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9" r:id="rId3"/>
    <p:sldId id="285" r:id="rId4"/>
    <p:sldId id="291" r:id="rId5"/>
    <p:sldId id="292" r:id="rId6"/>
    <p:sldId id="268" r:id="rId7"/>
    <p:sldId id="270" r:id="rId8"/>
    <p:sldId id="27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0A591-B16E-435A-9015-1B3CFD79077A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47C49-ED77-459A-A59D-DB425C13D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08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FD64BD9-6AC7-4FDC-ABDF-8C7CB52B9E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5DD6EC-9F3A-40D8-8FB0-EC2E6AEDB5D9}" type="slidenum">
              <a:rPr lang="en-US" altLang="pt-BR"/>
              <a:pPr>
                <a:spcBef>
                  <a:spcPct val="0"/>
                </a:spcBef>
              </a:pPr>
              <a:t>1</a:t>
            </a:fld>
            <a:endParaRPr lang="en-US" altLang="pt-B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CD8D229-2EA8-4E9C-B606-0E315EAB6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299E62E-ED86-4179-98E9-3CD153F7E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>
                <a:latin typeface="Arial" panose="020B0604020202020204" pitchFamily="34" charset="0"/>
              </a:rPr>
              <a:t>Porque estudar a historia da Midia? </a:t>
            </a:r>
          </a:p>
          <a:p>
            <a:pPr eaLnBrk="1" hangingPunct="1"/>
            <a:r>
              <a:rPr lang="pt-BR" altLang="pt-BR">
                <a:latin typeface="Arial" panose="020B0604020202020204" pitchFamily="34" charset="0"/>
              </a:rPr>
              <a:t>Paralelismo das mídias com a produção social e cultural, I</a:t>
            </a:r>
            <a:r>
              <a:rPr lang="pt-BR" altLang="pt-BR" i="1">
                <a:latin typeface="Arial" panose="020B0604020202020204" pitchFamily="34" charset="0"/>
              </a:rPr>
              <a:t>mpacto sócio-cultural, político, econômico em nível local e global. </a:t>
            </a:r>
            <a:endParaRPr lang="pt-BR" altLang="pt-BR" b="1">
              <a:latin typeface="Arial" panose="020B0604020202020204" pitchFamily="34" charset="0"/>
            </a:endParaRPr>
          </a:p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Autores, Produção e Observador,</a:t>
            </a:r>
            <a:r>
              <a:rPr lang="pt-BR" altLang="pt-BR">
                <a:latin typeface="Arial" panose="020B0604020202020204" pitchFamily="34" charset="0"/>
              </a:rPr>
              <a:t> o lugar da Exposição, a Preocupação com a transferência da obra &gt; Preservação da Midia, acessibilidade]</a:t>
            </a:r>
          </a:p>
          <a:p>
            <a:pPr eaLnBrk="1" hangingPunct="1"/>
            <a:r>
              <a:rPr lang="pt-BR" altLang="pt-BR">
                <a:latin typeface="Arial" panose="020B0604020202020204" pitchFamily="34" charset="0"/>
              </a:rPr>
              <a:t>Quando falamos de Midia:  fala, escrever, imprimir, fotografar, mídias de massa: radio, televisão, internet</a:t>
            </a:r>
          </a:p>
          <a:p>
            <a:pPr eaLnBrk="1" hangingPunct="1"/>
            <a:r>
              <a:rPr lang="pt-BR" altLang="pt-BR">
                <a:latin typeface="Arial" panose="020B0604020202020204" pitchFamily="34" charset="0"/>
              </a:rPr>
              <a:t>[Quando olhamos a Midia, olhamos a Comunicação e o processo de Estruturação]</a:t>
            </a:r>
            <a:endParaRPr lang="en-US" altLang="pt-BR">
              <a:latin typeface="Arial" panose="020B0604020202020204" pitchFamily="34" charset="0"/>
            </a:endParaRPr>
          </a:p>
          <a:p>
            <a:pPr eaLnBrk="1" hangingPunct="1"/>
            <a:r>
              <a:rPr lang="en-US" altLang="pt-BR">
                <a:latin typeface="Arial" panose="020B0604020202020204" pitchFamily="34" charset="0"/>
              </a:rPr>
              <a:t> </a:t>
            </a:r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10DABAF-C3E1-40DF-BF2F-61BC7E0A4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358919-75E5-4D1F-9D9E-CE4B7A9AB4E7}" type="slidenum">
              <a:rPr lang="en-US" altLang="pt-BR"/>
              <a:pPr>
                <a:spcBef>
                  <a:spcPct val="0"/>
                </a:spcBef>
              </a:pPr>
              <a:t>2</a:t>
            </a:fld>
            <a:endParaRPr lang="en-US" altLang="pt-B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AD1789A-A9C6-4D9E-AB82-D4D7FD77A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814375E-16A9-499C-AC8A-2AF7666B5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EFA39C3-F600-400D-8271-0B89BA70F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968CB3-0F4F-4877-8780-B29C08930D44}" type="slidenum">
              <a:rPr lang="en-US" altLang="pt-BR"/>
              <a:pPr>
                <a:spcBef>
                  <a:spcPct val="0"/>
                </a:spcBef>
              </a:pPr>
              <a:t>3</a:t>
            </a:fld>
            <a:endParaRPr lang="en-US" altLang="pt-B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9C29849-4556-492A-BBC7-31440BC6D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F6B7FAB-A49A-4DC6-9E08-48091F310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4A1A0DE-41C2-4741-9830-EF64721FF1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6A2EDE-59D1-40D2-A5AC-706EB2CE4734}" type="slidenum">
              <a:rPr lang="en-US" altLang="pt-BR"/>
              <a:pPr>
                <a:spcBef>
                  <a:spcPct val="0"/>
                </a:spcBef>
              </a:pPr>
              <a:t>4</a:t>
            </a:fld>
            <a:endParaRPr lang="en-US" altLang="pt-B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45CD3D7-9A03-45DF-B4D6-B017928F4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EBFC7FD-96D1-4872-B936-383F2A014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00C7BEA-FEEE-4D5A-BA4B-B4A14995C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E02324-FA41-4D70-9BBA-568CA56A9664}" type="slidenum">
              <a:rPr lang="en-US" altLang="pt-BR"/>
              <a:pPr>
                <a:spcBef>
                  <a:spcPct val="0"/>
                </a:spcBef>
              </a:pPr>
              <a:t>5</a:t>
            </a:fld>
            <a:endParaRPr lang="en-US" altLang="pt-B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F8E2BC7-B2FD-46A5-9B90-32D183611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67F1A36-8324-4BC7-809E-A5D8BD509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5C0E7E2-4742-4A85-8B8D-D8F50ADFD7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20E2CA-F6A6-4AFB-80BE-8F204BBC98DF}" type="slidenum">
              <a:rPr lang="en-US" altLang="pt-BR"/>
              <a:pPr>
                <a:spcBef>
                  <a:spcPct val="0"/>
                </a:spcBef>
              </a:pPr>
              <a:t>6</a:t>
            </a:fld>
            <a:endParaRPr lang="en-US" altLang="pt-B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FB53BE9-6F2F-4206-9D9B-79D781229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CB2F7E2-7039-4559-966A-88B0200D6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pt-BR" altLang="pt-BR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C10F360-F356-421E-8B40-8913A708C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923381-A53B-4CE4-BB1B-E9D35E01A2BE}" type="slidenum">
              <a:rPr lang="en-US" altLang="pt-BR"/>
              <a:pPr>
                <a:spcBef>
                  <a:spcPct val="0"/>
                </a:spcBef>
              </a:pPr>
              <a:t>7</a:t>
            </a:fld>
            <a:endParaRPr lang="en-US" altLang="pt-B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2610044-926F-430D-A8F3-DAB9F6AFD8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83CB939-6560-4D12-A5D3-D5B684B06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96DD812-4FCA-4A87-9EAD-8430C80A4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5EC419-536D-4EDB-A3DD-BEA3841D6EBB}" type="slidenum">
              <a:rPr lang="en-US" altLang="pt-BR"/>
              <a:pPr>
                <a:spcBef>
                  <a:spcPct val="0"/>
                </a:spcBef>
              </a:pPr>
              <a:t>8</a:t>
            </a:fld>
            <a:endParaRPr lang="en-US" altLang="pt-BR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6CE0FA6-DB99-422C-B087-6E458D9F1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13FD500-84F7-4CF2-90AC-CFBABA244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AE57A-ED69-C5FB-19D3-C629C567D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4E85DB-AEA5-B719-9E2B-E837EDF4D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6E90CE-A676-CE04-F775-D67C8162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20B7-86C7-46F9-8025-8963039E67EF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B784E7-13E8-E60B-5DA5-873B1701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391B54-3B63-EE99-CD87-1267DE0B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7CD5-990A-4249-8C67-C966709F5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52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6A960-90BA-DE5E-D0FC-F92583AE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1969FB-DE91-E442-4A20-6EE934CEC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D48FCE-B893-C8C7-05AD-C6BA475B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20B7-86C7-46F9-8025-8963039E67EF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F4CCDD-DD25-4A87-F867-1EDDC7FE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630182-8D7F-8842-3FFA-5AE29E6D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7CD5-990A-4249-8C67-C966709F5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85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5C4792-881A-CE51-DD53-3C33D3ED6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40FEAA-6430-D1B8-81B1-604B01764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DC0BE4-2211-44C7-A32B-E45934C7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20B7-86C7-46F9-8025-8963039E67EF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CC538D-A141-2C00-AE63-37DA43F5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1316F7-433A-0DBF-0CCA-0678DEF9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7CD5-990A-4249-8C67-C966709F5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19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AD86C-EE02-42F2-E793-CC8ECF2F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F73E4A-B6E7-8EF2-0BA2-EAF25A197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6C96AA-FB99-8FE5-76F8-87CBC5F0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20B7-86C7-46F9-8025-8963039E67EF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9AF950-B5A5-6C95-D087-BBA17C56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CE8566-42DB-F568-4D56-8F97F661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7CD5-990A-4249-8C67-C966709F5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59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46A66-F8E2-C5D9-E9B9-AB4969A7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DB675D-64DA-DCBE-9801-9CBAD1DDA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FFAE55-EFDF-82EB-313E-C3DC59A3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20B7-86C7-46F9-8025-8963039E67EF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C8D14C-BF5A-22F2-EA47-343D8B85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23D5F7-0D10-B800-2EEA-A049B914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7CD5-990A-4249-8C67-C966709F5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91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45A39-0820-3688-0163-E9E27E5D9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36124B-218B-E400-68AF-BC72C6269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EEB068-A53E-1002-C38D-814B9EBCB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13E948-2A8D-38E8-7CC7-4EB4EFE3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20B7-86C7-46F9-8025-8963039E67EF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480912-5388-363C-D50E-E49A7B75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D8E758-5850-9A13-6674-7D7CBDCA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7CD5-990A-4249-8C67-C966709F5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50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712FD-3011-68EE-F5A4-EDE85D3D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16B44C-3991-ED50-70DB-C32762B93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6C3D9B-217C-6445-F8F8-4A61734B2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632DF8F-DA3D-997E-ACCE-E59FBD161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B32D11-1A66-945C-8A19-98B2BED37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168156-3872-1DA0-EDA3-5497337D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20B7-86C7-46F9-8025-8963039E67EF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4677D63-45E4-3132-AF3B-FF6A56B4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F61A385-2E66-6426-DE2B-58136022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7CD5-990A-4249-8C67-C966709F5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45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92571-9118-9FEF-2011-1F97B97A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686431-AB50-38C4-C70D-1FA41D5A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20B7-86C7-46F9-8025-8963039E67EF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00EA542-3005-81CA-2BE8-99471D8E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01D718-8D99-3C22-C047-E3161241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7CD5-990A-4249-8C67-C966709F5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60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71BE6C-1350-AD24-2D38-03B76DC4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20B7-86C7-46F9-8025-8963039E67EF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9CC32A-6F45-5558-16CE-FA5D361E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4905EE-EABD-0B6E-BB66-1DA039F6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7CD5-990A-4249-8C67-C966709F5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93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BA851-FAFD-1AD1-5D41-4099C0CB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378256-BB34-53EC-FBF9-12BC311D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E58BCD-B71C-84E4-B564-AB673DE6C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E5C877-D060-F0C5-7FBA-88852818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20B7-86C7-46F9-8025-8963039E67EF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2827E2-D846-C1B8-32E5-513701E7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B4505B-DFB6-4C02-9577-E7BADCDB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7CD5-990A-4249-8C67-C966709F5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24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FC1BC-7871-7547-5047-4576F321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C6F1F32-BFB2-E3CE-87B2-40BD3CE47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06972E-DDB2-DF51-A839-31371DD65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443258-A9E3-062E-303E-AC4E3136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20B7-86C7-46F9-8025-8963039E67EF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97DF6C-6FA2-05D9-AD9B-BFE361F2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F2A471-B4D6-1858-3A5F-DDEC4D89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7CD5-990A-4249-8C67-C966709F5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13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1D921B2-2985-4D11-9258-C51BD8AD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0D4165-1EC1-5AA5-9B38-6CD6D90CF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089CD0-7EEC-FC9F-3696-9582944FC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20B7-86C7-46F9-8025-8963039E67EF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8CD53C-20F1-ED42-3562-BCC705B35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BFB9C3-C011-0398-B957-CA03CFD99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7CD5-990A-4249-8C67-C966709F5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60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orest">
            <a:extLst>
              <a:ext uri="{FF2B5EF4-FFF2-40B4-BE49-F238E27FC236}">
                <a16:creationId xmlns:a16="http://schemas.microsoft.com/office/drawing/2014/main" id="{C2D1B950-D022-4CDF-A8FF-69BAD10E018E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115889"/>
            <a:ext cx="7058025" cy="5697537"/>
          </a:xfrm>
          <a:noFill/>
        </p:spPr>
      </p:pic>
      <p:sp>
        <p:nvSpPr>
          <p:cNvPr id="3075" name="Text Box 7">
            <a:extLst>
              <a:ext uri="{FF2B5EF4-FFF2-40B4-BE49-F238E27FC236}">
                <a16:creationId xmlns:a16="http://schemas.microsoft.com/office/drawing/2014/main" id="{4C966AAB-79C3-433F-8265-A0FE24DCB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5465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076" name="Text Box 8">
            <a:extLst>
              <a:ext uri="{FF2B5EF4-FFF2-40B4-BE49-F238E27FC236}">
                <a16:creationId xmlns:a16="http://schemas.microsoft.com/office/drawing/2014/main" id="{3F46D440-8E13-48A5-9DAB-B075490DD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76926"/>
            <a:ext cx="91440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>
                <a:solidFill>
                  <a:srgbClr val="66FF33"/>
                </a:solidFill>
              </a:rPr>
              <a:t>história da mídia &gt; 3 revoluções + 1</a:t>
            </a:r>
            <a:endParaRPr lang="en-US" altLang="pt-BR" sz="400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storytelling2">
            <a:extLst>
              <a:ext uri="{FF2B5EF4-FFF2-40B4-BE49-F238E27FC236}">
                <a16:creationId xmlns:a16="http://schemas.microsoft.com/office/drawing/2014/main" id="{E2F2127E-843F-45F4-A65B-0BC636B0B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"/>
            <a:ext cx="8497888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CB74F072-B67E-44F9-A525-3F9DBF16C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3700" y="5949951"/>
            <a:ext cx="3621088" cy="709613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</a:rPr>
              <a:t>cultura oral</a:t>
            </a:r>
            <a:endParaRPr lang="en-US" altLang="pt-BR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io">
            <a:extLst>
              <a:ext uri="{FF2B5EF4-FFF2-40B4-BE49-F238E27FC236}">
                <a16:creationId xmlns:a16="http://schemas.microsoft.com/office/drawing/2014/main" id="{3D1D445B-2239-4698-B9AA-5B0C4B8AC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/>
          <a:stretch>
            <a:fillRect/>
          </a:stretch>
        </p:blipFill>
        <p:spPr bwMode="auto">
          <a:xfrm>
            <a:off x="1524001" y="0"/>
            <a:ext cx="592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esquema">
            <a:extLst>
              <a:ext uri="{FF2B5EF4-FFF2-40B4-BE49-F238E27FC236}">
                <a16:creationId xmlns:a16="http://schemas.microsoft.com/office/drawing/2014/main" id="{3D429FCC-D4C9-4BBA-8094-65B45D5E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/>
          <a:stretch>
            <a:fillRect/>
          </a:stretch>
        </p:blipFill>
        <p:spPr bwMode="auto">
          <a:xfrm>
            <a:off x="7608888" y="3933826"/>
            <a:ext cx="28702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maparedondo">
            <a:extLst>
              <a:ext uri="{FF2B5EF4-FFF2-40B4-BE49-F238E27FC236}">
                <a16:creationId xmlns:a16="http://schemas.microsoft.com/office/drawing/2014/main" id="{28096053-5D71-4B8F-8DC1-72E1D62F2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9"/>
          <a:stretch>
            <a:fillRect/>
          </a:stretch>
        </p:blipFill>
        <p:spPr bwMode="auto">
          <a:xfrm>
            <a:off x="7464425" y="576264"/>
            <a:ext cx="31496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>
            <a:extLst>
              <a:ext uri="{FF2B5EF4-FFF2-40B4-BE49-F238E27FC236}">
                <a16:creationId xmlns:a16="http://schemas.microsoft.com/office/drawing/2014/main" id="{19C1B412-9F88-4F22-BC94-B35C1C809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9215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2"/>
                </a:solidFill>
              </a:rPr>
              <a:t>biblioteca beneditina medieval</a:t>
            </a:r>
            <a:endParaRPr lang="en-US" altLang="pt-BR" sz="4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alfabet">
            <a:extLst>
              <a:ext uri="{FF2B5EF4-FFF2-40B4-BE49-F238E27FC236}">
                <a16:creationId xmlns:a16="http://schemas.microsoft.com/office/drawing/2014/main" id="{C75FBFF7-919C-48F4-A242-81CF797F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727700"/>
            <a:ext cx="1511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6" descr="Saintjean_13ieme">
            <a:extLst>
              <a:ext uri="{FF2B5EF4-FFF2-40B4-BE49-F238E27FC236}">
                <a16:creationId xmlns:a16="http://schemas.microsoft.com/office/drawing/2014/main" id="{68EFF9EE-E75F-4D25-8043-8DE665BAC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63838"/>
            <a:ext cx="9177338" cy="1245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12EB96BC-A4BC-4F99-ABD9-0CCA3B2F6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715000"/>
            <a:ext cx="9324975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          </a:t>
            </a:r>
            <a:r>
              <a:rPr lang="pt-BR" altLang="pt-BR" sz="4000">
                <a:solidFill>
                  <a:schemeClr val="bg1"/>
                </a:solidFill>
              </a:rPr>
              <a:t>alfabeto fonético</a:t>
            </a:r>
            <a:endParaRPr lang="en-US" altLang="pt-BR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ibel">
            <a:extLst>
              <a:ext uri="{FF2B5EF4-FFF2-40B4-BE49-F238E27FC236}">
                <a16:creationId xmlns:a16="http://schemas.microsoft.com/office/drawing/2014/main" id="{28B7B0A6-2D8B-4F00-8852-752D5EF5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"/>
          <a:stretch>
            <a:fillRect/>
          </a:stretch>
        </p:blipFill>
        <p:spPr bwMode="auto">
          <a:xfrm>
            <a:off x="1955801" y="0"/>
            <a:ext cx="8748713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Gutenbergpresse">
            <a:extLst>
              <a:ext uri="{FF2B5EF4-FFF2-40B4-BE49-F238E27FC236}">
                <a16:creationId xmlns:a16="http://schemas.microsoft.com/office/drawing/2014/main" id="{55150555-6DFA-43F3-A9C9-9D757FC1B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"/>
          <a:stretch>
            <a:fillRect/>
          </a:stretch>
        </p:blipFill>
        <p:spPr bwMode="auto">
          <a:xfrm>
            <a:off x="1487487" y="0"/>
            <a:ext cx="4968876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4F448059-7C9D-4361-906B-98674D255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715000"/>
            <a:ext cx="9251950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</a:rPr>
              <a:t>prensa gráfica 1446  &gt; o homem Gutenberg</a:t>
            </a:r>
            <a:endParaRPr lang="en-US" altLang="pt-BR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ernseher">
            <a:extLst>
              <a:ext uri="{FF2B5EF4-FFF2-40B4-BE49-F238E27FC236}">
                <a16:creationId xmlns:a16="http://schemas.microsoft.com/office/drawing/2014/main" id="{8FDA7383-6991-4824-80A2-395E0555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14355" r="9352" b="6941"/>
          <a:stretch>
            <a:fillRect/>
          </a:stretch>
        </p:blipFill>
        <p:spPr bwMode="auto">
          <a:xfrm>
            <a:off x="5016501" y="0"/>
            <a:ext cx="5688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CCEBE06E-1CCE-45BF-BD59-FA3E54841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815013"/>
            <a:ext cx="9251950" cy="9271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mídia electrônica</a:t>
            </a:r>
            <a:endParaRPr lang="en-US" altLang="pt-BR">
              <a:solidFill>
                <a:schemeClr val="bg1"/>
              </a:solidFill>
            </a:endParaRPr>
          </a:p>
        </p:txBody>
      </p:sp>
      <p:pic>
        <p:nvPicPr>
          <p:cNvPr id="23556" name="Picture 4" descr="telegraph">
            <a:extLst>
              <a:ext uri="{FF2B5EF4-FFF2-40B4-BE49-F238E27FC236}">
                <a16:creationId xmlns:a16="http://schemas.microsoft.com/office/drawing/2014/main" id="{C148C93A-2FFC-4CE3-B062-C81611A1F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6414"/>
            <a:ext cx="349250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radio">
            <a:extLst>
              <a:ext uri="{FF2B5EF4-FFF2-40B4-BE49-F238E27FC236}">
                <a16:creationId xmlns:a16="http://schemas.microsoft.com/office/drawing/2014/main" id="{8312C1E4-725F-4424-9A52-9EE101FB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57525"/>
            <a:ext cx="345598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7">
            <a:extLst>
              <a:ext uri="{FF2B5EF4-FFF2-40B4-BE49-F238E27FC236}">
                <a16:creationId xmlns:a16="http://schemas.microsoft.com/office/drawing/2014/main" id="{500DDCBB-C956-4C43-B3B0-8A48B5B7A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3933825"/>
            <a:ext cx="53292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800" b="1">
                <a:solidFill>
                  <a:schemeClr val="bg1"/>
                </a:solidFill>
                <a:latin typeface="Arial Narrow" panose="020B0606020202030204" pitchFamily="34" charset="0"/>
              </a:rPr>
              <a:t>"Nossa era é eminentemente mêcanica. Viajamos de um lugar a outro a velocidades relativamente monstruosas; falamos uns com os outros a grandes distâncias e lutamos contra nossos inimigos com surpeendente eficiênica – tudo com a ajuda de artifícios mecânicos." [William Shockley, em 1927]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850A2BB-B520-427D-8AC8-7C200DC3F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661025"/>
            <a:ext cx="9144000" cy="88265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</a:rPr>
              <a:t>mídia digital</a:t>
            </a:r>
            <a:endParaRPr lang="en-US" altLang="pt-BR" sz="4000">
              <a:solidFill>
                <a:schemeClr val="bg1"/>
              </a:solidFill>
            </a:endParaRPr>
          </a:p>
        </p:txBody>
      </p:sp>
      <p:pic>
        <p:nvPicPr>
          <p:cNvPr id="39939" name="Picture 4" descr="Netscape Wallpaper">
            <a:extLst>
              <a:ext uri="{FF2B5EF4-FFF2-40B4-BE49-F238E27FC236}">
                <a16:creationId xmlns:a16="http://schemas.microsoft.com/office/drawing/2014/main" id="{5D5C3119-2A41-4128-81AF-EA019D352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C70E6A2-A504-422C-82C4-4970E8034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734051"/>
            <a:ext cx="9144000" cy="862013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pt-BR" altLang="pt-BR" sz="4000"/>
              <a:t>mídia na era digital</a:t>
            </a:r>
            <a:endParaRPr lang="en-US" altLang="pt-BR" sz="4000"/>
          </a:p>
        </p:txBody>
      </p:sp>
      <p:sp>
        <p:nvSpPr>
          <p:cNvPr id="41987" name="Text Box 6">
            <a:extLst>
              <a:ext uri="{FF2B5EF4-FFF2-40B4-BE49-F238E27FC236}">
                <a16:creationId xmlns:a16="http://schemas.microsoft.com/office/drawing/2014/main" id="{E49A3638-4660-426F-8C6F-F5D41C399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4941888"/>
            <a:ext cx="286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chemeClr val="tx2"/>
                </a:solidFill>
              </a:rPr>
              <a:t>Pierre Lévy, filósofo</a:t>
            </a:r>
            <a:endParaRPr lang="en-US" altLang="pt-BR" sz="2400">
              <a:solidFill>
                <a:schemeClr val="tx2"/>
              </a:solidFill>
            </a:endParaRPr>
          </a:p>
        </p:txBody>
      </p:sp>
      <p:sp>
        <p:nvSpPr>
          <p:cNvPr id="41988" name="Rectangle 7">
            <a:extLst>
              <a:ext uri="{FF2B5EF4-FFF2-40B4-BE49-F238E27FC236}">
                <a16:creationId xmlns:a16="http://schemas.microsoft.com/office/drawing/2014/main" id="{09B8D053-F15E-475D-9D4F-A572371F67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850" y="908051"/>
            <a:ext cx="8229600" cy="3960813"/>
          </a:xfrm>
        </p:spPr>
        <p:txBody>
          <a:bodyPr/>
          <a:lstStyle/>
          <a:p>
            <a:pPr eaLnBrk="1" hangingPunct="1"/>
            <a:r>
              <a:rPr lang="en-US" altLang="pt-BR"/>
              <a:t>Informática ? não é uma técnica definida!</a:t>
            </a:r>
          </a:p>
          <a:p>
            <a:pPr eaLnBrk="1" hangingPunct="1">
              <a:buFontTx/>
              <a:buNone/>
            </a:pPr>
            <a:endParaRPr lang="en-US" altLang="pt-BR" sz="1400" u="sng"/>
          </a:p>
          <a:p>
            <a:pPr eaLnBrk="1" hangingPunct="1">
              <a:buFontTx/>
              <a:buNone/>
            </a:pPr>
            <a:r>
              <a:rPr lang="en-US" altLang="pt-BR" sz="2400"/>
              <a:t>&gt; processo de numerização da comunicação</a:t>
            </a:r>
          </a:p>
          <a:p>
            <a:pPr eaLnBrk="1" hangingPunct="1">
              <a:buFontTx/>
              <a:buNone/>
            </a:pPr>
            <a:r>
              <a:rPr lang="en-US" altLang="pt-BR" sz="2400"/>
              <a:t>&gt; processo de interconexão de todos os suportes de memória</a:t>
            </a:r>
          </a:p>
          <a:p>
            <a:pPr eaLnBrk="1" hangingPunct="1">
              <a:buFontTx/>
              <a:buNone/>
            </a:pPr>
            <a:r>
              <a:rPr lang="en-US" altLang="pt-BR" sz="2400"/>
              <a:t>&gt; processo de artificialização geral da rede global de comunicação</a:t>
            </a:r>
          </a:p>
          <a:p>
            <a:pPr eaLnBrk="1" hangingPunct="1">
              <a:buFontTx/>
              <a:buNone/>
            </a:pPr>
            <a:r>
              <a:rPr lang="en-US" altLang="pt-BR"/>
              <a:t>&gt; computador não = coisa, </a:t>
            </a:r>
            <a:br>
              <a:rPr lang="en-US" altLang="pt-BR"/>
            </a:br>
            <a:r>
              <a:rPr lang="en-US" altLang="pt-BR"/>
              <a:t>mas conjunto de elementos de um processo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233</Words>
  <Application>Microsoft Office PowerPoint</Application>
  <PresentationFormat>Widescreen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Tema do Office</vt:lpstr>
      <vt:lpstr>Apresentação do PowerPoint</vt:lpstr>
      <vt:lpstr>cultura oral</vt:lpstr>
      <vt:lpstr>biblioteca beneditina medieval</vt:lpstr>
      <vt:lpstr>          alfabeto fonético</vt:lpstr>
      <vt:lpstr>prensa gráfica 1446  &gt; o homem Gutenberg</vt:lpstr>
      <vt:lpstr>mídia electrônica</vt:lpstr>
      <vt:lpstr>mídia digital</vt:lpstr>
      <vt:lpstr>mídia na era digital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Pratschke Anja</dc:creator>
  <cp:lastModifiedBy>Pratschke Anja</cp:lastModifiedBy>
  <cp:revision>1</cp:revision>
  <dcterms:created xsi:type="dcterms:W3CDTF">2023-03-24T13:55:17Z</dcterms:created>
  <dcterms:modified xsi:type="dcterms:W3CDTF">2023-03-24T13:56:23Z</dcterms:modified>
</cp:coreProperties>
</file>