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uli Regular" charset="1" panose="00000500000000000000"/>
      <p:regular r:id="rId10"/>
    </p:embeddedFont>
    <p:embeddedFont>
      <p:font typeface="Muli Regular Bold" charset="1" panose="00000700000000000000"/>
      <p:regular r:id="rId11"/>
    </p:embeddedFont>
    <p:embeddedFont>
      <p:font typeface="Muli Regular Italics" charset="1" panose="00000500000000000000"/>
      <p:regular r:id="rId12"/>
    </p:embeddedFont>
    <p:embeddedFont>
      <p:font typeface="Muli Regular Bold Italics" charset="1" panose="00000700000000000000"/>
      <p:regular r:id="rId13"/>
    </p:embeddedFont>
    <p:embeddedFont>
      <p:font typeface="Muli Black" charset="1" panose="00000A00000000000000"/>
      <p:regular r:id="rId14"/>
    </p:embeddedFont>
    <p:embeddedFont>
      <p:font typeface="Muli Black Italics" charset="1" panose="00000A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917" r="0" b="7917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038161"/>
            <a:ext cx="11472629" cy="4172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49"/>
              </a:lnSpc>
            </a:pPr>
            <a:r>
              <a:rPr lang="en-US" sz="8279">
                <a:solidFill>
                  <a:srgbClr val="FFFFFF"/>
                </a:solidFill>
                <a:latin typeface="Muli Black Bold"/>
              </a:rPr>
              <a:t>PBL 2</a:t>
            </a:r>
          </a:p>
          <a:p>
            <a:pPr>
              <a:lnSpc>
                <a:spcPts val="8099"/>
              </a:lnSpc>
            </a:pPr>
            <a:r>
              <a:rPr lang="en-US" sz="6479">
                <a:solidFill>
                  <a:srgbClr val="FFFFFF"/>
                </a:solidFill>
                <a:latin typeface="Muli Black Bold"/>
              </a:rPr>
              <a:t>RAD1610 - Economia de Empresas</a:t>
            </a:r>
          </a:p>
          <a:p>
            <a:pPr>
              <a:lnSpc>
                <a:spcPts val="586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1257557" y="6538371"/>
            <a:ext cx="6001743" cy="2713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52"/>
              </a:lnSpc>
            </a:pPr>
            <a:r>
              <a:rPr lang="en-US" sz="3894">
                <a:solidFill>
                  <a:srgbClr val="FFFFFF"/>
                </a:solidFill>
                <a:latin typeface="Muli Regular Bold"/>
              </a:rPr>
              <a:t>Luiza Pessente</a:t>
            </a:r>
          </a:p>
          <a:p>
            <a:pPr algn="r">
              <a:lnSpc>
                <a:spcPts val="5452"/>
              </a:lnSpc>
            </a:pPr>
            <a:r>
              <a:rPr lang="en-US" sz="3894">
                <a:solidFill>
                  <a:srgbClr val="FFFFFF"/>
                </a:solidFill>
                <a:latin typeface="Muli Regular Bold"/>
              </a:rPr>
              <a:t>Milton Barros</a:t>
            </a:r>
          </a:p>
          <a:p>
            <a:pPr algn="r">
              <a:lnSpc>
                <a:spcPts val="5452"/>
              </a:lnSpc>
            </a:pPr>
            <a:r>
              <a:rPr lang="en-US" sz="3894">
                <a:solidFill>
                  <a:srgbClr val="FFFFFF"/>
                </a:solidFill>
                <a:latin typeface="Muli Regular Bold"/>
              </a:rPr>
              <a:t>Maria Paula Soeltl</a:t>
            </a:r>
          </a:p>
          <a:p>
            <a:pPr algn="r">
              <a:lnSpc>
                <a:spcPts val="5452"/>
              </a:lnSpc>
            </a:pPr>
            <a:r>
              <a:rPr lang="en-US" sz="3894">
                <a:solidFill>
                  <a:srgbClr val="FFFFFF"/>
                </a:solidFill>
                <a:latin typeface="Muli Regular Bold"/>
              </a:rPr>
              <a:t>Maria Gabriela Lima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538371"/>
            <a:ext cx="8828521" cy="663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2"/>
              </a:lnSpc>
            </a:pPr>
            <a:r>
              <a:rPr lang="en-US" sz="3894">
                <a:solidFill>
                  <a:srgbClr val="FFFFFF"/>
                </a:solidFill>
                <a:latin typeface="Muli Regular Bold"/>
              </a:rPr>
              <a:t>Docente: Prof. Dr. Edgard </a:t>
            </a:r>
            <a:r>
              <a:rPr lang="en-US" sz="3894">
                <a:solidFill>
                  <a:srgbClr val="FFFFFF"/>
                </a:solidFill>
                <a:latin typeface="Muli Regular Bold"/>
              </a:rPr>
              <a:t>M. Merlo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10287000"/>
          </a:xfrm>
          <a:prstGeom prst="rect">
            <a:avLst/>
          </a:prstGeom>
          <a:solidFill>
            <a:srgbClr val="36322E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3062418"/>
            <a:ext cx="7289690" cy="431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EC7B52"/>
                </a:solidFill>
                <a:latin typeface="Muli Black Bold"/>
              </a:rPr>
              <a:t>RESUMO</a:t>
            </a:r>
          </a:p>
          <a:p>
            <a:pPr>
              <a:lnSpc>
                <a:spcPts val="6120"/>
              </a:lnSpc>
            </a:pPr>
            <a:r>
              <a:rPr lang="en-US" sz="8000">
                <a:solidFill>
                  <a:srgbClr val="FFFFFF"/>
                </a:solidFill>
                <a:latin typeface="Muli Black Bold"/>
              </a:rPr>
              <a:t>Procon-SP multa Decolar por cobrar preços diferentes para o mesmo serviço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770815" y="3024318"/>
            <a:ext cx="8065997" cy="5117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82"/>
              </a:lnSpc>
            </a:pPr>
            <a:r>
              <a:rPr lang="en-US" sz="2916">
                <a:solidFill>
                  <a:srgbClr val="191818"/>
                </a:solidFill>
                <a:latin typeface="Muli Regular"/>
              </a:rPr>
              <a:t>A empresa Decolar foi multada em R$1 milhão por desrespeitar direito do consumidor ao ofertar preços diferentes para o mesmo produto e também sobre a exigência da qualidade em relação aos serviços prestados.</a:t>
            </a:r>
          </a:p>
          <a:p>
            <a:pPr>
              <a:lnSpc>
                <a:spcPts val="4082"/>
              </a:lnSpc>
            </a:pPr>
          </a:p>
          <a:p>
            <a:pPr>
              <a:lnSpc>
                <a:spcPts val="4083"/>
              </a:lnSpc>
            </a:pPr>
            <a:r>
              <a:rPr lang="en-US" sz="2916">
                <a:solidFill>
                  <a:srgbClr val="191818"/>
                </a:solidFill>
                <a:latin typeface="Muli Regular"/>
              </a:rPr>
              <a:t>É alegado que a empresa utiliza </a:t>
            </a:r>
            <a:r>
              <a:rPr lang="en-US" sz="2916">
                <a:solidFill>
                  <a:srgbClr val="191818"/>
                </a:solidFill>
                <a:latin typeface="Muli Regular Italics"/>
              </a:rPr>
              <a:t>geopricing </a:t>
            </a:r>
            <a:r>
              <a:rPr lang="en-US" sz="2916">
                <a:solidFill>
                  <a:srgbClr val="191818"/>
                </a:solidFill>
                <a:latin typeface="Muli Regular"/>
              </a:rPr>
              <a:t>- prática em que os preços são baseados na localização do consumidor.</a:t>
            </a:r>
          </a:p>
          <a:p>
            <a:pPr>
              <a:lnSpc>
                <a:spcPts val="4083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5819948"/>
            <a:ext cx="9525" cy="1338580"/>
          </a:xfrm>
          <a:prstGeom prst="rect">
            <a:avLst/>
          </a:prstGeom>
          <a:solidFill>
            <a:srgbClr val="191818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42519" r="0" b="42519"/>
          <a:stretch>
            <a:fillRect/>
          </a:stretch>
        </p:blipFill>
        <p:spPr>
          <a:xfrm flipH="false" flipV="false" rot="0">
            <a:off x="0" y="8462387"/>
            <a:ext cx="18288000" cy="182461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51131" r="0" b="12217"/>
          <a:stretch>
            <a:fillRect/>
          </a:stretch>
        </p:blipFill>
        <p:spPr>
          <a:xfrm flipH="false" flipV="false" rot="0">
            <a:off x="0" y="8462387"/>
            <a:ext cx="18288000" cy="502710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0" y="8462387"/>
            <a:ext cx="18288000" cy="1222248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8155543" y="2120872"/>
            <a:ext cx="10132457" cy="604525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859790"/>
            <a:ext cx="7282307" cy="168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59"/>
              </a:lnSpc>
            </a:pPr>
            <a:r>
              <a:rPr lang="en-US" sz="5199">
                <a:solidFill>
                  <a:srgbClr val="191818"/>
                </a:solidFill>
                <a:latin typeface="Muli Black"/>
              </a:rPr>
              <a:t>APLICAÇÃO DO CONCEITO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04950" y="6052993"/>
            <a:ext cx="4300286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91818"/>
                </a:solidFill>
                <a:latin typeface="Muli Regular"/>
              </a:rPr>
              <a:t>CAP. 11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191818"/>
                </a:solidFill>
                <a:latin typeface="Muli Regular"/>
              </a:rPr>
              <a:t>DISCRIMINAÇÃO DE PREÇO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77287" y="850265"/>
            <a:ext cx="6505046" cy="842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6"/>
              </a:lnSpc>
              <a:spcBef>
                <a:spcPct val="0"/>
              </a:spcBef>
            </a:pPr>
            <a:r>
              <a:rPr lang="en-US" sz="2454">
                <a:solidFill>
                  <a:srgbClr val="000000"/>
                </a:solidFill>
                <a:latin typeface="Muli Regular"/>
              </a:rPr>
              <a:t>A empresa deveria cobrar o mesmo preço por um serviço, independente do consumidor.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5819948"/>
            <a:ext cx="9525" cy="1338580"/>
          </a:xfrm>
          <a:prstGeom prst="rect">
            <a:avLst/>
          </a:prstGeom>
          <a:solidFill>
            <a:srgbClr val="191818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42519" r="0" b="42519"/>
          <a:stretch>
            <a:fillRect/>
          </a:stretch>
        </p:blipFill>
        <p:spPr>
          <a:xfrm flipH="false" flipV="false" rot="0">
            <a:off x="0" y="8462387"/>
            <a:ext cx="18288000" cy="182461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51131" r="0" b="12217"/>
          <a:stretch>
            <a:fillRect/>
          </a:stretch>
        </p:blipFill>
        <p:spPr>
          <a:xfrm flipH="false" flipV="false" rot="0">
            <a:off x="0" y="8462387"/>
            <a:ext cx="18288000" cy="502710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0" y="8462387"/>
            <a:ext cx="18288000" cy="1222248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8311007" y="2122913"/>
            <a:ext cx="9966984" cy="604117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859790"/>
            <a:ext cx="7282307" cy="168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59"/>
              </a:lnSpc>
            </a:pPr>
            <a:r>
              <a:rPr lang="en-US" sz="5199">
                <a:solidFill>
                  <a:srgbClr val="191818"/>
                </a:solidFill>
                <a:latin typeface="Muli Black"/>
              </a:rPr>
              <a:t>APLICAÇÃO DO CONCEITO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04950" y="6052993"/>
            <a:ext cx="4300286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91818"/>
                </a:solidFill>
                <a:latin typeface="Muli Regular"/>
              </a:rPr>
              <a:t>CAP. 11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191818"/>
                </a:solidFill>
                <a:latin typeface="Muli Regular"/>
              </a:rPr>
              <a:t>DISCRIMINAÇÃO DE PREÇO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17330" y="3325635"/>
            <a:ext cx="6505046" cy="2128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6"/>
              </a:lnSpc>
              <a:spcBef>
                <a:spcPct val="0"/>
              </a:spcBef>
            </a:pPr>
            <a:r>
              <a:rPr lang="en-US" sz="2454">
                <a:solidFill>
                  <a:srgbClr val="000000"/>
                </a:solidFill>
                <a:latin typeface="Muli Regular"/>
              </a:rPr>
              <a:t>Mas a empresa, por meio do </a:t>
            </a:r>
            <a:r>
              <a:rPr lang="en-US" sz="2454">
                <a:solidFill>
                  <a:srgbClr val="000000"/>
                </a:solidFill>
                <a:latin typeface="Muli Regular Italics"/>
              </a:rPr>
              <a:t>geopricing</a:t>
            </a:r>
            <a:r>
              <a:rPr lang="en-US" sz="2454">
                <a:solidFill>
                  <a:srgbClr val="000000"/>
                </a:solidFill>
                <a:latin typeface="Muli Regular"/>
              </a:rPr>
              <a:t>, oferta preços diferentes para consumidores em localidades diferentes, supondo que algumas localizações estão dispostas a pagar mais pelo serviço ofertado.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1491359"/>
            <a:ext cx="6505046" cy="417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6"/>
              </a:lnSpc>
              <a:spcBef>
                <a:spcPct val="0"/>
              </a:spcBef>
            </a:pPr>
            <a:r>
              <a:rPr lang="en-US" sz="2454">
                <a:solidFill>
                  <a:srgbClr val="000000"/>
                </a:solidFill>
                <a:latin typeface="Muli Regular"/>
              </a:rPr>
              <a:t>Isso leva à empresa a aumentar seus lucros.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5516575"/>
            <a:ext cx="18288000" cy="1222248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71519" y="739371"/>
            <a:ext cx="16230600" cy="3078466"/>
            <a:chOff x="0" y="0"/>
            <a:chExt cx="21640800" cy="410462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21640800" cy="1635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6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191818"/>
                  </a:solidFill>
                  <a:latin typeface="Muli Black Bold"/>
                </a:rPr>
                <a:t>FONTES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17469"/>
              <a:ext cx="21640800" cy="21871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191818"/>
                  </a:solidFill>
                  <a:latin typeface="Muli Regular"/>
                </a:rPr>
                <a:t>Procon-SP multa Decolar por cobrar preços diferentes para o mesmo serviço [S. l.], 22 abr. 2021. Disponível em: https://invest.exame.com/mf/procon-sp-multa-decolar-por-cobrar-precos-diferentes-para-o-mesmo-servico Acesso em: 19 jun. 2021.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0" r="0" b="15835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443439"/>
            <a:ext cx="12179003" cy="1638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2372"/>
              </a:lnSpc>
              <a:spcBef>
                <a:spcPct val="0"/>
              </a:spcBef>
            </a:pPr>
            <a:r>
              <a:rPr lang="en-US" sz="12372">
                <a:solidFill>
                  <a:srgbClr val="FFFFFF"/>
                </a:solidFill>
                <a:latin typeface="Muli Black Bold"/>
              </a:rPr>
              <a:t>Obrigado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DAEg8Z-b1ks</dc:identifier>
  <dcterms:modified xsi:type="dcterms:W3CDTF">2011-08-01T06:04:30Z</dcterms:modified>
  <cp:revision>1</cp:revision>
  <dc:title>PBL 1 RAD1610 - Economia de Empresas</dc:title>
</cp:coreProperties>
</file>