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6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9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Plan1!$B$1</c:f>
              <c:strCache>
                <c:ptCount val="1"/>
                <c:pt idx="0">
                  <c:v>Valores Y</c:v>
                </c:pt>
              </c:strCache>
            </c:strRef>
          </c:tx>
          <c:spPr>
            <a:ln w="38100">
              <a:noFill/>
            </a:ln>
          </c:spPr>
          <c:xVal>
            <c:numRef>
              <c:f>Plan1!$A$2:$A$5</c:f>
              <c:numCache>
                <c:formatCode>General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3.5</c:v>
                </c:pt>
                <c:pt idx="3">
                  <c:v>3.6</c:v>
                </c:pt>
              </c:numCache>
            </c:numRef>
          </c:xVal>
          <c:yVal>
            <c:numRef>
              <c:f>Plan1!$B$2:$B$5</c:f>
              <c:numCache>
                <c:formatCode>General</c:formatCode>
                <c:ptCount val="4"/>
                <c:pt idx="0">
                  <c:v>0.5</c:v>
                </c:pt>
                <c:pt idx="1">
                  <c:v>3</c:v>
                </c:pt>
                <c:pt idx="2">
                  <c:v>0.8</c:v>
                </c:pt>
                <c:pt idx="3">
                  <c:v>3.1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3AE8-4BC8-81DA-80193F72FFC6}"/>
            </c:ext>
          </c:extLst>
        </c:ser>
        <c:dLbls/>
        <c:axId val="136815360"/>
        <c:axId val="136816896"/>
      </c:scatterChart>
      <c:valAx>
        <c:axId val="136815360"/>
        <c:scaling>
          <c:orientation val="minMax"/>
        </c:scaling>
        <c:axPos val="b"/>
        <c:numFmt formatCode="General" sourceLinked="1"/>
        <c:tickLblPos val="nextTo"/>
        <c:crossAx val="136816896"/>
        <c:crosses val="autoZero"/>
        <c:crossBetween val="midCat"/>
      </c:valAx>
      <c:valAx>
        <c:axId val="136816896"/>
        <c:scaling>
          <c:orientation val="minMax"/>
        </c:scaling>
        <c:axPos val="l"/>
        <c:majorGridlines/>
        <c:numFmt formatCode="General" sourceLinked="1"/>
        <c:tickLblPos val="nextTo"/>
        <c:crossAx val="136815360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D7957-3A4F-4186-91E2-1E9298998CEB}" type="datetimeFigureOut">
              <a:rPr lang="pt-BR" smtClean="0"/>
              <a:pPr/>
              <a:t>06/06/2023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63D1E-D3BC-4F79-96FD-A6006CA1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3D1E-D3BC-4F79-96FD-A6006CA16EF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780242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589045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143399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127356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548157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613334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0173842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642976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1372249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58A7-3474-4342-A0FF-B9EC549BC2B6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9913847-B516-4298-A5F3-2CEED6BDFE8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056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994FD-F978-449B-8167-184CA07675D4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AE89F50-E0BB-4192-9FF8-9D969532EE1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657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5420B4-FC2A-401E-9E91-EAE64F8E50B1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EBF6169E-1E8A-47AE-92A5-D7FE408BD7C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07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3852312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4EFD9-ECC6-46B3-85B6-25872CCC4823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256E5-1D0C-4A73-A5C0-B5A348B1B6B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6009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EC1AD4-FB21-45B8-9041-8ECEE8062F9E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974F2-8E37-4A6A-8279-84EF3562CA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1555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CA93A-A5C4-4A7D-BF7C-9FB5A9E994C8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44997F7-FD66-4D22-8783-ED36841702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4586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D210A7-39BB-42B8-B6E1-FB28176AF460}" type="datetime1">
              <a:rPr lang="pt-BR" smtClean="0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E1D626B8-80A5-41B4-9673-2F814B54FC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1421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Direitos </a:t>
            </a:r>
            <a:r>
              <a:rPr lang="pt-BR" dirty="0"/>
              <a:t>de Decisão: o nível de “</a:t>
            </a:r>
            <a:r>
              <a:rPr lang="pt-BR" dirty="0" err="1" smtClean="0"/>
              <a:t>empoderamento</a:t>
            </a:r>
            <a:r>
              <a:rPr lang="pt-BR" dirty="0" smtClean="0"/>
              <a:t>” </a:t>
            </a:r>
            <a:br>
              <a:rPr lang="pt-BR" dirty="0" smtClean="0"/>
            </a:br>
            <a:r>
              <a:rPr lang="pt-BR" dirty="0" smtClean="0"/>
              <a:t>(cap. 12)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Brickley</a:t>
            </a:r>
            <a:r>
              <a:rPr lang="pt-BR" dirty="0" smtClean="0"/>
              <a:t>, Smith e </a:t>
            </a:r>
            <a:r>
              <a:rPr lang="pt-BR" dirty="0" err="1" smtClean="0"/>
              <a:t>Zimmerman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9EFAB-EB6F-4817-A07C-8E10B803447C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b="1" cap="none" dirty="0" smtClean="0"/>
              <a:t>Custos da descentralização</a:t>
            </a:r>
            <a:endParaRPr lang="pt-BR" cap="none" dirty="0" smtClean="0"/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1142976" y="1428736"/>
            <a:ext cx="7391425" cy="4482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b) Coordenação - Custos e Falhas</a:t>
            </a:r>
          </a:p>
          <a:p>
            <a:pPr>
              <a:buNone/>
            </a:pPr>
            <a:endParaRPr lang="pt-BR" b="1" dirty="0" smtClean="0"/>
          </a:p>
          <a:p>
            <a:r>
              <a:rPr lang="pt-BR" dirty="0" smtClean="0"/>
              <a:t>Se os dois gerentes locais estabelecerem preços independentemente, eles podem ignorar os efeitos importantes de interação.</a:t>
            </a:r>
          </a:p>
          <a:p>
            <a:r>
              <a:rPr lang="pt-BR" dirty="0" smtClean="0"/>
              <a:t>Exemplo: se o preço de uma cidade for muito diferente do praticado por outra, causa distorção de políticas de vendas, se as cidades forem próximas.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1403648" y="704088"/>
            <a:ext cx="7283152" cy="85270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pt-BR" b="1" cap="none" dirty="0" smtClean="0"/>
              <a:t>Custos da descentralização</a:t>
            </a:r>
            <a:endParaRPr lang="pt-BR" cap="none" dirty="0" smtClean="0"/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714348" y="1500174"/>
            <a:ext cx="8041004" cy="4187952"/>
          </a:xfrm>
        </p:spPr>
        <p:txBody>
          <a:bodyPr>
            <a:normAutofit fontScale="92500"/>
          </a:bodyPr>
          <a:lstStyle/>
          <a:p>
            <a:r>
              <a:rPr lang="pt-BR" sz="2400" b="1" dirty="0" smtClean="0"/>
              <a:t>c) Utilização menos efetiva de informação central</a:t>
            </a:r>
          </a:p>
          <a:p>
            <a:r>
              <a:rPr lang="pt-BR" sz="2400" dirty="0" smtClean="0"/>
              <a:t>Gerentes locais não têm toda a informação relevante para efetuar uma boa decisão de política de preço. </a:t>
            </a:r>
          </a:p>
          <a:p>
            <a:r>
              <a:rPr lang="pt-BR" sz="2400" dirty="0" smtClean="0"/>
              <a:t>Gerentes centrais obtêm informações importantes ao observar os efeitos de várias políticas implementadas ao longo do tempo e das múltiplas locações.</a:t>
            </a:r>
          </a:p>
          <a:p>
            <a:r>
              <a:rPr lang="pt-BR" sz="2400" dirty="0" smtClean="0"/>
              <a:t>Essa discussão implica que o papel da gerência central em um sistema de decisão descentralizado é promover a existência de fluxos e coordenação entre os tomadores de decisão na firma.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sz="2000" b="1" cap="none" dirty="0" smtClean="0">
                <a:solidFill>
                  <a:schemeClr val="accent1"/>
                </a:solidFill>
              </a:rPr>
              <a:t>OS BENEFÍCIOS E CUSTOS DO PROCESSO DE DECISÃO DESCENTRALIZADOS</a:t>
            </a:r>
            <a:r>
              <a:rPr lang="pt-BR" sz="2000" b="1" cap="none" dirty="0" smtClean="0"/>
              <a:t/>
            </a:r>
            <a:br>
              <a:rPr lang="pt-BR" sz="2000" b="1" cap="none" dirty="0" smtClean="0"/>
            </a:br>
            <a:endParaRPr lang="pt-BR" sz="2000" b="1" cap="none" dirty="0" smtClean="0"/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28728" y="1928802"/>
          <a:ext cx="7027607" cy="3153653"/>
        </p:xfrm>
        <a:graphic>
          <a:graphicData uri="http://schemas.openxmlformats.org/presentationml/2006/ole">
            <p:oleObj spid="_x0000_s30729" name="Document" r:id="rId3" imgW="5979000" imgH="2683211" progId="">
              <p:embed/>
            </p:oleObj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Ilustração gráfica dos ganhos e perdas com o processo de decisão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228" y="1628800"/>
            <a:ext cx="8183880" cy="4714908"/>
          </a:xfrm>
        </p:spPr>
        <p:txBody>
          <a:bodyPr>
            <a:normAutofit fontScale="85000" lnSpcReduction="20000"/>
          </a:bodyPr>
          <a:lstStyle/>
          <a:p>
            <a:r>
              <a:rPr lang="pt-BR" sz="2000" dirty="0" smtClean="0"/>
              <a:t>Usando:  eixo x = descentralização, eixo y = $            </a:t>
            </a:r>
          </a:p>
          <a:p>
            <a:pPr>
              <a:buNone/>
            </a:pPr>
            <a:r>
              <a:rPr lang="pt-BR" sz="2000" b="1" dirty="0" smtClean="0"/>
              <a:t>(figura)</a:t>
            </a:r>
            <a:endParaRPr lang="pt-BR" sz="2000" dirty="0" smtClean="0"/>
          </a:p>
          <a:p>
            <a:r>
              <a:rPr lang="pt-BR" sz="2000" dirty="0" smtClean="0"/>
              <a:t>(D) para representar o grau de descentralização da decisão de precificação .</a:t>
            </a:r>
          </a:p>
          <a:p>
            <a:r>
              <a:rPr lang="pt-BR" sz="2000" dirty="0" smtClean="0"/>
              <a:t>Quando (D) = 0 =&gt; toda decisão de precificação é feita centralizadamente.</a:t>
            </a:r>
          </a:p>
          <a:p>
            <a:r>
              <a:rPr lang="pt-BR" sz="2000" dirty="0" smtClean="0"/>
              <a:t> Benefícios da descentralização podem ser escritos como:</a:t>
            </a:r>
          </a:p>
          <a:p>
            <a:pPr>
              <a:buNone/>
            </a:pPr>
            <a:r>
              <a:rPr lang="pt-BR" sz="2000" b="1" dirty="0" smtClean="0"/>
              <a:t>Benefícios = B x D</a:t>
            </a:r>
          </a:p>
          <a:p>
            <a:r>
              <a:rPr lang="pt-BR" sz="2000" dirty="0" smtClean="0"/>
              <a:t>O (B) é uma constante positiva – os benefícios incluem o melhor uso dos conhecimentos locais, preservação do tempo da alta gerência e treinamento e motivação dos gerentes locais.</a:t>
            </a:r>
          </a:p>
          <a:p>
            <a:r>
              <a:rPr lang="pt-BR" sz="2000" dirty="0" smtClean="0"/>
              <a:t>Existem, contudo, custos associados à descentralização, onde são incluídos os custos de agência(*) e, as decisões dos gerentes locais que necessitam ser coordenadas.</a:t>
            </a:r>
          </a:p>
          <a:p>
            <a:r>
              <a:rPr lang="pt-BR" sz="2000" dirty="0" smtClean="0"/>
              <a:t>(*) custos de agencia = custos de fazer com que os agentes (gestores) desenvolvam ações alinhadas com o dos principais (donos da empresa) por isso recebe também o nome de conflitos do tipo agente-principal.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/>
                </a:solidFill>
              </a:rPr>
              <a:t>Centralização </a:t>
            </a:r>
            <a:r>
              <a:rPr lang="pt-BR" sz="2800" dirty="0" err="1" smtClean="0">
                <a:solidFill>
                  <a:schemeClr val="accent1"/>
                </a:solidFill>
              </a:rPr>
              <a:t>vs</a:t>
            </a:r>
            <a:r>
              <a:rPr lang="pt-BR" sz="2800" dirty="0" smtClean="0">
                <a:solidFill>
                  <a:schemeClr val="accent1"/>
                </a:solidFill>
              </a:rPr>
              <a:t> Descentralização</a:t>
            </a:r>
            <a:endParaRPr lang="pt-BR" sz="2800" dirty="0">
              <a:solidFill>
                <a:schemeClr val="accent1"/>
              </a:solidFill>
            </a:endParaRPr>
          </a:p>
        </p:txBody>
      </p:sp>
      <p:pic>
        <p:nvPicPr>
          <p:cNvPr id="573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180357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500694" y="214311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Benefíts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357686" y="164305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Costs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>Ilustração gráfica dos ganhos e perdas com o processo de 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Custos = (AD) + (CD)</a:t>
            </a:r>
            <a:r>
              <a:rPr lang="pt-BR" b="1" baseline="30000" dirty="0" smtClean="0"/>
              <a:t>2</a:t>
            </a:r>
            <a:endParaRPr lang="pt-BR" dirty="0" smtClean="0"/>
          </a:p>
          <a:p>
            <a:r>
              <a:rPr lang="pt-BR" dirty="0" smtClean="0"/>
              <a:t> A e C são positivos constantes. </a:t>
            </a:r>
          </a:p>
          <a:p>
            <a:r>
              <a:rPr lang="pt-BR" dirty="0" smtClean="0"/>
              <a:t>O primeiro termo, </a:t>
            </a:r>
            <a:r>
              <a:rPr lang="pt-BR" b="1" dirty="0" smtClean="0"/>
              <a:t>AD</a:t>
            </a:r>
            <a:r>
              <a:rPr lang="pt-BR" dirty="0" smtClean="0"/>
              <a:t>, representa os </a:t>
            </a:r>
            <a:r>
              <a:rPr lang="pt-BR" dirty="0" smtClean="0">
                <a:solidFill>
                  <a:srgbClr val="C00000"/>
                </a:solidFill>
              </a:rPr>
              <a:t>custos de agência </a:t>
            </a:r>
            <a:r>
              <a:rPr lang="pt-BR" dirty="0" smtClean="0"/>
              <a:t>da descentralização;</a:t>
            </a:r>
          </a:p>
          <a:p>
            <a:r>
              <a:rPr lang="pt-BR" dirty="0" smtClean="0"/>
              <a:t>O segundo termo, </a:t>
            </a:r>
            <a:r>
              <a:rPr lang="pt-BR" b="1" dirty="0" smtClean="0"/>
              <a:t>CD</a:t>
            </a:r>
            <a:r>
              <a:rPr lang="pt-BR" dirty="0" smtClean="0"/>
              <a:t>, representa os </a:t>
            </a:r>
            <a:r>
              <a:rPr lang="pt-BR" dirty="0" smtClean="0">
                <a:solidFill>
                  <a:srgbClr val="C00000"/>
                </a:solidFill>
              </a:rPr>
              <a:t>custos de coordenação</a:t>
            </a:r>
            <a:r>
              <a:rPr lang="pt-BR" dirty="0" smtClean="0"/>
              <a:t>/ custos da informação central.</a:t>
            </a:r>
          </a:p>
          <a:p>
            <a:r>
              <a:rPr lang="pt-BR" dirty="0" smtClean="0"/>
              <a:t>O objetivo da empresa é escolher (D) para maximizar a rede de benefícios, onde:</a:t>
            </a:r>
          </a:p>
          <a:p>
            <a:r>
              <a:rPr lang="pt-BR" b="1" dirty="0" smtClean="0"/>
              <a:t>Rede de benefícios </a:t>
            </a:r>
            <a:r>
              <a:rPr lang="pt-BR" b="1" dirty="0" smtClean="0">
                <a:latin typeface="Lucida Sans Unicode"/>
                <a:cs typeface="Lucida Sans Unicode"/>
              </a:rPr>
              <a:t>⇨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 </a:t>
            </a:r>
            <a:r>
              <a:rPr lang="pt-BR" b="1" dirty="0" smtClean="0">
                <a:latin typeface="Lucida Sans Unicode"/>
                <a:cs typeface="Lucida Sans Unicode"/>
              </a:rPr>
              <a:t>⇨ </a:t>
            </a:r>
            <a:r>
              <a:rPr lang="pt-BR" b="1" dirty="0" smtClean="0"/>
              <a:t>benefícios – custos = BD – AD – CD</a:t>
            </a:r>
            <a:r>
              <a:rPr lang="pt-BR" b="1" baseline="30000" dirty="0" smtClean="0"/>
              <a:t>2</a:t>
            </a:r>
            <a:endParaRPr lang="pt-BR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>Ilustração gráfica dos ganhos e perdas com o processo de 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benefícios líquidos são maximizados quando a distância vertical entre os benefícios e os custos são as maiores. Nessa condição ocorre:        </a:t>
            </a:r>
          </a:p>
          <a:p>
            <a:r>
              <a:rPr lang="pt-BR" b="1" dirty="0" smtClean="0"/>
              <a:t>D* = (B – A) / 2C</a:t>
            </a:r>
            <a:endParaRPr lang="pt-BR" dirty="0" smtClean="0"/>
          </a:p>
          <a:p>
            <a:r>
              <a:rPr lang="pt-BR" b="1" dirty="0" smtClean="0"/>
              <a:t>D* </a:t>
            </a:r>
            <a:r>
              <a:rPr lang="pt-BR" dirty="0" smtClean="0"/>
              <a:t>é o nível ótimo de descentralização onde os benefícios marginais da descentralização se igualam aos custos marginais.</a:t>
            </a:r>
          </a:p>
          <a:p>
            <a:r>
              <a:rPr lang="pt-BR" dirty="0" smtClean="0"/>
              <a:t>(ver figura)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5572140"/>
            <a:ext cx="6826558" cy="57150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1"/>
                </a:solidFill>
              </a:rPr>
              <a:t>Implicações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428604"/>
            <a:ext cx="7586658" cy="4929222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Entre empresas</a:t>
            </a:r>
            <a:endParaRPr lang="pt-BR" dirty="0" smtClean="0"/>
          </a:p>
          <a:p>
            <a:pPr lvl="0"/>
            <a:r>
              <a:rPr lang="pt-BR" sz="2000" dirty="0" smtClean="0"/>
              <a:t>A descentralização pode facilitar a entrada das empresas em um maior número de mercados;</a:t>
            </a:r>
          </a:p>
          <a:p>
            <a:pPr lvl="0"/>
            <a:r>
              <a:rPr lang="pt-BR" sz="2000" dirty="0" smtClean="0"/>
              <a:t>A estratégia de descentralização também pode facilitar a atuação de empresas que desenvolvem produtos diferenciados com “preços prêmio”.</a:t>
            </a:r>
          </a:p>
          <a:p>
            <a:pPr lvl="0"/>
            <a:r>
              <a:rPr lang="pt-BR" sz="2000" dirty="0" smtClean="0"/>
              <a:t>Uma estratégia exige uso efetivo da informação da demanda de clientes e ofertas competitivas.</a:t>
            </a:r>
          </a:p>
          <a:p>
            <a:pPr lvl="0"/>
            <a:r>
              <a:rPr lang="pt-BR" sz="2000" dirty="0" smtClean="0"/>
              <a:t>Outro elemento da estratégia de negócios é o grau da integração vertical. Em geral, espera-se que quando a firma crescer, ou pela integração vertical, ou pela expansão geográfica, o nível apropriado de descentralização aumentará.</a:t>
            </a:r>
          </a:p>
          <a:p>
            <a:pPr lvl="0"/>
            <a:r>
              <a:rPr lang="pt-BR" sz="2000" dirty="0" smtClean="0"/>
              <a:t>Tomar decisões centralizadas apresenta vantagens específicas quando a coordenação das atividades na firma é importante, por exemplo, a programação de vôos.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Tendências recentes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115" y="1264555"/>
            <a:ext cx="8183880" cy="4756036"/>
          </a:xfrm>
        </p:spPr>
        <p:txBody>
          <a:bodyPr>
            <a:normAutofit lnSpcReduction="10000"/>
          </a:bodyPr>
          <a:lstStyle/>
          <a:p>
            <a:pPr lvl="0"/>
            <a:r>
              <a:rPr lang="pt-BR" sz="2000" dirty="0" smtClean="0"/>
              <a:t>A competição global na última década cresceu muito, esta competição pressionou as firmas a cortarem custos, produzir produtos de alta qualidade e encontrar a demanda dos clientes no momento mais oportuno.</a:t>
            </a:r>
          </a:p>
          <a:p>
            <a:pPr lvl="0"/>
            <a:r>
              <a:rPr lang="pt-BR" sz="2000" dirty="0" smtClean="0"/>
              <a:t>A informação de melhorar qualidade, serviço ao cliente e eficiência é freqüentemente localizada na organização. Assim, estas pressões competitivas aumentaram os benefícios da descentralização de muitas firmas.</a:t>
            </a:r>
          </a:p>
          <a:p>
            <a:r>
              <a:rPr lang="pt-BR" sz="2000" dirty="0" smtClean="0"/>
              <a:t>A tecnologia motivou mudanças no nível da descentralização por duas razões:</a:t>
            </a:r>
          </a:p>
          <a:p>
            <a:r>
              <a:rPr lang="pt-BR" sz="2000" dirty="0" smtClean="0"/>
              <a:t> 1) a taxa de inovação tecnológica aumentou dramaticamente;</a:t>
            </a:r>
          </a:p>
          <a:p>
            <a:r>
              <a:rPr lang="pt-BR" sz="2000" dirty="0" smtClean="0"/>
              <a:t> 2) as novas tecnologias alteraram significativamente os custos de transferir informação.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6206" y="764704"/>
            <a:ext cx="7187150" cy="1011264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Atribuindo direitos de decisão para equipes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1988840"/>
            <a:ext cx="7969566" cy="3770724"/>
          </a:xfrm>
        </p:spPr>
        <p:txBody>
          <a:bodyPr/>
          <a:lstStyle/>
          <a:p>
            <a:r>
              <a:rPr lang="pt-BR" sz="2800" dirty="0" smtClean="0"/>
              <a:t>As empresas atribuem direitos de decisão aos empregados por três razões básicas: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800" dirty="0" smtClean="0"/>
              <a:t>para gerenciar atividades;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800" dirty="0" smtClean="0"/>
              <a:t>para fazer produtos;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800" dirty="0" smtClean="0"/>
              <a:t>para recomendar ações.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414" y="836712"/>
            <a:ext cx="7472386" cy="108012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accent1"/>
                </a:solidFill>
              </a:rPr>
              <a:t>Direitos de Decisão: o nível de “</a:t>
            </a:r>
            <a:r>
              <a:rPr lang="pt-BR" sz="3600" b="1" dirty="0" err="1" smtClean="0">
                <a:solidFill>
                  <a:schemeClr val="accent1"/>
                </a:solidFill>
              </a:rPr>
              <a:t>empoderamento</a:t>
            </a:r>
            <a:r>
              <a:rPr lang="pt-BR" sz="3600" b="1" dirty="0" smtClean="0"/>
              <a:t>”</a:t>
            </a:r>
            <a:endParaRPr lang="pt-BR" sz="3600" b="1" dirty="0"/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857224" y="2132856"/>
            <a:ext cx="7829576" cy="3867912"/>
          </a:xfrm>
        </p:spPr>
        <p:txBody>
          <a:bodyPr>
            <a:normAutofit/>
          </a:bodyPr>
          <a:lstStyle/>
          <a:p>
            <a:r>
              <a:rPr lang="pt-BR" dirty="0" smtClean="0"/>
              <a:t>Pode uma simples alteração dos direitos de decisão realmente ter um impacto na produtividade e no valor de uma empresa?</a:t>
            </a:r>
          </a:p>
          <a:p>
            <a:r>
              <a:rPr lang="pt-BR" dirty="0" smtClean="0"/>
              <a:t>Que fatores afetam a alocação ótima dos direitos de decisão dentro da empresa?</a:t>
            </a:r>
          </a:p>
          <a:p>
            <a:r>
              <a:rPr lang="pt-BR" dirty="0" smtClean="0"/>
              <a:t>Quando é melhor delegar direitos de decisão para um grupo de funcionários? </a:t>
            </a:r>
          </a:p>
          <a:p>
            <a:r>
              <a:rPr lang="pt-BR" dirty="0" smtClean="0"/>
              <a:t>E para indivíduos específicos?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8794" y="357166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Custos x Benefícios</a:t>
            </a:r>
            <a:br>
              <a:rPr lang="pt-BR" sz="3600" dirty="0" smtClean="0"/>
            </a:br>
            <a:r>
              <a:rPr lang="pt-BR" sz="3600" dirty="0" smtClean="0"/>
              <a:t> (decisões em equipes)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1785926"/>
            <a:ext cx="6591985" cy="4572032"/>
          </a:xfrm>
        </p:spPr>
        <p:txBody>
          <a:bodyPr>
            <a:normAutofit/>
          </a:bodyPr>
          <a:lstStyle/>
          <a:p>
            <a:r>
              <a:rPr lang="pt-BR" b="1" dirty="0" smtClean="0"/>
              <a:t>Custos do processo de tomada de decisão em equipes</a:t>
            </a:r>
          </a:p>
          <a:p>
            <a:pPr lvl="0"/>
            <a:r>
              <a:rPr lang="pt-BR" dirty="0" smtClean="0"/>
              <a:t>Problemas de ações coletivas (tomar decisão coletiva é um processo lento).</a:t>
            </a:r>
          </a:p>
          <a:p>
            <a:pPr lvl="0"/>
            <a:r>
              <a:rPr lang="pt-BR" dirty="0" smtClean="0"/>
              <a:t>Problemas do tipo </a:t>
            </a:r>
            <a:r>
              <a:rPr lang="pt-BR" i="1" dirty="0" err="1" smtClean="0"/>
              <a:t>free-rider</a:t>
            </a:r>
            <a:r>
              <a:rPr lang="pt-BR" dirty="0" smtClean="0"/>
              <a:t> (dedicação desigual de trabalho entre indivíduos, efeito carona).</a:t>
            </a:r>
          </a:p>
          <a:p>
            <a:pPr>
              <a:buNone/>
            </a:pPr>
            <a:r>
              <a:rPr lang="pt-BR" b="1" dirty="0" smtClean="0"/>
              <a:t>Benefícios do processo de tomada de decisão em equipes</a:t>
            </a:r>
          </a:p>
          <a:p>
            <a:pPr lvl="0"/>
            <a:r>
              <a:rPr lang="pt-BR" dirty="0" smtClean="0"/>
              <a:t>Melhor uso do conhecimento específico disperso;</a:t>
            </a:r>
          </a:p>
          <a:p>
            <a:pPr lvl="0"/>
            <a:r>
              <a:rPr lang="pt-BR" dirty="0" smtClean="0"/>
              <a:t>Compartilhando informação, os funcionários também se tornam mais bem informados para as ações e decisões futuras.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174" y="200487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solidFill>
                  <a:schemeClr val="accent1"/>
                </a:solidFill>
              </a:rPr>
              <a:t>Administração da decisão e controle</a:t>
            </a:r>
            <a:endParaRPr lang="pt-BR" sz="3600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Fama e Jensen dividem o processo de decisão em quatro etapas:</a:t>
            </a:r>
          </a:p>
          <a:p>
            <a:pPr lvl="0"/>
            <a:r>
              <a:rPr lang="pt-BR" sz="2000" b="1" dirty="0" smtClean="0"/>
              <a:t>Iniciação</a:t>
            </a:r>
            <a:r>
              <a:rPr lang="pt-BR" sz="2000" dirty="0" smtClean="0"/>
              <a:t> - geração de propostas para utilizar os recursos e estruturar os contratos;</a:t>
            </a:r>
          </a:p>
          <a:p>
            <a:pPr lvl="0"/>
            <a:r>
              <a:rPr lang="pt-BR" sz="2000" b="1" dirty="0" smtClean="0"/>
              <a:t>Ratificação</a:t>
            </a:r>
            <a:r>
              <a:rPr lang="pt-BR" sz="2000" dirty="0" smtClean="0"/>
              <a:t> - escolha das iniciativas de decisão a serem implementadas;</a:t>
            </a:r>
          </a:p>
          <a:p>
            <a:pPr lvl="0"/>
            <a:r>
              <a:rPr lang="pt-BR" sz="2000" b="1" dirty="0" smtClean="0"/>
              <a:t>Implementação</a:t>
            </a:r>
            <a:r>
              <a:rPr lang="pt-BR" sz="2000" dirty="0" smtClean="0"/>
              <a:t> - execução das decisões validadas;</a:t>
            </a:r>
          </a:p>
          <a:p>
            <a:pPr lvl="0"/>
            <a:r>
              <a:rPr lang="pt-BR" sz="2000" b="1" dirty="0" smtClean="0"/>
              <a:t>Monitoramento</a:t>
            </a:r>
            <a:r>
              <a:rPr lang="pt-BR" sz="2000" dirty="0" smtClean="0"/>
              <a:t> - medida de desempenho dos agentes de decisão e implementação de premiações.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500042"/>
            <a:ext cx="7325986" cy="57150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Sinteticamente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228" y="1268760"/>
            <a:ext cx="7858180" cy="5000660"/>
          </a:xfrm>
        </p:spPr>
        <p:txBody>
          <a:bodyPr>
            <a:normAutofit fontScale="92500"/>
          </a:bodyPr>
          <a:lstStyle/>
          <a:p>
            <a:r>
              <a:rPr lang="pt-BR" sz="2200" b="1" dirty="0" smtClean="0"/>
              <a:t>Administração da decisão</a:t>
            </a:r>
            <a:r>
              <a:rPr lang="pt-BR" sz="2200" dirty="0" smtClean="0"/>
              <a:t>: o início e implementação das decisões.</a:t>
            </a:r>
          </a:p>
          <a:p>
            <a:r>
              <a:rPr lang="pt-BR" sz="2200" b="1" dirty="0" smtClean="0"/>
              <a:t>Controle da decisão</a:t>
            </a:r>
            <a:r>
              <a:rPr lang="pt-BR" sz="2200" dirty="0" smtClean="0"/>
              <a:t>: a validação e o monitoramento das decisões.</a:t>
            </a:r>
          </a:p>
          <a:p>
            <a:r>
              <a:rPr lang="pt-BR" sz="2200" b="1" dirty="0" smtClean="0"/>
              <a:t>Princípio básico</a:t>
            </a:r>
          </a:p>
          <a:p>
            <a:pPr lvl="0"/>
            <a:r>
              <a:rPr lang="pt-BR" sz="2200" dirty="0" smtClean="0"/>
              <a:t>O princípio de separação do controle e da administração da decisão ajuda a explicar o uso freqüente das hierarquias nas organizações. </a:t>
            </a:r>
          </a:p>
          <a:p>
            <a:pPr lvl="0"/>
            <a:r>
              <a:rPr lang="pt-BR" sz="2200" dirty="0" smtClean="0"/>
              <a:t>Nas hierarquias, a administração da decisão é formalmente separada do controle de decisão, ou seja, as decisões dos indivíduos são monitoradas e validadas por indivíduos que estão acima deles na hierarquia. </a:t>
            </a:r>
          </a:p>
          <a:p>
            <a:pPr lvl="0"/>
            <a:r>
              <a:rPr lang="pt-BR" sz="2200" dirty="0" smtClean="0"/>
              <a:t>O mesmo agente NÃO pode ter funções de controle e administração de decisão.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37512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Custos de Influência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Quando o direito está permitido, o agente ou a equipe estão envolvidos ativamente na tomada de decisão (assunto para validar e monitorar os outros). </a:t>
            </a:r>
          </a:p>
          <a:p>
            <a:pPr lvl="0"/>
            <a:r>
              <a:rPr lang="pt-BR" dirty="0" smtClean="0"/>
              <a:t>Às vezes as firmas utilizam regras burocráticas propositadamente para limitar a tomada de decisão ativa.</a:t>
            </a:r>
          </a:p>
          <a:p>
            <a:pPr lvl="0"/>
            <a:r>
              <a:rPr lang="pt-BR" dirty="0" smtClean="0"/>
              <a:t>Um benefício potencial de limitar a discrição em tomar decisões é que reduz os recursos consumidos pelos indivíduos tentando influenciar as decisões. Os funcionários estão freqüentemente preocupados com os efeitos pessoais na tomada de decisão na firma.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Defina os termos gestão da decisão e controle da decisão. Sob quais circunstâncias pode ser ótimo fazer um indivíduo responsável por ambos? Qual o comportamento esperado de um proprietário de ações em uma empresa? </a:t>
            </a:r>
            <a:r>
              <a:rPr lang="pt-BR" smtClean="0"/>
              <a:t>Explique.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2033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Designando tarefas e Direitos de decisão</a:t>
            </a:r>
            <a:endParaRPr lang="pt-BR" dirty="0"/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511228" y="1294358"/>
            <a:ext cx="8183880" cy="4259960"/>
          </a:xfrm>
        </p:spPr>
        <p:txBody>
          <a:bodyPr>
            <a:normAutofit fontScale="92500"/>
          </a:bodyPr>
          <a:lstStyle/>
          <a:p>
            <a:r>
              <a:rPr lang="pt-BR" sz="1800" dirty="0" smtClean="0"/>
              <a:t>Firmas transformam matérias-primas em produtos, que são vendidos aos consumidores. Este processo envolve muitas tarefas. </a:t>
            </a:r>
          </a:p>
          <a:p>
            <a:r>
              <a:rPr lang="pt-BR" sz="1800" dirty="0" smtClean="0"/>
              <a:t>Um importante elemento da arquitetura organizacional é a divisão da totalidade de tarefas na organização em partes pequenas e a atribuição destas para indivíduos e/ou grupos.</a:t>
            </a:r>
          </a:p>
          <a:p>
            <a:endParaRPr lang="pt-BR" sz="1800" dirty="0" smtClean="0"/>
          </a:p>
          <a:p>
            <a:r>
              <a:rPr lang="pt-BR" sz="1800" b="1" dirty="0" smtClean="0"/>
              <a:t>Empregos têm, no mínimo, duas dimensões importantes</a:t>
            </a:r>
            <a:r>
              <a:rPr lang="pt-BR" sz="1800" dirty="0" smtClean="0"/>
              <a:t>:</a:t>
            </a:r>
          </a:p>
          <a:p>
            <a:r>
              <a:rPr lang="pt-BR" sz="1800" dirty="0" smtClean="0"/>
              <a:t> A </a:t>
            </a:r>
            <a:r>
              <a:rPr lang="pt-BR" sz="1800" b="1" dirty="0" smtClean="0">
                <a:solidFill>
                  <a:srgbClr val="FF0000"/>
                </a:solidFill>
              </a:rPr>
              <a:t>variedade de tarefas </a:t>
            </a:r>
            <a:r>
              <a:rPr lang="pt-BR" sz="1800" dirty="0" smtClean="0"/>
              <a:t>que o funcionário é solicitado a desempenhar.</a:t>
            </a:r>
          </a:p>
          <a:p>
            <a:r>
              <a:rPr lang="pt-BR" sz="1800" dirty="0" smtClean="0"/>
              <a:t> A </a:t>
            </a:r>
            <a:r>
              <a:rPr lang="pt-BR" sz="1800" b="1" dirty="0" smtClean="0">
                <a:solidFill>
                  <a:srgbClr val="FF0000"/>
                </a:solidFill>
              </a:rPr>
              <a:t>autoridade de decisão </a:t>
            </a:r>
            <a:r>
              <a:rPr lang="pt-BR" sz="1800" dirty="0" smtClean="0"/>
              <a:t>para determinar quando e como desempenhar tarefas.</a:t>
            </a:r>
          </a:p>
          <a:p>
            <a:r>
              <a:rPr lang="pt-BR" sz="1800" dirty="0" smtClean="0"/>
              <a:t>Empregos variam substancialmente em termos de variedade de tarefas e autoridade para definir quando e como completar estas tarefas.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accent1"/>
                </a:solidFill>
              </a:rPr>
              <a:t>Dimensões de concepção de tarefas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2213214"/>
              </p:ext>
            </p:extLst>
          </p:nvPr>
        </p:nvGraphicFramePr>
        <p:xfrm>
          <a:off x="1403648" y="2057231"/>
          <a:ext cx="6306838" cy="309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180803" y="5154855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Autoridade de decisão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34541" y="1288607"/>
            <a:ext cx="461665" cy="27266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dirty="0" smtClean="0"/>
              <a:t>Variedade de Tarefas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7406"/>
            <a:ext cx="8229600" cy="91330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t-BR" sz="3600" cap="none" dirty="0" smtClean="0"/>
              <a:t>Dimensões na concepção de trabalho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42836"/>
          </a:xfrm>
        </p:spPr>
        <p:txBody>
          <a:bodyPr>
            <a:normAutofit/>
          </a:bodyPr>
          <a:lstStyle/>
          <a:p>
            <a:r>
              <a:rPr lang="pt-BR" dirty="0" smtClean="0"/>
              <a:t>Existem 4 dimensões na concepção de trabalho</a:t>
            </a:r>
          </a:p>
          <a:p>
            <a:pPr>
              <a:buNone/>
            </a:pPr>
            <a:r>
              <a:rPr lang="pt-BR" dirty="0" smtClean="0"/>
              <a:t>(variedade de tarefas e autoridade de decisão - figura 1):</a:t>
            </a:r>
          </a:p>
          <a:p>
            <a:r>
              <a:rPr lang="pt-BR" dirty="0" smtClean="0"/>
              <a:t>Poucas tarefas e Autoridade limitada de decisão;</a:t>
            </a:r>
          </a:p>
          <a:p>
            <a:r>
              <a:rPr lang="pt-BR" dirty="0" smtClean="0"/>
              <a:t>Muitas tarefas e Autoridade limitada de decisão;</a:t>
            </a:r>
          </a:p>
          <a:p>
            <a:r>
              <a:rPr lang="pt-BR" dirty="0" smtClean="0"/>
              <a:t>Poucas tarefas e Autoridade grande de decisão (certos empregos de vendas);</a:t>
            </a:r>
          </a:p>
          <a:p>
            <a:r>
              <a:rPr lang="pt-BR" dirty="0" smtClean="0"/>
              <a:t>Muitas tarefas e Autoridade grande de decisão.</a:t>
            </a:r>
          </a:p>
          <a:p>
            <a:endParaRPr lang="pt-BR" dirty="0" smtClean="0"/>
          </a:p>
          <a:p>
            <a:r>
              <a:rPr lang="pt-BR" dirty="0" smtClean="0"/>
              <a:t>Resultados planejados consomem grande quantidade do tempo das pessoas.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sz="3600" cap="none" dirty="0" smtClean="0"/>
              <a:t>Dimensões na concepção de trabalho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problema de repartir tarefas em empregos é complexo. Ele envolve simultaneamente a consideração de outras políticas corporativas como:</a:t>
            </a:r>
          </a:p>
          <a:p>
            <a:r>
              <a:rPr lang="pt-BR" dirty="0" smtClean="0"/>
              <a:t> a avaliação de desempenho e a política de compensação – as outras duas “pernas” da arquitetura organizacional.</a:t>
            </a:r>
          </a:p>
          <a:p>
            <a:r>
              <a:rPr lang="pt-BR" dirty="0" smtClean="0"/>
              <a:t>A nossa discussão vai começar pelo problema de centralizar versus descentralizar estruturas de administração.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pt-BR" sz="2600" b="1" cap="none" dirty="0" smtClean="0">
                <a:solidFill>
                  <a:schemeClr val="accent1"/>
                </a:solidFill>
              </a:rPr>
              <a:t>Centralização versus Descentralização</a:t>
            </a:r>
            <a:r>
              <a:rPr lang="pt-BR" sz="2600" b="1" cap="none" dirty="0" smtClean="0"/>
              <a:t/>
            </a:r>
            <a:br>
              <a:rPr lang="pt-BR" sz="2600" b="1" cap="none" dirty="0" smtClean="0"/>
            </a:br>
            <a:endParaRPr lang="pt-BR" sz="2600" b="1" cap="none" dirty="0" smtClean="0"/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Benefícios da Descentralização </a:t>
            </a:r>
            <a:endParaRPr lang="pt-BR" u="sng" dirty="0" smtClean="0"/>
          </a:p>
          <a:p>
            <a:r>
              <a:rPr lang="pt-BR" b="1" dirty="0" smtClean="0"/>
              <a:t>a) Uso mais efetivo do conhecimento local</a:t>
            </a:r>
            <a:endParaRPr lang="pt-BR" dirty="0" smtClean="0"/>
          </a:p>
          <a:p>
            <a:r>
              <a:rPr lang="pt-BR" dirty="0" smtClean="0"/>
              <a:t>Os gerentes locais têm informações importantes sobre os mercados locais.    </a:t>
            </a:r>
          </a:p>
          <a:p>
            <a:r>
              <a:rPr lang="pt-BR" dirty="0" smtClean="0"/>
              <a:t>Decisões centralizadas exigem que os gerentes locais obtenham permissão para mudarem os preços. </a:t>
            </a:r>
          </a:p>
          <a:p>
            <a:r>
              <a:rPr lang="pt-BR" dirty="0" smtClean="0"/>
              <a:t>Conceder direitos de decisão aos executivos locais promove tomada de decisão e respostas mais rápidas para alterar as condições de mercado.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>
          <a:xfrm>
            <a:off x="1357290" y="704088"/>
            <a:ext cx="7329510" cy="85270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pt-BR" b="1" dirty="0" smtClean="0"/>
              <a:t>Benefícios da Descentralização </a:t>
            </a:r>
            <a:endParaRPr lang="pt-BR" cap="none" dirty="0" smtClean="0"/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lnSpcReduction="10000"/>
          </a:bodyPr>
          <a:lstStyle/>
          <a:p>
            <a:r>
              <a:rPr lang="pt-BR" sz="2000" b="1" dirty="0" smtClean="0"/>
              <a:t>b)Conservação do tempo da equipe de gerência </a:t>
            </a:r>
          </a:p>
          <a:p>
            <a:r>
              <a:rPr lang="pt-BR" sz="2000" dirty="0" smtClean="0"/>
              <a:t>É melhor descentralizar decisões de operação de executivos locais e focar a atenção dos executivos nas decisões estratégicas.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/>
              <a:t>c)Treinamento e Motivação para os Gerentes Locais</a:t>
            </a:r>
          </a:p>
          <a:p>
            <a:r>
              <a:rPr lang="pt-BR" sz="2000" dirty="0" smtClean="0"/>
              <a:t>É importante para as firmas atraírem funcionários de talento e treiná-los para substituições eventuais da alta gerência. </a:t>
            </a:r>
          </a:p>
          <a:p>
            <a:r>
              <a:rPr lang="pt-BR" sz="2000" dirty="0" smtClean="0"/>
              <a:t>A descentralização dos direitos de decisão promove ambos os objetivos, pois ajuda a atrair e reter talentos e, além disso, proporciona experiência na tomada de decisão, que é importante para treinar talentos para futuros cargos de gerência.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b="1" cap="none" dirty="0" smtClean="0"/>
              <a:t>Custos da descentralização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a) Problemas de Incentivos</a:t>
            </a:r>
          </a:p>
          <a:p>
            <a:r>
              <a:rPr lang="pt-BR" dirty="0" smtClean="0"/>
              <a:t>A descentralização dos direitos de decisão vai combinar autoridade com conhecimentos específicos.</a:t>
            </a:r>
          </a:p>
          <a:p>
            <a:r>
              <a:rPr lang="pt-BR" dirty="0" smtClean="0"/>
              <a:t>Entretanto, os gerentes locais não têm necessariamente incentivos fortes para agir para maximizar o lucro da empresa.</a:t>
            </a:r>
          </a:p>
          <a:p>
            <a:r>
              <a:rPr lang="pt-BR" dirty="0" smtClean="0"/>
              <a:t>Desenvolver um sistema de controle efetivo para motivar ações desejadas nem sempre é fácil ou barato.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92F4D-F790-42B7-BA24-8C90F8EF023F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743</TotalTime>
  <Words>1529</Words>
  <Application>Microsoft Office PowerPoint</Application>
  <PresentationFormat>Apresentação na tela (4:3)</PresentationFormat>
  <Paragraphs>158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Cacho</vt:lpstr>
      <vt:lpstr>Document</vt:lpstr>
      <vt:lpstr> Direitos de Decisão: o nível de “empoderamento”  (cap. 12) </vt:lpstr>
      <vt:lpstr>Direitos de Decisão: o nível de “empoderamento”</vt:lpstr>
      <vt:lpstr>           Designando tarefas e Direitos de decisão</vt:lpstr>
      <vt:lpstr>Dimensões de concepção de tarefas</vt:lpstr>
      <vt:lpstr>Dimensões na concepção de trabalho</vt:lpstr>
      <vt:lpstr>Dimensões na concepção de trabalho</vt:lpstr>
      <vt:lpstr>Centralização versus Descentralização </vt:lpstr>
      <vt:lpstr>Benefícios da Descentralização </vt:lpstr>
      <vt:lpstr>Custos da descentralização</vt:lpstr>
      <vt:lpstr>Custos da descentralização</vt:lpstr>
      <vt:lpstr>Custos da descentralização</vt:lpstr>
      <vt:lpstr>OS BENEFÍCIOS E CUSTOS DO PROCESSO DE DECISÃO DESCENTRALIZADOS </vt:lpstr>
      <vt:lpstr>Ilustração gráfica dos ganhos e perdas com o processo de decisão</vt:lpstr>
      <vt:lpstr>Centralização vs Descentralização</vt:lpstr>
      <vt:lpstr>Ilustração gráfica dos ganhos e perdas com o processo de decisão</vt:lpstr>
      <vt:lpstr>Ilustração gráfica dos ganhos e perdas com o processo de decisão</vt:lpstr>
      <vt:lpstr>Implicações</vt:lpstr>
      <vt:lpstr>Tendências recentes</vt:lpstr>
      <vt:lpstr>Atribuindo direitos de decisão para equipes</vt:lpstr>
      <vt:lpstr>Custos x Benefícios  (decisões em equipes)</vt:lpstr>
      <vt:lpstr>Administração da decisão e controle</vt:lpstr>
      <vt:lpstr>Sinteticamente</vt:lpstr>
      <vt:lpstr>Custos de Influência</vt:lpstr>
      <vt:lpstr>Questão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de Decisão: o nível de “empowerment”</dc:title>
  <dc:creator>Edgard</dc:creator>
  <cp:lastModifiedBy>EasyPC</cp:lastModifiedBy>
  <cp:revision>47</cp:revision>
  <dcterms:created xsi:type="dcterms:W3CDTF">2009-10-14T17:48:26Z</dcterms:created>
  <dcterms:modified xsi:type="dcterms:W3CDTF">2023-06-06T21:02:12Z</dcterms:modified>
</cp:coreProperties>
</file>