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2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1A840-00FD-43E6-8013-18A739DE55B2}" type="datetimeFigureOut">
              <a:rPr lang="pt-BR" smtClean="0"/>
              <a:pPr/>
              <a:t>06/06/2023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06EEF-8CDB-4810-BC2C-ACF9084F1E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ABDC8A4-2395-4B66-9E1C-259818D0083F}" type="datetime1">
              <a:rPr lang="pt-BR" smtClean="0"/>
              <a:t>06/06/2023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213ACF-DB70-4042-86E1-A54A505E6F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1710-B028-47A4-9614-2E571B81BDB7}" type="datetime1">
              <a:rPr lang="pt-BR" smtClean="0"/>
              <a:t>06/06/2023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13ACF-DB70-4042-86E1-A54A505E6F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2B53B7D-16F6-4E48-B31E-1CDF666207A5}" type="datetime1">
              <a:rPr lang="pt-BR" smtClean="0"/>
              <a:t>06/06/2023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8213ACF-DB70-4042-86E1-A54A505E6F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671CD-63A7-46D7-8D3A-41635632D19C}" type="datetime1">
              <a:rPr lang="pt-BR" smtClean="0"/>
              <a:t>06/06/2023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213ACF-DB70-4042-86E1-A54A505E6F7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6C2C-651A-4B14-AD91-EAB2E24ABCB2}" type="datetime1">
              <a:rPr lang="pt-BR" smtClean="0"/>
              <a:t>06/06/2023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8213ACF-DB70-4042-86E1-A54A505E6F7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1DE7A14-26DC-4E3D-9688-4AEFE4FAE7A8}" type="datetime1">
              <a:rPr lang="pt-BR" smtClean="0"/>
              <a:t>06/06/2023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8213ACF-DB70-4042-86E1-A54A505E6F7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B8A9854-3987-4AAF-85DC-6238C9D635DB}" type="datetime1">
              <a:rPr lang="pt-BR" smtClean="0"/>
              <a:t>06/06/2023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8213ACF-DB70-4042-86E1-A54A505E6F7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325A-9095-4FEE-848D-18E807466A7E}" type="datetime1">
              <a:rPr lang="pt-BR" smtClean="0"/>
              <a:t>06/06/2023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213ACF-DB70-4042-86E1-A54A505E6F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1F7C-BB78-4ED7-B92D-49B41AA6F3AE}" type="datetime1">
              <a:rPr lang="pt-BR" smtClean="0"/>
              <a:t>06/06/2023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213ACF-DB70-4042-86E1-A54A505E6F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5A219-D3FA-49BE-BDEC-B7175BA6E0E3}" type="datetime1">
              <a:rPr lang="pt-BR" smtClean="0"/>
              <a:t>06/06/2023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213ACF-DB70-4042-86E1-A54A505E6F7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949C4D5-D4FC-41A3-B2B4-9F2FE0B728A8}" type="datetime1">
              <a:rPr lang="pt-BR" smtClean="0"/>
              <a:t>06/06/2023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8213ACF-DB70-4042-86E1-A54A505E6F7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B722FA2-3640-4DB9-8F63-2FE69FB3DF52}" type="datetime1">
              <a:rPr lang="pt-BR" smtClean="0"/>
              <a:t>06/06/2023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8213ACF-DB70-4042-86E1-A54A505E6F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Definindo tarefas em empregos e sub unidades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Brickley</a:t>
            </a:r>
            <a:r>
              <a:rPr lang="pt-BR" dirty="0" smtClean="0"/>
              <a:t>, Smith e </a:t>
            </a:r>
            <a:r>
              <a:rPr lang="pt-BR" dirty="0" err="1" smtClean="0"/>
              <a:t>Zimmerman</a:t>
            </a:r>
            <a:r>
              <a:rPr lang="pt-BR" dirty="0" smtClean="0"/>
              <a:t> c.13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Produtividade na definição de tarefas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 escolha entre uma designação especializada e ampla de tarefas depende da informação tecnológica e dos incentivos acima discutidos. </a:t>
            </a:r>
          </a:p>
          <a:p>
            <a:r>
              <a:rPr lang="pt-BR" dirty="0" smtClean="0"/>
              <a:t>Uma variável que é de particular importância na tomada desta decisão são os graus relativos de </a:t>
            </a:r>
            <a:r>
              <a:rPr lang="pt-BR" dirty="0" err="1" smtClean="0"/>
              <a:t>complementariedade</a:t>
            </a:r>
            <a:r>
              <a:rPr lang="pt-BR" dirty="0" smtClean="0"/>
              <a:t> entre tarefas intra-áreas versus entre diferentes áreas funcionais.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213ACF-DB70-4042-86E1-A54A505E6F76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Definindo os empregos em subunidades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Nossa discussão entre especialização versus tarefas amplas assinala os principais pontos dos “</a:t>
            </a:r>
            <a:r>
              <a:rPr lang="pt-BR" dirty="0" err="1" smtClean="0"/>
              <a:t>tradeoffs</a:t>
            </a:r>
            <a:r>
              <a:rPr lang="pt-BR" dirty="0" smtClean="0"/>
              <a:t>” (trocas) das definições de tarefas nos empregos. </a:t>
            </a:r>
          </a:p>
          <a:p>
            <a:r>
              <a:rPr lang="pt-BR" dirty="0" smtClean="0"/>
              <a:t>Gerentes são confrontados com um grupo parecido de trocas quando eles agrupam os empregos em sub unidades (por exemplo, departamentos, divisões e subsidiárias)</a:t>
            </a:r>
          </a:p>
          <a:p>
            <a:r>
              <a:rPr lang="pt-BR" dirty="0" smtClean="0"/>
              <a:t>Agrupando pessoas em subunidades menores, com reduzida comunicação e coordenação, os custos entre as pessoas crescem na sub unidade.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213ACF-DB70-4042-86E1-A54A505E6F76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Agrupando trabalhos por função 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29600" cy="4882547"/>
          </a:xfrm>
        </p:spPr>
        <p:txBody>
          <a:bodyPr>
            <a:normAutofit fontScale="77500" lnSpcReduction="20000"/>
          </a:bodyPr>
          <a:lstStyle/>
          <a:p>
            <a:r>
              <a:rPr lang="pt-BR" sz="3100" dirty="0" smtClean="0"/>
              <a:t>Um método comum de agrupar empregos é por </a:t>
            </a:r>
            <a:r>
              <a:rPr lang="pt-BR" sz="3100" b="1" dirty="0" smtClean="0"/>
              <a:t>especialidade funcional </a:t>
            </a:r>
            <a:r>
              <a:rPr lang="pt-BR" sz="3100" dirty="0" smtClean="0"/>
              <a:t>(engenharia, design, vendas, finanças e outras). </a:t>
            </a:r>
          </a:p>
          <a:p>
            <a:r>
              <a:rPr lang="pt-BR" sz="3100" dirty="0" smtClean="0"/>
              <a:t>Este arranjo organizacional é chamado de unitário ou </a:t>
            </a:r>
            <a:r>
              <a:rPr lang="pt-BR" sz="3100" b="1" dirty="0" smtClean="0"/>
              <a:t>forma em U </a:t>
            </a:r>
            <a:r>
              <a:rPr lang="pt-BR" sz="3100" dirty="0" smtClean="0"/>
              <a:t>porque ele coloca cada função primária em uma subunidade maior (ao invés de em múltiplas subunidades).</a:t>
            </a:r>
          </a:p>
          <a:p>
            <a:r>
              <a:rPr lang="pt-BR" sz="3100" dirty="0" smtClean="0"/>
              <a:t>Estes departamentos são modificados com o gerenciamento das suas funções particulares através da linha inteira de produtos da empresa. </a:t>
            </a:r>
          </a:p>
          <a:p>
            <a:r>
              <a:rPr lang="pt-BR" sz="3100" dirty="0" smtClean="0"/>
              <a:t>Os gerentes mais experientes desempenham um papel importante na definição da arquitetura, coordenação das atividades através dos departamentos, tomando decisões operacionais, e estabelecendo a estratégia da corporação.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213ACF-DB70-4042-86E1-A54A505E6F76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Agrupando Trabalhos por Produto ou Geografia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Um outro proeminente desenho de subunidade é a forma multidivisional (</a:t>
            </a:r>
            <a:r>
              <a:rPr lang="pt-BR" b="1" dirty="0" smtClean="0"/>
              <a:t>forma M) </a:t>
            </a:r>
            <a:r>
              <a:rPr lang="pt-BR" dirty="0" smtClean="0"/>
              <a:t>de organização. </a:t>
            </a:r>
          </a:p>
          <a:p>
            <a:r>
              <a:rPr lang="pt-BR" dirty="0" smtClean="0"/>
              <a:t>Nesta forma, grupos de trabalhos de um conjunto de unidades de negócios são organizados em produtos ou áreas geográficas.</a:t>
            </a:r>
          </a:p>
          <a:p>
            <a:r>
              <a:rPr lang="pt-BR" dirty="0" smtClean="0"/>
              <a:t>Na organização forma em M cada uma das divisões têm suas  próprias vendas e departamentos de serviços que focalizam produtos particulares das divisões.</a:t>
            </a:r>
          </a:p>
          <a:p>
            <a:r>
              <a:rPr lang="pt-BR" dirty="0" smtClean="0"/>
              <a:t>Na organização geográfica os departamentos de vendas e serviços são divididos com base nas áreas geográficas onde se localizam os consumidores.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213ACF-DB70-4042-86E1-A54A505E6F76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“</a:t>
            </a:r>
            <a:r>
              <a:rPr lang="pt-BR" b="1" dirty="0" err="1" smtClean="0">
                <a:solidFill>
                  <a:srgbClr val="FF0000"/>
                </a:solidFill>
              </a:rPr>
              <a:t>Tradeoffs</a:t>
            </a:r>
            <a:r>
              <a:rPr lang="pt-BR" b="1" dirty="0" smtClean="0">
                <a:solidFill>
                  <a:srgbClr val="FF0000"/>
                </a:solidFill>
              </a:rPr>
              <a:t>”  entre organização funcional e geográfica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Benefícios das sub unidades funcionais</a:t>
            </a:r>
          </a:p>
          <a:p>
            <a:r>
              <a:rPr lang="pt-BR" dirty="0" smtClean="0"/>
              <a:t>Existem pelos menos três maiores benefícios de agrupar tarefas por função.</a:t>
            </a:r>
          </a:p>
          <a:p>
            <a:r>
              <a:rPr lang="pt-BR" dirty="0" smtClean="0"/>
              <a:t>1) Este grupo ajuda a promover coordenação efetiva dentro das áreas funcionais.</a:t>
            </a:r>
          </a:p>
          <a:p>
            <a:r>
              <a:rPr lang="pt-BR" dirty="0" smtClean="0"/>
              <a:t>2) Esta forma de agrupamento ajuda a promover o aperfeiçoamento funcional.</a:t>
            </a:r>
          </a:p>
          <a:p>
            <a:r>
              <a:rPr lang="pt-BR" dirty="0" smtClean="0"/>
              <a:t>3) Existe um bem definido caminho de promoção para os funcionários.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213ACF-DB70-4042-86E1-A54A505E6F76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Problemas com Sub unidades funcionais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1) Existem custos de oportunidades da alta administração associados ao tempo quando está coordenando funções e tomando decisões operacionais. Esse tempo pode ser melhor utilizado em atividades tais como um planejamento de longo prazo.</a:t>
            </a:r>
          </a:p>
          <a:p>
            <a:r>
              <a:rPr lang="pt-BR" dirty="0" smtClean="0"/>
              <a:t>2) Pode ser relevante, o tempo consumido na coordenação dos problemas através dos departamentos.  </a:t>
            </a:r>
          </a:p>
          <a:p>
            <a:r>
              <a:rPr lang="pt-BR" dirty="0" smtClean="0"/>
              <a:t>3) Os funcionários algumas vezes concentram-se em suas especialidades funcionais mais do no processo de satisfação do consumidor.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213ACF-DB70-4042-86E1-A54A505E6F76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Benefícios de Produto / Sub unidades geográficas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Uma </a:t>
            </a:r>
            <a:r>
              <a:rPr lang="pt-BR" b="1" dirty="0" smtClean="0"/>
              <a:t>vantagem da forma M </a:t>
            </a:r>
            <a:r>
              <a:rPr lang="pt-BR" dirty="0" smtClean="0"/>
              <a:t>de organização para grandes corporações é que os direitos de decisão para operações são designados para  indivíduos em posições inferiores na organização, onde em muitos casos a relevância do conhecimento específico está localizada.</a:t>
            </a:r>
          </a:p>
          <a:p>
            <a:r>
              <a:rPr lang="pt-BR" dirty="0" smtClean="0"/>
              <a:t>A descentralização dos direitos de decisão para gerentes de unidades de  negócios libera a administração superior para se concentrar em outras questões mais estratégicas.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213ACF-DB70-4042-86E1-A54A505E6F76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Benefícios de Produto / Sub unidades geográficas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 enfoque produto/geográfico promove coordenação entre as funções que necessitam ser integradas para produzir e vender um produto particular ou para servir uma área geográfica.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213ACF-DB70-4042-86E1-A54A505E6F76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Problemas com Produto/ Sub unidades geográficas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Gerentes de unidades de negócios tendem a focalizar o desempenho de suas próprias unidades. </a:t>
            </a:r>
          </a:p>
          <a:p>
            <a:r>
              <a:rPr lang="pt-BR" dirty="0" smtClean="0"/>
              <a:t>Frequentemente, existem importantes interdependências entre unidades que precisam ser consideradas no valor da firma a ser maximizado. </a:t>
            </a:r>
          </a:p>
          <a:p>
            <a:r>
              <a:rPr lang="pt-BR" dirty="0" smtClean="0"/>
              <a:t>Se a gerência focalizar-se somente em suas próprias unidades e não considerar estas interdependências, estará reduzindo o valor da firma.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213ACF-DB70-4042-86E1-A54A505E6F76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 </a:t>
            </a:r>
            <a:br>
              <a:rPr lang="pt-BR" dirty="0" smtClean="0"/>
            </a:br>
            <a:r>
              <a:rPr lang="pt-BR" sz="4000" b="1" dirty="0" smtClean="0">
                <a:solidFill>
                  <a:srgbClr val="FF0000"/>
                </a:solidFill>
              </a:rPr>
              <a:t>Onde as Sub unidades funcionais produzem melhores resultados</a:t>
            </a:r>
            <a:r>
              <a:rPr lang="pt-BR" dirty="0" smtClean="0">
                <a:solidFill>
                  <a:srgbClr val="FF0000"/>
                </a:solidFill>
              </a:rPr>
              <a:t/>
            </a:r>
            <a:br>
              <a:rPr lang="pt-BR" dirty="0" smtClean="0">
                <a:solidFill>
                  <a:srgbClr val="FF0000"/>
                </a:solidFill>
              </a:rPr>
            </a:b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Firmas pequenas com um número limitado de produtos. </a:t>
            </a:r>
          </a:p>
          <a:p>
            <a:r>
              <a:rPr lang="pt-BR" dirty="0" smtClean="0"/>
              <a:t>Com baixa taxa de mudança tecnológica da indústria.           </a:t>
            </a:r>
          </a:p>
          <a:p>
            <a:r>
              <a:rPr lang="pt-BR" dirty="0" smtClean="0"/>
              <a:t>Em ambientes menos estáveis a comunicação direta entre áreas funcionais são mais importantes e situações novas são mais prováveis de  acontecer e provocarem mudanças nos procedimentos de coordenação estabelecidos.</a:t>
            </a:r>
          </a:p>
          <a:p>
            <a:r>
              <a:rPr lang="pt-BR" dirty="0" smtClean="0"/>
              <a:t>Finalmente, em um ambiente de rápida mudança, existe mais incerteza no estabelecimento de  uma arquitetura organizacional ótima.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213ACF-DB70-4042-86E1-A54A505E6F76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Definindo tarefas em empregos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Nos capítulos anteriores, nós discutimos como empregos têm ao menos duas dimensões importantes:</a:t>
            </a:r>
          </a:p>
          <a:p>
            <a:pPr lvl="0"/>
            <a:r>
              <a:rPr lang="pt-BR" dirty="0" smtClean="0"/>
              <a:t>autoridade de decisão e </a:t>
            </a:r>
          </a:p>
          <a:p>
            <a:pPr lvl="0"/>
            <a:r>
              <a:rPr lang="pt-BR" dirty="0" smtClean="0"/>
              <a:t>variedade de tarefas. </a:t>
            </a:r>
          </a:p>
          <a:p>
            <a:r>
              <a:rPr lang="pt-BR" dirty="0" smtClean="0"/>
              <a:t>Nós retornaremos agora à segunda dimensão, a definição de tarefas.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213ACF-DB70-4042-86E1-A54A505E6F76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53400" cy="9906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Organização matricial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Nas organizações matriciais, existem departamentos funcionais tais como finanças, manufatura e desenvolvimento. </a:t>
            </a:r>
          </a:p>
          <a:p>
            <a:r>
              <a:rPr lang="pt-BR" dirty="0" smtClean="0"/>
              <a:t>Funcionários destes departamentos funcionais são também designados para sub unidades organizadas em torno de produtos, geografia ou algum projeto especial. </a:t>
            </a:r>
          </a:p>
          <a:p>
            <a:r>
              <a:rPr lang="pt-BR" dirty="0" smtClean="0"/>
              <a:t>Organizações matriciais são caracterizadas pela intersecção de  linhas de autoridade – o termo matriz refere-se às linhas de intersecção resultantes de um arranjo organizacional.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213ACF-DB70-4042-86E1-A54A505E6F76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Organização matricial</a:t>
            </a:r>
            <a:endParaRPr lang="pt-B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612302"/>
            <a:ext cx="6597476" cy="4212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213ACF-DB70-4042-86E1-A54A505E6F76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Organização matricial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organização matricial é geralmente usada em indústrias tais como as de defesa, construção e consultoria administrativa. Estas indústrias são caracterizadas por uma sequencia de novos produtos ou projetos.</a:t>
            </a:r>
          </a:p>
          <a:p>
            <a:r>
              <a:rPr lang="pt-BR" dirty="0" smtClean="0"/>
              <a:t>Uma vantagem potencial da organização matricial (em relação a funcional) </a:t>
            </a:r>
            <a:r>
              <a:rPr lang="pt-BR" dirty="0" smtClean="0">
                <a:latin typeface="Lucida Sans Unicode"/>
                <a:cs typeface="Lucida Sans Unicode"/>
              </a:rPr>
              <a:t>⇨</a:t>
            </a:r>
            <a:r>
              <a:rPr lang="pt-BR" dirty="0" smtClean="0"/>
              <a:t> os funcionários estão mais aptos a focar todo o processo mais do que em suas especialidades funcionais.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213ACF-DB70-4042-86E1-A54A505E6F76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Organização matricial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Problemas potenciais com a forma matricial emergem da interseção de linhas de autoridade. </a:t>
            </a:r>
          </a:p>
          <a:p>
            <a:r>
              <a:rPr lang="pt-BR" dirty="0" smtClean="0"/>
              <a:t>Empregados que estão alocados às equipes de produtos não tem automaticamente fortes incentivos para cooperar ou se envolver com o sucesso da equipe.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213ACF-DB70-4042-86E1-A54A505E6F76}" type="slidenum">
              <a:rPr lang="pt-BR" smtClean="0"/>
              <a:pPr/>
              <a:t>23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Formas mistas de organização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Frequentemente, as empresas usam mais de um método para organizar sub unidades. </a:t>
            </a:r>
          </a:p>
          <a:p>
            <a:r>
              <a:rPr lang="pt-BR" dirty="0" smtClean="0"/>
              <a:t>O banco </a:t>
            </a:r>
            <a:r>
              <a:rPr lang="pt-BR" dirty="0" err="1" smtClean="0"/>
              <a:t>Chase</a:t>
            </a:r>
            <a:r>
              <a:rPr lang="pt-BR" dirty="0" smtClean="0"/>
              <a:t> Manhattan  usa três tipos de sub unidades para diferentes atividades dentro do banco. </a:t>
            </a:r>
            <a:r>
              <a:rPr lang="pt-BR" dirty="0" err="1" smtClean="0"/>
              <a:t>Chase</a:t>
            </a:r>
            <a:r>
              <a:rPr lang="pt-BR" dirty="0" smtClean="0"/>
              <a:t> </a:t>
            </a:r>
            <a:r>
              <a:rPr lang="pt-BR" dirty="0" err="1" smtClean="0"/>
              <a:t>Delaware</a:t>
            </a:r>
            <a:r>
              <a:rPr lang="pt-BR" dirty="0" smtClean="0"/>
              <a:t> trabalha com o negócio de cartões de crédito do banco. </a:t>
            </a:r>
          </a:p>
          <a:p>
            <a:r>
              <a:rPr lang="pt-BR" dirty="0" smtClean="0"/>
              <a:t>O negócio para indivíduos e empresas médias são organizados geograficamente. Grandes clientes são servidos por equipes específicas que geralmente operam na cidade de Nova York.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213ACF-DB70-4042-86E1-A54A505E6F76}" type="slidenum">
              <a:rPr lang="pt-BR" smtClean="0"/>
              <a:pPr/>
              <a:t>24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Organização baseada em redes de trabalho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organização das redes de trabalho são divididas em grupos de trabalhos baseados em função, geografia ou alguma outra dimensão. </a:t>
            </a:r>
          </a:p>
          <a:p>
            <a:r>
              <a:rPr lang="pt-BR" dirty="0" smtClean="0"/>
              <a:t>A relação entre estes grupos de trabalho são determinadas por demandas de projetos específicos e atividades de trabalho mais do que por linhas formais de autoridade. </a:t>
            </a:r>
          </a:p>
          <a:p>
            <a:r>
              <a:rPr lang="pt-BR" dirty="0" smtClean="0"/>
              <a:t>Estas relações são fluídas e frequentemente mudam com as mudanças no ambiente de negócios.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213ACF-DB70-4042-86E1-A54A505E6F76}" type="slidenum">
              <a:rPr lang="pt-BR" smtClean="0"/>
              <a:pPr/>
              <a:t>25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Tendências recentes na designação dos direitos de decisão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1700" dirty="0" smtClean="0"/>
              <a:t>Para ilustrar alguns dos fatores que têm motivado tais mudanças organizacionais, nós examinamos  IBM </a:t>
            </a:r>
            <a:r>
              <a:rPr lang="pt-BR" sz="1700" dirty="0" err="1" smtClean="0"/>
              <a:t>Credit</a:t>
            </a:r>
            <a:r>
              <a:rPr lang="pt-BR" sz="1700" dirty="0" smtClean="0"/>
              <a:t> </a:t>
            </a:r>
            <a:r>
              <a:rPr lang="pt-BR" sz="1700" dirty="0" err="1" smtClean="0"/>
              <a:t>Corporation</a:t>
            </a:r>
            <a:r>
              <a:rPr lang="pt-BR" sz="1700" dirty="0" smtClean="0"/>
              <a:t> em maiores detalhes. </a:t>
            </a:r>
          </a:p>
          <a:p>
            <a:r>
              <a:rPr lang="pt-BR" sz="1700" dirty="0" smtClean="0"/>
              <a:t>A empresa foi dividida em departamentos funcionais, incluindo crédito, preço, contratos e documentos. Empregados, são tipicamente designados para um conjunto especializados de  tarefas dentro de suas áreas funcionais e ganham limitada autoridade de decisão em como completá-las.</a:t>
            </a:r>
          </a:p>
          <a:p>
            <a:r>
              <a:rPr lang="pt-BR" sz="1700" dirty="0" smtClean="0"/>
              <a:t>A IBM </a:t>
            </a:r>
            <a:r>
              <a:rPr lang="pt-BR" sz="1700" dirty="0" err="1" smtClean="0"/>
              <a:t>Credit</a:t>
            </a:r>
            <a:r>
              <a:rPr lang="pt-BR" sz="1700" dirty="0" smtClean="0"/>
              <a:t> levava cerca de seis dias para processar uma aplicação de crédito.</a:t>
            </a:r>
          </a:p>
          <a:p>
            <a:r>
              <a:rPr lang="pt-BR" sz="1700" dirty="0" smtClean="0"/>
              <a:t>Sofrendo o efeito de pressões competitivas e novas tecnologias, a IBM </a:t>
            </a:r>
            <a:r>
              <a:rPr lang="pt-BR" sz="1700" dirty="0" err="1" smtClean="0"/>
              <a:t>Credit</a:t>
            </a:r>
            <a:r>
              <a:rPr lang="pt-BR" sz="1700" dirty="0" smtClean="0"/>
              <a:t> mudou completamente suas designações de decisão de direitos. Sob esta nova estrutura, os trabalhadores individualmente tem os direitos de decisão primário e responsabilidade para completar todos os passos no processo de concessão de crédito. Cada requerimento financeiro é designado para um trabalhador que confere as condições de crédito, o acordo de preços e a confecção do contrato. Os empregados têm significativa autoridade de decisão para completar estas tarefas e as sub unidades funcionais têm sido amplamente abandonadas.</a:t>
            </a:r>
          </a:p>
          <a:p>
            <a:r>
              <a:rPr lang="pt-BR" sz="1700" dirty="0" smtClean="0"/>
              <a:t>Com esta nova arquitetura organizacional, a IBM </a:t>
            </a:r>
            <a:r>
              <a:rPr lang="pt-BR" sz="1700" dirty="0" err="1" smtClean="0"/>
              <a:t>Credit</a:t>
            </a:r>
            <a:r>
              <a:rPr lang="pt-BR" sz="1700" dirty="0" smtClean="0"/>
              <a:t> está apta para processar uma aplicação de crédito em quatro horas. A satisfação dos consumidores aumentou.</a:t>
            </a:r>
            <a:endParaRPr lang="pt-BR" sz="17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213ACF-DB70-4042-86E1-A54A505E6F76}" type="slidenum">
              <a:rPr lang="pt-BR" smtClean="0"/>
              <a:pPr/>
              <a:t>26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Questão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Discuta utilizando os conceitos vistos os custos e benefícios de uma atribuição especializada de tarefas relativamente a uma ampla atribuição de tarefas. Que variáveis são importantes ao determinar a escolha ótima entre </a:t>
            </a:r>
            <a:r>
              <a:rPr lang="pt-BR" smtClean="0"/>
              <a:t>estas alternativas?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213ACF-DB70-4042-86E1-A54A505E6F76}" type="slidenum">
              <a:rPr lang="pt-BR" smtClean="0"/>
              <a:pPr/>
              <a:t>27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Benefícios da designação de tarefas especializadas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Existem ao menos dois importantes benefícios que podem surgir da utilização de tarefas especializadas, são elas: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1)</a:t>
            </a:r>
            <a:r>
              <a:rPr lang="pt-BR" u="sng" dirty="0" smtClean="0">
                <a:solidFill>
                  <a:srgbClr val="FF0000"/>
                </a:solidFill>
              </a:rPr>
              <a:t>Explorar vantagens comparativas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smtClean="0"/>
              <a:t>– </a:t>
            </a:r>
          </a:p>
          <a:p>
            <a:r>
              <a:rPr lang="pt-BR" dirty="0" smtClean="0"/>
              <a:t>A designação de tarefas especializadas permite a empresa encontrar pessoas com empregos baseados em habilidades e treinamento e em consequência os funcionários podem ficar concentrados em suas especialidades particulares.</a:t>
            </a:r>
          </a:p>
          <a:p>
            <a:r>
              <a:rPr lang="pt-BR" dirty="0" smtClean="0"/>
              <a:t>(Adam Smith e as economias da especialização) 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213ACF-DB70-4042-86E1-A54A505E6F76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Benefícios da designação de tarefas especializadas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t-BR" u="sng" dirty="0" smtClean="0">
                <a:solidFill>
                  <a:srgbClr val="FF0000"/>
                </a:solidFill>
              </a:rPr>
              <a:t>Redução de despesas de treinamento</a:t>
            </a:r>
            <a:endParaRPr lang="pt-BR" dirty="0" smtClean="0">
              <a:solidFill>
                <a:srgbClr val="FF0000"/>
              </a:solidFill>
            </a:endParaRPr>
          </a:p>
          <a:p>
            <a:r>
              <a:rPr lang="pt-BR" dirty="0" smtClean="0"/>
              <a:t>Com a designação de tarefas especializadas, cada funcionário é treinado para completar uma função básica. Com uma ampla designação de tarefas, empregados são treinados para completar mais de uma função, o que pode ser custoso.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213ACF-DB70-4042-86E1-A54A505E6F76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Custos da designação de tarefas especializadas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u="sng" dirty="0" smtClean="0">
                <a:solidFill>
                  <a:schemeClr val="accent1">
                    <a:lumMod val="75000"/>
                  </a:schemeClr>
                </a:solidFill>
              </a:rPr>
              <a:t>Perda de </a:t>
            </a:r>
            <a:r>
              <a:rPr lang="pt-BR" u="sng" dirty="0" err="1" smtClean="0">
                <a:solidFill>
                  <a:schemeClr val="accent1">
                    <a:lumMod val="75000"/>
                  </a:schemeClr>
                </a:solidFill>
              </a:rPr>
              <a:t>complementariedades</a:t>
            </a:r>
            <a:r>
              <a:rPr lang="pt-BR" u="sng" dirty="0" smtClean="0">
                <a:solidFill>
                  <a:schemeClr val="accent1">
                    <a:lumMod val="75000"/>
                  </a:schemeClr>
                </a:solidFill>
              </a:rPr>
              <a:t> entre tarefas</a:t>
            </a:r>
            <a:r>
              <a:rPr lang="pt-BR" dirty="0" smtClean="0"/>
              <a:t>: algumas vezes realizar uma tarefa pode reduzir o custo de ter a mesma pessoa fazendo outra tarefa.</a:t>
            </a:r>
          </a:p>
          <a:p>
            <a:r>
              <a:rPr lang="pt-BR" dirty="0" smtClean="0"/>
              <a:t>Por exemplo, informações importantes sobre serviços ao consumidor podem ser obtidas através de esforços de vendas. </a:t>
            </a:r>
          </a:p>
          <a:p>
            <a:r>
              <a:rPr lang="pt-BR" dirty="0" smtClean="0"/>
              <a:t>Esta informação pode não ser utilizada se vendas e serviços são conduzidos por pessoas diferentes.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213ACF-DB70-4042-86E1-A54A505E6F76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Custos da designação de tarefas especializadas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t-BR" u="sng" dirty="0" smtClean="0">
                <a:solidFill>
                  <a:schemeClr val="accent1">
                    <a:lumMod val="75000"/>
                  </a:schemeClr>
                </a:solidFill>
              </a:rPr>
              <a:t>Custos de Coordenação</a:t>
            </a:r>
            <a:r>
              <a:rPr lang="pt-BR" u="sng" dirty="0" smtClean="0"/>
              <a:t>:</a:t>
            </a:r>
            <a:r>
              <a:rPr lang="pt-BR" dirty="0" smtClean="0"/>
              <a:t> </a:t>
            </a:r>
          </a:p>
          <a:p>
            <a:pPr lvl="0"/>
            <a:r>
              <a:rPr lang="pt-BR" dirty="0" smtClean="0"/>
              <a:t>As atividades de funcionários especializados têm de ser coordenadas. O desenvolvimento e coordenação de atividades com elevada especialização podem ser caros (pois pode envolver o estímulo à transmissão de informações muito diferentes).</a:t>
            </a:r>
          </a:p>
          <a:p>
            <a:pPr lvl="0"/>
            <a:r>
              <a:rPr lang="pt-BR" u="sng" dirty="0" smtClean="0">
                <a:solidFill>
                  <a:schemeClr val="accent1">
                    <a:lumMod val="75000"/>
                  </a:schemeClr>
                </a:solidFill>
              </a:rPr>
              <a:t>Miopia funcional</a:t>
            </a:r>
            <a:r>
              <a:rPr lang="pt-BR" u="sng" dirty="0" smtClean="0"/>
              <a:t>:</a:t>
            </a:r>
            <a:r>
              <a:rPr lang="pt-BR" dirty="0" smtClean="0"/>
              <a:t> </a:t>
            </a:r>
          </a:p>
          <a:p>
            <a:pPr lvl="0"/>
            <a:r>
              <a:rPr lang="pt-BR" dirty="0" smtClean="0"/>
              <a:t>Com designação de tarefas especializadas, funcionários tendem a concentrar-se em suas funções individuais mais do que no processo global de  prover boas vendas e serviços para os consumidores. 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213ACF-DB70-4042-86E1-A54A505E6F76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Custos da designação de tarefas especializadas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Flexibilidade reduzida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lvl="0"/>
            <a:r>
              <a:rPr lang="pt-BR" dirty="0" smtClean="0"/>
              <a:t>Falhas no treinamento de funcionários tem custos como benefícios.</a:t>
            </a:r>
          </a:p>
          <a:p>
            <a:r>
              <a:rPr lang="pt-BR" dirty="0" smtClean="0"/>
              <a:t>Por exemplo, se uma pessoa somente é treinada para realizar uma função específica, o que acontece se a pessoa ficar doente ou viajar?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213ACF-DB70-4042-86E1-A54A505E6F76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Ensaios sobre incentivos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 um ponto de vista de incentivo, é melhor algumas vezes ter funcionários concentrados em um estreito grupo de tarefas. Contudo em outras circunstâncias, um amplo grupo de tarefas pode ser preferido.</a:t>
            </a:r>
          </a:p>
          <a:p>
            <a:r>
              <a:rPr lang="pt-BR" dirty="0" smtClean="0"/>
              <a:t>Com designação ampla de tarefas, a empresa não está somente preocupada com quão difícil é o trabalho dos funcionários, mas também em como estes distribuem os esforços entre as tarefas.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213ACF-DB70-4042-86E1-A54A505E6F76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>
                <a:solidFill>
                  <a:srgbClr val="FF0000"/>
                </a:solidFill>
              </a:rPr>
              <a:t>Custos e Benefícios de Designação de Tarefas Especializadas</a:t>
            </a: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 smtClean="0"/>
              <a:t>Benefícios</a:t>
            </a:r>
          </a:p>
          <a:p>
            <a:r>
              <a:rPr lang="pt-BR" dirty="0" smtClean="0"/>
              <a:t>Vantagens comparativas</a:t>
            </a:r>
          </a:p>
          <a:p>
            <a:r>
              <a:rPr lang="pt-BR" dirty="0" smtClean="0"/>
              <a:t>Economias de escala</a:t>
            </a:r>
          </a:p>
          <a:p>
            <a:r>
              <a:rPr lang="pt-BR" dirty="0" smtClean="0"/>
              <a:t>Redução de despesas através de treinamento</a:t>
            </a:r>
          </a:p>
          <a:p>
            <a:r>
              <a:rPr lang="pt-BR" b="1" dirty="0" smtClean="0"/>
              <a:t>Custos</a:t>
            </a:r>
          </a:p>
          <a:p>
            <a:r>
              <a:rPr lang="pt-BR" dirty="0" smtClean="0"/>
              <a:t>Reduz a </a:t>
            </a:r>
            <a:r>
              <a:rPr lang="pt-BR" dirty="0" err="1" smtClean="0"/>
              <a:t>complementariedade</a:t>
            </a:r>
            <a:r>
              <a:rPr lang="pt-BR" dirty="0" smtClean="0"/>
              <a:t> entre tarefas</a:t>
            </a:r>
          </a:p>
          <a:p>
            <a:r>
              <a:rPr lang="pt-BR" dirty="0" smtClean="0"/>
              <a:t>Custos de Coordenação </a:t>
            </a:r>
          </a:p>
          <a:p>
            <a:r>
              <a:rPr lang="pt-BR" dirty="0" smtClean="0"/>
              <a:t>Miopia funcional</a:t>
            </a:r>
          </a:p>
          <a:p>
            <a:r>
              <a:rPr lang="pt-BR" dirty="0" smtClean="0"/>
              <a:t>Flexibilidade reduzida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8213ACF-DB70-4042-86E1-A54A505E6F76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437</TotalTime>
  <Words>1768</Words>
  <Application>Microsoft Office PowerPoint</Application>
  <PresentationFormat>Apresentação na tela (4:3)</PresentationFormat>
  <Paragraphs>135</Paragraphs>
  <Slides>27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3" baseType="lpstr">
      <vt:lpstr>Calibri</vt:lpstr>
      <vt:lpstr>Lucida Sans Unicode</vt:lpstr>
      <vt:lpstr>Tw Cen MT</vt:lpstr>
      <vt:lpstr>Wingdings</vt:lpstr>
      <vt:lpstr>Wingdings 2</vt:lpstr>
      <vt:lpstr>Mediano</vt:lpstr>
      <vt:lpstr>Definindo tarefas em empregos e sub unidades</vt:lpstr>
      <vt:lpstr>Definindo tarefas em empregos</vt:lpstr>
      <vt:lpstr>Benefícios da designação de tarefas especializadas</vt:lpstr>
      <vt:lpstr>Benefícios da designação de tarefas especializadas</vt:lpstr>
      <vt:lpstr>Custos da designação de tarefas especializadas</vt:lpstr>
      <vt:lpstr>Custos da designação de tarefas especializadas</vt:lpstr>
      <vt:lpstr>Custos da designação de tarefas especializadas</vt:lpstr>
      <vt:lpstr>Ensaios sobre incentivos </vt:lpstr>
      <vt:lpstr>Custos e Benefícios de Designação de Tarefas Especializadas</vt:lpstr>
      <vt:lpstr>Produtividade na definição de tarefas</vt:lpstr>
      <vt:lpstr>Definindo os empregos em subunidades</vt:lpstr>
      <vt:lpstr>Agrupando trabalhos por função </vt:lpstr>
      <vt:lpstr>Agrupando Trabalhos por Produto ou Geografia</vt:lpstr>
      <vt:lpstr>“Tradeoffs”  entre organização funcional e geográfica</vt:lpstr>
      <vt:lpstr>Problemas com Sub unidades funcionais</vt:lpstr>
      <vt:lpstr>Benefícios de Produto / Sub unidades geográficas</vt:lpstr>
      <vt:lpstr>Benefícios de Produto / Sub unidades geográficas</vt:lpstr>
      <vt:lpstr>Problemas com Produto/ Sub unidades geográficas</vt:lpstr>
      <vt:lpstr>  Onde as Sub unidades funcionais produzem melhores resultados </vt:lpstr>
      <vt:lpstr>Organização matricial</vt:lpstr>
      <vt:lpstr>Organização matricial</vt:lpstr>
      <vt:lpstr>Organização matricial</vt:lpstr>
      <vt:lpstr>Organização matricial</vt:lpstr>
      <vt:lpstr>Formas mistas de organização</vt:lpstr>
      <vt:lpstr>Organização baseada em redes de trabalho</vt:lpstr>
      <vt:lpstr>Tendências recentes na designação dos direitos de decisão</vt:lpstr>
      <vt:lpstr>Questão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Definindo tarefas em empregos e sub unidades</dc:title>
  <dc:creator>Edgard Monforte Merlo</dc:creator>
  <cp:lastModifiedBy>Edgard Monforte Merlo</cp:lastModifiedBy>
  <cp:revision>23</cp:revision>
  <dcterms:created xsi:type="dcterms:W3CDTF">2015-05-21T23:36:09Z</dcterms:created>
  <dcterms:modified xsi:type="dcterms:W3CDTF">2023-06-06T23:03:24Z</dcterms:modified>
</cp:coreProperties>
</file>