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2565B-7364-4997-AF0C-C73E9592917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72608CB-7E61-4A41-AB7F-885565B52FBC}">
      <dgm:prSet phldrT="[Texto]" custT="1"/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Tecnologia</a:t>
          </a:r>
        </a:p>
        <a:p>
          <a:r>
            <a:rPr lang="pt-BR" sz="1800" b="1" dirty="0" smtClean="0">
              <a:solidFill>
                <a:schemeClr val="tx1"/>
              </a:solidFill>
            </a:rPr>
            <a:t>Mercados</a:t>
          </a:r>
        </a:p>
        <a:p>
          <a:r>
            <a:rPr lang="pt-BR" sz="1800" b="1" dirty="0" smtClean="0">
              <a:solidFill>
                <a:schemeClr val="tx1"/>
              </a:solidFill>
            </a:rPr>
            <a:t>      Regulação</a:t>
          </a:r>
          <a:r>
            <a:rPr lang="pt-BR" sz="1600" dirty="0" smtClean="0"/>
            <a:t>	</a:t>
          </a:r>
          <a:endParaRPr lang="pt-BR" sz="1600" dirty="0"/>
        </a:p>
      </dgm:t>
    </dgm:pt>
    <dgm:pt modelId="{567DB81B-0348-4EBE-871C-B5A0F507E42B}" type="parTrans" cxnId="{72884DE8-3EA1-4B39-8F19-454D9A433DDC}">
      <dgm:prSet/>
      <dgm:spPr/>
      <dgm:t>
        <a:bodyPr/>
        <a:lstStyle/>
        <a:p>
          <a:endParaRPr lang="pt-BR"/>
        </a:p>
      </dgm:t>
    </dgm:pt>
    <dgm:pt modelId="{2BBF315C-E02E-4925-9011-716A0C2A824A}" type="sibTrans" cxnId="{72884DE8-3EA1-4B39-8F19-454D9A433DDC}">
      <dgm:prSet/>
      <dgm:spPr/>
      <dgm:t>
        <a:bodyPr/>
        <a:lstStyle/>
        <a:p>
          <a:endParaRPr lang="pt-BR"/>
        </a:p>
      </dgm:t>
    </dgm:pt>
    <dgm:pt modelId="{C260AD6A-EB2C-45EF-8E56-DF21117BFD97}">
      <dgm:prSet phldrT="[Texto]" custT="1"/>
      <dgm:spPr/>
      <dgm:t>
        <a:bodyPr/>
        <a:lstStyle/>
        <a:p>
          <a:r>
            <a:rPr lang="pt-BR" sz="2200" b="1" dirty="0" smtClean="0">
              <a:solidFill>
                <a:schemeClr val="tx1"/>
              </a:solidFill>
            </a:rPr>
            <a:t>Estratégia</a:t>
          </a:r>
          <a:endParaRPr lang="pt-BR" sz="2200" b="1" dirty="0">
            <a:solidFill>
              <a:schemeClr val="tx1"/>
            </a:solidFill>
          </a:endParaRPr>
        </a:p>
      </dgm:t>
    </dgm:pt>
    <dgm:pt modelId="{9837B6DB-05C0-4A1B-8C6A-F24676AC57BE}" type="parTrans" cxnId="{6972EE2E-574C-4F11-8142-82C53ACC7CB5}">
      <dgm:prSet/>
      <dgm:spPr/>
      <dgm:t>
        <a:bodyPr/>
        <a:lstStyle/>
        <a:p>
          <a:endParaRPr lang="pt-BR"/>
        </a:p>
      </dgm:t>
    </dgm:pt>
    <dgm:pt modelId="{C26C236C-1D60-4935-BE46-CF31011C465A}" type="sibTrans" cxnId="{6972EE2E-574C-4F11-8142-82C53ACC7CB5}">
      <dgm:prSet/>
      <dgm:spPr/>
      <dgm:t>
        <a:bodyPr/>
        <a:lstStyle/>
        <a:p>
          <a:endParaRPr lang="pt-BR"/>
        </a:p>
      </dgm:t>
    </dgm:pt>
    <dgm:pt modelId="{B4305228-C329-469E-9D15-9F65C17201FF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Arquitetura</a:t>
          </a:r>
        </a:p>
        <a:p>
          <a:r>
            <a:rPr lang="pt-BR" sz="2000" b="1" dirty="0" smtClean="0">
              <a:solidFill>
                <a:schemeClr val="tx1"/>
              </a:solidFill>
            </a:rPr>
            <a:t>Organizacional</a:t>
          </a:r>
          <a:endParaRPr lang="pt-BR" sz="2000" b="1" dirty="0">
            <a:solidFill>
              <a:schemeClr val="tx1"/>
            </a:solidFill>
          </a:endParaRPr>
        </a:p>
      </dgm:t>
    </dgm:pt>
    <dgm:pt modelId="{0283A417-5387-4CF9-A623-070D529F1BB3}" type="parTrans" cxnId="{D8448C3F-FF79-4984-9858-9DED53939B2F}">
      <dgm:prSet/>
      <dgm:spPr/>
      <dgm:t>
        <a:bodyPr/>
        <a:lstStyle/>
        <a:p>
          <a:endParaRPr lang="pt-BR"/>
        </a:p>
      </dgm:t>
    </dgm:pt>
    <dgm:pt modelId="{1816A47C-248F-492C-8172-4DABF97365B2}" type="sibTrans" cxnId="{D8448C3F-FF79-4984-9858-9DED53939B2F}">
      <dgm:prSet/>
      <dgm:spPr/>
      <dgm:t>
        <a:bodyPr/>
        <a:lstStyle/>
        <a:p>
          <a:endParaRPr lang="pt-BR"/>
        </a:p>
      </dgm:t>
    </dgm:pt>
    <dgm:pt modelId="{8BE0C99C-B868-4B59-8FD3-61378D384427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Ações e</a:t>
          </a:r>
        </a:p>
        <a:p>
          <a:r>
            <a:rPr lang="pt-BR" b="1" dirty="0" smtClean="0">
              <a:solidFill>
                <a:schemeClr val="tx1"/>
              </a:solidFill>
            </a:rPr>
            <a:t>Incentivos</a:t>
          </a:r>
          <a:endParaRPr lang="pt-BR" b="1" dirty="0">
            <a:solidFill>
              <a:schemeClr val="tx1"/>
            </a:solidFill>
          </a:endParaRPr>
        </a:p>
      </dgm:t>
    </dgm:pt>
    <dgm:pt modelId="{726399AE-CD66-44D3-8444-74A7303DD2FB}" type="parTrans" cxnId="{3F347C7F-93B8-45A4-8654-586AD825DBE6}">
      <dgm:prSet/>
      <dgm:spPr/>
      <dgm:t>
        <a:bodyPr/>
        <a:lstStyle/>
        <a:p>
          <a:endParaRPr lang="pt-BR"/>
        </a:p>
      </dgm:t>
    </dgm:pt>
    <dgm:pt modelId="{5B8D6C65-5875-42A1-8FA4-9E7B6EB13D79}" type="sibTrans" cxnId="{3F347C7F-93B8-45A4-8654-586AD825DBE6}">
      <dgm:prSet/>
      <dgm:spPr/>
      <dgm:t>
        <a:bodyPr/>
        <a:lstStyle/>
        <a:p>
          <a:endParaRPr lang="pt-BR"/>
        </a:p>
      </dgm:t>
    </dgm:pt>
    <dgm:pt modelId="{48869F0D-5091-4772-84B9-5A8476EF11D8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Valor da</a:t>
          </a:r>
        </a:p>
        <a:p>
          <a:r>
            <a:rPr lang="pt-BR" b="1" dirty="0" smtClean="0">
              <a:solidFill>
                <a:schemeClr val="tx1"/>
              </a:solidFill>
            </a:rPr>
            <a:t>Empresa</a:t>
          </a:r>
          <a:endParaRPr lang="pt-BR" b="1" dirty="0">
            <a:solidFill>
              <a:schemeClr val="tx1"/>
            </a:solidFill>
          </a:endParaRPr>
        </a:p>
      </dgm:t>
    </dgm:pt>
    <dgm:pt modelId="{8BB64296-9A43-4A5F-BC0F-3C670D4EB95E}" type="sibTrans" cxnId="{8736407D-81E3-4DCD-B627-187A94F8092A}">
      <dgm:prSet/>
      <dgm:spPr/>
      <dgm:t>
        <a:bodyPr/>
        <a:lstStyle/>
        <a:p>
          <a:endParaRPr lang="pt-BR"/>
        </a:p>
      </dgm:t>
    </dgm:pt>
    <dgm:pt modelId="{BFDA5C7E-094B-4AB3-B89F-74F6ECADE9FD}" type="parTrans" cxnId="{8736407D-81E3-4DCD-B627-187A94F8092A}">
      <dgm:prSet/>
      <dgm:spPr/>
      <dgm:t>
        <a:bodyPr/>
        <a:lstStyle/>
        <a:p>
          <a:endParaRPr lang="pt-BR"/>
        </a:p>
      </dgm:t>
    </dgm:pt>
    <dgm:pt modelId="{ECCB27DC-5989-43F0-AD76-E8A327AB7C4B}" type="pres">
      <dgm:prSet presAssocID="{C412565B-7364-4997-AF0C-C73E959291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9A92DA-7D1E-49F7-9F83-1F02C5D05E46}" type="pres">
      <dgm:prSet presAssocID="{B72608CB-7E61-4A41-AB7F-885565B52F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DADDD9-4303-4F1A-B75E-4CC087A2F149}" type="pres">
      <dgm:prSet presAssocID="{2BBF315C-E02E-4925-9011-716A0C2A824A}" presName="sibTrans" presStyleCnt="0"/>
      <dgm:spPr/>
    </dgm:pt>
    <dgm:pt modelId="{5B172FC6-2978-4186-9A19-C58BD11213D5}" type="pres">
      <dgm:prSet presAssocID="{C260AD6A-EB2C-45EF-8E56-DF21117BFD97}" presName="node" presStyleLbl="node1" presStyleIdx="1" presStyleCnt="5" custScaleX="69476" custScaleY="100000" custLinFactNeighborX="-1205" custLinFactNeighborY="6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69CD27-81F9-4028-88C8-10DDBC10D4EF}" type="pres">
      <dgm:prSet presAssocID="{C26C236C-1D60-4935-BE46-CF31011C465A}" presName="sibTrans" presStyleCnt="0"/>
      <dgm:spPr/>
    </dgm:pt>
    <dgm:pt modelId="{DB6AAE5D-7183-43B5-A5FB-2929ED0893C8}" type="pres">
      <dgm:prSet presAssocID="{B4305228-C329-469E-9D15-9F65C17201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1EF50E7-E2A7-4F8D-ABAB-A3F3A927DE4B}" type="pres">
      <dgm:prSet presAssocID="{1816A47C-248F-492C-8172-4DABF97365B2}" presName="sibTrans" presStyleCnt="0"/>
      <dgm:spPr/>
    </dgm:pt>
    <dgm:pt modelId="{FCE950A2-EB88-426C-AAAD-FE5F7AEE6C71}" type="pres">
      <dgm:prSet presAssocID="{8BE0C99C-B868-4B59-8FD3-61378D3844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F737C3B-5980-4C8F-A209-C2C175C7E731}" type="pres">
      <dgm:prSet presAssocID="{5B8D6C65-5875-42A1-8FA4-9E7B6EB13D79}" presName="sibTrans" presStyleCnt="0"/>
      <dgm:spPr/>
    </dgm:pt>
    <dgm:pt modelId="{E6B227D3-07FF-40B0-8480-97A36C8EC972}" type="pres">
      <dgm:prSet presAssocID="{48869F0D-5091-4772-84B9-5A8476EF11D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63F5A98-A2ED-4FE4-9B9C-131EE6C11FBC}" type="presOf" srcId="{C260AD6A-EB2C-45EF-8E56-DF21117BFD97}" destId="{5B172FC6-2978-4186-9A19-C58BD11213D5}" srcOrd="0" destOrd="0" presId="urn:microsoft.com/office/officeart/2005/8/layout/hList6"/>
    <dgm:cxn modelId="{3F347C7F-93B8-45A4-8654-586AD825DBE6}" srcId="{C412565B-7364-4997-AF0C-C73E95929179}" destId="{8BE0C99C-B868-4B59-8FD3-61378D384427}" srcOrd="3" destOrd="0" parTransId="{726399AE-CD66-44D3-8444-74A7303DD2FB}" sibTransId="{5B8D6C65-5875-42A1-8FA4-9E7B6EB13D79}"/>
    <dgm:cxn modelId="{FC805600-9C80-43F6-AF6A-BA9934556E01}" type="presOf" srcId="{48869F0D-5091-4772-84B9-5A8476EF11D8}" destId="{E6B227D3-07FF-40B0-8480-97A36C8EC972}" srcOrd="0" destOrd="0" presId="urn:microsoft.com/office/officeart/2005/8/layout/hList6"/>
    <dgm:cxn modelId="{D8448C3F-FF79-4984-9858-9DED53939B2F}" srcId="{C412565B-7364-4997-AF0C-C73E95929179}" destId="{B4305228-C329-469E-9D15-9F65C17201FF}" srcOrd="2" destOrd="0" parTransId="{0283A417-5387-4CF9-A623-070D529F1BB3}" sibTransId="{1816A47C-248F-492C-8172-4DABF97365B2}"/>
    <dgm:cxn modelId="{C6084AFC-9533-48F7-B8E0-55769D613114}" type="presOf" srcId="{C412565B-7364-4997-AF0C-C73E95929179}" destId="{ECCB27DC-5989-43F0-AD76-E8A327AB7C4B}" srcOrd="0" destOrd="0" presId="urn:microsoft.com/office/officeart/2005/8/layout/hList6"/>
    <dgm:cxn modelId="{72884DE8-3EA1-4B39-8F19-454D9A433DDC}" srcId="{C412565B-7364-4997-AF0C-C73E95929179}" destId="{B72608CB-7E61-4A41-AB7F-885565B52FBC}" srcOrd="0" destOrd="0" parTransId="{567DB81B-0348-4EBE-871C-B5A0F507E42B}" sibTransId="{2BBF315C-E02E-4925-9011-716A0C2A824A}"/>
    <dgm:cxn modelId="{8736407D-81E3-4DCD-B627-187A94F8092A}" srcId="{C412565B-7364-4997-AF0C-C73E95929179}" destId="{48869F0D-5091-4772-84B9-5A8476EF11D8}" srcOrd="4" destOrd="0" parTransId="{BFDA5C7E-094B-4AB3-B89F-74F6ECADE9FD}" sibTransId="{8BB64296-9A43-4A5F-BC0F-3C670D4EB95E}"/>
    <dgm:cxn modelId="{B74B4396-EFFC-4AFF-96D7-448F5127DBD5}" type="presOf" srcId="{B4305228-C329-469E-9D15-9F65C17201FF}" destId="{DB6AAE5D-7183-43B5-A5FB-2929ED0893C8}" srcOrd="0" destOrd="0" presId="urn:microsoft.com/office/officeart/2005/8/layout/hList6"/>
    <dgm:cxn modelId="{7B075EF0-516F-467A-8F3A-5DFD1D6718B5}" type="presOf" srcId="{B72608CB-7E61-4A41-AB7F-885565B52FBC}" destId="{669A92DA-7D1E-49F7-9F83-1F02C5D05E46}" srcOrd="0" destOrd="0" presId="urn:microsoft.com/office/officeart/2005/8/layout/hList6"/>
    <dgm:cxn modelId="{6972EE2E-574C-4F11-8142-82C53ACC7CB5}" srcId="{C412565B-7364-4997-AF0C-C73E95929179}" destId="{C260AD6A-EB2C-45EF-8E56-DF21117BFD97}" srcOrd="1" destOrd="0" parTransId="{9837B6DB-05C0-4A1B-8C6A-F24676AC57BE}" sibTransId="{C26C236C-1D60-4935-BE46-CF31011C465A}"/>
    <dgm:cxn modelId="{99A15CC0-657E-48D7-A44E-92D72E5AB2D8}" type="presOf" srcId="{8BE0C99C-B868-4B59-8FD3-61378D384427}" destId="{FCE950A2-EB88-426C-AAAD-FE5F7AEE6C71}" srcOrd="0" destOrd="0" presId="urn:microsoft.com/office/officeart/2005/8/layout/hList6"/>
    <dgm:cxn modelId="{4FA565F8-C242-429C-BB88-FE3AA105BC84}" type="presParOf" srcId="{ECCB27DC-5989-43F0-AD76-E8A327AB7C4B}" destId="{669A92DA-7D1E-49F7-9F83-1F02C5D05E46}" srcOrd="0" destOrd="0" presId="urn:microsoft.com/office/officeart/2005/8/layout/hList6"/>
    <dgm:cxn modelId="{428EFD01-98C4-4B24-A34E-BAA3FC62F3D4}" type="presParOf" srcId="{ECCB27DC-5989-43F0-AD76-E8A327AB7C4B}" destId="{B6DADDD9-4303-4F1A-B75E-4CC087A2F149}" srcOrd="1" destOrd="0" presId="urn:microsoft.com/office/officeart/2005/8/layout/hList6"/>
    <dgm:cxn modelId="{1E89E448-FC43-4E1E-BA5F-8F5B733C0599}" type="presParOf" srcId="{ECCB27DC-5989-43F0-AD76-E8A327AB7C4B}" destId="{5B172FC6-2978-4186-9A19-C58BD11213D5}" srcOrd="2" destOrd="0" presId="urn:microsoft.com/office/officeart/2005/8/layout/hList6"/>
    <dgm:cxn modelId="{B8081A39-32EC-4BBB-9227-FF3BA71AA11F}" type="presParOf" srcId="{ECCB27DC-5989-43F0-AD76-E8A327AB7C4B}" destId="{8E69CD27-81F9-4028-88C8-10DDBC10D4EF}" srcOrd="3" destOrd="0" presId="urn:microsoft.com/office/officeart/2005/8/layout/hList6"/>
    <dgm:cxn modelId="{12A17191-B622-4ED7-AA30-D5B8748DCD1F}" type="presParOf" srcId="{ECCB27DC-5989-43F0-AD76-E8A327AB7C4B}" destId="{DB6AAE5D-7183-43B5-A5FB-2929ED0893C8}" srcOrd="4" destOrd="0" presId="urn:microsoft.com/office/officeart/2005/8/layout/hList6"/>
    <dgm:cxn modelId="{B8114F9A-3EAC-42C4-8643-A501B21902BA}" type="presParOf" srcId="{ECCB27DC-5989-43F0-AD76-E8A327AB7C4B}" destId="{81EF50E7-E2A7-4F8D-ABAB-A3F3A927DE4B}" srcOrd="5" destOrd="0" presId="urn:microsoft.com/office/officeart/2005/8/layout/hList6"/>
    <dgm:cxn modelId="{C069E4E4-7357-4C4B-8F6E-577AAC5B871F}" type="presParOf" srcId="{ECCB27DC-5989-43F0-AD76-E8A327AB7C4B}" destId="{FCE950A2-EB88-426C-AAAD-FE5F7AEE6C71}" srcOrd="6" destOrd="0" presId="urn:microsoft.com/office/officeart/2005/8/layout/hList6"/>
    <dgm:cxn modelId="{142AAD08-61C0-4BA1-A338-B663730377F4}" type="presParOf" srcId="{ECCB27DC-5989-43F0-AD76-E8A327AB7C4B}" destId="{0F737C3B-5980-4C8F-A209-C2C175C7E731}" srcOrd="7" destOrd="0" presId="urn:microsoft.com/office/officeart/2005/8/layout/hList6"/>
    <dgm:cxn modelId="{AF8088E9-FCCF-42ED-A1F9-5113F2994559}" type="presParOf" srcId="{ECCB27DC-5989-43F0-AD76-E8A327AB7C4B}" destId="{E6B227D3-07FF-40B0-8480-97A36C8EC972}" srcOrd="8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6B6D-6597-4F4B-832F-FB52D220B1A8}" type="datetimeFigureOut">
              <a:rPr lang="pt-BR" smtClean="0"/>
              <a:pPr/>
              <a:t>16/07/2021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1B9B-14BC-47B3-BD4B-8E807FDBC0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517D-2274-4727-90C2-573E8E2382D8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5235-8C4B-46AE-B02F-E7F6AE798713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A49E-F305-4D64-B2A2-4EDAD4182C88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DC825-262B-4E8F-A8FA-47049167D97F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C340-13CA-45B7-AD1D-ECFBE32D624A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3DACFB-1796-43EC-84B5-698FEEE3BDA3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5511-7B57-4519-B66E-77DDAD382034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38A7-32A5-44AA-9EC9-A1569DF6DA07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FBC6-792F-4F1D-B2AB-5CA95C336535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2E6-34D6-4586-B01F-611EEB9F57A7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03842E-F0CA-4646-A229-0E9C4316AF38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111B5D-7746-4D75-9387-637E549A230D}" type="datetime1">
              <a:rPr lang="pt-BR" smtClean="0"/>
              <a:pPr/>
              <a:t>16/07/2021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072BDD-DC95-43D1-9042-9C934F687E2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Brickley</a:t>
            </a:r>
            <a:r>
              <a:rPr lang="pt-BR" dirty="0" smtClean="0"/>
              <a:t>, Smith e </a:t>
            </a:r>
            <a:r>
              <a:rPr lang="pt-BR" dirty="0" err="1" smtClean="0"/>
              <a:t>Zimmerman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2BDD-DC95-43D1-9042-9C934F687E2D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Arquitetura Organizacional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34400" cy="758952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Determinantes da Estratégia de Negócios, Arquitetura organizacional e o Valor da Firma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2143116"/>
            <a:ext cx="8183880" cy="3898780"/>
          </a:xfrm>
        </p:spPr>
        <p:txBody>
          <a:bodyPr/>
          <a:lstStyle/>
          <a:p>
            <a:r>
              <a:rPr lang="pt-BR" dirty="0" smtClean="0"/>
              <a:t>I)</a:t>
            </a:r>
            <a:r>
              <a:rPr lang="pt-BR" b="1" dirty="0" smtClean="0"/>
              <a:t>  Ambiente de negócios externo da empresa (tecnologia, mercados, regulação)</a:t>
            </a:r>
            <a:endParaRPr lang="pt-BR" dirty="0" smtClean="0"/>
          </a:p>
          <a:p>
            <a:r>
              <a:rPr lang="pt-BR" b="1" dirty="0" smtClean="0"/>
              <a:t>II) Estratégia </a:t>
            </a:r>
          </a:p>
          <a:p>
            <a:r>
              <a:rPr lang="pt-BR" dirty="0" smtClean="0"/>
              <a:t>III)  </a:t>
            </a:r>
            <a:r>
              <a:rPr lang="pt-BR" b="1" dirty="0" smtClean="0"/>
              <a:t>Arquitetura organizacional</a:t>
            </a:r>
            <a:endParaRPr lang="pt-BR" dirty="0" smtClean="0"/>
          </a:p>
          <a:p>
            <a:r>
              <a:rPr lang="pt-BR" b="1" dirty="0" smtClean="0"/>
              <a:t>IV) Incentivos e ações</a:t>
            </a:r>
          </a:p>
          <a:p>
            <a:pPr lvl="0"/>
            <a:r>
              <a:rPr lang="pt-BR" b="1" dirty="0" smtClean="0"/>
              <a:t>V) Valor da firma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11</a:t>
            </a:fld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683568" y="1556792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Determinantes da Estratégia de Negócios, Arquitetura organizacional e o Valor da Firma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183880" cy="3970218"/>
          </a:xfrm>
        </p:spPr>
        <p:txBody>
          <a:bodyPr/>
          <a:lstStyle/>
          <a:p>
            <a:r>
              <a:rPr lang="pt-BR" dirty="0" smtClean="0"/>
              <a:t>I)</a:t>
            </a:r>
            <a:r>
              <a:rPr lang="pt-BR" b="1" dirty="0" smtClean="0"/>
              <a:t>  Ambiente de negócios externo da empresa:</a:t>
            </a:r>
            <a:endParaRPr lang="pt-BR" dirty="0" smtClean="0"/>
          </a:p>
          <a:p>
            <a:pPr lvl="0"/>
            <a:r>
              <a:rPr lang="pt-BR" b="1" dirty="0" smtClean="0"/>
              <a:t>Tecnologia</a:t>
            </a:r>
            <a:r>
              <a:rPr lang="pt-BR" dirty="0" smtClean="0"/>
              <a:t> (métodos de produção e sistemas de informação)</a:t>
            </a:r>
          </a:p>
          <a:p>
            <a:pPr lvl="0"/>
            <a:r>
              <a:rPr lang="pt-BR" b="1" dirty="0" smtClean="0"/>
              <a:t>Mercados </a:t>
            </a:r>
            <a:r>
              <a:rPr lang="pt-BR" dirty="0" smtClean="0"/>
              <a:t>(estrutura, competidores, consumidores, fornecedores)</a:t>
            </a:r>
          </a:p>
          <a:p>
            <a:pPr lvl="0"/>
            <a:r>
              <a:rPr lang="pt-BR" b="1" dirty="0" smtClean="0"/>
              <a:t>Regulação</a:t>
            </a:r>
            <a:r>
              <a:rPr lang="pt-BR" dirty="0" smtClean="0"/>
              <a:t> (elementos regulatórios: taxas, leis de monopólio, internacional)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Determinantes da Estratégia de Negócios, Arquitetura organizacional e o Valor da Firma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Estratégia </a:t>
            </a:r>
          </a:p>
          <a:p>
            <a:pPr lvl="0"/>
            <a:r>
              <a:rPr lang="pt-BR" b="1" dirty="0" smtClean="0"/>
              <a:t>Escolha de mercados</a:t>
            </a:r>
            <a:endParaRPr lang="pt-BR" dirty="0" smtClean="0"/>
          </a:p>
          <a:p>
            <a:pPr lvl="0"/>
            <a:r>
              <a:rPr lang="pt-BR" b="1" dirty="0" smtClean="0"/>
              <a:t>Bases para competição</a:t>
            </a:r>
            <a:r>
              <a:rPr lang="pt-BR" dirty="0" smtClean="0"/>
              <a:t> ( preço, qualidade, serviço)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Determinantes da Estratégia de Negócios, Arquitetura organizacional e o Valor da Firma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Arquitetura organizacional</a:t>
            </a:r>
            <a:endParaRPr lang="pt-BR" dirty="0" smtClean="0"/>
          </a:p>
          <a:p>
            <a:pPr lvl="0"/>
            <a:r>
              <a:rPr lang="pt-BR" dirty="0" smtClean="0"/>
              <a:t>linhas de autoridade/decisão</a:t>
            </a:r>
          </a:p>
          <a:p>
            <a:pPr lvl="0"/>
            <a:r>
              <a:rPr lang="pt-BR" dirty="0" smtClean="0"/>
              <a:t>sistema de recompensas</a:t>
            </a:r>
          </a:p>
          <a:p>
            <a:pPr lvl="0"/>
            <a:r>
              <a:rPr lang="pt-BR" dirty="0" smtClean="0"/>
              <a:t>sistema de avaliação de desempenho</a:t>
            </a:r>
          </a:p>
          <a:p>
            <a:pPr lvl="0"/>
            <a:endParaRPr lang="pt-BR" dirty="0" smtClean="0"/>
          </a:p>
          <a:p>
            <a:r>
              <a:rPr lang="pt-BR" b="1" dirty="0" smtClean="0"/>
              <a:t>Incentivos e ações</a:t>
            </a:r>
          </a:p>
          <a:p>
            <a:pPr lvl="0"/>
            <a:r>
              <a:rPr lang="pt-BR" b="1" dirty="0" smtClean="0"/>
              <a:t>Valor da firma</a:t>
            </a:r>
          </a:p>
          <a:p>
            <a:pPr lvl="0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Mudando a arquitetura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As mudanças na arquitetura raramente são um processo sem elevados custos e estes envolvem:</a:t>
            </a:r>
          </a:p>
          <a:p>
            <a:r>
              <a:rPr lang="pt-BR" dirty="0" smtClean="0"/>
              <a:t> </a:t>
            </a:r>
          </a:p>
          <a:p>
            <a:pPr lvl="0"/>
            <a:r>
              <a:rPr lang="pt-BR" b="1" dirty="0" smtClean="0"/>
              <a:t>Custos diretos</a:t>
            </a:r>
            <a:r>
              <a:rPr lang="pt-BR" dirty="0" smtClean="0"/>
              <a:t>, a nova arquitetura necessita ser concebida e comunicada aos empregados da empresa (contabilidade, sistema de informações)</a:t>
            </a:r>
          </a:p>
          <a:p>
            <a:pPr lvl="0"/>
            <a:r>
              <a:rPr lang="pt-BR" b="1" dirty="0" smtClean="0"/>
              <a:t>Existem custos indiretos</a:t>
            </a:r>
            <a:r>
              <a:rPr lang="pt-BR" dirty="0" smtClean="0"/>
              <a:t>, as mudanças afetam alguns empregados positivamente (aumento de responsabilidades e possibilidades salariais) e outros negativamente (implementação, agenciamento, incerteza)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Interdependências na organização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 sistema de controle depende da alocação dos direitos de decisão e vice-versa. Se os direitos de decisão são descentralizados é importante ter um sistema de controle que propicie incentivos para a tomada de decisões acertadas.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Além disso, a arquitetura organizacional envolve um grande número de políticas inter-relacionadas e sistemas da empresa (contabilidade, incentivos, reconhecimento do desempenho de subsidiárias, programas de acompanhamentos, etc.)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Cultura corporativa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Engloba os meios em que o trabalho e a autoridade estão organizados, as formas como as pessoas são recompensadas e controladas, assim como as crenças organizacionais como costumes, slogans da empresa, heróis e rituais sociais.</a:t>
            </a:r>
            <a:endParaRPr lang="pt-BR" b="1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As características pouco tangíveis das organizações como os rituais e os modelos, podem ser aspectos importantes e reforçar a arquitetura de comunicação da empresa.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Quando a arquitetura falha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Queimando o gerente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Quando o desempenho da empresa esta abaixo do desejado (retornos e ganhos financeiros) as evidências indicam que ocorre a demissão dos gerentes. </a:t>
            </a:r>
          </a:p>
          <a:p>
            <a:r>
              <a:rPr lang="pt-BR" dirty="0" smtClean="0"/>
              <a:t>Embora a demissão de CEO seja algo raro, observam-se maiores mudanças nos níveis gerenciais.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Quando a arquitetura falha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Mercado para o controle corporativo</a:t>
            </a:r>
          </a:p>
          <a:p>
            <a:r>
              <a:rPr lang="pt-BR" dirty="0" smtClean="0"/>
              <a:t>Durante as últimas décadas, a riqueza dos acionistas tem gerado bilhões de dólares para o processo de aquisições empresariais. Tipicamente, quando uma companhia de má performance é adquirida por outra, sua gerência é modificada.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Arquitetura Organizacional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 smtClean="0"/>
              <a:t>Três aspectos mais importantes na organização:</a:t>
            </a:r>
            <a:endParaRPr lang="pt-BR" dirty="0" smtClean="0"/>
          </a:p>
          <a:p>
            <a:pPr lvl="0"/>
            <a:r>
              <a:rPr lang="pt-BR" dirty="0" smtClean="0"/>
              <a:t>as linhas de decisão na firma</a:t>
            </a:r>
          </a:p>
          <a:p>
            <a:pPr lvl="0"/>
            <a:r>
              <a:rPr lang="pt-BR" dirty="0" smtClean="0"/>
              <a:t>os métodos de remunerar indivíduos</a:t>
            </a:r>
          </a:p>
          <a:p>
            <a:pPr lvl="0"/>
            <a:r>
              <a:rPr lang="pt-BR" dirty="0" smtClean="0"/>
              <a:t>a estrutura de sistemas para avaliar o desempenho de indivíduos e de unidades de negócios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/>
              <a:t>Quando a arquitetura falha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Competição produto/mercado</a:t>
            </a:r>
          </a:p>
          <a:p>
            <a:r>
              <a:rPr lang="pt-BR" dirty="0" smtClean="0"/>
              <a:t>Quando as demais opções falham, as empresas ineficientes são eliminadas do mercado (via falência).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Implicações gerenciais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183880" cy="461316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Analisando os principais aspectos expostos pode-se colocar o seguinte conjunto de questões:</a:t>
            </a:r>
          </a:p>
          <a:p>
            <a:pPr lvl="0"/>
            <a:r>
              <a:rPr lang="pt-BR" dirty="0" smtClean="0"/>
              <a:t>A estratégia de negócios acompanha o ambiente de negócios e as capacidades da empresa?</a:t>
            </a:r>
          </a:p>
          <a:p>
            <a:pPr lvl="0"/>
            <a:r>
              <a:rPr lang="pt-BR" dirty="0" smtClean="0"/>
              <a:t>Quais são os principais aspectos da arquitetura corrente? Ela acompanha as necessidades o ambiente de negócios e estratégia?</a:t>
            </a:r>
          </a:p>
          <a:p>
            <a:pPr lvl="0"/>
            <a:r>
              <a:rPr lang="pt-BR" dirty="0" smtClean="0"/>
              <a:t>São as três pernas da arquitetura das organizações (direitos de decisão, avaliação de performance e recompensas) mutuamente consistentes? </a:t>
            </a:r>
          </a:p>
          <a:p>
            <a:pPr lvl="0"/>
            <a:r>
              <a:rPr lang="pt-BR" dirty="0" smtClean="0"/>
              <a:t>O sistema de controle funciona?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Implicações gerenciais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Se existem problemas quais aspectos da estratégia e arquitetura a empresa necessita considerar? </a:t>
            </a:r>
          </a:p>
          <a:p>
            <a:pPr lvl="0"/>
            <a:r>
              <a:rPr lang="pt-BR" dirty="0" smtClean="0"/>
              <a:t>Que problemas a empresa terá para implementar estas mudanças?</a:t>
            </a:r>
          </a:p>
          <a:p>
            <a:r>
              <a:rPr lang="pt-BR" dirty="0" smtClean="0"/>
              <a:t> </a:t>
            </a:r>
          </a:p>
          <a:p>
            <a:r>
              <a:rPr lang="pt-BR" b="1" dirty="0" smtClean="0"/>
              <a:t>Benchmarking</a:t>
            </a:r>
          </a:p>
          <a:p>
            <a:r>
              <a:rPr lang="pt-BR" dirty="0" smtClean="0"/>
              <a:t>As empresas com frequência usam outras como parâmetro para determinar suas políticas de incremento de valor.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Pergunta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1) Quais as maiores diferenças entre as arquiteturas dos mercados e das empresas? Explique.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problema fundamental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objetivo de qualquer sistema econômico é produzir o que os consumidores desejam ao menor custo possível. </a:t>
            </a:r>
          </a:p>
          <a:p>
            <a:r>
              <a:rPr lang="pt-BR" dirty="0" smtClean="0"/>
              <a:t> </a:t>
            </a:r>
          </a:p>
          <a:p>
            <a:r>
              <a:rPr lang="pt-BR" dirty="0" smtClean="0"/>
              <a:t>Entretanto, existe um problema para isso, descobrir a demanda e reduzir custos. </a:t>
            </a:r>
            <a:r>
              <a:rPr lang="pt-BR" dirty="0"/>
              <a:t>I</a:t>
            </a:r>
            <a:r>
              <a:rPr lang="pt-BR" dirty="0" smtClean="0"/>
              <a:t>mportante informação é detida por muitos indivíduos diferentes. </a:t>
            </a:r>
          </a:p>
          <a:p>
            <a:r>
              <a:rPr lang="pt-BR" dirty="0" smtClean="0"/>
              <a:t>Mas, essa informação possui custos de transferência.</a:t>
            </a:r>
          </a:p>
          <a:p>
            <a:r>
              <a:rPr lang="pt-BR" dirty="0" smtClean="0"/>
              <a:t> Adicionalmente, os indivíduos podem não possuir incentivos para efetuar essa transferência de informações relevantes.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problema fundamental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síntese, a principal mudança para conceber tanto empresas como sistemas econômicos para maximizar o comportamento dos tomadores das decisões deve:</a:t>
            </a:r>
          </a:p>
          <a:p>
            <a:r>
              <a:rPr lang="pt-BR" dirty="0" smtClean="0"/>
              <a:t> Prover a informação relevante para a tomada de decisões; </a:t>
            </a:r>
          </a:p>
          <a:p>
            <a:pPr lvl="0"/>
            <a:r>
              <a:rPr lang="pt-BR" dirty="0" smtClean="0"/>
              <a:t>Prover os incentivos para que a informação seja utilizada produtivamente.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 arquitetura em mercados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O </a:t>
            </a:r>
            <a:r>
              <a:rPr lang="pt-BR" u="sng" dirty="0" smtClean="0"/>
              <a:t>sistema de preços</a:t>
            </a:r>
            <a:r>
              <a:rPr lang="pt-BR" dirty="0" smtClean="0"/>
              <a:t> ajuda a resolver os problemas de informação e incentivos nos mercados. Isto ocorre, pois:</a:t>
            </a:r>
          </a:p>
          <a:p>
            <a:pPr lvl="0"/>
            <a:r>
              <a:rPr lang="pt-BR" dirty="0" smtClean="0"/>
              <a:t>os </a:t>
            </a:r>
            <a:r>
              <a:rPr lang="pt-BR" u="sng" dirty="0" smtClean="0"/>
              <a:t>direitos de decisão</a:t>
            </a:r>
            <a:r>
              <a:rPr lang="pt-BR" dirty="0" smtClean="0"/>
              <a:t> tendem a ser utilizados por indivíduos que possuem o </a:t>
            </a:r>
            <a:r>
              <a:rPr lang="pt-BR" u="sng" dirty="0" smtClean="0"/>
              <a:t>conhecimento específico para o uso dos recursos mais produtivamente</a:t>
            </a:r>
            <a:r>
              <a:rPr lang="pt-BR" dirty="0" smtClean="0"/>
              <a:t>;</a:t>
            </a:r>
          </a:p>
          <a:p>
            <a:pPr lvl="0"/>
            <a:r>
              <a:rPr lang="pt-BR" dirty="0" smtClean="0"/>
              <a:t>o mercado propicia um </a:t>
            </a:r>
            <a:r>
              <a:rPr lang="pt-BR" u="sng" dirty="0" smtClean="0"/>
              <a:t>mecanismo de avaliação</a:t>
            </a:r>
            <a:r>
              <a:rPr lang="pt-BR" dirty="0" smtClean="0"/>
              <a:t> e recompensa do desempenho dos indivíduos – os </a:t>
            </a:r>
            <a:r>
              <a:rPr lang="pt-BR" u="sng" dirty="0" smtClean="0"/>
              <a:t>proprietários sentem os efeitos riqueza de suas ações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arquitetura em mercados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Uma importante característica do sistema de preços em uma economia de mercado é que a </a:t>
            </a:r>
            <a:r>
              <a:rPr lang="pt-BR" b="1" dirty="0" smtClean="0"/>
              <a:t>arquitetura é criada espontaneamente</a:t>
            </a:r>
            <a:r>
              <a:rPr lang="pt-BR" dirty="0" smtClean="0"/>
              <a:t>, com pouca direção da consciência humana.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Arquitetura nas empresas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ym typeface="Wingdings"/>
              </a:rPr>
              <a:t></a:t>
            </a:r>
            <a:r>
              <a:rPr lang="pt-BR" dirty="0" smtClean="0"/>
              <a:t>Com empresas não existem sistemas automáticos para a atribuição de decisões aos indivíduos com informação ou motivando indivíduos para usar informação para a promoção dos objetivos da firma. 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A arquitetura organizacional é criada por executivos através de contratos implícitos e explícitos contidos na firma.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/>
          <a:lstStyle/>
          <a:p>
            <a:r>
              <a:rPr lang="pt-BR" b="1" dirty="0" smtClean="0"/>
              <a:t>Arquitetura nas empresas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8153400" cy="3757626"/>
          </a:xfrm>
        </p:spPr>
        <p:txBody>
          <a:bodyPr>
            <a:noAutofit/>
          </a:bodyPr>
          <a:lstStyle/>
          <a:p>
            <a:endParaRPr lang="pt-BR" sz="2000" dirty="0" smtClean="0"/>
          </a:p>
          <a:p>
            <a:pPr lvl="0"/>
            <a:r>
              <a:rPr lang="pt-BR" sz="2000" b="1" dirty="0" smtClean="0"/>
              <a:t>Direitos de Decisão</a:t>
            </a:r>
            <a:r>
              <a:rPr lang="pt-BR" sz="2000" dirty="0" smtClean="0"/>
              <a:t>, embora preços de transferência possam ser utilizados para a alocação de recursos, nas empresas a maioria dos recursos é alocada por decisões administrativas;</a:t>
            </a:r>
          </a:p>
          <a:p>
            <a:pPr lvl="0"/>
            <a:r>
              <a:rPr lang="pt-BR" sz="2000" b="1" dirty="0" smtClean="0"/>
              <a:t>Controles</a:t>
            </a:r>
            <a:r>
              <a:rPr lang="pt-BR" sz="2000" dirty="0" smtClean="0"/>
              <a:t> (sistema de controles existentes), empregados não são os donos. Para resolver estes problemas muitos gerentes necessitam estruturar dois outros pilares de uma empresa que compõe a arquitetura das organizações: o sistema de recompensa e de avaliação de performance;</a:t>
            </a:r>
          </a:p>
          <a:p>
            <a:pPr lvl="0"/>
            <a:r>
              <a:rPr lang="pt-BR" sz="2000" dirty="0" smtClean="0"/>
              <a:t> </a:t>
            </a:r>
            <a:r>
              <a:rPr lang="pt-BR" sz="2000" b="1" dirty="0" smtClean="0"/>
              <a:t>Escolhas e suas consequências</a:t>
            </a:r>
            <a:r>
              <a:rPr lang="pt-BR" sz="2000" dirty="0" smtClean="0"/>
              <a:t> (“</a:t>
            </a:r>
            <a:r>
              <a:rPr lang="pt-BR" sz="2000" i="1" dirty="0" err="1" smtClean="0"/>
              <a:t>tradeoffs</a:t>
            </a:r>
            <a:r>
              <a:rPr lang="pt-BR" sz="2000" dirty="0" smtClean="0"/>
              <a:t>”), em uma empresa o presidente não têm toda a informação para a tomada das decisões mais importantes. Assim para este existe três principais alternativas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1472" y="28572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Aspectos a serem considerados</a:t>
            </a:r>
            <a:r>
              <a:rPr lang="pt-BR" sz="2000" b="1" dirty="0" smtClean="0"/>
              <a:t>: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5429264"/>
            <a:ext cx="8183880" cy="748652"/>
          </a:xfrm>
        </p:spPr>
        <p:txBody>
          <a:bodyPr/>
          <a:lstStyle/>
          <a:p>
            <a:r>
              <a:rPr lang="pt-BR" b="1" dirty="0" smtClean="0"/>
              <a:t>Arquitetura nas empresas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F072BDD-DC95-43D1-9042-9C934F687E2D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317070" cy="511494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pt-BR" sz="1600" b="1" dirty="0" smtClean="0"/>
              <a:t>Escolhas e suas consequências, o presidente não têm toda a informação para a tomada das decisões mais importantes. </a:t>
            </a:r>
            <a:endParaRPr lang="pt-BR" sz="1600" b="1" dirty="0" smtClean="0"/>
          </a:p>
          <a:p>
            <a:r>
              <a:rPr lang="pt-BR" sz="1600" b="1" dirty="0" smtClean="0"/>
              <a:t>Assim </a:t>
            </a:r>
            <a:r>
              <a:rPr lang="pt-BR" sz="1600" b="1" dirty="0" smtClean="0"/>
              <a:t>para este existe três principais alternativas:</a:t>
            </a:r>
          </a:p>
          <a:p>
            <a:pPr lvl="0"/>
            <a:r>
              <a:rPr lang="pt-BR" sz="2400" b="1" dirty="0" smtClean="0">
                <a:solidFill>
                  <a:srgbClr val="7030A0"/>
                </a:solidFill>
              </a:rPr>
              <a:t>ele pode tomar a maior parte das decisões principais </a:t>
            </a:r>
            <a:r>
              <a:rPr lang="pt-BR" sz="2400" dirty="0" smtClean="0"/>
              <a:t>(neste caso existem poucos problemas de </a:t>
            </a:r>
            <a:r>
              <a:rPr lang="pt-BR" sz="2400" i="1" dirty="0" err="1" smtClean="0"/>
              <a:t>Agency</a:t>
            </a:r>
            <a:r>
              <a:rPr lang="pt-BR" sz="2400" dirty="0" smtClean="0"/>
              <a:t> e o desenvolvimento de um sistema de controle é menos crítico e as decisões não são otimizadas);</a:t>
            </a:r>
          </a:p>
          <a:p>
            <a:pPr lvl="0"/>
            <a:r>
              <a:rPr lang="pt-BR" sz="2400" dirty="0" smtClean="0"/>
              <a:t>o presidente pode </a:t>
            </a:r>
            <a:r>
              <a:rPr lang="pt-BR" sz="2400" b="1" dirty="0" smtClean="0">
                <a:solidFill>
                  <a:srgbClr val="7030A0"/>
                </a:solidFill>
              </a:rPr>
              <a:t>adquirir a informação necessária </a:t>
            </a:r>
            <a:r>
              <a:rPr lang="pt-BR" sz="2400" dirty="0" smtClean="0"/>
              <a:t>para tomar as melhores decisões (este aspecto tende a gerar problemas em termos de custos e tempo);</a:t>
            </a:r>
          </a:p>
          <a:p>
            <a:r>
              <a:rPr lang="pt-BR" sz="2400" dirty="0" smtClean="0"/>
              <a:t>o presidente pode </a:t>
            </a:r>
            <a:r>
              <a:rPr lang="pt-BR" sz="2400" b="1" dirty="0" smtClean="0">
                <a:solidFill>
                  <a:srgbClr val="7030A0"/>
                </a:solidFill>
              </a:rPr>
              <a:t>descentralizar os direitos de decisão </a:t>
            </a:r>
            <a:r>
              <a:rPr lang="pt-BR" sz="2400" dirty="0" smtClean="0"/>
              <a:t>para os indivíduos com maior informação, esta escolha dá autoridade  aos indivíduos que possuem informações relevantes.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356</TotalTime>
  <Words>1004</Words>
  <Application>Microsoft Office PowerPoint</Application>
  <PresentationFormat>Apresentação na tela (4:3)</PresentationFormat>
  <Paragraphs>133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Cívico</vt:lpstr>
      <vt:lpstr>Arquitetura Organizacional</vt:lpstr>
      <vt:lpstr>Arquitetura Organizacional</vt:lpstr>
      <vt:lpstr>O problema fundamental</vt:lpstr>
      <vt:lpstr>O problema fundamental</vt:lpstr>
      <vt:lpstr>A arquitetura em mercados</vt:lpstr>
      <vt:lpstr>A arquitetura em mercados</vt:lpstr>
      <vt:lpstr>Arquitetura nas empresas</vt:lpstr>
      <vt:lpstr>Arquitetura nas empresas</vt:lpstr>
      <vt:lpstr>Arquitetura nas empresas</vt:lpstr>
      <vt:lpstr>Determinantes da Estratégia de Negócios, Arquitetura organizacional e o Valor da Firma</vt:lpstr>
      <vt:lpstr>Slide 11</vt:lpstr>
      <vt:lpstr>Determinantes da Estratégia de Negócios, Arquitetura organizacional e o Valor da Firma</vt:lpstr>
      <vt:lpstr>Determinantes da Estratégia de Negócios, Arquitetura organizacional e o Valor da Firma</vt:lpstr>
      <vt:lpstr>Determinantes da Estratégia de Negócios, Arquitetura organizacional e o Valor da Firma</vt:lpstr>
      <vt:lpstr>Mudando a arquitetura</vt:lpstr>
      <vt:lpstr>Interdependências na organização</vt:lpstr>
      <vt:lpstr>Cultura corporativa</vt:lpstr>
      <vt:lpstr>Quando a arquitetura falha</vt:lpstr>
      <vt:lpstr>Quando a arquitetura falha</vt:lpstr>
      <vt:lpstr>Quando a arquitetura falha</vt:lpstr>
      <vt:lpstr>Implicações gerenciais</vt:lpstr>
      <vt:lpstr>Implicações gerenciais</vt:lpstr>
      <vt:lpstr>Pergunta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Arquitetura Organizacional</dc:title>
  <dc:creator>Edgard Monforte Merlo</dc:creator>
  <cp:lastModifiedBy>EasyPC</cp:lastModifiedBy>
  <cp:revision>20</cp:revision>
  <dcterms:created xsi:type="dcterms:W3CDTF">2015-05-14T23:44:12Z</dcterms:created>
  <dcterms:modified xsi:type="dcterms:W3CDTF">2021-07-16T23:52:48Z</dcterms:modified>
</cp:coreProperties>
</file>