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0" r:id="rId15"/>
    <p:sldId id="273" r:id="rId16"/>
    <p:sldId id="274" r:id="rId17"/>
    <p:sldId id="275" r:id="rId18"/>
    <p:sldId id="268" r:id="rId19"/>
    <p:sldId id="269" r:id="rId20"/>
    <p:sldId id="272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B6EB6-6578-4422-B121-5D741F2D40C1}" type="datetimeFigureOut">
              <a:rPr lang="pt-BR" smtClean="0"/>
              <a:pPr/>
              <a:t>15/06/2023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E1F6E-24F9-4C0E-A569-08BE7C0F43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E1F6E-24F9-4C0E-A569-08BE7C0F432F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7421E40-E39A-45AF-9344-BBFE534536C2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D0CA-3AF3-4FFA-8081-ED6AA7A17628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997339-BE46-4EDD-B59C-C52003B624EC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2159-5EFD-47E5-8FFC-D46AB65C326F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F525-D0AC-4926-A1CC-4A9A4663CCB4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14B318-0F05-46A4-9879-601AFEAEBFA3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36FA25-D1D5-439E-B576-81053E26F3A9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66D8-19E0-43EC-A3F6-B524BC8784D6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12B6-59E6-4D9C-B06C-1142AB849CC4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E765-59AD-40C6-8E2D-0F2299B1E9BC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F3EEA4-E0B6-4C5D-A1D4-F95ADDEE0844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AAB279-DB08-48C6-8A35-FE54F0C70AAF}" type="datetime1">
              <a:rPr lang="pt-BR" smtClean="0"/>
              <a:pPr/>
              <a:t>15/06/2023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EE7F4A-3201-4030-8806-4098618F13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AVALIAÇÃO DE DESEMPENHO DE DIVISÕES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err="1" smtClean="0"/>
              <a:t>Brickley</a:t>
            </a:r>
            <a:r>
              <a:rPr lang="pt-BR" dirty="0" smtClean="0"/>
              <a:t>, Smith e </a:t>
            </a:r>
            <a:r>
              <a:rPr lang="pt-BR" dirty="0" err="1" smtClean="0"/>
              <a:t>Zimmerman</a:t>
            </a:r>
            <a:endParaRPr lang="pt-BR" dirty="0" smtClean="0"/>
          </a:p>
          <a:p>
            <a:r>
              <a:rPr lang="pt-BR" dirty="0" smtClean="0"/>
              <a:t>Cap.17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7F4A-3201-4030-8806-4098618F135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Centros de investimentos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Similares aos centros de lucros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Possuem direitos de decisão adicionais para investimentos de capital e são avaliadas em medidas como retorno de investimentos;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são úteis quando o gerente da unidade tem conhecimento sobre oportunidades de investimento assim como informação relevante para tomar decisões operacionais pela unidade;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Retorno sobre investimento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473853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(Lucro Líquido / Total de Ativos investidos no centro de investimento)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Permite a comparação dos projetos com o custo de capital da empresa e a taxa desejada de retorno para a seleção de projetos.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Entretanto, pode gerar distorções ao rejeitar projetos que excedam ao custo de capital, mas não atendam à taxa desejada de retorno.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(Um projeto pode ter uma taxa de retorno de 19% que é mais elevado que o custo de capital de 15% da empresa e menor que o retorno desejado de 20% e ser rejeitado por esse critério).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Contabilidade da Receita Residual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Mensura o desempenho pela subtração do custo de oportunidade de capital dos lucros da divisão.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Receita residual tem seus problemas também: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é um número absoluto – dificultando comparações;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mede o desempenho tendo como base um único ano;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cada divisão necessitaria ter calculada seu lucro individual para pode ter seu desempenho avaliado.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Preços de Transferência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As empresas podem estar organizadas em unidades.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Quando as unidades transferem bens e serviços entre elas, seu desempenho  requer que um preço de transferência seja estabelecido para os bens e serviços trocados.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escolha do método de preços de transferência não somente realoca os lucros totais entre unidades, ele afeta o lucro total das empresas.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Um aspecto importante a considerar são os impostos incidentes sobre essas transferências.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Preços de transferência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300" dirty="0" smtClean="0">
                <a:latin typeface="Arial" pitchFamily="34" charset="0"/>
                <a:cs typeface="Arial" pitchFamily="34" charset="0"/>
              </a:rPr>
              <a:t>Sempre que uma unidade transfere bens e serviços é necessário que os bens e serviços trocados sejam estabelecidos a um preço definido.</a:t>
            </a:r>
          </a:p>
          <a:p>
            <a:r>
              <a:rPr lang="pt-BR" sz="2300" dirty="0" smtClean="0">
                <a:latin typeface="Arial" pitchFamily="34" charset="0"/>
                <a:cs typeface="Arial" pitchFamily="34" charset="0"/>
              </a:rPr>
              <a:t> A escolha do método de preço de transferência não somente realoca os lucros totais da companhia entre unidades de negócios, mas também afeta o lucro total da empresa.</a:t>
            </a:r>
          </a:p>
          <a:p>
            <a:r>
              <a:rPr lang="pt-BR" sz="2300" dirty="0" smtClean="0">
                <a:latin typeface="Arial" pitchFamily="34" charset="0"/>
                <a:cs typeface="Arial" pitchFamily="34" charset="0"/>
              </a:rPr>
              <a:t>O preço ótimo de transferência para um produto ou serviço é seu custo de oportunidade; ou seja, o valor renunciado por não utilizar o produto transferido na melhor alternativa de uso. Infelizmente, esta regra simples não é de fácil implantação na prática.</a:t>
            </a:r>
            <a:endParaRPr lang="pt-BR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Preços de transferência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Transferência de preços baseada no mercado</a:t>
            </a:r>
          </a:p>
          <a:p>
            <a:pPr lvl="1"/>
            <a:r>
              <a:rPr lang="pt-BR" dirty="0" smtClean="0"/>
              <a:t>A </a:t>
            </a:r>
            <a:r>
              <a:rPr lang="pt-BR" dirty="0" smtClean="0"/>
              <a:t>regra padrão de preços de transferência oferecida pela maioria dos livros didáticos é a seguinte: Dado um mercado externo competitivo para o bem, o produto deve ser transferido ao preço de mercado </a:t>
            </a:r>
            <a:r>
              <a:rPr lang="pt-BR" dirty="0" smtClean="0"/>
              <a:t>externo.</a:t>
            </a:r>
          </a:p>
          <a:p>
            <a:r>
              <a:rPr lang="pt-BR" dirty="0" smtClean="0"/>
              <a:t>Transferência com preço de custo cheio</a:t>
            </a:r>
          </a:p>
          <a:p>
            <a:pPr lvl="1"/>
            <a:r>
              <a:rPr lang="pt-BR" dirty="0" smtClean="0"/>
              <a:t>Regras objetivas de preços de transferência, como aquelas baseadas no custo contábil total, muitas vezes são adotadas </a:t>
            </a:r>
            <a:r>
              <a:rPr lang="pt-BR" dirty="0" smtClean="0"/>
              <a:t>para </a:t>
            </a:r>
            <a:r>
              <a:rPr lang="pt-BR" dirty="0" smtClean="0"/>
              <a:t>evitar disputas improdutivas sobre a mensuração dos custos marginais. Como o custo total é a soma dos custos fixos e variáveis, o custo total não pode ser alterado simplesmente pela reclassificação de um custo fixo como custo variável.</a:t>
            </a:r>
            <a:endParaRPr lang="pt-BR" dirty="0" smtClean="0"/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Preços de </a:t>
            </a:r>
            <a:r>
              <a:rPr lang="pt-BR" dirty="0" smtClean="0"/>
              <a:t>transferência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Preços de transferência negociados</a:t>
            </a:r>
          </a:p>
          <a:p>
            <a:pPr lvl="1"/>
            <a:r>
              <a:rPr lang="pt-BR" dirty="0" smtClean="0"/>
              <a:t>Os </a:t>
            </a:r>
            <a:r>
              <a:rPr lang="pt-BR" dirty="0" smtClean="0"/>
              <a:t>preços de transferência podem ser definidos por negociação entre a fabricação e a distribuição. Esse método pode resultar em preços de transferência que se aproximam do custo de oportunidade porque a manufatura não concordará com um preço, ou seja, abaixo de seu custo de oportunidade, e a distribuição não pagará um preço acima do que pode comprar o produto em outro lugar.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Preços de </a:t>
            </a:r>
            <a:r>
              <a:rPr lang="pt-BR" dirty="0" smtClean="0"/>
              <a:t>transferência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Em alguns casos, os conflitos de preços de </a:t>
            </a:r>
            <a:r>
              <a:rPr lang="pt-BR" dirty="0" smtClean="0"/>
              <a:t>transferência </a:t>
            </a:r>
            <a:r>
              <a:rPr lang="pt-BR" dirty="0" smtClean="0"/>
              <a:t>entre os centros de lucro podem se tornar suficientemente </a:t>
            </a:r>
            <a:r>
              <a:rPr lang="pt-BR" dirty="0" err="1" smtClean="0"/>
              <a:t>divisivos</a:t>
            </a:r>
            <a:r>
              <a:rPr lang="pt-BR" dirty="0" smtClean="0"/>
              <a:t> para impor grandes custos à empresa. Esses custos assumem a forma de custos de influência e custos de oportunidade que surgem quando outros preços de transferência que não </a:t>
            </a:r>
            <a:r>
              <a:rPr lang="pt-BR" dirty="0" smtClean="0"/>
              <a:t>maximizam </a:t>
            </a:r>
            <a:r>
              <a:rPr lang="pt-BR" dirty="0" smtClean="0"/>
              <a:t>o valor da empresa são escolhidos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 o preço de transferência se tornar suficientemente disfuncional, reorganize a empresa. Por exemplo, a alta administração poderia combinar dois centros de lucro com um grande volume de transferências em uma única divisão.</a:t>
            </a:r>
            <a:endParaRPr lang="pt-B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06413" y="555625"/>
          <a:ext cx="7624762" cy="5746750"/>
        </p:xfrm>
        <a:graphic>
          <a:graphicData uri="http://schemas.openxmlformats.org/presentationml/2006/ole">
            <p:oleObj spid="_x0000_s1032" name="Documento" r:id="rId3" imgW="8982510" imgH="6708388" progId="Word.Document.12">
              <p:embed/>
            </p:oleObj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711200" y="725488"/>
          <a:ext cx="8040688" cy="5502275"/>
        </p:xfrm>
        <a:graphic>
          <a:graphicData uri="http://schemas.openxmlformats.org/presentationml/2006/ole">
            <p:oleObj spid="_x0000_s2056" name="Document" r:id="rId3" imgW="8456119" imgH="5786686" progId="">
              <p:embed/>
            </p:oleObj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14480" y="2000240"/>
          <a:ext cx="6786610" cy="4496048"/>
        </p:xfrm>
        <a:graphic>
          <a:graphicData uri="http://schemas.openxmlformats.org/drawingml/2006/table">
            <a:tbl>
              <a:tblPr/>
              <a:tblGrid>
                <a:gridCol w="1719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7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16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73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400" b="1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400" b="1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Centros </a:t>
                      </a:r>
                      <a:r>
                        <a:rPr lang="pt-BR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lucros</a:t>
                      </a:r>
                    </a:p>
                  </a:txBody>
                  <a:tcPr marL="35278" marR="3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Mix </a:t>
                      </a: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entrada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Mix de produtos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Preços de vendas</a:t>
                      </a:r>
                    </a:p>
                  </a:txBody>
                  <a:tcPr marL="35278" marR="3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Lucros </a:t>
                      </a: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atuais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Lucros atuais comparados aos orçados</a:t>
                      </a:r>
                    </a:p>
                  </a:txBody>
                  <a:tcPr marL="35278" marR="3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Gerente conhece o mix ótimo de produto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Gerente conhece como selecionar  preço e quantidades corretas</a:t>
                      </a:r>
                    </a:p>
                  </a:txBody>
                  <a:tcPr marL="35278" marR="3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2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400" b="1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400" b="1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Centros </a:t>
                      </a:r>
                      <a:r>
                        <a:rPr lang="pt-BR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investimentos</a:t>
                      </a:r>
                    </a:p>
                  </a:txBody>
                  <a:tcPr marL="35278" marR="3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Mix </a:t>
                      </a: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entrada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Mix de produtos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Preços de vendas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Capital investido no centro</a:t>
                      </a:r>
                    </a:p>
                  </a:txBody>
                  <a:tcPr marL="35278" marR="3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ROI</a:t>
                      </a:r>
                      <a:endParaRPr lang="pt-BR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Retorno residual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EVA</a:t>
                      </a:r>
                    </a:p>
                  </a:txBody>
                  <a:tcPr marL="35278" marR="3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Gerente conhece o mix ótimo de produto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Gerente conhece como selecionar  preço e quantidades corretas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Gerente conhece as oportunidades de investimento</a:t>
                      </a:r>
                    </a:p>
                  </a:txBody>
                  <a:tcPr marL="35278" marR="3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857356" y="642918"/>
          <a:ext cx="6715172" cy="1163568"/>
        </p:xfrm>
        <a:graphic>
          <a:graphicData uri="http://schemas.openxmlformats.org/drawingml/2006/table">
            <a:tbl>
              <a:tblPr/>
              <a:tblGrid>
                <a:gridCol w="15522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77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14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37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3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6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Direitos de decisão</a:t>
                      </a:r>
                      <a:endParaRPr lang="pt-BR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Medidas de Desempenho</a:t>
                      </a:r>
                      <a:endParaRPr lang="pt-BR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</a:rPr>
                        <a:t>Tipicamente usada quando</a:t>
                      </a: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Avaliação de desempenho de divisões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ORGANIZAÇÕES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podem ser divididas em sub unidades, que possuem direitos de decisão e que podem ter avaliação baseada em objetivos de desempenho para cada unidade.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Capítulos anteriores mostraram que: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Podem existir diferentes estruturas organizacionais 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Equipes podem produzir mais que indivíduos trabalhando isoladamente. 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As subunidades de uma organização são de fato equipes de trabalho.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empresa </a:t>
            </a:r>
            <a:r>
              <a:rPr lang="pt-BR" dirty="0" err="1" smtClean="0"/>
              <a:t>Jameson</a:t>
            </a:r>
            <a:r>
              <a:rPr lang="pt-BR" dirty="0" smtClean="0"/>
              <a:t> recentemente formou uma subsidiária chamada Ideias brilhantes para produzir e vender utilidades domésticas.</a:t>
            </a:r>
          </a:p>
          <a:p>
            <a:r>
              <a:rPr lang="pt-BR" dirty="0" smtClean="0"/>
              <a:t>A) Qual a diferença entre um centro de investimentos e um centro de lucro?</a:t>
            </a:r>
          </a:p>
          <a:p>
            <a:r>
              <a:rPr lang="pt-BR" dirty="0" smtClean="0"/>
              <a:t>B) Que fatores devem a </a:t>
            </a:r>
            <a:r>
              <a:rPr lang="pt-BR" dirty="0" err="1" smtClean="0"/>
              <a:t>Jameson</a:t>
            </a:r>
            <a:r>
              <a:rPr lang="pt-BR" dirty="0" smtClean="0"/>
              <a:t> considerar ao decidir como avaliar a subsidiária “Ideias Brilhantes” como um centro de lucro ou investimento?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836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Avaliação de desempenho de divisões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Cada sub unidade pode ser caracterizada baseada em uma das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5 categorias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(considerando os diretos de decisão e a forma como o desempenho é avaliado):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Centros de Custos;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Centros de Despesas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Centros de Receitas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Centros de Lucros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Centros de Investimentos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Centros de custos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615413"/>
            <a:ext cx="8435280" cy="5028297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Centros de custos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são estabelecidos se a uma subunidade é atribuído direito de decisão para produzir algum produto e se a eficiência da unidade em adquirir este objetivo pode ser medida e recompensada.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Gerentes de centros de custo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podem determinar o mix de entradas (trabalho, serviços externos, e materiais) usados para obter o produto.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Para avaliar o desempenho de um centro de custo: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seu produto necessita ser mensurável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administração central da empresa necessita ter o conhecimento específico dos direitos de decisão para especificar o produto ou orçamento do departamento.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t-BR" b="1" dirty="0" smtClean="0"/>
              <a:t>Centros de custos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759429"/>
            <a:ext cx="8229600" cy="4741405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Existem vários objetivos para avaliar o desempenho de centros de custos, dois deles são: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Minimizar os custos para um produto dado;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Maximizar o produto para um dado orçamento.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Ex.: CT = $6Q + $300.000 (custos fixos = 300.000 e </a:t>
            </a:r>
          </a:p>
          <a:p>
            <a:r>
              <a:rPr lang="pt-BR" dirty="0" err="1" smtClean="0">
                <a:latin typeface="Arial" pitchFamily="34" charset="0"/>
                <a:cs typeface="Arial" pitchFamily="34" charset="0"/>
              </a:rPr>
              <a:t>CMg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= 6) e o Custo Médio = CT/Q = 6 + 300.000/Q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Para maximizar o lucro, gerentes devem: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selecionar o produto ótimo (Q) e  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produzir este produto ao custo mínimo.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gerente de custo se foca na segunda atividade, sua tarefa é encontra o mix eficiente de produtos.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segundo critério potencial de avaliação é maximizar o produto para um dado orçamento, ou seja, conseguir com o mínimo orçamento necessário para produzir Q.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Centros de custos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Para ambos os objetivos (produto ótimo ou custo mínimo) , o gerente está restrito pelo produto total ou pelo orçamento.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Centros de custo funcionam efetivamente se: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gerentes centrais tem uma boa noção das funções de custos;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gerentes centrais podem observar a qualidade do produto do centro;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o gerente de custo tem o conhecimento específico para determinar o mix ótimo de entrada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Centros de despesas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599112"/>
            <a:ext cx="8572560" cy="4973160"/>
          </a:xfrm>
        </p:spPr>
        <p:txBody>
          <a:bodyPr>
            <a:normAutofit fontScale="77500" lnSpcReduction="20000"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Como nos centros de custos, são dados aos gerentes orçamentos fixos e solicitado a estes que maximizem serviço/produto. 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Uma diferença entre os centros de despesas e os centros de custos é que o produto nos centros de custo são medidos de forma mais objetiva.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No caso de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serviços existem maiores dificuldades de definição do produto mensurável.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Existe um grande número de formas para controlar o tamanho dos centros de despesas:</a:t>
            </a:r>
          </a:p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um é fazer o benchmark comparando com outros de empresas similares;</a:t>
            </a:r>
          </a:p>
          <a:p>
            <a:pPr lvl="0"/>
            <a:r>
              <a:rPr lang="pt-BR" sz="2800" dirty="0" smtClean="0">
                <a:latin typeface="Arial" pitchFamily="34" charset="0"/>
                <a:cs typeface="Arial" pitchFamily="34" charset="0"/>
              </a:rPr>
              <a:t>outro é reorganizar o centro de despesas sob o controle do maior usuário (mas esta alternativa tem a desvantagem de que outras unidades com peso menor podem ter uma demanda maior que o seu custo marginal).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Centros de receitas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599682"/>
            <a:ext cx="8501122" cy="5258318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Centros de receitas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são usados para organizar as atividades de marketing de vender, distribuir e algumas vezes entregar produtos finais recebidos de fábricas.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ideia de um centro de receitas é compensar o gerente por vender um conjunto de produtos.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Um objetivo é maximizar a receita para um dado preço e o orçamento para pessoal e despesas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Centros de Receitas funcionam melhor se: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Gerentes Centrais tem o conhecimento para selecionar a combinação correta preço-quantidade;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Gerentes Centrais tem o conhecimento para selecionar o mix ótimo de produtos;</a:t>
            </a:r>
          </a:p>
          <a:p>
            <a:pPr lvl="0"/>
            <a:r>
              <a:rPr lang="pt-BR" dirty="0" smtClean="0">
                <a:latin typeface="Arial" pitchFamily="34" charset="0"/>
                <a:cs typeface="Arial" pitchFamily="34" charset="0"/>
              </a:rPr>
              <a:t>os Gerentes de Vendas tem conhecimento especializado das curvas de demanda dos consumidores em sua região de venda.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Centros de lucros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738531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São frequentemente compostos de muitos centros de custos e possíveis centros de despesas e receitas.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Centros de lucros são necessários quando o conhecimento requerido para montar as decisões: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 mix de produto,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quantidade,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preço e qualidade.</a:t>
            </a:r>
          </a:p>
          <a:p>
            <a:r>
              <a:rPr lang="pt-BR" u="sng" dirty="0" smtClean="0">
                <a:latin typeface="Arial" pitchFamily="34" charset="0"/>
                <a:cs typeface="Arial" pitchFamily="34" charset="0"/>
              </a:rPr>
              <a:t>São específicas para a divisão e existem custos de transferência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Motivar os centros de lucro para maximizar os lucros nem sempre maximiza os lucros da firma como um todo quando existem interdependências entre as unidades de negócios.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EE7F4A-3201-4030-8806-4098618F1357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593</TotalTime>
  <Words>1367</Words>
  <Application>Microsoft Office PowerPoint</Application>
  <PresentationFormat>Apresentação na tela (4:3)</PresentationFormat>
  <Paragraphs>156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Mediano</vt:lpstr>
      <vt:lpstr>Documento</vt:lpstr>
      <vt:lpstr>Document</vt:lpstr>
      <vt:lpstr>AVALIAÇÃO DE DESEMPENHO DE DIVISÕES </vt:lpstr>
      <vt:lpstr>Avaliação de desempenho de divisões</vt:lpstr>
      <vt:lpstr>Avaliação de desempenho de divisões</vt:lpstr>
      <vt:lpstr>Centros de custos</vt:lpstr>
      <vt:lpstr>Centros de custos</vt:lpstr>
      <vt:lpstr>Centros de custos</vt:lpstr>
      <vt:lpstr>Centros de despesas</vt:lpstr>
      <vt:lpstr>Centros de receitas</vt:lpstr>
      <vt:lpstr>Centros de lucros</vt:lpstr>
      <vt:lpstr>Centros de investimentos</vt:lpstr>
      <vt:lpstr>Retorno sobre investimento </vt:lpstr>
      <vt:lpstr>Contabilidade da Receita Residual</vt:lpstr>
      <vt:lpstr>Preços de Transferência</vt:lpstr>
      <vt:lpstr>Preços de transferência</vt:lpstr>
      <vt:lpstr>Preços de transferência</vt:lpstr>
      <vt:lpstr>Preços de transferência</vt:lpstr>
      <vt:lpstr>Preços de transferência</vt:lpstr>
      <vt:lpstr>Slide 18</vt:lpstr>
      <vt:lpstr>Slide 19</vt:lpstr>
      <vt:lpstr>Questão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DESEMPENHO DE DIVISÕES</dc:title>
  <dc:creator>EDGARD</dc:creator>
  <cp:lastModifiedBy>EasyPC</cp:lastModifiedBy>
  <cp:revision>46</cp:revision>
  <dcterms:created xsi:type="dcterms:W3CDTF">2015-06-01T18:26:22Z</dcterms:created>
  <dcterms:modified xsi:type="dcterms:W3CDTF">2023-06-15T17:06:26Z</dcterms:modified>
</cp:coreProperties>
</file>