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9" r:id="rId4"/>
    <p:sldId id="258" r:id="rId5"/>
    <p:sldId id="265" r:id="rId6"/>
    <p:sldId id="260" r:id="rId7"/>
    <p:sldId id="263" r:id="rId8"/>
    <p:sldId id="266" r:id="rId9"/>
    <p:sldId id="264" r:id="rId10"/>
    <p:sldId id="261" r:id="rId11"/>
    <p:sldId id="262"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t-BR"/>
              <a:t>Clique para editar o título mestre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7" name="Date Placeholder 6"/>
          <p:cNvSpPr>
            <a:spLocks noGrp="1"/>
          </p:cNvSpPr>
          <p:nvPr>
            <p:ph type="dt" sz="half" idx="10"/>
          </p:nvPr>
        </p:nvSpPr>
        <p:spPr/>
        <p:txBody>
          <a:bodyPr/>
          <a:lstStyle/>
          <a:p>
            <a:fld id="{1160EA64-D806-43AC-9DF2-F8C432F32B4C}" type="datetimeFigureOut">
              <a:rPr lang="en-US" dirty="0"/>
              <a:t>5/30/2023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5/30/2023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1583436" y="3143250"/>
            <a:ext cx="4270248" cy="259677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7" name="Date Placeholder 6"/>
          <p:cNvSpPr>
            <a:spLocks noGrp="1"/>
          </p:cNvSpPr>
          <p:nvPr>
            <p:ph type="dt" sz="half" idx="10"/>
          </p:nvPr>
        </p:nvSpPr>
        <p:spPr/>
        <p:txBody>
          <a:bodyPr/>
          <a:lstStyle/>
          <a:p>
            <a:fld id="{4F7D4976-E339-4826-83B7-FBD03F55ECF8}" type="datetimeFigureOut">
              <a:rPr lang="en-US" dirty="0"/>
              <a:t>5/30/2023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‹nº›</a:t>
            </a:fld>
            <a:endParaRPr lang="en-US" dirty="0"/>
          </a:p>
        </p:txBody>
      </p:sp>
      <p:sp>
        <p:nvSpPr>
          <p:cNvPr id="10" name="Title 9"/>
          <p:cNvSpPr>
            <a:spLocks noGrp="1"/>
          </p:cNvSpPr>
          <p:nvPr>
            <p:ph type="title"/>
          </p:nvPr>
        </p:nvSpPr>
        <p:spPr/>
        <p:txBody>
          <a:bodyPr/>
          <a:lstStyle/>
          <a:p>
            <a:r>
              <a:rPr lang="pt-BR"/>
              <a:t>Clique para editar o título mestre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t-BR"/>
              <a:t>Clique para editar o título mestre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9" name="Date Placeholder 8"/>
          <p:cNvSpPr>
            <a:spLocks noGrp="1"/>
          </p:cNvSpPr>
          <p:nvPr>
            <p:ph type="dt" sz="half" idx="10"/>
          </p:nvPr>
        </p:nvSpPr>
        <p:spPr/>
        <p:txBody>
          <a:bodyPr/>
          <a:lstStyle/>
          <a:p>
            <a:fld id="{D1BE4249-C0D0-4B06-8692-E8BB871AF643}" type="datetimeFigureOut">
              <a:rPr lang="en-US" dirty="0"/>
              <a:t>5/30/2023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5/30/2023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5/30/2023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prezi.com/6v75iag5auf6/jdbd-como-um-texto-da-cultur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Semiótica da cultura</a:t>
            </a:r>
          </a:p>
        </p:txBody>
      </p:sp>
      <p:sp>
        <p:nvSpPr>
          <p:cNvPr id="3" name="Subtítulo 2"/>
          <p:cNvSpPr>
            <a:spLocks noGrp="1"/>
          </p:cNvSpPr>
          <p:nvPr>
            <p:ph type="subTitle" idx="1"/>
          </p:nvPr>
        </p:nvSpPr>
        <p:spPr/>
        <p:txBody>
          <a:bodyPr/>
          <a:lstStyle/>
          <a:p>
            <a:r>
              <a:rPr lang="pt-BR" dirty="0"/>
              <a:t>Conceitos centrais</a:t>
            </a:r>
          </a:p>
        </p:txBody>
      </p:sp>
    </p:spTree>
    <p:extLst>
      <p:ext uri="{BB962C8B-B14F-4D97-AF65-F5344CB8AC3E}">
        <p14:creationId xmlns:p14="http://schemas.microsoft.com/office/powerpoint/2010/main" val="1913131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2372F9DB-A9C4-473D-BECD-E19DB66E1565}"/>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080882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semiosfera</a:t>
            </a:r>
          </a:p>
        </p:txBody>
      </p:sp>
      <p:sp>
        <p:nvSpPr>
          <p:cNvPr id="3" name="Espaço Reservado para Conteúdo 2"/>
          <p:cNvSpPr>
            <a:spLocks noGrp="1"/>
          </p:cNvSpPr>
          <p:nvPr>
            <p:ph idx="1"/>
          </p:nvPr>
        </p:nvSpPr>
        <p:spPr/>
        <p:txBody>
          <a:bodyPr/>
          <a:lstStyle/>
          <a:p>
            <a:r>
              <a:rPr lang="pt-BR" dirty="0"/>
              <a:t>Ecossistemas semióticos em </a:t>
            </a:r>
            <a:r>
              <a:rPr lang="pt-BR" dirty="0" err="1"/>
              <a:t>co-evolução</a:t>
            </a:r>
            <a:r>
              <a:rPr lang="pt-BR" dirty="0"/>
              <a:t>.</a:t>
            </a:r>
          </a:p>
          <a:p>
            <a:r>
              <a:rPr lang="pt-BR" dirty="0"/>
              <a:t>Para </a:t>
            </a:r>
            <a:r>
              <a:rPr lang="pt-BR" dirty="0" err="1"/>
              <a:t>Lotman</a:t>
            </a:r>
            <a:r>
              <a:rPr lang="pt-BR" dirty="0"/>
              <a:t> a comunicação só existe quando o ser está na semiosfera.</a:t>
            </a:r>
          </a:p>
          <a:p>
            <a:r>
              <a:rPr lang="pt-BR" dirty="0"/>
              <a:t>Tempo e espaço.</a:t>
            </a:r>
          </a:p>
        </p:txBody>
      </p:sp>
    </p:spTree>
    <p:extLst>
      <p:ext uri="{BB962C8B-B14F-4D97-AF65-F5344CB8AC3E}">
        <p14:creationId xmlns:p14="http://schemas.microsoft.com/office/powerpoint/2010/main" val="295190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semiosfera</a:t>
            </a:r>
          </a:p>
        </p:txBody>
      </p:sp>
      <p:sp>
        <p:nvSpPr>
          <p:cNvPr id="3" name="Espaço Reservado para Conteúdo 2"/>
          <p:cNvSpPr>
            <a:spLocks noGrp="1"/>
          </p:cNvSpPr>
          <p:nvPr>
            <p:ph idx="1"/>
          </p:nvPr>
        </p:nvSpPr>
        <p:spPr/>
        <p:txBody>
          <a:bodyPr/>
          <a:lstStyle/>
          <a:p>
            <a:r>
              <a:rPr lang="pt-BR" dirty="0"/>
              <a:t>“Diz-se que cada cultura cria sua própria concepção de desenvolvimento cultural. Assim, ele cria uma tipologia da cultura, que surge a partir de abordagens gerais:</a:t>
            </a:r>
          </a:p>
          <a:p>
            <a:endParaRPr lang="pt-BR" dirty="0"/>
          </a:p>
          <a:p>
            <a:r>
              <a:rPr lang="pt-BR" dirty="0"/>
              <a:t> A própria cultura, considerada como única (aquela que estabelece a norma).</a:t>
            </a:r>
          </a:p>
          <a:p>
            <a:r>
              <a:rPr lang="pt-BR" dirty="0"/>
              <a:t> A não-cultura de outras coletividades (cultura alheia).</a:t>
            </a:r>
          </a:p>
          <a:p>
            <a:r>
              <a:rPr lang="pt-BR" dirty="0"/>
              <a:t> Uma concepção particular de cultura.”  (MOSQUERA, 2009)</a:t>
            </a:r>
          </a:p>
          <a:p>
            <a:endParaRPr lang="pt-BR" dirty="0"/>
          </a:p>
        </p:txBody>
      </p:sp>
    </p:spTree>
    <p:extLst>
      <p:ext uri="{BB962C8B-B14F-4D97-AF65-F5344CB8AC3E}">
        <p14:creationId xmlns:p14="http://schemas.microsoft.com/office/powerpoint/2010/main" val="135207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semiosfera</a:t>
            </a:r>
          </a:p>
        </p:txBody>
      </p:sp>
      <p:sp>
        <p:nvSpPr>
          <p:cNvPr id="3" name="Espaço Reservado para Conteúdo 2"/>
          <p:cNvSpPr>
            <a:spLocks noGrp="1"/>
          </p:cNvSpPr>
          <p:nvPr>
            <p:ph idx="1"/>
          </p:nvPr>
        </p:nvSpPr>
        <p:spPr/>
        <p:txBody>
          <a:bodyPr>
            <a:normAutofit/>
          </a:bodyPr>
          <a:lstStyle/>
          <a:p>
            <a:r>
              <a:rPr lang="pt-BR" dirty="0"/>
              <a:t>“Aí se vê o mesmo sistema binário contraditório, mas complementar, que </a:t>
            </a:r>
            <a:r>
              <a:rPr lang="pt-BR" dirty="0" err="1"/>
              <a:t>Lotman</a:t>
            </a:r>
            <a:r>
              <a:rPr lang="pt-BR" dirty="0"/>
              <a:t> coloca em sua obra, com o qual se refere aos conceitos de </a:t>
            </a:r>
            <a:r>
              <a:rPr lang="pt-BR" b="1" dirty="0"/>
              <a:t>centro/periferia</a:t>
            </a:r>
            <a:r>
              <a:rPr lang="pt-BR" dirty="0"/>
              <a:t>, </a:t>
            </a:r>
            <a:r>
              <a:rPr lang="pt-BR" b="1" dirty="0"/>
              <a:t>organizado/desorganizado</a:t>
            </a:r>
            <a:r>
              <a:rPr lang="pt-BR" dirty="0"/>
              <a:t>, </a:t>
            </a:r>
            <a:r>
              <a:rPr lang="pt-BR" b="1" dirty="0"/>
              <a:t>semiótico/</a:t>
            </a:r>
            <a:r>
              <a:rPr lang="pt-BR" b="1" dirty="0" err="1"/>
              <a:t>alosemiótico</a:t>
            </a:r>
            <a:r>
              <a:rPr lang="pt-BR" b="1" dirty="0"/>
              <a:t> </a:t>
            </a:r>
            <a:r>
              <a:rPr lang="pt-BR" dirty="0"/>
              <a:t>(o </a:t>
            </a:r>
            <a:r>
              <a:rPr lang="pt-BR" b="1" dirty="0" err="1"/>
              <a:t>extra-semiótico</a:t>
            </a:r>
            <a:r>
              <a:rPr lang="pt-BR" dirty="0"/>
              <a:t>) (1996). da primeira concepção surge a metalinguagem de uma determinada tipologia de cultura, que servirá de base à autodescrição e à descrição daquelas outras culturas assumidas como não-cultura. Sobre esta última, </a:t>
            </a:r>
            <a:r>
              <a:rPr lang="pt-BR" dirty="0" err="1"/>
              <a:t>Lotman</a:t>
            </a:r>
            <a:r>
              <a:rPr lang="pt-BR" dirty="0"/>
              <a:t> (1998) esclarece que não é que outras características estejam presentes, mas sim que estão ausentes as características (regularidades) da própria cultura (tomada como norma), que são as utilizadas como ponto de referência. Referência para descrição.”  (MOSQUERA, 2009)</a:t>
            </a:r>
          </a:p>
          <a:p>
            <a:endParaRPr lang="pt-BR" dirty="0"/>
          </a:p>
        </p:txBody>
      </p:sp>
    </p:spTree>
    <p:extLst>
      <p:ext uri="{BB962C8B-B14F-4D97-AF65-F5344CB8AC3E}">
        <p14:creationId xmlns:p14="http://schemas.microsoft.com/office/powerpoint/2010/main" val="3819945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Breve histórico	</a:t>
            </a:r>
          </a:p>
        </p:txBody>
      </p:sp>
      <p:sp>
        <p:nvSpPr>
          <p:cNvPr id="3" name="Espaço Reservado para Conteúdo 2"/>
          <p:cNvSpPr>
            <a:spLocks noGrp="1"/>
          </p:cNvSpPr>
          <p:nvPr>
            <p:ph idx="1"/>
          </p:nvPr>
        </p:nvSpPr>
        <p:spPr/>
        <p:txBody>
          <a:bodyPr/>
          <a:lstStyle/>
          <a:p>
            <a:r>
              <a:rPr lang="pt-BR" dirty="0"/>
              <a:t>Necessidade de compreender problemas de linguagem;</a:t>
            </a:r>
          </a:p>
          <a:p>
            <a:r>
              <a:rPr lang="pt-BR" dirty="0"/>
              <a:t>Não é uma teoria geral dos signos e ou das significações;</a:t>
            </a:r>
          </a:p>
          <a:p>
            <a:r>
              <a:rPr lang="pt-BR" dirty="0"/>
              <a:t>Teoria de caráter aplicado: derivar teorias pelo exame do objeto de pesquisa. Exercício de questionamento.</a:t>
            </a:r>
          </a:p>
          <a:p>
            <a:r>
              <a:rPr lang="pt-BR" dirty="0"/>
              <a:t>“De um lado, a necessidade de promover um estudo orgânico e sistematizado das práticas culturais sem incorrer em generalizações; de outro, a necessidade de observar os funcionamentos estruturais de diferentes sistemas de signos em constante renovação.” (Machado, “Pensamento semiótico sobre a cultura”).</a:t>
            </a:r>
          </a:p>
        </p:txBody>
      </p:sp>
    </p:spTree>
    <p:extLst>
      <p:ext uri="{BB962C8B-B14F-4D97-AF65-F5344CB8AC3E}">
        <p14:creationId xmlns:p14="http://schemas.microsoft.com/office/powerpoint/2010/main" val="3144209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Texto da cultura</a:t>
            </a:r>
          </a:p>
        </p:txBody>
      </p:sp>
      <p:sp>
        <p:nvSpPr>
          <p:cNvPr id="3" name="Espaço Reservado para Conteúdo 2"/>
          <p:cNvSpPr>
            <a:spLocks noGrp="1"/>
          </p:cNvSpPr>
          <p:nvPr>
            <p:ph idx="1"/>
          </p:nvPr>
        </p:nvSpPr>
        <p:spPr/>
        <p:txBody>
          <a:bodyPr/>
          <a:lstStyle/>
          <a:p>
            <a:r>
              <a:rPr lang="pt-BR" dirty="0"/>
              <a:t>A cultura como sistema de transmissão de informação não-hereditária;</a:t>
            </a:r>
          </a:p>
          <a:p>
            <a:r>
              <a:rPr lang="pt-BR" dirty="0"/>
              <a:t>Memória da cultura; mente coletiva.</a:t>
            </a:r>
          </a:p>
          <a:p>
            <a:r>
              <a:rPr lang="pt-BR" dirty="0"/>
              <a:t>“(...) a semiótica pode ser definida como ciência dos sistemas de signos transmissores de informações.” (p. 47)</a:t>
            </a:r>
          </a:p>
          <a:p>
            <a:r>
              <a:rPr lang="pt-BR" dirty="0"/>
              <a:t>Os sistemas semióticos constituem o “texto da cultura”.</a:t>
            </a:r>
          </a:p>
        </p:txBody>
      </p:sp>
    </p:spTree>
    <p:extLst>
      <p:ext uri="{BB962C8B-B14F-4D97-AF65-F5344CB8AC3E}">
        <p14:creationId xmlns:p14="http://schemas.microsoft.com/office/powerpoint/2010/main" val="1180893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Texto da cultura</a:t>
            </a:r>
          </a:p>
        </p:txBody>
      </p:sp>
      <p:sp>
        <p:nvSpPr>
          <p:cNvPr id="3" name="Espaço Reservado para Conteúdo 2"/>
          <p:cNvSpPr>
            <a:spLocks noGrp="1"/>
          </p:cNvSpPr>
          <p:nvPr>
            <p:ph idx="1"/>
          </p:nvPr>
        </p:nvSpPr>
        <p:spPr/>
        <p:txBody>
          <a:bodyPr/>
          <a:lstStyle/>
          <a:p>
            <a:r>
              <a:rPr lang="pt-BR" dirty="0"/>
              <a:t>“Mecanismo elementar que conjuga sistemas e, com isso, confere unidade pela transformação da experiência em cultura, como conceito fundamental da moderna semiótica.” P. 168</a:t>
            </a:r>
          </a:p>
          <a:p>
            <a:r>
              <a:rPr lang="pt-BR" dirty="0"/>
              <a:t>“... Os sistemas de signos podem ser considerados sistemas codificados que se manifestam como linguagem.</a:t>
            </a:r>
          </a:p>
          <a:p>
            <a:r>
              <a:rPr lang="pt-BR" dirty="0"/>
              <a:t>Natureza do texto = seu caráter codificado. Como investigar o caráter codificado do texto?</a:t>
            </a:r>
          </a:p>
          <a:p>
            <a:endParaRPr lang="pt-BR" dirty="0"/>
          </a:p>
        </p:txBody>
      </p:sp>
    </p:spTree>
    <p:extLst>
      <p:ext uri="{BB962C8B-B14F-4D97-AF65-F5344CB8AC3E}">
        <p14:creationId xmlns:p14="http://schemas.microsoft.com/office/powerpoint/2010/main" val="1236390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Texto da cultura</a:t>
            </a:r>
          </a:p>
        </p:txBody>
      </p:sp>
      <p:sp>
        <p:nvSpPr>
          <p:cNvPr id="3" name="Espaço Reservado para Conteúdo 2"/>
          <p:cNvSpPr>
            <a:spLocks noGrp="1"/>
          </p:cNvSpPr>
          <p:nvPr>
            <p:ph idx="1"/>
          </p:nvPr>
        </p:nvSpPr>
        <p:spPr/>
        <p:txBody>
          <a:bodyPr>
            <a:normAutofit lnSpcReduction="10000"/>
          </a:bodyPr>
          <a:lstStyle/>
          <a:p>
            <a:r>
              <a:rPr lang="pt-BR" dirty="0"/>
              <a:t>Todo texto (LOTMAN, 1998a) se define essencialmente pela heterogeneidade semiótica, uma vez que ele é resultado da relação edificada entre, no mínimo, duas linguagens. Sua formação caracteriza-se por processos tradutórios dotados de alta complexidade, denominados por </a:t>
            </a:r>
            <a:r>
              <a:rPr lang="pt-BR" dirty="0" err="1"/>
              <a:t>Lotman</a:t>
            </a:r>
            <a:r>
              <a:rPr lang="pt-BR" dirty="0"/>
              <a:t> por “intraduzibilidade” (1996d), na medida em que eles não ocorrem mediante um algoritmo que estabeleça, previamente, um parâmetro para a tradução. Por consequência, são estabelecidas equivalências tradutórias entre diferentes esferas, das quais resulta a irrupção de arranjos textuais não previsíveis. É por meio dessa característica que o texto é capaz de desempenhar sua principal função na cultura, ou seja: incitar a produção de novos sentidos. (NAGAKAWA, 2019, p.13)</a:t>
            </a:r>
          </a:p>
        </p:txBody>
      </p:sp>
    </p:spTree>
    <p:extLst>
      <p:ext uri="{BB962C8B-B14F-4D97-AF65-F5344CB8AC3E}">
        <p14:creationId xmlns:p14="http://schemas.microsoft.com/office/powerpoint/2010/main" val="386622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Modelização / sistemas </a:t>
            </a:r>
            <a:r>
              <a:rPr lang="pt-BR" dirty="0" err="1"/>
              <a:t>modelizantes</a:t>
            </a:r>
            <a:endParaRPr lang="pt-BR" dirty="0"/>
          </a:p>
        </p:txBody>
      </p:sp>
      <p:sp>
        <p:nvSpPr>
          <p:cNvPr id="3" name="Espaço Reservado para Conteúdo 2"/>
          <p:cNvSpPr>
            <a:spLocks noGrp="1"/>
          </p:cNvSpPr>
          <p:nvPr>
            <p:ph idx="1"/>
          </p:nvPr>
        </p:nvSpPr>
        <p:spPr/>
        <p:txBody>
          <a:bodyPr/>
          <a:lstStyle/>
          <a:p>
            <a:r>
              <a:rPr lang="pt-BR" dirty="0"/>
              <a:t>Sistema </a:t>
            </a:r>
            <a:r>
              <a:rPr lang="pt-BR" dirty="0" err="1"/>
              <a:t>modelizante</a:t>
            </a:r>
            <a:r>
              <a:rPr lang="pt-BR" dirty="0"/>
              <a:t> primário: a língua; “A língua modeliza a realidade, que dá lastro à mediação social.” (Velho, p. 254).</a:t>
            </a:r>
          </a:p>
          <a:p>
            <a:r>
              <a:rPr lang="pt-BR" dirty="0"/>
              <a:t>“Os sistemas </a:t>
            </a:r>
            <a:r>
              <a:rPr lang="pt-BR" dirty="0" err="1"/>
              <a:t>modelizantes</a:t>
            </a:r>
            <a:r>
              <a:rPr lang="pt-BR" dirty="0"/>
              <a:t> podem ser entendidos como sistemas de signos, como conjunto de regras (códigos, instruções, programas) para a produção de textos no sentido semiótico amplo e como totalidade de textos e suas funções correlatas. Todos os sistemas semióticos da cultura são, a priori, modelizáveis; prestam-se ao conhecimento e explicação do mundo.” (Machado)</a:t>
            </a:r>
          </a:p>
          <a:p>
            <a:r>
              <a:rPr lang="pt-BR"/>
              <a:t>PREZI</a:t>
            </a:r>
            <a:r>
              <a:rPr lang="pt-BR" dirty="0"/>
              <a:t>: </a:t>
            </a:r>
            <a:r>
              <a:rPr lang="pt-BR" dirty="0">
                <a:hlinkClick r:id="rId2"/>
              </a:rPr>
              <a:t>https://prezi.com/6v75iag5auf6/jdbd-como-um-texto-da-cultura/</a:t>
            </a:r>
            <a:endParaRPr lang="pt-BR" dirty="0"/>
          </a:p>
        </p:txBody>
      </p:sp>
    </p:spTree>
    <p:extLst>
      <p:ext uri="{BB962C8B-B14F-4D97-AF65-F5344CB8AC3E}">
        <p14:creationId xmlns:p14="http://schemas.microsoft.com/office/powerpoint/2010/main" val="4140755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Modelização / sistemas </a:t>
            </a:r>
            <a:r>
              <a:rPr lang="pt-BR" dirty="0" err="1"/>
              <a:t>modelizantes</a:t>
            </a:r>
            <a:endParaRPr lang="pt-BR" dirty="0"/>
          </a:p>
        </p:txBody>
      </p:sp>
      <p:sp>
        <p:nvSpPr>
          <p:cNvPr id="3" name="Espaço Reservado para Conteúdo 2"/>
          <p:cNvSpPr>
            <a:spLocks noGrp="1"/>
          </p:cNvSpPr>
          <p:nvPr>
            <p:ph idx="1"/>
          </p:nvPr>
        </p:nvSpPr>
        <p:spPr/>
        <p:txBody>
          <a:bodyPr/>
          <a:lstStyle/>
          <a:p>
            <a:r>
              <a:rPr lang="pt-BR" dirty="0"/>
              <a:t>Como afirma o autor, “o fato de abstrair a forma dos fenômenos e, com isso mesmo, de se tornar capaz de balizar isomorfismos entre domínios diferentes é o procedimento </a:t>
            </a:r>
            <a:r>
              <a:rPr lang="pt-BR" dirty="0" err="1"/>
              <a:t>modelizador</a:t>
            </a:r>
            <a:r>
              <a:rPr lang="pt-BR" dirty="0"/>
              <a:t> por excelência, é o próprio procedimento científico” (DUPUY, 1996, p.49). Com isso, torna-se possível apreender todo um conjunto de peculiaridades que dificilmente seriam detectadas fora do modelo e cujo conhecimento é de fundamental importância para intervir sobre um determinado objeto, seja para controlá-lo, reproduzi-lo ou reinventá-lo.  (NAGAKAWA, 2019, p.5)</a:t>
            </a:r>
          </a:p>
        </p:txBody>
      </p:sp>
    </p:spTree>
    <p:extLst>
      <p:ext uri="{BB962C8B-B14F-4D97-AF65-F5344CB8AC3E}">
        <p14:creationId xmlns:p14="http://schemas.microsoft.com/office/powerpoint/2010/main" val="1764034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Texto da cultura</a:t>
            </a:r>
          </a:p>
        </p:txBody>
      </p:sp>
      <p:sp>
        <p:nvSpPr>
          <p:cNvPr id="3" name="Espaço Reservado para Conteúdo 2"/>
          <p:cNvSpPr>
            <a:spLocks noGrp="1"/>
          </p:cNvSpPr>
          <p:nvPr>
            <p:ph idx="1"/>
          </p:nvPr>
        </p:nvSpPr>
        <p:spPr/>
        <p:txBody>
          <a:bodyPr/>
          <a:lstStyle/>
          <a:p>
            <a:r>
              <a:rPr lang="pt-BR" dirty="0"/>
              <a:t>(...) para </a:t>
            </a:r>
            <a:r>
              <a:rPr lang="pt-BR" dirty="0" err="1"/>
              <a:t>Lotman</a:t>
            </a:r>
            <a:r>
              <a:rPr lang="pt-BR" dirty="0"/>
              <a:t>, toda linguagem é também um sistema </a:t>
            </a:r>
            <a:r>
              <a:rPr lang="pt-BR" dirty="0" err="1"/>
              <a:t>modelizante</a:t>
            </a:r>
            <a:r>
              <a:rPr lang="pt-BR" dirty="0"/>
              <a:t>, o qual pressupõe uma forma específica de ordenação entre conjuntos de invariáveis e variáveis. As primeiras reportam-se aos vínculos internos mais elementares que caracterizam a especificidade do modo de organização de uma linguagem, delegando a ela uma individualidade semiótica própria. As segundas são fruto das trocas estabelecidas com o entorno. Na relação entre variáveis e invariáveis, cada linguagem edifica uma hierarquia própria. É por meio dessas combinatórias que os sistemas </a:t>
            </a:r>
            <a:r>
              <a:rPr lang="pt-BR" dirty="0" err="1"/>
              <a:t>modelizantes</a:t>
            </a:r>
            <a:r>
              <a:rPr lang="pt-BR" dirty="0"/>
              <a:t> da cultura são capazes de materializar, por diferentes modos, a “vaga de informações” a que se refere </a:t>
            </a:r>
            <a:r>
              <a:rPr lang="pt-BR" dirty="0" err="1"/>
              <a:t>Lotman</a:t>
            </a:r>
            <a:r>
              <a:rPr lang="pt-BR" dirty="0"/>
              <a:t>. (NAGAKAWA, 2019, p.7)</a:t>
            </a:r>
          </a:p>
        </p:txBody>
      </p:sp>
    </p:spTree>
    <p:extLst>
      <p:ext uri="{BB962C8B-B14F-4D97-AF65-F5344CB8AC3E}">
        <p14:creationId xmlns:p14="http://schemas.microsoft.com/office/powerpoint/2010/main" val="4061979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Modelização / sistemas </a:t>
            </a:r>
            <a:r>
              <a:rPr lang="pt-BR" dirty="0" err="1"/>
              <a:t>modelizantes</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a:t>Procedimento analítico.</a:t>
            </a:r>
          </a:p>
          <a:p>
            <a:r>
              <a:rPr lang="pt-BR" dirty="0"/>
              <a:t>Variantes / invariantes.</a:t>
            </a:r>
          </a:p>
          <a:p>
            <a:r>
              <a:rPr lang="pt-BR" dirty="0"/>
              <a:t>Pode-se dizer que o mecanismo </a:t>
            </a:r>
            <a:r>
              <a:rPr lang="pt-BR" dirty="0" err="1"/>
              <a:t>modelizador</a:t>
            </a:r>
            <a:r>
              <a:rPr lang="pt-BR" dirty="0"/>
              <a:t> consiste em um “exercício do pensamento” (DUPUY, 1996, p.23), sem o qual “o conhecimento não é explicitado” (MACHADO, 2003, p.152) que, no caso em questão, envolve um duplo movimento. Primeiro, a formulação de modelos e/ou diagramas edificados com base na observação acerca do funcionamento de determinados fenômenos, na tentativa de apreender a relação entre variáveis e invariáveis. Segundo, a confrontação entre diferentes diagramas, que conduziria ao levantamento de inferências sobre modos possíveis de organização de linguagem e, por consequência, de cultura, tendo em vista suas especificidades e eventuais modelos topológicos comuns. (NAGAKAWA, 2019, p.20)</a:t>
            </a:r>
          </a:p>
          <a:p>
            <a:endParaRPr lang="pt-BR" dirty="0"/>
          </a:p>
        </p:txBody>
      </p:sp>
    </p:spTree>
    <p:extLst>
      <p:ext uri="{BB962C8B-B14F-4D97-AF65-F5344CB8AC3E}">
        <p14:creationId xmlns:p14="http://schemas.microsoft.com/office/powerpoint/2010/main" val="184712469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TM10001115[[fn=Pacote]]</Template>
  <TotalTime>220</TotalTime>
  <Words>1054</Words>
  <Application>Microsoft Office PowerPoint</Application>
  <PresentationFormat>Widescreen</PresentationFormat>
  <Paragraphs>42</Paragraphs>
  <Slides>13</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13</vt:i4>
      </vt:variant>
    </vt:vector>
  </HeadingPairs>
  <TitlesOfParts>
    <vt:vector size="16" baseType="lpstr">
      <vt:lpstr>Arial</vt:lpstr>
      <vt:lpstr>Gill Sans MT</vt:lpstr>
      <vt:lpstr>Parcel</vt:lpstr>
      <vt:lpstr>Semiótica da cultura</vt:lpstr>
      <vt:lpstr>Breve histórico </vt:lpstr>
      <vt:lpstr>Texto da cultura</vt:lpstr>
      <vt:lpstr>Texto da cultura</vt:lpstr>
      <vt:lpstr>Texto da cultura</vt:lpstr>
      <vt:lpstr>Modelização / sistemas modelizantes</vt:lpstr>
      <vt:lpstr>Modelização / sistemas modelizantes</vt:lpstr>
      <vt:lpstr>Texto da cultura</vt:lpstr>
      <vt:lpstr>Modelização / sistemas modelizantes</vt:lpstr>
      <vt:lpstr>Apresentação do PowerPoint</vt:lpstr>
      <vt:lpstr>semiosfera</vt:lpstr>
      <vt:lpstr>semiosfera</vt:lpstr>
      <vt:lpstr>semiosfera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Semiótica da cultura</dc:title>
  <dc:creator>User</dc:creator>
  <cp:lastModifiedBy>Daniela</cp:lastModifiedBy>
  <cp:revision>21</cp:revision>
  <dcterms:created xsi:type="dcterms:W3CDTF">2018-05-25T21:27:12Z</dcterms:created>
  <dcterms:modified xsi:type="dcterms:W3CDTF">2023-05-30T20:14:57Z</dcterms:modified>
</cp:coreProperties>
</file>