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48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86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2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0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12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8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2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1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6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9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5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F22A567-7D0A-4929-9B5C-FFC17B9FA0AC}" type="datetimeFigureOut">
              <a:rPr lang="en-US" smtClean="0"/>
              <a:t>07-May-19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DB2D2D-9B58-4C71-8205-EA403A07A31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93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ítulo 1">
            <a:extLst>
              <a:ext uri="{FF2B5EF4-FFF2-40B4-BE49-F238E27FC236}">
                <a16:creationId xmlns:a16="http://schemas.microsoft.com/office/drawing/2014/main" id="{29CE5795-2436-4A87-A729-1446FA08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028700"/>
            <a:ext cx="2286000" cy="742950"/>
          </a:xfrm>
        </p:spPr>
        <p:txBody>
          <a:bodyPr/>
          <a:lstStyle/>
          <a:p>
            <a:pPr algn="ctr"/>
            <a:r>
              <a:rPr lang="pt-BR" altLang="en-US" sz="2700"/>
              <a:t>Exercício 12.3</a:t>
            </a:r>
          </a:p>
        </p:txBody>
      </p:sp>
      <p:sp>
        <p:nvSpPr>
          <p:cNvPr id="110595" name="Espaço Reservado para Conteúdo 2">
            <a:extLst>
              <a:ext uri="{FF2B5EF4-FFF2-40B4-BE49-F238E27FC236}">
                <a16:creationId xmlns:a16="http://schemas.microsoft.com/office/drawing/2014/main" id="{DB21C1B2-E101-46A8-A94E-D7FB477CB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6" y="2000250"/>
            <a:ext cx="3088874" cy="337185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None/>
              <a:defRPr/>
            </a:pPr>
            <a:r>
              <a:rPr lang="pt-BR" altLang="en-US" sz="1600" dirty="0"/>
              <a:t>Suponha que as principais estimativas de custos, apresentadas a seguir, tenham sido realizadas por uma empresa com base em um estudo de 6 meses sobre dois novos produtos que poderiam ter um ciclo de vida de 10 anos. Use a análise CCV, à TMA de 18%, para determinar o tamanho do compromisso financeiro em reais de VP (o tempo é indicado em anos-produto. Uma vez que todas as estimativas referem-se aos custos, elas não são precedidas por um sinal de menos)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pt-BR" altLang="en-US" sz="1600" dirty="0"/>
          </a:p>
        </p:txBody>
      </p:sp>
      <p:sp>
        <p:nvSpPr>
          <p:cNvPr id="113668" name="Espaço Reservado para Número de Slide 3">
            <a:extLst>
              <a:ext uri="{FF2B5EF4-FFF2-40B4-BE49-F238E27FC236}">
                <a16:creationId xmlns:a16="http://schemas.microsoft.com/office/drawing/2014/main" id="{7710FD37-D656-4E29-BB3F-2467CF4B38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25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175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557213" indent="-214313">
              <a:spcBef>
                <a:spcPts val="413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195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857250" indent="-171450">
              <a:spcBef>
                <a:spcPts val="375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1725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200150" indent="-171450">
              <a:spcBef>
                <a:spcPts val="300"/>
              </a:spcBef>
              <a:buClr>
                <a:srgbClr val="A5AB81"/>
              </a:buClr>
              <a:buSzPct val="7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1543050" indent="-171450">
              <a:spcBef>
                <a:spcPts val="300"/>
              </a:spcBef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188595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22885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257175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291465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8746E0D8-9182-4D17-9F00-31EF875A1CAF}" type="slidenum">
              <a:rPr lang="en-US" altLang="en-US" sz="900">
                <a:solidFill>
                  <a:srgbClr val="FFFFFF"/>
                </a:solidFill>
                <a:latin typeface="Arial" panose="020B0604020202020204" pitchFamily="34" charset="0"/>
              </a:rPr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9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44F83FF-7197-471F-B190-5EEDBC1A56FB}"/>
              </a:ext>
            </a:extLst>
          </p:cNvPr>
          <p:cNvGraphicFramePr>
            <a:graphicFrameLocks noGrp="1"/>
          </p:cNvGraphicFramePr>
          <p:nvPr/>
        </p:nvGraphicFramePr>
        <p:xfrm>
          <a:off x="3314700" y="1222773"/>
          <a:ext cx="2457450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>
                          <a:solidFill>
                            <a:schemeClr val="tx1"/>
                          </a:solidFill>
                        </a:rPr>
                        <a:t>Estudo de hábitos de consumo (ano 0)</a:t>
                      </a:r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>
                          <a:solidFill>
                            <a:schemeClr val="tx1"/>
                          </a:solidFill>
                        </a:rPr>
                        <a:t>$ 0,5 milhão</a:t>
                      </a: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6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Projeto Preliminar</a:t>
                      </a:r>
                      <a:r>
                        <a:rPr lang="pt-BR" sz="1100" baseline="0" dirty="0"/>
                        <a:t> do produto alimentício</a:t>
                      </a:r>
                    </a:p>
                    <a:p>
                      <a:pPr algn="ctr"/>
                      <a:r>
                        <a:rPr lang="pt-BR" sz="1100" baseline="0" dirty="0"/>
                        <a:t> (ano 1)</a:t>
                      </a:r>
                      <a:endParaRPr lang="pt-BR" sz="1100" dirty="0"/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$ 0,9 milhão</a:t>
                      </a: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6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Projeto preliminar</a:t>
                      </a:r>
                      <a:r>
                        <a:rPr lang="pt-BR" sz="1100" baseline="0" dirty="0"/>
                        <a:t> da planta e equipamentos (ano 1)</a:t>
                      </a:r>
                      <a:endParaRPr lang="pt-BR" sz="1100" dirty="0"/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$ 0,5 milhão</a:t>
                      </a: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6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Projetos detalhados do produto e teste de marketing (anos 1 e 2)</a:t>
                      </a:r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$ 1,5 milhão em cada ano</a:t>
                      </a: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Projeto de planta e equipamento</a:t>
                      </a:r>
                      <a:r>
                        <a:rPr lang="pt-BR" sz="1100" baseline="0" dirty="0"/>
                        <a:t> (ano 2)</a:t>
                      </a:r>
                      <a:endParaRPr lang="pt-BR" sz="1100" dirty="0"/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$ 1 milhão</a:t>
                      </a: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67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Aquisição dos equipamentos </a:t>
                      </a:r>
                    </a:p>
                    <a:p>
                      <a:pPr algn="ctr"/>
                      <a:r>
                        <a:rPr lang="pt-BR" sz="1100" dirty="0"/>
                        <a:t>(anos 1 e 2)</a:t>
                      </a:r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$ 2 milhões em cada ano</a:t>
                      </a: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Atualizações de equipamentos</a:t>
                      </a:r>
                      <a:r>
                        <a:rPr lang="pt-BR" sz="1100" baseline="0" dirty="0"/>
                        <a:t> (ano 2)</a:t>
                      </a:r>
                      <a:endParaRPr lang="pt-BR" sz="1100" dirty="0"/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$ 1,75 milhão</a:t>
                      </a:r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8695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Compra de novos equipamentos</a:t>
                      </a:r>
                    </a:p>
                    <a:p>
                      <a:pPr algn="ctr"/>
                      <a:r>
                        <a:rPr lang="pt-BR" sz="1100" dirty="0"/>
                        <a:t> (anos 4 e</a:t>
                      </a:r>
                      <a:r>
                        <a:rPr lang="pt-BR" sz="1100" baseline="0" dirty="0"/>
                        <a:t> 8)</a:t>
                      </a:r>
                      <a:endParaRPr lang="pt-BR" sz="1100" dirty="0"/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$ 2 milhões (ano 4) +acréscimo</a:t>
                      </a:r>
                      <a:r>
                        <a:rPr lang="pt-BR" sz="1100" baseline="0" dirty="0"/>
                        <a:t> de 10% a partir de então (5 a 8)</a:t>
                      </a:r>
                      <a:endParaRPr lang="pt-BR" sz="1100" dirty="0"/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8695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Custo Operacional anual dos equipamentos</a:t>
                      </a:r>
                    </a:p>
                    <a:p>
                      <a:pPr algn="ctr"/>
                      <a:r>
                        <a:rPr lang="pt-BR" sz="1100" dirty="0"/>
                        <a:t> (ano 3 a 10)</a:t>
                      </a:r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$ 200.000 (ano 3)</a:t>
                      </a:r>
                      <a:r>
                        <a:rPr lang="pt-BR" sz="1100" baseline="0" dirty="0"/>
                        <a:t> + 4% ao ano a partir de então</a:t>
                      </a:r>
                      <a:endParaRPr lang="pt-BR" sz="1100" dirty="0"/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265496D-4295-4DA9-B1F9-A7D2A3D9099D}"/>
              </a:ext>
            </a:extLst>
          </p:cNvPr>
          <p:cNvGraphicFramePr>
            <a:graphicFrameLocks noGrp="1"/>
          </p:cNvGraphicFramePr>
          <p:nvPr/>
        </p:nvGraphicFramePr>
        <p:xfrm>
          <a:off x="5772150" y="1371601"/>
          <a:ext cx="2228850" cy="27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571"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>
                          <a:solidFill>
                            <a:schemeClr val="tx1"/>
                          </a:solidFill>
                        </a:rPr>
                        <a:t>Marketing (ano 2)</a:t>
                      </a:r>
                    </a:p>
                  </a:txBody>
                  <a:tcPr marL="68580" marR="68580" marT="34265" marB="342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>
                          <a:solidFill>
                            <a:schemeClr val="tx1"/>
                          </a:solidFill>
                        </a:rPr>
                        <a:t>$ 8 milhões</a:t>
                      </a:r>
                    </a:p>
                  </a:txBody>
                  <a:tcPr marL="68580" marR="68580" marT="34265" marB="3426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611"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>
                          <a:solidFill>
                            <a:schemeClr val="tx1"/>
                          </a:solidFill>
                        </a:rPr>
                        <a:t>Marketing </a:t>
                      </a:r>
                    </a:p>
                    <a:p>
                      <a:pPr algn="ctr"/>
                      <a:r>
                        <a:rPr lang="pt-BR" sz="11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100" dirty="0"/>
                        <a:t>Ano 3 a 10)</a:t>
                      </a:r>
                    </a:p>
                  </a:txBody>
                  <a:tcPr marL="68580" marR="68580" marT="34265" marB="342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$ 5 milhões (ano 3) menos $ 0,2 milhão</a:t>
                      </a:r>
                      <a:r>
                        <a:rPr lang="pt-BR" sz="1100" baseline="0" dirty="0"/>
                        <a:t> ao ano, a partir de então</a:t>
                      </a:r>
                      <a:endParaRPr lang="pt-BR" sz="1100" dirty="0"/>
                    </a:p>
                  </a:txBody>
                  <a:tcPr marL="68580" marR="68580" marT="34265" marB="3426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71"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>
                          <a:solidFill>
                            <a:schemeClr val="tx1"/>
                          </a:solidFill>
                        </a:rPr>
                        <a:t>Marketing </a:t>
                      </a:r>
                    </a:p>
                    <a:p>
                      <a:pPr algn="ctr"/>
                      <a:r>
                        <a:rPr lang="pt-BR" sz="11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100" dirty="0"/>
                        <a:t>Ano 5)</a:t>
                      </a:r>
                    </a:p>
                  </a:txBody>
                  <a:tcPr marL="68580" marR="68580" marT="34265" marB="342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$ 3 milhões extra</a:t>
                      </a:r>
                    </a:p>
                  </a:txBody>
                  <a:tcPr marL="68580" marR="68580" marT="34265" marB="3426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671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Recursos Humanos, 100 novos empregados com 2.000 horas por ano</a:t>
                      </a:r>
                    </a:p>
                    <a:p>
                      <a:pPr algn="ctr"/>
                      <a:r>
                        <a:rPr lang="pt-BR" sz="1100" dirty="0"/>
                        <a:t> (anos 3 a 10)</a:t>
                      </a:r>
                    </a:p>
                  </a:txBody>
                  <a:tcPr marL="68580" marR="68580" marT="34265" marB="342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$ 20 por hora (ano 3) + 5% ao ano</a:t>
                      </a:r>
                    </a:p>
                  </a:txBody>
                  <a:tcPr marL="68580" marR="68580" marT="34265" marB="3426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320</Words>
  <Application>Microsoft Office PowerPoint</Application>
  <PresentationFormat>Apresentação na tela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Retrospectiva</vt:lpstr>
      <vt:lpstr>Exercício 12.3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12.3</dc:title>
  <dc:creator>Regina Branski</dc:creator>
  <cp:lastModifiedBy>Regina Branski</cp:lastModifiedBy>
  <cp:revision>1</cp:revision>
  <dcterms:created xsi:type="dcterms:W3CDTF">2019-05-07T15:01:23Z</dcterms:created>
  <dcterms:modified xsi:type="dcterms:W3CDTF">2019-05-07T15:03:42Z</dcterms:modified>
</cp:coreProperties>
</file>