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9DB5F-2870-4C5B-B9AF-1D4616B9CCF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ED46E-9ADA-4863-9890-393E4BAAE6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0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Diferença entre juros simples e compostos aumenta a cada período.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B8291F-A74E-46F7-9A46-C7788C9BD453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10DA4-4A3B-4858-8D5F-C23606433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879EA0-3ED8-464D-953B-3C6B64930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F0BDAD-319F-44A2-8AAF-911EE032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3D5412-92D3-488C-AB65-D45B881E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163DE6-CCF7-49FD-A6B0-DA52850C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1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1B23DB-6933-4B1F-9233-2B4AE012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40EED3C-981A-4607-80D3-DE71B0F6A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4AD45A-7E3E-46DE-AFB9-ABC0ABA6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3CF4D7-25D5-4D9A-98E3-62E5CF86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30FAEC-D34D-48B6-A6BB-F74AEF41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8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9A1A4F-1DBD-4415-896A-1C255B8C2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595117D-3125-4C0A-9EC7-206B201CD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960A95-A74F-4B99-BB86-894AF893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D3FEE4-C705-4F3B-97F8-19FA47D9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BFEA56-2550-4E0B-95D1-729E0037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0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2E97A-1AC9-4284-8D38-B18C476B7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368959-7B56-4C43-AA83-ECC5B5917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E46742-25E5-4628-89BB-FF5671C9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47FDC0-3285-404E-BD61-6F3C8CF6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2C749C-DA6D-4947-BF9D-606333C5E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6394C-9036-4A07-B0F9-F48244801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9F4E7E-CC50-45DB-85B3-404BAC246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FFB371-A7E9-46E0-B9A7-F8F582E1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4C482A-4703-4E55-84F5-FABF9D56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D69160-B3DF-43C1-AB87-A40EDD20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5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A0925-5AB3-4607-8416-9021B6A5F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352810-41BB-4D8A-A387-9F62A6BD7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95B4357-8BB5-44AB-8B7C-08B6C89B9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3C55F7-98CC-4409-8005-A390FE87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CD038-117C-42DF-B9AA-E96FB3B1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E53B87-A04D-4667-AD8D-90A9A887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0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2B3A8-2B02-41EB-A213-494265262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912774-6044-426A-94D3-84CD4CAD3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BC5C21-9351-4B45-8922-B1E0A5A24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F804800-DB7E-414D-A4B2-E0A4D6726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1B1E371-F8B7-4AC0-9367-7A801F610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9E38C6E-A59D-4AD0-9A23-99CDBBF1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B9F32CC-D768-4C61-9995-40C324684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0A37490-AB74-485E-84FD-12C153AC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8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B5712-9299-4529-B1BE-4E1139082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D5BC596-7A9B-4A75-A7F0-540B2BC64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03F8D5A-7D19-4EBA-82F0-80736D1F3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2C556AE-7500-4726-8C42-F55D0241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3751DFC-7467-465B-84DD-B6A20AB6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BFDC157-03D9-4A6F-ABF3-85E17C22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769175B-A9BE-4E04-8451-34901A21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2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E0B13-B90C-4B22-81FF-7CF7AD81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CEECE6-EB76-4312-940B-452DD0CA8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D1CE9F-E749-4CDF-AA69-74A924300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9B84E1-81A0-4977-B05B-5B8E8069C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EFC6AC-65B3-4FBF-9915-9BEBA9928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A3018E-2550-4425-BF69-46D2E52F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0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E0816-420C-46BA-9977-631154C17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669C9D-8C46-4B88-B4EB-5525F0132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CD5A60-6517-4AC9-B1D5-C27D99FF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ABC198-52CC-4221-A2D2-62E06DBF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B7FE71-68E4-4A7D-BCE8-98358B03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18F67B6-2581-4790-A76D-886CAEAC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8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28B2DFD-A0EF-468C-A675-D260F63F7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27C955-FF40-432A-8032-C3190B918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F2E76D-1201-4DE7-9F01-7F8155522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4C18-169C-416F-A1F8-B7FBC595B7B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3CBA12-11B2-4E3C-A405-603F5C058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5BED39-64E3-4C31-A329-E13815405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CD70-A48E-4C8B-8B84-A10AD7A298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4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Exercício 2.8</a:t>
            </a:r>
          </a:p>
        </p:txBody>
      </p:sp>
      <p:sp>
        <p:nvSpPr>
          <p:cNvPr id="5" name="Retângulo 4"/>
          <p:cNvSpPr/>
          <p:nvPr/>
        </p:nvSpPr>
        <p:spPr>
          <a:xfrm>
            <a:off x="4572134" y="450543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lnSpc>
                <a:spcPct val="90000"/>
              </a:lnSpc>
            </a:pPr>
            <a:r>
              <a:rPr lang="en-US" sz="2400" dirty="0" err="1"/>
              <a:t>Demonstre</a:t>
            </a:r>
            <a:r>
              <a:rPr lang="en-US" sz="2400" dirty="0"/>
              <a:t> o </a:t>
            </a:r>
            <a:r>
              <a:rPr lang="en-US" sz="2400" dirty="0" err="1"/>
              <a:t>conceito</a:t>
            </a:r>
            <a:r>
              <a:rPr lang="en-US" sz="2400" dirty="0"/>
              <a:t> de </a:t>
            </a:r>
            <a:r>
              <a:rPr lang="en-US" sz="2400" dirty="0" err="1"/>
              <a:t>equivalência</a:t>
            </a:r>
            <a:r>
              <a:rPr lang="en-US" sz="2400" dirty="0"/>
              <a:t> </a:t>
            </a:r>
            <a:r>
              <a:rPr lang="en-US" sz="2400" dirty="0" err="1"/>
              <a:t>usando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diferentes</a:t>
            </a:r>
            <a:r>
              <a:rPr lang="en-US" sz="2400" dirty="0"/>
              <a:t> </a:t>
            </a:r>
            <a:r>
              <a:rPr lang="en-US" sz="2400" dirty="0" err="1"/>
              <a:t>planos</a:t>
            </a:r>
            <a:r>
              <a:rPr lang="en-US" sz="2400" dirty="0"/>
              <a:t> de </a:t>
            </a:r>
            <a:r>
              <a:rPr lang="en-US" sz="2400" dirty="0" err="1"/>
              <a:t>reembolso</a:t>
            </a:r>
            <a:r>
              <a:rPr lang="en-US" sz="2400" dirty="0"/>
              <a:t> de um </a:t>
            </a:r>
            <a:r>
              <a:rPr lang="en-US" sz="2400" dirty="0" err="1"/>
              <a:t>empréstimo</a:t>
            </a:r>
            <a:r>
              <a:rPr lang="en-US" sz="2400" dirty="0"/>
              <a:t> </a:t>
            </a:r>
            <a:r>
              <a:rPr lang="en-US" sz="2400" dirty="0" err="1"/>
              <a:t>descritos</a:t>
            </a:r>
            <a:r>
              <a:rPr lang="en-US" sz="2400" dirty="0"/>
              <a:t> a </a:t>
            </a:r>
            <a:r>
              <a:rPr lang="en-US" sz="2400" dirty="0" err="1"/>
              <a:t>seguir</a:t>
            </a:r>
            <a:r>
              <a:rPr lang="en-US" sz="2400" dirty="0"/>
              <a:t>. </a:t>
            </a:r>
            <a:r>
              <a:rPr lang="en-US" sz="2400" dirty="0" err="1"/>
              <a:t>Cada</a:t>
            </a:r>
            <a:r>
              <a:rPr lang="en-US" sz="2400" dirty="0"/>
              <a:t> </a:t>
            </a:r>
            <a:r>
              <a:rPr lang="en-US" sz="2400" dirty="0" err="1"/>
              <a:t>plano</a:t>
            </a:r>
            <a:r>
              <a:rPr lang="en-US" sz="2400" dirty="0"/>
              <a:t> </a:t>
            </a:r>
            <a:r>
              <a:rPr lang="en-US" sz="2400" dirty="0" err="1"/>
              <a:t>reembolsa</a:t>
            </a:r>
            <a:r>
              <a:rPr lang="en-US" sz="2400" dirty="0"/>
              <a:t> um </a:t>
            </a:r>
            <a:r>
              <a:rPr lang="en-US" sz="2400" dirty="0" err="1"/>
              <a:t>empréstimo</a:t>
            </a:r>
            <a:r>
              <a:rPr lang="en-US" sz="2400" dirty="0"/>
              <a:t> de $5.000 com </a:t>
            </a:r>
            <a:r>
              <a:rPr lang="en-US" sz="2400" dirty="0" err="1"/>
              <a:t>juros</a:t>
            </a:r>
            <a:r>
              <a:rPr lang="en-US" sz="2400" dirty="0"/>
              <a:t> de 8%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ano</a:t>
            </a:r>
            <a:r>
              <a:rPr lang="en-US" sz="2400" dirty="0"/>
              <a:t>, </a:t>
            </a:r>
            <a:r>
              <a:rPr lang="en-US" sz="2400" dirty="0" err="1"/>
              <a:t>durante</a:t>
            </a:r>
            <a:r>
              <a:rPr lang="en-US" sz="2400" dirty="0"/>
              <a:t> 5 </a:t>
            </a:r>
            <a:r>
              <a:rPr lang="en-US" sz="2400" dirty="0" err="1"/>
              <a:t>anos</a:t>
            </a:r>
            <a:r>
              <a:rPr lang="en-US" sz="2400" dirty="0"/>
              <a:t>.</a:t>
            </a:r>
          </a:p>
          <a:p>
            <a:pPr indent="-2286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Plano 1: </a:t>
            </a:r>
            <a:r>
              <a:rPr lang="en-US" sz="2400" dirty="0" err="1"/>
              <a:t>Juros</a:t>
            </a:r>
            <a:r>
              <a:rPr lang="en-US" sz="2400" dirty="0"/>
              <a:t> simples, </a:t>
            </a:r>
            <a:r>
              <a:rPr lang="en-US" sz="2400" dirty="0" err="1"/>
              <a:t>paga</a:t>
            </a:r>
            <a:r>
              <a:rPr lang="en-US" sz="2400" dirty="0"/>
              <a:t> </a:t>
            </a:r>
            <a:r>
              <a:rPr lang="en-US" sz="2400" dirty="0" err="1"/>
              <a:t>tudo</a:t>
            </a:r>
            <a:r>
              <a:rPr lang="en-US" sz="2400" dirty="0"/>
              <a:t> no </a:t>
            </a:r>
            <a:r>
              <a:rPr lang="en-US" sz="2400" dirty="0" err="1"/>
              <a:t>fim</a:t>
            </a:r>
            <a:endParaRPr lang="en-US" sz="2400" dirty="0"/>
          </a:p>
          <a:p>
            <a:pPr indent="-2286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Plano 2: </a:t>
            </a:r>
            <a:r>
              <a:rPr lang="en-US" sz="2400" dirty="0" err="1"/>
              <a:t>Juros</a:t>
            </a:r>
            <a:r>
              <a:rPr lang="en-US" sz="2400" dirty="0"/>
              <a:t> </a:t>
            </a:r>
            <a:r>
              <a:rPr lang="en-US" sz="2400" dirty="0" err="1"/>
              <a:t>compostos</a:t>
            </a:r>
            <a:r>
              <a:rPr lang="en-US" sz="2400" dirty="0"/>
              <a:t>, </a:t>
            </a:r>
            <a:r>
              <a:rPr lang="en-US" sz="2400" dirty="0" err="1"/>
              <a:t>paga</a:t>
            </a:r>
            <a:r>
              <a:rPr lang="en-US" sz="2400" dirty="0"/>
              <a:t> </a:t>
            </a:r>
            <a:r>
              <a:rPr lang="en-US" sz="2400" dirty="0" err="1"/>
              <a:t>tudo</a:t>
            </a:r>
            <a:r>
              <a:rPr lang="en-US" sz="2400" dirty="0"/>
              <a:t> no </a:t>
            </a:r>
            <a:r>
              <a:rPr lang="en-US" sz="2400" dirty="0" err="1"/>
              <a:t>fim</a:t>
            </a:r>
            <a:endParaRPr lang="en-US" sz="2400" dirty="0"/>
          </a:p>
          <a:p>
            <a:pPr indent="-2286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Plano 3: </a:t>
            </a:r>
            <a:r>
              <a:rPr lang="en-US" sz="2400" dirty="0" err="1"/>
              <a:t>Juros</a:t>
            </a:r>
            <a:r>
              <a:rPr lang="en-US" sz="2400" dirty="0"/>
              <a:t> simples </a:t>
            </a:r>
            <a:r>
              <a:rPr lang="en-US" sz="2400" dirty="0" err="1"/>
              <a:t>pagos</a:t>
            </a:r>
            <a:r>
              <a:rPr lang="en-US" sz="2400" dirty="0"/>
              <a:t> </a:t>
            </a:r>
            <a:r>
              <a:rPr lang="en-US" sz="2400" dirty="0" err="1"/>
              <a:t>anualmente</a:t>
            </a:r>
            <a:r>
              <a:rPr lang="en-US" sz="2400" dirty="0"/>
              <a:t> e o total </a:t>
            </a:r>
            <a:r>
              <a:rPr lang="en-US" sz="2400" dirty="0" err="1"/>
              <a:t>reembolsado</a:t>
            </a:r>
            <a:r>
              <a:rPr lang="en-US" sz="2400" dirty="0"/>
              <a:t> no </a:t>
            </a:r>
            <a:r>
              <a:rPr lang="en-US" sz="2400" dirty="0" err="1"/>
              <a:t>fim</a:t>
            </a:r>
            <a:endParaRPr lang="en-US" sz="2400" dirty="0"/>
          </a:p>
          <a:p>
            <a:pPr indent="-2286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Plano 4: </a:t>
            </a:r>
            <a:r>
              <a:rPr lang="en-US" sz="2400" dirty="0" err="1"/>
              <a:t>Juros</a:t>
            </a:r>
            <a:r>
              <a:rPr lang="en-US" sz="2400" dirty="0"/>
              <a:t> </a:t>
            </a:r>
            <a:r>
              <a:rPr lang="en-US" sz="2400" dirty="0" err="1"/>
              <a:t>compostos</a:t>
            </a:r>
            <a:r>
              <a:rPr lang="en-US" sz="2400" dirty="0"/>
              <a:t> e </a:t>
            </a:r>
            <a:r>
              <a:rPr lang="en-US" sz="2400" dirty="0" err="1"/>
              <a:t>parte</a:t>
            </a:r>
            <a:r>
              <a:rPr lang="en-US" sz="2400" dirty="0"/>
              <a:t> do principal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pagos</a:t>
            </a:r>
            <a:r>
              <a:rPr lang="en-US" sz="2400" dirty="0"/>
              <a:t> </a:t>
            </a:r>
            <a:r>
              <a:rPr lang="en-US" sz="2400" dirty="0" err="1"/>
              <a:t>anualmente</a:t>
            </a:r>
            <a:endParaRPr lang="en-US" sz="2400" dirty="0"/>
          </a:p>
          <a:p>
            <a:pPr indent="-2286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</a:rPr>
              <a:t>Plano 5: </a:t>
            </a:r>
            <a:r>
              <a:rPr lang="en-US" sz="2400" dirty="0" err="1">
                <a:highlight>
                  <a:srgbClr val="FFFF00"/>
                </a:highlight>
              </a:rPr>
              <a:t>Pagamentos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 err="1">
                <a:highlight>
                  <a:srgbClr val="FFFF00"/>
                </a:highlight>
              </a:rPr>
              <a:t>iguais</a:t>
            </a:r>
            <a:r>
              <a:rPr lang="en-US" sz="2400" dirty="0">
                <a:highlight>
                  <a:srgbClr val="FFFF00"/>
                </a:highlight>
              </a:rPr>
              <a:t> dos </a:t>
            </a:r>
            <a:r>
              <a:rPr lang="en-US" sz="2400" dirty="0" err="1">
                <a:highlight>
                  <a:srgbClr val="FFFF00"/>
                </a:highlight>
              </a:rPr>
              <a:t>juros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 err="1">
                <a:highlight>
                  <a:srgbClr val="FFFF00"/>
                </a:highlight>
              </a:rPr>
              <a:t>compostos</a:t>
            </a:r>
            <a:r>
              <a:rPr lang="en-US" sz="2400" dirty="0">
                <a:highlight>
                  <a:srgbClr val="FFFF00"/>
                </a:highlight>
              </a:rPr>
              <a:t> e do principal </a:t>
            </a:r>
            <a:r>
              <a:rPr lang="en-US" sz="2400" dirty="0" err="1">
                <a:highlight>
                  <a:srgbClr val="FFFF00"/>
                </a:highlight>
              </a:rPr>
              <a:t>são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 err="1">
                <a:highlight>
                  <a:srgbClr val="FFFF00"/>
                </a:highlight>
              </a:rPr>
              <a:t>efetuados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 err="1">
                <a:highlight>
                  <a:srgbClr val="FFFF00"/>
                </a:highlight>
              </a:rPr>
              <a:t>anualmente</a:t>
            </a:r>
            <a:endParaRPr lang="en-US" sz="24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Exercício 2.8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2.8</dc:title>
  <dc:creator>Regina Branski</dc:creator>
  <cp:lastModifiedBy>Regina Branski</cp:lastModifiedBy>
  <cp:revision>1</cp:revision>
  <dcterms:created xsi:type="dcterms:W3CDTF">2021-04-15T14:04:14Z</dcterms:created>
  <dcterms:modified xsi:type="dcterms:W3CDTF">2021-04-15T14:06:12Z</dcterms:modified>
</cp:coreProperties>
</file>