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1" r:id="rId2"/>
    <p:sldId id="387" r:id="rId3"/>
    <p:sldId id="388" r:id="rId4"/>
    <p:sldId id="428" r:id="rId5"/>
    <p:sldId id="427" r:id="rId6"/>
    <p:sldId id="426" r:id="rId7"/>
    <p:sldId id="405" r:id="rId8"/>
    <p:sldId id="422" r:id="rId9"/>
    <p:sldId id="424" r:id="rId10"/>
    <p:sldId id="423" r:id="rId11"/>
    <p:sldId id="429" r:id="rId12"/>
    <p:sldId id="430" r:id="rId13"/>
    <p:sldId id="400" r:id="rId14"/>
    <p:sldId id="403" r:id="rId15"/>
    <p:sldId id="409" r:id="rId16"/>
    <p:sldId id="410" r:id="rId17"/>
    <p:sldId id="408" r:id="rId18"/>
    <p:sldId id="414" r:id="rId19"/>
    <p:sldId id="425" r:id="rId20"/>
    <p:sldId id="412" r:id="rId21"/>
    <p:sldId id="393" r:id="rId22"/>
    <p:sldId id="413" r:id="rId23"/>
    <p:sldId id="334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00822E"/>
    <a:srgbClr val="00CC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3184" autoAdjust="0"/>
  </p:normalViewPr>
  <p:slideViewPr>
    <p:cSldViewPr>
      <p:cViewPr varScale="1">
        <p:scale>
          <a:sx n="63" d="100"/>
          <a:sy n="63" d="100"/>
        </p:scale>
        <p:origin x="18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8023C-D8DF-47BA-BEB5-72A79ECBEC2F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28A8C29-514B-4B12-9B19-C54CF16B00A8}">
      <dgm:prSet phldrT="[Text]" custT="1"/>
      <dgm:spPr/>
      <dgm:t>
        <a:bodyPr/>
        <a:lstStyle/>
        <a:p>
          <a:r>
            <a:rPr lang="pt-BR" sz="1600" b="1" dirty="0"/>
            <a:t>Fase 1 – 18 meses</a:t>
          </a:r>
        </a:p>
      </dgm:t>
    </dgm:pt>
    <dgm:pt modelId="{46ACB1A5-6C90-4FED-995F-56AF0439AAD8}" type="parTrans" cxnId="{3FB8D80E-81B0-48FE-9174-D88A70BD53AA}">
      <dgm:prSet/>
      <dgm:spPr/>
      <dgm:t>
        <a:bodyPr/>
        <a:lstStyle/>
        <a:p>
          <a:endParaRPr lang="pt-BR"/>
        </a:p>
      </dgm:t>
    </dgm:pt>
    <dgm:pt modelId="{27174C84-9537-4C50-A259-5021B6E2F161}" type="sibTrans" cxnId="{3FB8D80E-81B0-48FE-9174-D88A70BD53AA}">
      <dgm:prSet/>
      <dgm:spPr/>
      <dgm:t>
        <a:bodyPr/>
        <a:lstStyle/>
        <a:p>
          <a:endParaRPr lang="pt-BR"/>
        </a:p>
      </dgm:t>
    </dgm:pt>
    <dgm:pt modelId="{E583B3BD-084A-434C-A4BD-46381162AF85}">
      <dgm:prSet phldrT="[Text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Sistema de propulsão</a:t>
          </a:r>
        </a:p>
      </dgm:t>
    </dgm:pt>
    <dgm:pt modelId="{25FE69FD-F8CF-439B-92A7-F7F784EA9968}" type="parTrans" cxnId="{F45D2E39-EBD4-4B6A-97A3-3C76106E52FB}">
      <dgm:prSet/>
      <dgm:spPr/>
      <dgm:t>
        <a:bodyPr/>
        <a:lstStyle/>
        <a:p>
          <a:endParaRPr lang="pt-BR"/>
        </a:p>
      </dgm:t>
    </dgm:pt>
    <dgm:pt modelId="{B133C707-65AB-4EFA-B87C-63BA9E6252D9}" type="sibTrans" cxnId="{F45D2E39-EBD4-4B6A-97A3-3C76106E52FB}">
      <dgm:prSet/>
      <dgm:spPr/>
      <dgm:t>
        <a:bodyPr/>
        <a:lstStyle/>
        <a:p>
          <a:endParaRPr lang="pt-BR"/>
        </a:p>
      </dgm:t>
    </dgm:pt>
    <dgm:pt modelId="{C4A22541-579E-4034-88F7-85B587D30248}">
      <dgm:prSet phldrT="[Text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Virtualização (</a:t>
          </a:r>
          <a:r>
            <a:rPr lang="pt-BR" sz="1800" b="1" i="1" dirty="0">
              <a:solidFill>
                <a:schemeClr val="tx1"/>
              </a:solidFill>
            </a:rPr>
            <a:t>Hardware in </a:t>
          </a:r>
          <a:r>
            <a:rPr lang="pt-BR" sz="1800" b="1" i="1" dirty="0" err="1">
              <a:solidFill>
                <a:schemeClr val="tx1"/>
              </a:solidFill>
            </a:rPr>
            <a:t>the</a:t>
          </a:r>
          <a:r>
            <a:rPr lang="pt-BR" sz="1800" b="1" i="1" dirty="0">
              <a:solidFill>
                <a:schemeClr val="tx1"/>
              </a:solidFill>
            </a:rPr>
            <a:t> Loop - HIL</a:t>
          </a:r>
          <a:r>
            <a:rPr lang="pt-BR" sz="1800" b="1" dirty="0">
              <a:solidFill>
                <a:schemeClr val="tx1"/>
              </a:solidFill>
            </a:rPr>
            <a:t>)</a:t>
          </a:r>
        </a:p>
      </dgm:t>
    </dgm:pt>
    <dgm:pt modelId="{C8F4F0C9-05DE-4585-A496-22EB80B2FCED}" type="parTrans" cxnId="{E8B87A9C-4E0D-4578-9B97-2140C2F11453}">
      <dgm:prSet/>
      <dgm:spPr/>
      <dgm:t>
        <a:bodyPr/>
        <a:lstStyle/>
        <a:p>
          <a:endParaRPr lang="pt-BR"/>
        </a:p>
      </dgm:t>
    </dgm:pt>
    <dgm:pt modelId="{D047B8E9-BC79-4A8F-8384-DB1D518FF306}" type="sibTrans" cxnId="{E8B87A9C-4E0D-4578-9B97-2140C2F11453}">
      <dgm:prSet/>
      <dgm:spPr/>
      <dgm:t>
        <a:bodyPr/>
        <a:lstStyle/>
        <a:p>
          <a:endParaRPr lang="pt-BR"/>
        </a:p>
      </dgm:t>
    </dgm:pt>
    <dgm:pt modelId="{9158FBDD-48AA-44BC-B289-205B2982F412}" type="pres">
      <dgm:prSet presAssocID="{5638023C-D8DF-47BA-BEB5-72A79ECBEC2F}" presName="linearFlow" presStyleCnt="0">
        <dgm:presLayoutVars>
          <dgm:dir/>
          <dgm:animLvl val="lvl"/>
          <dgm:resizeHandles val="exact"/>
        </dgm:presLayoutVars>
      </dgm:prSet>
      <dgm:spPr/>
    </dgm:pt>
    <dgm:pt modelId="{6B863E6F-823D-4989-9833-63644C9F1E3B}" type="pres">
      <dgm:prSet presAssocID="{428A8C29-514B-4B12-9B19-C54CF16B00A8}" presName="composite" presStyleCnt="0"/>
      <dgm:spPr/>
    </dgm:pt>
    <dgm:pt modelId="{073AF9F3-27C3-4305-93D5-1A9C0356BD1A}" type="pres">
      <dgm:prSet presAssocID="{428A8C29-514B-4B12-9B19-C54CF16B00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E9EBBC8-F27A-4F6B-9C89-47B4683264D6}" type="pres">
      <dgm:prSet presAssocID="{428A8C29-514B-4B12-9B19-C54CF16B00A8}" presName="descendantText" presStyleLbl="alignAcc1" presStyleIdx="0" presStyleCnt="1" custLinFactY="-61867" custLinFactNeighborY="-100000">
        <dgm:presLayoutVars>
          <dgm:bulletEnabled val="1"/>
        </dgm:presLayoutVars>
      </dgm:prSet>
      <dgm:spPr/>
    </dgm:pt>
  </dgm:ptLst>
  <dgm:cxnLst>
    <dgm:cxn modelId="{3FB8D80E-81B0-48FE-9174-D88A70BD53AA}" srcId="{5638023C-D8DF-47BA-BEB5-72A79ECBEC2F}" destId="{428A8C29-514B-4B12-9B19-C54CF16B00A8}" srcOrd="0" destOrd="0" parTransId="{46ACB1A5-6C90-4FED-995F-56AF0439AAD8}" sibTransId="{27174C84-9537-4C50-A259-5021B6E2F161}"/>
    <dgm:cxn modelId="{BD0B7525-5158-4EBD-BBCF-33C05283EDBE}" type="presOf" srcId="{C4A22541-579E-4034-88F7-85B587D30248}" destId="{CE9EBBC8-F27A-4F6B-9C89-47B4683264D6}" srcOrd="0" destOrd="1" presId="urn:microsoft.com/office/officeart/2005/8/layout/chevron2"/>
    <dgm:cxn modelId="{AC423334-F96A-4BB9-9118-2FF42A8E23E7}" type="presOf" srcId="{5638023C-D8DF-47BA-BEB5-72A79ECBEC2F}" destId="{9158FBDD-48AA-44BC-B289-205B2982F412}" srcOrd="0" destOrd="0" presId="urn:microsoft.com/office/officeart/2005/8/layout/chevron2"/>
    <dgm:cxn modelId="{F45D2E39-EBD4-4B6A-97A3-3C76106E52FB}" srcId="{428A8C29-514B-4B12-9B19-C54CF16B00A8}" destId="{E583B3BD-084A-434C-A4BD-46381162AF85}" srcOrd="0" destOrd="0" parTransId="{25FE69FD-F8CF-439B-92A7-F7F784EA9968}" sibTransId="{B133C707-65AB-4EFA-B87C-63BA9E6252D9}"/>
    <dgm:cxn modelId="{4E712E54-1142-46E7-85E0-1FCA06A23BBE}" type="presOf" srcId="{428A8C29-514B-4B12-9B19-C54CF16B00A8}" destId="{073AF9F3-27C3-4305-93D5-1A9C0356BD1A}" srcOrd="0" destOrd="0" presId="urn:microsoft.com/office/officeart/2005/8/layout/chevron2"/>
    <dgm:cxn modelId="{E8B87A9C-4E0D-4578-9B97-2140C2F11453}" srcId="{428A8C29-514B-4B12-9B19-C54CF16B00A8}" destId="{C4A22541-579E-4034-88F7-85B587D30248}" srcOrd="1" destOrd="0" parTransId="{C8F4F0C9-05DE-4585-A496-22EB80B2FCED}" sibTransId="{D047B8E9-BC79-4A8F-8384-DB1D518FF306}"/>
    <dgm:cxn modelId="{E8A80DA7-ED31-47D2-9B88-4E7E842B7B43}" type="presOf" srcId="{E583B3BD-084A-434C-A4BD-46381162AF85}" destId="{CE9EBBC8-F27A-4F6B-9C89-47B4683264D6}" srcOrd="0" destOrd="0" presId="urn:microsoft.com/office/officeart/2005/8/layout/chevron2"/>
    <dgm:cxn modelId="{DB6A7056-9402-425A-BA9B-28B7173D50CC}" type="presParOf" srcId="{9158FBDD-48AA-44BC-B289-205B2982F412}" destId="{6B863E6F-823D-4989-9833-63644C9F1E3B}" srcOrd="0" destOrd="0" presId="urn:microsoft.com/office/officeart/2005/8/layout/chevron2"/>
    <dgm:cxn modelId="{3E447F38-EF3F-4A6A-9F48-F4F1D13397B8}" type="presParOf" srcId="{6B863E6F-823D-4989-9833-63644C9F1E3B}" destId="{073AF9F3-27C3-4305-93D5-1A9C0356BD1A}" srcOrd="0" destOrd="0" presId="urn:microsoft.com/office/officeart/2005/8/layout/chevron2"/>
    <dgm:cxn modelId="{FA556264-B29E-415C-B4CF-BF8122C78237}" type="presParOf" srcId="{6B863E6F-823D-4989-9833-63644C9F1E3B}" destId="{CE9EBBC8-F27A-4F6B-9C89-47B468326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8023C-D8DF-47BA-BEB5-72A79ECBEC2F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28A8C29-514B-4B12-9B19-C54CF16B00A8}">
      <dgm:prSet custT="1"/>
      <dgm:spPr/>
      <dgm:t>
        <a:bodyPr/>
        <a:lstStyle/>
        <a:p>
          <a:r>
            <a:rPr lang="pt-BR" sz="1600" b="1" dirty="0"/>
            <a:t>Fase 3 – 6 meses</a:t>
          </a:r>
        </a:p>
      </dgm:t>
    </dgm:pt>
    <dgm:pt modelId="{46ACB1A5-6C90-4FED-995F-56AF0439AAD8}" type="parTrans" cxnId="{3FB8D80E-81B0-48FE-9174-D88A70BD53AA}">
      <dgm:prSet/>
      <dgm:spPr/>
      <dgm:t>
        <a:bodyPr/>
        <a:lstStyle/>
        <a:p>
          <a:endParaRPr lang="pt-BR"/>
        </a:p>
      </dgm:t>
    </dgm:pt>
    <dgm:pt modelId="{27174C84-9537-4C50-A259-5021B6E2F161}" type="sibTrans" cxnId="{3FB8D80E-81B0-48FE-9174-D88A70BD53AA}">
      <dgm:prSet/>
      <dgm:spPr/>
      <dgm:t>
        <a:bodyPr/>
        <a:lstStyle/>
        <a:p>
          <a:endParaRPr lang="pt-BR"/>
        </a:p>
      </dgm:t>
    </dgm:pt>
    <dgm:pt modelId="{57ED3A41-ADBD-4F63-9134-2242F6F3C4F3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Aplicação da propulsão no chassis</a:t>
          </a:r>
        </a:p>
      </dgm:t>
    </dgm:pt>
    <dgm:pt modelId="{CA59E885-07D5-4A90-94E8-EDC6BE0EA834}" type="parTrans" cxnId="{2D14BF90-F2A4-495E-BDEB-5A4823A3D420}">
      <dgm:prSet/>
      <dgm:spPr/>
      <dgm:t>
        <a:bodyPr/>
        <a:lstStyle/>
        <a:p>
          <a:endParaRPr lang="pt-BR"/>
        </a:p>
      </dgm:t>
    </dgm:pt>
    <dgm:pt modelId="{216B3FC2-A736-4446-A481-8C36F4837DF7}" type="sibTrans" cxnId="{2D14BF90-F2A4-495E-BDEB-5A4823A3D420}">
      <dgm:prSet/>
      <dgm:spPr/>
      <dgm:t>
        <a:bodyPr/>
        <a:lstStyle/>
        <a:p>
          <a:endParaRPr lang="pt-BR"/>
        </a:p>
      </dgm:t>
    </dgm:pt>
    <dgm:pt modelId="{66920E21-7A34-4C6B-86CF-ABD02C47F8C2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Testes de campo</a:t>
          </a:r>
        </a:p>
      </dgm:t>
    </dgm:pt>
    <dgm:pt modelId="{C9D783ED-A4F7-4D61-9E70-9ACB72C8E430}" type="parTrans" cxnId="{37C91302-99E9-4885-880D-90B78247D5A7}">
      <dgm:prSet/>
      <dgm:spPr/>
      <dgm:t>
        <a:bodyPr/>
        <a:lstStyle/>
        <a:p>
          <a:endParaRPr lang="pt-BR"/>
        </a:p>
      </dgm:t>
    </dgm:pt>
    <dgm:pt modelId="{05CC708F-2A7E-4A46-A02D-9A8D804151F5}" type="sibTrans" cxnId="{37C91302-99E9-4885-880D-90B78247D5A7}">
      <dgm:prSet/>
      <dgm:spPr/>
      <dgm:t>
        <a:bodyPr/>
        <a:lstStyle/>
        <a:p>
          <a:endParaRPr lang="pt-BR"/>
        </a:p>
      </dgm:t>
    </dgm:pt>
    <dgm:pt modelId="{B86E8019-BB79-44AB-A27A-53BF1F39549D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Calibração do veículo</a:t>
          </a:r>
        </a:p>
      </dgm:t>
    </dgm:pt>
    <dgm:pt modelId="{13273A04-0950-4ED0-B948-A08F4E183618}" type="parTrans" cxnId="{3C502438-D294-42D9-BDC0-BAC984A7B722}">
      <dgm:prSet/>
      <dgm:spPr/>
      <dgm:t>
        <a:bodyPr/>
        <a:lstStyle/>
        <a:p>
          <a:endParaRPr lang="pt-BR"/>
        </a:p>
      </dgm:t>
    </dgm:pt>
    <dgm:pt modelId="{EAFB7DFE-00B2-49D4-992E-18CE3D19C478}" type="sibTrans" cxnId="{3C502438-D294-42D9-BDC0-BAC984A7B722}">
      <dgm:prSet/>
      <dgm:spPr/>
      <dgm:t>
        <a:bodyPr/>
        <a:lstStyle/>
        <a:p>
          <a:endParaRPr lang="pt-BR"/>
        </a:p>
      </dgm:t>
    </dgm:pt>
    <dgm:pt modelId="{9158FBDD-48AA-44BC-B289-205B2982F412}" type="pres">
      <dgm:prSet presAssocID="{5638023C-D8DF-47BA-BEB5-72A79ECBEC2F}" presName="linearFlow" presStyleCnt="0">
        <dgm:presLayoutVars>
          <dgm:dir/>
          <dgm:animLvl val="lvl"/>
          <dgm:resizeHandles val="exact"/>
        </dgm:presLayoutVars>
      </dgm:prSet>
      <dgm:spPr/>
    </dgm:pt>
    <dgm:pt modelId="{6B863E6F-823D-4989-9833-63644C9F1E3B}" type="pres">
      <dgm:prSet presAssocID="{428A8C29-514B-4B12-9B19-C54CF16B00A8}" presName="composite" presStyleCnt="0"/>
      <dgm:spPr/>
    </dgm:pt>
    <dgm:pt modelId="{073AF9F3-27C3-4305-93D5-1A9C0356BD1A}" type="pres">
      <dgm:prSet presAssocID="{428A8C29-514B-4B12-9B19-C54CF16B00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E9EBBC8-F27A-4F6B-9C89-47B4683264D6}" type="pres">
      <dgm:prSet presAssocID="{428A8C29-514B-4B12-9B19-C54CF16B00A8}" presName="descendantText" presStyleLbl="alignAcc1" presStyleIdx="0" presStyleCnt="1" custScaleY="127976" custLinFactNeighborX="1938" custLinFactNeighborY="-1689">
        <dgm:presLayoutVars>
          <dgm:bulletEnabled val="1"/>
        </dgm:presLayoutVars>
      </dgm:prSet>
      <dgm:spPr/>
    </dgm:pt>
  </dgm:ptLst>
  <dgm:cxnLst>
    <dgm:cxn modelId="{37C91302-99E9-4885-880D-90B78247D5A7}" srcId="{428A8C29-514B-4B12-9B19-C54CF16B00A8}" destId="{66920E21-7A34-4C6B-86CF-ABD02C47F8C2}" srcOrd="1" destOrd="0" parTransId="{C9D783ED-A4F7-4D61-9E70-9ACB72C8E430}" sibTransId="{05CC708F-2A7E-4A46-A02D-9A8D804151F5}"/>
    <dgm:cxn modelId="{3FB8D80E-81B0-48FE-9174-D88A70BD53AA}" srcId="{5638023C-D8DF-47BA-BEB5-72A79ECBEC2F}" destId="{428A8C29-514B-4B12-9B19-C54CF16B00A8}" srcOrd="0" destOrd="0" parTransId="{46ACB1A5-6C90-4FED-995F-56AF0439AAD8}" sibTransId="{27174C84-9537-4C50-A259-5021B6E2F161}"/>
    <dgm:cxn modelId="{3789CC29-9B58-4FB4-A291-702ABB38CE02}" type="presOf" srcId="{66920E21-7A34-4C6B-86CF-ABD02C47F8C2}" destId="{CE9EBBC8-F27A-4F6B-9C89-47B4683264D6}" srcOrd="0" destOrd="1" presId="urn:microsoft.com/office/officeart/2005/8/layout/chevron2"/>
    <dgm:cxn modelId="{C018252C-A450-4DCB-8A30-5D9A9B84A86E}" type="presOf" srcId="{57ED3A41-ADBD-4F63-9134-2242F6F3C4F3}" destId="{CE9EBBC8-F27A-4F6B-9C89-47B4683264D6}" srcOrd="0" destOrd="0" presId="urn:microsoft.com/office/officeart/2005/8/layout/chevron2"/>
    <dgm:cxn modelId="{AC423334-F96A-4BB9-9118-2FF42A8E23E7}" type="presOf" srcId="{5638023C-D8DF-47BA-BEB5-72A79ECBEC2F}" destId="{9158FBDD-48AA-44BC-B289-205B2982F412}" srcOrd="0" destOrd="0" presId="urn:microsoft.com/office/officeart/2005/8/layout/chevron2"/>
    <dgm:cxn modelId="{3C502438-D294-42D9-BDC0-BAC984A7B722}" srcId="{428A8C29-514B-4B12-9B19-C54CF16B00A8}" destId="{B86E8019-BB79-44AB-A27A-53BF1F39549D}" srcOrd="2" destOrd="0" parTransId="{13273A04-0950-4ED0-B948-A08F4E183618}" sibTransId="{EAFB7DFE-00B2-49D4-992E-18CE3D19C478}"/>
    <dgm:cxn modelId="{4E712E54-1142-46E7-85E0-1FCA06A23BBE}" type="presOf" srcId="{428A8C29-514B-4B12-9B19-C54CF16B00A8}" destId="{073AF9F3-27C3-4305-93D5-1A9C0356BD1A}" srcOrd="0" destOrd="0" presId="urn:microsoft.com/office/officeart/2005/8/layout/chevron2"/>
    <dgm:cxn modelId="{2D14BF90-F2A4-495E-BDEB-5A4823A3D420}" srcId="{428A8C29-514B-4B12-9B19-C54CF16B00A8}" destId="{57ED3A41-ADBD-4F63-9134-2242F6F3C4F3}" srcOrd="0" destOrd="0" parTransId="{CA59E885-07D5-4A90-94E8-EDC6BE0EA834}" sibTransId="{216B3FC2-A736-4446-A481-8C36F4837DF7}"/>
    <dgm:cxn modelId="{2FE3D5FF-512E-454D-9EEB-77CB9D3161D2}" type="presOf" srcId="{B86E8019-BB79-44AB-A27A-53BF1F39549D}" destId="{CE9EBBC8-F27A-4F6B-9C89-47B4683264D6}" srcOrd="0" destOrd="2" presId="urn:microsoft.com/office/officeart/2005/8/layout/chevron2"/>
    <dgm:cxn modelId="{DB6A7056-9402-425A-BA9B-28B7173D50CC}" type="presParOf" srcId="{9158FBDD-48AA-44BC-B289-205B2982F412}" destId="{6B863E6F-823D-4989-9833-63644C9F1E3B}" srcOrd="0" destOrd="0" presId="urn:microsoft.com/office/officeart/2005/8/layout/chevron2"/>
    <dgm:cxn modelId="{3E447F38-EF3F-4A6A-9F48-F4F1D13397B8}" type="presParOf" srcId="{6B863E6F-823D-4989-9833-63644C9F1E3B}" destId="{073AF9F3-27C3-4305-93D5-1A9C0356BD1A}" srcOrd="0" destOrd="0" presId="urn:microsoft.com/office/officeart/2005/8/layout/chevron2"/>
    <dgm:cxn modelId="{FA556264-B29E-415C-B4CF-BF8122C78237}" type="presParOf" srcId="{6B863E6F-823D-4989-9833-63644C9F1E3B}" destId="{CE9EBBC8-F27A-4F6B-9C89-47B468326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8023C-D8DF-47BA-BEB5-72A79ECBEC2F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28A8C29-514B-4B12-9B19-C54CF16B00A8}">
      <dgm:prSet custT="1"/>
      <dgm:spPr/>
      <dgm:t>
        <a:bodyPr/>
        <a:lstStyle/>
        <a:p>
          <a:r>
            <a:rPr lang="pt-BR" sz="1600" b="1" dirty="0"/>
            <a:t>Fase 2 – 12 meses</a:t>
          </a:r>
        </a:p>
      </dgm:t>
    </dgm:pt>
    <dgm:pt modelId="{46ACB1A5-6C90-4FED-995F-56AF0439AAD8}" type="parTrans" cxnId="{3FB8D80E-81B0-48FE-9174-D88A70BD53AA}">
      <dgm:prSet/>
      <dgm:spPr/>
      <dgm:t>
        <a:bodyPr/>
        <a:lstStyle/>
        <a:p>
          <a:endParaRPr lang="pt-BR"/>
        </a:p>
      </dgm:t>
    </dgm:pt>
    <dgm:pt modelId="{27174C84-9537-4C50-A259-5021B6E2F161}" type="sibTrans" cxnId="{3FB8D80E-81B0-48FE-9174-D88A70BD53AA}">
      <dgm:prSet/>
      <dgm:spPr/>
      <dgm:t>
        <a:bodyPr/>
        <a:lstStyle/>
        <a:p>
          <a:endParaRPr lang="pt-BR"/>
        </a:p>
      </dgm:t>
    </dgm:pt>
    <dgm:pt modelId="{66D1739D-DF28-4804-B6BB-C8DFF9A0A082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Aplicação da propulsão no chassis</a:t>
          </a:r>
          <a:endParaRPr lang="pt-BR" sz="1800" b="1" dirty="0"/>
        </a:p>
      </dgm:t>
    </dgm:pt>
    <dgm:pt modelId="{FF91D8CD-37F4-439F-9FCB-A189FBF33266}" type="parTrans" cxnId="{FD1323B2-07FA-4D26-A99D-E4EAE56E975E}">
      <dgm:prSet/>
      <dgm:spPr/>
      <dgm:t>
        <a:bodyPr/>
        <a:lstStyle/>
        <a:p>
          <a:endParaRPr lang="pt-BR"/>
        </a:p>
      </dgm:t>
    </dgm:pt>
    <dgm:pt modelId="{D0D9C1C4-B26E-4737-BE86-4900743E9845}" type="sibTrans" cxnId="{FD1323B2-07FA-4D26-A99D-E4EAE56E975E}">
      <dgm:prSet/>
      <dgm:spPr/>
      <dgm:t>
        <a:bodyPr/>
        <a:lstStyle/>
        <a:p>
          <a:endParaRPr lang="pt-BR"/>
        </a:p>
      </dgm:t>
    </dgm:pt>
    <dgm:pt modelId="{A8BF474E-9686-413D-A927-AEA3DA814DEB}">
      <dgm:prSet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Testes de campo</a:t>
          </a:r>
          <a:endParaRPr lang="pt-BR" sz="1800" b="1" dirty="0"/>
        </a:p>
      </dgm:t>
    </dgm:pt>
    <dgm:pt modelId="{73DBC6CC-0564-47E5-844F-C976D80DD80E}" type="parTrans" cxnId="{55DEF1F0-FCF6-4F1B-A00E-7AEF98ED16A4}">
      <dgm:prSet/>
      <dgm:spPr/>
      <dgm:t>
        <a:bodyPr/>
        <a:lstStyle/>
        <a:p>
          <a:endParaRPr lang="pt-BR"/>
        </a:p>
      </dgm:t>
    </dgm:pt>
    <dgm:pt modelId="{6499F0A3-CA90-4C14-A2CF-E53FB42AF66C}" type="sibTrans" cxnId="{55DEF1F0-FCF6-4F1B-A00E-7AEF98ED16A4}">
      <dgm:prSet/>
      <dgm:spPr/>
      <dgm:t>
        <a:bodyPr/>
        <a:lstStyle/>
        <a:p>
          <a:endParaRPr lang="pt-BR"/>
        </a:p>
      </dgm:t>
    </dgm:pt>
    <dgm:pt modelId="{47D835DA-0FC6-412A-BA9A-24AF2CD6F9C0}">
      <dgm:prSet custT="1"/>
      <dgm:spPr/>
      <dgm:t>
        <a:bodyPr/>
        <a:lstStyle/>
        <a:p>
          <a:r>
            <a:rPr lang="pt-BR" sz="1800" b="1">
              <a:solidFill>
                <a:schemeClr val="tx1"/>
              </a:solidFill>
            </a:rPr>
            <a:t>Calibração </a:t>
          </a:r>
          <a:r>
            <a:rPr lang="pt-BR" sz="1800" b="1" dirty="0">
              <a:solidFill>
                <a:schemeClr val="tx1"/>
              </a:solidFill>
            </a:rPr>
            <a:t>do veículo</a:t>
          </a:r>
          <a:endParaRPr lang="pt-BR" sz="1800" b="1" dirty="0"/>
        </a:p>
      </dgm:t>
    </dgm:pt>
    <dgm:pt modelId="{8C68D7E4-737B-48A9-BF8B-F5B741E88B3A}" type="parTrans" cxnId="{DB46BE17-B291-41CC-B76B-B98C0D04FBC2}">
      <dgm:prSet/>
      <dgm:spPr/>
      <dgm:t>
        <a:bodyPr/>
        <a:lstStyle/>
        <a:p>
          <a:endParaRPr lang="pt-BR"/>
        </a:p>
      </dgm:t>
    </dgm:pt>
    <dgm:pt modelId="{B6D1206E-D30A-4E45-BFDE-AF33231FB1F6}" type="sibTrans" cxnId="{DB46BE17-B291-41CC-B76B-B98C0D04FBC2}">
      <dgm:prSet/>
      <dgm:spPr/>
      <dgm:t>
        <a:bodyPr/>
        <a:lstStyle/>
        <a:p>
          <a:endParaRPr lang="pt-BR"/>
        </a:p>
      </dgm:t>
    </dgm:pt>
    <dgm:pt modelId="{9158FBDD-48AA-44BC-B289-205B2982F412}" type="pres">
      <dgm:prSet presAssocID="{5638023C-D8DF-47BA-BEB5-72A79ECBEC2F}" presName="linearFlow" presStyleCnt="0">
        <dgm:presLayoutVars>
          <dgm:dir/>
          <dgm:animLvl val="lvl"/>
          <dgm:resizeHandles val="exact"/>
        </dgm:presLayoutVars>
      </dgm:prSet>
      <dgm:spPr/>
    </dgm:pt>
    <dgm:pt modelId="{6B863E6F-823D-4989-9833-63644C9F1E3B}" type="pres">
      <dgm:prSet presAssocID="{428A8C29-514B-4B12-9B19-C54CF16B00A8}" presName="composite" presStyleCnt="0"/>
      <dgm:spPr/>
    </dgm:pt>
    <dgm:pt modelId="{073AF9F3-27C3-4305-93D5-1A9C0356BD1A}" type="pres">
      <dgm:prSet presAssocID="{428A8C29-514B-4B12-9B19-C54CF16B00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E9EBBC8-F27A-4F6B-9C89-47B4683264D6}" type="pres">
      <dgm:prSet presAssocID="{428A8C29-514B-4B12-9B19-C54CF16B00A8}" presName="descendantText" presStyleLbl="alignAcc1" presStyleIdx="0" presStyleCnt="1" custScaleY="130290" custLinFactY="-61867" custLinFactNeighborY="-100000">
        <dgm:presLayoutVars>
          <dgm:bulletEnabled val="1"/>
        </dgm:presLayoutVars>
      </dgm:prSet>
      <dgm:spPr/>
    </dgm:pt>
  </dgm:ptLst>
  <dgm:cxnLst>
    <dgm:cxn modelId="{11A11708-91D6-4970-AD8F-E0D63973B1B5}" type="presOf" srcId="{A8BF474E-9686-413D-A927-AEA3DA814DEB}" destId="{CE9EBBC8-F27A-4F6B-9C89-47B4683264D6}" srcOrd="0" destOrd="1" presId="urn:microsoft.com/office/officeart/2005/8/layout/chevron2"/>
    <dgm:cxn modelId="{3FB8D80E-81B0-48FE-9174-D88A70BD53AA}" srcId="{5638023C-D8DF-47BA-BEB5-72A79ECBEC2F}" destId="{428A8C29-514B-4B12-9B19-C54CF16B00A8}" srcOrd="0" destOrd="0" parTransId="{46ACB1A5-6C90-4FED-995F-56AF0439AAD8}" sibTransId="{27174C84-9537-4C50-A259-5021B6E2F161}"/>
    <dgm:cxn modelId="{DB46BE17-B291-41CC-B76B-B98C0D04FBC2}" srcId="{428A8C29-514B-4B12-9B19-C54CF16B00A8}" destId="{47D835DA-0FC6-412A-BA9A-24AF2CD6F9C0}" srcOrd="2" destOrd="0" parTransId="{8C68D7E4-737B-48A9-BF8B-F5B741E88B3A}" sibTransId="{B6D1206E-D30A-4E45-BFDE-AF33231FB1F6}"/>
    <dgm:cxn modelId="{AC423334-F96A-4BB9-9118-2FF42A8E23E7}" type="presOf" srcId="{5638023C-D8DF-47BA-BEB5-72A79ECBEC2F}" destId="{9158FBDD-48AA-44BC-B289-205B2982F412}" srcOrd="0" destOrd="0" presId="urn:microsoft.com/office/officeart/2005/8/layout/chevron2"/>
    <dgm:cxn modelId="{AB22C148-1631-4522-A71E-EEA6D627370E}" type="presOf" srcId="{47D835DA-0FC6-412A-BA9A-24AF2CD6F9C0}" destId="{CE9EBBC8-F27A-4F6B-9C89-47B4683264D6}" srcOrd="0" destOrd="2" presId="urn:microsoft.com/office/officeart/2005/8/layout/chevron2"/>
    <dgm:cxn modelId="{4E712E54-1142-46E7-85E0-1FCA06A23BBE}" type="presOf" srcId="{428A8C29-514B-4B12-9B19-C54CF16B00A8}" destId="{073AF9F3-27C3-4305-93D5-1A9C0356BD1A}" srcOrd="0" destOrd="0" presId="urn:microsoft.com/office/officeart/2005/8/layout/chevron2"/>
    <dgm:cxn modelId="{1F80E959-79D2-45B2-BC8C-C892EC85B571}" type="presOf" srcId="{66D1739D-DF28-4804-B6BB-C8DFF9A0A082}" destId="{CE9EBBC8-F27A-4F6B-9C89-47B4683264D6}" srcOrd="0" destOrd="0" presId="urn:microsoft.com/office/officeart/2005/8/layout/chevron2"/>
    <dgm:cxn modelId="{FD1323B2-07FA-4D26-A99D-E4EAE56E975E}" srcId="{428A8C29-514B-4B12-9B19-C54CF16B00A8}" destId="{66D1739D-DF28-4804-B6BB-C8DFF9A0A082}" srcOrd="0" destOrd="0" parTransId="{FF91D8CD-37F4-439F-9FCB-A189FBF33266}" sibTransId="{D0D9C1C4-B26E-4737-BE86-4900743E9845}"/>
    <dgm:cxn modelId="{55DEF1F0-FCF6-4F1B-A00E-7AEF98ED16A4}" srcId="{428A8C29-514B-4B12-9B19-C54CF16B00A8}" destId="{A8BF474E-9686-413D-A927-AEA3DA814DEB}" srcOrd="1" destOrd="0" parTransId="{73DBC6CC-0564-47E5-844F-C976D80DD80E}" sibTransId="{6499F0A3-CA90-4C14-A2CF-E53FB42AF66C}"/>
    <dgm:cxn modelId="{DB6A7056-9402-425A-BA9B-28B7173D50CC}" type="presParOf" srcId="{9158FBDD-48AA-44BC-B289-205B2982F412}" destId="{6B863E6F-823D-4989-9833-63644C9F1E3B}" srcOrd="0" destOrd="0" presId="urn:microsoft.com/office/officeart/2005/8/layout/chevron2"/>
    <dgm:cxn modelId="{3E447F38-EF3F-4A6A-9F48-F4F1D13397B8}" type="presParOf" srcId="{6B863E6F-823D-4989-9833-63644C9F1E3B}" destId="{073AF9F3-27C3-4305-93D5-1A9C0356BD1A}" srcOrd="0" destOrd="0" presId="urn:microsoft.com/office/officeart/2005/8/layout/chevron2"/>
    <dgm:cxn modelId="{FA556264-B29E-415C-B4CF-BF8122C78237}" type="presParOf" srcId="{6B863E6F-823D-4989-9833-63644C9F1E3B}" destId="{CE9EBBC8-F27A-4F6B-9C89-47B468326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38023C-D8DF-47BA-BEB5-72A79ECBEC2F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28A8C29-514B-4B12-9B19-C54CF16B00A8}">
      <dgm:prSet phldrT="[Text]" custT="1"/>
      <dgm:spPr/>
      <dgm:t>
        <a:bodyPr/>
        <a:lstStyle/>
        <a:p>
          <a:r>
            <a:rPr lang="pt-BR" sz="1600" b="1" dirty="0"/>
            <a:t>Fase 1 – 18 meses</a:t>
          </a:r>
        </a:p>
      </dgm:t>
    </dgm:pt>
    <dgm:pt modelId="{46ACB1A5-6C90-4FED-995F-56AF0439AAD8}" type="parTrans" cxnId="{3FB8D80E-81B0-48FE-9174-D88A70BD53AA}">
      <dgm:prSet/>
      <dgm:spPr/>
      <dgm:t>
        <a:bodyPr/>
        <a:lstStyle/>
        <a:p>
          <a:endParaRPr lang="pt-BR"/>
        </a:p>
      </dgm:t>
    </dgm:pt>
    <dgm:pt modelId="{27174C84-9537-4C50-A259-5021B6E2F161}" type="sibTrans" cxnId="{3FB8D80E-81B0-48FE-9174-D88A70BD53AA}">
      <dgm:prSet/>
      <dgm:spPr/>
      <dgm:t>
        <a:bodyPr/>
        <a:lstStyle/>
        <a:p>
          <a:endParaRPr lang="pt-BR"/>
        </a:p>
      </dgm:t>
    </dgm:pt>
    <dgm:pt modelId="{E583B3BD-084A-434C-A4BD-46381162AF85}">
      <dgm:prSet phldrT="[Text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Projeto e implementação de componentes</a:t>
          </a:r>
        </a:p>
      </dgm:t>
    </dgm:pt>
    <dgm:pt modelId="{25FE69FD-F8CF-439B-92A7-F7F784EA9968}" type="parTrans" cxnId="{F45D2E39-EBD4-4B6A-97A3-3C76106E52FB}">
      <dgm:prSet/>
      <dgm:spPr/>
      <dgm:t>
        <a:bodyPr/>
        <a:lstStyle/>
        <a:p>
          <a:endParaRPr lang="pt-BR"/>
        </a:p>
      </dgm:t>
    </dgm:pt>
    <dgm:pt modelId="{B133C707-65AB-4EFA-B87C-63BA9E6252D9}" type="sibTrans" cxnId="{F45D2E39-EBD4-4B6A-97A3-3C76106E52FB}">
      <dgm:prSet/>
      <dgm:spPr/>
      <dgm:t>
        <a:bodyPr/>
        <a:lstStyle/>
        <a:p>
          <a:endParaRPr lang="pt-BR"/>
        </a:p>
      </dgm:t>
    </dgm:pt>
    <dgm:pt modelId="{9158FBDD-48AA-44BC-B289-205B2982F412}" type="pres">
      <dgm:prSet presAssocID="{5638023C-D8DF-47BA-BEB5-72A79ECBEC2F}" presName="linearFlow" presStyleCnt="0">
        <dgm:presLayoutVars>
          <dgm:dir/>
          <dgm:animLvl val="lvl"/>
          <dgm:resizeHandles val="exact"/>
        </dgm:presLayoutVars>
      </dgm:prSet>
      <dgm:spPr/>
    </dgm:pt>
    <dgm:pt modelId="{6B863E6F-823D-4989-9833-63644C9F1E3B}" type="pres">
      <dgm:prSet presAssocID="{428A8C29-514B-4B12-9B19-C54CF16B00A8}" presName="composite" presStyleCnt="0"/>
      <dgm:spPr/>
    </dgm:pt>
    <dgm:pt modelId="{073AF9F3-27C3-4305-93D5-1A9C0356BD1A}" type="pres">
      <dgm:prSet presAssocID="{428A8C29-514B-4B12-9B19-C54CF16B00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E9EBBC8-F27A-4F6B-9C89-47B4683264D6}" type="pres">
      <dgm:prSet presAssocID="{428A8C29-514B-4B12-9B19-C54CF16B00A8}" presName="descendantText" presStyleLbl="alignAcc1" presStyleIdx="0" presStyleCnt="1" custLinFactY="-61867" custLinFactNeighborY="-100000">
        <dgm:presLayoutVars>
          <dgm:bulletEnabled val="1"/>
        </dgm:presLayoutVars>
      </dgm:prSet>
      <dgm:spPr/>
    </dgm:pt>
  </dgm:ptLst>
  <dgm:cxnLst>
    <dgm:cxn modelId="{3FB8D80E-81B0-48FE-9174-D88A70BD53AA}" srcId="{5638023C-D8DF-47BA-BEB5-72A79ECBEC2F}" destId="{428A8C29-514B-4B12-9B19-C54CF16B00A8}" srcOrd="0" destOrd="0" parTransId="{46ACB1A5-6C90-4FED-995F-56AF0439AAD8}" sibTransId="{27174C84-9537-4C50-A259-5021B6E2F161}"/>
    <dgm:cxn modelId="{AC423334-F96A-4BB9-9118-2FF42A8E23E7}" type="presOf" srcId="{5638023C-D8DF-47BA-BEB5-72A79ECBEC2F}" destId="{9158FBDD-48AA-44BC-B289-205B2982F412}" srcOrd="0" destOrd="0" presId="urn:microsoft.com/office/officeart/2005/8/layout/chevron2"/>
    <dgm:cxn modelId="{F45D2E39-EBD4-4B6A-97A3-3C76106E52FB}" srcId="{428A8C29-514B-4B12-9B19-C54CF16B00A8}" destId="{E583B3BD-084A-434C-A4BD-46381162AF85}" srcOrd="0" destOrd="0" parTransId="{25FE69FD-F8CF-439B-92A7-F7F784EA9968}" sibTransId="{B133C707-65AB-4EFA-B87C-63BA9E6252D9}"/>
    <dgm:cxn modelId="{4E712E54-1142-46E7-85E0-1FCA06A23BBE}" type="presOf" srcId="{428A8C29-514B-4B12-9B19-C54CF16B00A8}" destId="{073AF9F3-27C3-4305-93D5-1A9C0356BD1A}" srcOrd="0" destOrd="0" presId="urn:microsoft.com/office/officeart/2005/8/layout/chevron2"/>
    <dgm:cxn modelId="{E8A80DA7-ED31-47D2-9B88-4E7E842B7B43}" type="presOf" srcId="{E583B3BD-084A-434C-A4BD-46381162AF85}" destId="{CE9EBBC8-F27A-4F6B-9C89-47B4683264D6}" srcOrd="0" destOrd="0" presId="urn:microsoft.com/office/officeart/2005/8/layout/chevron2"/>
    <dgm:cxn modelId="{DB6A7056-9402-425A-BA9B-28B7173D50CC}" type="presParOf" srcId="{9158FBDD-48AA-44BC-B289-205B2982F412}" destId="{6B863E6F-823D-4989-9833-63644C9F1E3B}" srcOrd="0" destOrd="0" presId="urn:microsoft.com/office/officeart/2005/8/layout/chevron2"/>
    <dgm:cxn modelId="{3E447F38-EF3F-4A6A-9F48-F4F1D13397B8}" type="presParOf" srcId="{6B863E6F-823D-4989-9833-63644C9F1E3B}" destId="{073AF9F3-27C3-4305-93D5-1A9C0356BD1A}" srcOrd="0" destOrd="0" presId="urn:microsoft.com/office/officeart/2005/8/layout/chevron2"/>
    <dgm:cxn modelId="{FA556264-B29E-415C-B4CF-BF8122C78237}" type="presParOf" srcId="{6B863E6F-823D-4989-9833-63644C9F1E3B}" destId="{CE9EBBC8-F27A-4F6B-9C89-47B468326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38023C-D8DF-47BA-BEB5-72A79ECBEC2F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28A8C29-514B-4B12-9B19-C54CF16B00A8}">
      <dgm:prSet phldrT="[Text]" custT="1"/>
      <dgm:spPr/>
      <dgm:t>
        <a:bodyPr/>
        <a:lstStyle/>
        <a:p>
          <a:r>
            <a:rPr lang="pt-BR" sz="1600" b="1" dirty="0"/>
            <a:t>Fase 2 – 12 meses</a:t>
          </a:r>
        </a:p>
      </dgm:t>
    </dgm:pt>
    <dgm:pt modelId="{46ACB1A5-6C90-4FED-995F-56AF0439AAD8}" type="parTrans" cxnId="{3FB8D80E-81B0-48FE-9174-D88A70BD53AA}">
      <dgm:prSet/>
      <dgm:spPr/>
      <dgm:t>
        <a:bodyPr/>
        <a:lstStyle/>
        <a:p>
          <a:endParaRPr lang="pt-BR"/>
        </a:p>
      </dgm:t>
    </dgm:pt>
    <dgm:pt modelId="{27174C84-9537-4C50-A259-5021B6E2F161}" type="sibTrans" cxnId="{3FB8D80E-81B0-48FE-9174-D88A70BD53AA}">
      <dgm:prSet/>
      <dgm:spPr/>
      <dgm:t>
        <a:bodyPr/>
        <a:lstStyle/>
        <a:p>
          <a:endParaRPr lang="pt-BR"/>
        </a:p>
      </dgm:t>
    </dgm:pt>
    <dgm:pt modelId="{E583B3BD-084A-434C-A4BD-46381162AF85}">
      <dgm:prSet phldrT="[Text]" custT="1"/>
      <dgm:spPr/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Sistema de propulsão</a:t>
          </a:r>
        </a:p>
      </dgm:t>
    </dgm:pt>
    <dgm:pt modelId="{25FE69FD-F8CF-439B-92A7-F7F784EA9968}" type="parTrans" cxnId="{F45D2E39-EBD4-4B6A-97A3-3C76106E52FB}">
      <dgm:prSet/>
      <dgm:spPr/>
      <dgm:t>
        <a:bodyPr/>
        <a:lstStyle/>
        <a:p>
          <a:endParaRPr lang="pt-BR"/>
        </a:p>
      </dgm:t>
    </dgm:pt>
    <dgm:pt modelId="{B133C707-65AB-4EFA-B87C-63BA9E6252D9}" type="sibTrans" cxnId="{F45D2E39-EBD4-4B6A-97A3-3C76106E52FB}">
      <dgm:prSet/>
      <dgm:spPr/>
      <dgm:t>
        <a:bodyPr/>
        <a:lstStyle/>
        <a:p>
          <a:endParaRPr lang="pt-BR"/>
        </a:p>
      </dgm:t>
    </dgm:pt>
    <dgm:pt modelId="{3D16F41D-C4A6-481B-AEE9-4FDDCE54F9AF}">
      <dgm:prSet phldrT="[Text]" custT="1"/>
      <dgm:spPr/>
      <dgm:t>
        <a:bodyPr/>
        <a:lstStyle/>
        <a:p>
          <a:r>
            <a:rPr lang="pt-BR" sz="1800" b="1">
              <a:solidFill>
                <a:schemeClr val="tx1"/>
              </a:solidFill>
            </a:rPr>
            <a:t>Virtualização </a:t>
          </a:r>
          <a:r>
            <a:rPr lang="pt-BR" sz="1800" b="1" dirty="0">
              <a:solidFill>
                <a:schemeClr val="tx1"/>
              </a:solidFill>
            </a:rPr>
            <a:t>(</a:t>
          </a:r>
          <a:r>
            <a:rPr lang="pt-BR" sz="1800" b="1" i="1" dirty="0">
              <a:solidFill>
                <a:schemeClr val="tx1"/>
              </a:solidFill>
            </a:rPr>
            <a:t>Hardware in </a:t>
          </a:r>
          <a:r>
            <a:rPr lang="pt-BR" sz="1800" b="1" i="1" dirty="0" err="1">
              <a:solidFill>
                <a:schemeClr val="tx1"/>
              </a:solidFill>
            </a:rPr>
            <a:t>the</a:t>
          </a:r>
          <a:r>
            <a:rPr lang="pt-BR" sz="1800" b="1" i="1" dirty="0">
              <a:solidFill>
                <a:schemeClr val="tx1"/>
              </a:solidFill>
            </a:rPr>
            <a:t> Loop - HIL</a:t>
          </a:r>
          <a:r>
            <a:rPr lang="pt-BR" sz="1800" b="1" dirty="0">
              <a:solidFill>
                <a:schemeClr val="tx1"/>
              </a:solidFill>
            </a:rPr>
            <a:t>)</a:t>
          </a:r>
        </a:p>
      </dgm:t>
    </dgm:pt>
    <dgm:pt modelId="{5B6980F2-383A-4506-ADE6-4EF7861112AF}" type="parTrans" cxnId="{B1C4C1CB-1EE7-40EA-AA16-2B63DDC3FA2C}">
      <dgm:prSet/>
      <dgm:spPr/>
      <dgm:t>
        <a:bodyPr/>
        <a:lstStyle/>
        <a:p>
          <a:endParaRPr lang="pt-BR"/>
        </a:p>
      </dgm:t>
    </dgm:pt>
    <dgm:pt modelId="{156E5999-4F9A-4EFD-B3C9-C2D6E540FDCF}" type="sibTrans" cxnId="{B1C4C1CB-1EE7-40EA-AA16-2B63DDC3FA2C}">
      <dgm:prSet/>
      <dgm:spPr/>
      <dgm:t>
        <a:bodyPr/>
        <a:lstStyle/>
        <a:p>
          <a:endParaRPr lang="pt-BR"/>
        </a:p>
      </dgm:t>
    </dgm:pt>
    <dgm:pt modelId="{9158FBDD-48AA-44BC-B289-205B2982F412}" type="pres">
      <dgm:prSet presAssocID="{5638023C-D8DF-47BA-BEB5-72A79ECBEC2F}" presName="linearFlow" presStyleCnt="0">
        <dgm:presLayoutVars>
          <dgm:dir/>
          <dgm:animLvl val="lvl"/>
          <dgm:resizeHandles val="exact"/>
        </dgm:presLayoutVars>
      </dgm:prSet>
      <dgm:spPr/>
    </dgm:pt>
    <dgm:pt modelId="{6B863E6F-823D-4989-9833-63644C9F1E3B}" type="pres">
      <dgm:prSet presAssocID="{428A8C29-514B-4B12-9B19-C54CF16B00A8}" presName="composite" presStyleCnt="0"/>
      <dgm:spPr/>
    </dgm:pt>
    <dgm:pt modelId="{073AF9F3-27C3-4305-93D5-1A9C0356BD1A}" type="pres">
      <dgm:prSet presAssocID="{428A8C29-514B-4B12-9B19-C54CF16B00A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E9EBBC8-F27A-4F6B-9C89-47B4683264D6}" type="pres">
      <dgm:prSet presAssocID="{428A8C29-514B-4B12-9B19-C54CF16B00A8}" presName="descendantText" presStyleLbl="alignAcc1" presStyleIdx="0" presStyleCnt="1" custLinFactY="-61867" custLinFactNeighborY="-100000">
        <dgm:presLayoutVars>
          <dgm:bulletEnabled val="1"/>
        </dgm:presLayoutVars>
      </dgm:prSet>
      <dgm:spPr/>
    </dgm:pt>
  </dgm:ptLst>
  <dgm:cxnLst>
    <dgm:cxn modelId="{3FB8D80E-81B0-48FE-9174-D88A70BD53AA}" srcId="{5638023C-D8DF-47BA-BEB5-72A79ECBEC2F}" destId="{428A8C29-514B-4B12-9B19-C54CF16B00A8}" srcOrd="0" destOrd="0" parTransId="{46ACB1A5-6C90-4FED-995F-56AF0439AAD8}" sibTransId="{27174C84-9537-4C50-A259-5021B6E2F161}"/>
    <dgm:cxn modelId="{AC423334-F96A-4BB9-9118-2FF42A8E23E7}" type="presOf" srcId="{5638023C-D8DF-47BA-BEB5-72A79ECBEC2F}" destId="{9158FBDD-48AA-44BC-B289-205B2982F412}" srcOrd="0" destOrd="0" presId="urn:microsoft.com/office/officeart/2005/8/layout/chevron2"/>
    <dgm:cxn modelId="{F45D2E39-EBD4-4B6A-97A3-3C76106E52FB}" srcId="{428A8C29-514B-4B12-9B19-C54CF16B00A8}" destId="{E583B3BD-084A-434C-A4BD-46381162AF85}" srcOrd="0" destOrd="0" parTransId="{25FE69FD-F8CF-439B-92A7-F7F784EA9968}" sibTransId="{B133C707-65AB-4EFA-B87C-63BA9E6252D9}"/>
    <dgm:cxn modelId="{4E712E54-1142-46E7-85E0-1FCA06A23BBE}" type="presOf" srcId="{428A8C29-514B-4B12-9B19-C54CF16B00A8}" destId="{073AF9F3-27C3-4305-93D5-1A9C0356BD1A}" srcOrd="0" destOrd="0" presId="urn:microsoft.com/office/officeart/2005/8/layout/chevron2"/>
    <dgm:cxn modelId="{E8A80DA7-ED31-47D2-9B88-4E7E842B7B43}" type="presOf" srcId="{E583B3BD-084A-434C-A4BD-46381162AF85}" destId="{CE9EBBC8-F27A-4F6B-9C89-47B4683264D6}" srcOrd="0" destOrd="0" presId="urn:microsoft.com/office/officeart/2005/8/layout/chevron2"/>
    <dgm:cxn modelId="{F4D3E3A8-3BAA-4246-9A00-008B02D6D36D}" type="presOf" srcId="{3D16F41D-C4A6-481B-AEE9-4FDDCE54F9AF}" destId="{CE9EBBC8-F27A-4F6B-9C89-47B4683264D6}" srcOrd="0" destOrd="1" presId="urn:microsoft.com/office/officeart/2005/8/layout/chevron2"/>
    <dgm:cxn modelId="{B1C4C1CB-1EE7-40EA-AA16-2B63DDC3FA2C}" srcId="{428A8C29-514B-4B12-9B19-C54CF16B00A8}" destId="{3D16F41D-C4A6-481B-AEE9-4FDDCE54F9AF}" srcOrd="1" destOrd="0" parTransId="{5B6980F2-383A-4506-ADE6-4EF7861112AF}" sibTransId="{156E5999-4F9A-4EFD-B3C9-C2D6E540FDCF}"/>
    <dgm:cxn modelId="{DB6A7056-9402-425A-BA9B-28B7173D50CC}" type="presParOf" srcId="{9158FBDD-48AA-44BC-B289-205B2982F412}" destId="{6B863E6F-823D-4989-9833-63644C9F1E3B}" srcOrd="0" destOrd="0" presId="urn:microsoft.com/office/officeart/2005/8/layout/chevron2"/>
    <dgm:cxn modelId="{3E447F38-EF3F-4A6A-9F48-F4F1D13397B8}" type="presParOf" srcId="{6B863E6F-823D-4989-9833-63644C9F1E3B}" destId="{073AF9F3-27C3-4305-93D5-1A9C0356BD1A}" srcOrd="0" destOrd="0" presId="urn:microsoft.com/office/officeart/2005/8/layout/chevron2"/>
    <dgm:cxn modelId="{FA556264-B29E-415C-B4CF-BF8122C78237}" type="presParOf" srcId="{6B863E6F-823D-4989-9833-63644C9F1E3B}" destId="{CE9EBBC8-F27A-4F6B-9C89-47B4683264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AF9F3-27C3-4305-93D5-1A9C0356BD1A}">
      <dsp:nvSpPr>
        <dsp:cNvPr id="0" name=""/>
        <dsp:cNvSpPr/>
      </dsp:nvSpPr>
      <dsp:spPr>
        <a:xfrm rot="5400000">
          <a:off x="-195919" y="197196"/>
          <a:ext cx="1306127" cy="9142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Fase 1 – 18 meses</a:t>
          </a:r>
        </a:p>
      </dsp:txBody>
      <dsp:txXfrm rot="-5400000">
        <a:off x="1" y="458422"/>
        <a:ext cx="914289" cy="391838"/>
      </dsp:txXfrm>
    </dsp:sp>
    <dsp:sp modelId="{CE9EBBC8-F27A-4F6B-9C89-47B4683264D6}">
      <dsp:nvSpPr>
        <dsp:cNvPr id="0" name=""/>
        <dsp:cNvSpPr/>
      </dsp:nvSpPr>
      <dsp:spPr>
        <a:xfrm rot="5400000">
          <a:off x="2264678" y="-1350389"/>
          <a:ext cx="849429" cy="355020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Sistema de propulsão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Virtualização (</a:t>
          </a:r>
          <a:r>
            <a:rPr lang="pt-BR" sz="1800" b="1" i="1" kern="1200" dirty="0">
              <a:solidFill>
                <a:schemeClr val="tx1"/>
              </a:solidFill>
            </a:rPr>
            <a:t>Hardware in </a:t>
          </a:r>
          <a:r>
            <a:rPr lang="pt-BR" sz="1800" b="1" i="1" kern="1200" dirty="0" err="1">
              <a:solidFill>
                <a:schemeClr val="tx1"/>
              </a:solidFill>
            </a:rPr>
            <a:t>the</a:t>
          </a:r>
          <a:r>
            <a:rPr lang="pt-BR" sz="1800" b="1" i="1" kern="1200" dirty="0">
              <a:solidFill>
                <a:schemeClr val="tx1"/>
              </a:solidFill>
            </a:rPr>
            <a:t> Loop - HIL</a:t>
          </a:r>
          <a:r>
            <a:rPr lang="pt-BR" sz="1800" b="1" kern="1200" dirty="0">
              <a:solidFill>
                <a:schemeClr val="tx1"/>
              </a:solidFill>
            </a:rPr>
            <a:t>)</a:t>
          </a:r>
        </a:p>
      </dsp:txBody>
      <dsp:txXfrm rot="-5400000">
        <a:off x="914289" y="41466"/>
        <a:ext cx="3508741" cy="766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AF9F3-27C3-4305-93D5-1A9C0356BD1A}">
      <dsp:nvSpPr>
        <dsp:cNvPr id="0" name=""/>
        <dsp:cNvSpPr/>
      </dsp:nvSpPr>
      <dsp:spPr>
        <a:xfrm rot="5400000">
          <a:off x="-181631" y="294276"/>
          <a:ext cx="1210874" cy="84761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Fase 3 – 6 meses</a:t>
          </a:r>
        </a:p>
      </dsp:txBody>
      <dsp:txXfrm rot="-5400000">
        <a:off x="1" y="536451"/>
        <a:ext cx="847611" cy="363263"/>
      </dsp:txXfrm>
    </dsp:sp>
    <dsp:sp modelId="{CE9EBBC8-F27A-4F6B-9C89-47B4683264D6}">
      <dsp:nvSpPr>
        <dsp:cNvPr id="0" name=""/>
        <dsp:cNvSpPr/>
      </dsp:nvSpPr>
      <dsp:spPr>
        <a:xfrm rot="5400000">
          <a:off x="2134157" y="-1286545"/>
          <a:ext cx="1007788" cy="358088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Aplicação da propulsão no chassis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Testes de campo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Calibração do veículo</a:t>
          </a:r>
        </a:p>
      </dsp:txBody>
      <dsp:txXfrm rot="-5400000">
        <a:off x="847611" y="49197"/>
        <a:ext cx="3531684" cy="90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AF9F3-27C3-4305-93D5-1A9C0356BD1A}">
      <dsp:nvSpPr>
        <dsp:cNvPr id="0" name=""/>
        <dsp:cNvSpPr/>
      </dsp:nvSpPr>
      <dsp:spPr>
        <a:xfrm rot="5400000">
          <a:off x="-177533" y="298382"/>
          <a:ext cx="1183558" cy="82849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Fase 2 – 12 meses</a:t>
          </a:r>
        </a:p>
      </dsp:txBody>
      <dsp:txXfrm rot="-5400000">
        <a:off x="1" y="535093"/>
        <a:ext cx="828490" cy="355068"/>
      </dsp:txXfrm>
    </dsp:sp>
    <dsp:sp modelId="{CE9EBBC8-F27A-4F6B-9C89-47B4683264D6}">
      <dsp:nvSpPr>
        <dsp:cNvPr id="0" name=""/>
        <dsp:cNvSpPr/>
      </dsp:nvSpPr>
      <dsp:spPr>
        <a:xfrm rot="5400000">
          <a:off x="2145061" y="-1316570"/>
          <a:ext cx="1002864" cy="363600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Aplicação da propulsão no chassis</a:t>
          </a:r>
          <a:endParaRPr lang="pt-B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Testes de campo</a:t>
          </a:r>
          <a:endParaRPr lang="pt-B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>
              <a:solidFill>
                <a:schemeClr val="tx1"/>
              </a:solidFill>
            </a:rPr>
            <a:t>Calibração </a:t>
          </a:r>
          <a:r>
            <a:rPr lang="pt-BR" sz="1800" b="1" kern="1200" dirty="0">
              <a:solidFill>
                <a:schemeClr val="tx1"/>
              </a:solidFill>
            </a:rPr>
            <a:t>do veículo</a:t>
          </a:r>
          <a:endParaRPr lang="pt-BR" sz="1800" b="1" kern="1200" dirty="0"/>
        </a:p>
      </dsp:txBody>
      <dsp:txXfrm rot="-5400000">
        <a:off x="828490" y="48957"/>
        <a:ext cx="3587050" cy="904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AF9F3-27C3-4305-93D5-1A9C0356BD1A}">
      <dsp:nvSpPr>
        <dsp:cNvPr id="0" name=""/>
        <dsp:cNvSpPr/>
      </dsp:nvSpPr>
      <dsp:spPr>
        <a:xfrm rot="5400000">
          <a:off x="-195919" y="197196"/>
          <a:ext cx="1306127" cy="9142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Fase 1 – 18 meses</a:t>
          </a:r>
        </a:p>
      </dsp:txBody>
      <dsp:txXfrm rot="-5400000">
        <a:off x="1" y="458422"/>
        <a:ext cx="914289" cy="391838"/>
      </dsp:txXfrm>
    </dsp:sp>
    <dsp:sp modelId="{CE9EBBC8-F27A-4F6B-9C89-47B4683264D6}">
      <dsp:nvSpPr>
        <dsp:cNvPr id="0" name=""/>
        <dsp:cNvSpPr/>
      </dsp:nvSpPr>
      <dsp:spPr>
        <a:xfrm rot="5400000">
          <a:off x="2264678" y="-1350389"/>
          <a:ext cx="849429" cy="355020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Projeto e implementação de componentes</a:t>
          </a:r>
        </a:p>
      </dsp:txBody>
      <dsp:txXfrm rot="-5400000">
        <a:off x="914289" y="41466"/>
        <a:ext cx="3508741" cy="766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AF9F3-27C3-4305-93D5-1A9C0356BD1A}">
      <dsp:nvSpPr>
        <dsp:cNvPr id="0" name=""/>
        <dsp:cNvSpPr/>
      </dsp:nvSpPr>
      <dsp:spPr>
        <a:xfrm rot="5400000">
          <a:off x="-195919" y="197196"/>
          <a:ext cx="1306127" cy="9142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Fase 2 – 12 meses</a:t>
          </a:r>
        </a:p>
      </dsp:txBody>
      <dsp:txXfrm rot="-5400000">
        <a:off x="1" y="458422"/>
        <a:ext cx="914289" cy="391838"/>
      </dsp:txXfrm>
    </dsp:sp>
    <dsp:sp modelId="{CE9EBBC8-F27A-4F6B-9C89-47B4683264D6}">
      <dsp:nvSpPr>
        <dsp:cNvPr id="0" name=""/>
        <dsp:cNvSpPr/>
      </dsp:nvSpPr>
      <dsp:spPr>
        <a:xfrm rot="5400000">
          <a:off x="2264678" y="-1350389"/>
          <a:ext cx="849429" cy="355020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chemeClr val="tx1"/>
              </a:solidFill>
            </a:rPr>
            <a:t>Sistema de propulsão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>
              <a:solidFill>
                <a:schemeClr val="tx1"/>
              </a:solidFill>
            </a:rPr>
            <a:t>Virtualização </a:t>
          </a:r>
          <a:r>
            <a:rPr lang="pt-BR" sz="1800" b="1" kern="1200" dirty="0">
              <a:solidFill>
                <a:schemeClr val="tx1"/>
              </a:solidFill>
            </a:rPr>
            <a:t>(</a:t>
          </a:r>
          <a:r>
            <a:rPr lang="pt-BR" sz="1800" b="1" i="1" kern="1200" dirty="0">
              <a:solidFill>
                <a:schemeClr val="tx1"/>
              </a:solidFill>
            </a:rPr>
            <a:t>Hardware in </a:t>
          </a:r>
          <a:r>
            <a:rPr lang="pt-BR" sz="1800" b="1" i="1" kern="1200" dirty="0" err="1">
              <a:solidFill>
                <a:schemeClr val="tx1"/>
              </a:solidFill>
            </a:rPr>
            <a:t>the</a:t>
          </a:r>
          <a:r>
            <a:rPr lang="pt-BR" sz="1800" b="1" i="1" kern="1200" dirty="0">
              <a:solidFill>
                <a:schemeClr val="tx1"/>
              </a:solidFill>
            </a:rPr>
            <a:t> Loop - HIL</a:t>
          </a:r>
          <a:r>
            <a:rPr lang="pt-BR" sz="1800" b="1" kern="1200" dirty="0">
              <a:solidFill>
                <a:schemeClr val="tx1"/>
              </a:solidFill>
            </a:rPr>
            <a:t>)</a:t>
          </a:r>
        </a:p>
      </dsp:txBody>
      <dsp:txXfrm rot="-5400000">
        <a:off x="914289" y="41466"/>
        <a:ext cx="3508741" cy="766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1B7DFED-A0F1-4E2F-8CC3-2A8EFFA1C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7A4E-949C-479A-B664-B988A8ACA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5885-F74F-49DB-B0CC-9426C95E0084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ABC1B-BEFA-4532-AE27-4B7489906F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8CFC7E-203A-4398-B709-69D612200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1946E-7A37-409E-8AD0-329D773848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39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EB5050-71BD-45C4-9088-66A4C0839A2A}" type="datetimeFigureOut">
              <a:rPr lang="pt-BR"/>
              <a:pPr>
                <a:defRPr/>
              </a:pPr>
              <a:t>29/03/2021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AB30CB-7637-4F46-85F2-8B8308E8B8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97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B30CB-7637-4F46-85F2-8B8308E8B83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54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B30CB-7637-4F46-85F2-8B8308E8B83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10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B30CB-7637-4F46-85F2-8B8308E8B838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79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79F5-E498-46A4-A197-80600A70BB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D4E4-9771-4A67-A35B-224C5B681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FC6E-008B-46E4-8BF9-1AC1ADDCD9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C168-D165-4006-8A76-9569D17540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7F32-0F71-4D21-90E8-B28F3CA1F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2676"/>
            <a:ext cx="6336705" cy="928670"/>
          </a:xfrm>
        </p:spPr>
        <p:txBody>
          <a:bodyPr/>
          <a:lstStyle>
            <a:lvl1pPr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251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44082" y="6380417"/>
            <a:ext cx="2133600" cy="365125"/>
          </a:xfrm>
        </p:spPr>
        <p:txBody>
          <a:bodyPr/>
          <a:lstStyle>
            <a:lvl1pPr algn="ctr">
              <a:defRPr>
                <a:latin typeface="UnB Office"/>
              </a:defRPr>
            </a:lvl1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B Office Bold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29"/>
            <a:ext cx="962124" cy="403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3725"/>
            <a:ext cx="560760" cy="808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44082" y="6380417"/>
            <a:ext cx="2133600" cy="365125"/>
          </a:xfrm>
        </p:spPr>
        <p:txBody>
          <a:bodyPr/>
          <a:lstStyle>
            <a:lvl1pPr algn="ctr">
              <a:defRPr>
                <a:latin typeface="UnB Office"/>
              </a:defRPr>
            </a:lvl1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144315"/>
            <a:ext cx="4172272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B Office Bold"/>
              <a:ea typeface="+mj-ea"/>
              <a:cs typeface="+mj-cs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331640" y="25376"/>
            <a:ext cx="6336705" cy="92867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29"/>
            <a:ext cx="962124" cy="403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3725"/>
            <a:ext cx="560760" cy="8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44082" y="6380417"/>
            <a:ext cx="2133600" cy="365125"/>
          </a:xfrm>
        </p:spPr>
        <p:txBody>
          <a:bodyPr/>
          <a:lstStyle>
            <a:lvl1pPr algn="ctr">
              <a:defRPr>
                <a:latin typeface="UnB Office"/>
              </a:defRPr>
            </a:lvl1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144315"/>
            <a:ext cx="8568952" cy="2356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528" y="3573016"/>
            <a:ext cx="8568952" cy="2592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Título 1"/>
          <p:cNvSpPr txBox="1">
            <a:spLocks/>
          </p:cNvSpPr>
          <p:nvPr userDrawn="1"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B Office Bold"/>
              <a:ea typeface="+mj-ea"/>
              <a:cs typeface="+mj-cs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331640" y="12676"/>
            <a:ext cx="6336705" cy="92867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29"/>
            <a:ext cx="962124" cy="403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3725"/>
            <a:ext cx="560760" cy="8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5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72C1-9F69-4AA8-A374-BCB67CAC11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C289-DE31-440B-9EF2-4BAB308DD7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E9E5-F323-4F0B-A0BF-F03CA42753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01216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B Office Bold"/>
              <a:ea typeface="+mj-ea"/>
              <a:cs typeface="+mj-cs"/>
            </a:endParaRPr>
          </a:p>
        </p:txBody>
      </p:sp>
      <p:sp>
        <p:nvSpPr>
          <p:cNvPr id="1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44082" y="6380417"/>
            <a:ext cx="2133600" cy="365125"/>
          </a:xfrm>
        </p:spPr>
        <p:txBody>
          <a:bodyPr/>
          <a:lstStyle>
            <a:lvl1pPr algn="ctr">
              <a:defRPr>
                <a:latin typeface="UnB Office"/>
              </a:defRPr>
            </a:lvl1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331640" y="12676"/>
            <a:ext cx="6336705" cy="92867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029"/>
            <a:ext cx="962124" cy="40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73725"/>
            <a:ext cx="560760" cy="8083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44082" y="6380417"/>
            <a:ext cx="2133600" cy="365125"/>
          </a:xfrm>
        </p:spPr>
        <p:txBody>
          <a:bodyPr/>
          <a:lstStyle>
            <a:lvl1pPr algn="ctr">
              <a:defRPr b="1">
                <a:latin typeface="UnB Office"/>
              </a:defRPr>
            </a:lvl1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7394EA-0973-4C89-9D4F-A7DBA6BA04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710" r:id="rId3"/>
    <p:sldLayoutId id="214748371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webp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8868"/>
            <a:ext cx="9144032" cy="2071702"/>
          </a:xfrm>
          <a:prstGeom prst="rect">
            <a:avLst/>
          </a:prstGeom>
          <a:solidFill>
            <a:srgbClr val="012169">
              <a:alpha val="6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DESENVOLVIMENTO DE UM VEÍCULO URBANO LEVE HÍBRIDO-FLEX</a:t>
            </a:r>
            <a:endParaRPr lang="pt-BR" sz="2800" dirty="0">
              <a:latin typeface="Verdana" pitchFamily="34" charset="0"/>
            </a:endParaRPr>
          </a:p>
        </p:txBody>
      </p:sp>
      <p:pic>
        <p:nvPicPr>
          <p:cNvPr id="2052" name="Picture 4" descr="Plug-in hybrid and other electric vehicles | BMW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" y="15240"/>
            <a:ext cx="4553234" cy="24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5" y="15240"/>
            <a:ext cx="4572017" cy="24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" y="4532844"/>
            <a:ext cx="4561242" cy="228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6" y="4532844"/>
            <a:ext cx="4571984" cy="228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Objetivos da Proposta</a:t>
            </a:r>
          </a:p>
          <a:p>
            <a:pPr lvl="1"/>
            <a:r>
              <a:rPr lang="pt-BR" dirty="0"/>
              <a:t>Formar recursos humanos com competência em:</a:t>
            </a:r>
          </a:p>
          <a:p>
            <a:pPr lvl="2"/>
            <a:r>
              <a:rPr lang="pt-BR" dirty="0"/>
              <a:t>Simulação de dinâmica veicular;</a:t>
            </a:r>
          </a:p>
          <a:p>
            <a:pPr lvl="2"/>
            <a:r>
              <a:rPr lang="pt-BR" dirty="0"/>
              <a:t>Projeto de componentes (conversor CC-CC, retificador, inversor de acionamento, motor de tração, pack de bateria com BMS);</a:t>
            </a:r>
          </a:p>
          <a:p>
            <a:pPr lvl="2"/>
            <a:r>
              <a:rPr lang="pt-BR" dirty="0"/>
              <a:t>Gerenciamento dos subsistemas;</a:t>
            </a:r>
          </a:p>
          <a:p>
            <a:pPr lvl="2"/>
            <a:r>
              <a:rPr lang="pt-BR" dirty="0"/>
              <a:t>Gerenciamento de energia.</a:t>
            </a:r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Característica da Proposta</a:t>
            </a:r>
          </a:p>
          <a:p>
            <a:pPr lvl="1"/>
            <a:r>
              <a:rPr lang="pt-BR" dirty="0"/>
              <a:t>A presente proposta busca:</a:t>
            </a:r>
          </a:p>
          <a:p>
            <a:pPr lvl="2"/>
            <a:r>
              <a:rPr lang="pt-BR" dirty="0"/>
              <a:t>Obter um veículo com maior eficiência energética a partir do funcionamento do motor à combustão em região de operação mais favorável e da regeneração </a:t>
            </a:r>
            <a:r>
              <a:rPr lang="pt-BR"/>
              <a:t>na frenagem;</a:t>
            </a:r>
            <a:endParaRPr lang="pt-BR" dirty="0"/>
          </a:p>
          <a:p>
            <a:pPr lvl="2"/>
            <a:r>
              <a:rPr lang="pt-BR" dirty="0"/>
              <a:t>Em condições de cruzeiro (sem demanda de alta potência) a energia para a tração elétrica é atendida pelo motor à combustão cujo excedente será utilizado para manter as baterias carregadas;</a:t>
            </a:r>
          </a:p>
          <a:p>
            <a:pPr lvl="2"/>
            <a:r>
              <a:rPr lang="pt-BR" dirty="0"/>
              <a:t>Em condições de maior demanda de potência, a energia adicional necessária será suprida pela bateria com o motor elétrico operando em condição de sobrecarga;</a:t>
            </a:r>
          </a:p>
          <a:p>
            <a:pPr lvl="2"/>
            <a:r>
              <a:rPr lang="pt-BR" dirty="0"/>
              <a:t>Essa lógica de operação viabiliza a utilização de um banco de baterias com baixa capacidade (menores custo e peso).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64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Potencial de Escalabilidade</a:t>
            </a:r>
          </a:p>
          <a:p>
            <a:pPr lvl="1"/>
            <a:r>
              <a:rPr lang="pt-BR" sz="2100" dirty="0"/>
              <a:t>Os conhecimentos e a experiência adquiridos na presente proposta, permitirão a elaboração de novos projetos visando veículos com propulsão de maior potência;</a:t>
            </a:r>
          </a:p>
          <a:p>
            <a:pPr lvl="1"/>
            <a:r>
              <a:rPr lang="pt-BR" sz="2100" dirty="0"/>
              <a:t>Vislumbra-se para as futuras chamadas uma nova proposta para o projeto e implementação de uma plataforma que pudesse ser utilizada tanto para ônibus de pequeno porte como para veículos urbanos de carga;</a:t>
            </a:r>
          </a:p>
          <a:p>
            <a:pPr lvl="1"/>
            <a:r>
              <a:rPr lang="pt-BR" sz="2100" dirty="0"/>
              <a:t>Esta nova proposta se tornará muito mais efetiva se for precedida por um projeto de menor escala, cujos conhecimentos e experiência seriam, com um fator de escalabilidade, aplicados no projeto desta nova plataforma;</a:t>
            </a:r>
          </a:p>
          <a:p>
            <a:pPr lvl="1"/>
            <a:r>
              <a:rPr lang="pt-BR" sz="2100" dirty="0"/>
              <a:t>Esta nova plataforma se tornará viável somente se sua implementação ocorrer a partir da ação consorciada das empresas parceiras.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68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Linhas Temáticas Contempladas na Proposta</a:t>
            </a:r>
          </a:p>
          <a:p>
            <a:pPr lvl="1"/>
            <a:r>
              <a:rPr lang="pt-BR" dirty="0"/>
              <a:t>Desenvolvimento de tecnologias para gerenciamento energético em veículos híbridos e elétricos;</a:t>
            </a:r>
          </a:p>
          <a:p>
            <a:pPr lvl="1"/>
            <a:r>
              <a:rPr lang="pt-BR" dirty="0"/>
              <a:t>Desenvolvimento de tecnologias em máquinas elétricas (motores e geradores) para aplicação em veículos híbridos e elétricos;</a:t>
            </a:r>
          </a:p>
          <a:p>
            <a:pPr lvl="1"/>
            <a:r>
              <a:rPr lang="pt-BR" dirty="0"/>
              <a:t>Desenvolvimento e modelagem de sistemas de armazenamento de energia.</a:t>
            </a:r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4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1 A – Sistema de Propulsão com Componentes de Mercado</a:t>
            </a:r>
          </a:p>
          <a:p>
            <a:endParaRPr lang="pt-BR" sz="2800" dirty="0">
              <a:latin typeface="+mj-lt"/>
            </a:endParaRPr>
          </a:p>
          <a:p>
            <a:pPr lvl="1"/>
            <a:r>
              <a:rPr lang="pt-BR" sz="2400" dirty="0">
                <a:latin typeface="+mj-lt"/>
              </a:rPr>
              <a:t>Montagem de um sistema de propulsão com componentes de mercado e </a:t>
            </a:r>
            <a:r>
              <a:rPr lang="pt-BR" sz="2400" dirty="0"/>
              <a:t>realização de ensaios com dinamômetros de motor elétrico</a:t>
            </a:r>
            <a:r>
              <a:rPr lang="pt-BR" sz="2400" dirty="0">
                <a:latin typeface="+mj-lt"/>
              </a:rPr>
              <a:t>;</a:t>
            </a:r>
          </a:p>
          <a:p>
            <a:pPr lvl="1"/>
            <a:r>
              <a:rPr lang="pt-BR" sz="2400" dirty="0"/>
              <a:t>Desenvolvimento de gerenciamento dos subsistemas;</a:t>
            </a:r>
          </a:p>
          <a:p>
            <a:pPr lvl="1"/>
            <a:r>
              <a:rPr lang="pt-BR" sz="2400" dirty="0"/>
              <a:t>Desenvolvimento do sistema de gerenciamento de energia.</a:t>
            </a: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1EC151DC-5536-48E6-888A-CE6C4070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4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1 A – Sistema de Propulsão</a:t>
            </a:r>
          </a:p>
          <a:p>
            <a:pPr lvl="1"/>
            <a:r>
              <a:rPr lang="pt-BR" sz="2400" dirty="0">
                <a:latin typeface="+mj-lt"/>
              </a:rPr>
              <a:t>Diagrama de blocos.</a:t>
            </a:r>
          </a:p>
        </p:txBody>
      </p:sp>
      <p:sp>
        <p:nvSpPr>
          <p:cNvPr id="7" name="Espaço Reservado para Número de Slide 11">
            <a:extLst>
              <a:ext uri="{FF2B5EF4-FFF2-40B4-BE49-F238E27FC236}">
                <a16:creationId xmlns:a16="http://schemas.microsoft.com/office/drawing/2014/main" id="{6040F9C2-1DF8-40C4-ACC8-741EF5F7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6" name="Imagem 5" descr="Diagrama, Esquemático&#10;&#10;Descrição gerada automaticamente">
            <a:extLst>
              <a:ext uri="{FF2B5EF4-FFF2-40B4-BE49-F238E27FC236}">
                <a16:creationId xmlns:a16="http://schemas.microsoft.com/office/drawing/2014/main" id="{E6419CAD-A6C2-4E28-BD24-63F2EBC01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81" y="2060848"/>
            <a:ext cx="68440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1 B – Virtualização do Sistema</a:t>
            </a:r>
          </a:p>
          <a:p>
            <a:pPr lvl="1"/>
            <a:r>
              <a:rPr lang="pt-BR" sz="2400" dirty="0">
                <a:latin typeface="+mj-lt"/>
              </a:rPr>
              <a:t>Virtualização do sistema de propulsão (</a:t>
            </a:r>
            <a:r>
              <a:rPr lang="pt-BR" sz="2400" i="1" dirty="0">
                <a:latin typeface="+mj-lt"/>
              </a:rPr>
              <a:t>HIL – hardware in </a:t>
            </a:r>
            <a:r>
              <a:rPr lang="pt-BR" sz="2400" i="1" dirty="0" err="1">
                <a:latin typeface="+mj-lt"/>
              </a:rPr>
              <a:t>the</a:t>
            </a:r>
            <a:r>
              <a:rPr lang="pt-BR" sz="2400" i="1" dirty="0">
                <a:latin typeface="+mj-lt"/>
              </a:rPr>
              <a:t> loop</a:t>
            </a:r>
            <a:r>
              <a:rPr lang="pt-BR" sz="2400" dirty="0">
                <a:latin typeface="+mj-lt"/>
              </a:rPr>
              <a:t>)</a:t>
            </a:r>
            <a:r>
              <a:rPr lang="pt-BR" sz="2400" dirty="0"/>
              <a:t>.</a:t>
            </a:r>
            <a:endParaRPr lang="pt-BR" sz="2400" dirty="0">
              <a:latin typeface="+mj-lt"/>
            </a:endParaRP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32469307-119E-4909-9E1C-68616CEFDB7E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B7AA655F-D8FF-41C4-9557-829D217B3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88232"/>
            <a:ext cx="563319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1 C - Projeto e Construção de Componentes</a:t>
            </a:r>
          </a:p>
          <a:p>
            <a:endParaRPr lang="pt-BR" sz="2800" dirty="0">
              <a:latin typeface="+mj-lt"/>
            </a:endParaRPr>
          </a:p>
          <a:p>
            <a:pPr lvl="1"/>
            <a:r>
              <a:rPr lang="pt-BR" sz="2400" dirty="0">
                <a:latin typeface="+mj-lt"/>
              </a:rPr>
              <a:t>Explorar novas topologias/inovação</a:t>
            </a:r>
          </a:p>
          <a:p>
            <a:pPr lvl="2"/>
            <a:r>
              <a:rPr lang="pt-BR" dirty="0"/>
              <a:t>Motor elétrico de tração;</a:t>
            </a:r>
          </a:p>
          <a:p>
            <a:pPr lvl="2"/>
            <a:r>
              <a:rPr lang="pt-BR" dirty="0"/>
              <a:t>Pack de baterias de íon lítio com BMS;</a:t>
            </a:r>
          </a:p>
          <a:p>
            <a:pPr lvl="2"/>
            <a:r>
              <a:rPr lang="pt-BR" dirty="0"/>
              <a:t>Conversor CC-CC;</a:t>
            </a:r>
          </a:p>
          <a:p>
            <a:pPr lvl="2"/>
            <a:r>
              <a:rPr lang="pt-BR" dirty="0"/>
              <a:t>Retificador;</a:t>
            </a:r>
          </a:p>
          <a:p>
            <a:pPr lvl="2"/>
            <a:r>
              <a:rPr lang="pt-BR" dirty="0"/>
              <a:t>Inversor de tração;</a:t>
            </a:r>
          </a:p>
          <a:p>
            <a:pPr lvl="2"/>
            <a:r>
              <a:rPr lang="pt-BR" dirty="0"/>
              <a:t>Chassis.</a:t>
            </a:r>
          </a:p>
        </p:txBody>
      </p:sp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7E200FB6-8967-4A35-8B8F-D3F4CF91141A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40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2 A – Integração Propulsão/Chassis</a:t>
            </a:r>
          </a:p>
          <a:p>
            <a:endParaRPr lang="pt-BR" sz="2800" dirty="0">
              <a:latin typeface="+mj-lt"/>
            </a:endParaRPr>
          </a:p>
          <a:p>
            <a:pPr lvl="1"/>
            <a:r>
              <a:rPr lang="pt-BR" sz="2400" dirty="0">
                <a:latin typeface="+mj-lt"/>
              </a:rPr>
              <a:t>Aplicação no chassis da propulsão com componentes de mercado;</a:t>
            </a:r>
          </a:p>
          <a:p>
            <a:pPr lvl="1"/>
            <a:r>
              <a:rPr lang="pt-BR" sz="2400" dirty="0"/>
              <a:t>Realização de testes de campo;</a:t>
            </a:r>
          </a:p>
          <a:p>
            <a:pPr lvl="1"/>
            <a:r>
              <a:rPr lang="pt-BR" sz="2400" dirty="0"/>
              <a:t>Calibração do gerenciamento dos subsistemas;</a:t>
            </a:r>
          </a:p>
          <a:p>
            <a:pPr lvl="1"/>
            <a:r>
              <a:rPr lang="pt-BR" sz="2400" dirty="0"/>
              <a:t>Calibração do sistema de gerenciamento de energia.</a:t>
            </a:r>
          </a:p>
        </p:txBody>
      </p:sp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7E200FB6-8967-4A35-8B8F-D3F4CF91141A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03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2 B – Sistema de Propulsão com Componentes Projetados</a:t>
            </a:r>
          </a:p>
          <a:p>
            <a:endParaRPr lang="pt-BR" sz="2800" dirty="0">
              <a:latin typeface="+mj-lt"/>
            </a:endParaRPr>
          </a:p>
          <a:p>
            <a:pPr lvl="1"/>
            <a:r>
              <a:rPr lang="pt-BR" sz="2400" dirty="0">
                <a:latin typeface="+mj-lt"/>
              </a:rPr>
              <a:t>Montagem de um sistema de propulsão com componentes projetados e </a:t>
            </a:r>
            <a:r>
              <a:rPr lang="pt-BR" sz="2400" dirty="0"/>
              <a:t>realização de ensaios com dinamômetros de motor elétrico</a:t>
            </a:r>
            <a:r>
              <a:rPr lang="pt-BR" sz="2400" dirty="0">
                <a:latin typeface="+mj-lt"/>
              </a:rPr>
              <a:t>;</a:t>
            </a:r>
          </a:p>
          <a:p>
            <a:pPr lvl="1"/>
            <a:r>
              <a:rPr lang="pt-BR" sz="2400" dirty="0"/>
              <a:t>Desenvolvimento de gerenciamento dos subsistemas;</a:t>
            </a:r>
          </a:p>
          <a:p>
            <a:pPr lvl="1"/>
            <a:r>
              <a:rPr lang="pt-BR" sz="2400" dirty="0"/>
              <a:t>Desenvolvimento do sistema de gerenciamento de energia.</a:t>
            </a:r>
          </a:p>
        </p:txBody>
      </p:sp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7E200FB6-8967-4A35-8B8F-D3F4CF91141A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199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Instituições de Ciência e Tecnologia (</a:t>
            </a:r>
            <a:r>
              <a:rPr lang="pt-BR" sz="2800" dirty="0" err="1"/>
              <a:t>ICTs</a:t>
            </a:r>
            <a:r>
              <a:rPr lang="pt-BR" sz="2800" dirty="0"/>
              <a:t>)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2" name="AutoShape 4" descr="CAOA Chery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CAOA Chery Logo - PNG e Vetor - Download d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1" descr="Mercedes Benz Logo (com imagens) | Logotipos de carros, Carro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6" name="Picture 14" descr="Instituto de Pesquisas Tecnológicas do Estado de São Paulo (IP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7" y="2015652"/>
            <a:ext cx="1600844" cy="7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UFSM libera lista de classificados do Vestibular EaD 2017/I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53" y="3545456"/>
            <a:ext cx="1345332" cy="9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0" descr="e-Aulas USP: Programa disponibiliza conteúdo grátis de TI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08440"/>
            <a:ext cx="3756536" cy="37688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1" y="5004741"/>
            <a:ext cx="1129283" cy="115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0" y="4989735"/>
            <a:ext cx="16954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5C5DE4F-0FE4-43E6-9184-841FC60677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" y="5911174"/>
            <a:ext cx="2224360" cy="686178"/>
          </a:xfrm>
          <a:prstGeom prst="rect">
            <a:avLst/>
          </a:prstGeom>
        </p:spPr>
      </p:pic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DD68EAC6-4488-4DAB-95B9-340AD5A4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83295EE4-2A15-418F-A1E9-3E1C24CEB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3" y="2960715"/>
            <a:ext cx="2233742" cy="900333"/>
          </a:xfrm>
          <a:prstGeom prst="rect">
            <a:avLst/>
          </a:prstGeom>
        </p:spPr>
      </p:pic>
      <p:pic>
        <p:nvPicPr>
          <p:cNvPr id="15" name="Imagem 14" descr="Texto&#10;&#10;Descrição gerada automaticamente com confiança média">
            <a:extLst>
              <a:ext uri="{FF2B5EF4-FFF2-40B4-BE49-F238E27FC236}">
                <a16:creationId xmlns:a16="http://schemas.microsoft.com/office/drawing/2014/main" id="{1E8F849D-9EC0-4C20-B8BB-882DD37113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7" y="4001216"/>
            <a:ext cx="2052255" cy="662018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CB9EC589-D6A5-4FC4-A2DE-41FB1D089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9" y="1737484"/>
            <a:ext cx="1198254" cy="11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Fase de Execução 3 – Montagem do Veículo Elétrico/Híbrido Urbano Leve</a:t>
            </a:r>
          </a:p>
          <a:p>
            <a:endParaRPr lang="pt-BR" sz="2800" dirty="0">
              <a:latin typeface="+mj-lt"/>
            </a:endParaRPr>
          </a:p>
          <a:p>
            <a:pPr lvl="1"/>
            <a:r>
              <a:rPr lang="pt-BR" sz="2400" dirty="0"/>
              <a:t>Aplicação no chassis da propulsão com componentes projetados;</a:t>
            </a:r>
          </a:p>
          <a:p>
            <a:pPr lvl="1"/>
            <a:r>
              <a:rPr lang="pt-BR" sz="2400" dirty="0"/>
              <a:t>Montagem da carroceria;</a:t>
            </a:r>
          </a:p>
          <a:p>
            <a:pPr lvl="1"/>
            <a:r>
              <a:rPr lang="pt-BR" sz="2400" dirty="0"/>
              <a:t>Testes e calibração do sistema de gerenciamento;</a:t>
            </a:r>
          </a:p>
          <a:p>
            <a:pPr lvl="1"/>
            <a:r>
              <a:rPr lang="pt-BR" sz="2400" dirty="0"/>
              <a:t>Testes finais de dinâmica veicular.</a:t>
            </a:r>
          </a:p>
        </p:txBody>
      </p:sp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7E200FB6-8967-4A35-8B8F-D3F4CF91141A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95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Metodologia do Projeto e Cronograma de Execução</a:t>
            </a:r>
          </a:p>
          <a:p>
            <a:pPr lvl="1"/>
            <a:r>
              <a:rPr lang="pt-BR" sz="2400" dirty="0"/>
              <a:t>Fases de execução e entregáveis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1995188"/>
              </p:ext>
            </p:extLst>
          </p:nvPr>
        </p:nvGraphicFramePr>
        <p:xfrm>
          <a:off x="80863" y="2564904"/>
          <a:ext cx="4464497" cy="130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3E140288-468E-4C18-88FF-442147B9B47B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E815B6-3F8A-4A70-8D62-8455F0F3A7AC}"/>
              </a:ext>
            </a:extLst>
          </p:cNvPr>
          <p:cNvSpPr txBox="1"/>
          <p:nvPr/>
        </p:nvSpPr>
        <p:spPr>
          <a:xfrm>
            <a:off x="251519" y="2022930"/>
            <a:ext cx="424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solidFill>
                  <a:srgbClr val="00B050"/>
                </a:solidFill>
                <a:latin typeface="+mj-lt"/>
              </a:rPr>
              <a:t>VEÍCULO URBANO LEVE HÍBRIDO-FLEX COM COMPONENTES DE MERCADO</a:t>
            </a:r>
          </a:p>
        </p:txBody>
      </p:sp>
      <p:graphicFrame>
        <p:nvGraphicFramePr>
          <p:cNvPr id="13" name="Diagram 4">
            <a:extLst>
              <a:ext uri="{FF2B5EF4-FFF2-40B4-BE49-F238E27FC236}">
                <a16:creationId xmlns:a16="http://schemas.microsoft.com/office/drawing/2014/main" id="{05D9A19C-82B6-4244-8668-6A0F8D880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352370"/>
              </p:ext>
            </p:extLst>
          </p:nvPr>
        </p:nvGraphicFramePr>
        <p:xfrm>
          <a:off x="4644009" y="5517232"/>
          <a:ext cx="4428492" cy="132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794674-6A2F-4596-8DF0-05A0E3E3C77B}"/>
              </a:ext>
            </a:extLst>
          </p:cNvPr>
          <p:cNvSpPr txBox="1"/>
          <p:nvPr/>
        </p:nvSpPr>
        <p:spPr>
          <a:xfrm>
            <a:off x="4644010" y="2022930"/>
            <a:ext cx="417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>
                <a:solidFill>
                  <a:srgbClr val="00B050"/>
                </a:solidFill>
                <a:latin typeface="+mj-lt"/>
              </a:rPr>
              <a:t>VEÍCULO URBANO LEVE HÍBRIDO-FLEX COM COMPONENTES PROJETADOS</a:t>
            </a:r>
          </a:p>
        </p:txBody>
      </p:sp>
      <p:graphicFrame>
        <p:nvGraphicFramePr>
          <p:cNvPr id="15" name="Diagram 4">
            <a:extLst>
              <a:ext uri="{FF2B5EF4-FFF2-40B4-BE49-F238E27FC236}">
                <a16:creationId xmlns:a16="http://schemas.microsoft.com/office/drawing/2014/main" id="{7E804D04-7199-42BB-9C92-5843956DE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125905"/>
              </p:ext>
            </p:extLst>
          </p:nvPr>
        </p:nvGraphicFramePr>
        <p:xfrm>
          <a:off x="107503" y="4005064"/>
          <a:ext cx="4464497" cy="130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4">
            <a:extLst>
              <a:ext uri="{FF2B5EF4-FFF2-40B4-BE49-F238E27FC236}">
                <a16:creationId xmlns:a16="http://schemas.microsoft.com/office/drawing/2014/main" id="{D4DFAF90-33F2-4C72-A963-4A25053B7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358553"/>
              </p:ext>
            </p:extLst>
          </p:nvPr>
        </p:nvGraphicFramePr>
        <p:xfrm>
          <a:off x="4608004" y="2564904"/>
          <a:ext cx="4464497" cy="130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Diagram 4">
            <a:extLst>
              <a:ext uri="{FF2B5EF4-FFF2-40B4-BE49-F238E27FC236}">
                <a16:creationId xmlns:a16="http://schemas.microsoft.com/office/drawing/2014/main" id="{0BC3A8E7-6475-4F3E-A196-2EAC2A611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956081"/>
              </p:ext>
            </p:extLst>
          </p:nvPr>
        </p:nvGraphicFramePr>
        <p:xfrm>
          <a:off x="4622696" y="4017602"/>
          <a:ext cx="4464497" cy="130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D79950F-AAA2-41A5-9F66-F25C281D86DD}"/>
              </a:ext>
            </a:extLst>
          </p:cNvPr>
          <p:cNvSpPr/>
          <p:nvPr/>
        </p:nvSpPr>
        <p:spPr>
          <a:xfrm rot="5400000">
            <a:off x="2355111" y="3660383"/>
            <a:ext cx="61735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481EC0-EC09-495A-96C1-FBB4550BD389}"/>
              </a:ext>
            </a:extLst>
          </p:cNvPr>
          <p:cNvSpPr txBox="1"/>
          <p:nvPr/>
        </p:nvSpPr>
        <p:spPr>
          <a:xfrm>
            <a:off x="2695794" y="3527110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Propulsão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5C715008-C1CD-4E1F-8663-DCC28BB8C1EF}"/>
              </a:ext>
            </a:extLst>
          </p:cNvPr>
          <p:cNvSpPr/>
          <p:nvPr/>
        </p:nvSpPr>
        <p:spPr>
          <a:xfrm rot="5400000">
            <a:off x="6869340" y="3660383"/>
            <a:ext cx="61735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9D2D2A-5AB5-43B4-9D2F-DB1C2E7904E6}"/>
              </a:ext>
            </a:extLst>
          </p:cNvPr>
          <p:cNvSpPr txBox="1"/>
          <p:nvPr/>
        </p:nvSpPr>
        <p:spPr>
          <a:xfrm>
            <a:off x="7210023" y="3527110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Componentes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56CF5FF9-7F4D-49E9-AE82-4825AC04E835}"/>
              </a:ext>
            </a:extLst>
          </p:cNvPr>
          <p:cNvSpPr/>
          <p:nvPr/>
        </p:nvSpPr>
        <p:spPr>
          <a:xfrm rot="5400000">
            <a:off x="6846436" y="5153644"/>
            <a:ext cx="681440" cy="4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988FFB3-4477-40E2-B2E1-BC6A656BA3AE}"/>
              </a:ext>
            </a:extLst>
          </p:cNvPr>
          <p:cNvSpPr txBox="1"/>
          <p:nvPr/>
        </p:nvSpPr>
        <p:spPr>
          <a:xfrm>
            <a:off x="7232298" y="5039278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Propulsão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7024ABE-2F39-4B7C-8D80-72A78A694775}"/>
              </a:ext>
            </a:extLst>
          </p:cNvPr>
          <p:cNvSpPr/>
          <p:nvPr/>
        </p:nvSpPr>
        <p:spPr>
          <a:xfrm rot="2641823">
            <a:off x="3947423" y="3741039"/>
            <a:ext cx="1516865" cy="3270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Aprendizado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73FF988A-9AD4-4A50-A4C7-851381331D06}"/>
              </a:ext>
            </a:extLst>
          </p:cNvPr>
          <p:cNvSpPr/>
          <p:nvPr/>
        </p:nvSpPr>
        <p:spPr>
          <a:xfrm rot="2641823">
            <a:off x="3896453" y="5278338"/>
            <a:ext cx="1516865" cy="3270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Aprendizado</a:t>
            </a:r>
          </a:p>
        </p:txBody>
      </p:sp>
      <p:sp>
        <p:nvSpPr>
          <p:cNvPr id="25" name="Seta: Dobrada para Cima 24">
            <a:extLst>
              <a:ext uri="{FF2B5EF4-FFF2-40B4-BE49-F238E27FC236}">
                <a16:creationId xmlns:a16="http://schemas.microsoft.com/office/drawing/2014/main" id="{2007AFFC-E83D-49C5-9130-0DAB824154A8}"/>
              </a:ext>
            </a:extLst>
          </p:cNvPr>
          <p:cNvSpPr/>
          <p:nvPr/>
        </p:nvSpPr>
        <p:spPr>
          <a:xfrm rot="5400000">
            <a:off x="5508133" y="6509201"/>
            <a:ext cx="232141" cy="2321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74A3B67-BE5E-4BEB-9F8D-E84A6BF1E12C}"/>
              </a:ext>
            </a:extLst>
          </p:cNvPr>
          <p:cNvSpPr txBox="1"/>
          <p:nvPr/>
        </p:nvSpPr>
        <p:spPr>
          <a:xfrm>
            <a:off x="5703787" y="6519446"/>
            <a:ext cx="3260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Veículo Urbano Leve Híbrido-Flex</a:t>
            </a:r>
          </a:p>
        </p:txBody>
      </p:sp>
    </p:spTree>
    <p:extLst>
      <p:ext uri="{BB962C8B-B14F-4D97-AF65-F5344CB8AC3E}">
        <p14:creationId xmlns:p14="http://schemas.microsoft.com/office/powerpoint/2010/main" val="2706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Transferência de Conhecimento</a:t>
            </a:r>
          </a:p>
          <a:p>
            <a:pPr lvl="1"/>
            <a:r>
              <a:rPr lang="pt-BR" sz="2400" dirty="0"/>
              <a:t>Execução conjunta em todas as fases de desenvolvimento do projeto;</a:t>
            </a:r>
          </a:p>
          <a:p>
            <a:pPr lvl="1"/>
            <a:r>
              <a:rPr lang="pt-BR" sz="2400" dirty="0"/>
              <a:t>Realização de pós-graduação nas </a:t>
            </a:r>
            <a:r>
              <a:rPr lang="pt-BR" sz="2400" dirty="0" err="1"/>
              <a:t>ICTs</a:t>
            </a:r>
            <a:r>
              <a:rPr lang="pt-BR" sz="2400" dirty="0"/>
              <a:t> em temas de pesquisa relacionados ao projeto;</a:t>
            </a:r>
          </a:p>
          <a:p>
            <a:pPr lvl="1"/>
            <a:r>
              <a:rPr lang="pt-BR" sz="2400" dirty="0"/>
              <a:t>Realização de seminários técnicos e reuniões de acompanhamento.</a:t>
            </a:r>
          </a:p>
          <a:p>
            <a:pPr lvl="1"/>
            <a:endParaRPr lang="pt-BR" sz="2400" dirty="0"/>
          </a:p>
        </p:txBody>
      </p:sp>
      <p:sp>
        <p:nvSpPr>
          <p:cNvPr id="9" name="Espaço Reservado para Número de Slide 11">
            <a:extLst>
              <a:ext uri="{FF2B5EF4-FFF2-40B4-BE49-F238E27FC236}">
                <a16:creationId xmlns:a16="http://schemas.microsoft.com/office/drawing/2014/main" id="{3E140288-468E-4C18-88FF-442147B9B47B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71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4651" y="2967335"/>
            <a:ext cx="63947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Perguntas?</a:t>
            </a:r>
            <a:endParaRPr lang="pt-BR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b="1" dirty="0"/>
          </a:p>
        </p:txBody>
      </p:sp>
      <p:sp>
        <p:nvSpPr>
          <p:cNvPr id="11" name="Espaço Reservado para Número de Slide 11">
            <a:extLst>
              <a:ext uri="{FF2B5EF4-FFF2-40B4-BE49-F238E27FC236}">
                <a16:creationId xmlns:a16="http://schemas.microsoft.com/office/drawing/2014/main" id="{AAFC2E38-4972-45AB-9D94-3733080D260D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16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Empresas Parceiras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3074" name="Picture 2" descr="Conectividade é destaque das novas ferramentas de medição da Bosch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3" b="25895"/>
          <a:stretch/>
        </p:blipFill>
        <p:spPr bwMode="auto">
          <a:xfrm>
            <a:off x="277042" y="4633380"/>
            <a:ext cx="2636912" cy="8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CAOA Chery Logo - PNG e Vetor - Download d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CAOA Chery Logo - PNG e Vetor - Download de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1" name="Picture 9" descr="AVL – Logos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0" y="5586165"/>
            <a:ext cx="2389237" cy="1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3352"/>
            <a:ext cx="2373278" cy="15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02" y="3246245"/>
            <a:ext cx="2507432" cy="15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AF Trucks Logo Download Vector | Arab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47" y="4579337"/>
            <a:ext cx="2067470" cy="9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4" y="1911047"/>
            <a:ext cx="1919696" cy="12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2229" y="6109340"/>
            <a:ext cx="2410891" cy="550032"/>
          </a:xfrm>
          <a:prstGeom prst="rect">
            <a:avLst/>
          </a:prstGeom>
        </p:spPr>
      </p:pic>
      <p:sp>
        <p:nvSpPr>
          <p:cNvPr id="16" name="Espaço Reservado para Número de Slide 11">
            <a:extLst>
              <a:ext uri="{FF2B5EF4-FFF2-40B4-BE49-F238E27FC236}">
                <a16:creationId xmlns:a16="http://schemas.microsoft.com/office/drawing/2014/main" id="{94DF2FD9-56C3-4B7E-9CA1-C30B6BF18A00}"/>
              </a:ext>
            </a:extLst>
          </p:cNvPr>
          <p:cNvSpPr txBox="1">
            <a:spLocks/>
          </p:cNvSpPr>
          <p:nvPr/>
        </p:nvSpPr>
        <p:spPr>
          <a:xfrm>
            <a:off x="8616568" y="6456847"/>
            <a:ext cx="46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UnB Office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01DC743F-3BD5-442A-99CB-CEDB0796B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83" y="2780928"/>
            <a:ext cx="2143125" cy="115252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C31DF8F-FA0F-41CB-A78A-4F946E7936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7937" y="1696924"/>
            <a:ext cx="2547218" cy="88359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B74D89-FB2D-42D2-B525-3E2305BEC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83" y="4216723"/>
            <a:ext cx="2479517" cy="371381"/>
          </a:xfrm>
          <a:prstGeom prst="rect">
            <a:avLst/>
          </a:prstGeom>
        </p:spPr>
      </p:pic>
      <p:pic>
        <p:nvPicPr>
          <p:cNvPr id="9" name="Imagem 8" descr="Uma imagem contendo desenho&#10;&#10;Descrição gerada automaticamente">
            <a:extLst>
              <a:ext uri="{FF2B5EF4-FFF2-40B4-BE49-F238E27FC236}">
                <a16:creationId xmlns:a16="http://schemas.microsoft.com/office/drawing/2014/main" id="{348A1D0F-1FC1-4C95-8B5C-00B41DFD02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69" y="4750704"/>
            <a:ext cx="943107" cy="952633"/>
          </a:xfrm>
          <a:prstGeom prst="rect">
            <a:avLst/>
          </a:prstGeom>
        </p:spPr>
      </p:pic>
      <p:pic>
        <p:nvPicPr>
          <p:cNvPr id="18" name="Picture 4" descr="upload.wikimedia.org/wikipedia/commons/thumb/3/...">
            <a:extLst>
              <a:ext uri="{FF2B5EF4-FFF2-40B4-BE49-F238E27FC236}">
                <a16:creationId xmlns:a16="http://schemas.microsoft.com/office/drawing/2014/main" id="{30EE6580-BCE9-4935-99A1-C32F84A1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3" y="3554632"/>
            <a:ext cx="1890030" cy="7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B5A35DE-F3FF-4AC4-A7C0-79BB7F709C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0594" y="5913436"/>
            <a:ext cx="29622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9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032" y="1124744"/>
            <a:ext cx="8568952" cy="5025196"/>
          </a:xfrm>
        </p:spPr>
        <p:txBody>
          <a:bodyPr/>
          <a:lstStyle/>
          <a:p>
            <a:r>
              <a:rPr lang="pt-BR" sz="2800" dirty="0">
                <a:latin typeface="+mj-lt"/>
              </a:rPr>
              <a:t>Introdução</a:t>
            </a:r>
          </a:p>
          <a:p>
            <a:pPr lvl="1"/>
            <a:r>
              <a:rPr lang="pt-BR" sz="2400" dirty="0">
                <a:latin typeface="+mj-lt"/>
              </a:rPr>
              <a:t>O presente projeto tem como embrião um projeto da Engenharia Mecânica da Poli/USP com foco no atendimento as normas de impacto da ONU;</a:t>
            </a:r>
          </a:p>
          <a:p>
            <a:pPr lvl="1"/>
            <a:r>
              <a:rPr lang="pt-BR" sz="2400" dirty="0">
                <a:latin typeface="+mj-lt"/>
              </a:rPr>
              <a:t>Atualmente, este projeto (sem implementação) já possui uma primeira versão com simulações de impacto;</a:t>
            </a:r>
          </a:p>
          <a:p>
            <a:pPr lvl="1"/>
            <a:r>
              <a:rPr lang="pt-BR" sz="2400" dirty="0">
                <a:latin typeface="+mj-lt"/>
              </a:rPr>
              <a:t>Neste projeto agora apresentado, adicionou-se uma arquitetura mais avançada de propulsão com ênfase:</a:t>
            </a:r>
          </a:p>
          <a:p>
            <a:pPr lvl="2"/>
            <a:r>
              <a:rPr lang="pt-BR" sz="2000" dirty="0">
                <a:latin typeface="+mj-lt"/>
              </a:rPr>
              <a:t>em simulações de dinâmica veicular;</a:t>
            </a:r>
          </a:p>
          <a:p>
            <a:pPr lvl="2"/>
            <a:r>
              <a:rPr lang="pt-BR" sz="2000" dirty="0" err="1">
                <a:latin typeface="+mj-lt"/>
              </a:rPr>
              <a:t>gererenciamento</a:t>
            </a:r>
            <a:r>
              <a:rPr lang="pt-BR" sz="2000" dirty="0">
                <a:latin typeface="+mj-lt"/>
              </a:rPr>
              <a:t> dos subsistemas de geração, armazenamento e tração;</a:t>
            </a:r>
          </a:p>
          <a:p>
            <a:pPr lvl="2"/>
            <a:r>
              <a:rPr lang="pt-BR" sz="2000" dirty="0">
                <a:latin typeface="+mj-lt"/>
              </a:rPr>
              <a:t>gerenciamento de energia.</a:t>
            </a:r>
          </a:p>
          <a:p>
            <a:pPr lvl="1"/>
            <a:r>
              <a:rPr lang="pt-BR" sz="2400" dirty="0">
                <a:latin typeface="+mj-lt"/>
              </a:rPr>
              <a:t>Adicionalmente, o porte deste veículo se enquadra adequadamente no limite orçamentário da chamada. </a:t>
            </a:r>
          </a:p>
          <a:p>
            <a:pPr lvl="2"/>
            <a:endParaRPr lang="pt-BR" sz="2000" dirty="0">
              <a:latin typeface="+mj-lt"/>
            </a:endParaRP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F93BB37E-A299-4AB8-BBDF-8B91DDF4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61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032" y="1124744"/>
            <a:ext cx="8568952" cy="5025196"/>
          </a:xfrm>
        </p:spPr>
        <p:txBody>
          <a:bodyPr/>
          <a:lstStyle/>
          <a:p>
            <a:r>
              <a:rPr lang="pt-BR" sz="2800" dirty="0">
                <a:latin typeface="+mj-lt"/>
              </a:rPr>
              <a:t>Veículo Elétrico/Híbrido Urbano Leve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A6A846-C712-4BFE-8224-9623190DDE4F}"/>
              </a:ext>
            </a:extLst>
          </p:cNvPr>
          <p:cNvSpPr txBox="1"/>
          <p:nvPr/>
        </p:nvSpPr>
        <p:spPr>
          <a:xfrm>
            <a:off x="173143" y="6289656"/>
            <a:ext cx="843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Duarte, Marcelo Rubens </a:t>
            </a:r>
            <a:r>
              <a:rPr lang="pt-BR" sz="1400" dirty="0" err="1"/>
              <a:t>Galdiano</a:t>
            </a:r>
            <a:r>
              <a:rPr lang="pt-BR" sz="1400" dirty="0"/>
              <a:t>. “A </a:t>
            </a:r>
            <a:r>
              <a:rPr lang="pt-BR" sz="1400" dirty="0" err="1"/>
              <a:t>compact</a:t>
            </a:r>
            <a:r>
              <a:rPr lang="pt-BR" sz="1400" dirty="0"/>
              <a:t> </a:t>
            </a:r>
            <a:r>
              <a:rPr lang="pt-BR" sz="1400" dirty="0" err="1"/>
              <a:t>electric</a:t>
            </a:r>
            <a:r>
              <a:rPr lang="pt-BR" sz="1400" dirty="0"/>
              <a:t> </a:t>
            </a:r>
            <a:r>
              <a:rPr lang="pt-BR" sz="1400" dirty="0" err="1"/>
              <a:t>vehicle</a:t>
            </a:r>
            <a:r>
              <a:rPr lang="pt-BR" sz="1400" dirty="0"/>
              <a:t> design </a:t>
            </a:r>
            <a:r>
              <a:rPr lang="pt-BR" sz="1400" dirty="0" err="1"/>
              <a:t>complying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safety</a:t>
            </a:r>
            <a:r>
              <a:rPr lang="pt-BR" sz="1400" dirty="0"/>
              <a:t> </a:t>
            </a:r>
            <a:r>
              <a:rPr lang="pt-BR" sz="1400" dirty="0" err="1"/>
              <a:t>regulations</a:t>
            </a:r>
            <a:r>
              <a:rPr lang="pt-BR" sz="1400" dirty="0"/>
              <a:t>”, </a:t>
            </a:r>
            <a:r>
              <a:rPr lang="pt-BR" sz="1400" dirty="0" err="1"/>
              <a:t>January</a:t>
            </a:r>
            <a:r>
              <a:rPr lang="pt-BR" sz="1400" dirty="0"/>
              <a:t> 2021 (</a:t>
            </a:r>
            <a:r>
              <a:rPr lang="pt-BR" sz="1400" dirty="0" err="1"/>
              <a:t>unpublished</a:t>
            </a:r>
            <a:r>
              <a:rPr lang="pt-BR" sz="1400" dirty="0"/>
              <a:t>). Masters </a:t>
            </a:r>
            <a:r>
              <a:rPr lang="pt-BR" sz="1400" dirty="0" err="1"/>
              <a:t>Degree</a:t>
            </a:r>
            <a:r>
              <a:rPr lang="pt-BR" sz="1400" dirty="0"/>
              <a:t> </a:t>
            </a:r>
            <a:r>
              <a:rPr lang="pt-BR" sz="1400" dirty="0" err="1"/>
              <a:t>Dissertation</a:t>
            </a:r>
            <a:r>
              <a:rPr lang="pt-BR" sz="1400" dirty="0"/>
              <a:t> - </a:t>
            </a:r>
            <a:r>
              <a:rPr lang="pt-BR" sz="1400" dirty="0" err="1"/>
              <a:t>University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São Paulo.</a:t>
            </a: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F93BB37E-A299-4AB8-BBDF-8B91DDF4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6" name="Imagem 5" descr="Carro com a porta aberta&#10;&#10;Descrição gerada automaticamente com confiança média">
            <a:extLst>
              <a:ext uri="{FF2B5EF4-FFF2-40B4-BE49-F238E27FC236}">
                <a16:creationId xmlns:a16="http://schemas.microsoft.com/office/drawing/2014/main" id="{AD64D449-3A80-478F-9A40-E3D85289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5557"/>
            <a:ext cx="6591567" cy="435684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8C96ABD-D75A-4304-8213-5EFD8355E045}"/>
              </a:ext>
            </a:extLst>
          </p:cNvPr>
          <p:cNvSpPr/>
          <p:nvPr/>
        </p:nvSpPr>
        <p:spPr>
          <a:xfrm rot="19407703">
            <a:off x="1164009" y="2433081"/>
            <a:ext cx="2728257" cy="5232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Protótipo virtual</a:t>
            </a:r>
          </a:p>
        </p:txBody>
      </p:sp>
    </p:spTree>
    <p:extLst>
      <p:ext uri="{BB962C8B-B14F-4D97-AF65-F5344CB8AC3E}">
        <p14:creationId xmlns:p14="http://schemas.microsoft.com/office/powerpoint/2010/main" val="389208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032" y="1124744"/>
            <a:ext cx="8568952" cy="5025196"/>
          </a:xfrm>
        </p:spPr>
        <p:txBody>
          <a:bodyPr/>
          <a:lstStyle/>
          <a:p>
            <a:r>
              <a:rPr lang="pt-BR" sz="2800" dirty="0">
                <a:latin typeface="+mj-lt"/>
              </a:rPr>
              <a:t>Veículo Elétrico/Híbrido Urbano Leve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A6A846-C712-4BFE-8224-9623190DDE4F}"/>
              </a:ext>
            </a:extLst>
          </p:cNvPr>
          <p:cNvSpPr txBox="1"/>
          <p:nvPr/>
        </p:nvSpPr>
        <p:spPr>
          <a:xfrm>
            <a:off x="213755" y="6156986"/>
            <a:ext cx="842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Duarte, Marcelo Rubens </a:t>
            </a:r>
            <a:r>
              <a:rPr lang="pt-BR" sz="1400" dirty="0" err="1"/>
              <a:t>Galdiano</a:t>
            </a:r>
            <a:r>
              <a:rPr lang="pt-BR" sz="1400" dirty="0"/>
              <a:t>. “A </a:t>
            </a:r>
            <a:r>
              <a:rPr lang="pt-BR" sz="1400" dirty="0" err="1"/>
              <a:t>compact</a:t>
            </a:r>
            <a:r>
              <a:rPr lang="pt-BR" sz="1400" dirty="0"/>
              <a:t> </a:t>
            </a:r>
            <a:r>
              <a:rPr lang="pt-BR" sz="1400" dirty="0" err="1"/>
              <a:t>electric</a:t>
            </a:r>
            <a:r>
              <a:rPr lang="pt-BR" sz="1400" dirty="0"/>
              <a:t> </a:t>
            </a:r>
            <a:r>
              <a:rPr lang="pt-BR" sz="1400" dirty="0" err="1"/>
              <a:t>vehicle</a:t>
            </a:r>
            <a:r>
              <a:rPr lang="pt-BR" sz="1400" dirty="0"/>
              <a:t> design </a:t>
            </a:r>
            <a:r>
              <a:rPr lang="pt-BR" sz="1400" dirty="0" err="1"/>
              <a:t>complying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safety</a:t>
            </a:r>
            <a:r>
              <a:rPr lang="pt-BR" sz="1400" dirty="0"/>
              <a:t> </a:t>
            </a:r>
            <a:r>
              <a:rPr lang="pt-BR" sz="1400" dirty="0" err="1"/>
              <a:t>regulations</a:t>
            </a:r>
            <a:r>
              <a:rPr lang="pt-BR" sz="1400" dirty="0"/>
              <a:t>”, </a:t>
            </a:r>
            <a:r>
              <a:rPr lang="pt-BR" sz="1400" dirty="0" err="1"/>
              <a:t>January</a:t>
            </a:r>
            <a:r>
              <a:rPr lang="pt-BR" sz="1400" dirty="0"/>
              <a:t> 2021 (</a:t>
            </a:r>
            <a:r>
              <a:rPr lang="pt-BR" sz="1400" dirty="0" err="1"/>
              <a:t>unpublished</a:t>
            </a:r>
            <a:r>
              <a:rPr lang="pt-BR" sz="1400" dirty="0"/>
              <a:t>). Masters </a:t>
            </a:r>
            <a:r>
              <a:rPr lang="pt-BR" sz="1400" dirty="0" err="1"/>
              <a:t>Degree</a:t>
            </a:r>
            <a:r>
              <a:rPr lang="pt-BR" sz="1400" dirty="0"/>
              <a:t> </a:t>
            </a:r>
            <a:r>
              <a:rPr lang="pt-BR" sz="1400" dirty="0" err="1"/>
              <a:t>Dissertation</a:t>
            </a:r>
            <a:r>
              <a:rPr lang="pt-BR" sz="1400" dirty="0"/>
              <a:t> - </a:t>
            </a:r>
            <a:r>
              <a:rPr lang="pt-BR" sz="1400" dirty="0" err="1"/>
              <a:t>University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São Paulo.</a:t>
            </a: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F93BB37E-A299-4AB8-BBDF-8B91DDF4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11" name="Imagem 10" descr="Carro prateado em fundo branco&#10;&#10;Descrição gerada automaticamente com confiança média">
            <a:extLst>
              <a:ext uri="{FF2B5EF4-FFF2-40B4-BE49-F238E27FC236}">
                <a16:creationId xmlns:a16="http://schemas.microsoft.com/office/drawing/2014/main" id="{4EB9B85D-EC36-42D8-B5CC-0063DF961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1" y="1925459"/>
            <a:ext cx="8784696" cy="34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8032" y="1124744"/>
            <a:ext cx="8568952" cy="5025196"/>
          </a:xfrm>
        </p:spPr>
        <p:txBody>
          <a:bodyPr/>
          <a:lstStyle/>
          <a:p>
            <a:r>
              <a:rPr lang="pt-BR" sz="2800" dirty="0">
                <a:latin typeface="+mj-lt"/>
              </a:rPr>
              <a:t>Veículo Elétrico/Híbrido Urbano Leve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F9D2DC-4199-4925-89ED-96A9FD18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" y="1639325"/>
            <a:ext cx="7920726" cy="38791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7A6A846-C712-4BFE-8224-9623190DDE4F}"/>
              </a:ext>
            </a:extLst>
          </p:cNvPr>
          <p:cNvSpPr txBox="1"/>
          <p:nvPr/>
        </p:nvSpPr>
        <p:spPr>
          <a:xfrm>
            <a:off x="155665" y="5814825"/>
            <a:ext cx="5712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Duarte, Marcelo Rubens </a:t>
            </a:r>
            <a:r>
              <a:rPr lang="pt-BR" sz="1400" dirty="0" err="1"/>
              <a:t>Galdiano</a:t>
            </a:r>
            <a:r>
              <a:rPr lang="pt-BR" sz="1400" dirty="0"/>
              <a:t>. “A </a:t>
            </a:r>
            <a:r>
              <a:rPr lang="pt-BR" sz="1400" dirty="0" err="1"/>
              <a:t>compact</a:t>
            </a:r>
            <a:r>
              <a:rPr lang="pt-BR" sz="1400" dirty="0"/>
              <a:t> </a:t>
            </a:r>
            <a:r>
              <a:rPr lang="pt-BR" sz="1400" dirty="0" err="1"/>
              <a:t>electric</a:t>
            </a:r>
            <a:r>
              <a:rPr lang="pt-BR" sz="1400" dirty="0"/>
              <a:t> </a:t>
            </a:r>
            <a:r>
              <a:rPr lang="pt-BR" sz="1400" dirty="0" err="1"/>
              <a:t>vehicle</a:t>
            </a:r>
            <a:r>
              <a:rPr lang="pt-BR" sz="1400" dirty="0"/>
              <a:t> design </a:t>
            </a:r>
            <a:r>
              <a:rPr lang="pt-BR" sz="1400" dirty="0" err="1"/>
              <a:t>complying</a:t>
            </a:r>
            <a:r>
              <a:rPr lang="pt-BR" sz="1400" dirty="0"/>
              <a:t> </a:t>
            </a:r>
            <a:r>
              <a:rPr lang="pt-BR" sz="1400" dirty="0" err="1"/>
              <a:t>with</a:t>
            </a:r>
            <a:r>
              <a:rPr lang="pt-BR" sz="1400" dirty="0"/>
              <a:t>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safety</a:t>
            </a:r>
            <a:r>
              <a:rPr lang="pt-BR" sz="1400" dirty="0"/>
              <a:t> </a:t>
            </a:r>
            <a:r>
              <a:rPr lang="pt-BR" sz="1400" dirty="0" err="1"/>
              <a:t>regulations</a:t>
            </a:r>
            <a:r>
              <a:rPr lang="pt-BR" sz="1400" dirty="0"/>
              <a:t>”, </a:t>
            </a:r>
            <a:r>
              <a:rPr lang="pt-BR" sz="1400" dirty="0" err="1"/>
              <a:t>January</a:t>
            </a:r>
            <a:r>
              <a:rPr lang="pt-BR" sz="1400" dirty="0"/>
              <a:t> 2021 (</a:t>
            </a:r>
            <a:r>
              <a:rPr lang="pt-BR" sz="1400" dirty="0" err="1"/>
              <a:t>unpublished</a:t>
            </a:r>
            <a:r>
              <a:rPr lang="pt-BR" sz="1400" dirty="0"/>
              <a:t>). Masters </a:t>
            </a:r>
            <a:r>
              <a:rPr lang="pt-BR" sz="1400" dirty="0" err="1"/>
              <a:t>Degree</a:t>
            </a:r>
            <a:r>
              <a:rPr lang="pt-BR" sz="1400" dirty="0"/>
              <a:t> </a:t>
            </a:r>
            <a:r>
              <a:rPr lang="pt-BR" sz="1400" dirty="0" err="1"/>
              <a:t>Dissertation</a:t>
            </a:r>
            <a:r>
              <a:rPr lang="pt-BR" sz="1400" dirty="0"/>
              <a:t> - </a:t>
            </a:r>
            <a:r>
              <a:rPr lang="pt-BR" sz="1400" dirty="0" err="1"/>
              <a:t>University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São Paulo.</a:t>
            </a:r>
          </a:p>
        </p:txBody>
      </p:sp>
      <p:sp>
        <p:nvSpPr>
          <p:cNvPr id="8" name="Espaço Reservado para Número de Slide 11">
            <a:extLst>
              <a:ext uri="{FF2B5EF4-FFF2-40B4-BE49-F238E27FC236}">
                <a16:creationId xmlns:a16="http://schemas.microsoft.com/office/drawing/2014/main" id="{F93BB37E-A299-4AB8-BBDF-8B91DDF4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3DB3A7-09C1-44BA-A2D7-7EAE4434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5" y="1584176"/>
            <a:ext cx="3437278" cy="48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Objetivos da Proposta</a:t>
            </a:r>
          </a:p>
          <a:p>
            <a:pPr lvl="1"/>
            <a:r>
              <a:rPr lang="pt-BR" dirty="0"/>
              <a:t>Desenvolver um veículo urbano leve com as seguintes características:</a:t>
            </a:r>
          </a:p>
          <a:p>
            <a:pPr lvl="2"/>
            <a:r>
              <a:rPr lang="pt-BR" dirty="0"/>
              <a:t>Híbrido topologia série;</a:t>
            </a:r>
          </a:p>
          <a:p>
            <a:pPr lvl="2"/>
            <a:r>
              <a:rPr lang="pt-BR" dirty="0"/>
              <a:t>Peso de 600 kg, incluindo 2 passageiros e 50 kg de carga;</a:t>
            </a:r>
          </a:p>
          <a:p>
            <a:pPr lvl="2"/>
            <a:r>
              <a:rPr lang="pt-BR" dirty="0"/>
              <a:t>Subsistema de geração otimizado para uso de etanol;</a:t>
            </a:r>
          </a:p>
          <a:p>
            <a:pPr lvl="2"/>
            <a:r>
              <a:rPr lang="pt-BR" dirty="0"/>
              <a:t>Subsistema de armazenamento com baterias de lítio e BMS;</a:t>
            </a:r>
          </a:p>
          <a:p>
            <a:pPr lvl="2"/>
            <a:r>
              <a:rPr lang="pt-BR" dirty="0"/>
              <a:t>Subsistema de tração de baixa potência (2 x 8 kVA nas rodas traseiras);</a:t>
            </a:r>
          </a:p>
          <a:p>
            <a:pPr lvl="2"/>
            <a:r>
              <a:rPr lang="pt-BR" dirty="0"/>
              <a:t>Diferencial eletrônico;</a:t>
            </a:r>
          </a:p>
          <a:p>
            <a:pPr lvl="2"/>
            <a:r>
              <a:rPr lang="pt-BR" dirty="0"/>
              <a:t>Atendimento as normas de impacto;</a:t>
            </a:r>
          </a:p>
          <a:p>
            <a:pPr lvl="2"/>
            <a:r>
              <a:rPr lang="pt-BR" dirty="0"/>
              <a:t>Sem </a:t>
            </a:r>
            <a:r>
              <a:rPr lang="pt-BR" i="1" dirty="0"/>
              <a:t>plug-in</a:t>
            </a:r>
            <a:r>
              <a:rPr lang="pt-BR" dirty="0"/>
              <a:t>.</a:t>
            </a:r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63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Projeto VEH Urbano Leve</a:t>
            </a:r>
            <a:endParaRPr lang="pt-BR" sz="32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+mj-lt"/>
              </a:rPr>
              <a:t>Objetivos da Proposta</a:t>
            </a:r>
          </a:p>
          <a:p>
            <a:pPr lvl="1"/>
            <a:r>
              <a:rPr lang="pt-BR" dirty="0"/>
              <a:t>Desenvolver </a:t>
            </a:r>
            <a:r>
              <a:rPr lang="pt-BR" i="1" dirty="0"/>
              <a:t>hardware in </a:t>
            </a:r>
            <a:r>
              <a:rPr lang="pt-BR" i="1" dirty="0" err="1"/>
              <a:t>the</a:t>
            </a:r>
            <a:r>
              <a:rPr lang="pt-BR" i="1" dirty="0"/>
              <a:t> loop (HIL) </a:t>
            </a:r>
            <a:r>
              <a:rPr lang="pt-BR" dirty="0"/>
              <a:t>do veículo:</a:t>
            </a:r>
          </a:p>
        </p:txBody>
      </p:sp>
      <p:sp>
        <p:nvSpPr>
          <p:cNvPr id="6" name="Espaço Reservado para Número de Slide 11">
            <a:extLst>
              <a:ext uri="{FF2B5EF4-FFF2-40B4-BE49-F238E27FC236}">
                <a16:creationId xmlns:a16="http://schemas.microsoft.com/office/drawing/2014/main" id="{FBEF4717-AB85-4D4C-A6F3-198C587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6568" y="6456847"/>
            <a:ext cx="465296" cy="365125"/>
          </a:xfrm>
        </p:spPr>
        <p:txBody>
          <a:bodyPr/>
          <a:lstStyle/>
          <a:p>
            <a:pPr>
              <a:defRPr/>
            </a:pPr>
            <a:fld id="{FCCE764D-BF92-41CF-9685-9F97031349E0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pic>
        <p:nvPicPr>
          <p:cNvPr id="7" name="Google Shape;107;p22">
            <a:extLst>
              <a:ext uri="{FF2B5EF4-FFF2-40B4-BE49-F238E27FC236}">
                <a16:creationId xmlns:a16="http://schemas.microsoft.com/office/drawing/2014/main" id="{0AB0C17D-2FA7-4B53-919E-2C103E4F22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1924" y="2076280"/>
            <a:ext cx="5812160" cy="4722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470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4492</TotalTime>
  <Words>1160</Words>
  <Application>Microsoft Office PowerPoint</Application>
  <PresentationFormat>Apresentação na tela (4:3)</PresentationFormat>
  <Paragraphs>164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UnB Office</vt:lpstr>
      <vt:lpstr>UnB Office Bold</vt:lpstr>
      <vt:lpstr>Verdana</vt:lpstr>
      <vt:lpstr>Tema do Office</vt:lpstr>
      <vt:lpstr>Apresentação do PowerPoint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  <vt:lpstr>Projeto VEH Urbano Leve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DESENVOLVIMENTO  INSTITUCIONAL DE UnB</dc:title>
  <dc:creator>Michelle</dc:creator>
  <cp:lastModifiedBy>Coordenador de Eletrônica Automotiva</cp:lastModifiedBy>
  <cp:revision>337</cp:revision>
  <dcterms:created xsi:type="dcterms:W3CDTF">2010-08-20T14:23:27Z</dcterms:created>
  <dcterms:modified xsi:type="dcterms:W3CDTF">2021-03-29T15:06:58Z</dcterms:modified>
</cp:coreProperties>
</file>