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92" r:id="rId1"/>
  </p:sldMasterIdLst>
  <p:notesMasterIdLst>
    <p:notesMasterId r:id="rId103"/>
  </p:notesMasterIdLst>
  <p:handoutMasterIdLst>
    <p:handoutMasterId r:id="rId104"/>
  </p:handoutMasterIdLst>
  <p:sldIdLst>
    <p:sldId id="371" r:id="rId2"/>
    <p:sldId id="372" r:id="rId3"/>
    <p:sldId id="373" r:id="rId4"/>
    <p:sldId id="374" r:id="rId5"/>
    <p:sldId id="376" r:id="rId6"/>
    <p:sldId id="497" r:id="rId7"/>
    <p:sldId id="375" r:id="rId8"/>
    <p:sldId id="498" r:id="rId9"/>
    <p:sldId id="377" r:id="rId10"/>
    <p:sldId id="378" r:id="rId11"/>
    <p:sldId id="380" r:id="rId12"/>
    <p:sldId id="379" r:id="rId13"/>
    <p:sldId id="386" r:id="rId14"/>
    <p:sldId id="381" r:id="rId15"/>
    <p:sldId id="388" r:id="rId16"/>
    <p:sldId id="387" r:id="rId17"/>
    <p:sldId id="383" r:id="rId18"/>
    <p:sldId id="385" r:id="rId19"/>
    <p:sldId id="392" r:id="rId20"/>
    <p:sldId id="393" r:id="rId21"/>
    <p:sldId id="395" r:id="rId22"/>
    <p:sldId id="396" r:id="rId23"/>
    <p:sldId id="397" r:id="rId24"/>
    <p:sldId id="398" r:id="rId25"/>
    <p:sldId id="399" r:id="rId26"/>
    <p:sldId id="402" r:id="rId27"/>
    <p:sldId id="495" r:id="rId28"/>
    <p:sldId id="409" r:id="rId29"/>
    <p:sldId id="410" r:id="rId30"/>
    <p:sldId id="411" r:id="rId31"/>
    <p:sldId id="463" r:id="rId32"/>
    <p:sldId id="412" r:id="rId33"/>
    <p:sldId id="413" r:id="rId34"/>
    <p:sldId id="414" r:id="rId35"/>
    <p:sldId id="459" r:id="rId36"/>
    <p:sldId id="415" r:id="rId37"/>
    <p:sldId id="417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7" r:id="rId46"/>
    <p:sldId id="494" r:id="rId47"/>
    <p:sldId id="428" r:id="rId48"/>
    <p:sldId id="429" r:id="rId49"/>
    <p:sldId id="430" r:id="rId50"/>
    <p:sldId id="431" r:id="rId51"/>
    <p:sldId id="426" r:id="rId52"/>
    <p:sldId id="433" r:id="rId53"/>
    <p:sldId id="434" r:id="rId54"/>
    <p:sldId id="437" r:id="rId55"/>
    <p:sldId id="492" r:id="rId56"/>
    <p:sldId id="493" r:id="rId57"/>
    <p:sldId id="438" r:id="rId58"/>
    <p:sldId id="439" r:id="rId59"/>
    <p:sldId id="440" r:id="rId60"/>
    <p:sldId id="441" r:id="rId61"/>
    <p:sldId id="442" r:id="rId62"/>
    <p:sldId id="444" r:id="rId63"/>
    <p:sldId id="496" r:id="rId64"/>
    <p:sldId id="432" r:id="rId65"/>
    <p:sldId id="466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91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485" r:id="rId83"/>
    <p:sldId id="486" r:id="rId84"/>
    <p:sldId id="487" r:id="rId85"/>
    <p:sldId id="488" r:id="rId86"/>
    <p:sldId id="489" r:id="rId87"/>
    <p:sldId id="490" r:id="rId88"/>
    <p:sldId id="464" r:id="rId89"/>
    <p:sldId id="445" r:id="rId90"/>
    <p:sldId id="447" r:id="rId91"/>
    <p:sldId id="499" r:id="rId92"/>
    <p:sldId id="449" r:id="rId93"/>
    <p:sldId id="450" r:id="rId94"/>
    <p:sldId id="451" r:id="rId95"/>
    <p:sldId id="452" r:id="rId96"/>
    <p:sldId id="453" r:id="rId97"/>
    <p:sldId id="454" r:id="rId98"/>
    <p:sldId id="455" r:id="rId99"/>
    <p:sldId id="457" r:id="rId100"/>
    <p:sldId id="460" r:id="rId101"/>
    <p:sldId id="465" r:id="rId10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6323" autoAdjust="0"/>
  </p:normalViewPr>
  <p:slideViewPr>
    <p:cSldViewPr>
      <p:cViewPr varScale="1">
        <p:scale>
          <a:sx n="57" d="100"/>
          <a:sy n="57" d="100"/>
        </p:scale>
        <p:origin x="16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69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269F-D42D-463D-A61F-D0C1FE724306}" type="datetime9">
              <a:rPr lang="pt-BR" smtClean="0"/>
              <a:t>27/04/2017 00:20:30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8944C-F883-4639-8580-0527FB7AE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132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8024-C190-4806-A2C3-687D81D8A60A}" type="datetime9">
              <a:rPr lang="pt-BR" smtClean="0"/>
              <a:t>27/04/2017 00:20:30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10157-AE7A-4D88-ABE3-B8318AAB1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80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80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00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dirty="0" smtClean="0"/>
              <a:t>Controle </a:t>
            </a:r>
            <a:r>
              <a:rPr lang="pt-BR" i="1" dirty="0" err="1" smtClean="0"/>
              <a:t>feedforward</a:t>
            </a:r>
            <a:r>
              <a:rPr lang="pt-BR" i="1" dirty="0" smtClean="0"/>
              <a:t> (calibração “</a:t>
            </a:r>
            <a:r>
              <a:rPr lang="pt-BR" i="1" dirty="0" err="1" smtClean="0"/>
              <a:t>offline</a:t>
            </a:r>
            <a:r>
              <a:rPr lang="pt-BR" i="1" dirty="0" smtClean="0"/>
              <a:t>”):</a:t>
            </a:r>
          </a:p>
          <a:p>
            <a:pPr lvl="2"/>
            <a:r>
              <a:rPr lang="pt-BR" i="1" dirty="0" smtClean="0"/>
              <a:t>Avanço de ignição otimizado empiricamente em função da rotação e da carga do motor (MAP);</a:t>
            </a:r>
          </a:p>
          <a:p>
            <a:pPr lvl="2"/>
            <a:r>
              <a:rPr lang="pt-BR" i="1" dirty="0" smtClean="0"/>
              <a:t>Minimizar poluentes e suprimir a detonação;</a:t>
            </a:r>
          </a:p>
          <a:p>
            <a:pPr lvl="2"/>
            <a:r>
              <a:rPr lang="pt-BR" i="1" dirty="0" smtClean="0"/>
              <a:t>Armazenado em tabelas na memória da ECU;</a:t>
            </a:r>
          </a:p>
          <a:p>
            <a:pPr lvl="1"/>
            <a:r>
              <a:rPr lang="pt-BR" i="1" dirty="0" smtClean="0"/>
              <a:t>Controle </a:t>
            </a:r>
            <a:r>
              <a:rPr lang="pt-BR" i="1" dirty="0" err="1" smtClean="0"/>
              <a:t>backward</a:t>
            </a:r>
            <a:r>
              <a:rPr lang="pt-BR" i="1" dirty="0" smtClean="0"/>
              <a:t>:</a:t>
            </a:r>
          </a:p>
          <a:p>
            <a:pPr lvl="2"/>
            <a:r>
              <a:rPr lang="pt-BR" i="1" dirty="0" smtClean="0"/>
              <a:t>Correção “online” do avanço de ignição;</a:t>
            </a:r>
          </a:p>
          <a:p>
            <a:pPr lvl="2"/>
            <a:r>
              <a:rPr lang="pt-BR" i="1" dirty="0" smtClean="0"/>
              <a:t>Auxílio do sensor de detonação (“</a:t>
            </a:r>
            <a:r>
              <a:rPr lang="pt-BR" i="1" dirty="0" err="1" smtClean="0"/>
              <a:t>knock</a:t>
            </a:r>
            <a:r>
              <a:rPr lang="pt-BR" i="1" dirty="0" smtClean="0"/>
              <a:t>”);</a:t>
            </a:r>
          </a:p>
          <a:p>
            <a:pPr lvl="2"/>
            <a:r>
              <a:rPr lang="pt-BR" i="1" dirty="0" smtClean="0"/>
              <a:t>Eficiente para o desempenho do motor e consumo de combustível.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70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Sistema “Pre Sense Plus” da Audi:</a:t>
            </a:r>
          </a:p>
          <a:p>
            <a:pPr lvl="1"/>
            <a:r>
              <a:rPr lang="en-US" dirty="0" err="1" smtClean="0"/>
              <a:t>Composto</a:t>
            </a:r>
            <a:r>
              <a:rPr lang="en-US" dirty="0" smtClean="0"/>
              <a:t> de 4 </a:t>
            </a:r>
            <a:r>
              <a:rPr lang="en-US" dirty="0" err="1" smtClean="0"/>
              <a:t>estágios</a:t>
            </a:r>
            <a:r>
              <a:rPr lang="en-US" dirty="0" smtClean="0"/>
              <a:t> (AUDI AG, 2016):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Emissão de alertas ao motorista;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Leve ativação dos freios do veículo;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Frenagem do veículo (1/3 da capacidade de frenagem), fechamento de janelas e teto solar, </a:t>
            </a:r>
            <a:r>
              <a:rPr lang="pt-BR" dirty="0" err="1" smtClean="0"/>
              <a:t>tensionamento</a:t>
            </a:r>
            <a:r>
              <a:rPr lang="pt-BR" dirty="0" smtClean="0"/>
              <a:t> dos cintos de segurança, e ativação de luzes de emergência;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Frenagem mais acentuada do veículo, seguida de uma frenagem total (cintos totalmente tensionados).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09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45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43A7-EB87-4B20-8E22-597B5F796CBB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97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29F-CA21-4E08-8B83-5A604E1F6FAD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9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D09-1141-403E-8AD0-3E056E057376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02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3CC0-39D6-4BEE-8B08-E44975C779DE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10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2003-1959-4418-B4E7-70AE8A75A784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7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DDA-9567-475A-9E6F-FF5C5D196F02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65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185D-55CB-498D-A5A8-9D1BA6C0AEF8}" type="datetime1">
              <a:rPr lang="pt-BR" smtClean="0"/>
              <a:t>27/04/2017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61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572D-BDC1-4B4A-B5B2-533FB45E7EAF}" type="datetime1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68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5CE-B05F-4AE2-89CE-84533E1BD2B4}" type="datetime1">
              <a:rPr lang="pt-BR" smtClean="0"/>
              <a:t>27/04/2017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2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11C-91ED-4747-AF4C-3E7B859C7F46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99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0210-5338-4994-BB9C-9F49FE373C09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80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5000">
              <a:srgbClr val="002060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170056"/>
            <a:ext cx="7886700" cy="881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6EDB93B-943B-4AF5-8756-670A16FEEECB}" type="datetime1">
              <a:rPr lang="pt-BR" smtClean="0"/>
              <a:t>27/04/2017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Projeto Otto IV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ED4D0539-4BD7-4EEC-A243-D048F649FE8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702"/>
            <a:ext cx="881026" cy="881026"/>
          </a:xfrm>
          <a:prstGeom prst="rect">
            <a:avLst/>
          </a:prstGeom>
        </p:spPr>
      </p:pic>
      <p:sp>
        <p:nvSpPr>
          <p:cNvPr id="11" name="Rectangle 6"/>
          <p:cNvSpPr/>
          <p:nvPr userDrawn="1"/>
        </p:nvSpPr>
        <p:spPr>
          <a:xfrm>
            <a:off x="0" y="1052736"/>
            <a:ext cx="9144000" cy="15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7906458" y="170883"/>
            <a:ext cx="1241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baseline="0" dirty="0" smtClean="0">
                <a:solidFill>
                  <a:schemeClr val="bg1"/>
                </a:solidFill>
              </a:rPr>
              <a:t>ESCOLA</a:t>
            </a:r>
          </a:p>
          <a:p>
            <a:r>
              <a:rPr lang="pt-BR" sz="1400" b="1" baseline="0" dirty="0" smtClean="0">
                <a:solidFill>
                  <a:schemeClr val="bg1"/>
                </a:solidFill>
              </a:rPr>
              <a:t>POLITÉCNICA</a:t>
            </a:r>
          </a:p>
          <a:p>
            <a:r>
              <a:rPr lang="pt-BR" sz="1400" b="1" baseline="0" dirty="0" smtClean="0">
                <a:solidFill>
                  <a:schemeClr val="bg1"/>
                </a:solidFill>
              </a:rPr>
              <a:t>DA USP</a:t>
            </a:r>
            <a:endParaRPr lang="pt-BR" sz="1400" b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4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800" b="1" dirty="0" smtClean="0"/>
              <a:t>Modelagem e Implementação de um Controle de Cruzeiro aplicado a um Veículo Volkswagen 2.0L</a:t>
            </a:r>
          </a:p>
          <a:p>
            <a:pPr marL="0" indent="0" algn="ctr">
              <a:buNone/>
            </a:pPr>
            <a:endParaRPr lang="pt-BR" sz="3200" b="1" dirty="0"/>
          </a:p>
          <a:p>
            <a:pPr marL="0" indent="0" algn="ctr">
              <a:buNone/>
            </a:pPr>
            <a:r>
              <a:rPr lang="pt-BR" sz="2400" b="1" dirty="0" smtClean="0"/>
              <a:t>Bruno César Fernandes Pereira</a:t>
            </a:r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r>
              <a:rPr lang="pt-BR" sz="2100" b="1" dirty="0" smtClean="0"/>
              <a:t>Orientador: Prof. Dr. Armando </a:t>
            </a:r>
            <a:r>
              <a:rPr lang="pt-BR" sz="2100" b="1" dirty="0" err="1" smtClean="0"/>
              <a:t>Antonio</a:t>
            </a:r>
            <a:r>
              <a:rPr lang="pt-BR" sz="2100" b="1" dirty="0" smtClean="0"/>
              <a:t> Maria </a:t>
            </a:r>
            <a:r>
              <a:rPr lang="pt-BR" sz="2100" b="1" dirty="0" err="1" smtClean="0"/>
              <a:t>Laganá</a:t>
            </a:r>
            <a:endParaRPr lang="pt-BR" sz="2100" b="1" dirty="0" smtClean="0"/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r>
              <a:rPr lang="pt-BR" sz="1900" b="1" dirty="0" smtClean="0"/>
              <a:t>2017</a:t>
            </a:r>
            <a:endParaRPr lang="pt-BR" sz="3200" b="1" dirty="0" smtClean="0"/>
          </a:p>
          <a:p>
            <a:pPr marL="0" indent="0" algn="ctr">
              <a:buNone/>
            </a:pPr>
            <a:endParaRPr lang="pt-BR" sz="3200" b="1" dirty="0"/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7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Principais malhas de controle de uma ECU</a:t>
            </a:r>
          </a:p>
          <a:p>
            <a:pPr lvl="1"/>
            <a:r>
              <a:rPr lang="pt-BR" dirty="0"/>
              <a:t>Controle de </a:t>
            </a:r>
            <a:r>
              <a:rPr lang="pt-BR" dirty="0" smtClean="0"/>
              <a:t>torque.</a:t>
            </a:r>
          </a:p>
          <a:p>
            <a:pPr lvl="1"/>
            <a:r>
              <a:rPr lang="pt-BR" dirty="0"/>
              <a:t>Controle da </a:t>
            </a:r>
            <a:r>
              <a:rPr lang="pt-BR" dirty="0" smtClean="0"/>
              <a:t>mistura ar/combustível (a/c).</a:t>
            </a:r>
          </a:p>
          <a:p>
            <a:pPr lvl="1"/>
            <a:r>
              <a:rPr lang="pt-BR" dirty="0"/>
              <a:t>Controle do </a:t>
            </a:r>
            <a:r>
              <a:rPr lang="pt-BR" dirty="0" smtClean="0"/>
              <a:t>avanço </a:t>
            </a:r>
            <a:r>
              <a:rPr lang="pt-BR" dirty="0"/>
              <a:t>de </a:t>
            </a:r>
            <a:r>
              <a:rPr lang="pt-BR" dirty="0" smtClean="0"/>
              <a:t>ignição.</a:t>
            </a:r>
          </a:p>
          <a:p>
            <a:pPr lvl="1"/>
            <a:r>
              <a:rPr lang="pt-BR" dirty="0"/>
              <a:t>Controle da </a:t>
            </a:r>
            <a:r>
              <a:rPr lang="pt-BR" dirty="0" smtClean="0"/>
              <a:t>rotação </a:t>
            </a:r>
            <a:r>
              <a:rPr lang="pt-BR" dirty="0"/>
              <a:t>de </a:t>
            </a:r>
            <a:r>
              <a:rPr lang="pt-BR" dirty="0" smtClean="0"/>
              <a:t>marcha lenta.</a:t>
            </a:r>
          </a:p>
          <a:p>
            <a:pPr lvl="1"/>
            <a:r>
              <a:rPr lang="pt-BR" dirty="0"/>
              <a:t>Controle de </a:t>
            </a:r>
            <a:r>
              <a:rPr lang="pt-BR" dirty="0" smtClean="0"/>
              <a:t>posição </a:t>
            </a:r>
            <a:r>
              <a:rPr lang="pt-BR" dirty="0"/>
              <a:t>da </a:t>
            </a:r>
            <a:r>
              <a:rPr lang="pt-BR" dirty="0" smtClean="0"/>
              <a:t>válvula borboleta eletrônica.</a:t>
            </a:r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93738"/>
            <a:ext cx="9144000" cy="5159598"/>
          </a:xfrm>
        </p:spPr>
        <p:txBody>
          <a:bodyPr>
            <a:normAutofit fontScale="85000" lnSpcReduction="20000"/>
          </a:bodyPr>
          <a:lstStyle/>
          <a:p>
            <a:r>
              <a:rPr lang="pt-BR" sz="1200" dirty="0"/>
              <a:t>AUDI AG. Audi </a:t>
            </a:r>
            <a:r>
              <a:rPr lang="pt-BR" sz="1200" dirty="0" err="1"/>
              <a:t>pre</a:t>
            </a:r>
            <a:r>
              <a:rPr lang="pt-BR" sz="1200" dirty="0"/>
              <a:t> </a:t>
            </a:r>
            <a:r>
              <a:rPr lang="pt-BR" sz="1200" dirty="0" err="1"/>
              <a:t>sense</a:t>
            </a:r>
            <a:r>
              <a:rPr lang="pt-BR" sz="1200" dirty="0"/>
              <a:t>. 2016. Disponível em: &lt;http://</a:t>
            </a:r>
            <a:r>
              <a:rPr lang="pt-BR" sz="1200" dirty="0" smtClean="0"/>
              <a:t>www.audi-technologyportal.de/en/electrics-electronics/safety-systems/audi-pre-sense_en&gt;.</a:t>
            </a:r>
          </a:p>
          <a:p>
            <a:r>
              <a:rPr lang="en-US" sz="1200" dirty="0" smtClean="0"/>
              <a:t>CAN </a:t>
            </a:r>
            <a:r>
              <a:rPr lang="en-US" sz="1200" dirty="0"/>
              <a:t>BUS KIT. What is CAN Bus? 2016. </a:t>
            </a:r>
            <a:r>
              <a:rPr lang="en-US" sz="1200" dirty="0" err="1"/>
              <a:t>Disponível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: &lt;http://</a:t>
            </a:r>
            <a:r>
              <a:rPr lang="en-US" sz="1200" dirty="0" smtClean="0"/>
              <a:t>canbuskit.com/what.php&gt;.</a:t>
            </a:r>
          </a:p>
          <a:p>
            <a:r>
              <a:rPr lang="en-US" sz="1200" dirty="0"/>
              <a:t>DELPHI. ETC air Control Valve (ETC-ACV) application manual. [</a:t>
            </a:r>
            <a:r>
              <a:rPr lang="en-US" sz="1200" dirty="0" err="1"/>
              <a:t>S.l.</a:t>
            </a:r>
            <a:r>
              <a:rPr lang="en-US" sz="1200" dirty="0"/>
              <a:t>], 2003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FELICE, B. Implementing The CCITT Cyclical Redundancy Check. 2007. </a:t>
            </a:r>
            <a:r>
              <a:rPr lang="en-US" sz="1200" dirty="0" err="1" smtClean="0"/>
              <a:t>Disponível</a:t>
            </a:r>
            <a:r>
              <a:rPr lang="en-US" sz="1200" dirty="0" smtClean="0"/>
              <a:t> </a:t>
            </a:r>
            <a:r>
              <a:rPr lang="en-US" sz="1200" dirty="0" err="1" smtClean="0"/>
              <a:t>em</a:t>
            </a:r>
            <a:r>
              <a:rPr lang="en-US" sz="1200" dirty="0"/>
              <a:t>: &lt;http://www.drdobbs.com/implementing-the-ccitt-cyclical-redundan/199904926&gt;.</a:t>
            </a:r>
            <a:endParaRPr lang="en-US" sz="1200" dirty="0" smtClean="0"/>
          </a:p>
          <a:p>
            <a:r>
              <a:rPr lang="pt-BR" sz="1200" dirty="0" smtClean="0"/>
              <a:t>FREESCALE</a:t>
            </a:r>
            <a:r>
              <a:rPr lang="pt-BR" sz="1200" dirty="0"/>
              <a:t>. </a:t>
            </a:r>
            <a:r>
              <a:rPr lang="pt-BR" sz="1200" dirty="0" err="1"/>
              <a:t>Datasheet</a:t>
            </a:r>
            <a:r>
              <a:rPr lang="pt-BR" sz="1200" dirty="0"/>
              <a:t> da família MC9S12XE. [</a:t>
            </a:r>
            <a:r>
              <a:rPr lang="pt-BR" sz="1200" dirty="0" err="1"/>
              <a:t>S.l</a:t>
            </a:r>
            <a:r>
              <a:rPr lang="pt-BR" sz="1200" dirty="0"/>
              <a:t>.], 2012.</a:t>
            </a:r>
            <a:endParaRPr lang="en-US" sz="1200" dirty="0" smtClean="0"/>
          </a:p>
          <a:p>
            <a:r>
              <a:rPr lang="en-US" sz="1200" dirty="0" smtClean="0"/>
              <a:t>GUZZELLA</a:t>
            </a:r>
            <a:r>
              <a:rPr lang="en-US" sz="1200" dirty="0"/>
              <a:t>, L.; ONDER, C. Introduction to Modeling and Control of </a:t>
            </a:r>
            <a:r>
              <a:rPr lang="en-US" sz="1200" dirty="0" smtClean="0"/>
              <a:t>Internal Combustion </a:t>
            </a:r>
            <a:r>
              <a:rPr lang="en-US" sz="1200" dirty="0"/>
              <a:t>Engine Systems. Springer, 2004. ISBN 9783540222743</a:t>
            </a:r>
            <a:r>
              <a:rPr lang="en-US" sz="1200" dirty="0" smtClean="0"/>
              <a:t>.</a:t>
            </a:r>
          </a:p>
          <a:p>
            <a:r>
              <a:rPr lang="pt-BR" sz="1200" dirty="0" smtClean="0"/>
              <a:t>IAN J. HAWKINS LTDA. </a:t>
            </a:r>
            <a:r>
              <a:rPr lang="pt-BR" sz="1200" i="1" dirty="0" smtClean="0"/>
              <a:t>Torque - OBD2 Performance </a:t>
            </a:r>
            <a:r>
              <a:rPr lang="pt-BR" sz="1200" i="1" dirty="0" err="1" smtClean="0"/>
              <a:t>and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Diagnostics</a:t>
            </a:r>
            <a:r>
              <a:rPr lang="pt-BR" sz="1200" i="1" dirty="0" smtClean="0"/>
              <a:t> for </a:t>
            </a:r>
            <a:r>
              <a:rPr lang="pt-BR" sz="1200" i="1" dirty="0" err="1" smtClean="0"/>
              <a:t>your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Vehicle</a:t>
            </a:r>
            <a:r>
              <a:rPr lang="pt-BR" sz="1200" dirty="0" smtClean="0"/>
              <a:t>. 2016. Disponível em: &lt;https://torque-bhp.com/&gt;.</a:t>
            </a:r>
          </a:p>
          <a:p>
            <a:r>
              <a:rPr lang="pt-BR" sz="1200" dirty="0" smtClean="0"/>
              <a:t>KIENCKE</a:t>
            </a:r>
            <a:r>
              <a:rPr lang="pt-BR" sz="1200" dirty="0"/>
              <a:t>, U.; NIELSEN, L. </a:t>
            </a:r>
            <a:r>
              <a:rPr lang="pt-BR" sz="1200" dirty="0" err="1"/>
              <a:t>Automotive</a:t>
            </a:r>
            <a:r>
              <a:rPr lang="pt-BR" sz="1200" dirty="0"/>
              <a:t> </a:t>
            </a:r>
            <a:r>
              <a:rPr lang="pt-BR" sz="1200" dirty="0" err="1"/>
              <a:t>Control</a:t>
            </a:r>
            <a:r>
              <a:rPr lang="pt-BR" sz="1200" dirty="0"/>
              <a:t> Systems. [</a:t>
            </a:r>
            <a:r>
              <a:rPr lang="pt-BR" sz="1200" dirty="0" err="1"/>
              <a:t>S.l</a:t>
            </a:r>
            <a:r>
              <a:rPr lang="pt-BR" sz="1200" dirty="0"/>
              <a:t>.]: Springer </a:t>
            </a:r>
            <a:r>
              <a:rPr lang="pt-BR" sz="1200" dirty="0" smtClean="0"/>
              <a:t>Berlin Heidelberg</a:t>
            </a:r>
            <a:r>
              <a:rPr lang="pt-BR" sz="1200" dirty="0"/>
              <a:t>, 2005. ISBN 9783540231394.</a:t>
            </a:r>
          </a:p>
          <a:p>
            <a:r>
              <a:rPr lang="pt-BR" sz="1200" dirty="0" smtClean="0"/>
              <a:t>MATHWORKS</a:t>
            </a:r>
            <a:r>
              <a:rPr lang="pt-BR" sz="1200" dirty="0"/>
              <a:t>. </a:t>
            </a:r>
            <a:r>
              <a:rPr lang="pt-BR" sz="1200" dirty="0" err="1"/>
              <a:t>Loss</a:t>
            </a:r>
            <a:r>
              <a:rPr lang="pt-BR" sz="1200" dirty="0"/>
              <a:t> </a:t>
            </a:r>
            <a:r>
              <a:rPr lang="pt-BR" sz="1200" dirty="0" err="1"/>
              <a:t>Function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Model</a:t>
            </a:r>
            <a:r>
              <a:rPr lang="pt-BR" sz="1200" dirty="0"/>
              <a:t> </a:t>
            </a:r>
            <a:r>
              <a:rPr lang="pt-BR" sz="1200" dirty="0" err="1"/>
              <a:t>Quality</a:t>
            </a:r>
            <a:r>
              <a:rPr lang="pt-BR" sz="1200" dirty="0"/>
              <a:t> </a:t>
            </a:r>
            <a:r>
              <a:rPr lang="pt-BR" sz="1200" dirty="0" err="1"/>
              <a:t>Metrics</a:t>
            </a:r>
            <a:r>
              <a:rPr lang="pt-BR" sz="1200" dirty="0"/>
              <a:t>. 2016. Disponível em</a:t>
            </a:r>
            <a:r>
              <a:rPr lang="pt-BR" sz="1200" dirty="0" smtClean="0"/>
              <a:t>: &lt;</a:t>
            </a:r>
            <a:r>
              <a:rPr lang="pt-BR" sz="1200" dirty="0"/>
              <a:t>https://www.mathworks.com/help/ident/ug/model-quality-metrics.html</a:t>
            </a:r>
            <a:r>
              <a:rPr lang="pt-BR" sz="1200" dirty="0" smtClean="0"/>
              <a:t>&gt;.</a:t>
            </a:r>
          </a:p>
          <a:p>
            <a:r>
              <a:rPr lang="pt-BR" sz="1200" dirty="0" smtClean="0"/>
              <a:t>NVIDIA. </a:t>
            </a:r>
            <a:r>
              <a:rPr lang="pt-BR" sz="1200" dirty="0" err="1" smtClean="0"/>
              <a:t>Advanced</a:t>
            </a:r>
            <a:r>
              <a:rPr lang="pt-BR" sz="1200" dirty="0" smtClean="0"/>
              <a:t> Driver </a:t>
            </a:r>
            <a:r>
              <a:rPr lang="pt-BR" sz="1200" dirty="0" err="1" smtClean="0"/>
              <a:t>Assistance</a:t>
            </a:r>
            <a:r>
              <a:rPr lang="pt-BR" sz="1200" dirty="0" smtClean="0"/>
              <a:t> Systems (ADAS). 2016. Disponível em: &lt;http://www.nvidia.com/object/advanced-driver-assistance-systems.html&gt;.</a:t>
            </a:r>
          </a:p>
          <a:p>
            <a:r>
              <a:rPr lang="pt-BR" sz="1200" dirty="0" smtClean="0"/>
              <a:t>ORGANIZAÇÃO </a:t>
            </a:r>
            <a:r>
              <a:rPr lang="pt-BR" sz="1200" dirty="0"/>
              <a:t>MUNDIAL DA SAÚDE. OMS: Brasil é o país com maior número de mortes de trânsito por habitante da América do Sul. 2015. Disponível em: &lt;https://nacoesunidas.org/oms-brasil-e-o-pais-com-maior-numero-de-mortes-detransito-por-habitante-da-america-do-sul</a:t>
            </a:r>
            <a:r>
              <a:rPr lang="pt-BR" sz="1200" dirty="0" smtClean="0"/>
              <a:t>/&gt;.</a:t>
            </a:r>
            <a:endParaRPr lang="pt-BR" sz="1200" dirty="0"/>
          </a:p>
          <a:p>
            <a:r>
              <a:rPr lang="pt-BR" sz="1200" dirty="0"/>
              <a:t>PEREIRA, B. C. F. </a:t>
            </a:r>
            <a:r>
              <a:rPr lang="pt-BR" sz="1200" i="1" dirty="0"/>
              <a:t>Unidade de Gerenciamento Eletrônico de um Motor Volkswagen 2.0L: Projeto Otto II</a:t>
            </a:r>
            <a:r>
              <a:rPr lang="pt-BR" sz="1200" dirty="0"/>
              <a:t>. Monografia (Trabalho de Conclusão de Curso) — Escola Politécnica da Universidade de São Paulo, 2013.</a:t>
            </a:r>
          </a:p>
          <a:p>
            <a:r>
              <a:rPr lang="pt-BR" sz="1200" dirty="0"/>
              <a:t>PEREIRA, B. S. </a:t>
            </a:r>
            <a:r>
              <a:rPr lang="pt-BR" sz="1200" i="1" dirty="0"/>
              <a:t>Controle da Mistura Ar/Combustível em um Motor a Combustão Interna: Sistema em Malha Fechada</a:t>
            </a:r>
            <a:r>
              <a:rPr lang="pt-BR" sz="1200" dirty="0"/>
              <a:t>. Monografia (Dissertação de Mestrado) — Escola Politécnica da Universidade de São Paulo, 2015.</a:t>
            </a:r>
          </a:p>
          <a:p>
            <a:r>
              <a:rPr lang="pt-BR" sz="1200" dirty="0"/>
              <a:t>ROBERT BOSCH GMBH. </a:t>
            </a:r>
            <a:r>
              <a:rPr lang="pt-BR" sz="1200" dirty="0" err="1"/>
              <a:t>Electronic</a:t>
            </a:r>
            <a:r>
              <a:rPr lang="pt-BR" sz="1200" dirty="0"/>
              <a:t> </a:t>
            </a:r>
            <a:r>
              <a:rPr lang="pt-BR" sz="1200" dirty="0" err="1"/>
              <a:t>Engine</a:t>
            </a:r>
            <a:r>
              <a:rPr lang="pt-BR" sz="1200" dirty="0"/>
              <a:t> Management: </a:t>
            </a:r>
            <a:r>
              <a:rPr lang="pt-BR" sz="1200" dirty="0" err="1"/>
              <a:t>Perfectly-Regulated</a:t>
            </a:r>
            <a:r>
              <a:rPr lang="pt-BR" sz="1200" dirty="0"/>
              <a:t> </a:t>
            </a:r>
            <a:r>
              <a:rPr lang="pt-BR" sz="1200" dirty="0" err="1"/>
              <a:t>Engine</a:t>
            </a:r>
            <a:r>
              <a:rPr lang="pt-BR" sz="1200" dirty="0"/>
              <a:t> </a:t>
            </a:r>
            <a:r>
              <a:rPr lang="pt-BR" sz="1200" dirty="0" err="1"/>
              <a:t>Functions</a:t>
            </a:r>
            <a:r>
              <a:rPr lang="pt-BR" sz="1200" dirty="0"/>
              <a:t>. 2016. Disponível em: &lt;http://de.bosch-automotive.com/pt_BR/parts_and_accessories/specials_1/commercial_vehicle/repairs_exchange/bosch_exchange_2/engine_control_unit_bx_repaustausch_truck_special_parts/engine_control_unit_bx_repaust_truck_special_parts</a:t>
            </a:r>
            <a:r>
              <a:rPr lang="pt-BR" sz="1200" dirty="0" smtClean="0"/>
              <a:t>&gt;.</a:t>
            </a:r>
            <a:endParaRPr lang="pt-BR" sz="1200" dirty="0"/>
          </a:p>
          <a:p>
            <a:r>
              <a:rPr lang="en-US" sz="1200" dirty="0"/>
              <a:t>SHAOUT, A.; COLELLA, D.; AWAD, S. Advanced driver assistance systems - past, present and future. In: Computer Engineering Conference (ICENCO), 2011 Seventh International. [</a:t>
            </a:r>
            <a:r>
              <a:rPr lang="en-US" sz="1200" dirty="0" err="1"/>
              <a:t>S.l.</a:t>
            </a:r>
            <a:r>
              <a:rPr lang="en-US" sz="1200" dirty="0"/>
              <a:t>: </a:t>
            </a:r>
            <a:r>
              <a:rPr lang="en-US" sz="1200" dirty="0" err="1"/>
              <a:t>s.n</a:t>
            </a:r>
            <a:r>
              <a:rPr lang="en-US" sz="1200" dirty="0"/>
              <a:t>.], 2011. p. 72–82.</a:t>
            </a:r>
          </a:p>
          <a:p>
            <a:r>
              <a:rPr lang="pt-BR" sz="1200" dirty="0"/>
              <a:t>TOYOTA MOTOR CORPORATION AUSTRALIA LTDA. Cruise </a:t>
            </a:r>
            <a:r>
              <a:rPr lang="pt-BR" sz="1200" dirty="0" err="1"/>
              <a:t>Control</a:t>
            </a:r>
            <a:r>
              <a:rPr lang="pt-BR" sz="1200" dirty="0"/>
              <a:t>. For </a:t>
            </a:r>
            <a:r>
              <a:rPr lang="pt-BR" sz="1200" dirty="0" err="1"/>
              <a:t>less</a:t>
            </a:r>
            <a:r>
              <a:rPr lang="pt-BR" sz="1200" dirty="0"/>
              <a:t> </a:t>
            </a:r>
            <a:r>
              <a:rPr lang="pt-BR" sz="1200" dirty="0" err="1"/>
              <a:t>tiring</a:t>
            </a:r>
            <a:r>
              <a:rPr lang="pt-BR" sz="1200" dirty="0"/>
              <a:t> </a:t>
            </a:r>
            <a:r>
              <a:rPr lang="pt-BR" sz="1200" dirty="0" err="1"/>
              <a:t>driving</a:t>
            </a:r>
            <a:r>
              <a:rPr lang="pt-BR" sz="1200" dirty="0"/>
              <a:t>. 2016. Disponível em: &lt;http://www3.toyota.com.au/yaris/features/technology/cruise-control&gt;.</a:t>
            </a:r>
          </a:p>
          <a:p>
            <a:r>
              <a:rPr lang="pt-BR" sz="1200" dirty="0" smtClean="0"/>
              <a:t>VOLKSWAGEN </a:t>
            </a:r>
            <a:r>
              <a:rPr lang="pt-BR" sz="1200" dirty="0"/>
              <a:t>OF THE WOODLANDS. </a:t>
            </a:r>
            <a:r>
              <a:rPr lang="pt-BR" sz="1200" dirty="0" err="1"/>
              <a:t>How</a:t>
            </a:r>
            <a:r>
              <a:rPr lang="pt-BR" sz="1200" dirty="0"/>
              <a:t> </a:t>
            </a:r>
            <a:r>
              <a:rPr lang="pt-BR" sz="1200" dirty="0" err="1"/>
              <a:t>to</a:t>
            </a:r>
            <a:r>
              <a:rPr lang="pt-BR" sz="1200" dirty="0"/>
              <a:t> use Volkswagen </a:t>
            </a:r>
            <a:r>
              <a:rPr lang="pt-BR" sz="1200" dirty="0" err="1"/>
              <a:t>Touareg</a:t>
            </a:r>
            <a:r>
              <a:rPr lang="pt-BR" sz="1200" dirty="0"/>
              <a:t> </a:t>
            </a:r>
            <a:r>
              <a:rPr lang="pt-BR" sz="1200" dirty="0" err="1"/>
              <a:t>adaptive</a:t>
            </a:r>
            <a:r>
              <a:rPr lang="pt-BR" sz="1200" dirty="0"/>
              <a:t> </a:t>
            </a:r>
            <a:r>
              <a:rPr lang="pt-BR" sz="1200" dirty="0" err="1"/>
              <a:t>cruise</a:t>
            </a:r>
            <a:r>
              <a:rPr lang="pt-BR" sz="1200" dirty="0"/>
              <a:t> </a:t>
            </a:r>
            <a:r>
              <a:rPr lang="pt-BR" sz="1200" dirty="0" err="1"/>
              <a:t>control</a:t>
            </a:r>
            <a:r>
              <a:rPr lang="pt-BR" sz="1200" dirty="0"/>
              <a:t>. 2015. Disponível em:  http://www.vwofthewoodlands.com/blog/how-touse-volkswagen-touareg-adaptive-cruise-control</a:t>
            </a:r>
            <a:r>
              <a:rPr lang="pt-BR" sz="1200" dirty="0" smtClean="0"/>
              <a:t>/&gt;.</a:t>
            </a:r>
            <a:endParaRPr lang="pt-BR" sz="1200" dirty="0"/>
          </a:p>
          <a:p>
            <a:r>
              <a:rPr lang="en-US" sz="1200" dirty="0" smtClean="0"/>
              <a:t>ZHU</a:t>
            </a:r>
            <a:r>
              <a:rPr lang="en-US" sz="1200" dirty="0"/>
              <a:t>, D. et al. Idle speed </a:t>
            </a:r>
            <a:r>
              <a:rPr lang="en-US" sz="1200" dirty="0" smtClean="0"/>
              <a:t>control </a:t>
            </a:r>
            <a:r>
              <a:rPr lang="en-US" sz="1200" dirty="0"/>
              <a:t>system </a:t>
            </a:r>
            <a:r>
              <a:rPr lang="en-US" sz="1200" dirty="0" smtClean="0"/>
              <a:t>design based </a:t>
            </a:r>
            <a:r>
              <a:rPr lang="en-US" sz="1200" dirty="0"/>
              <a:t>on engine torque management. In: Chinese Automation Congress (CAC), 2015. [</a:t>
            </a:r>
            <a:r>
              <a:rPr lang="en-US" sz="1200" dirty="0" err="1"/>
              <a:t>S.l.</a:t>
            </a:r>
            <a:r>
              <a:rPr lang="en-US" sz="1200" dirty="0"/>
              <a:t>: </a:t>
            </a:r>
            <a:r>
              <a:rPr lang="en-US" sz="1200" dirty="0" err="1"/>
              <a:t>s.n</a:t>
            </a:r>
            <a:r>
              <a:rPr lang="en-US" sz="1200" dirty="0"/>
              <a:t>.], 2015. p. 1809–1814</a:t>
            </a:r>
            <a:r>
              <a:rPr lang="en-US" sz="1200" dirty="0" smtClean="0"/>
              <a:t>.</a:t>
            </a:r>
            <a:endParaRPr lang="pt-BR" sz="1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1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OBRIGADO </a:t>
            </a:r>
            <a:r>
              <a:rPr lang="pt-BR" dirty="0"/>
              <a:t>PELA ATENÇÃO!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5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Controle de torque</a:t>
            </a:r>
          </a:p>
          <a:p>
            <a:pPr lvl="1"/>
            <a:r>
              <a:rPr lang="pt-BR" dirty="0" smtClean="0"/>
              <a:t>Segundo </a:t>
            </a:r>
            <a:r>
              <a:rPr lang="pt-BR" dirty="0" err="1"/>
              <a:t>Guzzella</a:t>
            </a:r>
            <a:r>
              <a:rPr lang="pt-BR" dirty="0"/>
              <a:t> e </a:t>
            </a:r>
            <a:r>
              <a:rPr lang="pt-BR" dirty="0" err="1"/>
              <a:t>Onder</a:t>
            </a:r>
            <a:r>
              <a:rPr lang="pt-BR" dirty="0"/>
              <a:t> (2004), a tarefa mais importante de um motor é </a:t>
            </a:r>
            <a:r>
              <a:rPr lang="pt-BR" dirty="0" smtClean="0"/>
              <a:t>fornecer torque</a:t>
            </a:r>
            <a:r>
              <a:rPr lang="pt-BR" dirty="0"/>
              <a:t>, de modo a atender a um certo valor de demanda que, em geral, é </a:t>
            </a:r>
            <a:r>
              <a:rPr lang="pt-BR" dirty="0" smtClean="0"/>
              <a:t>definida pelo </a:t>
            </a:r>
            <a:r>
              <a:rPr lang="pt-BR" dirty="0"/>
              <a:t>condutor através do pedal de aceleração do veículo.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2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04" y="1628800"/>
            <a:ext cx="4739360" cy="444475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07704" y="1321023"/>
            <a:ext cx="525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2 - Diagrama </a:t>
            </a:r>
            <a:r>
              <a:rPr lang="pt-BR" sz="1400" dirty="0">
                <a:solidFill>
                  <a:schemeClr val="bg1"/>
                </a:solidFill>
              </a:rPr>
              <a:t>do controle de torque em uma ECU convencional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08904" y="6073551"/>
            <a:ext cx="47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Fonte: </a:t>
            </a:r>
            <a:r>
              <a:rPr lang="pt-BR" sz="1400" dirty="0" err="1">
                <a:solidFill>
                  <a:schemeClr val="bg1"/>
                </a:solidFill>
              </a:rPr>
              <a:t>Guzzella</a:t>
            </a:r>
            <a:r>
              <a:rPr lang="pt-BR" sz="1400" dirty="0">
                <a:solidFill>
                  <a:schemeClr val="bg1"/>
                </a:solidFill>
              </a:rPr>
              <a:t> e </a:t>
            </a:r>
            <a:r>
              <a:rPr lang="pt-BR" sz="1400" dirty="0" err="1">
                <a:solidFill>
                  <a:schemeClr val="bg1"/>
                </a:solidFill>
              </a:rPr>
              <a:t>Onder</a:t>
            </a:r>
            <a:r>
              <a:rPr lang="pt-BR" sz="1400" dirty="0">
                <a:solidFill>
                  <a:schemeClr val="bg1"/>
                </a:solidFill>
              </a:rPr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20876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56085"/>
            <a:ext cx="7165802" cy="43379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71600" y="1340768"/>
            <a:ext cx="7165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 </a:t>
            </a:r>
            <a:r>
              <a:rPr lang="pt-BR" sz="1400" dirty="0">
                <a:solidFill>
                  <a:schemeClr val="bg1"/>
                </a:solidFill>
              </a:rPr>
              <a:t>- Diagrama do controle de torque em uma ECU tipo </a:t>
            </a:r>
            <a:r>
              <a:rPr lang="pt-BR" sz="1400" i="1" dirty="0">
                <a:solidFill>
                  <a:schemeClr val="bg1"/>
                </a:solidFill>
              </a:rPr>
              <a:t>torque-</a:t>
            </a:r>
            <a:r>
              <a:rPr lang="pt-BR" sz="1400" i="1" dirty="0" err="1">
                <a:solidFill>
                  <a:schemeClr val="bg1"/>
                </a:solidFill>
              </a:rPr>
              <a:t>based</a:t>
            </a:r>
            <a:endParaRPr lang="pt-BR" sz="1400" i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6001543"/>
            <a:ext cx="7165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Fonte: </a:t>
            </a:r>
            <a:r>
              <a:rPr lang="pt-BR" sz="1400" dirty="0" err="1">
                <a:solidFill>
                  <a:schemeClr val="bg1"/>
                </a:solidFill>
              </a:rPr>
              <a:t>Guzzella</a:t>
            </a:r>
            <a:r>
              <a:rPr lang="pt-BR" sz="1400" dirty="0">
                <a:solidFill>
                  <a:schemeClr val="bg1"/>
                </a:solidFill>
              </a:rPr>
              <a:t> e </a:t>
            </a:r>
            <a:r>
              <a:rPr lang="pt-BR" sz="1400" dirty="0" err="1">
                <a:solidFill>
                  <a:schemeClr val="bg1"/>
                </a:solidFill>
              </a:rPr>
              <a:t>Onder</a:t>
            </a:r>
            <a:r>
              <a:rPr lang="pt-BR" sz="1400" dirty="0">
                <a:solidFill>
                  <a:schemeClr val="bg1"/>
                </a:solidFill>
              </a:rPr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1141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Controle da mistura ar/combustível (a/c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Dosa a injeção de combustível.</a:t>
            </a:r>
          </a:p>
          <a:p>
            <a:pPr lvl="1"/>
            <a:r>
              <a:rPr lang="pt-BR" dirty="0" smtClean="0"/>
              <a:t>Minimizar </a:t>
            </a:r>
            <a:r>
              <a:rPr lang="pt-BR" dirty="0"/>
              <a:t>emissões de </a:t>
            </a:r>
            <a:r>
              <a:rPr lang="pt-BR" dirty="0" smtClean="0"/>
              <a:t>poluentes.</a:t>
            </a:r>
          </a:p>
          <a:p>
            <a:pPr lvl="1"/>
            <a:r>
              <a:rPr lang="pt-BR" dirty="0" smtClean="0"/>
              <a:t>Proporcionar </a:t>
            </a:r>
            <a:r>
              <a:rPr lang="pt-BR" dirty="0"/>
              <a:t>economia de </a:t>
            </a:r>
            <a:r>
              <a:rPr lang="pt-BR" dirty="0" smtClean="0"/>
              <a:t>combustível.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76" y="3695633"/>
            <a:ext cx="3645024" cy="23679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27176" y="3409255"/>
            <a:ext cx="364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 </a:t>
            </a:r>
            <a:r>
              <a:rPr lang="pt-BR" sz="1400" dirty="0">
                <a:solidFill>
                  <a:schemeClr val="bg1"/>
                </a:solidFill>
              </a:rPr>
              <a:t>- Emissão de poluentes x fator </a:t>
            </a:r>
            <a:r>
              <a:rPr lang="pt-BR" sz="1400" dirty="0" smtClean="0">
                <a:solidFill>
                  <a:schemeClr val="bg1"/>
                </a:solidFill>
              </a:rPr>
              <a:t>lambda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27176" y="6073551"/>
            <a:ext cx="364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Fonte: Kiencke e Nielsen (2005)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Divisão do controle </a:t>
            </a:r>
            <a:r>
              <a:rPr lang="pt-BR" dirty="0"/>
              <a:t>da </a:t>
            </a:r>
            <a:r>
              <a:rPr lang="pt-BR" dirty="0" smtClean="0"/>
              <a:t>mistura a/c:</a:t>
            </a:r>
          </a:p>
          <a:p>
            <a:pPr lvl="1"/>
            <a:r>
              <a:rPr lang="pt-BR" dirty="0" smtClean="0"/>
              <a:t>Controle </a:t>
            </a:r>
            <a:r>
              <a:rPr lang="pt-BR" i="1" dirty="0" err="1" smtClean="0"/>
              <a:t>feedforward</a:t>
            </a:r>
            <a:r>
              <a:rPr lang="pt-BR" i="1" dirty="0" smtClean="0"/>
              <a:t> (controle em malha aberta):</a:t>
            </a:r>
          </a:p>
          <a:p>
            <a:pPr lvl="2"/>
            <a:r>
              <a:rPr lang="pt-BR" i="1" dirty="0" smtClean="0"/>
              <a:t>Tempo de injeção estimado em função da massa de ar admitida.</a:t>
            </a:r>
          </a:p>
          <a:p>
            <a:pPr lvl="2"/>
            <a:r>
              <a:rPr lang="pt-BR" i="1" dirty="0" smtClean="0"/>
              <a:t>Útil para regimes transitórios do motor.</a:t>
            </a:r>
          </a:p>
          <a:p>
            <a:pPr lvl="1"/>
            <a:r>
              <a:rPr lang="pt-BR" i="1" dirty="0" smtClean="0"/>
              <a:t>Controle </a:t>
            </a:r>
            <a:r>
              <a:rPr lang="pt-BR" i="1" dirty="0" err="1" smtClean="0"/>
              <a:t>backward</a:t>
            </a:r>
            <a:r>
              <a:rPr lang="pt-BR" i="1" dirty="0" smtClean="0"/>
              <a:t> (controle em malha fechada):</a:t>
            </a:r>
          </a:p>
          <a:p>
            <a:pPr lvl="2"/>
            <a:r>
              <a:rPr lang="pt-BR" i="1" dirty="0" smtClean="0"/>
              <a:t>Utiliza a sonda lambda para correção do tempo de injeção estimado pelo controle </a:t>
            </a:r>
            <a:r>
              <a:rPr lang="pt-BR" i="1" dirty="0" err="1" smtClean="0"/>
              <a:t>feedforward</a:t>
            </a:r>
            <a:r>
              <a:rPr lang="pt-BR" i="1" dirty="0" smtClean="0"/>
              <a:t>.</a:t>
            </a:r>
          </a:p>
          <a:p>
            <a:pPr lvl="2"/>
            <a:r>
              <a:rPr lang="pt-BR" i="1" dirty="0" smtClean="0"/>
              <a:t>Atua em regimes estáveis do motor.</a:t>
            </a:r>
            <a:endParaRPr lang="pt-BR" i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96617"/>
            <a:ext cx="6589738" cy="358065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71600" y="1772816"/>
            <a:ext cx="716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 </a:t>
            </a:r>
            <a:r>
              <a:rPr lang="pt-BR" sz="1400" dirty="0">
                <a:solidFill>
                  <a:schemeClr val="bg1"/>
                </a:solidFill>
              </a:rPr>
              <a:t>- Diagrama de blocos de um controle </a:t>
            </a:r>
            <a:r>
              <a:rPr lang="pt-BR" sz="1400" dirty="0" smtClean="0">
                <a:solidFill>
                  <a:schemeClr val="bg1"/>
                </a:solidFill>
              </a:rPr>
              <a:t>de mistura a/c </a:t>
            </a:r>
            <a:r>
              <a:rPr lang="pt-BR" sz="1400" dirty="0">
                <a:solidFill>
                  <a:schemeClr val="bg1"/>
                </a:solidFill>
              </a:rPr>
              <a:t>com uso de </a:t>
            </a:r>
            <a:r>
              <a:rPr lang="pt-BR" sz="1400" dirty="0" smtClean="0">
                <a:solidFill>
                  <a:schemeClr val="bg1"/>
                </a:solidFill>
              </a:rPr>
              <a:t>sensor lambda </a:t>
            </a:r>
            <a:r>
              <a:rPr lang="pt-BR" sz="1400" dirty="0">
                <a:solidFill>
                  <a:schemeClr val="bg1"/>
                </a:solidFill>
              </a:rPr>
              <a:t>de </a:t>
            </a:r>
            <a:r>
              <a:rPr lang="pt-BR" sz="1400" dirty="0" smtClean="0">
                <a:solidFill>
                  <a:schemeClr val="bg1"/>
                </a:solidFill>
              </a:rPr>
              <a:t>banda estreita</a:t>
            </a:r>
            <a:endParaRPr lang="pt-BR" sz="1400" i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9632" y="5877272"/>
            <a:ext cx="658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Fonte: </a:t>
            </a:r>
            <a:r>
              <a:rPr lang="pt-BR" sz="1400" dirty="0" err="1">
                <a:solidFill>
                  <a:schemeClr val="bg1"/>
                </a:solidFill>
              </a:rPr>
              <a:t>Guzzella</a:t>
            </a:r>
            <a:r>
              <a:rPr lang="pt-BR" sz="1400" dirty="0">
                <a:solidFill>
                  <a:schemeClr val="bg1"/>
                </a:solidFill>
              </a:rPr>
              <a:t> e </a:t>
            </a:r>
            <a:r>
              <a:rPr lang="pt-BR" sz="1400" dirty="0" err="1">
                <a:solidFill>
                  <a:schemeClr val="bg1"/>
                </a:solidFill>
              </a:rPr>
              <a:t>Onder</a:t>
            </a:r>
            <a:r>
              <a:rPr lang="pt-BR" sz="1400" dirty="0">
                <a:solidFill>
                  <a:schemeClr val="bg1"/>
                </a:solidFill>
              </a:rPr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6845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Controle do avanço de </a:t>
            </a:r>
            <a:r>
              <a:rPr lang="pt-BR" dirty="0" smtClean="0"/>
              <a:t>ignição</a:t>
            </a:r>
            <a:endParaRPr lang="pt-BR" dirty="0"/>
          </a:p>
          <a:p>
            <a:pPr lvl="1"/>
            <a:r>
              <a:rPr lang="pt-BR" dirty="0" smtClean="0"/>
              <a:t>Controla o instante da centelha de combustão.</a:t>
            </a:r>
          </a:p>
          <a:p>
            <a:pPr lvl="1"/>
            <a:r>
              <a:rPr lang="pt-BR" dirty="0" smtClean="0"/>
              <a:t>Influencia </a:t>
            </a:r>
            <a:r>
              <a:rPr lang="pt-BR" dirty="0"/>
              <a:t>fortemente </a:t>
            </a:r>
            <a:r>
              <a:rPr lang="pt-BR" dirty="0" smtClean="0"/>
              <a:t>desempenho, </a:t>
            </a:r>
            <a:r>
              <a:rPr lang="pt-BR" dirty="0"/>
              <a:t>consumo </a:t>
            </a:r>
            <a:r>
              <a:rPr lang="pt-BR" dirty="0" smtClean="0"/>
              <a:t>de combustível </a:t>
            </a:r>
            <a:r>
              <a:rPr lang="pt-BR" dirty="0"/>
              <a:t>e </a:t>
            </a:r>
            <a:r>
              <a:rPr lang="pt-BR" dirty="0" smtClean="0"/>
              <a:t>nível </a:t>
            </a:r>
            <a:r>
              <a:rPr lang="pt-BR" dirty="0"/>
              <a:t>de emissão de </a:t>
            </a:r>
            <a:r>
              <a:rPr lang="pt-BR" dirty="0" smtClean="0"/>
              <a:t>poluentes.</a:t>
            </a:r>
          </a:p>
          <a:p>
            <a:pPr lvl="1"/>
            <a:r>
              <a:rPr lang="pt-BR" dirty="0" smtClean="0"/>
              <a:t>Dividido em:</a:t>
            </a:r>
          </a:p>
          <a:p>
            <a:pPr lvl="2"/>
            <a:r>
              <a:rPr lang="pt-BR" dirty="0"/>
              <a:t>Controle </a:t>
            </a:r>
            <a:r>
              <a:rPr lang="pt-BR" i="1" dirty="0" err="1"/>
              <a:t>feedforward</a:t>
            </a:r>
            <a:r>
              <a:rPr lang="pt-BR" i="1" dirty="0"/>
              <a:t> (calibração “</a:t>
            </a:r>
            <a:r>
              <a:rPr lang="pt-BR" i="1" dirty="0" err="1"/>
              <a:t>offline</a:t>
            </a:r>
            <a:r>
              <a:rPr lang="pt-BR" i="1" dirty="0" smtClean="0"/>
              <a:t>”);</a:t>
            </a:r>
            <a:endParaRPr lang="pt-BR" i="1" dirty="0"/>
          </a:p>
          <a:p>
            <a:pPr lvl="2"/>
            <a:r>
              <a:rPr lang="pt-BR" i="1" dirty="0" smtClean="0"/>
              <a:t>Controle </a:t>
            </a:r>
            <a:r>
              <a:rPr lang="pt-BR" i="1" dirty="0" err="1" smtClean="0"/>
              <a:t>backward</a:t>
            </a:r>
            <a:r>
              <a:rPr lang="pt-BR" i="1" dirty="0" smtClean="0"/>
              <a:t> (malha fechada com o sensor </a:t>
            </a:r>
            <a:r>
              <a:rPr lang="pt-BR" i="1" dirty="0" err="1" smtClean="0"/>
              <a:t>knock</a:t>
            </a:r>
            <a:r>
              <a:rPr lang="pt-BR" i="1" dirty="0" smtClean="0"/>
              <a:t>).</a:t>
            </a:r>
            <a:endParaRPr lang="pt-BR" i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2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Controle da rotação de marcha </a:t>
            </a:r>
            <a:r>
              <a:rPr lang="pt-BR" dirty="0" smtClean="0"/>
              <a:t>lenta (</a:t>
            </a:r>
            <a:r>
              <a:rPr lang="pt-BR" i="1" dirty="0" err="1" smtClean="0"/>
              <a:t>Idle</a:t>
            </a:r>
            <a:r>
              <a:rPr lang="pt-BR" i="1" dirty="0" smtClean="0"/>
              <a:t> </a:t>
            </a:r>
            <a:r>
              <a:rPr lang="pt-BR" i="1" dirty="0" err="1" smtClean="0"/>
              <a:t>Speed</a:t>
            </a:r>
            <a:r>
              <a:rPr lang="pt-BR" i="1" dirty="0" smtClean="0"/>
              <a:t> </a:t>
            </a:r>
            <a:r>
              <a:rPr lang="pt-BR" i="1" dirty="0" err="1" smtClean="0"/>
              <a:t>Control</a:t>
            </a:r>
            <a:r>
              <a:rPr lang="pt-BR" dirty="0" smtClean="0"/>
              <a:t> – ISC)</a:t>
            </a:r>
          </a:p>
          <a:p>
            <a:pPr lvl="1"/>
            <a:r>
              <a:rPr lang="pt-BR" dirty="0" smtClean="0"/>
              <a:t>30</a:t>
            </a:r>
            <a:r>
              <a:rPr lang="pt-BR" dirty="0"/>
              <a:t>% do consumo total </a:t>
            </a:r>
            <a:r>
              <a:rPr lang="pt-BR" dirty="0" smtClean="0"/>
              <a:t>gasto </a:t>
            </a:r>
            <a:r>
              <a:rPr lang="pt-BR" dirty="0"/>
              <a:t>durante o regime de marcha lenta ao se dirigir no trânsito das grandes cidades (ZHU et al., 2015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Gera economia de combustível e reduz emissão de poluentes.</a:t>
            </a:r>
          </a:p>
          <a:p>
            <a:pPr lvl="1"/>
            <a:r>
              <a:rPr lang="pt-BR" dirty="0" smtClean="0"/>
              <a:t>Mantém </a:t>
            </a:r>
            <a:r>
              <a:rPr lang="pt-BR" dirty="0"/>
              <a:t>a rotação ao seu </a:t>
            </a:r>
            <a:r>
              <a:rPr lang="pt-BR" dirty="0" smtClean="0"/>
              <a:t>valor mínimo sem comprometimento </a:t>
            </a:r>
            <a:r>
              <a:rPr lang="pt-BR" dirty="0"/>
              <a:t>da estabilidade do </a:t>
            </a:r>
            <a:r>
              <a:rPr lang="pt-BR" dirty="0" smtClean="0"/>
              <a:t>motor.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9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19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30" y="1916831"/>
            <a:ext cx="6427430" cy="399342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84930" y="1609055"/>
            <a:ext cx="642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 </a:t>
            </a:r>
            <a:r>
              <a:rPr lang="pt-BR" sz="1400" dirty="0">
                <a:solidFill>
                  <a:schemeClr val="bg1"/>
                </a:solidFill>
              </a:rPr>
              <a:t>- Estrutura completa de um </a:t>
            </a:r>
            <a:r>
              <a:rPr lang="pt-BR" sz="1400" dirty="0" smtClean="0">
                <a:solidFill>
                  <a:schemeClr val="bg1"/>
                </a:solidFill>
              </a:rPr>
              <a:t>ISC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84930" y="5929535"/>
            <a:ext cx="642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Fonte: </a:t>
            </a:r>
            <a:r>
              <a:rPr lang="pt-BR" sz="1400" dirty="0" err="1">
                <a:solidFill>
                  <a:schemeClr val="bg1"/>
                </a:solidFill>
              </a:rPr>
              <a:t>Guzzella</a:t>
            </a:r>
            <a:r>
              <a:rPr lang="pt-BR" sz="1400" dirty="0">
                <a:solidFill>
                  <a:schemeClr val="bg1"/>
                </a:solidFill>
              </a:rPr>
              <a:t> e </a:t>
            </a:r>
            <a:r>
              <a:rPr lang="pt-BR" sz="1400" dirty="0" err="1">
                <a:solidFill>
                  <a:schemeClr val="bg1"/>
                </a:solidFill>
              </a:rPr>
              <a:t>Onder</a:t>
            </a:r>
            <a:r>
              <a:rPr lang="pt-BR" sz="1400" dirty="0">
                <a:solidFill>
                  <a:schemeClr val="bg1"/>
                </a:solidFill>
              </a:rPr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31794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Referencial Teórico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Principais Malhas de Controle da ECU</a:t>
            </a:r>
            <a:endParaRPr lang="pt-BR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Advanced Driver Assistance Systems – ADAS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protocolo</a:t>
            </a:r>
            <a:r>
              <a:rPr lang="en-US" dirty="0" smtClean="0"/>
              <a:t> CAN e o </a:t>
            </a:r>
            <a:r>
              <a:rPr lang="en-US" dirty="0" err="1" smtClean="0"/>
              <a:t>padrão</a:t>
            </a:r>
            <a:r>
              <a:rPr lang="en-US" dirty="0" smtClean="0"/>
              <a:t> OBDII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Metodologia I - Refinamentos na ECU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Descrição da ECU de 2013 (Projeto Otto II)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Evolução da ECU de 2013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Metodologia II - Projeto do Controle de Cruzeiro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Identificação do sistema “veículo + ECU”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Resultados parciais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Próximos passos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5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Controle de posição da válvula borboleta </a:t>
            </a:r>
            <a:r>
              <a:rPr lang="pt-BR" dirty="0" smtClean="0"/>
              <a:t>eletrônica</a:t>
            </a:r>
            <a:endParaRPr lang="pt-BR" dirty="0"/>
          </a:p>
          <a:p>
            <a:pPr lvl="1"/>
            <a:r>
              <a:rPr lang="pt-BR" dirty="0" smtClean="0"/>
              <a:t>Utilizado </a:t>
            </a:r>
            <a:r>
              <a:rPr lang="pt-BR" dirty="0"/>
              <a:t>pela ECU para controle do fluxo de </a:t>
            </a:r>
            <a:r>
              <a:rPr lang="pt-BR" dirty="0" smtClean="0"/>
              <a:t>ar admitido </a:t>
            </a:r>
            <a:r>
              <a:rPr lang="pt-BR" dirty="0"/>
              <a:t>pelo motor (DELPHI, 2003).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20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2" y="3693556"/>
            <a:ext cx="3170693" cy="237801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71212" y="3356992"/>
            <a:ext cx="3170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7 </a:t>
            </a:r>
            <a:r>
              <a:rPr lang="pt-BR" sz="1400" dirty="0">
                <a:solidFill>
                  <a:schemeClr val="bg1"/>
                </a:solidFill>
              </a:rPr>
              <a:t>- Válvula Borboleta Eletrônica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71212" y="6073551"/>
            <a:ext cx="3170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Fonte: PEREIRA (2013)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Advanced Driver Assistance Systems </a:t>
            </a:r>
            <a:r>
              <a:rPr lang="en-US" dirty="0"/>
              <a:t>– </a:t>
            </a:r>
            <a:r>
              <a:rPr lang="en-US" dirty="0" smtClean="0"/>
              <a:t>ADAS</a:t>
            </a:r>
          </a:p>
          <a:p>
            <a:pPr lvl="1"/>
            <a:r>
              <a:rPr lang="pt-BR" dirty="0" smtClean="0"/>
              <a:t>Conjunto de tecnologias </a:t>
            </a:r>
            <a:r>
              <a:rPr lang="pt-BR" dirty="0"/>
              <a:t>de ponta para (</a:t>
            </a:r>
            <a:r>
              <a:rPr lang="pt-BR" dirty="0" smtClean="0"/>
              <a:t>SHAOUT; COLELLA</a:t>
            </a:r>
            <a:r>
              <a:rPr lang="pt-BR" dirty="0"/>
              <a:t>; AWAD, 2011):</a:t>
            </a:r>
            <a:endParaRPr lang="pt-BR" dirty="0" smtClean="0"/>
          </a:p>
          <a:p>
            <a:pPr lvl="2"/>
            <a:r>
              <a:rPr lang="pt-BR" dirty="0" smtClean="0"/>
              <a:t>aumentar </a:t>
            </a:r>
            <a:r>
              <a:rPr lang="pt-BR" dirty="0"/>
              <a:t>a segurança dos </a:t>
            </a:r>
            <a:r>
              <a:rPr lang="pt-BR" dirty="0" smtClean="0"/>
              <a:t>condutores;</a:t>
            </a:r>
          </a:p>
          <a:p>
            <a:pPr lvl="2"/>
            <a:r>
              <a:rPr lang="pt-BR" dirty="0"/>
              <a:t>m</a:t>
            </a:r>
            <a:r>
              <a:rPr lang="pt-BR" dirty="0" smtClean="0"/>
              <a:t>elhorar o conforto dos veículos e;</a:t>
            </a:r>
          </a:p>
          <a:p>
            <a:pPr lvl="2"/>
            <a:r>
              <a:rPr lang="pt-BR" dirty="0" smtClean="0"/>
              <a:t>diminuir </a:t>
            </a:r>
            <a:r>
              <a:rPr lang="pt-BR" dirty="0"/>
              <a:t>a probabilidade </a:t>
            </a:r>
            <a:r>
              <a:rPr lang="pt-BR" dirty="0" smtClean="0"/>
              <a:t>de ocorrência </a:t>
            </a:r>
            <a:r>
              <a:rPr lang="pt-BR" dirty="0"/>
              <a:t>de </a:t>
            </a:r>
            <a:r>
              <a:rPr lang="pt-BR" dirty="0" smtClean="0"/>
              <a:t>acidentes.</a:t>
            </a:r>
          </a:p>
          <a:p>
            <a:pPr lvl="2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47" y="4245917"/>
            <a:ext cx="3946169" cy="194318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75656" y="3985319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8 </a:t>
            </a:r>
            <a:r>
              <a:rPr lang="pt-BR" sz="1400" dirty="0">
                <a:solidFill>
                  <a:schemeClr val="bg1"/>
                </a:solidFill>
              </a:rPr>
              <a:t>- Detecção de pedestres é um exemplo de tarefa de uma tecnologia ADAS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70047" y="6165304"/>
            <a:ext cx="394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Fonte: NVIDIA (2016)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cruzeiro</a:t>
            </a:r>
            <a:r>
              <a:rPr lang="en-US" dirty="0" smtClean="0"/>
              <a:t> (</a:t>
            </a:r>
            <a:r>
              <a:rPr lang="en-US" i="1" dirty="0" smtClean="0"/>
              <a:t>Cruise Control </a:t>
            </a:r>
            <a:r>
              <a:rPr lang="en-US" dirty="0" smtClean="0"/>
              <a:t>– CC)</a:t>
            </a:r>
            <a:endParaRPr lang="pt-BR" dirty="0" smtClean="0"/>
          </a:p>
          <a:p>
            <a:pPr lvl="1"/>
            <a:r>
              <a:rPr lang="pt-BR" dirty="0" smtClean="0"/>
              <a:t>Mantém, de </a:t>
            </a:r>
            <a:r>
              <a:rPr lang="pt-BR" dirty="0"/>
              <a:t>maneira autônoma, a velocidade do veículo a um valor </a:t>
            </a:r>
            <a:r>
              <a:rPr lang="pt-BR" dirty="0" smtClean="0"/>
              <a:t>desejado.</a:t>
            </a:r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04729"/>
            <a:ext cx="4869450" cy="274036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23728" y="2977207"/>
            <a:ext cx="486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</a:t>
            </a:r>
            <a:r>
              <a:rPr lang="pt-BR" sz="1400" dirty="0">
                <a:solidFill>
                  <a:schemeClr val="bg1"/>
                </a:solidFill>
              </a:rPr>
              <a:t>9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>
                <a:solidFill>
                  <a:schemeClr val="bg1"/>
                </a:solidFill>
              </a:rPr>
              <a:t>- Botões para gerenciamento do Cruise </a:t>
            </a:r>
            <a:r>
              <a:rPr lang="pt-BR" sz="1400" dirty="0" err="1">
                <a:solidFill>
                  <a:schemeClr val="bg1"/>
                </a:solidFill>
              </a:rPr>
              <a:t>Control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23728" y="6073551"/>
            <a:ext cx="486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Fonte: Toyota Motor Corporation </a:t>
            </a:r>
            <a:r>
              <a:rPr lang="pt-BR" sz="1400" dirty="0" err="1">
                <a:solidFill>
                  <a:schemeClr val="bg1"/>
                </a:solidFill>
              </a:rPr>
              <a:t>Australia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Ltda</a:t>
            </a:r>
            <a:r>
              <a:rPr lang="pt-BR" sz="1400" dirty="0">
                <a:solidFill>
                  <a:schemeClr val="bg1"/>
                </a:solidFill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32542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Vantagens</a:t>
            </a:r>
            <a:r>
              <a:rPr lang="en-US" dirty="0" smtClean="0"/>
              <a:t> do </a:t>
            </a:r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cruzeiro</a:t>
            </a:r>
            <a:endParaRPr lang="pt-BR" dirty="0" smtClean="0"/>
          </a:p>
          <a:p>
            <a:pPr lvl="1"/>
            <a:r>
              <a:rPr lang="pt-BR" dirty="0" smtClean="0"/>
              <a:t>Aumento do conforto.</a:t>
            </a:r>
          </a:p>
          <a:p>
            <a:pPr lvl="1"/>
            <a:r>
              <a:rPr lang="pt-BR" dirty="0" smtClean="0"/>
              <a:t>Redução </a:t>
            </a:r>
            <a:r>
              <a:rPr lang="pt-BR" dirty="0"/>
              <a:t>do esforço para </a:t>
            </a:r>
            <a:r>
              <a:rPr lang="pt-BR" dirty="0" smtClean="0"/>
              <a:t>dirigir.</a:t>
            </a:r>
          </a:p>
          <a:p>
            <a:pPr lvl="1"/>
            <a:r>
              <a:rPr lang="pt-BR" dirty="0"/>
              <a:t>Economia de combustível </a:t>
            </a:r>
            <a:r>
              <a:rPr lang="pt-BR" dirty="0" smtClean="0"/>
              <a:t>devido à velocidade constante (SHAOUT</a:t>
            </a:r>
            <a:r>
              <a:rPr lang="pt-BR" dirty="0"/>
              <a:t>; COLELLA; AWAD, 2011</a:t>
            </a:r>
            <a:r>
              <a:rPr lang="pt-BR" dirty="0" smtClean="0"/>
              <a:t>).</a:t>
            </a:r>
          </a:p>
          <a:p>
            <a:pPr lvl="1"/>
            <a:r>
              <a:rPr lang="pt-BR" dirty="0"/>
              <a:t>Efetividade para </a:t>
            </a:r>
            <a:r>
              <a:rPr lang="pt-BR" dirty="0" smtClean="0"/>
              <a:t>manter </a:t>
            </a:r>
            <a:r>
              <a:rPr lang="pt-BR" dirty="0"/>
              <a:t>a velocidade </a:t>
            </a:r>
            <a:r>
              <a:rPr lang="pt-BR" dirty="0" smtClean="0"/>
              <a:t>dentro </a:t>
            </a:r>
            <a:r>
              <a:rPr lang="pt-BR" dirty="0"/>
              <a:t>do </a:t>
            </a:r>
            <a:r>
              <a:rPr lang="pt-BR" dirty="0" smtClean="0"/>
              <a:t>limite da via.</a:t>
            </a:r>
            <a:endParaRPr lang="en-US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3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cruzeiro</a:t>
            </a:r>
            <a:r>
              <a:rPr lang="en-US" dirty="0" smtClean="0"/>
              <a:t> </a:t>
            </a:r>
            <a:r>
              <a:rPr lang="en-US" dirty="0" err="1" smtClean="0"/>
              <a:t>adaptativo</a:t>
            </a:r>
            <a:r>
              <a:rPr lang="en-US" dirty="0" smtClean="0"/>
              <a:t> (</a:t>
            </a:r>
            <a:r>
              <a:rPr lang="en-US" i="1" dirty="0" smtClean="0"/>
              <a:t>Adaptive Cruise Control</a:t>
            </a:r>
            <a:r>
              <a:rPr lang="en-US" dirty="0" smtClean="0"/>
              <a:t> – ACC)</a:t>
            </a:r>
          </a:p>
          <a:p>
            <a:pPr lvl="1"/>
            <a:r>
              <a:rPr lang="en-US" dirty="0" smtClean="0"/>
              <a:t>Regula a </a:t>
            </a:r>
            <a:r>
              <a:rPr lang="en-US" dirty="0" err="1" smtClean="0"/>
              <a:t>distância</a:t>
            </a:r>
            <a:r>
              <a:rPr lang="en-US" dirty="0" smtClean="0"/>
              <a:t> do </a:t>
            </a:r>
            <a:r>
              <a:rPr lang="en-US" dirty="0" err="1" smtClean="0"/>
              <a:t>veículo</a:t>
            </a:r>
            <a:r>
              <a:rPr lang="en-US" dirty="0" smtClean="0"/>
              <a:t> a </a:t>
            </a:r>
            <a:r>
              <a:rPr lang="en-US" dirty="0" err="1" smtClean="0"/>
              <a:t>frente</a:t>
            </a:r>
            <a:r>
              <a:rPr lang="en-US" dirty="0" smtClean="0"/>
              <a:t> (</a:t>
            </a:r>
            <a:r>
              <a:rPr lang="en-US" dirty="0" err="1" smtClean="0"/>
              <a:t>extensão</a:t>
            </a:r>
            <a:r>
              <a:rPr lang="en-US" dirty="0" smtClean="0"/>
              <a:t> do CC).</a:t>
            </a: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0977"/>
            <a:ext cx="6336704" cy="265257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03648" y="312122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10 </a:t>
            </a:r>
            <a:r>
              <a:rPr lang="pt-BR" sz="1400" dirty="0">
                <a:solidFill>
                  <a:schemeClr val="bg1"/>
                </a:solidFill>
              </a:rPr>
              <a:t>- Ilustração do funcionamento do controle de cruzeiro adaptativo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03648" y="6073551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Fonte: Volkswagen of The Woodlands (2015)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pré-colisão</a:t>
            </a:r>
            <a:r>
              <a:rPr lang="en-US" dirty="0" smtClean="0"/>
              <a:t> (</a:t>
            </a:r>
            <a:r>
              <a:rPr lang="en-US" i="1" dirty="0" err="1" smtClean="0"/>
              <a:t>Precash</a:t>
            </a:r>
            <a:r>
              <a:rPr lang="en-US" i="1" dirty="0" smtClean="0"/>
              <a:t> Systems</a:t>
            </a:r>
            <a:r>
              <a:rPr lang="en-US" dirty="0" smtClean="0"/>
              <a:t>)</a:t>
            </a:r>
            <a:endParaRPr lang="pt-BR" dirty="0" smtClean="0"/>
          </a:p>
          <a:p>
            <a:pPr lvl="1"/>
            <a:r>
              <a:rPr lang="pt-BR" dirty="0" smtClean="0"/>
              <a:t>Capazes de detectar </a:t>
            </a:r>
            <a:r>
              <a:rPr lang="pt-BR" dirty="0"/>
              <a:t>a </a:t>
            </a:r>
            <a:r>
              <a:rPr lang="pt-BR" dirty="0" smtClean="0"/>
              <a:t>possibilidade da </a:t>
            </a:r>
            <a:r>
              <a:rPr lang="pt-BR" dirty="0"/>
              <a:t>ocorrência de um </a:t>
            </a:r>
            <a:r>
              <a:rPr lang="pt-BR" dirty="0" smtClean="0"/>
              <a:t>acidente.</a:t>
            </a:r>
          </a:p>
          <a:p>
            <a:pPr lvl="1"/>
            <a:r>
              <a:rPr lang="pt-BR" dirty="0" smtClean="0"/>
              <a:t>Podem tomar ações como:</a:t>
            </a:r>
          </a:p>
          <a:p>
            <a:pPr lvl="2"/>
            <a:r>
              <a:rPr lang="pt-BR" dirty="0" smtClean="0"/>
              <a:t>Geração de </a:t>
            </a:r>
            <a:r>
              <a:rPr lang="pt-BR" dirty="0"/>
              <a:t>sinais de alerta ao </a:t>
            </a:r>
            <a:r>
              <a:rPr lang="pt-BR" dirty="0" smtClean="0"/>
              <a:t>motorista;</a:t>
            </a:r>
          </a:p>
          <a:p>
            <a:pPr lvl="2"/>
            <a:r>
              <a:rPr lang="pt-BR" dirty="0" smtClean="0"/>
              <a:t>Fechamento eletrônico de janelas;</a:t>
            </a:r>
          </a:p>
          <a:p>
            <a:pPr lvl="2"/>
            <a:r>
              <a:rPr lang="pt-BR" dirty="0" err="1"/>
              <a:t>T</a:t>
            </a:r>
            <a:r>
              <a:rPr lang="pt-BR" dirty="0" err="1" smtClean="0"/>
              <a:t>ensionamento</a:t>
            </a:r>
            <a:r>
              <a:rPr lang="pt-BR" dirty="0" smtClean="0"/>
              <a:t> </a:t>
            </a:r>
            <a:r>
              <a:rPr lang="pt-BR" dirty="0"/>
              <a:t>dos cintos de seguranças </a:t>
            </a:r>
            <a:r>
              <a:rPr lang="pt-BR" dirty="0" smtClean="0"/>
              <a:t>ou;</a:t>
            </a:r>
          </a:p>
          <a:p>
            <a:pPr lvl="2"/>
            <a:r>
              <a:rPr lang="pt-BR" dirty="0" err="1" smtClean="0"/>
              <a:t>Pré</a:t>
            </a:r>
            <a:r>
              <a:rPr lang="pt-BR" dirty="0" smtClean="0"/>
              <a:t>-acionamento </a:t>
            </a:r>
            <a:r>
              <a:rPr lang="pt-BR" dirty="0"/>
              <a:t>dos </a:t>
            </a:r>
            <a:r>
              <a:rPr lang="pt-BR" dirty="0" smtClean="0"/>
              <a:t>freios.</a:t>
            </a:r>
          </a:p>
          <a:p>
            <a:endParaRPr lang="en-US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7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593359" cy="40127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55576" y="1609055"/>
            <a:ext cx="759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11 </a:t>
            </a:r>
            <a:r>
              <a:rPr lang="pt-BR" sz="1400" dirty="0">
                <a:solidFill>
                  <a:schemeClr val="bg1"/>
                </a:solidFill>
              </a:rPr>
              <a:t>- O sistema </a:t>
            </a:r>
            <a:r>
              <a:rPr lang="pt-BR" sz="1400" i="1" dirty="0">
                <a:solidFill>
                  <a:schemeClr val="bg1"/>
                </a:solidFill>
              </a:rPr>
              <a:t>Audi </a:t>
            </a:r>
            <a:r>
              <a:rPr lang="pt-BR" sz="1400" i="1" dirty="0" err="1">
                <a:solidFill>
                  <a:schemeClr val="bg1"/>
                </a:solidFill>
              </a:rPr>
              <a:t>Pre</a:t>
            </a:r>
            <a:r>
              <a:rPr lang="pt-BR" sz="1400" i="1" dirty="0">
                <a:solidFill>
                  <a:schemeClr val="bg1"/>
                </a:solidFill>
              </a:rPr>
              <a:t> </a:t>
            </a:r>
            <a:r>
              <a:rPr lang="pt-BR" sz="1400" i="1" dirty="0" err="1">
                <a:solidFill>
                  <a:schemeClr val="bg1"/>
                </a:solidFill>
              </a:rPr>
              <a:t>Sense</a:t>
            </a:r>
            <a:r>
              <a:rPr lang="pt-BR" sz="1400" i="1" dirty="0">
                <a:solidFill>
                  <a:schemeClr val="bg1"/>
                </a:solidFill>
              </a:rPr>
              <a:t> Plus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5576" y="5929535"/>
            <a:ext cx="759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Fonte: Audi AG (</a:t>
            </a:r>
            <a:r>
              <a:rPr lang="da-DK" sz="1400" dirty="0" smtClean="0">
                <a:solidFill>
                  <a:schemeClr val="bg1"/>
                </a:solidFill>
              </a:rPr>
              <a:t>2016)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Outros </a:t>
            </a:r>
            <a:r>
              <a:rPr lang="en-US" dirty="0" err="1" smtClean="0"/>
              <a:t>exemplos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ADAS</a:t>
            </a:r>
          </a:p>
          <a:p>
            <a:pPr lvl="1"/>
            <a:r>
              <a:rPr lang="pt-BR" dirty="0"/>
              <a:t>Sistema de aviso de mudança de faixa (Lane </a:t>
            </a:r>
            <a:r>
              <a:rPr lang="pt-BR" dirty="0" err="1"/>
              <a:t>Departure</a:t>
            </a:r>
            <a:r>
              <a:rPr lang="pt-BR" dirty="0"/>
              <a:t> </a:t>
            </a:r>
            <a:r>
              <a:rPr lang="pt-BR" dirty="0" err="1"/>
              <a:t>Warning</a:t>
            </a:r>
            <a:r>
              <a:rPr lang="pt-BR" dirty="0"/>
              <a:t> System - LDWS</a:t>
            </a:r>
            <a:r>
              <a:rPr lang="pt-BR" dirty="0" smtClean="0"/>
              <a:t>).</a:t>
            </a:r>
          </a:p>
          <a:p>
            <a:pPr lvl="1"/>
            <a:r>
              <a:rPr lang="pt-BR" dirty="0"/>
              <a:t>Sistemas de assistência a estacionamento (Parking </a:t>
            </a:r>
            <a:r>
              <a:rPr lang="pt-BR" dirty="0" err="1"/>
              <a:t>Assistance</a:t>
            </a:r>
            <a:r>
              <a:rPr lang="pt-BR" dirty="0"/>
              <a:t> Systems</a:t>
            </a:r>
            <a:r>
              <a:rPr lang="pt-BR" dirty="0" smtClean="0"/>
              <a:t>).</a:t>
            </a:r>
          </a:p>
          <a:p>
            <a:pPr lvl="1"/>
            <a:r>
              <a:rPr lang="pt-BR" dirty="0"/>
              <a:t>Sistemas de detecção de sonolência (</a:t>
            </a:r>
            <a:r>
              <a:rPr lang="pt-BR" dirty="0" err="1"/>
              <a:t>Drowsiness</a:t>
            </a:r>
            <a:r>
              <a:rPr lang="pt-BR" dirty="0"/>
              <a:t> </a:t>
            </a:r>
            <a:r>
              <a:rPr lang="pt-BR" dirty="0" err="1"/>
              <a:t>Detection</a:t>
            </a:r>
            <a:r>
              <a:rPr lang="pt-BR" dirty="0"/>
              <a:t> System</a:t>
            </a:r>
            <a:r>
              <a:rPr lang="pt-BR" dirty="0" smtClean="0"/>
              <a:t>)</a:t>
            </a:r>
            <a:r>
              <a:rPr lang="en-US" dirty="0" smtClean="0"/>
              <a:t>.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en-US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1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 protocolo CAN</a:t>
            </a:r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8745"/>
            <a:ext cx="5760640" cy="343480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19672" y="232913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12 </a:t>
            </a:r>
            <a:r>
              <a:rPr lang="pt-BR" sz="1400" dirty="0">
                <a:solidFill>
                  <a:schemeClr val="bg1"/>
                </a:solidFill>
              </a:rPr>
              <a:t>- Diagrama de um barramento </a:t>
            </a:r>
            <a:r>
              <a:rPr lang="pt-BR" sz="1400" dirty="0" smtClean="0">
                <a:solidFill>
                  <a:schemeClr val="bg1"/>
                </a:solidFill>
              </a:rPr>
              <a:t>CAN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19672" y="6073551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Fonte: CAN Bus kit (2016)</a:t>
            </a:r>
          </a:p>
        </p:txBody>
      </p:sp>
    </p:spTree>
    <p:extLst>
      <p:ext uri="{BB962C8B-B14F-4D97-AF65-F5344CB8AC3E}">
        <p14:creationId xmlns:p14="http://schemas.microsoft.com/office/powerpoint/2010/main" val="6514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Sistema </a:t>
            </a:r>
            <a:r>
              <a:rPr lang="pt-BR" dirty="0"/>
              <a:t>de </a:t>
            </a:r>
            <a:r>
              <a:rPr lang="pt-BR" dirty="0" smtClean="0"/>
              <a:t>Diagnóstico </a:t>
            </a:r>
            <a:r>
              <a:rPr lang="pt-BR" i="1" dirty="0"/>
              <a:t>On-Board </a:t>
            </a:r>
            <a:r>
              <a:rPr lang="pt-BR" dirty="0" smtClean="0"/>
              <a:t>– OBD</a:t>
            </a:r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29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384376" cy="19037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99592" y="326523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13 </a:t>
            </a:r>
            <a:r>
              <a:rPr lang="pt-BR" sz="1400" dirty="0">
                <a:solidFill>
                  <a:schemeClr val="bg1"/>
                </a:solidFill>
              </a:rPr>
              <a:t>- Exemplo de scanner OBD-II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9592" y="549748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Fonte: O </a:t>
            </a:r>
            <a:r>
              <a:rPr lang="en-US" sz="1400" dirty="0" err="1">
                <a:solidFill>
                  <a:schemeClr val="bg1"/>
                </a:solidFill>
              </a:rPr>
              <a:t>autor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15" y="3429000"/>
            <a:ext cx="3011893" cy="222484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20072" y="29057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14 </a:t>
            </a:r>
            <a:r>
              <a:rPr lang="pt-BR" sz="1400" dirty="0">
                <a:solidFill>
                  <a:schemeClr val="bg1"/>
                </a:solidFill>
              </a:rPr>
              <a:t>- Aplicativo “Torque” para uso com leitor OBD-II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566124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Fonte: Ian J. </a:t>
            </a:r>
            <a:r>
              <a:rPr lang="pt-BR" sz="1400" dirty="0" err="1">
                <a:solidFill>
                  <a:schemeClr val="bg1"/>
                </a:solidFill>
              </a:rPr>
              <a:t>Hawkins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Ltda</a:t>
            </a:r>
            <a:r>
              <a:rPr lang="pt-BR" sz="1400" dirty="0">
                <a:solidFill>
                  <a:schemeClr val="bg1"/>
                </a:solidFill>
              </a:rPr>
              <a:t> (2016</a:t>
            </a:r>
            <a:r>
              <a:rPr lang="pt-BR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Justificativa do projeto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Demanda </a:t>
            </a:r>
            <a:r>
              <a:rPr lang="pt-BR" dirty="0"/>
              <a:t>por conhecimentos na área de eletrônica automotiva </a:t>
            </a:r>
            <a:r>
              <a:rPr lang="pt-BR" dirty="0" smtClean="0"/>
              <a:t>no Brasil:</a:t>
            </a:r>
          </a:p>
          <a:p>
            <a:pPr lvl="2"/>
            <a:r>
              <a:rPr lang="pt-BR" dirty="0" smtClean="0"/>
              <a:t>Reduzir emissões e melhorar a eficiência do motor;</a:t>
            </a:r>
          </a:p>
          <a:p>
            <a:pPr lvl="2"/>
            <a:r>
              <a:rPr lang="pt-BR" dirty="0" smtClean="0"/>
              <a:t>Aumentar a segurança e o conforto de veículos (ADAS);</a:t>
            </a:r>
          </a:p>
          <a:p>
            <a:pPr lvl="2"/>
            <a:r>
              <a:rPr lang="pt-BR" dirty="0"/>
              <a:t>Gerar mão de obra </a:t>
            </a:r>
            <a:r>
              <a:rPr lang="pt-BR" dirty="0" smtClean="0"/>
              <a:t>com capacitação técnica para </a:t>
            </a:r>
            <a:r>
              <a:rPr lang="pt-BR" dirty="0"/>
              <a:t>o setor</a:t>
            </a:r>
            <a:r>
              <a:rPr lang="pt-BR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Necessidade </a:t>
            </a:r>
            <a:r>
              <a:rPr lang="pt-BR" dirty="0"/>
              <a:t>de uma </a:t>
            </a:r>
            <a:r>
              <a:rPr lang="pt-BR" dirty="0" smtClean="0"/>
              <a:t>plataforma para futuros projetos:</a:t>
            </a:r>
          </a:p>
          <a:p>
            <a:pPr lvl="2"/>
            <a:r>
              <a:rPr lang="pt-BR" dirty="0" err="1"/>
              <a:t>ECUs</a:t>
            </a:r>
            <a:r>
              <a:rPr lang="pt-BR" dirty="0"/>
              <a:t> (</a:t>
            </a:r>
            <a:r>
              <a:rPr lang="pt-BR" i="1" dirty="0" err="1"/>
              <a:t>Electronic</a:t>
            </a:r>
            <a:r>
              <a:rPr lang="pt-BR" i="1" dirty="0"/>
              <a:t> </a:t>
            </a:r>
            <a:r>
              <a:rPr lang="pt-BR" i="1" dirty="0" err="1"/>
              <a:t>Control</a:t>
            </a:r>
            <a:r>
              <a:rPr lang="pt-BR" i="1" dirty="0"/>
              <a:t> Unit</a:t>
            </a:r>
            <a:r>
              <a:rPr lang="pt-BR" dirty="0"/>
              <a:t>) são tratadas com sigilo intelectual absoluto pelos fabricantes (“caixa-preta</a:t>
            </a:r>
            <a:r>
              <a:rPr lang="pt-BR" dirty="0" smtClean="0"/>
              <a:t>”).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Capacitação técnica na área de gerenciamento eletrônico de motores.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Metodologia </a:t>
            </a:r>
            <a:r>
              <a:rPr lang="pt-BR" dirty="0"/>
              <a:t>I - Refinamentos na </a:t>
            </a:r>
            <a:r>
              <a:rPr lang="pt-BR" dirty="0" smtClean="0"/>
              <a:t>ECU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3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Descrição da ECU de 2013 (Projeto Otto II)</a:t>
            </a:r>
          </a:p>
          <a:p>
            <a:pPr lvl="1"/>
            <a:r>
              <a:rPr lang="pt-BR" dirty="0" smtClean="0"/>
              <a:t>Arquitetura descentralizada com 3 unidades de processamento.</a:t>
            </a:r>
          </a:p>
          <a:p>
            <a:pPr lvl="1"/>
            <a:r>
              <a:rPr lang="pt-BR" dirty="0" smtClean="0"/>
              <a:t>Uso do microcontrolador automotivo S12XE da </a:t>
            </a:r>
            <a:r>
              <a:rPr lang="pt-BR" dirty="0" err="1" smtClean="0"/>
              <a:t>Freescale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256kB Flash + 16kB RAM + 4kB EEPROM;</a:t>
            </a:r>
          </a:p>
          <a:p>
            <a:pPr lvl="2"/>
            <a:r>
              <a:rPr lang="pt-BR" dirty="0" smtClean="0"/>
              <a:t>Recursos: </a:t>
            </a:r>
            <a:r>
              <a:rPr lang="pt-BR" dirty="0" err="1" smtClean="0"/>
              <a:t>Timers</a:t>
            </a:r>
            <a:r>
              <a:rPr lang="pt-BR" dirty="0" smtClean="0"/>
              <a:t>, UART, SPI, I2C, CAN, A/D, etc.</a:t>
            </a:r>
          </a:p>
          <a:p>
            <a:pPr lvl="2"/>
            <a:r>
              <a:rPr lang="pt-BR" dirty="0" smtClean="0"/>
              <a:t>Freq. operação:</a:t>
            </a:r>
          </a:p>
          <a:p>
            <a:pPr lvl="3"/>
            <a:r>
              <a:rPr lang="pt-BR" dirty="0" smtClean="0"/>
              <a:t>CPU S12X: 50 MHz;</a:t>
            </a:r>
          </a:p>
          <a:p>
            <a:pPr lvl="3"/>
            <a:r>
              <a:rPr lang="pt-BR" dirty="0" smtClean="0"/>
              <a:t>XGATE: 100 MHz.</a:t>
            </a:r>
          </a:p>
          <a:p>
            <a:pPr lvl="1"/>
            <a:r>
              <a:rPr lang="pt-BR" dirty="0" smtClean="0"/>
              <a:t>Estratégia principal: controle de rotação.</a:t>
            </a:r>
          </a:p>
          <a:p>
            <a:pPr lvl="1"/>
            <a:r>
              <a:rPr lang="pt-BR" dirty="0" smtClean="0"/>
              <a:t>Denominação no trabalho: “ECU v2.0”.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88540"/>
            <a:ext cx="6912768" cy="455702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15616" y="126876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15 </a:t>
            </a:r>
            <a:r>
              <a:rPr lang="pt-BR" sz="1400" dirty="0">
                <a:solidFill>
                  <a:schemeClr val="bg1"/>
                </a:solidFill>
              </a:rPr>
              <a:t>- Diagrama de blocos do </a:t>
            </a:r>
            <a:r>
              <a:rPr lang="pt-BR" sz="1400" i="1" dirty="0">
                <a:solidFill>
                  <a:schemeClr val="bg1"/>
                </a:solidFill>
              </a:rPr>
              <a:t>hardware</a:t>
            </a:r>
            <a:r>
              <a:rPr lang="pt-BR" sz="1400" dirty="0">
                <a:solidFill>
                  <a:schemeClr val="bg1"/>
                </a:solidFill>
              </a:rPr>
              <a:t> da ECU v2.0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15616" y="6145559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Fonte: PEREIRA (2013)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1" y="1592992"/>
            <a:ext cx="4325939" cy="45525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06301" y="1268760"/>
            <a:ext cx="432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16 </a:t>
            </a:r>
            <a:r>
              <a:rPr lang="pt-BR" sz="1400" dirty="0">
                <a:solidFill>
                  <a:schemeClr val="bg1"/>
                </a:solidFill>
              </a:rPr>
              <a:t>- Protótipo da ECU v2.0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06302" y="6145559"/>
            <a:ext cx="4325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Fonte: PEREIRA (2013)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6538"/>
            <a:ext cx="7521190" cy="456902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27584" y="1268760"/>
            <a:ext cx="752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17 </a:t>
            </a:r>
            <a:r>
              <a:rPr lang="pt-BR" sz="1400" dirty="0">
                <a:solidFill>
                  <a:schemeClr val="bg1"/>
                </a:solidFill>
              </a:rPr>
              <a:t>- Diagrama do controle de rotação do trabalho de 2013 (Projeto Otto II)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27584" y="6145559"/>
            <a:ext cx="7533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Fonte: PEREIRA (2013)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Principais refinamentos implementados no </a:t>
            </a:r>
            <a:r>
              <a:rPr lang="pt-BR" i="1" dirty="0" smtClean="0"/>
              <a:t>firmware</a:t>
            </a:r>
            <a:r>
              <a:rPr lang="pt-BR" dirty="0" smtClean="0"/>
              <a:t> da ECU de 2013</a:t>
            </a:r>
          </a:p>
          <a:p>
            <a:pPr lvl="1"/>
            <a:r>
              <a:rPr lang="pt-BR" dirty="0" smtClean="0"/>
              <a:t>Controle de torque em malha aberta </a:t>
            </a:r>
            <a:r>
              <a:rPr lang="pt-BR" dirty="0" smtClean="0">
                <a:solidFill>
                  <a:srgbClr val="FFFF00"/>
                </a:solidFill>
              </a:rPr>
              <a:t>(</a:t>
            </a:r>
            <a:r>
              <a:rPr lang="pt-BR" b="1" i="1" dirty="0" smtClean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Controle da rotação de marcha lenta.</a:t>
            </a:r>
          </a:p>
          <a:p>
            <a:pPr lvl="1"/>
            <a:r>
              <a:rPr lang="pt-BR" dirty="0"/>
              <a:t>Controle de posição da válvula borboleta </a:t>
            </a:r>
            <a:r>
              <a:rPr lang="pt-BR" dirty="0" smtClean="0"/>
              <a:t>eletrônica.</a:t>
            </a:r>
          </a:p>
          <a:p>
            <a:pPr lvl="1"/>
            <a:r>
              <a:rPr lang="pt-BR" dirty="0"/>
              <a:t>Controle da mistura </a:t>
            </a:r>
            <a:r>
              <a:rPr lang="pt-BR" dirty="0" smtClean="0"/>
              <a:t>ar/combustível </a:t>
            </a:r>
            <a:r>
              <a:rPr lang="pt-BR" dirty="0"/>
              <a:t>em malha </a:t>
            </a:r>
            <a:r>
              <a:rPr lang="pt-BR" dirty="0" smtClean="0"/>
              <a:t>fechada.</a:t>
            </a:r>
          </a:p>
          <a:p>
            <a:pPr lvl="1"/>
            <a:r>
              <a:rPr lang="pt-BR" dirty="0" smtClean="0"/>
              <a:t>Segurança </a:t>
            </a:r>
            <a:r>
              <a:rPr lang="pt-BR" dirty="0"/>
              <a:t>na comunicação </a:t>
            </a:r>
            <a:r>
              <a:rPr lang="pt-BR" dirty="0" smtClean="0"/>
              <a:t>entre </a:t>
            </a:r>
            <a:r>
              <a:rPr lang="pt-BR" dirty="0"/>
              <a:t>blocos da </a:t>
            </a:r>
            <a:r>
              <a:rPr lang="pt-BR" dirty="0" smtClean="0"/>
              <a:t>ECU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Nova aplicação de monitoramento da ECU.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2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Controle de torque em malha aberta</a:t>
                </a:r>
              </a:p>
              <a:p>
                <a:pPr lvl="1"/>
                <a:r>
                  <a:rPr lang="pt-BR" dirty="0" smtClean="0"/>
                  <a:t>Implementado em malha aberta por simplificação.</a:t>
                </a:r>
              </a:p>
              <a:p>
                <a:pPr lvl="1"/>
                <a:r>
                  <a:rPr lang="pt-BR" dirty="0" smtClean="0"/>
                  <a:t>Abertura da borboleta (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 smtClean="0"/>
                  <a:t>) dada em função da referência </a:t>
                </a:r>
                <a:r>
                  <a:rPr lang="pt-BR" dirty="0"/>
                  <a:t>de </a:t>
                </a:r>
                <a:r>
                  <a:rPr lang="pt-BR" dirty="0" smtClean="0"/>
                  <a:t>torque relativo 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t-BR" dirty="0" smtClean="0"/>
                  <a:t>):</a:t>
                </a:r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−0,0001∗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%;</m:t>
                    </m:r>
                  </m:oMath>
                </a14:m>
                <a:endParaRPr lang="pt-B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≤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%;</m:t>
                    </m:r>
                  </m:oMath>
                </a14:m>
                <a:endParaRPr lang="pt-BR" b="0" dirty="0" smtClean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</m:oMath>
                </a14:m>
                <a:r>
                  <a:rPr lang="pt-BR" dirty="0" smtClean="0"/>
                  <a:t> = posição “base” da borboleta.</a:t>
                </a:r>
              </a:p>
              <a:p>
                <a:pPr marL="914400" lvl="2" indent="0">
                  <a:buNone/>
                </a:pPr>
                <a:endParaRPr lang="pt-BR" dirty="0" smtClean="0"/>
              </a:p>
              <a:p>
                <a:pPr lvl="1"/>
                <a:r>
                  <a:rPr lang="pt-BR" dirty="0" smtClean="0"/>
                  <a:t>Metas:</a:t>
                </a:r>
              </a:p>
              <a:p>
                <a:pPr lvl="2"/>
                <a:r>
                  <a:rPr lang="pt-BR" dirty="0" smtClean="0"/>
                  <a:t>aprimorar </a:t>
                </a:r>
                <a:r>
                  <a:rPr lang="pt-BR" dirty="0"/>
                  <a:t>a dirigibilidade do </a:t>
                </a:r>
                <a:r>
                  <a:rPr lang="pt-BR" dirty="0" smtClean="0"/>
                  <a:t>veículo;</a:t>
                </a:r>
              </a:p>
              <a:p>
                <a:pPr lvl="2"/>
                <a:r>
                  <a:rPr lang="pt-BR" dirty="0" smtClean="0"/>
                  <a:t>Preparar a ECU v2.0 para receber o controle de cruzeiro.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5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44911"/>
            <a:ext cx="6085878" cy="456440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47664" y="1437134"/>
            <a:ext cx="608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18 </a:t>
            </a:r>
            <a:r>
              <a:rPr lang="pt-BR" sz="1400" dirty="0">
                <a:solidFill>
                  <a:schemeClr val="bg1"/>
                </a:solidFill>
              </a:rPr>
              <a:t>- Abertura da borboleta eletrônica em função da referência de torque</a:t>
            </a:r>
          </a:p>
        </p:txBody>
      </p:sp>
    </p:spTree>
    <p:extLst>
      <p:ext uri="{BB962C8B-B14F-4D97-AF65-F5344CB8AC3E}">
        <p14:creationId xmlns:p14="http://schemas.microsoft.com/office/powerpoint/2010/main" val="36085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Controle da rotação de marcha lenta – 1ª versão</a:t>
            </a:r>
          </a:p>
          <a:p>
            <a:pPr lvl="1"/>
            <a:r>
              <a:rPr lang="pt-BR" dirty="0" smtClean="0"/>
              <a:t>Atuação: </a:t>
            </a:r>
            <a:r>
              <a:rPr lang="pt-BR" u="sng" dirty="0" smtClean="0"/>
              <a:t>borboleta eletrônica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Controlador: PI com </a:t>
            </a:r>
            <a:r>
              <a:rPr lang="pt-BR" i="1" dirty="0" err="1" smtClean="0"/>
              <a:t>anti</a:t>
            </a:r>
            <a:r>
              <a:rPr lang="pt-BR" i="1" dirty="0" err="1"/>
              <a:t>-</a:t>
            </a:r>
            <a:r>
              <a:rPr lang="pt-BR" i="1" dirty="0" err="1" smtClean="0"/>
              <a:t>windup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Período de amostragem: 10ms (f = 100 Hz</a:t>
            </a:r>
            <a:r>
              <a:rPr lang="pt-BR" dirty="0" smtClean="0"/>
              <a:t>).</a:t>
            </a:r>
            <a:endParaRPr lang="pt-BR" dirty="0"/>
          </a:p>
          <a:p>
            <a:pPr lvl="1"/>
            <a:r>
              <a:rPr lang="pt-BR" dirty="0" smtClean="0"/>
              <a:t>Exige um controle de posição da borboleta eletrônica extremamente preciso!!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4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39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93020"/>
            <a:ext cx="7886700" cy="35333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8650" y="1844824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19 </a:t>
            </a:r>
            <a:r>
              <a:rPr lang="pt-BR" sz="1400" dirty="0">
                <a:solidFill>
                  <a:schemeClr val="bg1"/>
                </a:solidFill>
              </a:rPr>
              <a:t>- Diagrama de blocos da primeira versão do controle da rotação de marcha </a:t>
            </a:r>
            <a:r>
              <a:rPr lang="pt-BR" sz="1400" dirty="0" smtClean="0">
                <a:solidFill>
                  <a:schemeClr val="bg1"/>
                </a:solidFill>
              </a:rPr>
              <a:t>lenta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Justificativa do </a:t>
            </a:r>
            <a:r>
              <a:rPr lang="pt-BR" dirty="0" smtClean="0"/>
              <a:t>projeto</a:t>
            </a:r>
          </a:p>
          <a:p>
            <a:pPr lvl="1"/>
            <a:r>
              <a:rPr lang="pt-BR" dirty="0" smtClean="0"/>
              <a:t>Como está a segurança dos veículos no Brasil?</a:t>
            </a:r>
          </a:p>
          <a:p>
            <a:pPr lvl="1"/>
            <a:r>
              <a:rPr lang="pt-BR" dirty="0" smtClean="0"/>
              <a:t>Segundo a OMS (Organização Mundial da Saúde):</a:t>
            </a:r>
          </a:p>
          <a:p>
            <a:pPr lvl="2"/>
            <a:r>
              <a:rPr lang="pt-BR" dirty="0" smtClean="0"/>
              <a:t>41 </a:t>
            </a:r>
            <a:r>
              <a:rPr lang="pt-BR" dirty="0"/>
              <a:t>mil mortes no trânsito em </a:t>
            </a:r>
            <a:r>
              <a:rPr lang="pt-BR" dirty="0" smtClean="0"/>
              <a:t>2013 em todo o Brasil!</a:t>
            </a:r>
          </a:p>
          <a:p>
            <a:pPr lvl="2"/>
            <a:r>
              <a:rPr lang="pt-BR" dirty="0" smtClean="0"/>
              <a:t>Brasil </a:t>
            </a:r>
            <a:r>
              <a:rPr lang="pt-BR" dirty="0"/>
              <a:t>em primeiro lugar na </a:t>
            </a:r>
            <a:r>
              <a:rPr lang="pt-BR" dirty="0" smtClean="0"/>
              <a:t>América do </a:t>
            </a:r>
            <a:r>
              <a:rPr lang="pt-BR" dirty="0"/>
              <a:t>Sul </a:t>
            </a:r>
            <a:r>
              <a:rPr lang="pt-BR" dirty="0" smtClean="0"/>
              <a:t>em número </a:t>
            </a:r>
            <a:r>
              <a:rPr lang="pt-BR" dirty="0"/>
              <a:t>de mortes de trânsito por </a:t>
            </a:r>
            <a:r>
              <a:rPr lang="pt-BR" dirty="0" smtClean="0"/>
              <a:t>habitante.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6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Controle da rotação de marcha lenta – Versão final</a:t>
            </a:r>
          </a:p>
          <a:p>
            <a:pPr lvl="1"/>
            <a:r>
              <a:rPr lang="pt-BR" dirty="0" smtClean="0"/>
              <a:t>Atuação: </a:t>
            </a:r>
            <a:r>
              <a:rPr lang="pt-BR" u="sng" dirty="0" smtClean="0"/>
              <a:t>borboleta eletrônica + avanço de ignição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Controlador: PI com </a:t>
            </a:r>
            <a:r>
              <a:rPr lang="pt-BR" i="1" dirty="0" err="1" smtClean="0"/>
              <a:t>anti-windup</a:t>
            </a:r>
            <a:r>
              <a:rPr lang="pt-BR" dirty="0" smtClean="0"/>
              <a:t> (borboleta eletrônica) + PD (avanço ignição).</a:t>
            </a:r>
          </a:p>
          <a:p>
            <a:pPr lvl="1"/>
            <a:r>
              <a:rPr lang="pt-BR" dirty="0"/>
              <a:t>Período de </a:t>
            </a:r>
            <a:r>
              <a:rPr lang="pt-BR" dirty="0" smtClean="0"/>
              <a:t>amostragem do PI: </a:t>
            </a:r>
            <a:r>
              <a:rPr lang="pt-BR" dirty="0"/>
              <a:t>10ms (f = 100 Hz</a:t>
            </a:r>
            <a:r>
              <a:rPr lang="pt-BR" dirty="0" smtClean="0"/>
              <a:t>).</a:t>
            </a:r>
          </a:p>
          <a:p>
            <a:pPr lvl="1"/>
            <a:r>
              <a:rPr lang="pt-BR" dirty="0"/>
              <a:t>Período de </a:t>
            </a:r>
            <a:r>
              <a:rPr lang="pt-BR" dirty="0" smtClean="0"/>
              <a:t>amostragem do PD: 1 volta do motor.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0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0" y="1983607"/>
            <a:ext cx="7921634" cy="410968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04130" y="1628800"/>
            <a:ext cx="791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20 </a:t>
            </a:r>
            <a:r>
              <a:rPr lang="pt-BR" sz="1400" dirty="0">
                <a:solidFill>
                  <a:schemeClr val="bg1"/>
                </a:solidFill>
              </a:rPr>
              <a:t>- Diagrama de blocos da </a:t>
            </a:r>
            <a:r>
              <a:rPr lang="pt-BR" sz="1400" dirty="0" smtClean="0">
                <a:solidFill>
                  <a:schemeClr val="bg1"/>
                </a:solidFill>
              </a:rPr>
              <a:t>versão final do </a:t>
            </a:r>
            <a:r>
              <a:rPr lang="pt-BR" sz="1400" dirty="0">
                <a:solidFill>
                  <a:schemeClr val="bg1"/>
                </a:solidFill>
              </a:rPr>
              <a:t>controle da rotação de marcha </a:t>
            </a:r>
            <a:r>
              <a:rPr lang="pt-BR" sz="1400" dirty="0" smtClean="0">
                <a:solidFill>
                  <a:schemeClr val="bg1"/>
                </a:solidFill>
              </a:rPr>
              <a:t>lenta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06" y="1983607"/>
            <a:ext cx="6849481" cy="410968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40206" y="1628800"/>
            <a:ext cx="684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21 </a:t>
            </a:r>
            <a:r>
              <a:rPr lang="pt-BR" sz="1400" dirty="0">
                <a:solidFill>
                  <a:schemeClr val="bg1"/>
                </a:solidFill>
              </a:rPr>
              <a:t>- R</a:t>
            </a:r>
            <a:r>
              <a:rPr lang="pt-BR" sz="1400" dirty="0" smtClean="0">
                <a:solidFill>
                  <a:schemeClr val="bg1"/>
                </a:solidFill>
              </a:rPr>
              <a:t>eferência </a:t>
            </a:r>
            <a:r>
              <a:rPr lang="pt-BR" sz="1400" dirty="0">
                <a:solidFill>
                  <a:schemeClr val="bg1"/>
                </a:solidFill>
              </a:rPr>
              <a:t>de rotação da marcha lenta em função da </a:t>
            </a:r>
            <a:r>
              <a:rPr lang="pt-BR" sz="1400" dirty="0" smtClean="0">
                <a:solidFill>
                  <a:schemeClr val="bg1"/>
                </a:solidFill>
              </a:rPr>
              <a:t>temperatura do </a:t>
            </a:r>
            <a:r>
              <a:rPr lang="pt-BR" sz="1400" dirty="0">
                <a:solidFill>
                  <a:schemeClr val="bg1"/>
                </a:solidFill>
              </a:rPr>
              <a:t>motor</a:t>
            </a:r>
          </a:p>
        </p:txBody>
      </p:sp>
    </p:spTree>
    <p:extLst>
      <p:ext uri="{BB962C8B-B14F-4D97-AF65-F5344CB8AC3E}">
        <p14:creationId xmlns:p14="http://schemas.microsoft.com/office/powerpoint/2010/main" val="1584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Controle de posição da válvula borboleta eletrônica</a:t>
            </a:r>
          </a:p>
          <a:p>
            <a:pPr lvl="1"/>
            <a:r>
              <a:rPr lang="pt-BR" dirty="0" smtClean="0"/>
              <a:t>Controlador: PID com </a:t>
            </a:r>
            <a:r>
              <a:rPr lang="pt-BR" i="1" dirty="0" err="1" smtClean="0"/>
              <a:t>anti-windup</a:t>
            </a:r>
            <a:r>
              <a:rPr lang="pt-BR" i="1" dirty="0"/>
              <a:t> </a:t>
            </a:r>
            <a:r>
              <a:rPr lang="pt-BR" i="1" dirty="0" smtClean="0"/>
              <a:t>e </a:t>
            </a:r>
            <a:r>
              <a:rPr lang="pt-BR" dirty="0" smtClean="0"/>
              <a:t>ganho “Ki” variável.</a:t>
            </a:r>
          </a:p>
          <a:p>
            <a:pPr lvl="1"/>
            <a:r>
              <a:rPr lang="pt-BR" dirty="0" smtClean="0"/>
              <a:t>Período de amostragem: 10ms (f = 100 Hz).</a:t>
            </a:r>
          </a:p>
          <a:p>
            <a:pPr lvl="1"/>
            <a:r>
              <a:rPr lang="pt-BR" dirty="0" smtClean="0"/>
              <a:t>Sensor TPS lido com 12 bits.</a:t>
            </a:r>
          </a:p>
          <a:p>
            <a:pPr lvl="1"/>
            <a:r>
              <a:rPr lang="pt-BR" dirty="0" smtClean="0"/>
              <a:t>Sinal PWM de atuação gerado com 16 bits.</a:t>
            </a:r>
          </a:p>
          <a:p>
            <a:pPr lvl="1"/>
            <a:r>
              <a:rPr lang="pt-BR" dirty="0" smtClean="0"/>
              <a:t>Controle deve </a:t>
            </a:r>
            <a:r>
              <a:rPr lang="pt-BR" dirty="0"/>
              <a:t>ser preciso para estabilizar o regime de marcha lenta!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7265"/>
            <a:ext cx="7886700" cy="304996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8650" y="2107226"/>
            <a:ext cx="7869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22 </a:t>
            </a:r>
            <a:r>
              <a:rPr lang="pt-BR" sz="1400" dirty="0">
                <a:solidFill>
                  <a:schemeClr val="bg1"/>
                </a:solidFill>
              </a:rPr>
              <a:t>- Diagrama de blocos do controle de posição da válvula </a:t>
            </a:r>
            <a:r>
              <a:rPr lang="pt-BR" sz="1400" dirty="0" smtClean="0">
                <a:solidFill>
                  <a:schemeClr val="bg1"/>
                </a:solidFill>
              </a:rPr>
              <a:t>borboleta eletrônica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PI clássico x PI de ganho Ki </a:t>
            </a:r>
            <a:r>
              <a:rPr lang="pt-BR" dirty="0" smtClean="0"/>
              <a:t>variável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268547"/>
            <a:ext cx="3766330" cy="28247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9551" y="2492896"/>
            <a:ext cx="3766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Figura </a:t>
            </a:r>
            <a:r>
              <a:rPr lang="pt-BR" sz="1400" dirty="0" smtClean="0">
                <a:solidFill>
                  <a:schemeClr val="bg1"/>
                </a:solidFill>
              </a:rPr>
              <a:t>23 </a:t>
            </a:r>
            <a:r>
              <a:rPr lang="pt-BR" sz="1400" dirty="0">
                <a:solidFill>
                  <a:schemeClr val="bg1"/>
                </a:solidFill>
              </a:rPr>
              <a:t>- Oscilações na marcha lenta com controlador PI de ganho Ki fixo para controle da borboleta eletrônica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95" y="3208754"/>
            <a:ext cx="3846053" cy="288454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58395" y="2474312"/>
            <a:ext cx="3846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Figura </a:t>
            </a:r>
            <a:r>
              <a:rPr lang="pt-BR" sz="1400" dirty="0" smtClean="0">
                <a:solidFill>
                  <a:schemeClr val="bg1"/>
                </a:solidFill>
              </a:rPr>
              <a:t>24 </a:t>
            </a:r>
            <a:r>
              <a:rPr lang="pt-BR" sz="1400" dirty="0">
                <a:solidFill>
                  <a:schemeClr val="bg1"/>
                </a:solidFill>
              </a:rPr>
              <a:t>- Rotação de marcha lenta quando se utiliza controlador PI de ganho Ki variável para controle da borboleta eletrônica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11960" y="414908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X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PI x PID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268547"/>
            <a:ext cx="3766331" cy="28247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9551" y="2492896"/>
            <a:ext cx="3766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25 </a:t>
            </a:r>
            <a:r>
              <a:rPr lang="pt-BR" sz="1400" dirty="0">
                <a:solidFill>
                  <a:schemeClr val="bg1"/>
                </a:solidFill>
              </a:rPr>
              <a:t>- Oscilações na </a:t>
            </a:r>
            <a:r>
              <a:rPr lang="pt-BR" sz="1400" dirty="0" smtClean="0">
                <a:solidFill>
                  <a:schemeClr val="bg1"/>
                </a:solidFill>
              </a:rPr>
              <a:t>borboleta eletrônica quando </a:t>
            </a:r>
            <a:r>
              <a:rPr lang="pt-BR" sz="1400" dirty="0">
                <a:solidFill>
                  <a:schemeClr val="bg1"/>
                </a:solidFill>
              </a:rPr>
              <a:t>a sua referência </a:t>
            </a:r>
            <a:r>
              <a:rPr lang="pt-BR" sz="1400" dirty="0" smtClean="0">
                <a:solidFill>
                  <a:schemeClr val="bg1"/>
                </a:solidFill>
              </a:rPr>
              <a:t>reduz bruscamente </a:t>
            </a:r>
            <a:r>
              <a:rPr lang="pt-BR" sz="1400" dirty="0">
                <a:solidFill>
                  <a:schemeClr val="bg1"/>
                </a:solidFill>
              </a:rPr>
              <a:t>(controlador PI)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95" y="3208754"/>
            <a:ext cx="3846054" cy="288454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58395" y="2474312"/>
            <a:ext cx="3846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26 </a:t>
            </a:r>
            <a:r>
              <a:rPr lang="pt-BR" sz="1400" dirty="0">
                <a:solidFill>
                  <a:schemeClr val="bg1"/>
                </a:solidFill>
              </a:rPr>
              <a:t>- Ausência de oscilações na </a:t>
            </a:r>
            <a:r>
              <a:rPr lang="pt-BR" sz="1400" dirty="0" smtClean="0">
                <a:solidFill>
                  <a:schemeClr val="bg1"/>
                </a:solidFill>
              </a:rPr>
              <a:t>borboleta eletrônica </a:t>
            </a:r>
            <a:r>
              <a:rPr lang="pt-BR" sz="1400" dirty="0">
                <a:solidFill>
                  <a:schemeClr val="bg1"/>
                </a:solidFill>
              </a:rPr>
              <a:t>quando a </a:t>
            </a:r>
            <a:r>
              <a:rPr lang="pt-BR" sz="1400" dirty="0" smtClean="0">
                <a:solidFill>
                  <a:schemeClr val="bg1"/>
                </a:solidFill>
              </a:rPr>
              <a:t>sua referência </a:t>
            </a:r>
            <a:r>
              <a:rPr lang="pt-BR" sz="1400" dirty="0">
                <a:solidFill>
                  <a:schemeClr val="bg1"/>
                </a:solidFill>
              </a:rPr>
              <a:t>reduz bruscamente (controlador PID)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11960" y="414908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X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Controle da mistura </a:t>
            </a:r>
            <a:r>
              <a:rPr lang="pt-BR" dirty="0" smtClean="0"/>
              <a:t>ar/combustível </a:t>
            </a:r>
            <a:r>
              <a:rPr lang="pt-BR" dirty="0"/>
              <a:t>em malha fechada (controle lambda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Baseado no trabalho de 2015 desenvolvido por PEREIRA (2015):</a:t>
            </a:r>
          </a:p>
          <a:p>
            <a:pPr lvl="2"/>
            <a:r>
              <a:rPr lang="pt-BR" dirty="0" smtClean="0"/>
              <a:t>Modelado com uso de sonda lambda de banda estreita.</a:t>
            </a:r>
          </a:p>
          <a:p>
            <a:pPr lvl="2"/>
            <a:r>
              <a:rPr lang="pt-BR" dirty="0" smtClean="0"/>
              <a:t>Emprego de um controlador PI.</a:t>
            </a:r>
          </a:p>
          <a:p>
            <a:pPr lvl="2"/>
            <a:r>
              <a:rPr lang="pt-BR" dirty="0" smtClean="0"/>
              <a:t>Ganho Ki adotado para compensar o atraso do sistema.</a:t>
            </a:r>
          </a:p>
          <a:p>
            <a:pPr lvl="2"/>
            <a:r>
              <a:rPr lang="pt-BR" dirty="0" smtClean="0"/>
              <a:t>Período de amostragem: 2 voltas do motor.</a:t>
            </a:r>
          </a:p>
          <a:p>
            <a:pPr lvl="2"/>
            <a:endParaRPr lang="pt-BR" dirty="0"/>
          </a:p>
          <a:p>
            <a:pPr lvl="1"/>
            <a:r>
              <a:rPr lang="pt-BR" sz="2000" b="1" u="sng" dirty="0" smtClean="0"/>
              <a:t>ATENÇÃO</a:t>
            </a:r>
            <a:r>
              <a:rPr lang="pt-BR" sz="2000" dirty="0" smtClean="0"/>
              <a:t>: </a:t>
            </a:r>
            <a:r>
              <a:rPr lang="pt-BR" sz="2000" dirty="0"/>
              <a:t>P</a:t>
            </a:r>
            <a:r>
              <a:rPr lang="pt-BR" sz="2000" dirty="0" smtClean="0"/>
              <a:t>EREIRA </a:t>
            </a:r>
            <a:r>
              <a:rPr lang="pt-BR" sz="2000" dirty="0"/>
              <a:t>(2013) = PEREIRA (2017) ≠ PEREIRA (2015</a:t>
            </a:r>
            <a:r>
              <a:rPr lang="pt-BR" sz="2000" dirty="0" smtClean="0"/>
              <a:t>) !!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0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52602"/>
            <a:ext cx="7886700" cy="34889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8650" y="1844824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27 </a:t>
            </a:r>
            <a:r>
              <a:rPr lang="pt-BR" sz="1400" dirty="0">
                <a:solidFill>
                  <a:schemeClr val="bg1"/>
                </a:solidFill>
              </a:rPr>
              <a:t>- Diagrama de blocos do controle da mistura a/c em malha fechada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8650" y="5641503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Fonte: PEREIRA (2015)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49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70149"/>
            <a:ext cx="4464496" cy="398226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39752" y="162880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28 </a:t>
            </a:r>
            <a:r>
              <a:rPr lang="pt-BR" sz="1400" dirty="0">
                <a:solidFill>
                  <a:schemeClr val="bg1"/>
                </a:solidFill>
              </a:rPr>
              <a:t>- Resposta da sonda lambda de banda estreita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39752" y="594928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Fonte: PEREIRA (2015)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Objetivos - Fase I: Refinamento da ECU de 2013</a:t>
            </a:r>
          </a:p>
          <a:p>
            <a:pPr lvl="1"/>
            <a:r>
              <a:rPr lang="pt-BR" dirty="0" smtClean="0"/>
              <a:t>Evolução da ECU de 2013 (projeto Otto II) no que diz respeito ao estado da arte de </a:t>
            </a:r>
            <a:r>
              <a:rPr lang="pt-BR" dirty="0" err="1" smtClean="0"/>
              <a:t>ECUs</a:t>
            </a:r>
            <a:r>
              <a:rPr lang="pt-BR" dirty="0" smtClean="0"/>
              <a:t> de motores.</a:t>
            </a:r>
          </a:p>
          <a:p>
            <a:pPr lvl="1"/>
            <a:r>
              <a:rPr lang="pt-BR" dirty="0" smtClean="0"/>
              <a:t>Aprimorar o funcionamento do motor, utilizando como parâmetro de comparação a sua ECU original de fábrica.</a:t>
            </a:r>
          </a:p>
          <a:p>
            <a:pPr lvl="1"/>
            <a:r>
              <a:rPr lang="pt-BR" dirty="0" smtClean="0"/>
              <a:t>Preparação para o projeto do controle de cruzeiro.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Modificações em relação ao trabalho de 2015:</a:t>
                </a:r>
              </a:p>
              <a:p>
                <a:pPr lvl="1"/>
                <a:r>
                  <a:rPr lang="pt-BR" dirty="0" smtClean="0"/>
                  <a:t>Implementação do PI na forma incremental (PI de velocidade):</a:t>
                </a:r>
              </a:p>
              <a:p>
                <a:pPr marL="457200" lvl="1" indent="0">
                  <a:buNone/>
                </a:pPr>
                <a:endParaRPr lang="pt-BR" sz="1800" dirty="0" smtClean="0"/>
              </a:p>
              <a:p>
                <a:pPr marL="457200" lvl="1" indent="0">
                  <a:buNone/>
                </a:pPr>
                <a:r>
                  <a:rPr lang="pt-BR" sz="2000" b="0" dirty="0" smtClean="0"/>
                  <a:t>	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sz="1800" dirty="0" smtClean="0"/>
              </a:p>
              <a:p>
                <a:pPr lvl="1"/>
                <a:r>
                  <a:rPr lang="pt-BR" dirty="0" smtClean="0"/>
                  <a:t>Emprego de </a:t>
                </a:r>
                <a:r>
                  <a:rPr lang="pt-BR" i="1" dirty="0" err="1" smtClean="0"/>
                  <a:t>anti-windup</a:t>
                </a:r>
                <a:r>
                  <a:rPr lang="pt-BR" dirty="0" smtClean="0"/>
                  <a:t> para o termo integral;</a:t>
                </a:r>
              </a:p>
              <a:p>
                <a:pPr lvl="1"/>
                <a:r>
                  <a:rPr lang="pt-BR" dirty="0" smtClean="0"/>
                  <a:t>Limitação da correção: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15%;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Redução dos ganhos </a:t>
                </a:r>
                <a:r>
                  <a:rPr lang="pt-BR" dirty="0" err="1" smtClean="0"/>
                  <a:t>Kp</a:t>
                </a:r>
                <a:r>
                  <a:rPr lang="pt-BR" dirty="0" smtClean="0"/>
                  <a:t> e Ki;</a:t>
                </a:r>
              </a:p>
              <a:p>
                <a:pPr lvl="1"/>
                <a:r>
                  <a:rPr lang="pt-BR" dirty="0" smtClean="0"/>
                  <a:t>Redução do período de amostragem: 1 volta do motor.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Segurança </a:t>
            </a:r>
            <a:r>
              <a:rPr lang="pt-BR" dirty="0"/>
              <a:t>na comunicação </a:t>
            </a:r>
            <a:r>
              <a:rPr lang="pt-BR" dirty="0" smtClean="0"/>
              <a:t>entre </a:t>
            </a:r>
            <a:r>
              <a:rPr lang="pt-BR" dirty="0"/>
              <a:t>blocos da </a:t>
            </a:r>
            <a:r>
              <a:rPr lang="pt-BR" dirty="0" smtClean="0"/>
              <a:t>ECU</a:t>
            </a:r>
          </a:p>
          <a:p>
            <a:pPr lvl="1"/>
            <a:r>
              <a:rPr lang="pt-BR" dirty="0" smtClean="0"/>
              <a:t>Uso de CRC de 16 bits para detectar erros na transmissão SPI entre Gerenciamento e Sincronismo.</a:t>
            </a:r>
          </a:p>
          <a:p>
            <a:pPr lvl="1"/>
            <a:r>
              <a:rPr lang="pt-BR" dirty="0" smtClean="0"/>
              <a:t>Taxa </a:t>
            </a:r>
            <a:r>
              <a:rPr lang="pt-BR" dirty="0"/>
              <a:t>de detecção de </a:t>
            </a:r>
            <a:r>
              <a:rPr lang="pt-BR" dirty="0" smtClean="0"/>
              <a:t>erro: </a:t>
            </a:r>
            <a:r>
              <a:rPr lang="pt-BR" dirty="0"/>
              <a:t>99,9984% </a:t>
            </a:r>
            <a:r>
              <a:rPr lang="pt-BR" dirty="0" smtClean="0"/>
              <a:t>no pior caso </a:t>
            </a:r>
            <a:r>
              <a:rPr lang="pt-BR" dirty="0"/>
              <a:t>(FELICE, 2007).</a:t>
            </a:r>
            <a:endParaRPr lang="pt-BR" dirty="0" smtClean="0"/>
          </a:p>
          <a:p>
            <a:pPr lvl="1"/>
            <a:r>
              <a:rPr lang="pt-BR" dirty="0" smtClean="0"/>
              <a:t>Algoritmo utilizado: CRC CCITT </a:t>
            </a:r>
            <a:r>
              <a:rPr lang="pt-BR" i="1" dirty="0" err="1" smtClean="0"/>
              <a:t>Kermit</a:t>
            </a:r>
            <a:r>
              <a:rPr lang="pt-BR" dirty="0" smtClean="0"/>
              <a:t> (inicializado com “0xFFFF”).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38" y="2008003"/>
            <a:ext cx="6820038" cy="43483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36338" y="1484784"/>
            <a:ext cx="682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29 </a:t>
            </a:r>
            <a:r>
              <a:rPr lang="pt-BR" sz="1400" dirty="0">
                <a:solidFill>
                  <a:schemeClr val="bg1"/>
                </a:solidFill>
              </a:rPr>
              <a:t>- Ilustração do uso de CRC para detecção de erros na transmissão de dados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entre os blocos Gerenciamento e Sincronismo</a:t>
            </a:r>
          </a:p>
        </p:txBody>
      </p:sp>
    </p:spTree>
    <p:extLst>
      <p:ext uri="{BB962C8B-B14F-4D97-AF65-F5344CB8AC3E}">
        <p14:creationId xmlns:p14="http://schemas.microsoft.com/office/powerpoint/2010/main" val="9227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Nova aplicação de monitoramento da ECU v2.0</a:t>
            </a:r>
          </a:p>
          <a:p>
            <a:pPr lvl="1"/>
            <a:r>
              <a:rPr lang="pt-BR" dirty="0"/>
              <a:t>Denominação no trabalho: “ECU v2.0 Monitor</a:t>
            </a:r>
            <a:r>
              <a:rPr lang="pt-BR" dirty="0" smtClean="0"/>
              <a:t>”.</a:t>
            </a:r>
          </a:p>
          <a:p>
            <a:pPr lvl="1"/>
            <a:r>
              <a:rPr lang="pt-BR" dirty="0" smtClean="0"/>
              <a:t>Desenvolvida em C# para rodar em Windows.</a:t>
            </a:r>
          </a:p>
          <a:p>
            <a:pPr lvl="1"/>
            <a:r>
              <a:rPr lang="pt-BR" dirty="0" smtClean="0"/>
              <a:t>Comunicação com o </a:t>
            </a:r>
            <a:r>
              <a:rPr lang="pt-BR" i="1" dirty="0" smtClean="0"/>
              <a:t>hardware</a:t>
            </a:r>
            <a:r>
              <a:rPr lang="pt-BR" dirty="0" smtClean="0"/>
              <a:t>: UART/USB.</a:t>
            </a:r>
          </a:p>
          <a:p>
            <a:pPr lvl="1"/>
            <a:r>
              <a:rPr lang="pt-BR" dirty="0" smtClean="0"/>
              <a:t>Finalidades:</a:t>
            </a:r>
          </a:p>
          <a:p>
            <a:pPr lvl="2"/>
            <a:r>
              <a:rPr lang="pt-BR" dirty="0"/>
              <a:t>Monitoramento da ECU v2.0 em tempo real;</a:t>
            </a:r>
          </a:p>
          <a:p>
            <a:pPr lvl="2"/>
            <a:r>
              <a:rPr lang="pt-BR" dirty="0"/>
              <a:t>Diagnóstico e depuração do sistema (registro de parâmetros em arquivo);</a:t>
            </a:r>
          </a:p>
          <a:p>
            <a:pPr lvl="2"/>
            <a:r>
              <a:rPr lang="pt-BR" dirty="0"/>
              <a:t>Computador de bordo alternativo;</a:t>
            </a:r>
          </a:p>
          <a:p>
            <a:pPr lvl="2"/>
            <a:r>
              <a:rPr lang="pt-BR" dirty="0" smtClean="0"/>
              <a:t>Viabilizar determinados testes com o motor;</a:t>
            </a:r>
          </a:p>
          <a:p>
            <a:pPr lvl="2"/>
            <a:r>
              <a:rPr lang="pt-BR" dirty="0" smtClean="0"/>
              <a:t>Validação e demonstração do controle de marcha lenta;</a:t>
            </a:r>
          </a:p>
          <a:p>
            <a:pPr lvl="2"/>
            <a:r>
              <a:rPr lang="pt-BR" dirty="0" smtClean="0"/>
              <a:t>Automatização </a:t>
            </a:r>
            <a:r>
              <a:rPr lang="pt-BR" dirty="0"/>
              <a:t>do ensaio de identificação do </a:t>
            </a:r>
            <a:r>
              <a:rPr lang="pt-BR" dirty="0" smtClean="0"/>
              <a:t>veículo (cruzeiro)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93730"/>
            <a:ext cx="7538797" cy="45614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1484784"/>
            <a:ext cx="753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Figura </a:t>
            </a:r>
            <a:r>
              <a:rPr lang="pt-BR" sz="1400" dirty="0" smtClean="0">
                <a:solidFill>
                  <a:schemeClr val="bg1"/>
                </a:solidFill>
              </a:rPr>
              <a:t>30 </a:t>
            </a:r>
            <a:r>
              <a:rPr lang="pt-BR" sz="1400" dirty="0">
                <a:solidFill>
                  <a:schemeClr val="bg1"/>
                </a:solidFill>
              </a:rPr>
              <a:t>- Aplicação de monitoramento “ECU v2.0 Monitor”</a:t>
            </a:r>
          </a:p>
        </p:txBody>
      </p:sp>
    </p:spTree>
    <p:extLst>
      <p:ext uri="{BB962C8B-B14F-4D97-AF65-F5344CB8AC3E}">
        <p14:creationId xmlns:p14="http://schemas.microsoft.com/office/powerpoint/2010/main" val="29341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93144"/>
            <a:ext cx="7538797" cy="45626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1484784"/>
            <a:ext cx="753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Figura </a:t>
            </a:r>
            <a:r>
              <a:rPr lang="pt-BR" sz="1400" dirty="0" smtClean="0">
                <a:solidFill>
                  <a:schemeClr val="bg1"/>
                </a:solidFill>
              </a:rPr>
              <a:t>31 </a:t>
            </a:r>
            <a:r>
              <a:rPr lang="pt-BR" sz="1400" dirty="0">
                <a:solidFill>
                  <a:schemeClr val="bg1"/>
                </a:solidFill>
              </a:rPr>
              <a:t>- Aplicação de monitoramento com lanterna acesa e motor funcionando</a:t>
            </a:r>
          </a:p>
        </p:txBody>
      </p:sp>
    </p:spTree>
    <p:extLst>
      <p:ext uri="{BB962C8B-B14F-4D97-AF65-F5344CB8AC3E}">
        <p14:creationId xmlns:p14="http://schemas.microsoft.com/office/powerpoint/2010/main" val="37612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92560"/>
            <a:ext cx="7538797" cy="456378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1484784"/>
            <a:ext cx="753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32 </a:t>
            </a:r>
            <a:r>
              <a:rPr lang="pt-BR" sz="1400" dirty="0">
                <a:solidFill>
                  <a:schemeClr val="bg1"/>
                </a:solidFill>
              </a:rPr>
              <a:t>- Aplicação de monitoramento </a:t>
            </a:r>
            <a:r>
              <a:rPr lang="pt-BR" sz="1400" dirty="0" smtClean="0">
                <a:solidFill>
                  <a:schemeClr val="bg1"/>
                </a:solidFill>
              </a:rPr>
              <a:t>controlando o ensaio de identificação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Outros aperfeiçoamentos realizados em </a:t>
            </a:r>
            <a:r>
              <a:rPr lang="pt-BR" i="1" dirty="0" smtClean="0"/>
              <a:t>firmware</a:t>
            </a:r>
            <a:endParaRPr lang="pt-BR" dirty="0" smtClean="0"/>
          </a:p>
          <a:p>
            <a:pPr lvl="1"/>
            <a:r>
              <a:rPr lang="pt-BR" dirty="0" smtClean="0"/>
              <a:t>Controle </a:t>
            </a:r>
            <a:r>
              <a:rPr lang="pt-BR" dirty="0"/>
              <a:t>de </a:t>
            </a:r>
            <a:r>
              <a:rPr lang="pt-BR" dirty="0" smtClean="0"/>
              <a:t>partida.</a:t>
            </a:r>
            <a:endParaRPr lang="pt-BR" dirty="0"/>
          </a:p>
          <a:p>
            <a:pPr lvl="1"/>
            <a:r>
              <a:rPr lang="pt-BR" dirty="0" smtClean="0"/>
              <a:t>Estratégia </a:t>
            </a:r>
            <a:r>
              <a:rPr lang="pt-BR" dirty="0"/>
              <a:t>para motor </a:t>
            </a:r>
            <a:r>
              <a:rPr lang="pt-BR" dirty="0" smtClean="0"/>
              <a:t>frio.</a:t>
            </a:r>
          </a:p>
          <a:p>
            <a:pPr lvl="1"/>
            <a:r>
              <a:rPr lang="pt-BR" dirty="0" smtClean="0"/>
              <a:t>Fator </a:t>
            </a:r>
            <a:r>
              <a:rPr lang="pt-BR" dirty="0"/>
              <a:t>de correção de acordo com a tensão da </a:t>
            </a:r>
            <a:r>
              <a:rPr lang="pt-BR" dirty="0" smtClean="0"/>
              <a:t>bateria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/>
              <a:t>.</a:t>
            </a:r>
          </a:p>
          <a:p>
            <a:pPr lvl="1"/>
            <a:r>
              <a:rPr lang="pt-BR" dirty="0" smtClean="0"/>
              <a:t>Cálculo da velocidade do veículo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/>
              <a:t>.</a:t>
            </a:r>
            <a:endParaRPr lang="pt-BR" dirty="0" smtClean="0"/>
          </a:p>
          <a:p>
            <a:pPr lvl="1"/>
            <a:r>
              <a:rPr lang="pt-BR" dirty="0" smtClean="0"/>
              <a:t>Identificação </a:t>
            </a:r>
            <a:r>
              <a:rPr lang="pt-BR" dirty="0"/>
              <a:t>de m</a:t>
            </a:r>
            <a:r>
              <a:rPr lang="pt-BR" dirty="0" smtClean="0"/>
              <a:t>archa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/>
              <a:t>.</a:t>
            </a:r>
          </a:p>
          <a:p>
            <a:pPr lvl="1"/>
            <a:r>
              <a:rPr lang="pt-BR" i="1" dirty="0" err="1" smtClean="0"/>
              <a:t>Debounce</a:t>
            </a:r>
            <a:r>
              <a:rPr lang="pt-BR" dirty="0" smtClean="0"/>
              <a:t> </a:t>
            </a:r>
            <a:r>
              <a:rPr lang="pt-BR" dirty="0"/>
              <a:t>de sensores </a:t>
            </a:r>
            <a:r>
              <a:rPr lang="pt-BR" dirty="0" smtClean="0"/>
              <a:t>digitais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/>
              <a:t>.</a:t>
            </a:r>
            <a:endParaRPr lang="pt-BR" dirty="0" smtClean="0"/>
          </a:p>
          <a:p>
            <a:pPr lvl="1"/>
            <a:r>
              <a:rPr lang="pt-BR" dirty="0" smtClean="0"/>
              <a:t>Filtro para aceleração e desaceleração com veículo engatado.</a:t>
            </a:r>
          </a:p>
          <a:p>
            <a:pPr lvl="1"/>
            <a:r>
              <a:rPr lang="pt-BR" dirty="0" smtClean="0"/>
              <a:t>Elevação </a:t>
            </a:r>
            <a:r>
              <a:rPr lang="pt-BR" dirty="0"/>
              <a:t>da marcha lenta para arranque do </a:t>
            </a:r>
            <a:r>
              <a:rPr lang="pt-BR" dirty="0" smtClean="0"/>
              <a:t>veículo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/>
              <a:t>.</a:t>
            </a:r>
            <a:endParaRPr lang="pt-BR" dirty="0" smtClean="0"/>
          </a:p>
          <a:p>
            <a:pPr lvl="1"/>
            <a:r>
              <a:rPr lang="pt-BR" dirty="0" smtClean="0"/>
              <a:t>Aumento </a:t>
            </a:r>
            <a:r>
              <a:rPr lang="pt-BR" dirty="0"/>
              <a:t>da troca de dados no barramento </a:t>
            </a:r>
            <a:r>
              <a:rPr lang="pt-BR" dirty="0" smtClean="0"/>
              <a:t>CAN.</a:t>
            </a:r>
            <a:endParaRPr lang="pt-BR" dirty="0"/>
          </a:p>
          <a:p>
            <a:pPr lvl="1"/>
            <a:r>
              <a:rPr lang="pt-BR" dirty="0" smtClean="0"/>
              <a:t>Suporte </a:t>
            </a:r>
            <a:r>
              <a:rPr lang="pt-BR" dirty="0"/>
              <a:t>para diagnóstico via </a:t>
            </a:r>
            <a:r>
              <a:rPr lang="pt-BR" dirty="0" smtClean="0"/>
              <a:t>OBD-II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/>
              <a:t>.</a:t>
            </a:r>
          </a:p>
          <a:p>
            <a:pPr lvl="1"/>
            <a:r>
              <a:rPr lang="pt-BR" dirty="0" smtClean="0"/>
              <a:t>Detecção </a:t>
            </a:r>
            <a:r>
              <a:rPr lang="pt-BR" dirty="0"/>
              <a:t>de falhas de </a:t>
            </a:r>
            <a:r>
              <a:rPr lang="pt-BR" i="1" dirty="0" smtClean="0"/>
              <a:t>hardware</a:t>
            </a:r>
            <a:r>
              <a:rPr lang="pt-BR" dirty="0"/>
              <a:t>.</a:t>
            </a:r>
            <a:endParaRPr lang="pt-BR" dirty="0" smtClean="0"/>
          </a:p>
          <a:p>
            <a:pPr lvl="1"/>
            <a:r>
              <a:rPr lang="pt-BR" dirty="0" smtClean="0"/>
              <a:t>Botão </a:t>
            </a:r>
            <a:r>
              <a:rPr lang="pt-BR" dirty="0"/>
              <a:t>de </a:t>
            </a:r>
            <a:r>
              <a:rPr lang="pt-BR" dirty="0" smtClean="0"/>
              <a:t>emergência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b="1" i="1" dirty="0">
                <a:solidFill>
                  <a:srgbClr val="FFFF00"/>
                </a:solidFill>
              </a:rPr>
              <a:t>novo</a:t>
            </a:r>
            <a:r>
              <a:rPr lang="pt-BR" dirty="0">
                <a:solidFill>
                  <a:srgbClr val="FFFF00"/>
                </a:solidFill>
              </a:rPr>
              <a:t>)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32140"/>
            <a:ext cx="3509380" cy="20690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852936"/>
            <a:ext cx="350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33 </a:t>
            </a:r>
            <a:r>
              <a:rPr lang="pt-BR" sz="1400" dirty="0">
                <a:solidFill>
                  <a:schemeClr val="bg1"/>
                </a:solidFill>
              </a:rPr>
              <a:t>- Leitor OBD-II conectado à ECU v2.0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89" y="2940129"/>
            <a:ext cx="4359560" cy="245225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244889" y="2348880"/>
            <a:ext cx="435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</a:t>
            </a:r>
            <a:r>
              <a:rPr lang="pt-BR" sz="1400" dirty="0">
                <a:solidFill>
                  <a:schemeClr val="bg1"/>
                </a:solidFill>
              </a:rPr>
              <a:t>4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>
                <a:solidFill>
                  <a:schemeClr val="bg1"/>
                </a:solidFill>
              </a:rPr>
              <a:t>- Leitura de parâmetros da ECU v2.0 por meio do aplicativo “Torque”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dirty="0" smtClean="0"/>
              <a:t>Suporte para diagnóstico via OBDII</a:t>
            </a:r>
          </a:p>
        </p:txBody>
      </p:sp>
    </p:spTree>
    <p:extLst>
      <p:ext uri="{BB962C8B-B14F-4D97-AF65-F5344CB8AC3E}">
        <p14:creationId xmlns:p14="http://schemas.microsoft.com/office/powerpoint/2010/main" val="37511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59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26" y="2728664"/>
            <a:ext cx="4262213" cy="28296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70026" y="2420888"/>
            <a:ext cx="4262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35 </a:t>
            </a:r>
            <a:r>
              <a:rPr lang="pt-BR" sz="1400" dirty="0">
                <a:solidFill>
                  <a:schemeClr val="bg1"/>
                </a:solidFill>
              </a:rPr>
              <a:t>- Botão de emergência conectado à ECU v2.0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dirty="0" smtClean="0"/>
              <a:t>Botão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7660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Objetivos - Fase I: Refinamento da ECU de 2013</a:t>
            </a:r>
          </a:p>
          <a:p>
            <a:pPr lvl="1"/>
            <a:r>
              <a:rPr lang="pt-BR" dirty="0" smtClean="0"/>
              <a:t>Atividades:</a:t>
            </a:r>
          </a:p>
          <a:p>
            <a:pPr lvl="2"/>
            <a:r>
              <a:rPr lang="pt-BR" dirty="0" smtClean="0"/>
              <a:t>Melhorias de malhas de controle da ECU de 2013 (firmware):</a:t>
            </a:r>
          </a:p>
          <a:p>
            <a:pPr lvl="3"/>
            <a:r>
              <a:rPr lang="pt-BR" dirty="0" smtClean="0"/>
              <a:t>controle de marcha lenta;</a:t>
            </a:r>
          </a:p>
          <a:p>
            <a:pPr lvl="3"/>
            <a:r>
              <a:rPr lang="pt-BR" dirty="0" smtClean="0"/>
              <a:t>controle de posição da borboleta eletrônica;</a:t>
            </a:r>
          </a:p>
          <a:p>
            <a:pPr lvl="3"/>
            <a:r>
              <a:rPr lang="pt-BR" dirty="0" smtClean="0"/>
              <a:t>controle de partida;</a:t>
            </a:r>
          </a:p>
          <a:p>
            <a:pPr lvl="3"/>
            <a:r>
              <a:rPr lang="pt-BR" dirty="0" smtClean="0"/>
              <a:t>etc.</a:t>
            </a:r>
          </a:p>
          <a:p>
            <a:pPr lvl="2"/>
            <a:r>
              <a:rPr lang="pt-BR" dirty="0" smtClean="0"/>
              <a:t>Adição de novos recursos (firmware):</a:t>
            </a:r>
          </a:p>
          <a:p>
            <a:pPr lvl="3"/>
            <a:r>
              <a:rPr lang="pt-BR" dirty="0" smtClean="0"/>
              <a:t>controle de torque;</a:t>
            </a:r>
          </a:p>
          <a:p>
            <a:pPr lvl="3"/>
            <a:r>
              <a:rPr lang="pt-BR" dirty="0" smtClean="0"/>
              <a:t>controle da mistura em malha fechada (controle lambda);</a:t>
            </a:r>
          </a:p>
          <a:p>
            <a:pPr lvl="3"/>
            <a:r>
              <a:rPr lang="pt-BR" dirty="0"/>
              <a:t>s</a:t>
            </a:r>
            <a:r>
              <a:rPr lang="pt-BR" dirty="0" smtClean="0"/>
              <a:t>egurança na comunicação entre blocos da ECU;</a:t>
            </a:r>
          </a:p>
          <a:p>
            <a:pPr lvl="3"/>
            <a:r>
              <a:rPr lang="pt-BR" dirty="0" smtClean="0"/>
              <a:t>identificação de marcha;</a:t>
            </a:r>
          </a:p>
          <a:p>
            <a:pPr lvl="3"/>
            <a:r>
              <a:rPr lang="pt-BR" dirty="0" smtClean="0"/>
              <a:t>suporte a diagnóstico via OBDII;</a:t>
            </a:r>
          </a:p>
          <a:p>
            <a:pPr lvl="3"/>
            <a:r>
              <a:rPr lang="pt-BR" dirty="0" smtClean="0"/>
              <a:t>etc.</a:t>
            </a:r>
          </a:p>
          <a:p>
            <a:pPr lvl="2"/>
            <a:r>
              <a:rPr lang="pt-BR" dirty="0" smtClean="0"/>
              <a:t>Nova aplicação de monitoramento da ECU (software).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2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dirty="0" smtClean="0"/>
              <a:t>Plataforma de trabalho: veículo + dinamômetro inercial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6" y="2564904"/>
            <a:ext cx="6740350" cy="379144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16026" y="2257127"/>
            <a:ext cx="674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36 </a:t>
            </a:r>
            <a:r>
              <a:rPr lang="pt-BR" sz="1400" dirty="0">
                <a:solidFill>
                  <a:schemeClr val="bg1"/>
                </a:solidFill>
              </a:rPr>
              <a:t>- Plataforma de trabalho para aprimoramento do </a:t>
            </a:r>
            <a:r>
              <a:rPr lang="pt-BR" sz="1400" i="1" dirty="0">
                <a:solidFill>
                  <a:schemeClr val="bg1"/>
                </a:solidFill>
              </a:rPr>
              <a:t>firmware</a:t>
            </a:r>
            <a:r>
              <a:rPr lang="pt-BR" sz="1400" dirty="0">
                <a:solidFill>
                  <a:schemeClr val="bg1"/>
                </a:solidFill>
              </a:rPr>
              <a:t> da ECU v2.0</a:t>
            </a:r>
          </a:p>
        </p:txBody>
      </p:sp>
    </p:spTree>
    <p:extLst>
      <p:ext uri="{BB962C8B-B14F-4D97-AF65-F5344CB8AC3E}">
        <p14:creationId xmlns:p14="http://schemas.microsoft.com/office/powerpoint/2010/main" val="19864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8" y="1740297"/>
            <a:ext cx="7994692" cy="44970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56718" y="1432520"/>
            <a:ext cx="709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37 </a:t>
            </a:r>
            <a:r>
              <a:rPr lang="pt-BR" sz="1400" dirty="0">
                <a:solidFill>
                  <a:schemeClr val="bg1"/>
                </a:solidFill>
              </a:rPr>
              <a:t>- Motor Volkswagen </a:t>
            </a:r>
            <a:r>
              <a:rPr lang="pt-BR" sz="1400" dirty="0" smtClean="0">
                <a:solidFill>
                  <a:schemeClr val="bg1"/>
                </a:solidFill>
              </a:rPr>
              <a:t>2.0L com a ECU v2.0 conectada ao seu chicote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Montagem para conexão direta da </a:t>
            </a:r>
            <a:r>
              <a:rPr lang="pt-BR" dirty="0" smtClean="0"/>
              <a:t>ECU </a:t>
            </a:r>
            <a:r>
              <a:rPr lang="pt-BR" dirty="0"/>
              <a:t>ao motor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5"/>
            <a:ext cx="3936438" cy="29523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276872"/>
            <a:ext cx="39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38 </a:t>
            </a:r>
            <a:r>
              <a:rPr lang="pt-BR" sz="1400" dirty="0">
                <a:solidFill>
                  <a:schemeClr val="bg1"/>
                </a:solidFill>
              </a:rPr>
              <a:t>- Intersecção utilizada em 2013 para conexão da ECU v2.0 aos sinais do </a:t>
            </a:r>
            <a:r>
              <a:rPr lang="pt-BR" sz="1400" dirty="0" smtClean="0">
                <a:solidFill>
                  <a:schemeClr val="bg1"/>
                </a:solidFill>
              </a:rPr>
              <a:t>motor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3672909" cy="295232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32040" y="2276872"/>
            <a:ext cx="367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39 </a:t>
            </a:r>
            <a:r>
              <a:rPr lang="pt-BR" sz="1400" dirty="0">
                <a:solidFill>
                  <a:schemeClr val="bg1"/>
                </a:solidFill>
              </a:rPr>
              <a:t>- Montagem para permitir conexão direta da ECU v2.0 ao chicote do </a:t>
            </a:r>
            <a:r>
              <a:rPr lang="pt-BR" sz="1400" dirty="0" smtClean="0">
                <a:solidFill>
                  <a:schemeClr val="bg1"/>
                </a:solidFill>
              </a:rPr>
              <a:t>motor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55976" y="392434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X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5" y="5949280"/>
            <a:ext cx="813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Créditos: Bruno Silva Pereira e </a:t>
            </a:r>
            <a:r>
              <a:rPr lang="pt-BR" b="1" dirty="0" err="1" smtClean="0">
                <a:solidFill>
                  <a:schemeClr val="bg1"/>
                </a:solidFill>
              </a:rPr>
              <a:t>Demerson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Moscardini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I -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Metodologia I - Resultados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1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Resultados</a:t>
            </a:r>
          </a:p>
          <a:p>
            <a:pPr lvl="1"/>
            <a:r>
              <a:rPr lang="pt-BR" dirty="0" smtClean="0"/>
              <a:t>Controle de torque em malha aberta:</a:t>
            </a:r>
          </a:p>
          <a:p>
            <a:pPr lvl="2"/>
            <a:r>
              <a:rPr lang="pt-BR" dirty="0" smtClean="0"/>
              <a:t>Validado em dinamômetro inercial (dirigibilidade)!</a:t>
            </a:r>
          </a:p>
          <a:p>
            <a:pPr marL="914400" lvl="2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Curva de potência e torque (ECU original x ECU v2.0):</a:t>
            </a:r>
          </a:p>
          <a:p>
            <a:pPr lvl="2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64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85264"/>
              </p:ext>
            </p:extLst>
          </p:nvPr>
        </p:nvGraphicFramePr>
        <p:xfrm>
          <a:off x="1259632" y="4260696"/>
          <a:ext cx="6527801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9778"/>
                <a:gridCol w="2175193"/>
                <a:gridCol w="23228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Unidade Eletrônica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Potência</a:t>
                      </a:r>
                      <a:r>
                        <a:rPr lang="pt-BR" baseline="0" dirty="0" smtClean="0"/>
                        <a:t> máxima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Torque máximo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ECU original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104,1 </a:t>
                      </a:r>
                      <a:r>
                        <a:rPr lang="pt-BR" dirty="0" err="1" smtClean="0"/>
                        <a:t>cv</a:t>
                      </a:r>
                      <a:r>
                        <a:rPr lang="pt-BR" dirty="0" smtClean="0"/>
                        <a:t> a 5085 RPM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 </a:t>
                      </a:r>
                      <a:r>
                        <a:rPr lang="en-US" dirty="0" err="1" smtClean="0"/>
                        <a:t>mkgf</a:t>
                      </a:r>
                      <a:r>
                        <a:rPr lang="en-US" dirty="0" smtClean="0"/>
                        <a:t> a 3600 RPM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ECU v2.0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105.6 </a:t>
                      </a:r>
                      <a:r>
                        <a:rPr lang="pt-BR" dirty="0" err="1" smtClean="0"/>
                        <a:t>cv</a:t>
                      </a:r>
                      <a:r>
                        <a:rPr lang="pt-BR" dirty="0" smtClean="0"/>
                        <a:t> a 4821 RPM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17,0 </a:t>
                      </a:r>
                      <a:r>
                        <a:rPr lang="en-US" dirty="0" err="1" smtClean="0"/>
                        <a:t>mkgf</a:t>
                      </a:r>
                      <a:r>
                        <a:rPr lang="en-US" dirty="0" smtClean="0"/>
                        <a:t> a 4194 RPM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59632" y="3933056"/>
            <a:ext cx="652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Tabela </a:t>
            </a:r>
            <a:r>
              <a:rPr lang="pt-BR" sz="1400" dirty="0">
                <a:solidFill>
                  <a:schemeClr val="bg1"/>
                </a:solidFill>
              </a:rPr>
              <a:t>1 </a:t>
            </a:r>
            <a:r>
              <a:rPr lang="pt-BR" sz="1400" dirty="0" smtClean="0">
                <a:solidFill>
                  <a:schemeClr val="bg1"/>
                </a:solidFill>
              </a:rPr>
              <a:t>- Potência </a:t>
            </a:r>
            <a:r>
              <a:rPr lang="pt-BR" sz="1400" dirty="0">
                <a:solidFill>
                  <a:schemeClr val="bg1"/>
                </a:solidFill>
              </a:rPr>
              <a:t>e torque máximos (ECU original x ECU v2.0)</a:t>
            </a:r>
          </a:p>
        </p:txBody>
      </p:sp>
    </p:spTree>
    <p:extLst>
      <p:ext uri="{BB962C8B-B14F-4D97-AF65-F5344CB8AC3E}">
        <p14:creationId xmlns:p14="http://schemas.microsoft.com/office/powerpoint/2010/main" val="2454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I - Resultados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3821"/>
            <a:ext cx="6336704" cy="47525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03648" y="1268760"/>
            <a:ext cx="63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40 </a:t>
            </a:r>
            <a:r>
              <a:rPr lang="pt-BR" sz="1400" dirty="0">
                <a:solidFill>
                  <a:schemeClr val="bg1"/>
                </a:solidFill>
              </a:rPr>
              <a:t>- Curvas de potência e torque (ECU original x ECU v2.0)</a:t>
            </a:r>
          </a:p>
        </p:txBody>
      </p:sp>
    </p:spTree>
    <p:extLst>
      <p:ext uri="{BB962C8B-B14F-4D97-AF65-F5344CB8AC3E}">
        <p14:creationId xmlns:p14="http://schemas.microsoft.com/office/powerpoint/2010/main" val="4426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Resultados - Controle da rotação de marcha lenta</a:t>
            </a:r>
          </a:p>
          <a:p>
            <a:pPr marL="0" indent="0" algn="ctr">
              <a:buNone/>
            </a:pPr>
            <a:r>
              <a:rPr lang="pt-BR" dirty="0" smtClean="0"/>
              <a:t>Primeira versão     x     Versão Final</a:t>
            </a:r>
          </a:p>
          <a:p>
            <a:pPr marL="0" indent="0" algn="ctr">
              <a:buNone/>
            </a:pPr>
            <a:r>
              <a:rPr lang="pt-BR" dirty="0" smtClean="0"/>
              <a:t>        (PI)                         (PI + PD)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3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59105"/>
            <a:ext cx="4057970" cy="30434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7" y="2276872"/>
            <a:ext cx="4057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41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</a:t>
            </a:r>
            <a:r>
              <a:rPr lang="pt-BR" sz="1400" dirty="0" smtClean="0">
                <a:solidFill>
                  <a:schemeClr val="bg1"/>
                </a:solidFill>
              </a:rPr>
              <a:t>em </a:t>
            </a:r>
            <a:r>
              <a:rPr lang="pt-BR" sz="1400" dirty="0">
                <a:solidFill>
                  <a:schemeClr val="bg1"/>
                </a:solidFill>
              </a:rPr>
              <a:t>800 </a:t>
            </a:r>
            <a:r>
              <a:rPr lang="pt-BR" sz="1400" dirty="0" smtClean="0">
                <a:solidFill>
                  <a:schemeClr val="bg1"/>
                </a:solidFill>
              </a:rPr>
              <a:t>RPM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(primeira versão)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4" y="3059105"/>
            <a:ext cx="4057970" cy="304347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90494" y="2276872"/>
            <a:ext cx="4057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42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</a:t>
            </a:r>
            <a:r>
              <a:rPr lang="pt-BR" sz="1400" dirty="0" smtClean="0">
                <a:solidFill>
                  <a:schemeClr val="bg1"/>
                </a:solidFill>
              </a:rPr>
              <a:t>em </a:t>
            </a:r>
            <a:r>
              <a:rPr lang="pt-BR" sz="1400" dirty="0">
                <a:solidFill>
                  <a:schemeClr val="bg1"/>
                </a:solidFill>
              </a:rPr>
              <a:t>800 </a:t>
            </a:r>
            <a:r>
              <a:rPr lang="pt-BR" sz="1400" dirty="0" smtClean="0">
                <a:solidFill>
                  <a:schemeClr val="bg1"/>
                </a:solidFill>
              </a:rPr>
              <a:t>RPM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021" y="1628800"/>
            <a:ext cx="82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Marcha lenta a 800 RPM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59105"/>
            <a:ext cx="4057972" cy="30434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2276872"/>
            <a:ext cx="405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43 - </a:t>
            </a:r>
            <a:r>
              <a:rPr lang="pt-BR" sz="1400" dirty="0">
                <a:solidFill>
                  <a:schemeClr val="bg1"/>
                </a:solidFill>
              </a:rPr>
              <a:t>Controle da rotação de marcha lenta </a:t>
            </a:r>
            <a:r>
              <a:rPr lang="pt-BR" sz="1400" dirty="0" smtClean="0">
                <a:solidFill>
                  <a:schemeClr val="bg1"/>
                </a:solidFill>
              </a:rPr>
              <a:t>em 700 RPM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(primeira versão)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0" y="3059104"/>
            <a:ext cx="4057973" cy="30434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90490" y="2276872"/>
            <a:ext cx="4057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44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</a:t>
            </a:r>
            <a:r>
              <a:rPr lang="pt-BR" sz="1400" dirty="0" smtClean="0">
                <a:solidFill>
                  <a:schemeClr val="bg1"/>
                </a:solidFill>
              </a:rPr>
              <a:t>em 700 RPM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021" y="1628800"/>
            <a:ext cx="82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Marcha lenta a 700 RPM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69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276872"/>
            <a:ext cx="405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45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</a:t>
            </a:r>
            <a:r>
              <a:rPr lang="pt-BR" sz="1400" dirty="0" smtClean="0">
                <a:solidFill>
                  <a:schemeClr val="bg1"/>
                </a:solidFill>
              </a:rPr>
              <a:t>durante acionamento </a:t>
            </a:r>
            <a:r>
              <a:rPr lang="pt-BR" sz="1400" dirty="0">
                <a:solidFill>
                  <a:schemeClr val="bg1"/>
                </a:solidFill>
              </a:rPr>
              <a:t>do ar </a:t>
            </a:r>
            <a:r>
              <a:rPr lang="pt-BR" sz="1400" dirty="0" smtClean="0">
                <a:solidFill>
                  <a:schemeClr val="bg1"/>
                </a:solidFill>
              </a:rPr>
              <a:t>condicionado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(primeira versão)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90489" y="2276872"/>
            <a:ext cx="4057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46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durante acionamento do ar </a:t>
            </a:r>
            <a:r>
              <a:rPr lang="pt-BR" sz="1400" dirty="0" smtClean="0">
                <a:solidFill>
                  <a:schemeClr val="bg1"/>
                </a:solidFill>
              </a:rPr>
              <a:t>condicionado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021" y="1628800"/>
            <a:ext cx="82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Marcha </a:t>
            </a:r>
            <a:r>
              <a:rPr lang="pt-BR" sz="2800" dirty="0">
                <a:solidFill>
                  <a:schemeClr val="bg1"/>
                </a:solidFill>
              </a:rPr>
              <a:t>lenta </a:t>
            </a:r>
            <a:r>
              <a:rPr lang="pt-BR" sz="2800" dirty="0" smtClean="0">
                <a:solidFill>
                  <a:schemeClr val="bg1"/>
                </a:solidFill>
              </a:rPr>
              <a:t>com ar condicionado acionado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059105"/>
            <a:ext cx="4057970" cy="30434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0" y="3059104"/>
            <a:ext cx="4057973" cy="3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Objetivos - Fase II: Projeto de um controlador de cruzeiro (</a:t>
            </a:r>
            <a:r>
              <a:rPr lang="pt-BR" i="1" dirty="0" smtClean="0"/>
              <a:t>Cruise </a:t>
            </a:r>
            <a:r>
              <a:rPr lang="pt-BR" i="1" dirty="0" err="1" smtClean="0"/>
              <a:t>Control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Implementação de um controle de cruzeiro para operação em um veículo VW Polo Sedan 2.0L 2004.</a:t>
            </a:r>
          </a:p>
          <a:p>
            <a:pPr lvl="2"/>
            <a:r>
              <a:rPr lang="pt-BR" dirty="0" smtClean="0"/>
              <a:t>OBS: Veículo sem controle de cruzeiro de fábrica!</a:t>
            </a:r>
          </a:p>
          <a:p>
            <a:pPr lvl="1"/>
            <a:r>
              <a:rPr lang="pt-BR" dirty="0" smtClean="0"/>
              <a:t>Resultados esperados:</a:t>
            </a:r>
          </a:p>
          <a:p>
            <a:pPr lvl="2"/>
            <a:r>
              <a:rPr lang="pt-BR" dirty="0" smtClean="0"/>
              <a:t>manter a velocidade </a:t>
            </a:r>
            <a:r>
              <a:rPr lang="pt-BR" dirty="0"/>
              <a:t>do veículo a um </a:t>
            </a:r>
            <a:r>
              <a:rPr lang="pt-BR" dirty="0" smtClean="0"/>
              <a:t>valor </a:t>
            </a:r>
            <a:r>
              <a:rPr lang="pt-BR" dirty="0"/>
              <a:t>de referência, inclusive em </a:t>
            </a:r>
            <a:r>
              <a:rPr lang="pt-BR" dirty="0" smtClean="0"/>
              <a:t>situações de carga;</a:t>
            </a:r>
          </a:p>
          <a:p>
            <a:pPr lvl="2"/>
            <a:r>
              <a:rPr lang="pt-BR" dirty="0"/>
              <a:t>permitir que o motorista assuma o </a:t>
            </a:r>
            <a:r>
              <a:rPr lang="pt-BR" dirty="0" smtClean="0"/>
              <a:t>controle da aceleração sem desarmar o controle (Ex.: situação de ultrapassagem);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276872"/>
            <a:ext cx="405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47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durante acionamento da carga </a:t>
            </a:r>
            <a:r>
              <a:rPr lang="pt-BR" sz="1400" dirty="0" smtClean="0">
                <a:solidFill>
                  <a:schemeClr val="bg1"/>
                </a:solidFill>
              </a:rPr>
              <a:t>elétrica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(primeira versão)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90489" y="2276872"/>
            <a:ext cx="4057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48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durante acionamento da carga </a:t>
            </a:r>
            <a:r>
              <a:rPr lang="pt-BR" sz="1400" dirty="0" smtClean="0">
                <a:solidFill>
                  <a:schemeClr val="bg1"/>
                </a:solidFill>
              </a:rPr>
              <a:t>elétrica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021" y="1628800"/>
            <a:ext cx="82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Marcha </a:t>
            </a:r>
            <a:r>
              <a:rPr lang="pt-BR" sz="2800" dirty="0">
                <a:solidFill>
                  <a:schemeClr val="bg1"/>
                </a:solidFill>
              </a:rPr>
              <a:t>lenta </a:t>
            </a:r>
            <a:r>
              <a:rPr lang="pt-BR" sz="2800" dirty="0" smtClean="0">
                <a:solidFill>
                  <a:schemeClr val="bg1"/>
                </a:solidFill>
              </a:rPr>
              <a:t>com carga elétrica acionada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059105"/>
            <a:ext cx="4057970" cy="30434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0" y="3059104"/>
            <a:ext cx="4057973" cy="3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59105"/>
            <a:ext cx="4057970" cy="30434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2276872"/>
            <a:ext cx="405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49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com variação lenta na </a:t>
            </a:r>
            <a:r>
              <a:rPr lang="pt-BR" sz="1400" dirty="0" smtClean="0">
                <a:solidFill>
                  <a:schemeClr val="bg1"/>
                </a:solidFill>
              </a:rPr>
              <a:t>referência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(primeira versão)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4" y="3059105"/>
            <a:ext cx="4057970" cy="304347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90494" y="2276872"/>
            <a:ext cx="4057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50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com variação lenta na </a:t>
            </a:r>
            <a:r>
              <a:rPr lang="pt-BR" sz="1400" dirty="0" smtClean="0">
                <a:solidFill>
                  <a:schemeClr val="bg1"/>
                </a:solidFill>
              </a:rPr>
              <a:t>referência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021" y="1628800"/>
            <a:ext cx="82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Marcha </a:t>
            </a:r>
            <a:r>
              <a:rPr lang="pt-BR" sz="2800" dirty="0">
                <a:solidFill>
                  <a:schemeClr val="bg1"/>
                </a:solidFill>
              </a:rPr>
              <a:t>lenta com variação lenta na </a:t>
            </a:r>
            <a:r>
              <a:rPr lang="pt-BR" sz="2800" dirty="0" smtClean="0">
                <a:solidFill>
                  <a:schemeClr val="bg1"/>
                </a:solidFill>
              </a:rPr>
              <a:t>referência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59104"/>
            <a:ext cx="4057972" cy="30434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2276872"/>
            <a:ext cx="405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51 - </a:t>
            </a:r>
            <a:r>
              <a:rPr lang="pt-BR" sz="1400" dirty="0">
                <a:solidFill>
                  <a:schemeClr val="bg1"/>
                </a:solidFill>
              </a:rPr>
              <a:t>Controle da rotação de marcha lenta com variação </a:t>
            </a:r>
            <a:r>
              <a:rPr lang="pt-BR" sz="1400" dirty="0" smtClean="0">
                <a:solidFill>
                  <a:schemeClr val="bg1"/>
                </a:solidFill>
              </a:rPr>
              <a:t>rápida na referência 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(primeira versão)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3" y="3059105"/>
            <a:ext cx="4057970" cy="304347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90492" y="2276872"/>
            <a:ext cx="4057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52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com variação </a:t>
            </a:r>
            <a:r>
              <a:rPr lang="pt-BR" sz="1400" dirty="0" smtClean="0">
                <a:solidFill>
                  <a:schemeClr val="bg1"/>
                </a:solidFill>
              </a:rPr>
              <a:t>rápida na referência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021" y="1628800"/>
            <a:ext cx="82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Marcha </a:t>
            </a:r>
            <a:r>
              <a:rPr lang="pt-BR" sz="2800" dirty="0">
                <a:solidFill>
                  <a:schemeClr val="bg1"/>
                </a:solidFill>
              </a:rPr>
              <a:t>lenta com variação </a:t>
            </a:r>
            <a:r>
              <a:rPr lang="pt-BR" sz="2800" dirty="0" smtClean="0">
                <a:solidFill>
                  <a:schemeClr val="bg1"/>
                </a:solidFill>
              </a:rPr>
              <a:t>rápida na referência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49014"/>
            <a:ext cx="5472607" cy="410445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835695" y="1700808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53 </a:t>
            </a:r>
            <a:r>
              <a:rPr lang="pt-BR" sz="1400" dirty="0">
                <a:solidFill>
                  <a:schemeClr val="bg1"/>
                </a:solidFill>
              </a:rPr>
              <a:t>- Controle da rotação de marcha lenta a 6</a:t>
            </a:r>
            <a:r>
              <a:rPr lang="pt-BR" sz="1400" dirty="0" smtClean="0">
                <a:solidFill>
                  <a:schemeClr val="bg1"/>
                </a:solidFill>
              </a:rPr>
              <a:t>00 RPM!!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49014"/>
            <a:ext cx="5472606" cy="410445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835695" y="1700808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54 </a:t>
            </a:r>
            <a:r>
              <a:rPr lang="pt-BR" sz="1400" dirty="0">
                <a:solidFill>
                  <a:schemeClr val="bg1"/>
                </a:solidFill>
              </a:rPr>
              <a:t>- Elevação da rotação de marcha lenta para 1000 RPM quando a embreagem </a:t>
            </a:r>
            <a:r>
              <a:rPr lang="pt-BR" sz="1400" dirty="0" smtClean="0">
                <a:solidFill>
                  <a:schemeClr val="bg1"/>
                </a:solidFill>
              </a:rPr>
              <a:t>é acionada (versão final)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Resultados - Controle de posição da válvula borboleta eletrônica (PID com Ki variável)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4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3" cy="43454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484784"/>
            <a:ext cx="579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55 </a:t>
            </a:r>
            <a:r>
              <a:rPr lang="pt-BR" sz="1400" dirty="0">
                <a:solidFill>
                  <a:schemeClr val="bg1"/>
                </a:solidFill>
              </a:rPr>
              <a:t>- Controle de posição da válvula borboleta eletrônica com </a:t>
            </a:r>
            <a:r>
              <a:rPr lang="pt-BR" sz="1400" dirty="0" smtClean="0">
                <a:solidFill>
                  <a:schemeClr val="bg1"/>
                </a:solidFill>
              </a:rPr>
              <a:t>variação lenta na referência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3" cy="43454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484784"/>
            <a:ext cx="579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56 - </a:t>
            </a:r>
            <a:r>
              <a:rPr lang="pt-BR" sz="1400" dirty="0">
                <a:solidFill>
                  <a:schemeClr val="bg1"/>
                </a:solidFill>
              </a:rPr>
              <a:t>Controle de posição da válvula borboleta eletrônica com </a:t>
            </a:r>
            <a:r>
              <a:rPr lang="pt-BR" sz="1400" dirty="0" smtClean="0">
                <a:solidFill>
                  <a:schemeClr val="bg1"/>
                </a:solidFill>
              </a:rPr>
              <a:t>variação rápida na referência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3" cy="43454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484784"/>
            <a:ext cx="579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57 </a:t>
            </a:r>
            <a:r>
              <a:rPr lang="pt-BR" sz="1400" dirty="0">
                <a:solidFill>
                  <a:schemeClr val="bg1"/>
                </a:solidFill>
              </a:rPr>
              <a:t>- Controle de posição da válvula borboleta eletrônica com </a:t>
            </a:r>
            <a:r>
              <a:rPr lang="pt-BR" sz="1400" dirty="0" smtClean="0">
                <a:solidFill>
                  <a:schemeClr val="bg1"/>
                </a:solidFill>
              </a:rPr>
              <a:t>variação lenta na </a:t>
            </a:r>
            <a:r>
              <a:rPr lang="pt-BR" sz="1400" dirty="0">
                <a:solidFill>
                  <a:schemeClr val="bg1"/>
                </a:solidFill>
              </a:rPr>
              <a:t>referência (posição abaixo de </a:t>
            </a:r>
            <a:r>
              <a:rPr lang="pt-BR" sz="1400" dirty="0" err="1">
                <a:solidFill>
                  <a:schemeClr val="bg1"/>
                </a:solidFill>
              </a:rPr>
              <a:t>Limp</a:t>
            </a:r>
            <a:r>
              <a:rPr lang="pt-BR" sz="1400" dirty="0">
                <a:solidFill>
                  <a:schemeClr val="bg1"/>
                </a:solidFill>
              </a:rPr>
              <a:t> Home)</a:t>
            </a:r>
          </a:p>
        </p:txBody>
      </p:sp>
    </p:spTree>
    <p:extLst>
      <p:ext uri="{BB962C8B-B14F-4D97-AF65-F5344CB8AC3E}">
        <p14:creationId xmlns:p14="http://schemas.microsoft.com/office/powerpoint/2010/main" val="23088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79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3" cy="43454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484784"/>
            <a:ext cx="579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58 </a:t>
            </a:r>
            <a:r>
              <a:rPr lang="pt-BR" sz="1400" dirty="0">
                <a:solidFill>
                  <a:schemeClr val="bg1"/>
                </a:solidFill>
              </a:rPr>
              <a:t>- Controle de posição da válvula borboleta eletrônica com </a:t>
            </a:r>
            <a:r>
              <a:rPr lang="pt-BR" sz="1400" dirty="0" smtClean="0">
                <a:solidFill>
                  <a:schemeClr val="bg1"/>
                </a:solidFill>
              </a:rPr>
              <a:t>variação rápida </a:t>
            </a:r>
            <a:r>
              <a:rPr lang="pt-BR" sz="1400" dirty="0">
                <a:solidFill>
                  <a:schemeClr val="bg1"/>
                </a:solidFill>
              </a:rPr>
              <a:t>na referência (posição abaixo de </a:t>
            </a:r>
            <a:r>
              <a:rPr lang="pt-BR" sz="1400" dirty="0" err="1">
                <a:solidFill>
                  <a:schemeClr val="bg1"/>
                </a:solidFill>
              </a:rPr>
              <a:t>Limp</a:t>
            </a:r>
            <a:r>
              <a:rPr lang="pt-BR" sz="1400" dirty="0">
                <a:solidFill>
                  <a:schemeClr val="bg1"/>
                </a:solidFill>
              </a:rPr>
              <a:t> Home)</a:t>
            </a:r>
          </a:p>
        </p:txBody>
      </p:sp>
    </p:spTree>
    <p:extLst>
      <p:ext uri="{BB962C8B-B14F-4D97-AF65-F5344CB8AC3E}">
        <p14:creationId xmlns:p14="http://schemas.microsoft.com/office/powerpoint/2010/main" val="3666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Objetivos - Fase II: Projeto de um controlador de cruzeiro (</a:t>
            </a:r>
            <a:r>
              <a:rPr lang="pt-BR" i="1" dirty="0" smtClean="0"/>
              <a:t>Cruise </a:t>
            </a:r>
            <a:r>
              <a:rPr lang="pt-BR" i="1" dirty="0" err="1" smtClean="0"/>
              <a:t>Control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Atividades:</a:t>
            </a:r>
          </a:p>
          <a:p>
            <a:pPr lvl="2"/>
            <a:r>
              <a:rPr lang="pt-BR" dirty="0" smtClean="0"/>
              <a:t>Obtenção de um modelo para o sistema “veículo + ECU”;</a:t>
            </a:r>
          </a:p>
          <a:p>
            <a:pPr lvl="2"/>
            <a:r>
              <a:rPr lang="pt-BR" dirty="0" smtClean="0"/>
              <a:t>Definição das especificações do controlador;</a:t>
            </a:r>
          </a:p>
          <a:p>
            <a:pPr lvl="2"/>
            <a:r>
              <a:rPr lang="pt-BR" dirty="0" smtClean="0"/>
              <a:t>Projeto do controlador em </a:t>
            </a:r>
            <a:r>
              <a:rPr lang="pt-BR" dirty="0" err="1" smtClean="0"/>
              <a:t>Matlab</a:t>
            </a:r>
            <a:r>
              <a:rPr lang="pt-BR" dirty="0"/>
              <a:t>;</a:t>
            </a:r>
            <a:endParaRPr lang="pt-BR" dirty="0" smtClean="0"/>
          </a:p>
          <a:p>
            <a:pPr lvl="2"/>
            <a:r>
              <a:rPr lang="pt-BR" dirty="0" smtClean="0"/>
              <a:t>Validação inicial por simulações (</a:t>
            </a:r>
            <a:r>
              <a:rPr lang="pt-BR" dirty="0" err="1" smtClean="0"/>
              <a:t>Simulink</a:t>
            </a:r>
            <a:r>
              <a:rPr lang="pt-BR" dirty="0" smtClean="0"/>
              <a:t>);</a:t>
            </a:r>
          </a:p>
          <a:p>
            <a:pPr lvl="2"/>
            <a:r>
              <a:rPr lang="pt-BR" dirty="0" smtClean="0"/>
              <a:t>Implementação do controlador na ECU aprimorada na fase I;</a:t>
            </a:r>
          </a:p>
          <a:p>
            <a:pPr lvl="2"/>
            <a:r>
              <a:rPr lang="pt-BR" dirty="0" smtClean="0"/>
              <a:t>Validação utilizando o </a:t>
            </a:r>
            <a:r>
              <a:rPr lang="pt-BR" dirty="0"/>
              <a:t>veículo </a:t>
            </a:r>
            <a:r>
              <a:rPr lang="pt-BR" dirty="0" smtClean="0"/>
              <a:t>em dinamômetro inercial.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1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Resultados - Controle lambda (PI)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3" cy="43454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681063"/>
            <a:ext cx="579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59 </a:t>
            </a:r>
            <a:r>
              <a:rPr lang="pt-BR" sz="1400" dirty="0">
                <a:solidFill>
                  <a:schemeClr val="bg1"/>
                </a:solidFill>
              </a:rPr>
              <a:t>- Controle lambda durante o regime de marcha lenta</a:t>
            </a:r>
          </a:p>
        </p:txBody>
      </p:sp>
    </p:spTree>
    <p:extLst>
      <p:ext uri="{BB962C8B-B14F-4D97-AF65-F5344CB8AC3E}">
        <p14:creationId xmlns:p14="http://schemas.microsoft.com/office/powerpoint/2010/main" val="13337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2" cy="43454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681063"/>
            <a:ext cx="579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60 </a:t>
            </a:r>
            <a:r>
              <a:rPr lang="pt-BR" sz="1400" dirty="0">
                <a:solidFill>
                  <a:schemeClr val="bg1"/>
                </a:solidFill>
              </a:rPr>
              <a:t>- Controle lambda entorno de 1700 RPM</a:t>
            </a:r>
          </a:p>
        </p:txBody>
      </p:sp>
    </p:spTree>
    <p:extLst>
      <p:ext uri="{BB962C8B-B14F-4D97-AF65-F5344CB8AC3E}">
        <p14:creationId xmlns:p14="http://schemas.microsoft.com/office/powerpoint/2010/main" val="15947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Resultados - Controle de partida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2" cy="43454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681063"/>
            <a:ext cx="579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61 </a:t>
            </a:r>
            <a:r>
              <a:rPr lang="pt-BR" sz="1400" dirty="0">
                <a:solidFill>
                  <a:schemeClr val="bg1"/>
                </a:solidFill>
              </a:rPr>
              <a:t>- Atuação do controle de partida com motor “frio”</a:t>
            </a:r>
          </a:p>
        </p:txBody>
      </p:sp>
    </p:spTree>
    <p:extLst>
      <p:ext uri="{BB962C8B-B14F-4D97-AF65-F5344CB8AC3E}">
        <p14:creationId xmlns:p14="http://schemas.microsoft.com/office/powerpoint/2010/main" val="11936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2" cy="43454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681063"/>
            <a:ext cx="579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62 </a:t>
            </a:r>
            <a:r>
              <a:rPr lang="pt-BR" sz="1400" dirty="0">
                <a:solidFill>
                  <a:schemeClr val="bg1"/>
                </a:solidFill>
              </a:rPr>
              <a:t>- Atuação do controle de partida com motor “quente”</a:t>
            </a:r>
          </a:p>
        </p:txBody>
      </p:sp>
    </p:spTree>
    <p:extLst>
      <p:ext uri="{BB962C8B-B14F-4D97-AF65-F5344CB8AC3E}">
        <p14:creationId xmlns:p14="http://schemas.microsoft.com/office/powerpoint/2010/main" val="2004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Resultados - Identificação da marcha engatada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3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 - Resultados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004"/>
            <a:ext cx="5793952" cy="43454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1" y="1466200"/>
            <a:ext cx="579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63 </a:t>
            </a:r>
            <a:r>
              <a:rPr lang="pt-BR" sz="1400" dirty="0">
                <a:solidFill>
                  <a:schemeClr val="bg1"/>
                </a:solidFill>
              </a:rPr>
              <a:t>- Identificação das marchas do veículo durante uma </a:t>
            </a:r>
            <a:r>
              <a:rPr lang="pt-BR" sz="1400" dirty="0" smtClean="0">
                <a:solidFill>
                  <a:schemeClr val="bg1"/>
                </a:solidFill>
              </a:rPr>
              <a:t>aceleração gradual </a:t>
            </a:r>
            <a:r>
              <a:rPr lang="pt-BR" sz="1400" dirty="0">
                <a:solidFill>
                  <a:schemeClr val="bg1"/>
                </a:solidFill>
              </a:rPr>
              <a:t>de </a:t>
            </a:r>
            <a:r>
              <a:rPr lang="pt-BR" sz="1400" dirty="0" smtClean="0">
                <a:solidFill>
                  <a:schemeClr val="bg1"/>
                </a:solidFill>
              </a:rPr>
              <a:t>0 a 120 km/h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Metodologia II </a:t>
            </a:r>
            <a:r>
              <a:rPr lang="pt-BR" dirty="0"/>
              <a:t>- Projeto do Controle de Cruzeiro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9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/>
                  <a:t>Identificação do sistema “veículo + ECU</a:t>
                </a:r>
                <a:r>
                  <a:rPr lang="pt-BR" dirty="0" smtClean="0"/>
                  <a:t>”</a:t>
                </a:r>
              </a:p>
              <a:p>
                <a:pPr lvl="1"/>
                <a:r>
                  <a:rPr lang="pt-BR" u="sng" dirty="0" smtClean="0"/>
                  <a:t>Meta</a:t>
                </a:r>
                <a:r>
                  <a:rPr lang="pt-BR" dirty="0" smtClean="0"/>
                  <a:t>: obtenção, por meio de experimentação, de um modelo que descreva satisfatoriamente o sistema composto pelo veículo e a ECU deste trabalho.</a:t>
                </a:r>
              </a:p>
              <a:p>
                <a:pPr lvl="1"/>
                <a:r>
                  <a:rPr lang="pt-BR" u="sng" dirty="0" smtClean="0"/>
                  <a:t>Justificativa</a:t>
                </a:r>
                <a:r>
                  <a:rPr lang="pt-BR" dirty="0" smtClean="0"/>
                  <a:t>: Viabilizar o projeto do controlador de cruzeiro.</a:t>
                </a:r>
                <a:endParaRPr lang="pt-BR" dirty="0"/>
              </a:p>
              <a:p>
                <a:pPr lvl="1"/>
                <a:r>
                  <a:rPr lang="pt-BR" u="sng" dirty="0"/>
                  <a:t>Premissa</a:t>
                </a:r>
                <a:r>
                  <a:rPr lang="pt-BR" dirty="0"/>
                  <a:t>: sistema se comporta como um </a:t>
                </a:r>
                <a:r>
                  <a:rPr lang="pt-BR" dirty="0" smtClean="0"/>
                  <a:t>sistema </a:t>
                </a:r>
                <a:r>
                  <a:rPr lang="pt-BR" dirty="0"/>
                  <a:t>linear invariante no </a:t>
                </a:r>
                <a:r>
                  <a:rPr lang="pt-BR" dirty="0" smtClean="0"/>
                  <a:t>tempo</a:t>
                </a:r>
                <a:r>
                  <a:rPr lang="pt-BR" dirty="0"/>
                  <a:t> </a:t>
                </a:r>
                <a:r>
                  <a:rPr lang="pt-BR" dirty="0" smtClean="0"/>
                  <a:t>(SLIT), </a:t>
                </a:r>
                <a:r>
                  <a:rPr lang="pt-BR" dirty="0"/>
                  <a:t>descrito </a:t>
                </a:r>
                <a:r>
                  <a:rPr lang="pt-BR" dirty="0" smtClean="0"/>
                  <a:t>por: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Referencial Teórico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Unidade de gerenciamento </a:t>
            </a:r>
            <a:r>
              <a:rPr lang="pt-BR" dirty="0"/>
              <a:t>eletrônico (</a:t>
            </a:r>
            <a:r>
              <a:rPr lang="pt-BR" i="1" dirty="0" err="1"/>
              <a:t>Electronic</a:t>
            </a:r>
            <a:r>
              <a:rPr lang="pt-BR" i="1" dirty="0"/>
              <a:t> </a:t>
            </a:r>
            <a:r>
              <a:rPr lang="pt-BR" i="1" dirty="0" err="1"/>
              <a:t>Control</a:t>
            </a:r>
            <a:r>
              <a:rPr lang="pt-BR" i="1" dirty="0"/>
              <a:t> Unit</a:t>
            </a:r>
            <a:r>
              <a:rPr lang="pt-BR" dirty="0"/>
              <a:t> - ECU) </a:t>
            </a:r>
            <a:r>
              <a:rPr lang="pt-BR" dirty="0" smtClean="0"/>
              <a:t>de um motor de combustão interna</a:t>
            </a:r>
          </a:p>
          <a:p>
            <a:pPr lvl="1"/>
            <a:r>
              <a:rPr lang="pt-BR" dirty="0" smtClean="0"/>
              <a:t>Ajusta as funções do motor para (BOSCH, 2016):</a:t>
            </a:r>
          </a:p>
          <a:p>
            <a:pPr lvl="2"/>
            <a:r>
              <a:rPr lang="pt-BR" dirty="0" smtClean="0"/>
              <a:t>Entregar boa dirigibilidade ao condutor;</a:t>
            </a:r>
          </a:p>
          <a:p>
            <a:pPr lvl="2"/>
            <a:r>
              <a:rPr lang="pt-BR" dirty="0" smtClean="0"/>
              <a:t>Reduzir consumo de combustível e</a:t>
            </a:r>
          </a:p>
          <a:p>
            <a:pPr marL="914400" lvl="2" indent="0">
              <a:buNone/>
            </a:pPr>
            <a:r>
              <a:rPr lang="pt-BR" dirty="0" smtClean="0"/>
              <a:t>emissão de poluentes;</a:t>
            </a:r>
          </a:p>
          <a:p>
            <a:pPr lvl="2"/>
            <a:r>
              <a:rPr lang="pt-BR" dirty="0" smtClean="0"/>
              <a:t>Melhorar a segurança do veículo;</a:t>
            </a:r>
          </a:p>
          <a:p>
            <a:pPr lvl="2"/>
            <a:r>
              <a:rPr lang="pt-BR" dirty="0" smtClean="0"/>
              <a:t>Etc.</a:t>
            </a:r>
          </a:p>
          <a:p>
            <a:pPr marL="914400" lvl="2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913312"/>
            <a:ext cx="2400300" cy="231089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15050" y="6217567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Fonte: Bosch (2016</a:t>
            </a:r>
            <a:r>
              <a:rPr lang="pt-BR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050" y="3605535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1 – ECU Bosch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Projeto </a:t>
            </a:r>
            <a:r>
              <a:rPr lang="pt-BR" dirty="0"/>
              <a:t>do experimento de </a:t>
            </a:r>
            <a:r>
              <a:rPr lang="pt-BR" dirty="0" smtClean="0"/>
              <a:t>identificação</a:t>
            </a:r>
          </a:p>
          <a:p>
            <a:pPr lvl="1"/>
            <a:r>
              <a:rPr lang="pt-BR" dirty="0" smtClean="0"/>
              <a:t>Definição de entrada e saída do modelo:</a:t>
            </a:r>
          </a:p>
          <a:p>
            <a:pPr lvl="2"/>
            <a:r>
              <a:rPr lang="pt-BR" dirty="0" smtClean="0"/>
              <a:t>Entrada u(t): referência de torque (0-100%).</a:t>
            </a:r>
          </a:p>
          <a:p>
            <a:pPr lvl="2"/>
            <a:r>
              <a:rPr lang="pt-BR" dirty="0" smtClean="0"/>
              <a:t>Saída y(t): velocidade instantânea (km/h).</a:t>
            </a:r>
          </a:p>
          <a:p>
            <a:pPr lvl="1"/>
            <a:r>
              <a:rPr lang="pt-BR" dirty="0" smtClean="0"/>
              <a:t>Sinal de excitação da entrada: degrau</a:t>
            </a:r>
          </a:p>
          <a:p>
            <a:pPr lvl="2"/>
            <a:r>
              <a:rPr lang="pt-BR" dirty="0" smtClean="0"/>
              <a:t>Amplitude (ref. </a:t>
            </a:r>
            <a:r>
              <a:rPr lang="pt-BR" dirty="0"/>
              <a:t>d</a:t>
            </a:r>
            <a:r>
              <a:rPr lang="pt-BR" dirty="0" smtClean="0"/>
              <a:t>e torque): 40% (evitar saturação do sistema).</a:t>
            </a:r>
          </a:p>
          <a:p>
            <a:pPr lvl="2"/>
            <a:r>
              <a:rPr lang="pt-BR" dirty="0" smtClean="0"/>
              <a:t>Instante da variação degrau: 5 segundos.</a:t>
            </a:r>
          </a:p>
          <a:p>
            <a:pPr lvl="1"/>
            <a:r>
              <a:rPr lang="pt-BR" dirty="0" smtClean="0"/>
              <a:t>Duração do experimento: 40 segundos.</a:t>
            </a:r>
          </a:p>
          <a:p>
            <a:pPr lvl="1"/>
            <a:r>
              <a:rPr lang="pt-BR" dirty="0" smtClean="0"/>
              <a:t>Período de amostragem: 50 milissegundos.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2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Projeto </a:t>
            </a:r>
            <a:r>
              <a:rPr lang="pt-BR" dirty="0"/>
              <a:t>do experimento de </a:t>
            </a:r>
            <a:r>
              <a:rPr lang="pt-BR" dirty="0" smtClean="0"/>
              <a:t>identificação</a:t>
            </a:r>
          </a:p>
          <a:p>
            <a:pPr lvl="1"/>
            <a:r>
              <a:rPr lang="pt-BR" dirty="0" smtClean="0"/>
              <a:t>Marcha engatada: 3ª.</a:t>
            </a:r>
          </a:p>
          <a:p>
            <a:pPr lvl="1"/>
            <a:r>
              <a:rPr lang="pt-BR" dirty="0" smtClean="0"/>
              <a:t>Temperatura do motor: ~90 </a:t>
            </a:r>
            <a:r>
              <a:rPr lang="pt-BR" dirty="0" err="1" smtClean="0"/>
              <a:t>ºC</a:t>
            </a:r>
            <a:r>
              <a:rPr lang="pt-BR" dirty="0" smtClean="0"/>
              <a:t> (motor quente).</a:t>
            </a:r>
          </a:p>
          <a:p>
            <a:pPr lvl="1"/>
            <a:r>
              <a:rPr lang="pt-BR" dirty="0" smtClean="0"/>
              <a:t>Carga do dinamômetro: 10% (simulação de estrada plana).</a:t>
            </a:r>
          </a:p>
          <a:p>
            <a:pPr lvl="1"/>
            <a:r>
              <a:rPr lang="pt-BR" dirty="0" smtClean="0"/>
              <a:t>Experimento totalmente controlado pela aplicação “ECU v2.0 Monitor”.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3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73150"/>
            <a:ext cx="7995369" cy="318809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9552" y="2113111"/>
            <a:ext cx="797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64 </a:t>
            </a:r>
            <a:r>
              <a:rPr lang="pt-BR" sz="1400" dirty="0">
                <a:solidFill>
                  <a:schemeClr val="bg1"/>
                </a:solidFill>
              </a:rPr>
              <a:t>- Diagrama do tipo “caixa preta” para o sistema “veículo + ECU v2.0”</a:t>
            </a:r>
          </a:p>
        </p:txBody>
      </p:sp>
    </p:spTree>
    <p:extLst>
      <p:ext uri="{BB962C8B-B14F-4D97-AF65-F5344CB8AC3E}">
        <p14:creationId xmlns:p14="http://schemas.microsoft.com/office/powerpoint/2010/main" val="22804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5232"/>
            <a:ext cx="6148157" cy="46111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75656" y="1412776"/>
            <a:ext cx="6148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65 </a:t>
            </a:r>
            <a:r>
              <a:rPr lang="pt-BR" sz="1400" dirty="0">
                <a:solidFill>
                  <a:schemeClr val="bg1"/>
                </a:solidFill>
              </a:rPr>
              <a:t>- Resposta ao degrau do sistema “veículo + ECU v2.0”</a:t>
            </a:r>
          </a:p>
        </p:txBody>
      </p:sp>
    </p:spTree>
    <p:extLst>
      <p:ext uri="{BB962C8B-B14F-4D97-AF65-F5344CB8AC3E}">
        <p14:creationId xmlns:p14="http://schemas.microsoft.com/office/powerpoint/2010/main" val="21340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Metodologia II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Análise dos dados obtidos</a:t>
                </a:r>
              </a:p>
              <a:p>
                <a:pPr lvl="1"/>
                <a:r>
                  <a:rPr lang="pt-BR" dirty="0" smtClean="0"/>
                  <a:t>1ª tentativa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pt-BR" dirty="0" smtClean="0"/>
                  <a:t> sistema de primeira ordem!</a:t>
                </a:r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dirty="0"/>
              </a:p>
              <a:p>
                <a:pPr lvl="1"/>
                <a:r>
                  <a:rPr lang="pt-BR" dirty="0" smtClean="0"/>
                  <a:t>Comando na ferramenta </a:t>
                </a:r>
                <a:r>
                  <a:rPr lang="pt-BR" dirty="0" err="1" smtClean="0"/>
                  <a:t>Matlab</a:t>
                </a:r>
                <a:r>
                  <a:rPr lang="pt-BR" dirty="0" smtClean="0"/>
                  <a:t>:</a:t>
                </a:r>
              </a:p>
              <a:p>
                <a:pPr marL="914400" lvl="2" indent="0" algn="ctr">
                  <a:buNone/>
                </a:pPr>
                <a:endParaRPr lang="pt-BR" dirty="0" smtClean="0"/>
              </a:p>
              <a:p>
                <a:pPr marL="914400" lvl="2" indent="0">
                  <a:buNone/>
                </a:pPr>
                <a:r>
                  <a:rPr lang="pt-BR" b="1" i="1" dirty="0" smtClean="0"/>
                  <a:t>	</a:t>
                </a:r>
                <a:r>
                  <a:rPr lang="pt-BR" b="1" i="1" dirty="0" err="1" smtClean="0"/>
                  <a:t>TF_Veiculo</a:t>
                </a:r>
                <a:r>
                  <a:rPr lang="pt-BR" b="1" i="1" dirty="0" smtClean="0"/>
                  <a:t> = </a:t>
                </a:r>
                <a:r>
                  <a:rPr lang="pt-BR" b="1" i="1" dirty="0" err="1" smtClean="0"/>
                  <a:t>tfest</a:t>
                </a:r>
                <a:r>
                  <a:rPr lang="pt-BR" b="1" i="1" dirty="0" smtClean="0"/>
                  <a:t> (</a:t>
                </a:r>
                <a:r>
                  <a:rPr lang="pt-BR" b="1" i="1" dirty="0" err="1" smtClean="0"/>
                  <a:t>dados_identif</a:t>
                </a:r>
                <a:r>
                  <a:rPr lang="pt-BR" b="1" i="1" dirty="0" smtClean="0"/>
                  <a:t> , 1, 0);</a:t>
                </a:r>
              </a:p>
              <a:p>
                <a:pPr marL="914400" lvl="2" indent="0">
                  <a:buNone/>
                </a:pPr>
                <a:endParaRPr lang="pt-BR" dirty="0" smtClean="0"/>
              </a:p>
              <a:p>
                <a:pPr lvl="1"/>
                <a:r>
                  <a:rPr lang="pt-BR" dirty="0" smtClean="0"/>
                  <a:t>Função de transferência obtida:</a:t>
                </a:r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0,4533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+0,1794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2,527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5,574∗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5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45232"/>
            <a:ext cx="6120680" cy="45905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47665" y="141277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66 </a:t>
            </a:r>
            <a:r>
              <a:rPr lang="pt-BR" sz="1400" dirty="0">
                <a:solidFill>
                  <a:schemeClr val="bg1"/>
                </a:solidFill>
              </a:rPr>
              <a:t>- Diagrama de polos e zeros de </a:t>
            </a:r>
            <a:r>
              <a:rPr lang="pt-BR" sz="1400" dirty="0" err="1" smtClean="0">
                <a:solidFill>
                  <a:schemeClr val="bg1"/>
                </a:solidFill>
              </a:rPr>
              <a:t>Gv</a:t>
            </a:r>
            <a:r>
              <a:rPr lang="pt-BR" sz="1400" dirty="0" smtClean="0">
                <a:solidFill>
                  <a:schemeClr val="bg1"/>
                </a:solidFill>
              </a:rPr>
              <a:t>(s)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Validação do modelo obtido</a:t>
                </a:r>
              </a:p>
              <a:p>
                <a:pPr lvl="1"/>
                <a:r>
                  <a:rPr lang="pt-BR" dirty="0" smtClean="0"/>
                  <a:t>Índice de ajuste “</a:t>
                </a:r>
                <a:r>
                  <a:rPr lang="pt-BR" i="1" dirty="0" err="1" smtClean="0"/>
                  <a:t>fit</a:t>
                </a:r>
                <a:r>
                  <a:rPr lang="pt-BR" dirty="0"/>
                  <a:t>” (MATHWORKS, 2016):</a:t>
                </a:r>
                <a:endParaRPr lang="pt-BR" dirty="0" smtClean="0"/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𝑓𝑖𝑡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100∗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  <m:t>|²</m:t>
                                  </m:r>
                                </m:e>
                              </m:nary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  <m:t>|²</m:t>
                                  </m:r>
                                </m:e>
                              </m:nary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dirty="0"/>
              </a:p>
              <a:p>
                <a:pPr lvl="1"/>
                <a:r>
                  <a:rPr lang="pt-BR" dirty="0" smtClean="0"/>
                  <a:t>Parâmetro “</a:t>
                </a:r>
                <a:r>
                  <a:rPr lang="pt-BR" dirty="0" err="1" smtClean="0"/>
                  <a:t>fit</a:t>
                </a:r>
                <a:r>
                  <a:rPr lang="pt-BR" dirty="0" smtClean="0"/>
                  <a:t>” retornado pelo </a:t>
                </a:r>
                <a:r>
                  <a:rPr lang="pt-BR" dirty="0" err="1" smtClean="0"/>
                  <a:t>Matlab</a:t>
                </a:r>
                <a:r>
                  <a:rPr lang="pt-BR" dirty="0" smtClean="0"/>
                  <a:t>: 95,77%! </a:t>
                </a:r>
              </a:p>
              <a:p>
                <a:pPr marL="914400" lvl="2" indent="0" algn="ctr">
                  <a:buNone/>
                </a:pP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7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9984"/>
            <a:ext cx="7518646" cy="420732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1700808"/>
            <a:ext cx="751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67 </a:t>
            </a:r>
            <a:r>
              <a:rPr lang="pt-BR" sz="1400" dirty="0">
                <a:solidFill>
                  <a:schemeClr val="bg1"/>
                </a:solidFill>
              </a:rPr>
              <a:t>- Diagrama de simulação do modelo descrito por </a:t>
            </a:r>
            <a:r>
              <a:rPr lang="pt-BR" sz="1400" dirty="0" err="1">
                <a:solidFill>
                  <a:schemeClr val="bg1"/>
                </a:solidFill>
              </a:rPr>
              <a:t>Gv</a:t>
            </a:r>
            <a:r>
              <a:rPr lang="pt-BR" sz="1400" dirty="0">
                <a:solidFill>
                  <a:schemeClr val="bg1"/>
                </a:solidFill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2977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</a:t>
            </a:r>
            <a:r>
              <a:rPr lang="pt-BR" dirty="0" smtClean="0"/>
              <a:t>II – Resultados Parciais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Projeto Otto IV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91" y="1792561"/>
            <a:ext cx="6094353" cy="457076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73991" y="1484784"/>
            <a:ext cx="6094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Figura 68 </a:t>
            </a:r>
            <a:r>
              <a:rPr lang="pt-BR" sz="1400" dirty="0">
                <a:solidFill>
                  <a:schemeClr val="bg1"/>
                </a:solidFill>
              </a:rPr>
              <a:t>- Comparação entre as respostas da planta e do modelo estimado</a:t>
            </a:r>
          </a:p>
        </p:txBody>
      </p:sp>
    </p:spTree>
    <p:extLst>
      <p:ext uri="{BB962C8B-B14F-4D97-AF65-F5344CB8AC3E}">
        <p14:creationId xmlns:p14="http://schemas.microsoft.com/office/powerpoint/2010/main" val="38443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Próximos Passos...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Etapas seguintes em termos de redação do trabalho: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Discretização </a:t>
            </a:r>
            <a:r>
              <a:rPr lang="pt-BR" dirty="0"/>
              <a:t>da planta;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Definição </a:t>
            </a:r>
            <a:r>
              <a:rPr lang="pt-BR" dirty="0"/>
              <a:t>das especificações do </a:t>
            </a:r>
            <a:r>
              <a:rPr lang="pt-BR" dirty="0" smtClean="0"/>
              <a:t>controlador;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Definição </a:t>
            </a:r>
            <a:r>
              <a:rPr lang="pt-BR" dirty="0"/>
              <a:t>da estrutura do controlador;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Projeto </a:t>
            </a:r>
            <a:r>
              <a:rPr lang="pt-BR" dirty="0"/>
              <a:t>do controlador na ferramenta </a:t>
            </a:r>
            <a:r>
              <a:rPr lang="pt-BR" dirty="0" err="1" smtClean="0"/>
              <a:t>Matlab</a:t>
            </a:r>
            <a:r>
              <a:rPr lang="pt-BR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Validação </a:t>
            </a:r>
            <a:r>
              <a:rPr lang="pt-BR" dirty="0"/>
              <a:t>do controlador </a:t>
            </a:r>
            <a:r>
              <a:rPr lang="pt-BR" dirty="0" smtClean="0"/>
              <a:t>por </a:t>
            </a:r>
            <a:r>
              <a:rPr lang="pt-BR" dirty="0"/>
              <a:t>meio de </a:t>
            </a:r>
            <a:r>
              <a:rPr lang="pt-BR" dirty="0" smtClean="0"/>
              <a:t>simulações;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Implementação </a:t>
            </a:r>
            <a:r>
              <a:rPr lang="pt-BR" dirty="0"/>
              <a:t>do controlador no </a:t>
            </a:r>
            <a:r>
              <a:rPr lang="pt-BR" i="1" dirty="0"/>
              <a:t>firmware</a:t>
            </a:r>
            <a:r>
              <a:rPr lang="pt-BR" dirty="0"/>
              <a:t> da </a:t>
            </a:r>
            <a:r>
              <a:rPr lang="pt-BR" dirty="0" smtClean="0"/>
              <a:t>ECU deste trabalho (bloco de Gerenciamento);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Validação </a:t>
            </a:r>
            <a:r>
              <a:rPr lang="pt-BR" dirty="0"/>
              <a:t>do controlador de cruzeiro por meio de testes com o veículo em </a:t>
            </a:r>
            <a:r>
              <a:rPr lang="pt-BR" dirty="0" smtClean="0"/>
              <a:t>dinamômetro inercial</a:t>
            </a:r>
            <a:r>
              <a:rPr lang="pt-BR" dirty="0"/>
              <a:t>.</a:t>
            </a:r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Otto IV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539-4BD7-4EEC-A243-D048F649FE8D}" type="slidenum">
              <a:rPr lang="pt-BR" smtClean="0"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7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toOtt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6862</TotalTime>
  <Words>4632</Words>
  <Application>Microsoft Office PowerPoint</Application>
  <PresentationFormat>Apresentação na tela (4:3)</PresentationFormat>
  <Paragraphs>756</Paragraphs>
  <Slides>101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Cambria Math</vt:lpstr>
      <vt:lpstr>ProjetoOtto</vt:lpstr>
      <vt:lpstr>PROJETO OTTO IV</vt:lpstr>
      <vt:lpstr>Sumário</vt:lpstr>
      <vt:lpstr>Introdução</vt:lpstr>
      <vt:lpstr>Introdução</vt:lpstr>
      <vt:lpstr>Objetivos</vt:lpstr>
      <vt:lpstr>Objetivos</vt:lpstr>
      <vt:lpstr>Objetivos</vt:lpstr>
      <vt:lpstr>Objetivos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 - Resultados</vt:lpstr>
      <vt:lpstr>Metodologia II</vt:lpstr>
      <vt:lpstr>Metodologia II</vt:lpstr>
      <vt:lpstr>Metodologia II</vt:lpstr>
      <vt:lpstr>Metodologia II</vt:lpstr>
      <vt:lpstr>Metodologia II</vt:lpstr>
      <vt:lpstr>Metodologia II</vt:lpstr>
      <vt:lpstr>Metodologia II</vt:lpstr>
      <vt:lpstr>Metodologia II</vt:lpstr>
      <vt:lpstr>Metodologia II</vt:lpstr>
      <vt:lpstr>Metodologia II</vt:lpstr>
      <vt:lpstr>Metodologia II – Resultados Parciais</vt:lpstr>
      <vt:lpstr>Próximos Passos...</vt:lpstr>
      <vt:lpstr>Referências</vt:lpstr>
      <vt:lpstr>FIM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Otto II</dc:title>
  <dc:creator>Bruno Fernandes</dc:creator>
  <cp:lastModifiedBy>Armando Lagana</cp:lastModifiedBy>
  <cp:revision>577</cp:revision>
  <dcterms:created xsi:type="dcterms:W3CDTF">2012-05-01T11:29:58Z</dcterms:created>
  <dcterms:modified xsi:type="dcterms:W3CDTF">2017-04-27T03:21:01Z</dcterms:modified>
</cp:coreProperties>
</file>