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60" r:id="rId4"/>
    <p:sldId id="261" r:id="rId5"/>
    <p:sldId id="278" r:id="rId6"/>
    <p:sldId id="280" r:id="rId7"/>
    <p:sldId id="281" r:id="rId8"/>
    <p:sldId id="277" r:id="rId9"/>
    <p:sldId id="283" r:id="rId10"/>
    <p:sldId id="300" r:id="rId11"/>
    <p:sldId id="284" r:id="rId12"/>
    <p:sldId id="279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1" r:id="rId29"/>
    <p:sldId id="302" r:id="rId30"/>
    <p:sldId id="299" r:id="rId31"/>
    <p:sldId id="275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219FE-5298-827D-26E2-191ED574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F6E8D-934F-1B2A-29C7-2FE7ED504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4212"/>
            <a:ext cx="9144000" cy="14135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FC56C2-62DD-80A9-0760-C4699EB3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42B72-C5F7-A417-D2A6-0A047FB4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C86B46-E760-5D4A-10BF-BF33B878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3995BE5A-7F56-C465-8FB2-BDA78FED3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52906"/>
            <a:ext cx="2057400" cy="1846839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C945AD5-ECA6-FC56-2C7A-45954B2C6805}"/>
              </a:ext>
            </a:extLst>
          </p:cNvPr>
          <p:cNvCxnSpPr/>
          <p:nvPr userDrawn="1"/>
        </p:nvCxnSpPr>
        <p:spPr>
          <a:xfrm>
            <a:off x="1524000" y="3676261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30C8B-F362-A9D3-9C25-3EAE7C22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A4B31C-8A4B-12DA-975B-5A041D9E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3DEE5-9A80-61C1-F294-32134EDB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3CF87-3825-A298-5CBE-0999946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751F9-6CAF-0162-C4B8-1BFEBC86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1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23A16B-6107-ADD8-9C31-6B755D98E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7F4556-B6F1-8A13-3D8A-0C0CD2830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EB525-1579-56E3-1E12-F65FFC54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EA7B4C-EF39-CBBC-C065-E3E86D8B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8F3C62-F3FF-4415-3CC8-3A36BCD5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1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637D4-302A-4ED9-2B1F-4B9CE3BD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AE0126-CF36-711E-85BC-2066717D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B4067-9136-219E-D2CD-D971BB33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53D891-51EB-BC16-F51A-D136F3A1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3B7BB0-8C47-83F5-9310-1D69C753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4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AB0A8-BA19-CE4B-FAB7-84A97BEE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40BEF-B915-8247-6DA6-4FA4E2A4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97CBF5-3514-4746-1D72-E548FCF6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E14BFF-8A4F-ADD3-ADD8-82B17DEF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EDEB3-F74A-FF4D-FC7F-16CCFEC0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5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C8BF-44B6-7C7C-2114-9D2157C8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45A369-A861-9A71-EAA5-157A926D0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949222-ECF0-A8B7-5E76-E5214745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C63877-AC64-3953-E40E-1B8DDA9E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581F81-4F43-6BDF-AE31-9A0CA757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3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42E48-7FDB-ACB2-A869-1C0FE6CA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F2B1B5-4BDD-DA73-F0FB-F35449B6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83D91A-A7BC-B080-2D09-F46DE843E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56A6B4-F53E-F476-2546-4AB8B78C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423168-17F3-3EFB-5C4A-00EFAC57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50D128-872F-E9DA-21D8-C4E45C8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10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0038B-522D-77CC-26AC-401A49A1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CD706C-D771-BA17-C7D4-D67C088E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734F42-E515-08E4-D448-01CE6ACB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56FFC7-FDA8-45CC-9368-CA2B6EDBC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C64726-2D8D-07DC-B5B2-D82562AEF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EFD66A-BFBC-FBBF-D6ED-F72081AB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57CEC0-1E8C-C2AF-6B15-02519246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5A2558-7913-660B-9925-E4C6F807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81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2A99C-2E5D-D990-B246-6749948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D8879C-B838-8BAF-0DDB-170D7FCD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823604-91B3-AFD0-7392-84A2B629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50248A-7065-CCFA-DC14-542ADBE8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170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CBAA27-8903-2B6A-61DE-4D369BBD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9A274B-A84B-7DB6-8356-29741E3A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19920B-19C4-3602-2DA8-3E08B2DE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1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8C5AC-8B7C-9301-FBE4-FE233007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7455C0-2E4E-A650-0670-411B29E3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AC0D5A-30B5-7462-C093-EC378D7D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BD5934-EB18-7F57-4C0C-92050CD4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E8C4F8-5243-B4AE-98BF-862C7F77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207D5E-EAD2-D119-3378-F2DD71DC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61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286AE-73CA-BE4D-9744-09A61861259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3227B8-6CD5-CF06-2201-B2B7C72D581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10F085-147B-7496-5F67-A63ABB3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B9A7AF-98BE-E3D2-9804-D0183722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D4C7DA-0AF6-873B-B2D1-028C6243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FF6E7F-00A7-DE14-40E3-A52373074888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80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96A70-A877-9685-D356-1275FCA3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5956A5-A69C-01F9-F18C-BBF708DE9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045DE6-6BD6-75DC-4545-1C34D52FB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366F35-08B9-F0B8-FC93-4AE58851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C7010C-37A6-D89B-AB28-D7044404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296A7D-0118-769E-3C65-5895E317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9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943DA-A8D9-AEE0-DD8F-44CD902F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0C7962-EE7B-49A2-00B9-2264C5302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12A30B-721F-CDE6-6815-4EB0FE84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03965-2D90-BEAA-8B8D-32F09850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E336F-B746-3D2C-B62D-E15B30B6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87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F2D998-4D86-8243-1C1B-B4BE65C0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C915A7-719C-A8A6-DD29-1792FB9B3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B49DDF-8597-477D-507A-79280CFB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3B8537-410E-1713-8358-730C1861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3078C8-905C-1D95-3792-4EE3FE79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7C66C-813B-4648-0ED3-E54304C7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466EB4-3396-69AD-CE4B-03CA8A75D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D0886D-F77F-E363-5A27-382EDB05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84981-B707-3EA8-3FDB-C9AA62EC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409F2B-3038-D78E-769B-7B1257C9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7A67B80-C2EA-EB68-8735-0BC6CC17485C}"/>
              </a:ext>
            </a:extLst>
          </p:cNvPr>
          <p:cNvCxnSpPr/>
          <p:nvPr userDrawn="1"/>
        </p:nvCxnSpPr>
        <p:spPr>
          <a:xfrm flipV="1">
            <a:off x="831850" y="4535293"/>
            <a:ext cx="10509250" cy="269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90B8B-390A-26F8-C6AE-E6C0D407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B7BC0-DEBB-951D-349C-772F73FBC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B11AC5-E5D9-ADE0-8F2E-2C5736F87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1CB363-1526-CF3C-780D-2E44AE8E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44A31E-26CB-6C57-1F62-D634A17D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CF6B8D-AAFC-58C8-6CBA-B716B74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A54E740-4D05-2D99-0462-C045D72F249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49CF6-5E4D-984C-5375-31EA28D4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083487-9E67-C4D3-A8F5-C2D100A4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4ABF2-F42B-4A83-0085-59C4636A2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5F7B9B-DB43-5E25-B313-DCA72FA3B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15731-3128-0CC8-253A-E4473BD0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20CB01-E7B3-EA58-3CF2-CDA452C8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20B3A3-1ABF-9257-CCF0-85F21B9C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83DACF-9DAD-960B-0E3D-E47F7956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1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23EB3-0E82-46B9-D4BE-12A59257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72AC45-A4B8-CC13-6D4C-66DD3EF0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EBF8F4-DE85-A96E-39F3-A0EB6D48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C249F5-4EA7-B2AA-5E92-BF0DE1A7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9C5F1DC-62B5-498E-26AB-D44B7F6478B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7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9EFC96-9EE7-44DD-719C-B81DD6F2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9EBBCF-0F63-C79A-3DCF-C86407E0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047950-AA84-A1B6-7101-5789DA2E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7D71A-FCE7-8B04-74F5-8288AE84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4077B-0986-370B-C675-ECCB13B0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9FB7D5-8282-B2F5-1987-0B62222A3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131D5A-B17E-3F24-DEF1-CD40E6B2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2CAD08-D0F6-DE79-7C4A-FA127AE3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FF345D-67B7-2CAD-6F5B-18F63DB5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705BF-156F-7BCB-0B9F-853E5F71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9FCE1F-2F93-8C57-7A42-A62C1D82A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EE1185-1F16-F101-60B7-32BE328C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881086-999A-6B2A-E3DB-F5790E30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F8170-6839-0A1A-72D9-BF3D3896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FB2A2E-ABA8-A2DB-5A6C-AFFCBA3D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4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B0636D-49AB-F80B-7835-67C3621D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EB85F1-4FB0-4B30-1D15-E3939EED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8791EB-8351-0F6B-E36F-12DA2F409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4038E-A75A-4593-B990-851552AE7590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0BA27-2098-928F-ABDE-29126AE6F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F1EF6-ADC8-7CAA-6428-7A28EFD39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3F56-FC2D-4D7F-9DA5-4D143D80F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8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C35CB8-24AD-0D62-1A1F-DFFBF2C7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A3DCDA-55F7-2210-7AE5-E5AA3BF7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6AD9E8-BE8F-8AEF-9112-B67F5B00B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ED50-829E-4E1B-AA1B-0C8FD12B39D8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988D7-E289-2FA3-0F00-CF24AE379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EE5CFC-05DB-2016-88B0-3149646A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33B8-87E5-4925-8481-73513E93F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85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zure/azure-iot-explorer/blob/main/README.md" TargetMode="External"/><Relationship Id="rId2" Type="http://schemas.openxmlformats.org/officeDocument/2006/relationships/hyperlink" Target="https://learn.microsoft.com/en-us/azure/iot/howto-use-iot-explore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.microsoft.com/pt-br/azure/iot-edge/quickstart-linux?view=iotedge-1.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pt-br/cli/azur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F95E2-1B38-8397-5A4F-3C21C2CB7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PSI3541 2023 </a:t>
            </a:r>
            <a:br>
              <a:rPr lang="en-US" dirty="0"/>
            </a:br>
            <a:r>
              <a:rPr lang="en-US" sz="4400" dirty="0"/>
              <a:t>SISTEMAS EMBARCADOS DISTRIBUIDOS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2B515E-6B63-AF83-A1B0-6D83200ED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Atividade </a:t>
            </a:r>
            <a:r>
              <a:rPr lang="en-US" sz="1800" dirty="0"/>
              <a:t>15 30/05/2023 </a:t>
            </a:r>
            <a:r>
              <a:rPr lang="en-US" sz="1800" dirty="0" err="1"/>
              <a:t>Implantação</a:t>
            </a:r>
            <a:r>
              <a:rPr lang="en-US" sz="1800" dirty="0"/>
              <a:t> de um </a:t>
            </a:r>
            <a:r>
              <a:rPr lang="en-US" sz="1800" dirty="0" err="1"/>
              <a:t>módulo</a:t>
            </a:r>
            <a:r>
              <a:rPr lang="en-US" sz="1800" dirty="0"/>
              <a:t> de IoT Edge </a:t>
            </a:r>
            <a:r>
              <a:rPr lang="en-US" sz="1800" dirty="0" err="1"/>
              <a:t>em</a:t>
            </a:r>
            <a:r>
              <a:rPr lang="en-US" sz="1800" dirty="0"/>
              <a:t> VM Linux no AZURE</a:t>
            </a:r>
          </a:p>
          <a:p>
            <a:r>
              <a:rPr lang="en-US" sz="1800" dirty="0"/>
              <a:t>PROF. SERGIO TAKEO KOFUJI - KOFUJI@USP.BR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572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AB3E0-FB77-103F-B354-F2B99F51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Criar um Hub IoT</a:t>
            </a:r>
          </a:p>
        </p:txBody>
      </p:sp>
      <p:pic>
        <p:nvPicPr>
          <p:cNvPr id="4101" name="Picture 5" descr="Diagrama de como criar um hub IoT na nuvem.">
            <a:extLst>
              <a:ext uri="{FF2B5EF4-FFF2-40B4-BE49-F238E27FC236}">
                <a16:creationId xmlns:a16="http://schemas.microsoft.com/office/drawing/2014/main" id="{1C9C81A4-6524-9DB6-FA7E-64C3CF830F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1" y="1825625"/>
            <a:ext cx="62161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0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AAF41-39FD-3B8B-4C72-37994CF2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Criar um Hub IoT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79AC6-178E-8580-D1A1-2D232001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Criar</a:t>
            </a:r>
            <a:r>
              <a:rPr lang="en-US" dirty="0"/>
              <a:t> um </a:t>
            </a:r>
            <a:r>
              <a:rPr lang="en-US" dirty="0" err="1"/>
              <a:t>Recurso</a:t>
            </a: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Criar um Hub IoT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F94695-C5A7-FDC0-8E58-EE7E4F79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2376340"/>
            <a:ext cx="7811590" cy="8478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54006CB-7EC0-8AF6-D5C3-E645875B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05" y="4001294"/>
            <a:ext cx="8154538" cy="8192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4C9E794-1F30-C184-A04B-50C6EB35CF79}"/>
              </a:ext>
            </a:extLst>
          </p:cNvPr>
          <p:cNvSpPr txBox="1"/>
          <p:nvPr/>
        </p:nvSpPr>
        <p:spPr>
          <a:xfrm>
            <a:off x="4865298" y="5503653"/>
            <a:ext cx="248606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iothubatividade1581151</a:t>
            </a:r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912006E-92D5-70A6-8C1A-DEDBE4100F86}"/>
              </a:ext>
            </a:extLst>
          </p:cNvPr>
          <p:cNvSpPr/>
          <p:nvPr/>
        </p:nvSpPr>
        <p:spPr>
          <a:xfrm>
            <a:off x="6659591" y="4383696"/>
            <a:ext cx="836763" cy="41800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80F921B-3A73-D221-CC71-C727B75199DD}"/>
              </a:ext>
            </a:extLst>
          </p:cNvPr>
          <p:cNvCxnSpPr>
            <a:stCxn id="10" idx="0"/>
            <a:endCxn id="11" idx="4"/>
          </p:cNvCxnSpPr>
          <p:nvPr/>
        </p:nvCxnSpPr>
        <p:spPr>
          <a:xfrm flipV="1">
            <a:off x="6108331" y="4801697"/>
            <a:ext cx="969642" cy="70195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3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A42A7-5CD7-3E1F-B62D-5BFF4D66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Registrar um dispositivo IoT Edge</a:t>
            </a:r>
          </a:p>
        </p:txBody>
      </p:sp>
      <p:pic>
        <p:nvPicPr>
          <p:cNvPr id="5121" name="Picture 1" descr="Diagrama de como registrar um dispositivo com uma identidade do Hub IoT.">
            <a:extLst>
              <a:ext uri="{FF2B5EF4-FFF2-40B4-BE49-F238E27FC236}">
                <a16:creationId xmlns:a16="http://schemas.microsoft.com/office/drawing/2014/main" id="{34A5A2CF-7515-A713-DC40-6B26818702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63" y="1825625"/>
            <a:ext cx="6091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4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DF370-C879-0423-7163-F64C22AD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Registrar um dispositivo IoT Edge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0A339-5F1A-FBA5-1125-61977172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Criar</a:t>
            </a:r>
            <a:r>
              <a:rPr lang="en-US" dirty="0"/>
              <a:t> o </a:t>
            </a:r>
            <a:r>
              <a:rPr lang="en-US" dirty="0" err="1"/>
              <a:t>dispositivo</a:t>
            </a:r>
            <a:r>
              <a:rPr lang="en-US" dirty="0"/>
              <a:t> </a:t>
            </a:r>
            <a:r>
              <a:rPr lang="en-US" dirty="0" err="1"/>
              <a:t>myEdgeDevice</a:t>
            </a:r>
            <a:r>
              <a:rPr lang="en-US" dirty="0"/>
              <a:t> no hub iot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2E8B65-A420-7C27-76FA-963F6CDE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2579084"/>
            <a:ext cx="7830643" cy="8478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BC4EC0-8627-C35E-11FC-10AB1D4F43E5}"/>
              </a:ext>
            </a:extLst>
          </p:cNvPr>
          <p:cNvSpPr txBox="1"/>
          <p:nvPr/>
        </p:nvSpPr>
        <p:spPr>
          <a:xfrm>
            <a:off x="7701446" y="3631962"/>
            <a:ext cx="248606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iothubatividade1581151</a:t>
            </a:r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A99C450-37B3-C357-B632-38B166824860}"/>
              </a:ext>
            </a:extLst>
          </p:cNvPr>
          <p:cNvSpPr/>
          <p:nvPr/>
        </p:nvSpPr>
        <p:spPr>
          <a:xfrm>
            <a:off x="8526098" y="2937492"/>
            <a:ext cx="836763" cy="41800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8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724FC-D01E-5510-FD63-790F31E8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Registrar um dispositivo IoT Edge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85D6F-F3F7-94FF-C9F3-7D59C504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Cadeia</a:t>
            </a:r>
            <a:r>
              <a:rPr lang="en-US" dirty="0"/>
              <a:t> de </a:t>
            </a:r>
            <a:r>
              <a:rPr lang="en-US" dirty="0" err="1"/>
              <a:t>Conexão</a:t>
            </a:r>
            <a:r>
              <a:rPr lang="en-US" dirty="0"/>
              <a:t> para o </a:t>
            </a:r>
            <a:r>
              <a:rPr lang="en-US" dirty="0" err="1"/>
              <a:t>dispositivo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095C2A-3FC8-5425-53ED-0FC585A3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2652221"/>
            <a:ext cx="7783011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0F4D3-33BE-E7C5-21D7-579FC860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Configurar o dispositivo IoT Edge</a:t>
            </a:r>
          </a:p>
        </p:txBody>
      </p:sp>
      <p:pic>
        <p:nvPicPr>
          <p:cNvPr id="6145" name="Picture 1" descr="Diagrama de como iniciar o runtime em um dispositivo.">
            <a:extLst>
              <a:ext uri="{FF2B5EF4-FFF2-40B4-BE49-F238E27FC236}">
                <a16:creationId xmlns:a16="http://schemas.microsoft.com/office/drawing/2014/main" id="{63A704F8-3080-5978-62F6-6CCB7E192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63" y="1825625"/>
            <a:ext cx="6091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D5E94-28B4-389D-F334-66E2B0E6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do IoT Edge: </a:t>
            </a:r>
            <a:r>
              <a:rPr lang="en-US" dirty="0" err="1"/>
              <a:t>componentes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E11719-067E-3C30-E8A9-DB5F2256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daemon</a:t>
            </a:r>
            <a:r>
              <a:rPr lang="pt-BR" dirty="0"/>
              <a:t> de segurança do IoT Edge</a:t>
            </a:r>
          </a:p>
          <a:p>
            <a:r>
              <a:rPr lang="pt-BR" dirty="0"/>
              <a:t>agente do IoT Edge</a:t>
            </a:r>
          </a:p>
          <a:p>
            <a:r>
              <a:rPr lang="pt-BR" dirty="0"/>
              <a:t>hub IoT Edge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6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69ADE-CEEA-3293-DADB-59BE9C39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Implantar o dispositivo do IoT Edge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66BAB-445E-1350-58D4-B13656C0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criar o dispositivo do IoT Edge com base no modelo predefinido </a:t>
            </a:r>
            <a:r>
              <a:rPr lang="pt-BR" b="1" dirty="0" err="1"/>
              <a:t>iotedge-vm-deploy</a:t>
            </a:r>
            <a:endParaRPr lang="pt-BR" b="1" dirty="0"/>
          </a:p>
          <a:p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D800AB-DD2D-0BD2-ACAE-A0DE3324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2881950"/>
            <a:ext cx="785922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1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0733A-7255-83D3-7854-DD9EEB88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Parâmetros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946A2D3-1921-D577-C4BF-AFB67B50A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95027"/>
              </p:ext>
            </p:extLst>
          </p:nvPr>
        </p:nvGraphicFramePr>
        <p:xfrm>
          <a:off x="838200" y="1976504"/>
          <a:ext cx="10515600" cy="4355294"/>
        </p:xfrm>
        <a:graphic>
          <a:graphicData uri="http://schemas.openxmlformats.org/drawingml/2006/table">
            <a:tbl>
              <a:tblPr/>
              <a:tblGrid>
                <a:gridCol w="2967182">
                  <a:extLst>
                    <a:ext uri="{9D8B030D-6E8A-4147-A177-3AD203B41FA5}">
                      <a16:colId xmlns:a16="http://schemas.microsoft.com/office/drawing/2014/main" val="2539818167"/>
                    </a:ext>
                  </a:extLst>
                </a:gridCol>
                <a:gridCol w="7548418">
                  <a:extLst>
                    <a:ext uri="{9D8B030D-6E8A-4147-A177-3AD203B41FA5}">
                      <a16:colId xmlns:a16="http://schemas.microsoft.com/office/drawing/2014/main" val="3553052403"/>
                    </a:ext>
                  </a:extLst>
                </a:gridCol>
              </a:tblGrid>
              <a:tr h="177606">
                <a:tc>
                  <a:txBody>
                    <a:bodyPr/>
                    <a:lstStyle/>
                    <a:p>
                      <a:r>
                        <a:rPr lang="pt-BR" sz="900" b="1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Parâmetro</a:t>
                      </a:r>
                      <a:endParaRPr lang="pt-BR" sz="900" dirty="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Descrição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201472"/>
                  </a:ext>
                </a:extLst>
              </a:tr>
              <a:tr h="577218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resource-group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O grupo de recursos no qual os recursos serão criados. Use o </a:t>
                      </a:r>
                      <a:r>
                        <a:rPr lang="pt-BR" sz="900" b="1" i="0" dirty="0" err="1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IoTEdgeResources</a:t>
                      </a:r>
                      <a:r>
                        <a:rPr lang="pt-BR" sz="900" b="0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 padrão que usamos neste artigo ou forneça o nome de um grupo de recursos em sua assinatura.</a:t>
                      </a:r>
                      <a:endParaRPr lang="pt-BR" sz="900" dirty="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1404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template-uri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Um ponteiro para o modelo do Resource Manager que estamos usando.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754755"/>
                  </a:ext>
                </a:extLst>
              </a:tr>
              <a:tr h="577218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dnsLabelPrefix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Uma cadeia de caracteres que será usada para criar o nome de host da máquina virtual. Substitua o texto do espaço reservado por um nome para a sua máquina virtual.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796827"/>
                  </a:ext>
                </a:extLst>
              </a:tr>
              <a:tr h="444014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adminUsername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Um nome de usuário para a conta do administrador da máquina virtual. Use o exemplo </a:t>
                      </a:r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azureUser</a:t>
                      </a:r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 ou fornecer um novo nome de usuário.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511412"/>
                  </a:ext>
                </a:extLst>
              </a:tr>
              <a:tr h="843627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deviceConnectionString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 cadeia de conexão da identidade do dispositivo no Hub IoT, que é usada para configurar o </a:t>
                      </a:r>
                      <a:r>
                        <a:rPr lang="pt-BR" sz="900" b="0" i="0" dirty="0" err="1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runtime</a:t>
                      </a:r>
                      <a:r>
                        <a:rPr lang="pt-BR" sz="900" b="0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 do IoT Edge na máquina virtual. O comando da CLI dentro desse parâmetro captura a cadeia de conexão para você. Substitua o texto do espaço reservado pelo nome do hub IoT.</a:t>
                      </a:r>
                      <a:endParaRPr lang="pt-BR" sz="900" dirty="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019641"/>
                  </a:ext>
                </a:extLst>
              </a:tr>
              <a:tr h="577218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authenticationType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O método de autenticação para a conta do administrador. Este guia de início rápido usa autenticação por </a:t>
                      </a:r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senha</a:t>
                      </a:r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, mas você também pode definir esse parâmetro como </a:t>
                      </a:r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sshPublicKey</a:t>
                      </a:r>
                      <a:r>
                        <a:rPr lang="pt-BR" sz="900" b="0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.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788337"/>
                  </a:ext>
                </a:extLst>
              </a:tr>
              <a:tr h="843627">
                <a:tc>
                  <a:txBody>
                    <a:bodyPr/>
                    <a:lstStyle/>
                    <a:p>
                      <a:r>
                        <a:rPr lang="pt-BR" sz="900" b="1" i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adminPasswordOrKey</a:t>
                      </a:r>
                      <a:endParaRPr lang="pt-BR" sz="90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i="0" dirty="0">
                          <a:solidFill>
                            <a:srgbClr val="161616"/>
                          </a:solidFill>
                          <a:effectLst/>
                          <a:latin typeface="Segoe UI" panose="020B0502040204020203" pitchFamily="34" charset="0"/>
                        </a:rPr>
                        <a:t>A senha ou o valor da chave SSH para a conta do administrador. Substitua o texto do espaço reservado por uma senha segura. Sua senha deve ter pelo menos 12 caracteres e ter três dos quatro seguintes itens: caracteres minúsculos, caracteres maiúsculos, dígitos e caracteres especiais.</a:t>
                      </a:r>
                      <a:endParaRPr lang="pt-BR" sz="900" dirty="0">
                        <a:effectLst/>
                      </a:endParaRPr>
                    </a:p>
                  </a:txBody>
                  <a:tcPr marL="44401" marR="44401" marT="22201" marB="2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72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9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F18B8-67CB-F16B-FC94-27F3A1C9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B266BD-E743-88C5-2592-E4190C517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7" y="2115344"/>
            <a:ext cx="83915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EDEBB-2FA8-125A-97A4-DF3EFCF1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EDGE</a:t>
            </a:r>
            <a:endParaRPr lang="pt-BR" dirty="0"/>
          </a:p>
        </p:txBody>
      </p:sp>
      <p:pic>
        <p:nvPicPr>
          <p:cNvPr id="1026" name="Picture 2" descr="Diagrama de como o runtime do IoT Edge envia insights e relatórios para o Hub IoT.">
            <a:extLst>
              <a:ext uri="{FF2B5EF4-FFF2-40B4-BE49-F238E27FC236}">
                <a16:creationId xmlns:a16="http://schemas.microsoft.com/office/drawing/2014/main" id="{D9894936-16C1-A582-E4CD-0CF37F0C4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70" y="2789229"/>
            <a:ext cx="8153460" cy="24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1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B03E1-6C4C-82A0-BD9D-512946F9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Verificar o status do </a:t>
            </a:r>
            <a:r>
              <a:rPr lang="pt-BR" dirty="0" err="1"/>
              <a:t>runtime</a:t>
            </a:r>
            <a:r>
              <a:rPr lang="pt-BR" dirty="0"/>
              <a:t> do IoT Edge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28F4BB2-2B13-D936-215E-92CBA8C09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968" y="2413880"/>
            <a:ext cx="8164064" cy="828791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DBC0AA0-16EF-8C67-8945-FA49AA16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78" y="3965863"/>
            <a:ext cx="7830643" cy="8287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8625190-0C4B-CFCC-E87E-F565C11F8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78" y="5517846"/>
            <a:ext cx="7830643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4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45EF2-90B1-4E12-24A2-DB2468CB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Implantar</a:t>
            </a:r>
            <a:r>
              <a:rPr lang="en-US" dirty="0"/>
              <a:t> um </a:t>
            </a:r>
            <a:r>
              <a:rPr lang="en-US" dirty="0" err="1"/>
              <a:t>módulo</a:t>
            </a:r>
            <a:endParaRPr lang="pt-BR" dirty="0"/>
          </a:p>
        </p:txBody>
      </p:sp>
      <p:pic>
        <p:nvPicPr>
          <p:cNvPr id="10241" name="Picture 1" descr="Diagrama de como implantar um módulo da nuvem para o dispositivo.">
            <a:extLst>
              <a:ext uri="{FF2B5EF4-FFF2-40B4-BE49-F238E27FC236}">
                <a16:creationId xmlns:a16="http://schemas.microsoft.com/office/drawing/2014/main" id="{D3C8A6B0-AF9F-3A22-857D-ED279BC97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63" y="1825625"/>
            <a:ext cx="6091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3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079EACA8-B6ED-7591-9C06-5D4D37AB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Seleção</a:t>
            </a:r>
            <a:r>
              <a:rPr lang="en-US" dirty="0"/>
              <a:t> do </a:t>
            </a:r>
            <a:r>
              <a:rPr lang="en-US" dirty="0" err="1"/>
              <a:t>módulo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72B511E-38C6-4807-EA8F-27EB788E94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81387" y="2029537"/>
            <a:ext cx="5229225" cy="160972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76C21D-E937-F9C7-3AD5-6670CCD8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8112"/>
            <a:ext cx="6468378" cy="24101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58CBEE-7529-6F9E-B7E6-DA5AC98F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150" y="3978112"/>
            <a:ext cx="5553850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7907F1-EC78-67C4-6976-9AEBB722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da Rota</a:t>
            </a:r>
            <a:endParaRPr lang="pt-BR" dirty="0"/>
          </a:p>
        </p:txBody>
      </p:sp>
      <p:pic>
        <p:nvPicPr>
          <p:cNvPr id="11267" name="Picture 3" descr="Captura de tela que mostra a nova rota do sensor de temperatura e o local do botão Avançar: Revisar + criar.">
            <a:extLst>
              <a:ext uri="{FF2B5EF4-FFF2-40B4-BE49-F238E27FC236}">
                <a16:creationId xmlns:a16="http://schemas.microsoft.com/office/drawing/2014/main" id="{B617FEE3-6098-1ED2-D3C4-5C83CF6D2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20144"/>
            <a:ext cx="67627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0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ECEAC-A42C-23B6-D522-393B0172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Examinar e criar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AAE0CA-2B41-1119-320F-388048FD0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901156"/>
            <a:ext cx="83058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50C15-AA64-8F35-EEB2-0E16037D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Exibir os dados gerados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0AA43AF-1F56-3ADD-B537-61F266B31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204" y="2596160"/>
            <a:ext cx="8173591" cy="2810267"/>
          </a:xfrm>
        </p:spPr>
      </p:pic>
    </p:spTree>
    <p:extLst>
      <p:ext uri="{BB962C8B-B14F-4D97-AF65-F5344CB8AC3E}">
        <p14:creationId xmlns:p14="http://schemas.microsoft.com/office/powerpoint/2010/main" val="225991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BDDCF-D4A8-69F4-C751-7BE37228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Exibir os dados gerados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881E0D-3C17-02F7-3F49-223114EB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07" y="1825625"/>
            <a:ext cx="8146986" cy="4351338"/>
          </a:xfrm>
        </p:spPr>
      </p:pic>
    </p:spTree>
    <p:extLst>
      <p:ext uri="{BB962C8B-B14F-4D97-AF65-F5344CB8AC3E}">
        <p14:creationId xmlns:p14="http://schemas.microsoft.com/office/powerpoint/2010/main" val="1542759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BC0D9-1FF1-6D23-D5C4-FE9A07B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Examinar</a:t>
            </a:r>
            <a:r>
              <a:rPr lang="en-US"/>
              <a:t> o hub IoT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8A7430B-FD5D-5AFB-0751-0A18FECF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24" y="1825625"/>
            <a:ext cx="8651152" cy="4351338"/>
          </a:xfrm>
        </p:spPr>
      </p:pic>
    </p:spTree>
    <p:extLst>
      <p:ext uri="{BB962C8B-B14F-4D97-AF65-F5344CB8AC3E}">
        <p14:creationId xmlns:p14="http://schemas.microsoft.com/office/powerpoint/2010/main" val="3678368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D112-6346-999B-314F-89C04EF9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EXPLORER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94E60B-99CA-18C5-DEF6-DCAEC312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and use Azure IoT explorer</a:t>
            </a:r>
            <a:endParaRPr lang="pt-BR" dirty="0">
              <a:hlinkClick r:id="rId2"/>
            </a:endParaRPr>
          </a:p>
          <a:p>
            <a:pPr lvl="1"/>
            <a:r>
              <a:rPr lang="pt-BR" dirty="0">
                <a:hlinkClick r:id="rId2"/>
              </a:rPr>
              <a:t>https://learn.microsoft.com/en-us/azure/iot/howto-use-iot-explorer</a:t>
            </a:r>
            <a:endParaRPr lang="pt-BR" dirty="0"/>
          </a:p>
          <a:p>
            <a:r>
              <a:rPr lang="pt-BR" dirty="0"/>
              <a:t>Azure IoT Explorer (preview)</a:t>
            </a:r>
          </a:p>
          <a:p>
            <a:pPr lvl="1"/>
            <a:r>
              <a:rPr lang="pt-BR" dirty="0">
                <a:hlinkClick r:id="rId3"/>
              </a:rPr>
              <a:t>https://github.com/Azure/azure-iot-explorer/blob/main/README.md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83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94ECA-214A-7ED9-E382-2E0350D8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Limpar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recursos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9CFFDD-A561-470C-A223-68869DB6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89" y="2872424"/>
            <a:ext cx="8221222" cy="2257740"/>
          </a:xfrm>
        </p:spPr>
      </p:pic>
    </p:spTree>
    <p:extLst>
      <p:ext uri="{BB962C8B-B14F-4D97-AF65-F5344CB8AC3E}">
        <p14:creationId xmlns:p14="http://schemas.microsoft.com/office/powerpoint/2010/main" val="419884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AD226-11D4-99C3-20EB-E6DE89CD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EDGE</a:t>
            </a:r>
            <a:endParaRPr lang="pt-BR" dirty="0"/>
          </a:p>
        </p:txBody>
      </p:sp>
      <p:pic>
        <p:nvPicPr>
          <p:cNvPr id="2050" name="Picture 2" descr="Diagrama de como a telemetria e as ações do dispositivo são coordenadas com a nuvem.">
            <a:extLst>
              <a:ext uri="{FF2B5EF4-FFF2-40B4-BE49-F238E27FC236}">
                <a16:creationId xmlns:a16="http://schemas.microsoft.com/office/drawing/2014/main" id="{D1459FFE-064F-D8AB-6AC3-3FEAFD682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3" y="1825625"/>
            <a:ext cx="100320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91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640949-2720-02BB-6311-7C364A27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DÚVIDAS?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03CB8F-7E8E-900B-3BA1-041D859D5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KOFUJI@USP.BR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72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33DB8-97D5-645B-6D2A-A11C8574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929EC1-87BD-37B4-CF75-15151AD0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Início Rápido: Implantar seu primeiro módulo do IoT Edge em um dispositivo virtual Linux</a:t>
            </a:r>
          </a:p>
          <a:p>
            <a:pPr lvl="1"/>
            <a:r>
              <a:rPr lang="pt-BR" dirty="0">
                <a:hlinkClick r:id="rId2"/>
              </a:rPr>
              <a:t>https://learn.microsoft.com/pt-br/azure/iot-edge/quickstart-linux?view=iotedge-1.4</a:t>
            </a:r>
            <a:endParaRPr lang="pt-BR" dirty="0"/>
          </a:p>
          <a:p>
            <a:endParaRPr lang="pt-BR" dirty="0"/>
          </a:p>
          <a:p>
            <a:pPr lvl="1"/>
            <a:endParaRPr lang="pt-BR" dirty="0"/>
          </a:p>
        </p:txBody>
      </p:sp>
      <p:pic>
        <p:nvPicPr>
          <p:cNvPr id="2050" name="Picture 2" descr="Principais passos para a abertura de uma empresa">
            <a:extLst>
              <a:ext uri="{FF2B5EF4-FFF2-40B4-BE49-F238E27FC236}">
                <a16:creationId xmlns:a16="http://schemas.microsoft.com/office/drawing/2014/main" id="{B42D2993-E175-F61C-CEA7-7CEB692D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001294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AC8C4-55F5-6470-122B-20DEEA32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Etapas</a:t>
            </a:r>
            <a:r>
              <a:rPr lang="en-US" dirty="0"/>
              <a:t> da </a:t>
            </a:r>
            <a:r>
              <a:rPr lang="en-US" dirty="0" err="1"/>
              <a:t>Implantação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B546B-183A-FEB4-2AD1-CA952FC1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Criar um Hub IoT.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Registrar um dispositivo IoT Edge em seu Hub IoT.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Instalar e iniciar o </a:t>
            </a:r>
            <a:r>
              <a:rPr lang="pt-BR" dirty="0" err="1"/>
              <a:t>runtime</a:t>
            </a:r>
            <a:r>
              <a:rPr lang="pt-BR" dirty="0"/>
              <a:t> do IoT Edge em um dispositivo virtual.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Implantar um módulo em um dispositivo IoT Edge remotamente.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81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CDCEF-2538-67F8-4EA6-8747266B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Etapas</a:t>
            </a:r>
            <a:endParaRPr lang="pt-BR" dirty="0"/>
          </a:p>
        </p:txBody>
      </p:sp>
      <p:pic>
        <p:nvPicPr>
          <p:cNvPr id="1026" name="Picture 2" descr="Diagrama da arquitetura do Guia de Início Rápido para dispositivo e nuvem.">
            <a:extLst>
              <a:ext uri="{FF2B5EF4-FFF2-40B4-BE49-F238E27FC236}">
                <a16:creationId xmlns:a16="http://schemas.microsoft.com/office/drawing/2014/main" id="{E356B9D6-9299-4E55-2034-C3DA23683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64" y="1825625"/>
            <a:ext cx="6091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4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5E6C6-CD06-B99A-DB32-171537A0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Roteiro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F776BD-4105-6772-6FD1-E4449384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Criar um Hub IoT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Registrar um dispositivo IoT Edge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Configurar o dispositivo IoT Edge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Implantar o dispositivo do IoT Edge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Verificar o status do </a:t>
            </a:r>
            <a:r>
              <a:rPr lang="pt-BR" dirty="0" err="1"/>
              <a:t>runtime</a:t>
            </a:r>
            <a:r>
              <a:rPr lang="pt-BR" dirty="0"/>
              <a:t> do IoT Edge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Implantar um módulo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Selecionar </a:t>
            </a:r>
            <a:r>
              <a:rPr lang="en-US" dirty="0"/>
              <a:t>o </a:t>
            </a:r>
            <a:r>
              <a:rPr lang="pt-BR" dirty="0"/>
              <a:t>Módulo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Definir a Rota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Examinar e Criar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Verificar os Dados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59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30B2-A5E4-226B-56C4-79DE973E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 do AZURE</a:t>
            </a:r>
            <a:endParaRPr lang="pt-BR" dirty="0"/>
          </a:p>
        </p:txBody>
      </p:sp>
      <p:pic>
        <p:nvPicPr>
          <p:cNvPr id="3080" name="Picture 8" descr="BrokeDBA: Deploy a webserver vm using Azure CLI and bash scripts  (Linux/windows)">
            <a:extLst>
              <a:ext uri="{FF2B5EF4-FFF2-40B4-BE49-F238E27FC236}">
                <a16:creationId xmlns:a16="http://schemas.microsoft.com/office/drawing/2014/main" id="{3A3041CF-D769-5338-E4BA-D9AA31C33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47" y="2614334"/>
            <a:ext cx="6530906" cy="27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26192C-5E4D-FED8-A1F3-4D7BF5BCB113}"/>
              </a:ext>
            </a:extLst>
          </p:cNvPr>
          <p:cNvSpPr txBox="1"/>
          <p:nvPr/>
        </p:nvSpPr>
        <p:spPr>
          <a:xfrm>
            <a:off x="3900559" y="5634181"/>
            <a:ext cx="439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https://learn.microsoft.com/pt-br/cli/azure/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74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E461B-0C0E-C3E0-7886-A2D7048A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Abrir</a:t>
            </a:r>
            <a:r>
              <a:rPr lang="en-US" dirty="0"/>
              <a:t> o Azure Cloud Shell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215798-5D76-7626-34A7-373A7C95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286" y="1825625"/>
            <a:ext cx="8735428" cy="4351338"/>
          </a:xfr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C7D38D6-BC70-9A66-BEDB-3CAD225DDCBD}"/>
              </a:ext>
            </a:extLst>
          </p:cNvPr>
          <p:cNvCxnSpPr/>
          <p:nvPr/>
        </p:nvCxnSpPr>
        <p:spPr>
          <a:xfrm flipV="1">
            <a:off x="7841673" y="1967345"/>
            <a:ext cx="803563" cy="48029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19A5D26-E70A-AD90-729D-102224283527}"/>
              </a:ext>
            </a:extLst>
          </p:cNvPr>
          <p:cNvCxnSpPr/>
          <p:nvPr/>
        </p:nvCxnSpPr>
        <p:spPr>
          <a:xfrm flipV="1">
            <a:off x="4539673" y="6012584"/>
            <a:ext cx="803563" cy="48029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5878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608</Words>
  <Application>Microsoft Office PowerPoint</Application>
  <PresentationFormat>Widescreen</PresentationFormat>
  <Paragraphs>84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Wingdings</vt:lpstr>
      <vt:lpstr>Personalizar design</vt:lpstr>
      <vt:lpstr>1_Personalizar design</vt:lpstr>
      <vt:lpstr>PSI3541 2023  SISTEMAS EMBARCADOS DISTRIBUIDOS</vt:lpstr>
      <vt:lpstr>AZURE IOT EDGE</vt:lpstr>
      <vt:lpstr>AZURE IOT EDGE</vt:lpstr>
      <vt:lpstr>Referência</vt:lpstr>
      <vt:lpstr>Etapas da Implantação </vt:lpstr>
      <vt:lpstr>Etapas</vt:lpstr>
      <vt:lpstr>Roteiro</vt:lpstr>
      <vt:lpstr>CLI do AZURE</vt:lpstr>
      <vt:lpstr>Abrir o Azure Cloud Shell</vt:lpstr>
      <vt:lpstr>1. Criar um Hub IoT</vt:lpstr>
      <vt:lpstr>1. Criar um Hub IoT</vt:lpstr>
      <vt:lpstr>2. Registrar um dispositivo IoT Edge</vt:lpstr>
      <vt:lpstr>Registrar um dispositivo IoT Edge</vt:lpstr>
      <vt:lpstr>Registrar um dispositivo IoT Edge</vt:lpstr>
      <vt:lpstr>Configurar o dispositivo IoT Edge</vt:lpstr>
      <vt:lpstr>Runtime do IoT Edge: componentes</vt:lpstr>
      <vt:lpstr>Implantar o dispositivo do IoT Edge</vt:lpstr>
      <vt:lpstr>Parâmetros</vt:lpstr>
      <vt:lpstr>Apresentação do PowerPoint</vt:lpstr>
      <vt:lpstr>Verificar o status do runtime do IoT Edge</vt:lpstr>
      <vt:lpstr>Implantar um módulo</vt:lpstr>
      <vt:lpstr>Seleção do módulo</vt:lpstr>
      <vt:lpstr>Criação da Rota</vt:lpstr>
      <vt:lpstr>Examinar e criar</vt:lpstr>
      <vt:lpstr>Exibir os dados gerados</vt:lpstr>
      <vt:lpstr>Exibir os dados gerados</vt:lpstr>
      <vt:lpstr>Examinar o hub IoT</vt:lpstr>
      <vt:lpstr>IOT EXPLORER</vt:lpstr>
      <vt:lpstr>Limpar os recursos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kofuji</dc:creator>
  <cp:lastModifiedBy>sergio kofuji</cp:lastModifiedBy>
  <cp:revision>43</cp:revision>
  <dcterms:created xsi:type="dcterms:W3CDTF">2023-04-11T00:41:24Z</dcterms:created>
  <dcterms:modified xsi:type="dcterms:W3CDTF">2023-05-30T17:18:03Z</dcterms:modified>
</cp:coreProperties>
</file>