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56" r:id="rId3"/>
    <p:sldId id="257" r:id="rId4"/>
    <p:sldId id="269" r:id="rId5"/>
    <p:sldId id="268" r:id="rId6"/>
    <p:sldId id="259" r:id="rId7"/>
    <p:sldId id="263" r:id="rId8"/>
    <p:sldId id="264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58" r:id="rId1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Lucas" initials="ML" lastIdx="1" clrIdx="0">
    <p:extLst>
      <p:ext uri="{19B8F6BF-5375-455C-9EA6-DF929625EA0E}">
        <p15:presenceInfo xmlns:p15="http://schemas.microsoft.com/office/powerpoint/2012/main" userId="9c39714227e3fd3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4C0A1B9-16A1-406C-BDC7-2D2C334DC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120060-488E-43A0-A4C8-00EED55EE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550CCBB-11BC-401E-802C-AE75E5DCE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6CF386-81EC-42C4-AC8E-E2D3557CB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020751-5FBD-4D92-A536-DC59BEFBB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7447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12E896-C9AA-438C-A657-AF06169FD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8E591AE9-4A56-4F2F-895D-8454CE8A3A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AD55EE7-983D-4BB2-B304-E7C78DEFA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AB6C4E9-03CA-4100-8FE9-536797AAC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AAEB8D8-1E5B-44A7-8813-ADC047719D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4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1A1ED1B-12C7-47DE-A7CE-ABA8BDE8F6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5A2A3446-3323-45A8-A690-F24197264C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994C035-F280-465B-AEAB-F76082875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FDC74E-620E-408E-B26A-86242D403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9A32C9F-C21D-4193-B161-F016C1DA7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8210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5B8E84-7C5C-414A-91B8-BE8471F74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3E58BF5-1B1E-481F-B1A6-4E94C67647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A6C5966-843D-424B-AE54-54DCA71FB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400B6AC-301E-42D1-8A22-004DA7481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2788ABC-157C-4056-A0CE-A46405F80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6322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E0B83A-B6DD-4DB7-8B86-88F69C242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B1DB8C6-4778-4F44-95DC-2A12B8FCD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A94D638-BFAC-4173-A8FA-405C13809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6103415-C43D-4241-890D-DD63F38A5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C21B9C-A9B8-4776-A12A-C468C158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78443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728E24-54F7-49D5-AA82-A7255248D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1F77DEB-B928-4DD6-A1C0-1D6B668C77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6DEDB4C-6811-4180-AAA0-A4D11AA3C4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3054B0B9-F4F7-45B0-945E-825944A1D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A081F4A-FBF4-4D62-B830-EC23D7725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E8601C8-B5A4-4F55-93DF-1303D1599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037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9632D3-B76F-4340-825B-D8B7EB281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9610269-1053-4061-B42A-66CDC84A69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09DE725-681C-4F96-8BF2-445E51FAB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5525FB1-65FB-44D2-9D61-B846635229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9BBAA285-0135-45CF-8CD4-E92D0BFD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3AAE9B0-B508-4090-B33A-CD680A57B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0854B076-D182-4F25-A101-11B4E9E80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902A939B-4DE2-46D6-9D49-502675424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871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7B5773-B376-48E4-8086-B79D542684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DBFC01B0-4C1C-44AF-B4D8-F31BAABAC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ECEE4AE-3F01-4DA7-8FF3-26BD4FA55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4C2BA1EB-1876-42CA-9719-644B0F74A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4872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EDE6A963-891D-4390-9361-73CF4FBA9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AC764EA-6F82-4471-80A8-033F4D7E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CD90309-E544-4756-BF53-33E55C09A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6441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9F6B5E-F6C7-44EA-AAC5-670E37E4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0C34C3-926C-4418-8E28-5B9F52AA38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5764E6-5FA6-4A24-90A1-EB37D1C415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65E19D5-F1FC-44F2-9A9F-5D90EA12D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0AC08E1-74C2-4101-B7D3-1189B598B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EF08C8D-C7EE-4ADF-890A-854A85C3D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5422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1BE30C-0377-4068-9C3A-3CDD66AE5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C8F3B21-0826-4E6F-938B-D50FB19E39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BB97C01-1109-4A86-A8F6-2BED18652B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5BB1D5D-45E9-4B5A-B145-92834D91C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986C479-B6AA-45D0-9C5C-FEF08A402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8AE5990-28A2-45C7-8172-E931FB067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870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F055ACE-CFC4-43EF-9E71-3AB2D1426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0ACEC43-6C04-42F9-ACCE-B32BCD080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045BDB-6772-487C-9E0C-1C75FA846C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FD185-5309-4E1D-A0C6-68B67D72D662}" type="datetimeFigureOut">
              <a:rPr lang="pt-BR" smtClean="0"/>
              <a:t>04/03/2022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55E73D9-4CBD-4533-9EE3-12BFA47BF3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C3B2178-F253-4935-87C5-A38E7A4C0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567065-4528-485A-A808-2D743B4F5FD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0238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6.mp3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5" Type="http://schemas.microsoft.com/office/2007/relationships/media" Target="../media/media17.m4a"/><Relationship Id="rId4" Type="http://schemas.openxmlformats.org/officeDocument/2006/relationships/audio" Target="../media/media16.mp3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19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audio" Target="../media/media20.mp3"/><Relationship Id="rId5" Type="http://schemas.microsoft.com/office/2007/relationships/media" Target="../media/media20.mp3"/><Relationship Id="rId4" Type="http://schemas.openxmlformats.org/officeDocument/2006/relationships/audio" Target="../media/media19.m4a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22.mp3"/><Relationship Id="rId7" Type="http://schemas.openxmlformats.org/officeDocument/2006/relationships/image" Target="../media/image2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7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2.mp3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4.mp3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4a"/><Relationship Id="rId3" Type="http://schemas.microsoft.com/office/2007/relationships/media" Target="../media/media4.m4a"/><Relationship Id="rId7" Type="http://schemas.microsoft.com/office/2007/relationships/media" Target="../media/media6.m4a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audio" Target="../media/media5.m4a"/><Relationship Id="rId5" Type="http://schemas.microsoft.com/office/2007/relationships/media" Target="../media/media5.m4a"/><Relationship Id="rId10" Type="http://schemas.openxmlformats.org/officeDocument/2006/relationships/image" Target="../media/image2.png"/><Relationship Id="rId4" Type="http://schemas.openxmlformats.org/officeDocument/2006/relationships/audio" Target="../media/media4.m4a"/><Relationship Id="rId9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8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audio" Target="../media/media9.m4a"/><Relationship Id="rId5" Type="http://schemas.microsoft.com/office/2007/relationships/media" Target="../media/media9.m4a"/><Relationship Id="rId4" Type="http://schemas.openxmlformats.org/officeDocument/2006/relationships/audio" Target="../media/media8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7" Type="http://schemas.openxmlformats.org/officeDocument/2006/relationships/image" Target="../media/image2.pn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2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14.mp3"/><Relationship Id="rId7" Type="http://schemas.openxmlformats.org/officeDocument/2006/relationships/image" Target="../media/image2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4.mp3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86B9618-F13C-4954-B7F3-328D4F8896AC}"/>
              </a:ext>
            </a:extLst>
          </p:cNvPr>
          <p:cNvSpPr txBox="1"/>
          <p:nvPr/>
        </p:nvSpPr>
        <p:spPr>
          <a:xfrm>
            <a:off x="1975883" y="1020725"/>
            <a:ext cx="824023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Aula 3</a:t>
            </a:r>
          </a:p>
          <a:p>
            <a:pPr algn="ctr"/>
            <a:r>
              <a:rPr lang="pt-BR" b="1" dirty="0"/>
              <a:t>Tópicos</a:t>
            </a:r>
          </a:p>
          <a:p>
            <a:pPr algn="ctr"/>
            <a:endParaRPr lang="pt-BR" b="1" dirty="0"/>
          </a:p>
          <a:p>
            <a:endParaRPr lang="pt-BR" dirty="0"/>
          </a:p>
          <a:p>
            <a:pPr algn="just"/>
            <a:r>
              <a:rPr lang="pt-BR" dirty="0"/>
              <a:t>Conheceremos a proposta do musicólogo Paulo Castagna, que sugere que os estilos assim chamados “antigo” e “moderno” não são categorias de superação cronológica-temporal, mas sim estilos diversos de composição que conviveram ao longo dos sécs. XVII e XVIII. Esta proposta é muito interessante para compreendermos os estilos musicais praticados no Brasil no séc. XVIII. </a:t>
            </a:r>
          </a:p>
          <a:p>
            <a:pPr algn="just"/>
            <a:endParaRPr lang="pt-BR" dirty="0"/>
          </a:p>
          <a:p>
            <a:endParaRPr lang="pt-BR" dirty="0"/>
          </a:p>
          <a:p>
            <a:endParaRPr lang="pt-BR" dirty="0"/>
          </a:p>
          <a:p>
            <a:pPr algn="ctr"/>
            <a:r>
              <a:rPr lang="pt-BR" b="1" dirty="0"/>
              <a:t>Boa aula! </a:t>
            </a:r>
          </a:p>
        </p:txBody>
      </p:sp>
    </p:spTree>
    <p:extLst>
      <p:ext uri="{BB962C8B-B14F-4D97-AF65-F5344CB8AC3E}">
        <p14:creationId xmlns:p14="http://schemas.microsoft.com/office/powerpoint/2010/main" val="1813690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2FDBD40-3B07-4DAA-AFF9-30ABA835398A}"/>
              </a:ext>
            </a:extLst>
          </p:cNvPr>
          <p:cNvSpPr txBox="1"/>
          <p:nvPr/>
        </p:nvSpPr>
        <p:spPr>
          <a:xfrm>
            <a:off x="934720" y="711200"/>
            <a:ext cx="87579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Diogo Dias </a:t>
            </a:r>
            <a:r>
              <a:rPr lang="pt-BR" dirty="0" err="1"/>
              <a:t>Melgás</a:t>
            </a:r>
            <a:r>
              <a:rPr lang="pt-BR" dirty="0"/>
              <a:t> (1638-1700)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Salve Regina (partitura na pasta! Slide10 – partitura1)</a:t>
            </a:r>
          </a:p>
          <a:p>
            <a:endParaRPr lang="pt-BR" dirty="0"/>
          </a:p>
          <a:p>
            <a:r>
              <a:rPr lang="pt-BR" sz="1600" dirty="0">
                <a:solidFill>
                  <a:srgbClr val="FF0000"/>
                </a:solidFill>
              </a:rPr>
              <a:t>Clique aqui para ouvir a peça!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3" name="slide 10-1 Melgas">
            <a:hlinkClick r:id="" action="ppaction://media"/>
            <a:extLst>
              <a:ext uri="{FF2B5EF4-FFF2-40B4-BE49-F238E27FC236}">
                <a16:creationId xmlns:a16="http://schemas.microsoft.com/office/drawing/2014/main" id="{BCB1239C-9459-4FF2-B589-DDFD2A2343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28160" y="767080"/>
            <a:ext cx="406400" cy="406400"/>
          </a:xfrm>
          <a:prstGeom prst="rect">
            <a:avLst/>
          </a:prstGeom>
        </p:spPr>
      </p:pic>
      <p:pic>
        <p:nvPicPr>
          <p:cNvPr id="5" name="slide 10-2 Diogo-dias-Melgas salve regina">
            <a:hlinkClick r:id="" action="ppaction://media"/>
            <a:extLst>
              <a:ext uri="{FF2B5EF4-FFF2-40B4-BE49-F238E27FC236}">
                <a16:creationId xmlns:a16="http://schemas.microsoft.com/office/drawing/2014/main" id="{FCE5DEE8-68B7-44C3-8420-58CDAFAB10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17040" y="2854166"/>
            <a:ext cx="406400" cy="406400"/>
          </a:xfrm>
          <a:prstGeom prst="rect">
            <a:avLst/>
          </a:prstGeom>
        </p:spPr>
      </p:pic>
      <p:pic>
        <p:nvPicPr>
          <p:cNvPr id="4" name="Slide 10-2 explicacao Melgas 2">
            <a:hlinkClick r:id="" action="ppaction://media"/>
            <a:extLst>
              <a:ext uri="{FF2B5EF4-FFF2-40B4-BE49-F238E27FC236}">
                <a16:creationId xmlns:a16="http://schemas.microsoft.com/office/drawing/2014/main" id="{27BFF0A4-7DEE-43B4-A3CA-D77154D80F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13680" y="76708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8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7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79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781E5B8-3B82-46E4-ABBE-E5CDBE8DF4D3}"/>
              </a:ext>
            </a:extLst>
          </p:cNvPr>
          <p:cNvSpPr txBox="1"/>
          <p:nvPr/>
        </p:nvSpPr>
        <p:spPr>
          <a:xfrm>
            <a:off x="670560" y="619760"/>
            <a:ext cx="113182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D. João V (</a:t>
            </a:r>
            <a:r>
              <a:rPr lang="pt-BR" dirty="0" err="1"/>
              <a:t>ascenção</a:t>
            </a:r>
            <a:r>
              <a:rPr lang="pt-BR" dirty="0"/>
              <a:t> ao trono em 1707)</a:t>
            </a:r>
          </a:p>
          <a:p>
            <a:endParaRPr lang="pt-BR" dirty="0"/>
          </a:p>
          <a:p>
            <a:r>
              <a:rPr lang="pt-BR" dirty="0"/>
              <a:t>Engrandecimento da Capela Real</a:t>
            </a:r>
          </a:p>
          <a:p>
            <a:r>
              <a:rPr lang="pt-BR" dirty="0"/>
              <a:t>Chegada do estilo moderno a Portugal:</a:t>
            </a:r>
          </a:p>
          <a:p>
            <a:endParaRPr lang="pt-BR" dirty="0"/>
          </a:p>
          <a:p>
            <a:pPr marL="285750" indent="-285750">
              <a:buFontTx/>
              <a:buChar char="-"/>
            </a:pPr>
            <a:r>
              <a:rPr lang="pt-BR" dirty="0"/>
              <a:t>Envio de compositores portugueses a Roma para estudo</a:t>
            </a:r>
          </a:p>
          <a:p>
            <a:pPr marL="285750" indent="-285750">
              <a:buFontTx/>
              <a:buChar char="-"/>
            </a:pPr>
            <a:r>
              <a:rPr lang="pt-BR" dirty="0"/>
              <a:t>Contratação do compositor napolitano Domenico Scarlatti (1727)</a:t>
            </a:r>
          </a:p>
          <a:p>
            <a:endParaRPr lang="pt-BR" dirty="0"/>
          </a:p>
        </p:txBody>
      </p:sp>
      <p:pic>
        <p:nvPicPr>
          <p:cNvPr id="3" name="slide 11-1 D Joao V">
            <a:hlinkClick r:id="" action="ppaction://media"/>
            <a:extLst>
              <a:ext uri="{FF2B5EF4-FFF2-40B4-BE49-F238E27FC236}">
                <a16:creationId xmlns:a16="http://schemas.microsoft.com/office/drawing/2014/main" id="{2CCAE108-DD00-4D57-BCC1-3E72BD9F4D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97120" y="619760"/>
            <a:ext cx="406400" cy="40640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7FE3CBA3-375E-43C1-B68F-A3C6D5D90721}"/>
              </a:ext>
            </a:extLst>
          </p:cNvPr>
          <p:cNvSpPr txBox="1"/>
          <p:nvPr/>
        </p:nvSpPr>
        <p:spPr>
          <a:xfrm>
            <a:off x="924560" y="4003040"/>
            <a:ext cx="805688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Domenico Scarlatti (1685-1757). Magnificat</a:t>
            </a:r>
          </a:p>
          <a:p>
            <a:endParaRPr lang="pt-BR" sz="1400" dirty="0">
              <a:solidFill>
                <a:srgbClr val="FF0000"/>
              </a:solidFill>
            </a:endParaRPr>
          </a:p>
          <a:p>
            <a:endParaRPr lang="pt-BR" sz="1400" dirty="0">
              <a:solidFill>
                <a:srgbClr val="FF0000"/>
              </a:solidFill>
            </a:endParaRPr>
          </a:p>
          <a:p>
            <a:endParaRPr lang="pt-BR" sz="1400" dirty="0">
              <a:solidFill>
                <a:srgbClr val="FF0000"/>
              </a:solidFill>
            </a:endParaRPr>
          </a:p>
          <a:p>
            <a:r>
              <a:rPr lang="pt-BR" sz="1400" dirty="0">
                <a:solidFill>
                  <a:srgbClr val="FF0000"/>
                </a:solidFill>
              </a:rPr>
              <a:t>Abram por favor a partitura do </a:t>
            </a:r>
            <a:r>
              <a:rPr lang="pt-BR" sz="1400" b="1" dirty="0">
                <a:solidFill>
                  <a:srgbClr val="FF0000"/>
                </a:solidFill>
              </a:rPr>
              <a:t>Magnificat de Domenico Scarlatti </a:t>
            </a:r>
            <a:r>
              <a:rPr lang="pt-BR" sz="1400" dirty="0">
                <a:solidFill>
                  <a:srgbClr val="FF0000"/>
                </a:solidFill>
              </a:rPr>
              <a:t>que está na pasta, </a:t>
            </a:r>
          </a:p>
          <a:p>
            <a:r>
              <a:rPr lang="pt-BR" sz="1400" dirty="0">
                <a:solidFill>
                  <a:srgbClr val="FF0000"/>
                </a:solidFill>
              </a:rPr>
              <a:t>E também cliquem aqui para ouvir este áudio</a:t>
            </a:r>
          </a:p>
          <a:p>
            <a:r>
              <a:rPr lang="pt-BR" sz="1400" dirty="0">
                <a:solidFill>
                  <a:srgbClr val="FF0000"/>
                </a:solidFill>
              </a:rPr>
              <a:t>Obrigada!</a:t>
            </a:r>
          </a:p>
        </p:txBody>
      </p:sp>
      <p:pic>
        <p:nvPicPr>
          <p:cNvPr id="7" name="slide 11-2 explicacao Domenico Scarlatti Magnificat">
            <a:hlinkClick r:id="" action="ppaction://media"/>
            <a:extLst>
              <a:ext uri="{FF2B5EF4-FFF2-40B4-BE49-F238E27FC236}">
                <a16:creationId xmlns:a16="http://schemas.microsoft.com/office/drawing/2014/main" id="{128FE41A-973A-44FB-99FC-86C9888C4D9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0" y="4034937"/>
            <a:ext cx="406400" cy="406400"/>
          </a:xfrm>
          <a:prstGeom prst="rect">
            <a:avLst/>
          </a:prstGeom>
        </p:spPr>
      </p:pic>
      <p:pic>
        <p:nvPicPr>
          <p:cNvPr id="8" name="slide 11-3 Domenico Scarlatti Magnificat">
            <a:hlinkClick r:id="" action="ppaction://media"/>
            <a:extLst>
              <a:ext uri="{FF2B5EF4-FFF2-40B4-BE49-F238E27FC236}">
                <a16:creationId xmlns:a16="http://schemas.microsoft.com/office/drawing/2014/main" id="{E01A30CB-CA49-4992-90B2-55D2D41DCE8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72442" y="549261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4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99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307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6E2AB84-D2C1-4CE8-86F3-8E22CF7DDBBB}"/>
              </a:ext>
            </a:extLst>
          </p:cNvPr>
          <p:cNvSpPr txBox="1"/>
          <p:nvPr/>
        </p:nvSpPr>
        <p:spPr>
          <a:xfrm>
            <a:off x="169023" y="1411915"/>
            <a:ext cx="1666784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Giuseppe </a:t>
            </a:r>
            <a:r>
              <a:rPr lang="pt-BR" dirty="0" err="1"/>
              <a:t>Pitoni</a:t>
            </a:r>
            <a:r>
              <a:rPr lang="pt-BR" dirty="0"/>
              <a:t> (1657-1743)  </a:t>
            </a:r>
            <a:r>
              <a:rPr lang="pt-BR" dirty="0" err="1"/>
              <a:t>Cantate</a:t>
            </a:r>
            <a:r>
              <a:rPr lang="pt-BR" dirty="0"/>
              <a:t> Domino</a:t>
            </a:r>
          </a:p>
          <a:p>
            <a:endParaRPr lang="pt-BR" dirty="0"/>
          </a:p>
          <a:p>
            <a:r>
              <a:rPr lang="pt-BR" sz="1600" dirty="0">
                <a:solidFill>
                  <a:srgbClr val="FF0000"/>
                </a:solidFill>
              </a:rPr>
              <a:t>Clique aqui para ouvir a peça!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C242F1F-8FA9-4180-ADD6-4A5D47EEF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9310" y="290961"/>
            <a:ext cx="10180164" cy="5750560"/>
          </a:xfrm>
          <a:prstGeom prst="rect">
            <a:avLst/>
          </a:prstGeom>
        </p:spPr>
      </p:pic>
      <p:pic>
        <p:nvPicPr>
          <p:cNvPr id="4" name="slide 12-1 explicacao Pitoni">
            <a:hlinkClick r:id="" action="ppaction://media"/>
            <a:extLst>
              <a:ext uri="{FF2B5EF4-FFF2-40B4-BE49-F238E27FC236}">
                <a16:creationId xmlns:a16="http://schemas.microsoft.com/office/drawing/2014/main" id="{31BE1F68-7F68-4E36-8531-C28E68C11B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00690" y="224746"/>
            <a:ext cx="406400" cy="406400"/>
          </a:xfrm>
          <a:prstGeom prst="rect">
            <a:avLst/>
          </a:prstGeom>
        </p:spPr>
      </p:pic>
      <p:pic>
        <p:nvPicPr>
          <p:cNvPr id="6" name="slide 12-2 Pitoni cantate domino">
            <a:hlinkClick r:id="" action="ppaction://media"/>
            <a:extLst>
              <a:ext uri="{FF2B5EF4-FFF2-40B4-BE49-F238E27FC236}">
                <a16:creationId xmlns:a16="http://schemas.microsoft.com/office/drawing/2014/main" id="{594B3F2A-E69D-4780-9637-9E43964F4B4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31159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11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2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1D2B19D-F34B-4A06-A9ED-41DC5C4FD6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65" y="323193"/>
            <a:ext cx="12019735" cy="6211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3658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00F3AF2-1F00-4754-AFD1-BC34947E5C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640" y="94593"/>
            <a:ext cx="11940557" cy="668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212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B8F0FE97-1453-4747-8CAD-6E877987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207"/>
            <a:ext cx="12130557" cy="647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067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5FB3FC8-8FB8-4F68-951D-E6A5AC18F46C}"/>
              </a:ext>
            </a:extLst>
          </p:cNvPr>
          <p:cNvSpPr txBox="1"/>
          <p:nvPr/>
        </p:nvSpPr>
        <p:spPr>
          <a:xfrm>
            <a:off x="934720" y="782320"/>
            <a:ext cx="893064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Última audição para hoje!!</a:t>
            </a:r>
          </a:p>
          <a:p>
            <a:endParaRPr lang="pt-BR" dirty="0"/>
          </a:p>
          <a:p>
            <a:r>
              <a:rPr lang="pt-BR" dirty="0"/>
              <a:t>João Rodrigues Esteves (c. 1700 – c. 1750). Moteto “cum </a:t>
            </a:r>
            <a:r>
              <a:rPr lang="pt-BR" dirty="0" err="1"/>
              <a:t>sero</a:t>
            </a:r>
            <a:r>
              <a:rPr lang="pt-BR" dirty="0"/>
              <a:t> </a:t>
            </a:r>
            <a:r>
              <a:rPr lang="pt-BR" dirty="0" err="1"/>
              <a:t>esset</a:t>
            </a:r>
            <a:r>
              <a:rPr lang="pt-BR" dirty="0"/>
              <a:t>”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>
                <a:solidFill>
                  <a:srgbClr val="FF0000"/>
                </a:solidFill>
              </a:rPr>
              <a:t>Clique aqui para ouvir a peça!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5" name="slide 16-1 explicacao Joao Rodrigues Esteves">
            <a:hlinkClick r:id="" action="ppaction://media"/>
            <a:extLst>
              <a:ext uri="{FF2B5EF4-FFF2-40B4-BE49-F238E27FC236}">
                <a16:creationId xmlns:a16="http://schemas.microsoft.com/office/drawing/2014/main" id="{7588A031-DE2E-4A3C-AE05-C19A93F254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62400" y="777240"/>
            <a:ext cx="406400" cy="406400"/>
          </a:xfrm>
          <a:prstGeom prst="rect">
            <a:avLst/>
          </a:prstGeom>
        </p:spPr>
      </p:pic>
      <p:pic>
        <p:nvPicPr>
          <p:cNvPr id="6" name="slide 16-2 João Rodrigues Esteves-Cum sero esset">
            <a:hlinkClick r:id="" action="ppaction://media"/>
            <a:extLst>
              <a:ext uri="{FF2B5EF4-FFF2-40B4-BE49-F238E27FC236}">
                <a16:creationId xmlns:a16="http://schemas.microsoft.com/office/drawing/2014/main" id="{1D79AC92-F026-4497-A411-75C1E810BA3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184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64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3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979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68F79EAB-8B18-4117-B582-C16794F9DC5F}"/>
              </a:ext>
            </a:extLst>
          </p:cNvPr>
          <p:cNvSpPr txBox="1"/>
          <p:nvPr/>
        </p:nvSpPr>
        <p:spPr>
          <a:xfrm>
            <a:off x="721360" y="731520"/>
            <a:ext cx="1070864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Estilo antigo: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A sisudez do estilo antigo torna este o estilo preferencial para a ocasião sacra, que visa à elevação moral. </a:t>
            </a:r>
          </a:p>
          <a:p>
            <a:r>
              <a:rPr lang="pt-BR" dirty="0"/>
              <a:t>Contudo, há muitas peças sacras em estilo moderno.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Características do estilo antigo no séc. XVIII:</a:t>
            </a:r>
          </a:p>
          <a:p>
            <a:endParaRPr lang="pt-BR" dirty="0"/>
          </a:p>
          <a:p>
            <a:pPr marL="342900" indent="-342900">
              <a:buAutoNum type="arabicPeriod"/>
            </a:pPr>
            <a:r>
              <a:rPr lang="pt-BR" dirty="0"/>
              <a:t>Subordinação às regras do contraponto (preparação e resolução de dissonâncias)</a:t>
            </a:r>
          </a:p>
          <a:p>
            <a:pPr marL="342900" indent="-342900">
              <a:buAutoNum type="arabicPeriod"/>
            </a:pPr>
            <a:r>
              <a:rPr lang="pt-BR" dirty="0"/>
              <a:t>Imitação frequentemente limitada apenas ao início da peça</a:t>
            </a:r>
          </a:p>
          <a:p>
            <a:pPr marL="342900" indent="-342900">
              <a:buAutoNum type="arabicPeriod"/>
            </a:pPr>
            <a:r>
              <a:rPr lang="pt-BR" dirty="0"/>
              <a:t>Tendência para a homofonia, que evidencia a voz superior</a:t>
            </a:r>
          </a:p>
          <a:p>
            <a:pPr marL="342900" indent="-342900">
              <a:buAutoNum type="arabicPeriod"/>
            </a:pPr>
            <a:r>
              <a:rPr lang="pt-BR" dirty="0"/>
              <a:t>Gosto por melodias em terças e sextas paralelas</a:t>
            </a:r>
          </a:p>
          <a:p>
            <a:pPr marL="342900" indent="-342900">
              <a:buAutoNum type="arabicPeriod"/>
            </a:pPr>
            <a:r>
              <a:rPr lang="pt-BR" dirty="0"/>
              <a:t>Uso de gradações </a:t>
            </a:r>
            <a:r>
              <a:rPr lang="pt-BR" dirty="0" err="1"/>
              <a:t>motívicas</a:t>
            </a:r>
            <a:endParaRPr lang="pt-BR" dirty="0"/>
          </a:p>
          <a:p>
            <a:r>
              <a:rPr lang="pt-BR" dirty="0"/>
              <a:t>6.    Estilo  predominantemente silábico</a:t>
            </a:r>
          </a:p>
          <a:p>
            <a:r>
              <a:rPr lang="pt-BR" dirty="0"/>
              <a:t>7.   Texto respeitando os acentos do compasso</a:t>
            </a:r>
          </a:p>
          <a:p>
            <a:r>
              <a:rPr lang="pt-BR" dirty="0"/>
              <a:t>8.   Evitar ornamentos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pic>
        <p:nvPicPr>
          <p:cNvPr id="3" name="slide 17 lista de caracteristicas do estilo antigo">
            <a:hlinkClick r:id="" action="ppaction://media"/>
            <a:extLst>
              <a:ext uri="{FF2B5EF4-FFF2-40B4-BE49-F238E27FC236}">
                <a16:creationId xmlns:a16="http://schemas.microsoft.com/office/drawing/2014/main" id="{032766EB-431B-4B03-889A-449CF50C2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09520" y="73152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86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98B829E-8280-48C1-9802-24A402D254BD}"/>
              </a:ext>
            </a:extLst>
          </p:cNvPr>
          <p:cNvSpPr txBox="1"/>
          <p:nvPr/>
        </p:nvSpPr>
        <p:spPr>
          <a:xfrm>
            <a:off x="568960" y="589280"/>
            <a:ext cx="4693920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bg1"/>
                </a:solidFill>
              </a:rPr>
              <a:t>Paulo </a:t>
            </a:r>
            <a:r>
              <a:rPr lang="pt-BR" sz="3200" dirty="0" err="1">
                <a:solidFill>
                  <a:schemeClr val="bg1"/>
                </a:solidFill>
              </a:rPr>
              <a:t>Castagna</a:t>
            </a:r>
            <a:endParaRPr lang="pt-BR" sz="3200" dirty="0">
              <a:solidFill>
                <a:schemeClr val="bg1"/>
              </a:solidFill>
            </a:endParaRPr>
          </a:p>
          <a:p>
            <a:endParaRPr lang="pt-BR" sz="3200" dirty="0">
              <a:solidFill>
                <a:schemeClr val="bg1"/>
              </a:solidFill>
            </a:endParaRPr>
          </a:p>
          <a:p>
            <a:r>
              <a:rPr lang="pt-BR" sz="3200" dirty="0">
                <a:solidFill>
                  <a:schemeClr val="bg1"/>
                </a:solidFill>
              </a:rPr>
              <a:t>O estilo antigo no Brasil, sécs. XVIII e XIX</a:t>
            </a:r>
          </a:p>
          <a:p>
            <a:r>
              <a:rPr lang="pt-BR" sz="2000" dirty="0">
                <a:solidFill>
                  <a:schemeClr val="bg1"/>
                </a:solidFill>
              </a:rPr>
              <a:t>(FFLCH-USP, 2000)</a:t>
            </a:r>
          </a:p>
        </p:txBody>
      </p:sp>
      <p:pic>
        <p:nvPicPr>
          <p:cNvPr id="1026" name="Picture 2" descr="Resultado de imagem para paulo castagna">
            <a:extLst>
              <a:ext uri="{FF2B5EF4-FFF2-40B4-BE49-F238E27FC236}">
                <a16:creationId xmlns:a16="http://schemas.microsoft.com/office/drawing/2014/main" id="{BA6EDE13-3889-4E84-B0B4-B900B9559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680" y="350520"/>
            <a:ext cx="5999480" cy="5999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1. apresentacao Paulo Castagna">
            <a:hlinkClick r:id="" action="ppaction://media"/>
            <a:extLst>
              <a:ext uri="{FF2B5EF4-FFF2-40B4-BE49-F238E27FC236}">
                <a16:creationId xmlns:a16="http://schemas.microsoft.com/office/drawing/2014/main" id="{F9514095-A43A-4DA7-8ABA-346E0A852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68800" y="726440"/>
            <a:ext cx="406400" cy="406400"/>
          </a:xfrm>
          <a:prstGeom prst="rect">
            <a:avLst/>
          </a:prstGeom>
        </p:spPr>
      </p:pic>
      <p:pic>
        <p:nvPicPr>
          <p:cNvPr id="3" name="slide 2-2. trabalho Paulo Castagna">
            <a:hlinkClick r:id="" action="ppaction://media"/>
            <a:extLst>
              <a:ext uri="{FF2B5EF4-FFF2-40B4-BE49-F238E27FC236}">
                <a16:creationId xmlns:a16="http://schemas.microsoft.com/office/drawing/2014/main" id="{CC3A2367-567A-4C54-9C89-6C36FA98258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38320" y="2552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74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8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14D97B9-4CDF-4023-8FA1-76C7B5D4CB98}"/>
              </a:ext>
            </a:extLst>
          </p:cNvPr>
          <p:cNvSpPr txBox="1"/>
          <p:nvPr/>
        </p:nvSpPr>
        <p:spPr>
          <a:xfrm>
            <a:off x="609600" y="660400"/>
            <a:ext cx="112064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divisões dos estilos musicais nos séculos XVII e XVIII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pPr marL="342900" indent="-342900">
              <a:buAutoNum type="arabicPeriod"/>
            </a:pPr>
            <a:r>
              <a:rPr lang="pt-BR" dirty="0"/>
              <a:t>Segundo o gosto nacional: francês, italiano e alemão (este último, no séc. XVIII)</a:t>
            </a:r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r>
              <a:rPr lang="pt-BR" dirty="0"/>
              <a:t>Segundo a circunstância: sacro, teatral e camerístico</a:t>
            </a:r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r>
              <a:rPr lang="pt-BR" dirty="0"/>
              <a:t>Segundo a técnica de escrita: antigo (estrito, polifônico, ligado, romano, moteto) ou moderno (galante, concertante, não-ligado, livre, napolitano)</a:t>
            </a:r>
          </a:p>
          <a:p>
            <a:pPr marL="342900" indent="-342900">
              <a:buAutoNum type="arabicPeriod"/>
            </a:pPr>
            <a:endParaRPr lang="pt-BR" dirty="0"/>
          </a:p>
          <a:p>
            <a:r>
              <a:rPr lang="pt-BR" dirty="0"/>
              <a:t>	estilo antigo: fluidez, polifonia (de preferência imitativa), regras para preparação e</a:t>
            </a:r>
          </a:p>
          <a:p>
            <a:r>
              <a:rPr lang="pt-BR" dirty="0"/>
              <a:t>			 resolução de dissonâncias, modal</a:t>
            </a:r>
          </a:p>
          <a:p>
            <a:r>
              <a:rPr lang="pt-BR" dirty="0"/>
              <a:t>	estilo moderno: concisão, planejamento harmônico pelo baixo-continuo, uso mais livre de dissonâncias,</a:t>
            </a:r>
          </a:p>
          <a:p>
            <a:r>
              <a:rPr lang="pt-BR" dirty="0"/>
              <a:t>			 predominância da voz mais aguda, ornamentação</a:t>
            </a:r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</p:txBody>
      </p:sp>
      <p:pic>
        <p:nvPicPr>
          <p:cNvPr id="3" name="slide 3-1. estilos">
            <a:hlinkClick r:id="" action="ppaction://media"/>
            <a:extLst>
              <a:ext uri="{FF2B5EF4-FFF2-40B4-BE49-F238E27FC236}">
                <a16:creationId xmlns:a16="http://schemas.microsoft.com/office/drawing/2014/main" id="{540E6187-4BF9-4AE0-B476-82E331F5DA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92800" y="655320"/>
            <a:ext cx="406400" cy="406400"/>
          </a:xfrm>
          <a:prstGeom prst="rect">
            <a:avLst/>
          </a:prstGeom>
        </p:spPr>
      </p:pic>
      <p:pic>
        <p:nvPicPr>
          <p:cNvPr id="4" name="slide 3-2. gostos nacionais">
            <a:hlinkClick r:id="" action="ppaction://media"/>
            <a:extLst>
              <a:ext uri="{FF2B5EF4-FFF2-40B4-BE49-F238E27FC236}">
                <a16:creationId xmlns:a16="http://schemas.microsoft.com/office/drawing/2014/main" id="{33319ADC-7EEE-4DE3-9543-C4CD313B5CF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910320" y="1734108"/>
            <a:ext cx="406400" cy="406400"/>
          </a:xfrm>
          <a:prstGeom prst="rect">
            <a:avLst/>
          </a:prstGeom>
        </p:spPr>
      </p:pic>
      <p:pic>
        <p:nvPicPr>
          <p:cNvPr id="6" name="slide 3-3. decoro circunstancias">
            <a:hlinkClick r:id="" action="ppaction://media"/>
            <a:extLst>
              <a:ext uri="{FF2B5EF4-FFF2-40B4-BE49-F238E27FC236}">
                <a16:creationId xmlns:a16="http://schemas.microsoft.com/office/drawing/2014/main" id="{1F389AC7-FC03-42FB-BC2D-8E2C8E987C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0000" y="2341880"/>
            <a:ext cx="406400" cy="406400"/>
          </a:xfrm>
          <a:prstGeom prst="rect">
            <a:avLst/>
          </a:prstGeom>
        </p:spPr>
      </p:pic>
      <p:pic>
        <p:nvPicPr>
          <p:cNvPr id="7" name="slide 3-4. tecnica de escrita">
            <a:hlinkClick r:id="" action="ppaction://media"/>
            <a:extLst>
              <a:ext uri="{FF2B5EF4-FFF2-40B4-BE49-F238E27FC236}">
                <a16:creationId xmlns:a16="http://schemas.microsoft.com/office/drawing/2014/main" id="{D6C47E74-0A6C-458E-B721-55226DAB8AA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50000" y="333015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5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21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38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06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8ACE485-112E-40D7-B3B8-F70B01404818}"/>
              </a:ext>
            </a:extLst>
          </p:cNvPr>
          <p:cNvSpPr txBox="1"/>
          <p:nvPr/>
        </p:nvSpPr>
        <p:spPr>
          <a:xfrm>
            <a:off x="416560" y="670560"/>
            <a:ext cx="10779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Paulo </a:t>
            </a:r>
            <a:r>
              <a:rPr lang="pt-BR" dirty="0" err="1"/>
              <a:t>Castagna</a:t>
            </a:r>
            <a:r>
              <a:rPr lang="pt-BR" dirty="0"/>
              <a:t> </a:t>
            </a:r>
          </a:p>
          <a:p>
            <a:endParaRPr lang="pt-BR" dirty="0"/>
          </a:p>
          <a:p>
            <a:r>
              <a:rPr lang="pt-BR" dirty="0"/>
              <a:t>Os estilos </a:t>
            </a:r>
            <a:r>
              <a:rPr lang="pt-BR" i="1" dirty="0"/>
              <a:t>antigo</a:t>
            </a:r>
            <a:r>
              <a:rPr lang="pt-BR" dirty="0"/>
              <a:t> e </a:t>
            </a:r>
            <a:r>
              <a:rPr lang="pt-BR" i="1" dirty="0"/>
              <a:t>moderno</a:t>
            </a:r>
            <a:r>
              <a:rPr lang="pt-BR" dirty="0"/>
              <a:t> não são categorias de superação histórica, mas conviveram de maneiras diferentes na Itália e no mundo ibero-americano.  </a:t>
            </a:r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Embora na Itália o estilo moderno se manifeste desde o início do séc. XVII, ele só chega a Portugal no início do séc. XVIII. Na música sacra, o estilo moderno foi confinado aos gêneros não litúrgicos (especialmente </a:t>
            </a:r>
            <a:r>
              <a:rPr lang="pt-BR" dirty="0" err="1"/>
              <a:t>vilancicos</a:t>
            </a:r>
            <a:r>
              <a:rPr lang="pt-BR" dirty="0"/>
              <a:t>).</a:t>
            </a:r>
          </a:p>
          <a:p>
            <a:endParaRPr lang="pt-BR" dirty="0"/>
          </a:p>
          <a:p>
            <a:endParaRPr lang="pt-BR" dirty="0"/>
          </a:p>
        </p:txBody>
      </p:sp>
      <p:pic>
        <p:nvPicPr>
          <p:cNvPr id="6" name="slide 04-1 paulo e o estilo antigo">
            <a:hlinkClick r:id="" action="ppaction://media"/>
            <a:extLst>
              <a:ext uri="{FF2B5EF4-FFF2-40B4-BE49-F238E27FC236}">
                <a16:creationId xmlns:a16="http://schemas.microsoft.com/office/drawing/2014/main" id="{C6488F6C-9512-4932-80D9-801CA407D0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50160" y="675640"/>
            <a:ext cx="406400" cy="406400"/>
          </a:xfrm>
          <a:prstGeom prst="rect">
            <a:avLst/>
          </a:prstGeom>
        </p:spPr>
      </p:pic>
      <p:pic>
        <p:nvPicPr>
          <p:cNvPr id="7" name="slide 04-2 concilio de trento">
            <a:hlinkClick r:id="" action="ppaction://media"/>
            <a:extLst>
              <a:ext uri="{FF2B5EF4-FFF2-40B4-BE49-F238E27FC236}">
                <a16:creationId xmlns:a16="http://schemas.microsoft.com/office/drawing/2014/main" id="{FE705633-997F-464F-921B-67AA7330E2B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870960" y="675640"/>
            <a:ext cx="406400" cy="406400"/>
          </a:xfrm>
          <a:prstGeom prst="rect">
            <a:avLst/>
          </a:prstGeom>
        </p:spPr>
      </p:pic>
      <p:pic>
        <p:nvPicPr>
          <p:cNvPr id="8" name="slide 04-3 paulo e o estilo antigo2">
            <a:hlinkClick r:id="" action="ppaction://media"/>
            <a:extLst>
              <a:ext uri="{FF2B5EF4-FFF2-40B4-BE49-F238E27FC236}">
                <a16:creationId xmlns:a16="http://schemas.microsoft.com/office/drawing/2014/main" id="{5400F28A-4BD1-414D-B621-4FC60FFBC18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50560" y="675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764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2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64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8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EED054C-92D7-4FFA-BE18-4A9663D91307}"/>
              </a:ext>
            </a:extLst>
          </p:cNvPr>
          <p:cNvSpPr txBox="1"/>
          <p:nvPr/>
        </p:nvSpPr>
        <p:spPr>
          <a:xfrm>
            <a:off x="670560" y="924560"/>
            <a:ext cx="102108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Audições para esta aula:</a:t>
            </a:r>
          </a:p>
          <a:p>
            <a:endParaRPr lang="pt-BR" dirty="0"/>
          </a:p>
          <a:p>
            <a:pPr marL="342900" indent="-342900">
              <a:buAutoNum type="arabicPeriod"/>
            </a:pPr>
            <a:r>
              <a:rPr lang="pt-BR" dirty="0" err="1"/>
              <a:t>Palestrina</a:t>
            </a:r>
            <a:r>
              <a:rPr lang="pt-BR" dirty="0"/>
              <a:t>: moteto “</a:t>
            </a:r>
            <a:r>
              <a:rPr lang="pt-BR" dirty="0" err="1"/>
              <a:t>sicut</a:t>
            </a:r>
            <a:r>
              <a:rPr lang="pt-BR" dirty="0"/>
              <a:t> </a:t>
            </a:r>
            <a:r>
              <a:rPr lang="pt-BR" dirty="0" err="1"/>
              <a:t>servus</a:t>
            </a:r>
            <a:r>
              <a:rPr lang="pt-BR" dirty="0"/>
              <a:t>” – modelo para o contraponto do mundo </a:t>
            </a:r>
            <a:r>
              <a:rPr lang="pt-BR" dirty="0" err="1"/>
              <a:t>Contrarreformado</a:t>
            </a: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  <a:p>
            <a:pPr marL="342900" indent="-342900">
              <a:buFontTx/>
              <a:buAutoNum type="arabicPeriod"/>
            </a:pPr>
            <a:r>
              <a:rPr lang="pt-BR" dirty="0"/>
              <a:t>Estevão Lopes </a:t>
            </a:r>
            <a:r>
              <a:rPr lang="pt-BR" dirty="0" err="1"/>
              <a:t>Morago</a:t>
            </a:r>
            <a:r>
              <a:rPr lang="pt-BR" dirty="0"/>
              <a:t> (1575-1630) – </a:t>
            </a:r>
            <a:r>
              <a:rPr lang="pt-BR" dirty="0" err="1"/>
              <a:t>contrapontista</a:t>
            </a:r>
            <a:r>
              <a:rPr lang="pt-BR" dirty="0"/>
              <a:t> português de modelo </a:t>
            </a:r>
            <a:r>
              <a:rPr lang="pt-BR" dirty="0" err="1"/>
              <a:t>palestriniano</a:t>
            </a:r>
            <a:endParaRPr lang="pt-BR" dirty="0"/>
          </a:p>
          <a:p>
            <a:pPr marL="342900" indent="-342900">
              <a:buFontTx/>
              <a:buAutoNum type="arabicPeriod"/>
            </a:pPr>
            <a:endParaRPr lang="pt-BR" dirty="0"/>
          </a:p>
          <a:p>
            <a:pPr marL="342900" indent="-342900">
              <a:buFontTx/>
              <a:buAutoNum type="arabicPeriod"/>
            </a:pPr>
            <a:r>
              <a:rPr lang="pt-BR" dirty="0"/>
              <a:t>Diogo dias </a:t>
            </a:r>
            <a:r>
              <a:rPr lang="pt-BR" dirty="0" err="1"/>
              <a:t>Melgás</a:t>
            </a:r>
            <a:r>
              <a:rPr lang="pt-BR" dirty="0"/>
              <a:t> (1638-1700) – modelo </a:t>
            </a:r>
            <a:r>
              <a:rPr lang="pt-BR" dirty="0" err="1"/>
              <a:t>palestriniano</a:t>
            </a:r>
            <a:r>
              <a:rPr lang="pt-BR" dirty="0"/>
              <a:t>, imitativo, porém mais dramático</a:t>
            </a:r>
          </a:p>
          <a:p>
            <a:pPr marL="342900" indent="-342900">
              <a:buFontTx/>
              <a:buAutoNum type="arabicPeriod"/>
            </a:pPr>
            <a:endParaRPr lang="pt-BR" dirty="0"/>
          </a:p>
          <a:p>
            <a:pPr marL="342900" indent="-342900">
              <a:buFontTx/>
              <a:buAutoNum type="arabicPeriod"/>
            </a:pPr>
            <a:endParaRPr lang="pt-BR" dirty="0"/>
          </a:p>
          <a:p>
            <a:pPr marL="342900" indent="-342900">
              <a:buFontTx/>
              <a:buAutoNum type="arabicPeriod"/>
            </a:pPr>
            <a:endParaRPr lang="pt-BR" dirty="0"/>
          </a:p>
          <a:p>
            <a:endParaRPr lang="pt-BR" dirty="0"/>
          </a:p>
          <a:p>
            <a:pPr marL="342900" indent="-342900">
              <a:buFontTx/>
              <a:buAutoNum type="arabicPeriod"/>
            </a:pPr>
            <a:endParaRPr lang="pt-BR" dirty="0"/>
          </a:p>
          <a:p>
            <a:pPr marL="342900" indent="-342900">
              <a:buAutoNum type="arabicPeriod"/>
            </a:pPr>
            <a:endParaRPr lang="pt-BR" dirty="0"/>
          </a:p>
        </p:txBody>
      </p:sp>
      <p:pic>
        <p:nvPicPr>
          <p:cNvPr id="3" name="slide 5-1 estilo antigo modificacoes">
            <a:hlinkClick r:id="" action="ppaction://media"/>
            <a:extLst>
              <a:ext uri="{FF2B5EF4-FFF2-40B4-BE49-F238E27FC236}">
                <a16:creationId xmlns:a16="http://schemas.microsoft.com/office/drawing/2014/main" id="{E5E3F8FD-FC92-422C-BB58-48AD5A5CA2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99840" y="9245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4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lestrina sicut servus">
            <a:hlinkClick r:id="" action="ppaction://media"/>
            <a:extLst>
              <a:ext uri="{FF2B5EF4-FFF2-40B4-BE49-F238E27FC236}">
                <a16:creationId xmlns:a16="http://schemas.microsoft.com/office/drawing/2014/main" id="{4F91F15F-6BE9-4C6D-BAEE-E94E952775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0A83EF6C-B72E-4857-8AC3-03B4C113C0F5}"/>
              </a:ext>
            </a:extLst>
          </p:cNvPr>
          <p:cNvSpPr txBox="1"/>
          <p:nvPr/>
        </p:nvSpPr>
        <p:spPr>
          <a:xfrm>
            <a:off x="335280" y="436880"/>
            <a:ext cx="1981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chemeClr val="bg1"/>
                </a:solidFill>
              </a:rPr>
              <a:t>Palestrina</a:t>
            </a:r>
            <a:endParaRPr lang="pt-BR" dirty="0">
              <a:solidFill>
                <a:schemeClr val="bg1"/>
              </a:solidFill>
            </a:endParaRPr>
          </a:p>
          <a:p>
            <a:r>
              <a:rPr lang="pt-BR" dirty="0">
                <a:solidFill>
                  <a:schemeClr val="bg1"/>
                </a:solidFill>
              </a:rPr>
              <a:t>Moteto “</a:t>
            </a:r>
            <a:r>
              <a:rPr lang="pt-BR" dirty="0" err="1">
                <a:solidFill>
                  <a:schemeClr val="bg1"/>
                </a:solidFill>
              </a:rPr>
              <a:t>Sicut</a:t>
            </a:r>
            <a:r>
              <a:rPr lang="pt-BR" dirty="0">
                <a:solidFill>
                  <a:schemeClr val="bg1"/>
                </a:solidFill>
              </a:rPr>
              <a:t> </a:t>
            </a:r>
            <a:r>
              <a:rPr lang="pt-BR" dirty="0" err="1">
                <a:solidFill>
                  <a:schemeClr val="bg1"/>
                </a:solidFill>
              </a:rPr>
              <a:t>servus</a:t>
            </a:r>
            <a:r>
              <a:rPr lang="pt-BR" dirty="0">
                <a:solidFill>
                  <a:schemeClr val="bg1"/>
                </a:solidFill>
              </a:rPr>
              <a:t>”</a:t>
            </a:r>
          </a:p>
        </p:txBody>
      </p:sp>
      <p:pic>
        <p:nvPicPr>
          <p:cNvPr id="4" name="slide 6-1 Palestrina">
            <a:hlinkClick r:id="" action="ppaction://media"/>
            <a:extLst>
              <a:ext uri="{FF2B5EF4-FFF2-40B4-BE49-F238E27FC236}">
                <a16:creationId xmlns:a16="http://schemas.microsoft.com/office/drawing/2014/main" id="{F5FEE055-98F2-4B23-A4DA-0EB2A7ADAA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8160" y="1590040"/>
            <a:ext cx="406400" cy="406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4B4824AB-F9CF-478A-8B29-44C224FE7F6F}"/>
              </a:ext>
            </a:extLst>
          </p:cNvPr>
          <p:cNvSpPr txBox="1"/>
          <p:nvPr/>
        </p:nvSpPr>
        <p:spPr>
          <a:xfrm>
            <a:off x="1188720" y="5364480"/>
            <a:ext cx="1859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rgbClr val="FF0000"/>
                </a:solidFill>
              </a:rPr>
              <a:t>Clique ao lado no vídeo para ouvir!</a:t>
            </a:r>
          </a:p>
        </p:txBody>
      </p:sp>
    </p:spTree>
    <p:extLst>
      <p:ext uri="{BB962C8B-B14F-4D97-AF65-F5344CB8AC3E}">
        <p14:creationId xmlns:p14="http://schemas.microsoft.com/office/powerpoint/2010/main" val="31454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70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1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42D135E-E0A7-4064-BAF9-902DDFB93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840" y="0"/>
            <a:ext cx="10028160" cy="675689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C7CEE15-C2A4-4D0D-9EEC-CA98473E3EEB}"/>
              </a:ext>
            </a:extLst>
          </p:cNvPr>
          <p:cNvSpPr txBox="1"/>
          <p:nvPr/>
        </p:nvSpPr>
        <p:spPr>
          <a:xfrm>
            <a:off x="121920" y="396240"/>
            <a:ext cx="192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Estevão Lopes </a:t>
            </a:r>
          </a:p>
          <a:p>
            <a:r>
              <a:rPr lang="pt-BR" dirty="0" err="1"/>
              <a:t>Morago</a:t>
            </a:r>
            <a:r>
              <a:rPr lang="pt-BR" dirty="0"/>
              <a:t> </a:t>
            </a:r>
          </a:p>
          <a:p>
            <a:r>
              <a:rPr lang="pt-BR" dirty="0"/>
              <a:t>(1575-1630)</a:t>
            </a:r>
          </a:p>
        </p:txBody>
      </p:sp>
      <p:pic>
        <p:nvPicPr>
          <p:cNvPr id="4" name="slide 7-1. Morago">
            <a:hlinkClick r:id="" action="ppaction://media"/>
            <a:extLst>
              <a:ext uri="{FF2B5EF4-FFF2-40B4-BE49-F238E27FC236}">
                <a16:creationId xmlns:a16="http://schemas.microsoft.com/office/drawing/2014/main" id="{C673EBDF-804D-4DFE-BC05-ED8C42E2A9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8320" y="1478280"/>
            <a:ext cx="406400" cy="4064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74AF97C1-69E2-4C09-9EF6-EF1EBEA39E12}"/>
              </a:ext>
            </a:extLst>
          </p:cNvPr>
          <p:cNvSpPr txBox="1"/>
          <p:nvPr/>
        </p:nvSpPr>
        <p:spPr>
          <a:xfrm>
            <a:off x="284480" y="4592320"/>
            <a:ext cx="19710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>
                <a:solidFill>
                  <a:srgbClr val="FF0000"/>
                </a:solidFill>
              </a:rPr>
              <a:t>Clique aqui para ouvir este áudio (ou então abra-o na pasta!)</a:t>
            </a:r>
          </a:p>
        </p:txBody>
      </p:sp>
      <p:pic>
        <p:nvPicPr>
          <p:cNvPr id="6" name="slide 07 estevao-lopes-morago-jesu-redemptor">
            <a:hlinkClick r:id="" action="ppaction://media"/>
            <a:extLst>
              <a:ext uri="{FF2B5EF4-FFF2-40B4-BE49-F238E27FC236}">
                <a16:creationId xmlns:a16="http://schemas.microsoft.com/office/drawing/2014/main" id="{D120ED6D-9F9F-41C2-8D4F-0281C453EDB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320" y="53949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4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numSld="1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770F385-87A6-44B0-8FCA-369C4F526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43" y="0"/>
            <a:ext cx="11101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900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96E53425-9AA1-4CEF-9FCB-E323C156DE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701" y="0"/>
            <a:ext cx="104465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7806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4089</TotalTime>
  <Words>600</Words>
  <Application>Microsoft Office PowerPoint</Application>
  <PresentationFormat>Widescreen</PresentationFormat>
  <Paragraphs>106</Paragraphs>
  <Slides>17</Slides>
  <Notes>0</Notes>
  <HiddenSlides>0</HiddenSlides>
  <MMClips>25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Monica Lucas</dc:creator>
  <cp:lastModifiedBy>Monica Lucas</cp:lastModifiedBy>
  <cp:revision>37</cp:revision>
  <dcterms:created xsi:type="dcterms:W3CDTF">2020-03-16T20:51:30Z</dcterms:created>
  <dcterms:modified xsi:type="dcterms:W3CDTF">2022-03-04T16:22:20Z</dcterms:modified>
</cp:coreProperties>
</file>