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1.bin" ContentType="audio/unknown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87" r:id="rId7"/>
    <p:sldId id="326" r:id="rId8"/>
    <p:sldId id="327" r:id="rId9"/>
    <p:sldId id="261" r:id="rId10"/>
    <p:sldId id="285" r:id="rId11"/>
    <p:sldId id="286" r:id="rId12"/>
    <p:sldId id="289" r:id="rId13"/>
    <p:sldId id="290" r:id="rId14"/>
    <p:sldId id="291" r:id="rId15"/>
    <p:sldId id="294" r:id="rId16"/>
    <p:sldId id="262" r:id="rId17"/>
    <p:sldId id="263" r:id="rId18"/>
    <p:sldId id="264" r:id="rId19"/>
    <p:sldId id="266" r:id="rId20"/>
    <p:sldId id="269" r:id="rId21"/>
    <p:sldId id="295" r:id="rId22"/>
    <p:sldId id="275" r:id="rId23"/>
    <p:sldId id="277" r:id="rId24"/>
    <p:sldId id="282" r:id="rId25"/>
    <p:sldId id="293" r:id="rId26"/>
    <p:sldId id="32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59" d="100"/>
          <a:sy n="59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B3D18-13C1-4A67-9D6D-C4C0F2CD4924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70CFC-13AA-4575-9108-6D0D68029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467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DCD31-A370-4B41-AF43-AB376DB79BFA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8615" tIns="44307" rIns="88615" bIns="44307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00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34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74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43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98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01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4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09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79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98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52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36B0-3131-4D6E-A069-4F00AD88E595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B1D0-AB60-40A7-9C0C-47D7A72618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98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pi.ning.com/files/sEStmoDLG0EVha7ZnzYggGyRR4Dsoq8jFLE67ze-yPd2JnFclk3h1qv0ABSAVcs5oJHgsByoojwu*ZnZXZo8B-z-ZokDyogl/Diagrama1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upload.wikimedia.org/wikipedia/en/math/6/5/a/65a3f316105fae298911606534d8182b.p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Histórico da Automação Industrial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6187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200" dirty="0"/>
              <a:t>CONTROLADOR LÓGICO PROGRAMÁVEL - CLP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84576"/>
          </a:xfrm>
        </p:spPr>
        <p:txBody>
          <a:bodyPr>
            <a:normAutofit/>
          </a:bodyPr>
          <a:lstStyle/>
          <a:p>
            <a:pPr lvl="0"/>
            <a:r>
              <a:rPr lang="pt-BR" sz="2000" dirty="0"/>
              <a:t>Controlador Lógico Programável (CLP) ou Programmable Logic Controller (PLC) foi projetado para substituir </a:t>
            </a:r>
            <a:r>
              <a:rPr lang="pt-BR" sz="2000" i="1" dirty="0"/>
              <a:t>RELÉS.</a:t>
            </a:r>
            <a:endParaRPr lang="pt-BR" sz="2000" dirty="0"/>
          </a:p>
          <a:p>
            <a:pPr lvl="0"/>
            <a:r>
              <a:rPr lang="pt-BR" sz="2000" dirty="0"/>
              <a:t>Sistema computacional utilizado na automação de processos</a:t>
            </a:r>
            <a:r>
              <a:rPr lang="pt-BR" sz="2800" dirty="0"/>
              <a:t>.</a:t>
            </a:r>
          </a:p>
          <a:p>
            <a:pPr lvl="0"/>
            <a:r>
              <a:rPr lang="pt-BR" sz="2000" i="1" dirty="0"/>
              <a:t>Aplicações:</a:t>
            </a:r>
            <a:endParaRPr lang="pt-BR" sz="2000" dirty="0"/>
          </a:p>
          <a:p>
            <a:pPr lvl="1"/>
            <a:r>
              <a:rPr lang="pt-BR" sz="1600" dirty="0"/>
              <a:t>Seqüenciamento</a:t>
            </a:r>
          </a:p>
          <a:p>
            <a:pPr lvl="1"/>
            <a:r>
              <a:rPr lang="pt-BR" sz="1600" dirty="0"/>
              <a:t>Intertravamento (partida, proteção)</a:t>
            </a:r>
          </a:p>
          <a:p>
            <a:pPr lvl="1"/>
            <a:r>
              <a:rPr lang="pt-BR" sz="1600" dirty="0"/>
              <a:t>Controle contínuo (variáveis analógicas): controle supervisório – PID</a:t>
            </a:r>
          </a:p>
          <a:p>
            <a:r>
              <a:rPr lang="pt-BR" sz="2000" i="1" dirty="0"/>
              <a:t>Funcionamento do CLP:</a:t>
            </a:r>
            <a:endParaRPr lang="pt-BR" sz="2000" dirty="0"/>
          </a:p>
          <a:p>
            <a:pPr lvl="1"/>
            <a:r>
              <a:rPr lang="pt-BR" sz="1600" dirty="0"/>
              <a:t>Seu processamento é realizado de moda a atender requisitos de tempo real: tempo de resposta entrada para saída e taxa de recomputação.</a:t>
            </a:r>
          </a:p>
          <a:p>
            <a:pPr lvl="1"/>
            <a:r>
              <a:rPr lang="pt-BR" sz="1600" dirty="0"/>
              <a:t>As entradas são coletadas (lidas) e validadas.</a:t>
            </a:r>
          </a:p>
          <a:p>
            <a:pPr lvl="1"/>
            <a:r>
              <a:rPr lang="pt-BR" sz="1600" dirty="0"/>
              <a:t>Os algorítmos de controle relacionados com as entradas lidas são executados e as saídas lógicas são geradas.</a:t>
            </a:r>
          </a:p>
          <a:p>
            <a:pPr lvl="1"/>
            <a:r>
              <a:rPr lang="pt-BR" sz="1600" dirty="0"/>
              <a:t>As saídas lógicas geradas são “executadas” pelos dispositivos de hardware.</a:t>
            </a:r>
          </a:p>
          <a:p>
            <a:endParaRPr lang="pt-BR" sz="20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2283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t-BR" sz="3200" dirty="0"/>
              <a:t>CLP ATUANDO NO PROCESSO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49149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104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SISTEMA FIELDBUS – Controle totalmente distribuído </a:t>
            </a:r>
            <a:r>
              <a:rPr lang="pt-BR" sz="3200"/>
              <a:t>no campo </a:t>
            </a:r>
            <a:r>
              <a:rPr lang="pt-BR" sz="3200" dirty="0"/>
              <a:t>com loops em dispositivos individuais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577159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29593"/>
              </p:ext>
            </p:extLst>
          </p:nvPr>
        </p:nvGraphicFramePr>
        <p:xfrm>
          <a:off x="1619672" y="4293096"/>
          <a:ext cx="531495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315692" imgH="1943371" progId="Paint.Picture">
                  <p:embed/>
                </p:oleObj>
              </mc:Choice>
              <mc:Fallback>
                <p:oleObj name="Bitmap Image" r:id="rId3" imgW="5315692" imgH="1943371" progId="Paint.Picture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293096"/>
                        <a:ext cx="531495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768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/>
              <a:t>SISTEMAS SUPERVISÓRIOS – SCADA</a:t>
            </a:r>
            <a:br>
              <a:rPr lang="pt-BR" sz="3200" dirty="0"/>
            </a:br>
            <a:r>
              <a:rPr lang="pt-BR" sz="3200" dirty="0"/>
              <a:t>SCADA</a:t>
            </a:r>
            <a:r>
              <a:rPr lang="pt-BR" sz="3200" b="1" dirty="0"/>
              <a:t>: </a:t>
            </a:r>
            <a:r>
              <a:rPr lang="pt-BR" sz="3200" dirty="0">
                <a:solidFill>
                  <a:srgbClr val="FF0000"/>
                </a:solidFill>
              </a:rPr>
              <a:t>S</a:t>
            </a:r>
            <a:r>
              <a:rPr lang="pt-BR" sz="3200" dirty="0"/>
              <a:t>upervisory </a:t>
            </a:r>
            <a:r>
              <a:rPr lang="pt-BR" sz="3200" dirty="0">
                <a:solidFill>
                  <a:srgbClr val="FF0000"/>
                </a:solidFill>
              </a:rPr>
              <a:t>C</a:t>
            </a:r>
            <a:r>
              <a:rPr lang="pt-BR" sz="3200" dirty="0"/>
              <a:t>ontrol and </a:t>
            </a:r>
            <a:r>
              <a:rPr lang="pt-BR" sz="3200" dirty="0">
                <a:solidFill>
                  <a:srgbClr val="FF0000"/>
                </a:solidFill>
              </a:rPr>
              <a:t>D</a:t>
            </a:r>
            <a:r>
              <a:rPr lang="pt-BR" sz="3200" dirty="0"/>
              <a:t>ata </a:t>
            </a:r>
            <a:r>
              <a:rPr lang="pt-BR" sz="3200" dirty="0">
                <a:solidFill>
                  <a:srgbClr val="FF0000"/>
                </a:solidFill>
              </a:rPr>
              <a:t>A</a:t>
            </a:r>
            <a:r>
              <a:rPr lang="pt-BR" sz="3200" dirty="0"/>
              <a:t>cquisition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i="1" dirty="0"/>
              <a:t>Controle supervisório:</a:t>
            </a:r>
            <a:r>
              <a:rPr lang="pt-BR" sz="2000" dirty="0"/>
              <a:t> </a:t>
            </a:r>
          </a:p>
          <a:p>
            <a:pPr lvl="1"/>
            <a:r>
              <a:rPr lang="pt-BR" sz="1600" dirty="0"/>
              <a:t>O sistema fornece parâmetros (setpoints, constantes de integração e de derivação, ganhos, etc.) para as estratégias de controle que são executadas em outros módulos de processamento do sistema de automação.</a:t>
            </a:r>
          </a:p>
          <a:p>
            <a:pPr lvl="1"/>
            <a:r>
              <a:rPr lang="pt-BR" sz="1600" dirty="0"/>
              <a:t>Estes módulos de processamento podem ser CLP’s, estações remotas e outros equipamentos como data loggers.</a:t>
            </a:r>
          </a:p>
          <a:p>
            <a:pPr marL="0" indent="0">
              <a:buNone/>
            </a:pPr>
            <a:endParaRPr lang="pt-BR" sz="1000" b="1" i="1" dirty="0"/>
          </a:p>
          <a:p>
            <a:r>
              <a:rPr lang="pt-BR" sz="2000" b="1" i="1" dirty="0"/>
              <a:t>Interface Homem - Máquina</a:t>
            </a:r>
          </a:p>
          <a:p>
            <a:pPr lvl="1"/>
            <a:r>
              <a:rPr lang="pt-BR" sz="1600" dirty="0"/>
              <a:t>Também implementa a IHM do sistema de automação, mostrando: quadros sinóticos e telas de operação construídos por displays, botões, bargraphs, e outros ícones.</a:t>
            </a:r>
          </a:p>
          <a:p>
            <a:pPr lvl="1"/>
            <a:r>
              <a:rPr lang="pt-BR" sz="1600" dirty="0"/>
              <a:t>Baseada em janelas, facilita a portabilidade de usuários, tanto os de operação quanto os de configuração.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4968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t-BR" sz="3200" dirty="0"/>
              <a:t>SCADA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pt-BR" sz="2000" b="1" i="1" dirty="0"/>
              <a:t>Integração com os Sistemas de Informação Corporativos</a:t>
            </a:r>
          </a:p>
          <a:p>
            <a:pPr lvl="1"/>
            <a:r>
              <a:rPr lang="pt-BR" sz="1600" dirty="0"/>
              <a:t>Uma das características mais importantes hoje é a sua capacidade de interoperar com sistemas MES (Manufacturing Execution System).</a:t>
            </a:r>
          </a:p>
          <a:p>
            <a:pPr lvl="1"/>
            <a:r>
              <a:rPr lang="pt-BR" sz="1600" dirty="0"/>
              <a:t>Nos ambientes de negócios atuais a flexibilidade da manufatura depende dos dados do processo e das informações dos planejamentos de negócios.</a:t>
            </a:r>
          </a:p>
          <a:p>
            <a:pPr lvl="1"/>
            <a:r>
              <a:rPr lang="pt-BR" sz="1600" dirty="0"/>
              <a:t>Os sistemas MES tratam os dados do processo de forma a serem úteis para os níveis gerenciais da empresa. Para os níveis gerenciais não interessa valores de tempo real, para eles o importante são valores médios e tendências.</a:t>
            </a:r>
          </a:p>
          <a:p>
            <a:pPr marL="0" indent="0">
              <a:buNone/>
            </a:pPr>
            <a:endParaRPr lang="pt-BR" sz="1000" b="1" i="1" dirty="0"/>
          </a:p>
          <a:p>
            <a:r>
              <a:rPr lang="pt-BR" sz="2000" b="1" i="1" dirty="0"/>
              <a:t>Aplicações </a:t>
            </a:r>
          </a:p>
          <a:p>
            <a:pPr lvl="1"/>
            <a:r>
              <a:rPr lang="pt-BR" sz="1600" dirty="0"/>
              <a:t>Plantas elétricas de geração e transmissão de energia elétrica</a:t>
            </a:r>
          </a:p>
          <a:p>
            <a:pPr lvl="1"/>
            <a:r>
              <a:rPr lang="pt-BR" sz="1600" dirty="0"/>
              <a:t>Processos químicos</a:t>
            </a:r>
          </a:p>
          <a:p>
            <a:pPr lvl="1"/>
            <a:r>
              <a:rPr lang="pt-BR" sz="1600" dirty="0"/>
              <a:t>Indústrias de alimentos e bebidas</a:t>
            </a:r>
          </a:p>
          <a:p>
            <a:pPr lvl="1"/>
            <a:r>
              <a:rPr lang="pt-BR" sz="1600" dirty="0"/>
              <a:t>Estações de tratamento de água</a:t>
            </a:r>
          </a:p>
          <a:p>
            <a:pPr lvl="1"/>
            <a:r>
              <a:rPr lang="pt-BR" sz="1600" dirty="0"/>
              <a:t>Instalações prediais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68429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2800" dirty="0"/>
              <a:t>SISTEMA DIGITAL DE CONTROLE DISTRIBUÍDO - SDCD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pt-BR" sz="2000" dirty="0"/>
              <a:t>Principais partes:</a:t>
            </a:r>
          </a:p>
          <a:p>
            <a:pPr lvl="1"/>
            <a:r>
              <a:rPr lang="pt-BR" sz="1600" dirty="0"/>
              <a:t>Estações remotas para controle do processo e aquisição de dados</a:t>
            </a:r>
          </a:p>
          <a:p>
            <a:pPr lvl="1"/>
            <a:r>
              <a:rPr lang="pt-BR" sz="1600" dirty="0"/>
              <a:t>Estações de operação locais e na sala de controle</a:t>
            </a:r>
          </a:p>
          <a:p>
            <a:pPr lvl="1"/>
            <a:r>
              <a:rPr lang="pt-BR" sz="1600" dirty="0"/>
              <a:t>Via de comunicação de dados para interconectar essas estações.</a:t>
            </a:r>
          </a:p>
        </p:txBody>
      </p:sp>
      <p:pic>
        <p:nvPicPr>
          <p:cNvPr id="32770" name="Picture 2" descr="http://s3.amazonaws.com/magoo/ABAAAAePkAJ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4320480" cy="339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969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76" y="1268760"/>
            <a:ext cx="91313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pt-BR" altLang="pt-BR" sz="3200" dirty="0"/>
              <a:t>HISTÓRICO DA AUTOMAÇÃO INDUSTRIAL </a:t>
            </a:r>
            <a:br>
              <a:rPr lang="pt-BR" altLang="pt-BR" sz="3200" dirty="0"/>
            </a:br>
            <a:r>
              <a:rPr lang="pt-BR" altLang="pt-BR" sz="3200" dirty="0"/>
              <a:t>EVOLUÇÃO DA COMPUTAÇÃO</a:t>
            </a:r>
            <a:endParaRPr lang="pt-BR" alt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50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68072" cy="11079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pt-BR" altLang="pt-BR" sz="2800" b="1" i="1" u="sng" dirty="0">
                <a:latin typeface="Arial" charset="0"/>
              </a:rPr>
              <a:t>PROCESSOS DISCRETOS - Indústria de Manufatura</a:t>
            </a:r>
            <a:endParaRPr lang="pt-BR" altLang="pt-BR" sz="2800" dirty="0"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047" y="1524000"/>
            <a:ext cx="8382000" cy="50292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endParaRPr lang="pt-BR" altLang="pt-BR" sz="800" dirty="0">
              <a:latin typeface="Arial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pt-BR" altLang="pt-BR" sz="2000" dirty="0">
                <a:latin typeface="Arial" charset="0"/>
              </a:rPr>
              <a:t>MÁQUINAS, MATERIAIS, INFORMAÇÃO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Computador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Inicialmente usado para controle de inventário.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CAD - Computer </a:t>
            </a:r>
            <a:r>
              <a:rPr lang="pt-BR" altLang="pt-BR" sz="1800" dirty="0" err="1">
                <a:latin typeface="Arial" charset="0"/>
              </a:rPr>
              <a:t>Aided</a:t>
            </a:r>
            <a:r>
              <a:rPr lang="pt-BR" altLang="pt-BR" sz="1800" dirty="0">
                <a:latin typeface="Arial" charset="0"/>
              </a:rPr>
              <a:t> Design.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CAPP - Computer </a:t>
            </a:r>
            <a:r>
              <a:rPr lang="pt-BR" altLang="pt-BR" sz="1800" dirty="0" err="1">
                <a:latin typeface="Arial" charset="0"/>
              </a:rPr>
              <a:t>Aided</a:t>
            </a:r>
            <a:r>
              <a:rPr lang="pt-BR" altLang="pt-BR" sz="1800" dirty="0">
                <a:latin typeface="Arial" charset="0"/>
              </a:rPr>
              <a:t> </a:t>
            </a:r>
            <a:r>
              <a:rPr lang="pt-BR" altLang="pt-BR" sz="1800" dirty="0" err="1">
                <a:latin typeface="Arial" charset="0"/>
              </a:rPr>
              <a:t>Process</a:t>
            </a:r>
            <a:r>
              <a:rPr lang="pt-BR" altLang="pt-BR" sz="1800" dirty="0">
                <a:latin typeface="Arial" charset="0"/>
              </a:rPr>
              <a:t> Planning.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MRP - Material </a:t>
            </a:r>
            <a:r>
              <a:rPr lang="pt-BR" altLang="pt-BR" sz="1800" dirty="0" err="1">
                <a:latin typeface="Arial" charset="0"/>
              </a:rPr>
              <a:t>Requirements</a:t>
            </a:r>
            <a:r>
              <a:rPr lang="pt-BR" altLang="pt-BR" sz="1800" dirty="0">
                <a:latin typeface="Arial" charset="0"/>
              </a:rPr>
              <a:t> Planning.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Máquinas de controle numérico, </a:t>
            </a:r>
            <a:r>
              <a:rPr lang="pt-BR" altLang="pt-BR" sz="1800" dirty="0" err="1">
                <a:latin typeface="Arial" charset="0"/>
              </a:rPr>
              <a:t>robots</a:t>
            </a:r>
            <a:r>
              <a:rPr lang="pt-BR" altLang="pt-BR" sz="1800" dirty="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CIM - Computer </a:t>
            </a:r>
            <a:r>
              <a:rPr lang="pt-BR" altLang="pt-BR" sz="2000" dirty="0" err="1">
                <a:latin typeface="Arial" charset="0"/>
              </a:rPr>
              <a:t>Integrated</a:t>
            </a:r>
            <a:r>
              <a:rPr lang="pt-BR" altLang="pt-BR" sz="2000" dirty="0">
                <a:latin typeface="Arial" charset="0"/>
              </a:rPr>
              <a:t> Manufacturing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Sistemas físicos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Aplicação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Negócios.</a:t>
            </a:r>
          </a:p>
        </p:txBody>
      </p:sp>
    </p:spTree>
    <p:extLst>
      <p:ext uri="{BB962C8B-B14F-4D97-AF65-F5344CB8AC3E}">
        <p14:creationId xmlns:p14="http://schemas.microsoft.com/office/powerpoint/2010/main" val="205338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66913" y="611188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SISTEMAS CAD/CAM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08413" y="357188"/>
            <a:ext cx="1282700" cy="1054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Computadores para Processamento de Dados do Negócio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56313" y="369888"/>
            <a:ext cx="105410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Mainframe Remoto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81713" y="1004888"/>
            <a:ext cx="105410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Fornecedores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021013" y="687388"/>
            <a:ext cx="693737" cy="257175"/>
          </a:xfrm>
          <a:prstGeom prst="leftRightArrow">
            <a:avLst>
              <a:gd name="adj1" fmla="val 50000"/>
              <a:gd name="adj2" fmla="val 5395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256213" y="522288"/>
            <a:ext cx="693737" cy="257175"/>
          </a:xfrm>
          <a:prstGeom prst="leftRightArrow">
            <a:avLst>
              <a:gd name="adj1" fmla="val 50000"/>
              <a:gd name="adj2" fmla="val 5395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5256213" y="1119188"/>
            <a:ext cx="693737" cy="257175"/>
          </a:xfrm>
          <a:prstGeom prst="leftRightArrow">
            <a:avLst>
              <a:gd name="adj1" fmla="val 50000"/>
              <a:gd name="adj2" fmla="val 5395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62213" y="2300288"/>
            <a:ext cx="105410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Controlador de Seção 1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986213" y="2287588"/>
            <a:ext cx="105410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Controlador de Seção 2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751513" y="2300288"/>
            <a:ext cx="105410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Controlador de Seção n</a:t>
            </a:r>
          </a:p>
        </p:txBody>
      </p: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2174875" y="1727200"/>
            <a:ext cx="4905375" cy="260350"/>
            <a:chOff x="2988" y="4276"/>
            <a:chExt cx="7725" cy="411"/>
          </a:xfrm>
        </p:grpSpPr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H="1">
              <a:off x="2988" y="4280"/>
              <a:ext cx="300" cy="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3008" y="4480"/>
              <a:ext cx="300" cy="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3296" y="4276"/>
              <a:ext cx="0" cy="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311" y="4590"/>
              <a:ext cx="0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3303" y="4381"/>
              <a:ext cx="65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3318" y="4583"/>
              <a:ext cx="6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259" name="Group 19"/>
            <p:cNvGrpSpPr>
              <a:grpSpLocks/>
            </p:cNvGrpSpPr>
            <p:nvPr/>
          </p:nvGrpSpPr>
          <p:grpSpPr bwMode="auto">
            <a:xfrm flipH="1" flipV="1">
              <a:off x="9468" y="4276"/>
              <a:ext cx="1245" cy="411"/>
              <a:chOff x="2535" y="7583"/>
              <a:chExt cx="1245" cy="411"/>
            </a:xfrm>
          </p:grpSpPr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 flipH="1">
                <a:off x="2535" y="7587"/>
                <a:ext cx="300" cy="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2555" y="7787"/>
                <a:ext cx="300" cy="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2843" y="7583"/>
                <a:ext cx="0" cy="1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63" name="Line 23"/>
              <p:cNvSpPr>
                <a:spLocks noChangeShapeType="1"/>
              </p:cNvSpPr>
              <p:nvPr/>
            </p:nvSpPr>
            <p:spPr bwMode="auto">
              <a:xfrm>
                <a:off x="2858" y="7897"/>
                <a:ext cx="0" cy="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>
                <a:off x="2850" y="7688"/>
                <a:ext cx="91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>
                <a:off x="2865" y="7890"/>
                <a:ext cx="91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4265613" y="14493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535113" y="3786188"/>
            <a:ext cx="1016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Controlador de Célula 1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2881313" y="3798888"/>
            <a:ext cx="1016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Controlador de Célula 2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773613" y="3786188"/>
            <a:ext cx="1016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Controlador de Célula n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5243513" y="2516188"/>
            <a:ext cx="34290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1311275" y="3149600"/>
            <a:ext cx="4905375" cy="260350"/>
            <a:chOff x="2988" y="4276"/>
            <a:chExt cx="7725" cy="411"/>
          </a:xfrm>
        </p:grpSpPr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 flipH="1">
              <a:off x="2988" y="4280"/>
              <a:ext cx="300" cy="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3008" y="4480"/>
              <a:ext cx="300" cy="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3296" y="4276"/>
              <a:ext cx="0" cy="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>
              <a:off x="3311" y="4590"/>
              <a:ext cx="0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>
              <a:off x="3303" y="4381"/>
              <a:ext cx="65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>
              <a:off x="3318" y="4583"/>
              <a:ext cx="6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278" name="Group 38"/>
            <p:cNvGrpSpPr>
              <a:grpSpLocks/>
            </p:cNvGrpSpPr>
            <p:nvPr/>
          </p:nvGrpSpPr>
          <p:grpSpPr bwMode="auto">
            <a:xfrm flipH="1" flipV="1">
              <a:off x="9468" y="4276"/>
              <a:ext cx="1245" cy="411"/>
              <a:chOff x="2535" y="7583"/>
              <a:chExt cx="1245" cy="411"/>
            </a:xfrm>
          </p:grpSpPr>
          <p:sp>
            <p:nvSpPr>
              <p:cNvPr id="10279" name="Line 39"/>
              <p:cNvSpPr>
                <a:spLocks noChangeShapeType="1"/>
              </p:cNvSpPr>
              <p:nvPr/>
            </p:nvSpPr>
            <p:spPr bwMode="auto">
              <a:xfrm flipH="1">
                <a:off x="2535" y="7587"/>
                <a:ext cx="300" cy="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2555" y="7787"/>
                <a:ext cx="300" cy="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2843" y="7583"/>
                <a:ext cx="0" cy="1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2858" y="7897"/>
                <a:ext cx="0" cy="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2850" y="7688"/>
                <a:ext cx="91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2865" y="7890"/>
                <a:ext cx="91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1090613" y="5233988"/>
            <a:ext cx="1016000" cy="458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200"/>
              <a:t>Est. Controle de Robot</a:t>
            </a:r>
            <a:endParaRPr lang="pt-BR" altLang="pt-BR" sz="1000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2271713" y="5233988"/>
            <a:ext cx="1016000" cy="458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Est. Controle de CNC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3516313" y="5233988"/>
            <a:ext cx="1016000" cy="458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Est. Controle de PLC</a:t>
            </a:r>
          </a:p>
        </p:txBody>
      </p:sp>
      <p:grpSp>
        <p:nvGrpSpPr>
          <p:cNvPr id="10288" name="Group 48"/>
          <p:cNvGrpSpPr>
            <a:grpSpLocks/>
          </p:cNvGrpSpPr>
          <p:nvPr/>
        </p:nvGrpSpPr>
        <p:grpSpPr bwMode="auto">
          <a:xfrm>
            <a:off x="942975" y="4597400"/>
            <a:ext cx="4905375" cy="260350"/>
            <a:chOff x="2988" y="4276"/>
            <a:chExt cx="7725" cy="411"/>
          </a:xfrm>
        </p:grpSpPr>
        <p:sp>
          <p:nvSpPr>
            <p:cNvPr id="10289" name="Line 49"/>
            <p:cNvSpPr>
              <a:spLocks noChangeShapeType="1"/>
            </p:cNvSpPr>
            <p:nvPr/>
          </p:nvSpPr>
          <p:spPr bwMode="auto">
            <a:xfrm flipH="1">
              <a:off x="2988" y="4280"/>
              <a:ext cx="300" cy="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90" name="Line 50"/>
            <p:cNvSpPr>
              <a:spLocks noChangeShapeType="1"/>
            </p:cNvSpPr>
            <p:nvPr/>
          </p:nvSpPr>
          <p:spPr bwMode="auto">
            <a:xfrm>
              <a:off x="3008" y="4480"/>
              <a:ext cx="300" cy="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91" name="Line 51"/>
            <p:cNvSpPr>
              <a:spLocks noChangeShapeType="1"/>
            </p:cNvSpPr>
            <p:nvPr/>
          </p:nvSpPr>
          <p:spPr bwMode="auto">
            <a:xfrm>
              <a:off x="3296" y="4276"/>
              <a:ext cx="0" cy="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3311" y="4590"/>
              <a:ext cx="0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>
              <a:off x="3303" y="4381"/>
              <a:ext cx="65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>
              <a:off x="3318" y="4583"/>
              <a:ext cx="6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295" name="Group 55"/>
            <p:cNvGrpSpPr>
              <a:grpSpLocks/>
            </p:cNvGrpSpPr>
            <p:nvPr/>
          </p:nvGrpSpPr>
          <p:grpSpPr bwMode="auto">
            <a:xfrm flipH="1" flipV="1">
              <a:off x="9468" y="4276"/>
              <a:ext cx="1245" cy="411"/>
              <a:chOff x="2535" y="7583"/>
              <a:chExt cx="1245" cy="411"/>
            </a:xfrm>
          </p:grpSpPr>
          <p:sp>
            <p:nvSpPr>
              <p:cNvPr id="10296" name="Line 56"/>
              <p:cNvSpPr>
                <a:spLocks noChangeShapeType="1"/>
              </p:cNvSpPr>
              <p:nvPr/>
            </p:nvSpPr>
            <p:spPr bwMode="auto">
              <a:xfrm flipH="1">
                <a:off x="2535" y="7587"/>
                <a:ext cx="300" cy="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97" name="Line 57"/>
              <p:cNvSpPr>
                <a:spLocks noChangeShapeType="1"/>
              </p:cNvSpPr>
              <p:nvPr/>
            </p:nvSpPr>
            <p:spPr bwMode="auto">
              <a:xfrm>
                <a:off x="2555" y="7787"/>
                <a:ext cx="300" cy="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98" name="Line 58"/>
              <p:cNvSpPr>
                <a:spLocks noChangeShapeType="1"/>
              </p:cNvSpPr>
              <p:nvPr/>
            </p:nvSpPr>
            <p:spPr bwMode="auto">
              <a:xfrm>
                <a:off x="2843" y="7583"/>
                <a:ext cx="0" cy="1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99" name="Line 59"/>
              <p:cNvSpPr>
                <a:spLocks noChangeShapeType="1"/>
              </p:cNvSpPr>
              <p:nvPr/>
            </p:nvSpPr>
            <p:spPr bwMode="auto">
              <a:xfrm>
                <a:off x="2858" y="7897"/>
                <a:ext cx="0" cy="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0" name="Line 60"/>
              <p:cNvSpPr>
                <a:spLocks noChangeShapeType="1"/>
              </p:cNvSpPr>
              <p:nvPr/>
            </p:nvSpPr>
            <p:spPr bwMode="auto">
              <a:xfrm>
                <a:off x="2850" y="7688"/>
                <a:ext cx="91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auto">
              <a:xfrm>
                <a:off x="2865" y="7890"/>
                <a:ext cx="91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302" name="AutoShape 62"/>
          <p:cNvSpPr>
            <a:spLocks noChangeArrowheads="1"/>
          </p:cNvSpPr>
          <p:nvPr/>
        </p:nvSpPr>
        <p:spPr bwMode="auto">
          <a:xfrm>
            <a:off x="2881313" y="19573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03" name="AutoShape 63"/>
          <p:cNvSpPr>
            <a:spLocks noChangeArrowheads="1"/>
          </p:cNvSpPr>
          <p:nvPr/>
        </p:nvSpPr>
        <p:spPr bwMode="auto">
          <a:xfrm>
            <a:off x="4354513" y="19573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04" name="AutoShape 64"/>
          <p:cNvSpPr>
            <a:spLocks noChangeArrowheads="1"/>
          </p:cNvSpPr>
          <p:nvPr/>
        </p:nvSpPr>
        <p:spPr bwMode="auto">
          <a:xfrm>
            <a:off x="6170613" y="19573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05" name="AutoShape 65"/>
          <p:cNvSpPr>
            <a:spLocks noChangeArrowheads="1"/>
          </p:cNvSpPr>
          <p:nvPr/>
        </p:nvSpPr>
        <p:spPr bwMode="auto">
          <a:xfrm>
            <a:off x="2894013" y="28590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06" name="AutoShape 66"/>
          <p:cNvSpPr>
            <a:spLocks noChangeArrowheads="1"/>
          </p:cNvSpPr>
          <p:nvPr/>
        </p:nvSpPr>
        <p:spPr bwMode="auto">
          <a:xfrm>
            <a:off x="2017713" y="34305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07" name="AutoShape 67"/>
          <p:cNvSpPr>
            <a:spLocks noChangeArrowheads="1"/>
          </p:cNvSpPr>
          <p:nvPr/>
        </p:nvSpPr>
        <p:spPr bwMode="auto">
          <a:xfrm>
            <a:off x="3287713" y="34432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08" name="AutoShape 68"/>
          <p:cNvSpPr>
            <a:spLocks noChangeArrowheads="1"/>
          </p:cNvSpPr>
          <p:nvPr/>
        </p:nvSpPr>
        <p:spPr bwMode="auto">
          <a:xfrm>
            <a:off x="5192713" y="34051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09" name="AutoShape 69"/>
          <p:cNvSpPr>
            <a:spLocks noChangeArrowheads="1"/>
          </p:cNvSpPr>
          <p:nvPr/>
        </p:nvSpPr>
        <p:spPr bwMode="auto">
          <a:xfrm>
            <a:off x="1979613" y="42814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4138613" y="3989388"/>
            <a:ext cx="48260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4724400" y="5208588"/>
            <a:ext cx="1181100" cy="458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altLang="pt-BR" sz="1000"/>
              <a:t>Est. Controle de Dispositivos</a:t>
            </a:r>
          </a:p>
        </p:txBody>
      </p:sp>
      <p:sp>
        <p:nvSpPr>
          <p:cNvPr id="10312" name="AutoShape 72"/>
          <p:cNvSpPr>
            <a:spLocks noChangeArrowheads="1"/>
          </p:cNvSpPr>
          <p:nvPr/>
        </p:nvSpPr>
        <p:spPr bwMode="auto">
          <a:xfrm>
            <a:off x="1598613" y="48529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13" name="AutoShape 73"/>
          <p:cNvSpPr>
            <a:spLocks noChangeArrowheads="1"/>
          </p:cNvSpPr>
          <p:nvPr/>
        </p:nvSpPr>
        <p:spPr bwMode="auto">
          <a:xfrm>
            <a:off x="2703513" y="48529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14" name="AutoShape 74"/>
          <p:cNvSpPr>
            <a:spLocks noChangeArrowheads="1"/>
          </p:cNvSpPr>
          <p:nvPr/>
        </p:nvSpPr>
        <p:spPr bwMode="auto">
          <a:xfrm>
            <a:off x="3948113" y="48529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15" name="AutoShape 75"/>
          <p:cNvSpPr>
            <a:spLocks noChangeArrowheads="1"/>
          </p:cNvSpPr>
          <p:nvPr/>
        </p:nvSpPr>
        <p:spPr bwMode="auto">
          <a:xfrm>
            <a:off x="5129213" y="4852988"/>
            <a:ext cx="168275" cy="293687"/>
          </a:xfrm>
          <a:prstGeom prst="upDownArrow">
            <a:avLst>
              <a:gd name="adj1" fmla="val 50000"/>
              <a:gd name="adj2" fmla="val 349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1130300" y="6057900"/>
            <a:ext cx="901700" cy="393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1000" b="1"/>
              <a:t>Robots</a:t>
            </a:r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1574800" y="5689600"/>
            <a:ext cx="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2362200" y="6057900"/>
            <a:ext cx="901700" cy="393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1000" b="1"/>
              <a:t>CNC’s</a:t>
            </a:r>
          </a:p>
        </p:txBody>
      </p:sp>
      <p:sp>
        <p:nvSpPr>
          <p:cNvPr id="10319" name="Line 79"/>
          <p:cNvSpPr>
            <a:spLocks noChangeShapeType="1"/>
          </p:cNvSpPr>
          <p:nvPr/>
        </p:nvSpPr>
        <p:spPr bwMode="auto">
          <a:xfrm>
            <a:off x="2806700" y="5689600"/>
            <a:ext cx="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3581400" y="6070600"/>
            <a:ext cx="901700" cy="393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28800" bIns="28800"/>
          <a:lstStyle/>
          <a:p>
            <a:r>
              <a:rPr lang="pt-BR" altLang="pt-BR" sz="1000" b="1"/>
              <a:t>Linha de Montagem</a:t>
            </a:r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>
            <a:off x="4025900" y="5702300"/>
            <a:ext cx="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2" name="Text Box 82"/>
          <p:cNvSpPr txBox="1">
            <a:spLocks noChangeArrowheads="1"/>
          </p:cNvSpPr>
          <p:nvPr/>
        </p:nvSpPr>
        <p:spPr bwMode="auto">
          <a:xfrm>
            <a:off x="4887913" y="6083300"/>
            <a:ext cx="901700" cy="393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4000" rIns="54000"/>
          <a:lstStyle/>
          <a:p>
            <a:r>
              <a:rPr lang="pt-BR" altLang="pt-BR" sz="1000" b="1"/>
              <a:t>Dispositivos</a:t>
            </a:r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5334000" y="5715000"/>
            <a:ext cx="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4" name="Text Box 84"/>
          <p:cNvSpPr txBox="1">
            <a:spLocks noChangeArrowheads="1"/>
          </p:cNvSpPr>
          <p:nvPr/>
        </p:nvSpPr>
        <p:spPr bwMode="auto">
          <a:xfrm>
            <a:off x="3173413" y="407988"/>
            <a:ext cx="3937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pt-BR" altLang="pt-BR" sz="1000"/>
              <a:t>TOP</a:t>
            </a:r>
          </a:p>
        </p:txBody>
      </p:sp>
      <p:sp>
        <p:nvSpPr>
          <p:cNvPr id="10325" name="Text Box 85"/>
          <p:cNvSpPr txBox="1">
            <a:spLocks noChangeArrowheads="1"/>
          </p:cNvSpPr>
          <p:nvPr/>
        </p:nvSpPr>
        <p:spPr bwMode="auto">
          <a:xfrm>
            <a:off x="5395913" y="255588"/>
            <a:ext cx="3937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pt-BR" altLang="pt-BR" sz="1000"/>
              <a:t>TOP</a:t>
            </a:r>
          </a:p>
        </p:txBody>
      </p:sp>
      <p:sp>
        <p:nvSpPr>
          <p:cNvPr id="10326" name="Text Box 86"/>
          <p:cNvSpPr txBox="1">
            <a:spLocks noChangeArrowheads="1"/>
          </p:cNvSpPr>
          <p:nvPr/>
        </p:nvSpPr>
        <p:spPr bwMode="auto">
          <a:xfrm>
            <a:off x="5408613" y="877888"/>
            <a:ext cx="3937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pt-BR" altLang="pt-BR" sz="1000"/>
              <a:t>TOP</a:t>
            </a:r>
          </a:p>
        </p:txBody>
      </p:sp>
      <p:sp>
        <p:nvSpPr>
          <p:cNvPr id="10327" name="Text Box 87"/>
          <p:cNvSpPr txBox="1">
            <a:spLocks noChangeArrowheads="1"/>
          </p:cNvSpPr>
          <p:nvPr/>
        </p:nvSpPr>
        <p:spPr bwMode="auto">
          <a:xfrm>
            <a:off x="3733800" y="1474788"/>
            <a:ext cx="3937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pt-BR" altLang="pt-BR" sz="1000"/>
              <a:t>MAP</a:t>
            </a:r>
          </a:p>
        </p:txBody>
      </p:sp>
      <p:sp>
        <p:nvSpPr>
          <p:cNvPr id="10328" name="Text Box 88"/>
          <p:cNvSpPr txBox="1">
            <a:spLocks noChangeArrowheads="1"/>
          </p:cNvSpPr>
          <p:nvPr/>
        </p:nvSpPr>
        <p:spPr bwMode="auto">
          <a:xfrm>
            <a:off x="2055813" y="2897188"/>
            <a:ext cx="3937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pt-BR" altLang="pt-BR" sz="1000"/>
              <a:t>MAP</a:t>
            </a:r>
          </a:p>
        </p:txBody>
      </p:sp>
      <p:sp>
        <p:nvSpPr>
          <p:cNvPr id="10329" name="Text Box 89"/>
          <p:cNvSpPr txBox="1">
            <a:spLocks noChangeArrowheads="1"/>
          </p:cNvSpPr>
          <p:nvPr/>
        </p:nvSpPr>
        <p:spPr bwMode="auto">
          <a:xfrm>
            <a:off x="1319213" y="4357688"/>
            <a:ext cx="3937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pt-BR" altLang="pt-BR" sz="1000"/>
              <a:t>MAP</a:t>
            </a:r>
          </a:p>
        </p:txBody>
      </p:sp>
      <p:sp>
        <p:nvSpPr>
          <p:cNvPr id="10330" name="Text Box 90"/>
          <p:cNvSpPr txBox="1">
            <a:spLocks noChangeArrowheads="1"/>
          </p:cNvSpPr>
          <p:nvPr/>
        </p:nvSpPr>
        <p:spPr bwMode="auto">
          <a:xfrm>
            <a:off x="6477000" y="4979988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sz="1000"/>
              <a:t>ARQUITETURA DE UM SISTEMA DE MANUFATURA</a:t>
            </a:r>
            <a:endParaRPr lang="pt-BR" altLang="pt-BR" sz="1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95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1143000"/>
          </a:xfrm>
        </p:spPr>
        <p:txBody>
          <a:bodyPr/>
          <a:lstStyle/>
          <a:p>
            <a:r>
              <a:rPr lang="pt-BR" altLang="pt-BR" sz="3200" b="1" i="1">
                <a:latin typeface="Arial" charset="0"/>
              </a:rPr>
              <a:t>SISTEMA ABERTO DE AUTOMAÇÃO (SAA) - MARTUCCI (1992)</a:t>
            </a:r>
            <a:endParaRPr lang="pt-BR" altLang="pt-BR" sz="3200">
              <a:latin typeface="Arial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45720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altLang="pt-BR" sz="2000" b="1" i="1">
                <a:solidFill>
                  <a:schemeClr val="tx2"/>
                </a:solidFill>
                <a:latin typeface="Arial" charset="0"/>
              </a:rPr>
              <a:t>Sistema hierarquizado</a:t>
            </a:r>
          </a:p>
          <a:p>
            <a:pPr lvl="1">
              <a:lnSpc>
                <a:spcPct val="120000"/>
              </a:lnSpc>
            </a:pPr>
            <a:r>
              <a:rPr lang="pt-BR" altLang="pt-BR" sz="1800" i="1">
                <a:latin typeface="Arial" charset="0"/>
              </a:rPr>
              <a:t>Nível de Instrumentação</a:t>
            </a:r>
          </a:p>
          <a:p>
            <a:pPr lvl="1">
              <a:lnSpc>
                <a:spcPct val="120000"/>
              </a:lnSpc>
            </a:pPr>
            <a:r>
              <a:rPr lang="pt-BR" altLang="pt-BR" sz="1800" i="1">
                <a:latin typeface="Arial" charset="0"/>
              </a:rPr>
              <a:t>Nível de Controle</a:t>
            </a:r>
          </a:p>
          <a:p>
            <a:pPr lvl="1">
              <a:lnSpc>
                <a:spcPct val="120000"/>
              </a:lnSpc>
            </a:pPr>
            <a:r>
              <a:rPr lang="pt-BR" altLang="pt-BR" sz="1800" i="1">
                <a:latin typeface="Arial" charset="0"/>
              </a:rPr>
              <a:t>Nível de Coordenação</a:t>
            </a:r>
          </a:p>
          <a:p>
            <a:pPr lvl="1">
              <a:lnSpc>
                <a:spcPct val="120000"/>
              </a:lnSpc>
            </a:pPr>
            <a:r>
              <a:rPr lang="pt-BR" altLang="pt-BR" sz="1800" i="1">
                <a:latin typeface="Arial" charset="0"/>
              </a:rPr>
              <a:t>Nível Corporativo</a:t>
            </a:r>
            <a:endParaRPr lang="pt-BR" altLang="pt-BR" sz="1800" b="1" i="1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altLang="pt-BR" sz="2000" b="1" i="1">
                <a:solidFill>
                  <a:schemeClr val="tx2"/>
                </a:solidFill>
                <a:latin typeface="Arial" charset="0"/>
              </a:rPr>
              <a:t>Arquitetura aberta</a:t>
            </a:r>
          </a:p>
          <a:p>
            <a:pPr lvl="1">
              <a:lnSpc>
                <a:spcPct val="120000"/>
              </a:lnSpc>
            </a:pPr>
            <a:r>
              <a:rPr lang="pt-BR" altLang="pt-BR" sz="1800">
                <a:latin typeface="Arial" charset="0"/>
              </a:rPr>
              <a:t>Integração de padrões de mercado (de jure e de fato)</a:t>
            </a:r>
          </a:p>
          <a:p>
            <a:pPr lvl="1">
              <a:lnSpc>
                <a:spcPct val="120000"/>
              </a:lnSpc>
            </a:pPr>
            <a:r>
              <a:rPr lang="pt-BR" altLang="pt-BR" sz="1800">
                <a:latin typeface="Arial" charset="0"/>
              </a:rPr>
              <a:t>Independência de fornecedor</a:t>
            </a:r>
            <a:endParaRPr lang="pt-BR" altLang="pt-BR" sz="1800" b="1" i="1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altLang="pt-BR" sz="2000" b="1" i="1">
                <a:solidFill>
                  <a:schemeClr val="tx2"/>
                </a:solidFill>
                <a:latin typeface="Arial" charset="0"/>
              </a:rPr>
              <a:t>Aplicação</a:t>
            </a:r>
          </a:p>
          <a:p>
            <a:pPr lvl="1">
              <a:lnSpc>
                <a:spcPct val="120000"/>
              </a:lnSpc>
            </a:pPr>
            <a:r>
              <a:rPr lang="pt-BR" altLang="pt-BR" sz="1800">
                <a:latin typeface="Arial" charset="0"/>
              </a:rPr>
              <a:t>Automação da grande maioria de processos, mediante configuração: processos contínuos, processos discretos e de serviços.</a:t>
            </a:r>
            <a:r>
              <a:rPr lang="pt-BR" altLang="pt-BR" sz="1800" b="1" i="1">
                <a:solidFill>
                  <a:schemeClr val="tx2"/>
                </a:solidFill>
                <a:latin typeface="Arial" charset="0"/>
              </a:rPr>
              <a:t> </a:t>
            </a:r>
            <a:endParaRPr lang="pt-BR" altLang="pt-BR" sz="1800">
              <a:latin typeface="Arial" charset="0"/>
            </a:endParaRPr>
          </a:p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765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pt-BR" altLang="pt-BR" sz="3200" b="1" i="1" u="sng" dirty="0">
                <a:latin typeface="Arial" charset="0"/>
              </a:rPr>
              <a:t>INSTRUMENTAÇÃO NO CAMPO</a:t>
            </a:r>
            <a:endParaRPr lang="pt-BR" altLang="pt-BR" sz="3200" dirty="0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endParaRPr lang="pt-BR" altLang="pt-BR" sz="2000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Medidas das variáveis de processos junto aos pontos de medidas distribuídos pela planta.</a:t>
            </a:r>
          </a:p>
          <a:p>
            <a:pPr>
              <a:lnSpc>
                <a:spcPct val="120000"/>
              </a:lnSpc>
              <a:buFontTx/>
              <a:buNone/>
            </a:pPr>
            <a:endParaRPr lang="pt-BR" altLang="pt-BR" sz="2000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Operadores percorriam a planta para realizar correções com base nas leituras destes instrumentos.</a:t>
            </a:r>
          </a:p>
          <a:p>
            <a:pPr>
              <a:lnSpc>
                <a:spcPct val="120000"/>
              </a:lnSpc>
              <a:buFontTx/>
              <a:buNone/>
            </a:pPr>
            <a:endParaRPr lang="pt-BR" altLang="pt-BR" sz="2000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Correções realizadas por meio de elementos finais de controle, também espalhados pela planta.</a:t>
            </a:r>
          </a:p>
        </p:txBody>
      </p:sp>
    </p:spTree>
    <p:extLst>
      <p:ext uri="{BB962C8B-B14F-4D97-AF65-F5344CB8AC3E}">
        <p14:creationId xmlns:p14="http://schemas.microsoft.com/office/powerpoint/2010/main" val="258660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397125" y="5019675"/>
            <a:ext cx="4449763" cy="284163"/>
          </a:xfrm>
          <a:prstGeom prst="rect">
            <a:avLst/>
          </a:prstGeom>
          <a:gradFill rotWithShape="0">
            <a:gsLst>
              <a:gs pos="0">
                <a:srgbClr val="66FF33">
                  <a:gamma/>
                  <a:shade val="46275"/>
                  <a:invGamma/>
                </a:srgbClr>
              </a:gs>
              <a:gs pos="50000">
                <a:srgbClr val="66FF33"/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1200">
                <a:solidFill>
                  <a:srgbClr val="000000"/>
                </a:solidFill>
              </a:rPr>
              <a:t>PROCESSO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360613" y="5565775"/>
            <a:ext cx="4592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800" b="1">
                <a:solidFill>
                  <a:srgbClr val="000000"/>
                </a:solidFill>
                <a:latin typeface="Arial" charset="0"/>
              </a:rPr>
              <a:t>SISTEMA DE AUTOMAÇÃO</a:t>
            </a:r>
          </a:p>
          <a:p>
            <a:pPr algn="ctr"/>
            <a:r>
              <a:rPr lang="pt-BR" altLang="pt-BR" sz="1800" b="1">
                <a:solidFill>
                  <a:srgbClr val="000000"/>
                </a:solidFill>
                <a:latin typeface="Arial" charset="0"/>
              </a:rPr>
              <a:t>ESTRUTURA HIERARQUIZADA - SAA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2517775" y="712788"/>
            <a:ext cx="5437188" cy="539750"/>
            <a:chOff x="1586" y="449"/>
            <a:chExt cx="3425" cy="340"/>
          </a:xfrm>
        </p:grpSpPr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3475" y="449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Sistema Corporativo</a:t>
              </a: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4467" y="463"/>
              <a:ext cx="54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/>
            <a:p>
              <a:pPr algn="ctr"/>
              <a:r>
                <a:rPr lang="pt-BR" altLang="pt-BR" sz="1400">
                  <a:solidFill>
                    <a:srgbClr val="000000"/>
                  </a:solidFill>
                  <a:latin typeface="Arial Narrow" pitchFamily="34" charset="0"/>
                </a:rPr>
                <a:t>Nível de Corporação</a:t>
              </a:r>
              <a:endParaRPr lang="pt-BR" altLang="pt-BR" sz="1400">
                <a:solidFill>
                  <a:srgbClr val="000000"/>
                </a:solidFill>
              </a:endParaRP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2279" y="599"/>
              <a:ext cx="22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3221" y="605"/>
              <a:ext cx="18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2552" y="456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Sistema Corporativo</a:t>
              </a: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1586" y="456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Sistema Corporativo</a:t>
              </a: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2528888" y="1879600"/>
            <a:ext cx="5427662" cy="541338"/>
            <a:chOff x="1593" y="1184"/>
            <a:chExt cx="3419" cy="341"/>
          </a:xfrm>
        </p:grpSpPr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4435" y="1199"/>
              <a:ext cx="57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/>
            <a:p>
              <a:pPr algn="ctr"/>
              <a:r>
                <a:rPr lang="pt-BR" altLang="pt-BR" sz="1400">
                  <a:solidFill>
                    <a:srgbClr val="000000"/>
                  </a:solidFill>
                  <a:latin typeface="Arial Narrow" pitchFamily="34" charset="0"/>
                </a:rPr>
                <a:t>Nível de </a:t>
              </a:r>
            </a:p>
            <a:p>
              <a:pPr algn="ctr"/>
              <a:r>
                <a:rPr lang="pt-BR" altLang="pt-BR" sz="1400">
                  <a:solidFill>
                    <a:srgbClr val="000000"/>
                  </a:solidFill>
                  <a:latin typeface="Arial Narrow" pitchFamily="34" charset="0"/>
                </a:rPr>
                <a:t>Coordenação</a:t>
              </a:r>
              <a:endParaRPr lang="pt-BR" altLang="pt-BR" sz="1400">
                <a:solidFill>
                  <a:srgbClr val="000000"/>
                </a:solidFill>
              </a:endParaRP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3483" y="1184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Sistema de Coordenação</a:t>
              </a:r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2287" y="1334"/>
              <a:ext cx="22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3228" y="1341"/>
              <a:ext cx="18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2559" y="1191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Sistema de Coordenação</a:t>
              </a:r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1593" y="1191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Sistema de Coordenação</a:t>
              </a:r>
            </a:p>
          </p:txBody>
        </p:sp>
      </p:grp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1981200" y="1219200"/>
            <a:ext cx="5934075" cy="692150"/>
            <a:chOff x="1256" y="748"/>
            <a:chExt cx="3738" cy="436"/>
          </a:xfrm>
        </p:grpSpPr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4487" y="971"/>
              <a:ext cx="50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1824" y="897"/>
              <a:ext cx="223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/>
            <a:lstStyle/>
            <a:p>
              <a:pPr algn="ctr"/>
              <a:r>
                <a:rPr lang="pt-BR" altLang="pt-BR" sz="1100">
                  <a:solidFill>
                    <a:srgbClr val="FF0000"/>
                  </a:solidFill>
                  <a:latin typeface="Arial" charset="0"/>
                </a:rPr>
                <a:t>Infra-estrutura de Comunicação</a:t>
              </a:r>
            </a:p>
          </p:txBody>
        </p:sp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1849" y="751"/>
              <a:ext cx="56" cy="141"/>
            </a:xfrm>
            <a:prstGeom prst="upDownArrow">
              <a:avLst>
                <a:gd name="adj1" fmla="val 50000"/>
                <a:gd name="adj2" fmla="val 503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2835" y="751"/>
              <a:ext cx="56" cy="141"/>
            </a:xfrm>
            <a:prstGeom prst="upDownArrow">
              <a:avLst>
                <a:gd name="adj1" fmla="val 50000"/>
                <a:gd name="adj2" fmla="val 503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AutoShape 23"/>
            <p:cNvSpPr>
              <a:spLocks noChangeArrowheads="1"/>
            </p:cNvSpPr>
            <p:nvPr/>
          </p:nvSpPr>
          <p:spPr bwMode="auto">
            <a:xfrm>
              <a:off x="3754" y="748"/>
              <a:ext cx="56" cy="141"/>
            </a:xfrm>
            <a:prstGeom prst="upDownArrow">
              <a:avLst>
                <a:gd name="adj1" fmla="val 50000"/>
                <a:gd name="adj2" fmla="val 503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23576" name="Group 24"/>
            <p:cNvGrpSpPr>
              <a:grpSpLocks/>
            </p:cNvGrpSpPr>
            <p:nvPr/>
          </p:nvGrpSpPr>
          <p:grpSpPr bwMode="auto">
            <a:xfrm>
              <a:off x="4267" y="853"/>
              <a:ext cx="155" cy="226"/>
              <a:chOff x="9229" y="3067"/>
              <a:chExt cx="389" cy="759"/>
            </a:xfrm>
          </p:grpSpPr>
          <p:sp>
            <p:nvSpPr>
              <p:cNvPr id="23577" name="Line 25"/>
              <p:cNvSpPr>
                <a:spLocks noChangeShapeType="1"/>
              </p:cNvSpPr>
              <p:nvPr/>
            </p:nvSpPr>
            <p:spPr bwMode="auto">
              <a:xfrm>
                <a:off x="9235" y="3067"/>
                <a:ext cx="375" cy="37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 flipV="1">
                <a:off x="9243" y="3451"/>
                <a:ext cx="375" cy="37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>
                <a:off x="9229" y="3075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80" name="Line 28"/>
              <p:cNvSpPr>
                <a:spLocks noChangeShapeType="1"/>
              </p:cNvSpPr>
              <p:nvPr/>
            </p:nvSpPr>
            <p:spPr bwMode="auto">
              <a:xfrm>
                <a:off x="9237" y="3683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3581" name="Line 29"/>
            <p:cNvSpPr>
              <a:spLocks noChangeShapeType="1"/>
            </p:cNvSpPr>
            <p:nvPr/>
          </p:nvSpPr>
          <p:spPr bwMode="auto">
            <a:xfrm flipH="1">
              <a:off x="1256" y="890"/>
              <a:ext cx="301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 flipH="1">
              <a:off x="1264" y="1034"/>
              <a:ext cx="300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AutoShape 31"/>
            <p:cNvSpPr>
              <a:spLocks noChangeArrowheads="1"/>
            </p:cNvSpPr>
            <p:nvPr/>
          </p:nvSpPr>
          <p:spPr bwMode="auto">
            <a:xfrm>
              <a:off x="1848" y="1043"/>
              <a:ext cx="56" cy="141"/>
            </a:xfrm>
            <a:prstGeom prst="upDownArrow">
              <a:avLst>
                <a:gd name="adj1" fmla="val 50000"/>
                <a:gd name="adj2" fmla="val 503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AutoShape 32"/>
            <p:cNvSpPr>
              <a:spLocks noChangeArrowheads="1"/>
            </p:cNvSpPr>
            <p:nvPr/>
          </p:nvSpPr>
          <p:spPr bwMode="auto">
            <a:xfrm>
              <a:off x="3753" y="1036"/>
              <a:ext cx="57" cy="141"/>
            </a:xfrm>
            <a:prstGeom prst="upDownArrow">
              <a:avLst>
                <a:gd name="adj1" fmla="val 50000"/>
                <a:gd name="adj2" fmla="val 494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AutoShape 33"/>
            <p:cNvSpPr>
              <a:spLocks noChangeArrowheads="1"/>
            </p:cNvSpPr>
            <p:nvPr/>
          </p:nvSpPr>
          <p:spPr bwMode="auto">
            <a:xfrm>
              <a:off x="2824" y="1039"/>
              <a:ext cx="56" cy="142"/>
            </a:xfrm>
            <a:prstGeom prst="upDownArrow">
              <a:avLst>
                <a:gd name="adj1" fmla="val 50000"/>
                <a:gd name="adj2" fmla="val 5071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1995488" y="2354263"/>
            <a:ext cx="5934075" cy="692150"/>
            <a:chOff x="1257" y="1483"/>
            <a:chExt cx="3738" cy="436"/>
          </a:xfrm>
        </p:grpSpPr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4488" y="1707"/>
              <a:ext cx="50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3588" name="Group 36"/>
            <p:cNvGrpSpPr>
              <a:grpSpLocks/>
            </p:cNvGrpSpPr>
            <p:nvPr/>
          </p:nvGrpSpPr>
          <p:grpSpPr bwMode="auto">
            <a:xfrm>
              <a:off x="4267" y="1588"/>
              <a:ext cx="156" cy="227"/>
              <a:chOff x="9229" y="3067"/>
              <a:chExt cx="389" cy="759"/>
            </a:xfrm>
          </p:grpSpPr>
          <p:sp>
            <p:nvSpPr>
              <p:cNvPr id="23589" name="Line 37"/>
              <p:cNvSpPr>
                <a:spLocks noChangeShapeType="1"/>
              </p:cNvSpPr>
              <p:nvPr/>
            </p:nvSpPr>
            <p:spPr bwMode="auto">
              <a:xfrm>
                <a:off x="9235" y="3067"/>
                <a:ext cx="375" cy="3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90" name="Line 38"/>
              <p:cNvSpPr>
                <a:spLocks noChangeShapeType="1"/>
              </p:cNvSpPr>
              <p:nvPr/>
            </p:nvSpPr>
            <p:spPr bwMode="auto">
              <a:xfrm flipV="1">
                <a:off x="9243" y="3451"/>
                <a:ext cx="375" cy="3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91" name="Line 39"/>
              <p:cNvSpPr>
                <a:spLocks noChangeShapeType="1"/>
              </p:cNvSpPr>
              <p:nvPr/>
            </p:nvSpPr>
            <p:spPr bwMode="auto">
              <a:xfrm>
                <a:off x="9229" y="3075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92" name="Line 40"/>
              <p:cNvSpPr>
                <a:spLocks noChangeShapeType="1"/>
              </p:cNvSpPr>
              <p:nvPr/>
            </p:nvSpPr>
            <p:spPr bwMode="auto">
              <a:xfrm>
                <a:off x="9237" y="3683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3593" name="Text Box 41"/>
            <p:cNvSpPr txBox="1">
              <a:spLocks noChangeArrowheads="1"/>
            </p:cNvSpPr>
            <p:nvPr/>
          </p:nvSpPr>
          <p:spPr bwMode="auto">
            <a:xfrm>
              <a:off x="1824" y="1633"/>
              <a:ext cx="2237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/>
            <a:lstStyle/>
            <a:p>
              <a:pPr algn="ctr"/>
              <a:r>
                <a:rPr lang="pt-BR" altLang="pt-BR" sz="1100">
                  <a:solidFill>
                    <a:srgbClr val="FF0000"/>
                  </a:solidFill>
                  <a:latin typeface="Arial" charset="0"/>
                </a:rPr>
                <a:t>Infra-estrutura de Comunicação</a:t>
              </a:r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 flipH="1">
              <a:off x="1257" y="1625"/>
              <a:ext cx="30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AutoShape 43"/>
            <p:cNvSpPr>
              <a:spLocks noChangeArrowheads="1"/>
            </p:cNvSpPr>
            <p:nvPr/>
          </p:nvSpPr>
          <p:spPr bwMode="auto">
            <a:xfrm>
              <a:off x="1856" y="1486"/>
              <a:ext cx="57" cy="141"/>
            </a:xfrm>
            <a:prstGeom prst="upDownArrow">
              <a:avLst>
                <a:gd name="adj1" fmla="val 50000"/>
                <a:gd name="adj2" fmla="val 494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AutoShape 44"/>
            <p:cNvSpPr>
              <a:spLocks noChangeArrowheads="1"/>
            </p:cNvSpPr>
            <p:nvPr/>
          </p:nvSpPr>
          <p:spPr bwMode="auto">
            <a:xfrm>
              <a:off x="2842" y="1486"/>
              <a:ext cx="57" cy="141"/>
            </a:xfrm>
            <a:prstGeom prst="upDownArrow">
              <a:avLst>
                <a:gd name="adj1" fmla="val 50000"/>
                <a:gd name="adj2" fmla="val 494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AutoShape 45"/>
            <p:cNvSpPr>
              <a:spLocks noChangeArrowheads="1"/>
            </p:cNvSpPr>
            <p:nvPr/>
          </p:nvSpPr>
          <p:spPr bwMode="auto">
            <a:xfrm>
              <a:off x="3761" y="1483"/>
              <a:ext cx="57" cy="141"/>
            </a:xfrm>
            <a:prstGeom prst="upDownArrow">
              <a:avLst>
                <a:gd name="adj1" fmla="val 50000"/>
                <a:gd name="adj2" fmla="val 494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23598" name="Group 46"/>
            <p:cNvGrpSpPr>
              <a:grpSpLocks/>
            </p:cNvGrpSpPr>
            <p:nvPr/>
          </p:nvGrpSpPr>
          <p:grpSpPr bwMode="auto">
            <a:xfrm>
              <a:off x="4267" y="1588"/>
              <a:ext cx="156" cy="227"/>
              <a:chOff x="9229" y="3067"/>
              <a:chExt cx="389" cy="759"/>
            </a:xfrm>
          </p:grpSpPr>
          <p:sp>
            <p:nvSpPr>
              <p:cNvPr id="23599" name="Line 47"/>
              <p:cNvSpPr>
                <a:spLocks noChangeShapeType="1"/>
              </p:cNvSpPr>
              <p:nvPr/>
            </p:nvSpPr>
            <p:spPr bwMode="auto">
              <a:xfrm>
                <a:off x="9235" y="3067"/>
                <a:ext cx="375" cy="37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 flipV="1">
                <a:off x="9243" y="3451"/>
                <a:ext cx="375" cy="37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>
                <a:off x="9229" y="3075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02" name="Line 50"/>
              <p:cNvSpPr>
                <a:spLocks noChangeShapeType="1"/>
              </p:cNvSpPr>
              <p:nvPr/>
            </p:nvSpPr>
            <p:spPr bwMode="auto">
              <a:xfrm>
                <a:off x="9237" y="3683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 flipH="1">
              <a:off x="1257" y="1625"/>
              <a:ext cx="301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 flipH="1">
              <a:off x="1265" y="1769"/>
              <a:ext cx="300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AutoShape 53"/>
            <p:cNvSpPr>
              <a:spLocks noChangeArrowheads="1"/>
            </p:cNvSpPr>
            <p:nvPr/>
          </p:nvSpPr>
          <p:spPr bwMode="auto">
            <a:xfrm>
              <a:off x="1849" y="1778"/>
              <a:ext cx="56" cy="141"/>
            </a:xfrm>
            <a:prstGeom prst="upDownArrow">
              <a:avLst>
                <a:gd name="adj1" fmla="val 50000"/>
                <a:gd name="adj2" fmla="val 503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AutoShape 54"/>
            <p:cNvSpPr>
              <a:spLocks noChangeArrowheads="1"/>
            </p:cNvSpPr>
            <p:nvPr/>
          </p:nvSpPr>
          <p:spPr bwMode="auto">
            <a:xfrm>
              <a:off x="3754" y="1771"/>
              <a:ext cx="57" cy="142"/>
            </a:xfrm>
            <a:prstGeom prst="upDownArrow">
              <a:avLst>
                <a:gd name="adj1" fmla="val 50000"/>
                <a:gd name="adj2" fmla="val 4982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AutoShape 55"/>
            <p:cNvSpPr>
              <a:spLocks noChangeArrowheads="1"/>
            </p:cNvSpPr>
            <p:nvPr/>
          </p:nvSpPr>
          <p:spPr bwMode="auto">
            <a:xfrm>
              <a:off x="2825" y="1775"/>
              <a:ext cx="56" cy="141"/>
            </a:xfrm>
            <a:prstGeom prst="upDownArrow">
              <a:avLst>
                <a:gd name="adj1" fmla="val 50000"/>
                <a:gd name="adj2" fmla="val 503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3608" name="Group 56"/>
          <p:cNvGrpSpPr>
            <a:grpSpLocks/>
          </p:cNvGrpSpPr>
          <p:nvPr/>
        </p:nvGrpSpPr>
        <p:grpSpPr bwMode="auto">
          <a:xfrm>
            <a:off x="2530475" y="3046413"/>
            <a:ext cx="5492750" cy="530225"/>
            <a:chOff x="1594" y="1919"/>
            <a:chExt cx="3460" cy="334"/>
          </a:xfrm>
        </p:grpSpPr>
        <p:sp>
          <p:nvSpPr>
            <p:cNvPr id="23609" name="Text Box 57"/>
            <p:cNvSpPr txBox="1">
              <a:spLocks noChangeArrowheads="1"/>
            </p:cNvSpPr>
            <p:nvPr/>
          </p:nvSpPr>
          <p:spPr bwMode="auto">
            <a:xfrm>
              <a:off x="3484" y="1919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Sistema de </a:t>
              </a:r>
            </a:p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Controle</a:t>
              </a:r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>
              <a:off x="2288" y="2069"/>
              <a:ext cx="22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>
              <a:off x="3229" y="2076"/>
              <a:ext cx="18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12" name="Text Box 60"/>
            <p:cNvSpPr txBox="1">
              <a:spLocks noChangeArrowheads="1"/>
            </p:cNvSpPr>
            <p:nvPr/>
          </p:nvSpPr>
          <p:spPr bwMode="auto">
            <a:xfrm>
              <a:off x="2560" y="1927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Sistema de Controle</a:t>
              </a:r>
            </a:p>
          </p:txBody>
        </p:sp>
        <p:sp>
          <p:nvSpPr>
            <p:cNvPr id="23613" name="Text Box 61"/>
            <p:cNvSpPr txBox="1">
              <a:spLocks noChangeArrowheads="1"/>
            </p:cNvSpPr>
            <p:nvPr/>
          </p:nvSpPr>
          <p:spPr bwMode="auto">
            <a:xfrm>
              <a:off x="1594" y="1927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Sistema de Controle</a:t>
              </a:r>
            </a:p>
          </p:txBody>
        </p:sp>
        <p:sp>
          <p:nvSpPr>
            <p:cNvPr id="23614" name="Text Box 62"/>
            <p:cNvSpPr txBox="1">
              <a:spLocks noChangeArrowheads="1"/>
            </p:cNvSpPr>
            <p:nvPr/>
          </p:nvSpPr>
          <p:spPr bwMode="auto">
            <a:xfrm>
              <a:off x="4477" y="1927"/>
              <a:ext cx="57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/>
            <a:p>
              <a:pPr algn="ctr"/>
              <a:r>
                <a:rPr lang="pt-BR" altLang="pt-BR" sz="1400">
                  <a:solidFill>
                    <a:srgbClr val="000000"/>
                  </a:solidFill>
                  <a:latin typeface="Arial Narrow" pitchFamily="34" charset="0"/>
                </a:rPr>
                <a:t>Nível de </a:t>
              </a:r>
            </a:p>
            <a:p>
              <a:pPr algn="ctr"/>
              <a:r>
                <a:rPr lang="pt-BR" altLang="pt-BR" sz="1400">
                  <a:solidFill>
                    <a:srgbClr val="000000"/>
                  </a:solidFill>
                  <a:latin typeface="Arial Narrow" pitchFamily="34" charset="0"/>
                </a:rPr>
                <a:t>Controle</a:t>
              </a:r>
              <a:endParaRPr lang="pt-BR" altLang="pt-BR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23615" name="Group 63"/>
          <p:cNvGrpSpPr>
            <a:grpSpLocks/>
          </p:cNvGrpSpPr>
          <p:nvPr/>
        </p:nvGrpSpPr>
        <p:grpSpPr bwMode="auto">
          <a:xfrm>
            <a:off x="1708150" y="228600"/>
            <a:ext cx="366713" cy="4913313"/>
            <a:chOff x="1076" y="144"/>
            <a:chExt cx="231" cy="3095"/>
          </a:xfrm>
        </p:grpSpPr>
        <p:sp>
          <p:nvSpPr>
            <p:cNvPr id="23616" name="Line 64"/>
            <p:cNvSpPr>
              <a:spLocks noChangeShapeType="1"/>
            </p:cNvSpPr>
            <p:nvPr/>
          </p:nvSpPr>
          <p:spPr bwMode="auto">
            <a:xfrm>
              <a:off x="1257" y="1036"/>
              <a:ext cx="0" cy="5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23617" name="Group 65"/>
            <p:cNvGrpSpPr>
              <a:grpSpLocks/>
            </p:cNvGrpSpPr>
            <p:nvPr/>
          </p:nvGrpSpPr>
          <p:grpSpPr bwMode="auto">
            <a:xfrm rot="-5400000">
              <a:off x="1116" y="109"/>
              <a:ext cx="156" cy="226"/>
              <a:chOff x="9229" y="3067"/>
              <a:chExt cx="389" cy="759"/>
            </a:xfrm>
          </p:grpSpPr>
          <p:sp>
            <p:nvSpPr>
              <p:cNvPr id="23618" name="Line 66"/>
              <p:cNvSpPr>
                <a:spLocks noChangeShapeType="1"/>
              </p:cNvSpPr>
              <p:nvPr/>
            </p:nvSpPr>
            <p:spPr bwMode="auto">
              <a:xfrm>
                <a:off x="9235" y="3067"/>
                <a:ext cx="375" cy="37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19" name="Line 67"/>
              <p:cNvSpPr>
                <a:spLocks noChangeShapeType="1"/>
              </p:cNvSpPr>
              <p:nvPr/>
            </p:nvSpPr>
            <p:spPr bwMode="auto">
              <a:xfrm flipV="1">
                <a:off x="9243" y="3451"/>
                <a:ext cx="375" cy="37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20" name="Line 68"/>
              <p:cNvSpPr>
                <a:spLocks noChangeShapeType="1"/>
              </p:cNvSpPr>
              <p:nvPr/>
            </p:nvSpPr>
            <p:spPr bwMode="auto">
              <a:xfrm>
                <a:off x="9229" y="3075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21" name="Line 69"/>
              <p:cNvSpPr>
                <a:spLocks noChangeShapeType="1"/>
              </p:cNvSpPr>
              <p:nvPr/>
            </p:nvSpPr>
            <p:spPr bwMode="auto">
              <a:xfrm>
                <a:off x="9237" y="3683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3622" name="Line 70"/>
            <p:cNvSpPr>
              <a:spLocks noChangeShapeType="1"/>
            </p:cNvSpPr>
            <p:nvPr/>
          </p:nvSpPr>
          <p:spPr bwMode="auto">
            <a:xfrm flipV="1">
              <a:off x="1263" y="295"/>
              <a:ext cx="0" cy="5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23" name="Line 71"/>
            <p:cNvSpPr>
              <a:spLocks noChangeShapeType="1"/>
            </p:cNvSpPr>
            <p:nvPr/>
          </p:nvSpPr>
          <p:spPr bwMode="auto">
            <a:xfrm>
              <a:off x="1257" y="1771"/>
              <a:ext cx="0" cy="5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24" name="Line 72"/>
            <p:cNvSpPr>
              <a:spLocks noChangeShapeType="1"/>
            </p:cNvSpPr>
            <p:nvPr/>
          </p:nvSpPr>
          <p:spPr bwMode="auto">
            <a:xfrm>
              <a:off x="1264" y="2506"/>
              <a:ext cx="0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25" name="Line 73"/>
            <p:cNvSpPr>
              <a:spLocks noChangeShapeType="1"/>
            </p:cNvSpPr>
            <p:nvPr/>
          </p:nvSpPr>
          <p:spPr bwMode="auto">
            <a:xfrm>
              <a:off x="1124" y="301"/>
              <a:ext cx="0" cy="279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23626" name="Group 74"/>
            <p:cNvGrpSpPr>
              <a:grpSpLocks/>
            </p:cNvGrpSpPr>
            <p:nvPr/>
          </p:nvGrpSpPr>
          <p:grpSpPr bwMode="auto">
            <a:xfrm rot="5400000">
              <a:off x="1112" y="3047"/>
              <a:ext cx="156" cy="227"/>
              <a:chOff x="9229" y="3067"/>
              <a:chExt cx="389" cy="759"/>
            </a:xfrm>
          </p:grpSpPr>
          <p:sp>
            <p:nvSpPr>
              <p:cNvPr id="23627" name="Line 75"/>
              <p:cNvSpPr>
                <a:spLocks noChangeShapeType="1"/>
              </p:cNvSpPr>
              <p:nvPr/>
            </p:nvSpPr>
            <p:spPr bwMode="auto">
              <a:xfrm>
                <a:off x="9235" y="3067"/>
                <a:ext cx="375" cy="37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28" name="Line 76"/>
              <p:cNvSpPr>
                <a:spLocks noChangeShapeType="1"/>
              </p:cNvSpPr>
              <p:nvPr/>
            </p:nvSpPr>
            <p:spPr bwMode="auto">
              <a:xfrm flipV="1">
                <a:off x="9243" y="3451"/>
                <a:ext cx="375" cy="37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29" name="Line 77"/>
              <p:cNvSpPr>
                <a:spLocks noChangeShapeType="1"/>
              </p:cNvSpPr>
              <p:nvPr/>
            </p:nvSpPr>
            <p:spPr bwMode="auto">
              <a:xfrm>
                <a:off x="9229" y="3075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30" name="Line 78"/>
              <p:cNvSpPr>
                <a:spLocks noChangeShapeType="1"/>
              </p:cNvSpPr>
              <p:nvPr/>
            </p:nvSpPr>
            <p:spPr bwMode="auto">
              <a:xfrm>
                <a:off x="9237" y="3683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23631" name="Group 79"/>
          <p:cNvGrpSpPr>
            <a:grpSpLocks/>
          </p:cNvGrpSpPr>
          <p:nvPr/>
        </p:nvGrpSpPr>
        <p:grpSpPr bwMode="auto">
          <a:xfrm>
            <a:off x="2530475" y="4125913"/>
            <a:ext cx="5546725" cy="898525"/>
            <a:chOff x="1594" y="2599"/>
            <a:chExt cx="3494" cy="566"/>
          </a:xfrm>
        </p:grpSpPr>
        <p:sp>
          <p:nvSpPr>
            <p:cNvPr id="23632" name="Text Box 80"/>
            <p:cNvSpPr txBox="1">
              <a:spLocks noChangeArrowheads="1"/>
            </p:cNvSpPr>
            <p:nvPr/>
          </p:nvSpPr>
          <p:spPr bwMode="auto">
            <a:xfrm>
              <a:off x="3484" y="2653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Equipto de I/F c/ Processo</a:t>
              </a:r>
            </a:p>
          </p:txBody>
        </p:sp>
        <p:sp>
          <p:nvSpPr>
            <p:cNvPr id="23633" name="Line 81"/>
            <p:cNvSpPr>
              <a:spLocks noChangeShapeType="1"/>
            </p:cNvSpPr>
            <p:nvPr/>
          </p:nvSpPr>
          <p:spPr bwMode="auto">
            <a:xfrm>
              <a:off x="2288" y="2803"/>
              <a:ext cx="22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34" name="Line 82"/>
            <p:cNvSpPr>
              <a:spLocks noChangeShapeType="1"/>
            </p:cNvSpPr>
            <p:nvPr/>
          </p:nvSpPr>
          <p:spPr bwMode="auto">
            <a:xfrm>
              <a:off x="3229" y="2810"/>
              <a:ext cx="18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35" name="Text Box 83"/>
            <p:cNvSpPr txBox="1">
              <a:spLocks noChangeArrowheads="1"/>
            </p:cNvSpPr>
            <p:nvPr/>
          </p:nvSpPr>
          <p:spPr bwMode="auto">
            <a:xfrm>
              <a:off x="2560" y="2661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Equipto de I/F c/ Processo</a:t>
              </a:r>
            </a:p>
          </p:txBody>
        </p:sp>
        <p:sp>
          <p:nvSpPr>
            <p:cNvPr id="23636" name="Text Box 84"/>
            <p:cNvSpPr txBox="1">
              <a:spLocks noChangeArrowheads="1"/>
            </p:cNvSpPr>
            <p:nvPr/>
          </p:nvSpPr>
          <p:spPr bwMode="auto">
            <a:xfrm>
              <a:off x="1594" y="2661"/>
              <a:ext cx="614" cy="29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CC00"/>
                  </a:solidFill>
                </a14:hiddenFill>
              </a:ext>
            </a:extLst>
          </p:spPr>
          <p:txBody>
            <a:bodyPr lIns="54000" rIns="54000"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  <a:latin typeface="Arial Narrow" pitchFamily="34" charset="0"/>
                </a:rPr>
                <a:t>Equipto de I/F c/ Processo</a:t>
              </a:r>
            </a:p>
          </p:txBody>
        </p:sp>
        <p:sp>
          <p:nvSpPr>
            <p:cNvPr id="23637" name="Text Box 85"/>
            <p:cNvSpPr txBox="1">
              <a:spLocks noChangeArrowheads="1"/>
            </p:cNvSpPr>
            <p:nvPr/>
          </p:nvSpPr>
          <p:spPr bwMode="auto">
            <a:xfrm>
              <a:off x="4419" y="2599"/>
              <a:ext cx="66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/>
            <a:p>
              <a:pPr algn="ctr"/>
              <a:r>
                <a:rPr lang="pt-BR" altLang="pt-BR" sz="1400">
                  <a:solidFill>
                    <a:srgbClr val="000000"/>
                  </a:solidFill>
                  <a:latin typeface="Arial Narrow" pitchFamily="34" charset="0"/>
                </a:rPr>
                <a:t>Nível de </a:t>
              </a:r>
            </a:p>
            <a:p>
              <a:pPr algn="ctr"/>
              <a:r>
                <a:rPr lang="pt-BR" altLang="pt-BR" sz="1400">
                  <a:solidFill>
                    <a:srgbClr val="000000"/>
                  </a:solidFill>
                  <a:latin typeface="Arial Narrow" pitchFamily="34" charset="0"/>
                </a:rPr>
                <a:t>Instrumentação</a:t>
              </a:r>
              <a:endParaRPr lang="pt-BR" altLang="pt-BR" sz="1400">
                <a:solidFill>
                  <a:srgbClr val="000000"/>
                </a:solidFill>
              </a:endParaRPr>
            </a:p>
          </p:txBody>
        </p:sp>
        <p:sp>
          <p:nvSpPr>
            <p:cNvPr id="23638" name="Line 86"/>
            <p:cNvSpPr>
              <a:spLocks noChangeShapeType="1"/>
            </p:cNvSpPr>
            <p:nvPr/>
          </p:nvSpPr>
          <p:spPr bwMode="auto">
            <a:xfrm>
              <a:off x="1839" y="2956"/>
              <a:ext cx="0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39" name="Line 87"/>
            <p:cNvSpPr>
              <a:spLocks noChangeShapeType="1"/>
            </p:cNvSpPr>
            <p:nvPr/>
          </p:nvSpPr>
          <p:spPr bwMode="auto">
            <a:xfrm flipV="1">
              <a:off x="1959" y="2956"/>
              <a:ext cx="0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40" name="Line 88"/>
            <p:cNvSpPr>
              <a:spLocks noChangeShapeType="1"/>
            </p:cNvSpPr>
            <p:nvPr/>
          </p:nvSpPr>
          <p:spPr bwMode="auto">
            <a:xfrm>
              <a:off x="2809" y="2959"/>
              <a:ext cx="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41" name="Line 89"/>
            <p:cNvSpPr>
              <a:spLocks noChangeShapeType="1"/>
            </p:cNvSpPr>
            <p:nvPr/>
          </p:nvSpPr>
          <p:spPr bwMode="auto">
            <a:xfrm flipV="1">
              <a:off x="2928" y="2959"/>
              <a:ext cx="0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42" name="Line 90"/>
            <p:cNvSpPr>
              <a:spLocks noChangeShapeType="1"/>
            </p:cNvSpPr>
            <p:nvPr/>
          </p:nvSpPr>
          <p:spPr bwMode="auto">
            <a:xfrm>
              <a:off x="3716" y="2953"/>
              <a:ext cx="0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43" name="Line 91"/>
            <p:cNvSpPr>
              <a:spLocks noChangeShapeType="1"/>
            </p:cNvSpPr>
            <p:nvPr/>
          </p:nvSpPr>
          <p:spPr bwMode="auto">
            <a:xfrm flipV="1">
              <a:off x="3835" y="2953"/>
              <a:ext cx="0" cy="1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3644" name="Group 92"/>
          <p:cNvGrpSpPr>
            <a:grpSpLocks/>
          </p:cNvGrpSpPr>
          <p:nvPr/>
        </p:nvGrpSpPr>
        <p:grpSpPr bwMode="auto">
          <a:xfrm>
            <a:off x="1981200" y="3505200"/>
            <a:ext cx="5902325" cy="690563"/>
            <a:chOff x="1248" y="2208"/>
            <a:chExt cx="3718" cy="435"/>
          </a:xfrm>
        </p:grpSpPr>
        <p:grpSp>
          <p:nvGrpSpPr>
            <p:cNvPr id="23645" name="Group 93"/>
            <p:cNvGrpSpPr>
              <a:grpSpLocks/>
            </p:cNvGrpSpPr>
            <p:nvPr/>
          </p:nvGrpSpPr>
          <p:grpSpPr bwMode="auto">
            <a:xfrm>
              <a:off x="1248" y="2208"/>
              <a:ext cx="3718" cy="435"/>
              <a:chOff x="1257" y="2218"/>
              <a:chExt cx="3718" cy="435"/>
            </a:xfrm>
          </p:grpSpPr>
          <p:sp>
            <p:nvSpPr>
              <p:cNvPr id="23646" name="AutoShape 94"/>
              <p:cNvSpPr>
                <a:spLocks noChangeArrowheads="1"/>
              </p:cNvSpPr>
              <p:nvPr/>
            </p:nvSpPr>
            <p:spPr bwMode="auto">
              <a:xfrm>
                <a:off x="1857" y="2221"/>
                <a:ext cx="56" cy="142"/>
              </a:xfrm>
              <a:prstGeom prst="upDownArrow">
                <a:avLst>
                  <a:gd name="adj1" fmla="val 50000"/>
                  <a:gd name="adj2" fmla="val 5071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47" name="AutoShape 95"/>
              <p:cNvSpPr>
                <a:spLocks noChangeArrowheads="1"/>
              </p:cNvSpPr>
              <p:nvPr/>
            </p:nvSpPr>
            <p:spPr bwMode="auto">
              <a:xfrm>
                <a:off x="2843" y="2221"/>
                <a:ext cx="56" cy="142"/>
              </a:xfrm>
              <a:prstGeom prst="upDownArrow">
                <a:avLst>
                  <a:gd name="adj1" fmla="val 50000"/>
                  <a:gd name="adj2" fmla="val 5071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48" name="AutoShape 96"/>
              <p:cNvSpPr>
                <a:spLocks noChangeArrowheads="1"/>
              </p:cNvSpPr>
              <p:nvPr/>
            </p:nvSpPr>
            <p:spPr bwMode="auto">
              <a:xfrm>
                <a:off x="3762" y="2218"/>
                <a:ext cx="57" cy="141"/>
              </a:xfrm>
              <a:prstGeom prst="upDownArrow">
                <a:avLst>
                  <a:gd name="adj1" fmla="val 50000"/>
                  <a:gd name="adj2" fmla="val 4947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3649" name="Group 97"/>
              <p:cNvGrpSpPr>
                <a:grpSpLocks/>
              </p:cNvGrpSpPr>
              <p:nvPr/>
            </p:nvGrpSpPr>
            <p:grpSpPr bwMode="auto">
              <a:xfrm>
                <a:off x="4267" y="2322"/>
                <a:ext cx="156" cy="227"/>
                <a:chOff x="9229" y="3067"/>
                <a:chExt cx="389" cy="759"/>
              </a:xfrm>
            </p:grpSpPr>
            <p:sp>
              <p:nvSpPr>
                <p:cNvPr id="23650" name="Line 98"/>
                <p:cNvSpPr>
                  <a:spLocks noChangeShapeType="1"/>
                </p:cNvSpPr>
                <p:nvPr/>
              </p:nvSpPr>
              <p:spPr bwMode="auto">
                <a:xfrm>
                  <a:off x="9235" y="3067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51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9243" y="3451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52" name="Line 100"/>
                <p:cNvSpPr>
                  <a:spLocks noChangeShapeType="1"/>
                </p:cNvSpPr>
                <p:nvPr/>
              </p:nvSpPr>
              <p:spPr bwMode="auto">
                <a:xfrm>
                  <a:off x="9229" y="3075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53" name="Line 101"/>
                <p:cNvSpPr>
                  <a:spLocks noChangeShapeType="1"/>
                </p:cNvSpPr>
                <p:nvPr/>
              </p:nvSpPr>
              <p:spPr bwMode="auto">
                <a:xfrm>
                  <a:off x="9237" y="3683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3654" name="Line 102"/>
              <p:cNvSpPr>
                <a:spLocks noChangeShapeType="1"/>
              </p:cNvSpPr>
              <p:nvPr/>
            </p:nvSpPr>
            <p:spPr bwMode="auto">
              <a:xfrm flipH="1">
                <a:off x="1257" y="2360"/>
                <a:ext cx="3013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55" name="Line 103"/>
              <p:cNvSpPr>
                <a:spLocks noChangeShapeType="1"/>
              </p:cNvSpPr>
              <p:nvPr/>
            </p:nvSpPr>
            <p:spPr bwMode="auto">
              <a:xfrm flipH="1">
                <a:off x="1271" y="2503"/>
                <a:ext cx="300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56" name="AutoShape 104"/>
              <p:cNvSpPr>
                <a:spLocks noChangeArrowheads="1"/>
              </p:cNvSpPr>
              <p:nvPr/>
            </p:nvSpPr>
            <p:spPr bwMode="auto">
              <a:xfrm>
                <a:off x="1849" y="2512"/>
                <a:ext cx="56" cy="141"/>
              </a:xfrm>
              <a:prstGeom prst="upDownArrow">
                <a:avLst>
                  <a:gd name="adj1" fmla="val 50000"/>
                  <a:gd name="adj2" fmla="val 5035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57" name="AutoShape 105"/>
              <p:cNvSpPr>
                <a:spLocks noChangeArrowheads="1"/>
              </p:cNvSpPr>
              <p:nvPr/>
            </p:nvSpPr>
            <p:spPr bwMode="auto">
              <a:xfrm>
                <a:off x="3754" y="2506"/>
                <a:ext cx="57" cy="141"/>
              </a:xfrm>
              <a:prstGeom prst="upDownArrow">
                <a:avLst>
                  <a:gd name="adj1" fmla="val 50000"/>
                  <a:gd name="adj2" fmla="val 4947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58" name="AutoShape 106"/>
              <p:cNvSpPr>
                <a:spLocks noChangeArrowheads="1"/>
              </p:cNvSpPr>
              <p:nvPr/>
            </p:nvSpPr>
            <p:spPr bwMode="auto">
              <a:xfrm>
                <a:off x="2825" y="2509"/>
                <a:ext cx="56" cy="141"/>
              </a:xfrm>
              <a:prstGeom prst="upDownArrow">
                <a:avLst>
                  <a:gd name="adj1" fmla="val 50000"/>
                  <a:gd name="adj2" fmla="val 5035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59" name="Line 107"/>
              <p:cNvSpPr>
                <a:spLocks noChangeShapeType="1"/>
              </p:cNvSpPr>
              <p:nvPr/>
            </p:nvSpPr>
            <p:spPr bwMode="auto">
              <a:xfrm>
                <a:off x="4469" y="2449"/>
                <a:ext cx="506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3660" name="Text Box 108"/>
            <p:cNvSpPr txBox="1">
              <a:spLocks noChangeArrowheads="1"/>
            </p:cNvSpPr>
            <p:nvPr/>
          </p:nvSpPr>
          <p:spPr bwMode="auto">
            <a:xfrm>
              <a:off x="1680" y="2388"/>
              <a:ext cx="24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/>
            <a:lstStyle/>
            <a:p>
              <a:pPr algn="ctr"/>
              <a:r>
                <a:rPr lang="pt-BR" altLang="pt-BR" sz="1100">
                  <a:solidFill>
                    <a:srgbClr val="FF0000"/>
                  </a:solidFill>
                  <a:latin typeface="Arial" charset="0"/>
                </a:rPr>
                <a:t>Infra-estrutura de Comunicação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347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152400" y="457200"/>
            <a:ext cx="8991600" cy="6096000"/>
            <a:chOff x="96" y="288"/>
            <a:chExt cx="5664" cy="3840"/>
          </a:xfrm>
        </p:grpSpPr>
        <p:grpSp>
          <p:nvGrpSpPr>
            <p:cNvPr id="34819" name="Group 3"/>
            <p:cNvGrpSpPr>
              <a:grpSpLocks/>
            </p:cNvGrpSpPr>
            <p:nvPr/>
          </p:nvGrpSpPr>
          <p:grpSpPr bwMode="auto">
            <a:xfrm>
              <a:off x="96" y="288"/>
              <a:ext cx="4896" cy="3840"/>
              <a:chOff x="96" y="288"/>
              <a:chExt cx="4896" cy="3840"/>
            </a:xfrm>
          </p:grpSpPr>
          <p:sp>
            <p:nvSpPr>
              <p:cNvPr id="34820" name="Rectangle 4"/>
              <p:cNvSpPr>
                <a:spLocks noChangeArrowheads="1"/>
              </p:cNvSpPr>
              <p:nvPr/>
            </p:nvSpPr>
            <p:spPr bwMode="auto">
              <a:xfrm>
                <a:off x="1152" y="3360"/>
                <a:ext cx="3840" cy="7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21" name="Line 5"/>
              <p:cNvSpPr>
                <a:spLocks noChangeShapeType="1"/>
              </p:cNvSpPr>
              <p:nvPr/>
            </p:nvSpPr>
            <p:spPr bwMode="auto">
              <a:xfrm>
                <a:off x="912" y="288"/>
                <a:ext cx="0" cy="29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22" name="Rectangle 6"/>
              <p:cNvSpPr>
                <a:spLocks noChangeArrowheads="1"/>
              </p:cNvSpPr>
              <p:nvPr/>
            </p:nvSpPr>
            <p:spPr bwMode="auto">
              <a:xfrm>
                <a:off x="1152" y="288"/>
                <a:ext cx="3840" cy="2976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34823" name="Group 7"/>
              <p:cNvGrpSpPr>
                <a:grpSpLocks/>
              </p:cNvGrpSpPr>
              <p:nvPr/>
            </p:nvGrpSpPr>
            <p:grpSpPr bwMode="auto">
              <a:xfrm>
                <a:off x="1392" y="816"/>
                <a:ext cx="2928" cy="2016"/>
                <a:chOff x="1392" y="816"/>
                <a:chExt cx="2928" cy="2016"/>
              </a:xfrm>
            </p:grpSpPr>
            <p:sp>
              <p:nvSpPr>
                <p:cNvPr id="3482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968" y="816"/>
                  <a:ext cx="1776" cy="346"/>
                </a:xfrm>
                <a:prstGeom prst="rect">
                  <a:avLst/>
                </a:prstGeom>
                <a:solidFill>
                  <a:srgbClr val="9933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pt-BR" altLang="pt-BR" sz="1200">
                      <a:solidFill>
                        <a:srgbClr val="FFFFFF"/>
                      </a:solidFill>
                      <a:latin typeface="Arial Narrow" pitchFamily="34" charset="0"/>
                    </a:rPr>
                    <a:t>Processos</a:t>
                  </a:r>
                  <a:endParaRPr lang="pt-BR" altLang="pt-BR" sz="1200">
                    <a:latin typeface="Arial Narrow" pitchFamily="34" charset="0"/>
                  </a:endParaRPr>
                </a:p>
                <a:p>
                  <a:pPr algn="ctr">
                    <a:spcBef>
                      <a:spcPct val="50000"/>
                    </a:spcBef>
                  </a:pPr>
                  <a:endParaRPr lang="pt-BR" altLang="pt-BR" sz="1200">
                    <a:latin typeface="Arial Narrow" pitchFamily="34" charset="0"/>
                  </a:endParaRPr>
                </a:p>
              </p:txBody>
            </p:sp>
            <p:sp>
              <p:nvSpPr>
                <p:cNvPr id="3482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776" y="1344"/>
                  <a:ext cx="2112" cy="346"/>
                </a:xfrm>
                <a:prstGeom prst="rect">
                  <a:avLst/>
                </a:prstGeom>
                <a:solidFill>
                  <a:srgbClr val="9933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pt-BR" altLang="pt-BR" sz="1200">
                      <a:solidFill>
                        <a:srgbClr val="FFFFFF"/>
                      </a:solidFill>
                      <a:latin typeface="Arial Narrow" pitchFamily="34" charset="0"/>
                    </a:rPr>
                    <a:t>Processos</a:t>
                  </a:r>
                  <a:endParaRPr lang="pt-BR" altLang="pt-BR" sz="1200">
                    <a:latin typeface="Arial Narrow" pitchFamily="34" charset="0"/>
                  </a:endParaRPr>
                </a:p>
                <a:p>
                  <a:pPr algn="ctr">
                    <a:spcBef>
                      <a:spcPct val="50000"/>
                    </a:spcBef>
                  </a:pPr>
                  <a:endParaRPr lang="pt-BR" altLang="pt-BR" sz="1200">
                    <a:latin typeface="Arial Narrow" pitchFamily="34" charset="0"/>
                  </a:endParaRPr>
                </a:p>
              </p:txBody>
            </p:sp>
            <p:sp>
              <p:nvSpPr>
                <p:cNvPr id="3482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584" y="1920"/>
                  <a:ext cx="2496" cy="346"/>
                </a:xfrm>
                <a:prstGeom prst="rect">
                  <a:avLst/>
                </a:prstGeom>
                <a:solidFill>
                  <a:srgbClr val="9933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pt-BR" altLang="pt-BR" sz="1200">
                      <a:solidFill>
                        <a:srgbClr val="FFFFFF"/>
                      </a:solidFill>
                      <a:latin typeface="Arial Narrow" pitchFamily="34" charset="0"/>
                    </a:rPr>
                    <a:t>Processos</a:t>
                  </a:r>
                  <a:endParaRPr lang="pt-BR" altLang="pt-BR" sz="1200">
                    <a:latin typeface="Arial Narrow" pitchFamily="34" charset="0"/>
                  </a:endParaRPr>
                </a:p>
                <a:p>
                  <a:pPr algn="ctr">
                    <a:spcBef>
                      <a:spcPct val="50000"/>
                    </a:spcBef>
                  </a:pPr>
                  <a:endParaRPr lang="pt-BR" altLang="pt-BR" sz="1200">
                    <a:latin typeface="Arial Narrow" pitchFamily="34" charset="0"/>
                  </a:endParaRPr>
                </a:p>
              </p:txBody>
            </p:sp>
            <p:sp>
              <p:nvSpPr>
                <p:cNvPr id="3482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392" y="2486"/>
                  <a:ext cx="2928" cy="346"/>
                </a:xfrm>
                <a:prstGeom prst="rect">
                  <a:avLst/>
                </a:prstGeom>
                <a:solidFill>
                  <a:srgbClr val="9933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pt-BR" altLang="pt-BR" sz="1200">
                      <a:solidFill>
                        <a:srgbClr val="FFFFFF"/>
                      </a:solidFill>
                      <a:latin typeface="Arial Narrow" pitchFamily="34" charset="0"/>
                    </a:rPr>
                    <a:t>Processos</a:t>
                  </a:r>
                  <a:endParaRPr lang="pt-BR" altLang="pt-BR" sz="1200">
                    <a:latin typeface="Arial Narrow" pitchFamily="34" charset="0"/>
                  </a:endParaRPr>
                </a:p>
                <a:p>
                  <a:pPr algn="ctr">
                    <a:spcBef>
                      <a:spcPct val="50000"/>
                    </a:spcBef>
                  </a:pPr>
                  <a:endParaRPr lang="pt-BR" altLang="pt-BR" sz="1200">
                    <a:latin typeface="Arial Narrow" pitchFamily="34" charset="0"/>
                  </a:endParaRPr>
                </a:p>
              </p:txBody>
            </p:sp>
          </p:grpSp>
          <p:sp>
            <p:nvSpPr>
              <p:cNvPr id="34828" name="Line 12"/>
              <p:cNvSpPr>
                <a:spLocks noChangeShapeType="1"/>
              </p:cNvSpPr>
              <p:nvPr/>
            </p:nvSpPr>
            <p:spPr bwMode="auto">
              <a:xfrm flipH="1">
                <a:off x="1776" y="288"/>
                <a:ext cx="1056" cy="254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29" name="Line 13"/>
              <p:cNvSpPr>
                <a:spLocks noChangeShapeType="1"/>
              </p:cNvSpPr>
              <p:nvPr/>
            </p:nvSpPr>
            <p:spPr bwMode="auto">
              <a:xfrm flipH="1">
                <a:off x="2423" y="288"/>
                <a:ext cx="409" cy="254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30" name="Line 14"/>
              <p:cNvSpPr>
                <a:spLocks noChangeShapeType="1"/>
              </p:cNvSpPr>
              <p:nvPr/>
            </p:nvSpPr>
            <p:spPr bwMode="auto">
              <a:xfrm>
                <a:off x="2832" y="288"/>
                <a:ext cx="480" cy="254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31" name="Line 15"/>
              <p:cNvSpPr>
                <a:spLocks noChangeShapeType="1"/>
              </p:cNvSpPr>
              <p:nvPr/>
            </p:nvSpPr>
            <p:spPr bwMode="auto">
              <a:xfrm>
                <a:off x="2832" y="288"/>
                <a:ext cx="1056" cy="254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32" name="Line 16"/>
              <p:cNvSpPr>
                <a:spLocks noChangeShapeType="1"/>
              </p:cNvSpPr>
              <p:nvPr/>
            </p:nvSpPr>
            <p:spPr bwMode="auto">
              <a:xfrm>
                <a:off x="1488" y="2640"/>
                <a:ext cx="268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33" name="Line 17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220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34" name="Line 18"/>
              <p:cNvSpPr>
                <a:spLocks noChangeShapeType="1"/>
              </p:cNvSpPr>
              <p:nvPr/>
            </p:nvSpPr>
            <p:spPr bwMode="auto">
              <a:xfrm>
                <a:off x="1968" y="1536"/>
                <a:ext cx="172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35" name="Line 19"/>
              <p:cNvSpPr>
                <a:spLocks noChangeShapeType="1"/>
              </p:cNvSpPr>
              <p:nvPr/>
            </p:nvSpPr>
            <p:spPr bwMode="auto">
              <a:xfrm>
                <a:off x="2160" y="1008"/>
                <a:ext cx="1392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36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480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Vendas e 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Marketing</a:t>
                </a:r>
              </a:p>
            </p:txBody>
          </p:sp>
          <p:sp>
            <p:nvSpPr>
              <p:cNvPr id="34837" name="Text Box 21"/>
              <p:cNvSpPr txBox="1">
                <a:spLocks noChangeArrowheads="1"/>
              </p:cNvSpPr>
              <p:nvPr/>
            </p:nvSpPr>
            <p:spPr bwMode="auto">
              <a:xfrm>
                <a:off x="1824" y="2851"/>
                <a:ext cx="52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 dirty="0">
                    <a:latin typeface="Arial Narrow" pitchFamily="34" charset="0"/>
                  </a:rPr>
                  <a:t>Produção - Sistemas de Automação</a:t>
                </a:r>
              </a:p>
            </p:txBody>
          </p:sp>
          <p:sp>
            <p:nvSpPr>
              <p:cNvPr id="34838" name="Text Box 22"/>
              <p:cNvSpPr txBox="1">
                <a:spLocks noChangeArrowheads="1"/>
              </p:cNvSpPr>
              <p:nvPr/>
            </p:nvSpPr>
            <p:spPr bwMode="auto">
              <a:xfrm>
                <a:off x="2640" y="2928"/>
                <a:ext cx="480" cy="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Finanças</a:t>
                </a:r>
              </a:p>
            </p:txBody>
          </p:sp>
          <p:sp>
            <p:nvSpPr>
              <p:cNvPr id="34839" name="Text Box 23"/>
              <p:cNvSpPr txBox="1">
                <a:spLocks noChangeArrowheads="1"/>
              </p:cNvSpPr>
              <p:nvPr/>
            </p:nvSpPr>
            <p:spPr bwMode="auto">
              <a:xfrm>
                <a:off x="3312" y="2933"/>
                <a:ext cx="624" cy="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Contabilidade</a:t>
                </a:r>
              </a:p>
            </p:txBody>
          </p:sp>
          <p:sp>
            <p:nvSpPr>
              <p:cNvPr id="34840" name="Text Box 24"/>
              <p:cNvSpPr txBox="1">
                <a:spLocks noChangeArrowheads="1"/>
              </p:cNvSpPr>
              <p:nvPr/>
            </p:nvSpPr>
            <p:spPr bwMode="auto">
              <a:xfrm>
                <a:off x="3936" y="2890"/>
                <a:ext cx="480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Recursos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Humanos</a:t>
                </a:r>
              </a:p>
            </p:txBody>
          </p:sp>
          <p:sp>
            <p:nvSpPr>
              <p:cNvPr id="34841" name="Text Box 25"/>
              <p:cNvSpPr txBox="1">
                <a:spLocks noChangeArrowheads="1"/>
              </p:cNvSpPr>
              <p:nvPr/>
            </p:nvSpPr>
            <p:spPr bwMode="auto">
              <a:xfrm>
                <a:off x="2544" y="480"/>
                <a:ext cx="624" cy="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Coordenação</a:t>
                </a:r>
              </a:p>
            </p:txBody>
          </p:sp>
          <p:sp>
            <p:nvSpPr>
              <p:cNvPr id="34842" name="Text Box 26"/>
              <p:cNvSpPr txBox="1">
                <a:spLocks noChangeArrowheads="1"/>
              </p:cNvSpPr>
              <p:nvPr/>
            </p:nvSpPr>
            <p:spPr bwMode="auto">
              <a:xfrm>
                <a:off x="4416" y="2564"/>
                <a:ext cx="576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Nível Operacional</a:t>
                </a:r>
              </a:p>
            </p:txBody>
          </p:sp>
          <p:sp>
            <p:nvSpPr>
              <p:cNvPr id="34843" name="Text Box 27"/>
              <p:cNvSpPr txBox="1">
                <a:spLocks noChangeArrowheads="1"/>
              </p:cNvSpPr>
              <p:nvPr/>
            </p:nvSpPr>
            <p:spPr bwMode="auto">
              <a:xfrm>
                <a:off x="4176" y="1968"/>
                <a:ext cx="672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Nível de Conhecimento</a:t>
                </a:r>
              </a:p>
            </p:txBody>
          </p:sp>
          <p:sp>
            <p:nvSpPr>
              <p:cNvPr id="34844" name="Text Box 28"/>
              <p:cNvSpPr txBox="1">
                <a:spLocks noChangeArrowheads="1"/>
              </p:cNvSpPr>
              <p:nvPr/>
            </p:nvSpPr>
            <p:spPr bwMode="auto">
              <a:xfrm>
                <a:off x="3984" y="1392"/>
                <a:ext cx="672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Nível de Gerenciamento</a:t>
                </a:r>
              </a:p>
            </p:txBody>
          </p:sp>
          <p:sp>
            <p:nvSpPr>
              <p:cNvPr id="34845" name="Text Box 29"/>
              <p:cNvSpPr txBox="1">
                <a:spLocks noChangeArrowheads="1"/>
              </p:cNvSpPr>
              <p:nvPr/>
            </p:nvSpPr>
            <p:spPr bwMode="auto">
              <a:xfrm>
                <a:off x="3840" y="864"/>
                <a:ext cx="528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Nível Estratégico</a:t>
                </a:r>
              </a:p>
            </p:txBody>
          </p:sp>
          <p:sp>
            <p:nvSpPr>
              <p:cNvPr id="34846" name="Text Box 30"/>
              <p:cNvSpPr txBox="1">
                <a:spLocks noChangeArrowheads="1"/>
              </p:cNvSpPr>
              <p:nvPr/>
            </p:nvSpPr>
            <p:spPr bwMode="auto">
              <a:xfrm>
                <a:off x="240" y="960"/>
                <a:ext cx="768" cy="9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ARQUITETURA DE INFORMAÇÃO DA ORGANIZAÇÃO</a:t>
                </a:r>
              </a:p>
            </p:txBody>
          </p:sp>
          <p:sp>
            <p:nvSpPr>
              <p:cNvPr id="34847" name="Line 31"/>
              <p:cNvSpPr>
                <a:spLocks noChangeShapeType="1"/>
              </p:cNvSpPr>
              <p:nvPr/>
            </p:nvSpPr>
            <p:spPr bwMode="auto">
              <a:xfrm>
                <a:off x="912" y="326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48" name="Line 32"/>
              <p:cNvSpPr>
                <a:spLocks noChangeShapeType="1"/>
              </p:cNvSpPr>
              <p:nvPr/>
            </p:nvSpPr>
            <p:spPr bwMode="auto">
              <a:xfrm>
                <a:off x="912" y="28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49" name="Text Box 33"/>
              <p:cNvSpPr txBox="1">
                <a:spLocks noChangeArrowheads="1"/>
              </p:cNvSpPr>
              <p:nvPr/>
            </p:nvSpPr>
            <p:spPr bwMode="auto">
              <a:xfrm>
                <a:off x="1344" y="3504"/>
                <a:ext cx="672" cy="423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endParaRPr lang="pt-BR" altLang="pt-BR" sz="1200">
                  <a:latin typeface="Arial Narrow" pitchFamily="34" charset="0"/>
                </a:endParaRP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HARDWARE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endParaRPr lang="pt-BR" altLang="pt-BR" sz="1200">
                  <a:latin typeface="Arial Narrow" pitchFamily="34" charset="0"/>
                </a:endParaRPr>
              </a:p>
            </p:txBody>
          </p:sp>
          <p:sp>
            <p:nvSpPr>
              <p:cNvPr id="34850" name="Text Box 34"/>
              <p:cNvSpPr txBox="1">
                <a:spLocks noChangeArrowheads="1"/>
              </p:cNvSpPr>
              <p:nvPr/>
            </p:nvSpPr>
            <p:spPr bwMode="auto">
              <a:xfrm>
                <a:off x="2160" y="3504"/>
                <a:ext cx="672" cy="423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endParaRPr lang="pt-BR" altLang="pt-BR" sz="1200">
                  <a:latin typeface="Arial Narrow" pitchFamily="34" charset="0"/>
                </a:endParaRP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SOFTWARE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endParaRPr lang="pt-BR" altLang="pt-BR" sz="1200">
                  <a:latin typeface="Arial Narrow" pitchFamily="34" charset="0"/>
                </a:endParaRPr>
              </a:p>
            </p:txBody>
          </p:sp>
          <p:sp>
            <p:nvSpPr>
              <p:cNvPr id="34851" name="Text Box 35"/>
              <p:cNvSpPr txBox="1">
                <a:spLocks noChangeArrowheads="1"/>
              </p:cNvSpPr>
              <p:nvPr/>
            </p:nvSpPr>
            <p:spPr bwMode="auto">
              <a:xfrm>
                <a:off x="3024" y="3504"/>
                <a:ext cx="720" cy="446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TECNOLOG. DE DADOS E ARMAZEN.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endParaRPr lang="pt-BR" altLang="pt-BR" sz="1200">
                  <a:latin typeface="Arial Narrow" pitchFamily="34" charset="0"/>
                </a:endParaRPr>
              </a:p>
            </p:txBody>
          </p:sp>
          <p:sp>
            <p:nvSpPr>
              <p:cNvPr id="34852" name="Text Box 36"/>
              <p:cNvSpPr txBox="1">
                <a:spLocks noChangeArrowheads="1"/>
              </p:cNvSpPr>
              <p:nvPr/>
            </p:nvSpPr>
            <p:spPr bwMode="auto">
              <a:xfrm>
                <a:off x="3936" y="3504"/>
                <a:ext cx="672" cy="423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endParaRPr lang="pt-BR" altLang="pt-BR" sz="1200">
                  <a:latin typeface="Arial Narrow" pitchFamily="34" charset="0"/>
                </a:endParaRP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REDES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endParaRPr lang="pt-BR" altLang="pt-BR" sz="1200">
                  <a:latin typeface="Arial Narrow" pitchFamily="34" charset="0"/>
                </a:endParaRPr>
              </a:p>
            </p:txBody>
          </p:sp>
          <p:sp>
            <p:nvSpPr>
              <p:cNvPr id="34853" name="Line 37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54" name="Line 38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55" name="Line 39"/>
              <p:cNvSpPr>
                <a:spLocks noChangeShapeType="1"/>
              </p:cNvSpPr>
              <p:nvPr/>
            </p:nvSpPr>
            <p:spPr bwMode="auto">
              <a:xfrm>
                <a:off x="912" y="412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856" name="Text Box 40"/>
              <p:cNvSpPr txBox="1">
                <a:spLocks noChangeArrowheads="1"/>
              </p:cNvSpPr>
              <p:nvPr/>
            </p:nvSpPr>
            <p:spPr bwMode="auto">
              <a:xfrm>
                <a:off x="96" y="3408"/>
                <a:ext cx="720" cy="6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INFRA</a:t>
                </a:r>
              </a:p>
              <a:p>
                <a:pPr algn="ctr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ESTRUTURA</a:t>
                </a:r>
              </a:p>
              <a:p>
                <a:pPr algn="ctr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pt-BR" altLang="pt-BR" sz="1200">
                    <a:latin typeface="Arial Narrow" pitchFamily="34" charset="0"/>
                  </a:rPr>
                  <a:t> DE TI</a:t>
                </a:r>
              </a:p>
            </p:txBody>
          </p:sp>
        </p:grpSp>
        <p:sp>
          <p:nvSpPr>
            <p:cNvPr id="34858" name="Text Box 42"/>
            <p:cNvSpPr txBox="1">
              <a:spLocks noChangeArrowheads="1"/>
            </p:cNvSpPr>
            <p:nvPr/>
          </p:nvSpPr>
          <p:spPr bwMode="auto">
            <a:xfrm>
              <a:off x="5088" y="1008"/>
              <a:ext cx="4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pt-BR" sz="1200">
                  <a:latin typeface="Arial" charset="0"/>
                </a:rPr>
                <a:t>Clientes</a:t>
              </a:r>
            </a:p>
          </p:txBody>
        </p:sp>
        <p:sp>
          <p:nvSpPr>
            <p:cNvPr id="34859" name="Line 43"/>
            <p:cNvSpPr>
              <a:spLocks noChangeShapeType="1"/>
            </p:cNvSpPr>
            <p:nvPr/>
          </p:nvSpPr>
          <p:spPr bwMode="auto">
            <a:xfrm flipH="1">
              <a:off x="4848" y="1248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60" name="Text Box 44"/>
            <p:cNvSpPr txBox="1">
              <a:spLocks noChangeArrowheads="1"/>
            </p:cNvSpPr>
            <p:nvPr/>
          </p:nvSpPr>
          <p:spPr bwMode="auto">
            <a:xfrm>
              <a:off x="5136" y="2784"/>
              <a:ext cx="62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pt-BR" sz="1200">
                  <a:latin typeface="Arial" charset="0"/>
                </a:rPr>
                <a:t>Infra estrutra pública</a:t>
              </a:r>
            </a:p>
          </p:txBody>
        </p:sp>
        <p:sp>
          <p:nvSpPr>
            <p:cNvPr id="34861" name="Line 45"/>
            <p:cNvSpPr>
              <a:spLocks noChangeShapeType="1"/>
            </p:cNvSpPr>
            <p:nvPr/>
          </p:nvSpPr>
          <p:spPr bwMode="auto">
            <a:xfrm flipH="1">
              <a:off x="4900" y="3072"/>
              <a:ext cx="3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62" name="Text Box 46"/>
            <p:cNvSpPr txBox="1">
              <a:spLocks noChangeArrowheads="1"/>
            </p:cNvSpPr>
            <p:nvPr/>
          </p:nvSpPr>
          <p:spPr bwMode="auto">
            <a:xfrm>
              <a:off x="144" y="2400"/>
              <a:ext cx="768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pt-BR" sz="1200">
                  <a:latin typeface="Arial" charset="0"/>
                </a:rPr>
                <a:t>Parceiros de Negócios, Fornecedorres</a:t>
              </a:r>
            </a:p>
          </p:txBody>
        </p: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 flipV="1">
              <a:off x="720" y="1872"/>
              <a:ext cx="5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4864" name="Group 48"/>
          <p:cNvGrpSpPr>
            <a:grpSpLocks/>
          </p:cNvGrpSpPr>
          <p:nvPr/>
        </p:nvGrpSpPr>
        <p:grpSpPr bwMode="auto">
          <a:xfrm>
            <a:off x="3733800" y="1676400"/>
            <a:ext cx="1600200" cy="3276600"/>
            <a:chOff x="2352" y="1056"/>
            <a:chExt cx="1008" cy="2064"/>
          </a:xfrm>
        </p:grpSpPr>
        <p:sp>
          <p:nvSpPr>
            <p:cNvPr id="34865" name="Oval 49"/>
            <p:cNvSpPr>
              <a:spLocks noChangeArrowheads="1"/>
            </p:cNvSpPr>
            <p:nvPr/>
          </p:nvSpPr>
          <p:spPr bwMode="auto">
            <a:xfrm>
              <a:off x="2352" y="1056"/>
              <a:ext cx="1008" cy="20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66" name="Text Box 50"/>
            <p:cNvSpPr txBox="1">
              <a:spLocks noChangeArrowheads="1"/>
            </p:cNvSpPr>
            <p:nvPr/>
          </p:nvSpPr>
          <p:spPr bwMode="auto">
            <a:xfrm>
              <a:off x="2496" y="1584"/>
              <a:ext cx="76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50000"/>
                </a:spcBef>
              </a:pPr>
              <a:r>
                <a:rPr lang="pt-BR" altLang="pt-BR" sz="1800">
                  <a:solidFill>
                    <a:schemeClr val="bg2"/>
                  </a:solidFill>
                  <a:latin typeface="Arial Narrow" pitchFamily="34" charset="0"/>
                </a:rPr>
                <a:t>Sistemas Empresariais</a:t>
              </a:r>
              <a:endParaRPr lang="pt-BR" altLang="pt-BR" sz="1800">
                <a:latin typeface="Arial Narrow" pitchFamily="34" charset="0"/>
              </a:endParaRPr>
            </a:p>
          </p:txBody>
        </p:sp>
        <p:sp>
          <p:nvSpPr>
            <p:cNvPr id="34867" name="Text Box 51"/>
            <p:cNvSpPr txBox="1">
              <a:spLocks noChangeArrowheads="1"/>
            </p:cNvSpPr>
            <p:nvPr/>
          </p:nvSpPr>
          <p:spPr bwMode="auto">
            <a:xfrm>
              <a:off x="2496" y="2058"/>
              <a:ext cx="768" cy="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50000"/>
                </a:spcBef>
              </a:pPr>
              <a:r>
                <a:rPr lang="pt-BR" altLang="pt-BR" sz="1800">
                  <a:solidFill>
                    <a:schemeClr val="bg2"/>
                  </a:solidFill>
                  <a:latin typeface="Arial Narrow" pitchFamily="34" charset="0"/>
                </a:rPr>
                <a:t>Sistemas de Gestão do Conhecimento </a:t>
              </a:r>
              <a:endParaRPr lang="pt-BR" altLang="pt-BR" sz="1800">
                <a:latin typeface="Arial Narrow" pitchFamily="34" charset="0"/>
              </a:endParaRPr>
            </a:p>
          </p:txBody>
        </p:sp>
      </p:grpSp>
      <p:grpSp>
        <p:nvGrpSpPr>
          <p:cNvPr id="34868" name="Group 52"/>
          <p:cNvGrpSpPr>
            <a:grpSpLocks/>
          </p:cNvGrpSpPr>
          <p:nvPr/>
        </p:nvGrpSpPr>
        <p:grpSpPr bwMode="auto">
          <a:xfrm>
            <a:off x="1752600" y="3276600"/>
            <a:ext cx="2667000" cy="914400"/>
            <a:chOff x="1008" y="2016"/>
            <a:chExt cx="1680" cy="576"/>
          </a:xfrm>
        </p:grpSpPr>
        <p:sp>
          <p:nvSpPr>
            <p:cNvPr id="34869" name="Oval 53"/>
            <p:cNvSpPr>
              <a:spLocks noChangeArrowheads="1"/>
            </p:cNvSpPr>
            <p:nvPr/>
          </p:nvSpPr>
          <p:spPr bwMode="auto">
            <a:xfrm>
              <a:off x="1008" y="2016"/>
              <a:ext cx="1680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70" name="Text Box 54"/>
            <p:cNvSpPr txBox="1">
              <a:spLocks noChangeArrowheads="1"/>
            </p:cNvSpPr>
            <p:nvPr/>
          </p:nvSpPr>
          <p:spPr bwMode="auto">
            <a:xfrm>
              <a:off x="1392" y="2160"/>
              <a:ext cx="76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50000"/>
                </a:spcBef>
              </a:pPr>
              <a:r>
                <a:rPr lang="pt-BR" altLang="pt-BR" sz="1800">
                  <a:solidFill>
                    <a:schemeClr val="bg2"/>
                  </a:solidFill>
                  <a:latin typeface="Arial Narrow" pitchFamily="34" charset="0"/>
                </a:rPr>
                <a:t>Sistemas para SCM</a:t>
              </a:r>
              <a:endParaRPr lang="pt-BR" altLang="pt-BR" sz="1800">
                <a:latin typeface="Arial Narrow" pitchFamily="34" charset="0"/>
              </a:endParaRPr>
            </a:p>
          </p:txBody>
        </p:sp>
      </p:grpSp>
      <p:grpSp>
        <p:nvGrpSpPr>
          <p:cNvPr id="34871" name="Group 55"/>
          <p:cNvGrpSpPr>
            <a:grpSpLocks/>
          </p:cNvGrpSpPr>
          <p:nvPr/>
        </p:nvGrpSpPr>
        <p:grpSpPr bwMode="auto">
          <a:xfrm>
            <a:off x="4876800" y="3276600"/>
            <a:ext cx="2667000" cy="914400"/>
            <a:chOff x="3072" y="2016"/>
            <a:chExt cx="1680" cy="576"/>
          </a:xfrm>
        </p:grpSpPr>
        <p:sp>
          <p:nvSpPr>
            <p:cNvPr id="34872" name="Text Box 56"/>
            <p:cNvSpPr txBox="1">
              <a:spLocks noChangeArrowheads="1"/>
            </p:cNvSpPr>
            <p:nvPr/>
          </p:nvSpPr>
          <p:spPr bwMode="auto">
            <a:xfrm>
              <a:off x="3504" y="2160"/>
              <a:ext cx="76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50000"/>
                </a:spcBef>
              </a:pPr>
              <a:r>
                <a:rPr lang="pt-BR" altLang="pt-BR" sz="1800">
                  <a:solidFill>
                    <a:schemeClr val="bg2"/>
                  </a:solidFill>
                  <a:latin typeface="Arial Narrow" pitchFamily="34" charset="0"/>
                </a:rPr>
                <a:t>Sistemas para CRM</a:t>
              </a:r>
              <a:endParaRPr lang="pt-BR" altLang="pt-BR" sz="1800">
                <a:latin typeface="Arial Narrow" pitchFamily="34" charset="0"/>
              </a:endParaRPr>
            </a:p>
          </p:txBody>
        </p:sp>
        <p:sp>
          <p:nvSpPr>
            <p:cNvPr id="34873" name="Oval 57"/>
            <p:cNvSpPr>
              <a:spLocks noChangeArrowheads="1"/>
            </p:cNvSpPr>
            <p:nvPr/>
          </p:nvSpPr>
          <p:spPr bwMode="auto">
            <a:xfrm>
              <a:off x="3072" y="2016"/>
              <a:ext cx="1680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" name="Elipse 1"/>
          <p:cNvSpPr/>
          <p:nvPr/>
        </p:nvSpPr>
        <p:spPr>
          <a:xfrm>
            <a:off x="2895600" y="4419600"/>
            <a:ext cx="838200" cy="762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>
            <a:endCxn id="34837" idx="1"/>
          </p:cNvCxnSpPr>
          <p:nvPr/>
        </p:nvCxnSpPr>
        <p:spPr>
          <a:xfrm flipV="1">
            <a:off x="1752600" y="4830763"/>
            <a:ext cx="1143000" cy="73183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28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pt-BR" altLang="pt-BR" sz="3200"/>
              <a:t>INTEGRAÇÃO DOS SISTEMAS PRODUTIVOS COM O SISTEMAS DO NÍVEL CORPORATIVO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 sz="2000">
                <a:latin typeface="Arial" charset="0"/>
              </a:rPr>
              <a:t>MRP (Material Requirements Planning): Surgiram devido à necessidade de reduzir os níveis de estoque.</a:t>
            </a:r>
          </a:p>
          <a:p>
            <a:pPr>
              <a:lnSpc>
                <a:spcPct val="110000"/>
              </a:lnSpc>
              <a:buFontTx/>
              <a:buNone/>
            </a:pPr>
            <a:endParaRPr lang="pt-BR" altLang="pt-BR" sz="80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pt-BR" altLang="pt-BR" sz="2000">
                <a:latin typeface="Arial" charset="0"/>
              </a:rPr>
              <a:t>MRP evoluiu para MRP-II (Manufacturing Resource Planning), que tomava como base, além dos bens, outros recursos essenciais à produção, tais como mão-de-obra, máquinas, etc.</a:t>
            </a:r>
          </a:p>
          <a:p>
            <a:pPr>
              <a:lnSpc>
                <a:spcPct val="110000"/>
              </a:lnSpc>
              <a:buFontTx/>
              <a:buNone/>
            </a:pPr>
            <a:endParaRPr lang="pt-BR" altLang="pt-BR" sz="80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pt-BR" altLang="pt-BR" sz="2000">
                <a:latin typeface="Arial" charset="0"/>
              </a:rPr>
              <a:t>ERP (Enterprise Resource Planning): Além de permitir a gestão da manufatura, o ERP permitiu controlar toda a empresa, da produção às finanças, integrando e sincronizando todos os departamentos. </a:t>
            </a:r>
            <a:endParaRPr lang="pt-BR" alt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4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altLang="pt-BR" sz="3200" b="1" i="1">
                <a:latin typeface="Arial" charset="0"/>
              </a:rPr>
              <a:t>INFORMAÇÕES DO CHÃO DE FÁBRICA</a:t>
            </a:r>
            <a:endParaRPr lang="pt-BR" altLang="pt-BR" sz="3200">
              <a:latin typeface="Arial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648200"/>
          </a:xfrm>
        </p:spPr>
        <p:txBody>
          <a:bodyPr/>
          <a:lstStyle/>
          <a:p>
            <a:r>
              <a:rPr lang="en-US" altLang="pt-BR" sz="2000" dirty="0">
                <a:latin typeface="Arial" charset="0"/>
              </a:rPr>
              <a:t>As </a:t>
            </a:r>
            <a:r>
              <a:rPr lang="en-US" altLang="pt-BR" sz="2000" dirty="0" err="1">
                <a:latin typeface="Arial" charset="0"/>
              </a:rPr>
              <a:t>informações</a:t>
            </a:r>
            <a:r>
              <a:rPr lang="en-US" altLang="pt-BR" sz="2000" dirty="0">
                <a:latin typeface="Arial" charset="0"/>
              </a:rPr>
              <a:t> do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chão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de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fábrica</a:t>
            </a:r>
            <a:r>
              <a:rPr lang="en-US" altLang="pt-BR" sz="2000" dirty="0">
                <a:latin typeface="Arial" charset="0"/>
              </a:rPr>
              <a:t>, da forma </a:t>
            </a:r>
            <a:r>
              <a:rPr lang="en-US" altLang="pt-BR" sz="2000" dirty="0" err="1">
                <a:latin typeface="Arial" charset="0"/>
              </a:rPr>
              <a:t>como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latin typeface="Arial" charset="0"/>
              </a:rPr>
              <a:t>elas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latin typeface="Arial" charset="0"/>
              </a:rPr>
              <a:t>são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latin typeface="Arial" charset="0"/>
              </a:rPr>
              <a:t>obtidas</a:t>
            </a:r>
            <a:r>
              <a:rPr lang="en-US" altLang="pt-BR" sz="2000" dirty="0">
                <a:latin typeface="Arial" charset="0"/>
              </a:rPr>
              <a:t>, </a:t>
            </a:r>
            <a:r>
              <a:rPr lang="en-US" altLang="pt-BR" sz="2000" dirty="0" err="1">
                <a:latin typeface="Arial" charset="0"/>
              </a:rPr>
              <a:t>não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latin typeface="Arial" charset="0"/>
              </a:rPr>
              <a:t>são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latin typeface="Arial" charset="0"/>
              </a:rPr>
              <a:t>adequadas</a:t>
            </a:r>
            <a:r>
              <a:rPr lang="en-US" altLang="pt-BR" sz="2000" dirty="0">
                <a:latin typeface="Arial" charset="0"/>
              </a:rPr>
              <a:t> para </a:t>
            </a:r>
            <a:r>
              <a:rPr lang="en-US" altLang="pt-BR" sz="2000" dirty="0" err="1">
                <a:latin typeface="Arial" charset="0"/>
              </a:rPr>
              <a:t>serem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latin typeface="Arial" charset="0"/>
              </a:rPr>
              <a:t>usadas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latin typeface="Arial" charset="0"/>
              </a:rPr>
              <a:t>pelos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sistemas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de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gestão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empresarial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(ERP).</a:t>
            </a:r>
            <a:endParaRPr lang="en-US" altLang="pt-BR" sz="2000" dirty="0">
              <a:latin typeface="Arial" charset="0"/>
            </a:endParaRPr>
          </a:p>
          <a:p>
            <a:endParaRPr lang="en-US" altLang="pt-BR" sz="2000" dirty="0">
              <a:latin typeface="Arial" charset="0"/>
            </a:endParaRPr>
          </a:p>
          <a:p>
            <a:r>
              <a:rPr lang="en-US" altLang="pt-BR" sz="2000" dirty="0" err="1">
                <a:latin typeface="Arial" charset="0"/>
              </a:rPr>
              <a:t>Os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sistemas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de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supervisão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e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controle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latin typeface="Arial" charset="0"/>
              </a:rPr>
              <a:t>obtêm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grandes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volumes de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informação</a:t>
            </a:r>
            <a:r>
              <a:rPr lang="en-US" altLang="pt-BR" sz="2000" dirty="0">
                <a:latin typeface="Arial" charset="0"/>
              </a:rPr>
              <a:t> do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processo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controlado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latin typeface="Arial" charset="0"/>
              </a:rPr>
              <a:t>em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intervalos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de tempo de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aquisição</a:t>
            </a:r>
            <a:r>
              <a:rPr lang="en-US" altLang="pt-BR" sz="2000" dirty="0">
                <a:latin typeface="Arial" charset="0"/>
              </a:rPr>
              <a:t> que </a:t>
            </a:r>
            <a:r>
              <a:rPr lang="en-US" altLang="pt-BR" sz="2000" dirty="0" err="1">
                <a:latin typeface="Arial" charset="0"/>
              </a:rPr>
              <a:t>são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adequados</a:t>
            </a:r>
            <a:r>
              <a:rPr lang="en-US" altLang="pt-BR" sz="2000" dirty="0">
                <a:latin typeface="Arial" charset="0"/>
              </a:rPr>
              <a:t> para o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controle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em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tempo real</a:t>
            </a:r>
            <a:r>
              <a:rPr lang="en-US" altLang="pt-BR" sz="2000" dirty="0">
                <a:latin typeface="Arial" charset="0"/>
              </a:rPr>
              <a:t> e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análise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da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engenharia</a:t>
            </a:r>
            <a:r>
              <a:rPr lang="en-US" altLang="pt-BR" sz="2000" dirty="0">
                <a:latin typeface="Arial" charset="0"/>
              </a:rPr>
              <a:t>.</a:t>
            </a:r>
          </a:p>
          <a:p>
            <a:endParaRPr lang="en-US" altLang="pt-BR" sz="2000" dirty="0">
              <a:latin typeface="Arial" charset="0"/>
            </a:endParaRPr>
          </a:p>
          <a:p>
            <a:r>
              <a:rPr lang="en-US" altLang="pt-BR" sz="2000" dirty="0">
                <a:latin typeface="Arial" charset="0"/>
              </a:rPr>
              <a:t>É </a:t>
            </a:r>
            <a:r>
              <a:rPr lang="en-US" altLang="pt-BR" sz="2000" dirty="0" err="1">
                <a:latin typeface="Arial" charset="0"/>
              </a:rPr>
              <a:t>necessário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consolidar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latin typeface="Arial" charset="0"/>
              </a:rPr>
              <a:t>essas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informações</a:t>
            </a:r>
            <a:r>
              <a:rPr lang="en-US" altLang="pt-BR" sz="2000" dirty="0">
                <a:latin typeface="Arial" charset="0"/>
              </a:rPr>
              <a:t> e </a:t>
            </a:r>
            <a:r>
              <a:rPr lang="en-US" altLang="pt-BR" sz="2000" dirty="0" err="1">
                <a:latin typeface="Arial" charset="0"/>
              </a:rPr>
              <a:t>torná</a:t>
            </a:r>
            <a:r>
              <a:rPr lang="en-US" altLang="pt-BR" sz="2000" dirty="0">
                <a:latin typeface="Arial" charset="0"/>
              </a:rPr>
              <a:t>-las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disponíveis</a:t>
            </a:r>
            <a:r>
              <a:rPr lang="en-US" altLang="pt-BR" sz="2000" dirty="0">
                <a:latin typeface="Arial" charset="0"/>
              </a:rPr>
              <a:t> para </a:t>
            </a:r>
            <a:r>
              <a:rPr lang="en-US" altLang="pt-BR" sz="2000" dirty="0" err="1">
                <a:latin typeface="Arial" charset="0"/>
              </a:rPr>
              <a:t>os</a:t>
            </a:r>
            <a:r>
              <a:rPr lang="en-US" altLang="pt-BR" sz="2000" dirty="0"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sistemas</a:t>
            </a:r>
            <a:r>
              <a:rPr lang="en-US" altLang="pt-BR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pt-BR" sz="2000" dirty="0" err="1">
                <a:solidFill>
                  <a:schemeClr val="tx2"/>
                </a:solidFill>
                <a:latin typeface="Arial" charset="0"/>
              </a:rPr>
              <a:t>corporativos</a:t>
            </a:r>
            <a:r>
              <a:rPr lang="en-US" altLang="pt-BR" sz="2000" dirty="0">
                <a:latin typeface="Arial" charset="0"/>
              </a:rPr>
              <a:t>.</a:t>
            </a:r>
          </a:p>
          <a:p>
            <a:endParaRPr lang="en-US" altLang="pt-BR" sz="2000" dirty="0"/>
          </a:p>
          <a:p>
            <a:r>
              <a:rPr lang="en-US" altLang="pt-BR" sz="2000" i="1" dirty="0"/>
              <a:t>CONCEITOS RELACIONADOS:</a:t>
            </a:r>
            <a:r>
              <a:rPr lang="en-US" altLang="pt-BR" sz="2000" dirty="0"/>
              <a:t> MESA, EPS, PIMS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155917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pt-BR" altLang="pt-BR" sz="2400" b="1" dirty="0"/>
              <a:t>Integração dos SI Corporativos ao Chão de Fábrica</a:t>
            </a:r>
            <a:endParaRPr lang="pt-BR" altLang="pt-BR" sz="2400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7496175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020272" y="5638800"/>
            <a:ext cx="15903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400" dirty="0"/>
              <a:t>REFERÊNCIA:ATAN</a:t>
            </a:r>
          </a:p>
        </p:txBody>
      </p:sp>
    </p:spTree>
    <p:extLst>
      <p:ext uri="{BB962C8B-B14F-4D97-AF65-F5344CB8AC3E}">
        <p14:creationId xmlns:p14="http://schemas.microsoft.com/office/powerpoint/2010/main" val="14180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3568" y="332656"/>
            <a:ext cx="73936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pt-BR" sz="2400" dirty="0">
                <a:solidFill>
                  <a:srgbClr val="000000"/>
                </a:solidFill>
                <a:latin typeface="Arial" charset="0"/>
              </a:rPr>
              <a:t>SISTEMA DE AUTOMAÇÃO – ABORDAGEM ARQUITETURAL BASEADA EM OBJETOS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08150" y="1378098"/>
            <a:ext cx="6369050" cy="5075238"/>
            <a:chOff x="1708150" y="1378098"/>
            <a:chExt cx="6369050" cy="5075238"/>
          </a:xfrm>
        </p:grpSpPr>
        <p:sp>
          <p:nvSpPr>
            <p:cNvPr id="23554" name="Text Box 2"/>
            <p:cNvSpPr txBox="1">
              <a:spLocks noChangeArrowheads="1"/>
            </p:cNvSpPr>
            <p:nvPr/>
          </p:nvSpPr>
          <p:spPr bwMode="auto">
            <a:xfrm>
              <a:off x="2397125" y="6169173"/>
              <a:ext cx="4449763" cy="284163"/>
            </a:xfrm>
            <a:prstGeom prst="rect">
              <a:avLst/>
            </a:prstGeom>
            <a:gradFill rotWithShape="0">
              <a:gsLst>
                <a:gs pos="0">
                  <a:srgbClr val="66FF33">
                    <a:gamma/>
                    <a:shade val="46275"/>
                    <a:invGamma/>
                  </a:srgbClr>
                </a:gs>
                <a:gs pos="50000">
                  <a:srgbClr val="66FF33"/>
                </a:gs>
                <a:gs pos="100000">
                  <a:srgbClr val="66FF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altLang="pt-BR" sz="1200">
                  <a:solidFill>
                    <a:srgbClr val="000000"/>
                  </a:solidFill>
                </a:rPr>
                <a:t>PROCESSO</a:t>
              </a:r>
            </a:p>
          </p:txBody>
        </p:sp>
        <p:grpSp>
          <p:nvGrpSpPr>
            <p:cNvPr id="23556" name="Group 4"/>
            <p:cNvGrpSpPr>
              <a:grpSpLocks/>
            </p:cNvGrpSpPr>
            <p:nvPr/>
          </p:nvGrpSpPr>
          <p:grpSpPr bwMode="auto">
            <a:xfrm>
              <a:off x="2517775" y="1862286"/>
              <a:ext cx="5437188" cy="539750"/>
              <a:chOff x="1586" y="449"/>
              <a:chExt cx="3425" cy="340"/>
            </a:xfrm>
          </p:grpSpPr>
          <p:sp>
            <p:nvSpPr>
              <p:cNvPr id="23557" name="Text Box 5"/>
              <p:cNvSpPr txBox="1">
                <a:spLocks noChangeArrowheads="1"/>
              </p:cNvSpPr>
              <p:nvPr/>
            </p:nvSpPr>
            <p:spPr bwMode="auto">
              <a:xfrm>
                <a:off x="3475" y="449"/>
                <a:ext cx="614" cy="29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 Corporativo</a:t>
                </a:r>
              </a:p>
            </p:txBody>
          </p:sp>
          <p:sp>
            <p:nvSpPr>
              <p:cNvPr id="23558" name="Text Box 6"/>
              <p:cNvSpPr txBox="1">
                <a:spLocks noChangeArrowheads="1"/>
              </p:cNvSpPr>
              <p:nvPr/>
            </p:nvSpPr>
            <p:spPr bwMode="auto">
              <a:xfrm>
                <a:off x="4467" y="463"/>
                <a:ext cx="544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pt-BR" altLang="pt-BR" sz="1400">
                    <a:solidFill>
                      <a:srgbClr val="000000"/>
                    </a:solidFill>
                    <a:latin typeface="Arial Narrow" pitchFamily="34" charset="0"/>
                  </a:rPr>
                  <a:t>Nível de Corporação</a:t>
                </a:r>
                <a:endParaRPr lang="pt-BR" altLang="pt-BR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59" name="Line 7"/>
              <p:cNvSpPr>
                <a:spLocks noChangeShapeType="1"/>
              </p:cNvSpPr>
              <p:nvPr/>
            </p:nvSpPr>
            <p:spPr bwMode="auto">
              <a:xfrm>
                <a:off x="2279" y="599"/>
                <a:ext cx="22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560" name="Line 8"/>
              <p:cNvSpPr>
                <a:spLocks noChangeShapeType="1"/>
              </p:cNvSpPr>
              <p:nvPr/>
            </p:nvSpPr>
            <p:spPr bwMode="auto">
              <a:xfrm>
                <a:off x="3221" y="605"/>
                <a:ext cx="18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561" name="Text Box 9"/>
              <p:cNvSpPr txBox="1">
                <a:spLocks noChangeArrowheads="1"/>
              </p:cNvSpPr>
              <p:nvPr/>
            </p:nvSpPr>
            <p:spPr bwMode="auto">
              <a:xfrm>
                <a:off x="2552" y="456"/>
                <a:ext cx="614" cy="29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Corporativo</a:t>
                </a:r>
              </a:p>
            </p:txBody>
          </p:sp>
          <p:sp>
            <p:nvSpPr>
              <p:cNvPr id="23562" name="Text Box 10"/>
              <p:cNvSpPr txBox="1">
                <a:spLocks noChangeArrowheads="1"/>
              </p:cNvSpPr>
              <p:nvPr/>
            </p:nvSpPr>
            <p:spPr bwMode="auto">
              <a:xfrm>
                <a:off x="1586" y="456"/>
                <a:ext cx="614" cy="29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Corporativo</a:t>
                </a:r>
              </a:p>
            </p:txBody>
          </p:sp>
        </p:grpSp>
        <p:grpSp>
          <p:nvGrpSpPr>
            <p:cNvPr id="23563" name="Group 11"/>
            <p:cNvGrpSpPr>
              <a:grpSpLocks/>
            </p:cNvGrpSpPr>
            <p:nvPr/>
          </p:nvGrpSpPr>
          <p:grpSpPr bwMode="auto">
            <a:xfrm>
              <a:off x="2528888" y="3029098"/>
              <a:ext cx="5427662" cy="541338"/>
              <a:chOff x="1593" y="1184"/>
              <a:chExt cx="3419" cy="341"/>
            </a:xfrm>
          </p:grpSpPr>
          <p:sp>
            <p:nvSpPr>
              <p:cNvPr id="23564" name="Text Box 12"/>
              <p:cNvSpPr txBox="1">
                <a:spLocks noChangeArrowheads="1"/>
              </p:cNvSpPr>
              <p:nvPr/>
            </p:nvSpPr>
            <p:spPr bwMode="auto">
              <a:xfrm>
                <a:off x="4435" y="1199"/>
                <a:ext cx="577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pt-BR" altLang="pt-BR" sz="1400">
                    <a:solidFill>
                      <a:srgbClr val="000000"/>
                    </a:solidFill>
                    <a:latin typeface="Arial Narrow" pitchFamily="34" charset="0"/>
                  </a:rPr>
                  <a:t>Nível de </a:t>
                </a:r>
              </a:p>
              <a:p>
                <a:pPr algn="ctr"/>
                <a:r>
                  <a:rPr lang="pt-BR" altLang="pt-BR" sz="1400">
                    <a:solidFill>
                      <a:srgbClr val="000000"/>
                    </a:solidFill>
                    <a:latin typeface="Arial Narrow" pitchFamily="34" charset="0"/>
                  </a:rPr>
                  <a:t>Coordenação</a:t>
                </a:r>
                <a:endParaRPr lang="pt-BR" altLang="pt-BR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565" name="Text Box 13"/>
              <p:cNvSpPr txBox="1">
                <a:spLocks noChangeArrowheads="1"/>
              </p:cNvSpPr>
              <p:nvPr/>
            </p:nvSpPr>
            <p:spPr bwMode="auto">
              <a:xfrm>
                <a:off x="3483" y="1184"/>
                <a:ext cx="614" cy="29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de Coordenação</a:t>
                </a:r>
              </a:p>
            </p:txBody>
          </p:sp>
          <p:sp>
            <p:nvSpPr>
              <p:cNvPr id="23566" name="Line 14"/>
              <p:cNvSpPr>
                <a:spLocks noChangeShapeType="1"/>
              </p:cNvSpPr>
              <p:nvPr/>
            </p:nvSpPr>
            <p:spPr bwMode="auto">
              <a:xfrm>
                <a:off x="2287" y="1334"/>
                <a:ext cx="22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>
                <a:off x="3228" y="1341"/>
                <a:ext cx="189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568" name="Text Box 16"/>
              <p:cNvSpPr txBox="1">
                <a:spLocks noChangeArrowheads="1"/>
              </p:cNvSpPr>
              <p:nvPr/>
            </p:nvSpPr>
            <p:spPr bwMode="auto">
              <a:xfrm>
                <a:off x="2559" y="1191"/>
                <a:ext cx="614" cy="29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 de Coordenação</a:t>
                </a:r>
              </a:p>
            </p:txBody>
          </p:sp>
          <p:sp>
            <p:nvSpPr>
              <p:cNvPr id="23569" name="Text Box 17"/>
              <p:cNvSpPr txBox="1">
                <a:spLocks noChangeArrowheads="1"/>
              </p:cNvSpPr>
              <p:nvPr/>
            </p:nvSpPr>
            <p:spPr bwMode="auto">
              <a:xfrm>
                <a:off x="1593" y="1191"/>
                <a:ext cx="614" cy="29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de Coordenação</a:t>
                </a:r>
              </a:p>
            </p:txBody>
          </p:sp>
        </p:grpSp>
        <p:grpSp>
          <p:nvGrpSpPr>
            <p:cNvPr id="23570" name="Group 18"/>
            <p:cNvGrpSpPr>
              <a:grpSpLocks/>
            </p:cNvGrpSpPr>
            <p:nvPr/>
          </p:nvGrpSpPr>
          <p:grpSpPr bwMode="auto">
            <a:xfrm>
              <a:off x="1981200" y="2368698"/>
              <a:ext cx="5934075" cy="692150"/>
              <a:chOff x="1256" y="748"/>
              <a:chExt cx="3738" cy="436"/>
            </a:xfrm>
          </p:grpSpPr>
          <p:sp>
            <p:nvSpPr>
              <p:cNvPr id="23571" name="Line 19"/>
              <p:cNvSpPr>
                <a:spLocks noChangeShapeType="1"/>
              </p:cNvSpPr>
              <p:nvPr/>
            </p:nvSpPr>
            <p:spPr bwMode="auto">
              <a:xfrm>
                <a:off x="4487" y="971"/>
                <a:ext cx="507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572" name="Text Box 20"/>
              <p:cNvSpPr txBox="1">
                <a:spLocks noChangeArrowheads="1"/>
              </p:cNvSpPr>
              <p:nvPr/>
            </p:nvSpPr>
            <p:spPr bwMode="auto">
              <a:xfrm>
                <a:off x="1824" y="897"/>
                <a:ext cx="2237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0" bIns="0"/>
              <a:lstStyle/>
              <a:p>
                <a:pPr algn="ctr"/>
                <a:r>
                  <a:rPr lang="pt-BR" altLang="pt-BR" sz="1100">
                    <a:solidFill>
                      <a:srgbClr val="FF0000"/>
                    </a:solidFill>
                    <a:latin typeface="Arial" charset="0"/>
                  </a:rPr>
                  <a:t>Infra-estrutura de Comunicação</a:t>
                </a:r>
              </a:p>
            </p:txBody>
          </p:sp>
          <p:sp>
            <p:nvSpPr>
              <p:cNvPr id="23573" name="AutoShape 21"/>
              <p:cNvSpPr>
                <a:spLocks noChangeArrowheads="1"/>
              </p:cNvSpPr>
              <p:nvPr/>
            </p:nvSpPr>
            <p:spPr bwMode="auto">
              <a:xfrm>
                <a:off x="1849" y="751"/>
                <a:ext cx="56" cy="141"/>
              </a:xfrm>
              <a:prstGeom prst="upDownArrow">
                <a:avLst>
                  <a:gd name="adj1" fmla="val 50000"/>
                  <a:gd name="adj2" fmla="val 5035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74" name="AutoShape 22"/>
              <p:cNvSpPr>
                <a:spLocks noChangeArrowheads="1"/>
              </p:cNvSpPr>
              <p:nvPr/>
            </p:nvSpPr>
            <p:spPr bwMode="auto">
              <a:xfrm>
                <a:off x="2835" y="751"/>
                <a:ext cx="56" cy="141"/>
              </a:xfrm>
              <a:prstGeom prst="upDownArrow">
                <a:avLst>
                  <a:gd name="adj1" fmla="val 50000"/>
                  <a:gd name="adj2" fmla="val 5035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75" name="AutoShape 23"/>
              <p:cNvSpPr>
                <a:spLocks noChangeArrowheads="1"/>
              </p:cNvSpPr>
              <p:nvPr/>
            </p:nvSpPr>
            <p:spPr bwMode="auto">
              <a:xfrm>
                <a:off x="3754" y="748"/>
                <a:ext cx="56" cy="141"/>
              </a:xfrm>
              <a:prstGeom prst="upDownArrow">
                <a:avLst>
                  <a:gd name="adj1" fmla="val 50000"/>
                  <a:gd name="adj2" fmla="val 5035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3576" name="Group 24"/>
              <p:cNvGrpSpPr>
                <a:grpSpLocks/>
              </p:cNvGrpSpPr>
              <p:nvPr/>
            </p:nvGrpSpPr>
            <p:grpSpPr bwMode="auto">
              <a:xfrm>
                <a:off x="4267" y="853"/>
                <a:ext cx="155" cy="226"/>
                <a:chOff x="9229" y="3067"/>
                <a:chExt cx="389" cy="759"/>
              </a:xfrm>
            </p:grpSpPr>
            <p:sp>
              <p:nvSpPr>
                <p:cNvPr id="23577" name="Line 25"/>
                <p:cNvSpPr>
                  <a:spLocks noChangeShapeType="1"/>
                </p:cNvSpPr>
                <p:nvPr/>
              </p:nvSpPr>
              <p:spPr bwMode="auto">
                <a:xfrm>
                  <a:off x="9235" y="3067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57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9243" y="3451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579" name="Line 27"/>
                <p:cNvSpPr>
                  <a:spLocks noChangeShapeType="1"/>
                </p:cNvSpPr>
                <p:nvPr/>
              </p:nvSpPr>
              <p:spPr bwMode="auto">
                <a:xfrm>
                  <a:off x="9229" y="3075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580" name="Line 28"/>
                <p:cNvSpPr>
                  <a:spLocks noChangeShapeType="1"/>
                </p:cNvSpPr>
                <p:nvPr/>
              </p:nvSpPr>
              <p:spPr bwMode="auto">
                <a:xfrm>
                  <a:off x="9237" y="3683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3581" name="Line 29"/>
              <p:cNvSpPr>
                <a:spLocks noChangeShapeType="1"/>
              </p:cNvSpPr>
              <p:nvPr/>
            </p:nvSpPr>
            <p:spPr bwMode="auto">
              <a:xfrm flipH="1">
                <a:off x="1256" y="890"/>
                <a:ext cx="3013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82" name="Line 30"/>
              <p:cNvSpPr>
                <a:spLocks noChangeShapeType="1"/>
              </p:cNvSpPr>
              <p:nvPr/>
            </p:nvSpPr>
            <p:spPr bwMode="auto">
              <a:xfrm flipH="1">
                <a:off x="1264" y="1034"/>
                <a:ext cx="300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83" name="AutoShape 31"/>
              <p:cNvSpPr>
                <a:spLocks noChangeArrowheads="1"/>
              </p:cNvSpPr>
              <p:nvPr/>
            </p:nvSpPr>
            <p:spPr bwMode="auto">
              <a:xfrm>
                <a:off x="1848" y="1043"/>
                <a:ext cx="56" cy="141"/>
              </a:xfrm>
              <a:prstGeom prst="upDownArrow">
                <a:avLst>
                  <a:gd name="adj1" fmla="val 50000"/>
                  <a:gd name="adj2" fmla="val 5035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84" name="AutoShape 32"/>
              <p:cNvSpPr>
                <a:spLocks noChangeArrowheads="1"/>
              </p:cNvSpPr>
              <p:nvPr/>
            </p:nvSpPr>
            <p:spPr bwMode="auto">
              <a:xfrm>
                <a:off x="3753" y="1036"/>
                <a:ext cx="57" cy="141"/>
              </a:xfrm>
              <a:prstGeom prst="upDownArrow">
                <a:avLst>
                  <a:gd name="adj1" fmla="val 50000"/>
                  <a:gd name="adj2" fmla="val 4947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85" name="AutoShape 33"/>
              <p:cNvSpPr>
                <a:spLocks noChangeArrowheads="1"/>
              </p:cNvSpPr>
              <p:nvPr/>
            </p:nvSpPr>
            <p:spPr bwMode="auto">
              <a:xfrm>
                <a:off x="2824" y="1039"/>
                <a:ext cx="56" cy="142"/>
              </a:xfrm>
              <a:prstGeom prst="upDownArrow">
                <a:avLst>
                  <a:gd name="adj1" fmla="val 50000"/>
                  <a:gd name="adj2" fmla="val 5071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3586" name="Group 34"/>
            <p:cNvGrpSpPr>
              <a:grpSpLocks/>
            </p:cNvGrpSpPr>
            <p:nvPr/>
          </p:nvGrpSpPr>
          <p:grpSpPr bwMode="auto">
            <a:xfrm>
              <a:off x="1995488" y="3503761"/>
              <a:ext cx="5934075" cy="692150"/>
              <a:chOff x="1257" y="1483"/>
              <a:chExt cx="3738" cy="436"/>
            </a:xfrm>
          </p:grpSpPr>
          <p:sp>
            <p:nvSpPr>
              <p:cNvPr id="23587" name="Line 35"/>
              <p:cNvSpPr>
                <a:spLocks noChangeShapeType="1"/>
              </p:cNvSpPr>
              <p:nvPr/>
            </p:nvSpPr>
            <p:spPr bwMode="auto">
              <a:xfrm>
                <a:off x="4488" y="1707"/>
                <a:ext cx="507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23588" name="Group 36"/>
              <p:cNvGrpSpPr>
                <a:grpSpLocks/>
              </p:cNvGrpSpPr>
              <p:nvPr/>
            </p:nvGrpSpPr>
            <p:grpSpPr bwMode="auto">
              <a:xfrm>
                <a:off x="4267" y="1588"/>
                <a:ext cx="156" cy="227"/>
                <a:chOff x="9229" y="3067"/>
                <a:chExt cx="389" cy="759"/>
              </a:xfrm>
            </p:grpSpPr>
            <p:sp>
              <p:nvSpPr>
                <p:cNvPr id="23589" name="Line 37"/>
                <p:cNvSpPr>
                  <a:spLocks noChangeShapeType="1"/>
                </p:cNvSpPr>
                <p:nvPr/>
              </p:nvSpPr>
              <p:spPr bwMode="auto">
                <a:xfrm>
                  <a:off x="9235" y="3067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590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9243" y="3451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591" name="Line 39"/>
                <p:cNvSpPr>
                  <a:spLocks noChangeShapeType="1"/>
                </p:cNvSpPr>
                <p:nvPr/>
              </p:nvSpPr>
              <p:spPr bwMode="auto">
                <a:xfrm>
                  <a:off x="9229" y="3075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592" name="Line 40"/>
                <p:cNvSpPr>
                  <a:spLocks noChangeShapeType="1"/>
                </p:cNvSpPr>
                <p:nvPr/>
              </p:nvSpPr>
              <p:spPr bwMode="auto">
                <a:xfrm>
                  <a:off x="9237" y="3683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3593" name="Text Box 41"/>
              <p:cNvSpPr txBox="1">
                <a:spLocks noChangeArrowheads="1"/>
              </p:cNvSpPr>
              <p:nvPr/>
            </p:nvSpPr>
            <p:spPr bwMode="auto">
              <a:xfrm>
                <a:off x="1824" y="1633"/>
                <a:ext cx="2237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0" bIns="0"/>
              <a:lstStyle/>
              <a:p>
                <a:pPr algn="ctr"/>
                <a:r>
                  <a:rPr lang="pt-BR" altLang="pt-BR" sz="1100">
                    <a:solidFill>
                      <a:srgbClr val="FF0000"/>
                    </a:solidFill>
                    <a:latin typeface="Arial" charset="0"/>
                  </a:rPr>
                  <a:t>Infra-estrutura de Comunicação</a:t>
                </a:r>
              </a:p>
            </p:txBody>
          </p:sp>
          <p:sp>
            <p:nvSpPr>
              <p:cNvPr id="23594" name="Line 42"/>
              <p:cNvSpPr>
                <a:spLocks noChangeShapeType="1"/>
              </p:cNvSpPr>
              <p:nvPr/>
            </p:nvSpPr>
            <p:spPr bwMode="auto">
              <a:xfrm flipH="1">
                <a:off x="1257" y="1625"/>
                <a:ext cx="30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95" name="AutoShape 43"/>
              <p:cNvSpPr>
                <a:spLocks noChangeArrowheads="1"/>
              </p:cNvSpPr>
              <p:nvPr/>
            </p:nvSpPr>
            <p:spPr bwMode="auto">
              <a:xfrm>
                <a:off x="1856" y="1486"/>
                <a:ext cx="57" cy="141"/>
              </a:xfrm>
              <a:prstGeom prst="upDownArrow">
                <a:avLst>
                  <a:gd name="adj1" fmla="val 50000"/>
                  <a:gd name="adj2" fmla="val 4947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96" name="AutoShape 44"/>
              <p:cNvSpPr>
                <a:spLocks noChangeArrowheads="1"/>
              </p:cNvSpPr>
              <p:nvPr/>
            </p:nvSpPr>
            <p:spPr bwMode="auto">
              <a:xfrm>
                <a:off x="2842" y="1486"/>
                <a:ext cx="57" cy="141"/>
              </a:xfrm>
              <a:prstGeom prst="upDownArrow">
                <a:avLst>
                  <a:gd name="adj1" fmla="val 50000"/>
                  <a:gd name="adj2" fmla="val 4947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97" name="AutoShape 45"/>
              <p:cNvSpPr>
                <a:spLocks noChangeArrowheads="1"/>
              </p:cNvSpPr>
              <p:nvPr/>
            </p:nvSpPr>
            <p:spPr bwMode="auto">
              <a:xfrm>
                <a:off x="3761" y="1483"/>
                <a:ext cx="57" cy="141"/>
              </a:xfrm>
              <a:prstGeom prst="upDownArrow">
                <a:avLst>
                  <a:gd name="adj1" fmla="val 50000"/>
                  <a:gd name="adj2" fmla="val 4947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3598" name="Group 46"/>
              <p:cNvGrpSpPr>
                <a:grpSpLocks/>
              </p:cNvGrpSpPr>
              <p:nvPr/>
            </p:nvGrpSpPr>
            <p:grpSpPr bwMode="auto">
              <a:xfrm>
                <a:off x="4267" y="1588"/>
                <a:ext cx="156" cy="227"/>
                <a:chOff x="9229" y="3067"/>
                <a:chExt cx="389" cy="759"/>
              </a:xfrm>
            </p:grpSpPr>
            <p:sp>
              <p:nvSpPr>
                <p:cNvPr id="23599" name="Line 47"/>
                <p:cNvSpPr>
                  <a:spLocks noChangeShapeType="1"/>
                </p:cNvSpPr>
                <p:nvPr/>
              </p:nvSpPr>
              <p:spPr bwMode="auto">
                <a:xfrm>
                  <a:off x="9235" y="3067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00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9243" y="3451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01" name="Line 49"/>
                <p:cNvSpPr>
                  <a:spLocks noChangeShapeType="1"/>
                </p:cNvSpPr>
                <p:nvPr/>
              </p:nvSpPr>
              <p:spPr bwMode="auto">
                <a:xfrm>
                  <a:off x="9229" y="3075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02" name="Line 50"/>
                <p:cNvSpPr>
                  <a:spLocks noChangeShapeType="1"/>
                </p:cNvSpPr>
                <p:nvPr/>
              </p:nvSpPr>
              <p:spPr bwMode="auto">
                <a:xfrm>
                  <a:off x="9237" y="3683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3603" name="Line 51"/>
              <p:cNvSpPr>
                <a:spLocks noChangeShapeType="1"/>
              </p:cNvSpPr>
              <p:nvPr/>
            </p:nvSpPr>
            <p:spPr bwMode="auto">
              <a:xfrm flipH="1">
                <a:off x="1257" y="1625"/>
                <a:ext cx="3013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04" name="Line 52"/>
              <p:cNvSpPr>
                <a:spLocks noChangeShapeType="1"/>
              </p:cNvSpPr>
              <p:nvPr/>
            </p:nvSpPr>
            <p:spPr bwMode="auto">
              <a:xfrm flipH="1">
                <a:off x="1265" y="1769"/>
                <a:ext cx="300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05" name="AutoShape 53"/>
              <p:cNvSpPr>
                <a:spLocks noChangeArrowheads="1"/>
              </p:cNvSpPr>
              <p:nvPr/>
            </p:nvSpPr>
            <p:spPr bwMode="auto">
              <a:xfrm>
                <a:off x="1849" y="1778"/>
                <a:ext cx="56" cy="141"/>
              </a:xfrm>
              <a:prstGeom prst="upDownArrow">
                <a:avLst>
                  <a:gd name="adj1" fmla="val 50000"/>
                  <a:gd name="adj2" fmla="val 5035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06" name="AutoShape 54"/>
              <p:cNvSpPr>
                <a:spLocks noChangeArrowheads="1"/>
              </p:cNvSpPr>
              <p:nvPr/>
            </p:nvSpPr>
            <p:spPr bwMode="auto">
              <a:xfrm>
                <a:off x="3754" y="1771"/>
                <a:ext cx="57" cy="142"/>
              </a:xfrm>
              <a:prstGeom prst="upDownArrow">
                <a:avLst>
                  <a:gd name="adj1" fmla="val 50000"/>
                  <a:gd name="adj2" fmla="val 4982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07" name="AutoShape 55"/>
              <p:cNvSpPr>
                <a:spLocks noChangeArrowheads="1"/>
              </p:cNvSpPr>
              <p:nvPr/>
            </p:nvSpPr>
            <p:spPr bwMode="auto">
              <a:xfrm>
                <a:off x="2825" y="1775"/>
                <a:ext cx="56" cy="141"/>
              </a:xfrm>
              <a:prstGeom prst="upDownArrow">
                <a:avLst>
                  <a:gd name="adj1" fmla="val 50000"/>
                  <a:gd name="adj2" fmla="val 5035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3608" name="Group 56"/>
            <p:cNvGrpSpPr>
              <a:grpSpLocks/>
            </p:cNvGrpSpPr>
            <p:nvPr/>
          </p:nvGrpSpPr>
          <p:grpSpPr bwMode="auto">
            <a:xfrm>
              <a:off x="2530475" y="4195911"/>
              <a:ext cx="5492750" cy="530225"/>
              <a:chOff x="1594" y="1919"/>
              <a:chExt cx="3460" cy="334"/>
            </a:xfrm>
          </p:grpSpPr>
          <p:sp>
            <p:nvSpPr>
              <p:cNvPr id="23609" name="Text Box 57"/>
              <p:cNvSpPr txBox="1">
                <a:spLocks noChangeArrowheads="1"/>
              </p:cNvSpPr>
              <p:nvPr/>
            </p:nvSpPr>
            <p:spPr bwMode="auto">
              <a:xfrm>
                <a:off x="3484" y="1919"/>
                <a:ext cx="614" cy="29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de </a:t>
                </a:r>
              </a:p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Controle</a:t>
                </a:r>
              </a:p>
            </p:txBody>
          </p:sp>
          <p:sp>
            <p:nvSpPr>
              <p:cNvPr id="23610" name="Line 58"/>
              <p:cNvSpPr>
                <a:spLocks noChangeShapeType="1"/>
              </p:cNvSpPr>
              <p:nvPr/>
            </p:nvSpPr>
            <p:spPr bwMode="auto">
              <a:xfrm>
                <a:off x="2288" y="2069"/>
                <a:ext cx="22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611" name="Line 59"/>
              <p:cNvSpPr>
                <a:spLocks noChangeShapeType="1"/>
              </p:cNvSpPr>
              <p:nvPr/>
            </p:nvSpPr>
            <p:spPr bwMode="auto">
              <a:xfrm>
                <a:off x="3229" y="2076"/>
                <a:ext cx="18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612" name="Text Box 60"/>
              <p:cNvSpPr txBox="1">
                <a:spLocks noChangeArrowheads="1"/>
              </p:cNvSpPr>
              <p:nvPr/>
            </p:nvSpPr>
            <p:spPr bwMode="auto">
              <a:xfrm>
                <a:off x="2560" y="1927"/>
                <a:ext cx="614" cy="29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de Controle</a:t>
                </a:r>
              </a:p>
            </p:txBody>
          </p:sp>
          <p:sp>
            <p:nvSpPr>
              <p:cNvPr id="23613" name="Text Box 61"/>
              <p:cNvSpPr txBox="1">
                <a:spLocks noChangeArrowheads="1"/>
              </p:cNvSpPr>
              <p:nvPr/>
            </p:nvSpPr>
            <p:spPr bwMode="auto">
              <a:xfrm>
                <a:off x="1594" y="1927"/>
                <a:ext cx="614" cy="29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de Controle</a:t>
                </a:r>
              </a:p>
            </p:txBody>
          </p:sp>
          <p:sp>
            <p:nvSpPr>
              <p:cNvPr id="23614" name="Text Box 62"/>
              <p:cNvSpPr txBox="1">
                <a:spLocks noChangeArrowheads="1"/>
              </p:cNvSpPr>
              <p:nvPr/>
            </p:nvSpPr>
            <p:spPr bwMode="auto">
              <a:xfrm>
                <a:off x="4477" y="1927"/>
                <a:ext cx="577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pt-BR" altLang="pt-BR" sz="1400">
                    <a:solidFill>
                      <a:srgbClr val="000000"/>
                    </a:solidFill>
                    <a:latin typeface="Arial Narrow" pitchFamily="34" charset="0"/>
                  </a:rPr>
                  <a:t>Nível de </a:t>
                </a:r>
              </a:p>
              <a:p>
                <a:pPr algn="ctr"/>
                <a:r>
                  <a:rPr lang="pt-BR" altLang="pt-BR" sz="1400">
                    <a:solidFill>
                      <a:srgbClr val="000000"/>
                    </a:solidFill>
                    <a:latin typeface="Arial Narrow" pitchFamily="34" charset="0"/>
                  </a:rPr>
                  <a:t>Controle</a:t>
                </a:r>
                <a:endParaRPr lang="pt-BR" altLang="pt-BR" sz="1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3615" name="Group 63"/>
            <p:cNvGrpSpPr>
              <a:grpSpLocks/>
            </p:cNvGrpSpPr>
            <p:nvPr/>
          </p:nvGrpSpPr>
          <p:grpSpPr bwMode="auto">
            <a:xfrm>
              <a:off x="1708150" y="1378098"/>
              <a:ext cx="366713" cy="4913313"/>
              <a:chOff x="1076" y="144"/>
              <a:chExt cx="231" cy="3095"/>
            </a:xfrm>
          </p:grpSpPr>
          <p:sp>
            <p:nvSpPr>
              <p:cNvPr id="23616" name="Line 64"/>
              <p:cNvSpPr>
                <a:spLocks noChangeShapeType="1"/>
              </p:cNvSpPr>
              <p:nvPr/>
            </p:nvSpPr>
            <p:spPr bwMode="auto">
              <a:xfrm>
                <a:off x="1257" y="1036"/>
                <a:ext cx="0" cy="58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3617" name="Group 65"/>
              <p:cNvGrpSpPr>
                <a:grpSpLocks/>
              </p:cNvGrpSpPr>
              <p:nvPr/>
            </p:nvGrpSpPr>
            <p:grpSpPr bwMode="auto">
              <a:xfrm rot="-5400000">
                <a:off x="1116" y="109"/>
                <a:ext cx="156" cy="226"/>
                <a:chOff x="9229" y="3067"/>
                <a:chExt cx="389" cy="759"/>
              </a:xfrm>
            </p:grpSpPr>
            <p:sp>
              <p:nvSpPr>
                <p:cNvPr id="23618" name="Line 66"/>
                <p:cNvSpPr>
                  <a:spLocks noChangeShapeType="1"/>
                </p:cNvSpPr>
                <p:nvPr/>
              </p:nvSpPr>
              <p:spPr bwMode="auto">
                <a:xfrm>
                  <a:off x="9235" y="3067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19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9243" y="3451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20" name="Line 68"/>
                <p:cNvSpPr>
                  <a:spLocks noChangeShapeType="1"/>
                </p:cNvSpPr>
                <p:nvPr/>
              </p:nvSpPr>
              <p:spPr bwMode="auto">
                <a:xfrm>
                  <a:off x="9229" y="3075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21" name="Line 69"/>
                <p:cNvSpPr>
                  <a:spLocks noChangeShapeType="1"/>
                </p:cNvSpPr>
                <p:nvPr/>
              </p:nvSpPr>
              <p:spPr bwMode="auto">
                <a:xfrm>
                  <a:off x="9237" y="3683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3622" name="Line 70"/>
              <p:cNvSpPr>
                <a:spLocks noChangeShapeType="1"/>
              </p:cNvSpPr>
              <p:nvPr/>
            </p:nvSpPr>
            <p:spPr bwMode="auto">
              <a:xfrm flipV="1">
                <a:off x="1263" y="295"/>
                <a:ext cx="0" cy="5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23" name="Line 71"/>
              <p:cNvSpPr>
                <a:spLocks noChangeShapeType="1"/>
              </p:cNvSpPr>
              <p:nvPr/>
            </p:nvSpPr>
            <p:spPr bwMode="auto">
              <a:xfrm>
                <a:off x="1257" y="1771"/>
                <a:ext cx="0" cy="59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24" name="Line 72"/>
              <p:cNvSpPr>
                <a:spLocks noChangeShapeType="1"/>
              </p:cNvSpPr>
              <p:nvPr/>
            </p:nvSpPr>
            <p:spPr bwMode="auto">
              <a:xfrm>
                <a:off x="1264" y="2506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25" name="Line 73"/>
              <p:cNvSpPr>
                <a:spLocks noChangeShapeType="1"/>
              </p:cNvSpPr>
              <p:nvPr/>
            </p:nvSpPr>
            <p:spPr bwMode="auto">
              <a:xfrm>
                <a:off x="1124" y="301"/>
                <a:ext cx="0" cy="279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3626" name="Group 74"/>
              <p:cNvGrpSpPr>
                <a:grpSpLocks/>
              </p:cNvGrpSpPr>
              <p:nvPr/>
            </p:nvGrpSpPr>
            <p:grpSpPr bwMode="auto">
              <a:xfrm rot="5400000">
                <a:off x="1112" y="3047"/>
                <a:ext cx="156" cy="227"/>
                <a:chOff x="9229" y="3067"/>
                <a:chExt cx="389" cy="759"/>
              </a:xfrm>
            </p:grpSpPr>
            <p:sp>
              <p:nvSpPr>
                <p:cNvPr id="23627" name="Line 75"/>
                <p:cNvSpPr>
                  <a:spLocks noChangeShapeType="1"/>
                </p:cNvSpPr>
                <p:nvPr/>
              </p:nvSpPr>
              <p:spPr bwMode="auto">
                <a:xfrm>
                  <a:off x="9235" y="3067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28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9243" y="3451"/>
                  <a:ext cx="375" cy="37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29" name="Line 77"/>
                <p:cNvSpPr>
                  <a:spLocks noChangeShapeType="1"/>
                </p:cNvSpPr>
                <p:nvPr/>
              </p:nvSpPr>
              <p:spPr bwMode="auto">
                <a:xfrm>
                  <a:off x="9229" y="3075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30" name="Line 78"/>
                <p:cNvSpPr>
                  <a:spLocks noChangeShapeType="1"/>
                </p:cNvSpPr>
                <p:nvPr/>
              </p:nvSpPr>
              <p:spPr bwMode="auto">
                <a:xfrm>
                  <a:off x="9237" y="3683"/>
                  <a:ext cx="0" cy="1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grpSp>
          <p:nvGrpSpPr>
            <p:cNvPr id="23631" name="Group 79"/>
            <p:cNvGrpSpPr>
              <a:grpSpLocks/>
            </p:cNvGrpSpPr>
            <p:nvPr/>
          </p:nvGrpSpPr>
          <p:grpSpPr bwMode="auto">
            <a:xfrm>
              <a:off x="2530475" y="5275411"/>
              <a:ext cx="5546725" cy="898525"/>
              <a:chOff x="1594" y="2599"/>
              <a:chExt cx="3494" cy="566"/>
            </a:xfrm>
          </p:grpSpPr>
          <p:sp>
            <p:nvSpPr>
              <p:cNvPr id="23632" name="Text Box 80"/>
              <p:cNvSpPr txBox="1">
                <a:spLocks noChangeArrowheads="1"/>
              </p:cNvSpPr>
              <p:nvPr/>
            </p:nvSpPr>
            <p:spPr bwMode="auto">
              <a:xfrm>
                <a:off x="3484" y="2653"/>
                <a:ext cx="614" cy="29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de I/F c/ Processo</a:t>
                </a:r>
              </a:p>
            </p:txBody>
          </p:sp>
          <p:sp>
            <p:nvSpPr>
              <p:cNvPr id="23633" name="Line 81"/>
              <p:cNvSpPr>
                <a:spLocks noChangeShapeType="1"/>
              </p:cNvSpPr>
              <p:nvPr/>
            </p:nvSpPr>
            <p:spPr bwMode="auto">
              <a:xfrm>
                <a:off x="2288" y="2803"/>
                <a:ext cx="22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634" name="Line 82"/>
              <p:cNvSpPr>
                <a:spLocks noChangeShapeType="1"/>
              </p:cNvSpPr>
              <p:nvPr/>
            </p:nvSpPr>
            <p:spPr bwMode="auto">
              <a:xfrm>
                <a:off x="3229" y="2810"/>
                <a:ext cx="18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635" name="Text Box 83"/>
              <p:cNvSpPr txBox="1">
                <a:spLocks noChangeArrowheads="1"/>
              </p:cNvSpPr>
              <p:nvPr/>
            </p:nvSpPr>
            <p:spPr bwMode="auto">
              <a:xfrm>
                <a:off x="2560" y="2661"/>
                <a:ext cx="614" cy="29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de I/F c/ Processo</a:t>
                </a:r>
              </a:p>
            </p:txBody>
          </p:sp>
          <p:sp>
            <p:nvSpPr>
              <p:cNvPr id="23636" name="Text Box 84"/>
              <p:cNvSpPr txBox="1">
                <a:spLocks noChangeArrowheads="1"/>
              </p:cNvSpPr>
              <p:nvPr/>
            </p:nvSpPr>
            <p:spPr bwMode="auto">
              <a:xfrm>
                <a:off x="1594" y="2661"/>
                <a:ext cx="614" cy="29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</a:extLst>
            </p:spPr>
            <p:txBody>
              <a:bodyPr lIns="54000" rIns="54000">
                <a:spAutoFit/>
              </a:bodyPr>
              <a:lstStyle/>
              <a:p>
                <a:pPr algn="ctr"/>
                <a:r>
                  <a:rPr lang="pt-BR" altLang="pt-BR" sz="1200" dirty="0">
                    <a:solidFill>
                      <a:srgbClr val="000000"/>
                    </a:solidFill>
                    <a:latin typeface="Arial Narrow" pitchFamily="34" charset="0"/>
                  </a:rPr>
                  <a:t>Objeto de I/F c/ Processo</a:t>
                </a:r>
              </a:p>
            </p:txBody>
          </p:sp>
          <p:sp>
            <p:nvSpPr>
              <p:cNvPr id="23637" name="Text Box 85"/>
              <p:cNvSpPr txBox="1">
                <a:spLocks noChangeArrowheads="1"/>
              </p:cNvSpPr>
              <p:nvPr/>
            </p:nvSpPr>
            <p:spPr bwMode="auto">
              <a:xfrm>
                <a:off x="4419" y="2599"/>
                <a:ext cx="66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pt-BR" altLang="pt-BR" sz="1400">
                    <a:solidFill>
                      <a:srgbClr val="000000"/>
                    </a:solidFill>
                    <a:latin typeface="Arial Narrow" pitchFamily="34" charset="0"/>
                  </a:rPr>
                  <a:t>Nível de </a:t>
                </a:r>
              </a:p>
              <a:p>
                <a:pPr algn="ctr"/>
                <a:r>
                  <a:rPr lang="pt-BR" altLang="pt-BR" sz="1400">
                    <a:solidFill>
                      <a:srgbClr val="000000"/>
                    </a:solidFill>
                    <a:latin typeface="Arial Narrow" pitchFamily="34" charset="0"/>
                  </a:rPr>
                  <a:t>Instrumentação</a:t>
                </a:r>
                <a:endParaRPr lang="pt-BR" altLang="pt-BR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8" name="Line 86"/>
              <p:cNvSpPr>
                <a:spLocks noChangeShapeType="1"/>
              </p:cNvSpPr>
              <p:nvPr/>
            </p:nvSpPr>
            <p:spPr bwMode="auto">
              <a:xfrm>
                <a:off x="1839" y="2956"/>
                <a:ext cx="0" cy="2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39" name="Line 87"/>
              <p:cNvSpPr>
                <a:spLocks noChangeShapeType="1"/>
              </p:cNvSpPr>
              <p:nvPr/>
            </p:nvSpPr>
            <p:spPr bwMode="auto">
              <a:xfrm flipV="1">
                <a:off x="1959" y="2956"/>
                <a:ext cx="0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40" name="Line 88"/>
              <p:cNvSpPr>
                <a:spLocks noChangeShapeType="1"/>
              </p:cNvSpPr>
              <p:nvPr/>
            </p:nvSpPr>
            <p:spPr bwMode="auto">
              <a:xfrm>
                <a:off x="2809" y="2959"/>
                <a:ext cx="0" cy="2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41" name="Line 89"/>
              <p:cNvSpPr>
                <a:spLocks noChangeShapeType="1"/>
              </p:cNvSpPr>
              <p:nvPr/>
            </p:nvSpPr>
            <p:spPr bwMode="auto">
              <a:xfrm flipV="1">
                <a:off x="2928" y="2959"/>
                <a:ext cx="0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42" name="Line 90"/>
              <p:cNvSpPr>
                <a:spLocks noChangeShapeType="1"/>
              </p:cNvSpPr>
              <p:nvPr/>
            </p:nvSpPr>
            <p:spPr bwMode="auto">
              <a:xfrm>
                <a:off x="3716" y="2953"/>
                <a:ext cx="0" cy="2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643" name="Line 91"/>
              <p:cNvSpPr>
                <a:spLocks noChangeShapeType="1"/>
              </p:cNvSpPr>
              <p:nvPr/>
            </p:nvSpPr>
            <p:spPr bwMode="auto">
              <a:xfrm flipV="1">
                <a:off x="3835" y="2953"/>
                <a:ext cx="0" cy="19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3644" name="Group 92"/>
            <p:cNvGrpSpPr>
              <a:grpSpLocks/>
            </p:cNvGrpSpPr>
            <p:nvPr/>
          </p:nvGrpSpPr>
          <p:grpSpPr bwMode="auto">
            <a:xfrm>
              <a:off x="1981200" y="4654698"/>
              <a:ext cx="5902325" cy="690563"/>
              <a:chOff x="1248" y="2208"/>
              <a:chExt cx="3718" cy="435"/>
            </a:xfrm>
          </p:grpSpPr>
          <p:grpSp>
            <p:nvGrpSpPr>
              <p:cNvPr id="23645" name="Group 93"/>
              <p:cNvGrpSpPr>
                <a:grpSpLocks/>
              </p:cNvGrpSpPr>
              <p:nvPr/>
            </p:nvGrpSpPr>
            <p:grpSpPr bwMode="auto">
              <a:xfrm>
                <a:off x="1248" y="2208"/>
                <a:ext cx="3718" cy="435"/>
                <a:chOff x="1257" y="2218"/>
                <a:chExt cx="3718" cy="435"/>
              </a:xfrm>
            </p:grpSpPr>
            <p:sp>
              <p:nvSpPr>
                <p:cNvPr id="23646" name="AutoShape 94"/>
                <p:cNvSpPr>
                  <a:spLocks noChangeArrowheads="1"/>
                </p:cNvSpPr>
                <p:nvPr/>
              </p:nvSpPr>
              <p:spPr bwMode="auto">
                <a:xfrm>
                  <a:off x="1857" y="2221"/>
                  <a:ext cx="56" cy="142"/>
                </a:xfrm>
                <a:prstGeom prst="upDownArrow">
                  <a:avLst>
                    <a:gd name="adj1" fmla="val 50000"/>
                    <a:gd name="adj2" fmla="val 50714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47" name="AutoShape 95"/>
                <p:cNvSpPr>
                  <a:spLocks noChangeArrowheads="1"/>
                </p:cNvSpPr>
                <p:nvPr/>
              </p:nvSpPr>
              <p:spPr bwMode="auto">
                <a:xfrm>
                  <a:off x="2843" y="2221"/>
                  <a:ext cx="56" cy="142"/>
                </a:xfrm>
                <a:prstGeom prst="upDownArrow">
                  <a:avLst>
                    <a:gd name="adj1" fmla="val 50000"/>
                    <a:gd name="adj2" fmla="val 50714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48" name="AutoShape 96"/>
                <p:cNvSpPr>
                  <a:spLocks noChangeArrowheads="1"/>
                </p:cNvSpPr>
                <p:nvPr/>
              </p:nvSpPr>
              <p:spPr bwMode="auto">
                <a:xfrm>
                  <a:off x="3762" y="2218"/>
                  <a:ext cx="57" cy="141"/>
                </a:xfrm>
                <a:prstGeom prst="upDownArrow">
                  <a:avLst>
                    <a:gd name="adj1" fmla="val 50000"/>
                    <a:gd name="adj2" fmla="val 49474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23649" name="Group 97"/>
                <p:cNvGrpSpPr>
                  <a:grpSpLocks/>
                </p:cNvGrpSpPr>
                <p:nvPr/>
              </p:nvGrpSpPr>
              <p:grpSpPr bwMode="auto">
                <a:xfrm>
                  <a:off x="4267" y="2322"/>
                  <a:ext cx="156" cy="227"/>
                  <a:chOff x="9229" y="3067"/>
                  <a:chExt cx="389" cy="759"/>
                </a:xfrm>
              </p:grpSpPr>
              <p:sp>
                <p:nvSpPr>
                  <p:cNvPr id="23650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9235" y="3067"/>
                    <a:ext cx="375" cy="375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3651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243" y="3451"/>
                    <a:ext cx="375" cy="375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3652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9229" y="3075"/>
                    <a:ext cx="0" cy="128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3653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9237" y="3683"/>
                    <a:ext cx="0" cy="128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23654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257" y="2360"/>
                  <a:ext cx="3013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55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1271" y="2503"/>
                  <a:ext cx="300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56" name="AutoShape 104"/>
                <p:cNvSpPr>
                  <a:spLocks noChangeArrowheads="1"/>
                </p:cNvSpPr>
                <p:nvPr/>
              </p:nvSpPr>
              <p:spPr bwMode="auto">
                <a:xfrm>
                  <a:off x="1849" y="2512"/>
                  <a:ext cx="56" cy="141"/>
                </a:xfrm>
                <a:prstGeom prst="upDownArrow">
                  <a:avLst>
                    <a:gd name="adj1" fmla="val 50000"/>
                    <a:gd name="adj2" fmla="val 5035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57" name="AutoShape 105"/>
                <p:cNvSpPr>
                  <a:spLocks noChangeArrowheads="1"/>
                </p:cNvSpPr>
                <p:nvPr/>
              </p:nvSpPr>
              <p:spPr bwMode="auto">
                <a:xfrm>
                  <a:off x="3754" y="2506"/>
                  <a:ext cx="57" cy="141"/>
                </a:xfrm>
                <a:prstGeom prst="upDownArrow">
                  <a:avLst>
                    <a:gd name="adj1" fmla="val 50000"/>
                    <a:gd name="adj2" fmla="val 49474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58" name="AutoShape 106"/>
                <p:cNvSpPr>
                  <a:spLocks noChangeArrowheads="1"/>
                </p:cNvSpPr>
                <p:nvPr/>
              </p:nvSpPr>
              <p:spPr bwMode="auto">
                <a:xfrm>
                  <a:off x="2825" y="2509"/>
                  <a:ext cx="56" cy="141"/>
                </a:xfrm>
                <a:prstGeom prst="upDownArrow">
                  <a:avLst>
                    <a:gd name="adj1" fmla="val 50000"/>
                    <a:gd name="adj2" fmla="val 5035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659" name="Line 107"/>
                <p:cNvSpPr>
                  <a:spLocks noChangeShapeType="1"/>
                </p:cNvSpPr>
                <p:nvPr/>
              </p:nvSpPr>
              <p:spPr bwMode="auto">
                <a:xfrm>
                  <a:off x="4469" y="2449"/>
                  <a:ext cx="506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23660" name="Text Box 108"/>
              <p:cNvSpPr txBox="1">
                <a:spLocks noChangeArrowheads="1"/>
              </p:cNvSpPr>
              <p:nvPr/>
            </p:nvSpPr>
            <p:spPr bwMode="auto">
              <a:xfrm>
                <a:off x="1680" y="2388"/>
                <a:ext cx="2478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0" bIns="0"/>
              <a:lstStyle/>
              <a:p>
                <a:pPr algn="ctr"/>
                <a:r>
                  <a:rPr lang="pt-BR" altLang="pt-BR" sz="1100">
                    <a:solidFill>
                      <a:srgbClr val="FF0000"/>
                    </a:solidFill>
                    <a:latin typeface="Arial" charset="0"/>
                  </a:rPr>
                  <a:t>Infra-estrutura de Comunicação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17453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89A3E-0366-47F8-B741-36D94ED0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t-BR" sz="3600" dirty="0"/>
              <a:t>Industria 4.0 - Ref.: Industria40.gov.br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49B2F4-A1B2-4E72-A20E-9B5034607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09120"/>
            <a:ext cx="8363272" cy="1874838"/>
          </a:xfrm>
        </p:spPr>
        <p:txBody>
          <a:bodyPr>
            <a:noAutofit/>
          </a:bodyPr>
          <a:lstStyle/>
          <a:p>
            <a:r>
              <a:rPr lang="pt-BR" sz="2400" i="1" dirty="0"/>
              <a:t>4ª Revolução Industrial - </a:t>
            </a:r>
            <a:r>
              <a:rPr lang="pt-BR" sz="2400" b="1" i="1" dirty="0"/>
              <a:t>Inteligência Artificial, Robótica, Big Data e mais</a:t>
            </a:r>
          </a:p>
          <a:p>
            <a:r>
              <a:rPr lang="pt-BR" sz="2400" dirty="0"/>
              <a:t>A quarta revolução industrial se caracteriza por um conjunto de tecnologias que permitem a fusão do mundo físico, digital e biológico.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9211933-CFBE-4762-B30B-BF2C5EF0D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052736"/>
            <a:ext cx="6368392" cy="316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0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676400" y="1143000"/>
            <a:ext cx="5884863" cy="4648200"/>
            <a:chOff x="1056" y="720"/>
            <a:chExt cx="3707" cy="2928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1956" y="1379"/>
              <a:ext cx="384" cy="794"/>
              <a:chOff x="3393" y="2003"/>
              <a:chExt cx="960" cy="1986"/>
            </a:xfrm>
          </p:grpSpPr>
          <p:sp>
            <p:nvSpPr>
              <p:cNvPr id="16388" name="Oval 4"/>
              <p:cNvSpPr>
                <a:spLocks noChangeArrowheads="1"/>
              </p:cNvSpPr>
              <p:nvPr/>
            </p:nvSpPr>
            <p:spPr bwMode="auto">
              <a:xfrm>
                <a:off x="3658" y="2003"/>
                <a:ext cx="414" cy="41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89" name="Line 5"/>
              <p:cNvSpPr>
                <a:spLocks noChangeShapeType="1"/>
              </p:cNvSpPr>
              <p:nvPr/>
            </p:nvSpPr>
            <p:spPr bwMode="auto">
              <a:xfrm>
                <a:off x="3873" y="2433"/>
                <a:ext cx="0" cy="8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 flipH="1">
                <a:off x="3393" y="2648"/>
                <a:ext cx="480" cy="2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>
                <a:off x="3873" y="2648"/>
                <a:ext cx="480" cy="2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 flipH="1">
                <a:off x="3453" y="3261"/>
                <a:ext cx="420" cy="7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3" name="Line 9"/>
              <p:cNvSpPr>
                <a:spLocks noChangeShapeType="1"/>
              </p:cNvSpPr>
              <p:nvPr/>
            </p:nvSpPr>
            <p:spPr bwMode="auto">
              <a:xfrm>
                <a:off x="3873" y="3261"/>
                <a:ext cx="391" cy="6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3885" y="2078"/>
                <a:ext cx="135" cy="97"/>
              </a:xfrm>
              <a:custGeom>
                <a:avLst/>
                <a:gdLst>
                  <a:gd name="T0" fmla="*/ 135 w 135"/>
                  <a:gd name="T1" fmla="*/ 0 h 97"/>
                  <a:gd name="T2" fmla="*/ 53 w 135"/>
                  <a:gd name="T3" fmla="*/ 30 h 97"/>
                  <a:gd name="T4" fmla="*/ 0 w 135"/>
                  <a:gd name="T5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5" h="97">
                    <a:moveTo>
                      <a:pt x="135" y="0"/>
                    </a:moveTo>
                    <a:cubicBezTo>
                      <a:pt x="105" y="7"/>
                      <a:pt x="76" y="14"/>
                      <a:pt x="53" y="30"/>
                    </a:cubicBezTo>
                    <a:cubicBezTo>
                      <a:pt x="30" y="46"/>
                      <a:pt x="15" y="71"/>
                      <a:pt x="0" y="97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3855" y="2280"/>
                <a:ext cx="180" cy="60"/>
              </a:xfrm>
              <a:custGeom>
                <a:avLst/>
                <a:gdLst>
                  <a:gd name="T0" fmla="*/ 0 w 180"/>
                  <a:gd name="T1" fmla="*/ 0 h 60"/>
                  <a:gd name="T2" fmla="*/ 60 w 180"/>
                  <a:gd name="T3" fmla="*/ 45 h 60"/>
                  <a:gd name="T4" fmla="*/ 180 w 180"/>
                  <a:gd name="T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0" h="60">
                    <a:moveTo>
                      <a:pt x="0" y="0"/>
                    </a:moveTo>
                    <a:cubicBezTo>
                      <a:pt x="15" y="17"/>
                      <a:pt x="30" y="35"/>
                      <a:pt x="60" y="45"/>
                    </a:cubicBezTo>
                    <a:cubicBezTo>
                      <a:pt x="90" y="55"/>
                      <a:pt x="135" y="57"/>
                      <a:pt x="180" y="6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6" name="Oval 12"/>
              <p:cNvSpPr>
                <a:spLocks noChangeArrowheads="1"/>
              </p:cNvSpPr>
              <p:nvPr/>
            </p:nvSpPr>
            <p:spPr bwMode="auto">
              <a:xfrm>
                <a:off x="3982" y="2144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6397" name="Group 13"/>
            <p:cNvGrpSpPr>
              <a:grpSpLocks/>
            </p:cNvGrpSpPr>
            <p:nvPr/>
          </p:nvGrpSpPr>
          <p:grpSpPr bwMode="auto">
            <a:xfrm>
              <a:off x="1715" y="1736"/>
              <a:ext cx="240" cy="190"/>
              <a:chOff x="3064" y="3194"/>
              <a:chExt cx="602" cy="476"/>
            </a:xfrm>
          </p:grpSpPr>
          <p:sp>
            <p:nvSpPr>
              <p:cNvPr id="16398" name="Line 14"/>
              <p:cNvSpPr>
                <a:spLocks noChangeShapeType="1"/>
              </p:cNvSpPr>
              <p:nvPr/>
            </p:nvSpPr>
            <p:spPr bwMode="auto">
              <a:xfrm>
                <a:off x="3079" y="3211"/>
                <a:ext cx="258" cy="4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9" name="Line 15"/>
              <p:cNvSpPr>
                <a:spLocks noChangeShapeType="1"/>
              </p:cNvSpPr>
              <p:nvPr/>
            </p:nvSpPr>
            <p:spPr bwMode="auto">
              <a:xfrm flipH="1">
                <a:off x="3080" y="3205"/>
                <a:ext cx="258" cy="4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0" name="Line 16"/>
              <p:cNvSpPr>
                <a:spLocks noChangeShapeType="1"/>
              </p:cNvSpPr>
              <p:nvPr/>
            </p:nvSpPr>
            <p:spPr bwMode="auto">
              <a:xfrm>
                <a:off x="3079" y="3194"/>
                <a:ext cx="2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1" name="Line 17"/>
              <p:cNvSpPr>
                <a:spLocks noChangeShapeType="1"/>
              </p:cNvSpPr>
              <p:nvPr/>
            </p:nvSpPr>
            <p:spPr bwMode="auto">
              <a:xfrm>
                <a:off x="3064" y="3670"/>
                <a:ext cx="2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2" name="Line 18"/>
              <p:cNvSpPr>
                <a:spLocks noChangeShapeType="1"/>
              </p:cNvSpPr>
              <p:nvPr/>
            </p:nvSpPr>
            <p:spPr bwMode="auto">
              <a:xfrm>
                <a:off x="3194" y="3435"/>
                <a:ext cx="4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3" name="Line 19"/>
              <p:cNvSpPr>
                <a:spLocks noChangeShapeType="1"/>
              </p:cNvSpPr>
              <p:nvPr/>
            </p:nvSpPr>
            <p:spPr bwMode="auto">
              <a:xfrm>
                <a:off x="3638" y="3330"/>
                <a:ext cx="0" cy="2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4" name="Oval 20"/>
              <p:cNvSpPr>
                <a:spLocks noChangeArrowheads="1"/>
              </p:cNvSpPr>
              <p:nvPr/>
            </p:nvSpPr>
            <p:spPr bwMode="auto">
              <a:xfrm>
                <a:off x="3609" y="327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5" name="Oval 21"/>
              <p:cNvSpPr>
                <a:spLocks noChangeArrowheads="1"/>
              </p:cNvSpPr>
              <p:nvPr/>
            </p:nvSpPr>
            <p:spPr bwMode="auto">
              <a:xfrm>
                <a:off x="3609" y="351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6406" name="Group 22"/>
            <p:cNvGrpSpPr>
              <a:grpSpLocks/>
            </p:cNvGrpSpPr>
            <p:nvPr/>
          </p:nvGrpSpPr>
          <p:grpSpPr bwMode="auto">
            <a:xfrm>
              <a:off x="1335" y="1398"/>
              <a:ext cx="439" cy="336"/>
              <a:chOff x="2138" y="2348"/>
              <a:chExt cx="1099" cy="840"/>
            </a:xfrm>
          </p:grpSpPr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 flipV="1">
                <a:off x="2138" y="2348"/>
                <a:ext cx="930" cy="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3068" y="2348"/>
                <a:ext cx="169" cy="195"/>
              </a:xfrm>
              <a:custGeom>
                <a:avLst/>
                <a:gdLst>
                  <a:gd name="T0" fmla="*/ 0 w 169"/>
                  <a:gd name="T1" fmla="*/ 0 h 195"/>
                  <a:gd name="T2" fmla="*/ 142 w 169"/>
                  <a:gd name="T3" fmla="*/ 52 h 195"/>
                  <a:gd name="T4" fmla="*/ 165 w 169"/>
                  <a:gd name="T5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9" h="195">
                    <a:moveTo>
                      <a:pt x="0" y="0"/>
                    </a:moveTo>
                    <a:cubicBezTo>
                      <a:pt x="57" y="10"/>
                      <a:pt x="115" y="20"/>
                      <a:pt x="142" y="52"/>
                    </a:cubicBezTo>
                    <a:cubicBezTo>
                      <a:pt x="169" y="84"/>
                      <a:pt x="167" y="139"/>
                      <a:pt x="165" y="195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9" name="Line 25"/>
              <p:cNvSpPr>
                <a:spLocks noChangeShapeType="1"/>
              </p:cNvSpPr>
              <p:nvPr/>
            </p:nvSpPr>
            <p:spPr bwMode="auto">
              <a:xfrm>
                <a:off x="3233" y="2550"/>
                <a:ext cx="0" cy="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1771" y="1928"/>
              <a:ext cx="0" cy="8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1771" y="2769"/>
              <a:ext cx="14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412" name="Group 28"/>
            <p:cNvGrpSpPr>
              <a:grpSpLocks/>
            </p:cNvGrpSpPr>
            <p:nvPr/>
          </p:nvGrpSpPr>
          <p:grpSpPr bwMode="auto">
            <a:xfrm>
              <a:off x="3200" y="2686"/>
              <a:ext cx="368" cy="123"/>
              <a:chOff x="6803" y="5569"/>
              <a:chExt cx="920" cy="307"/>
            </a:xfrm>
          </p:grpSpPr>
          <p:sp>
            <p:nvSpPr>
              <p:cNvPr id="16413" name="Line 29"/>
              <p:cNvSpPr>
                <a:spLocks noChangeShapeType="1"/>
              </p:cNvSpPr>
              <p:nvPr/>
            </p:nvSpPr>
            <p:spPr bwMode="auto">
              <a:xfrm flipV="1">
                <a:off x="6803" y="5594"/>
                <a:ext cx="49" cy="1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4" name="Line 30"/>
              <p:cNvSpPr>
                <a:spLocks noChangeShapeType="1"/>
              </p:cNvSpPr>
              <p:nvPr/>
            </p:nvSpPr>
            <p:spPr bwMode="auto">
              <a:xfrm>
                <a:off x="6870" y="5569"/>
                <a:ext cx="82" cy="3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6415" name="Group 31"/>
              <p:cNvGrpSpPr>
                <a:grpSpLocks/>
              </p:cNvGrpSpPr>
              <p:nvPr/>
            </p:nvGrpSpPr>
            <p:grpSpPr bwMode="auto">
              <a:xfrm>
                <a:off x="6957" y="5569"/>
                <a:ext cx="171" cy="307"/>
                <a:chOff x="6957" y="5569"/>
                <a:chExt cx="171" cy="307"/>
              </a:xfrm>
            </p:grpSpPr>
            <p:sp>
              <p:nvSpPr>
                <p:cNvPr id="16416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6957" y="5570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6417" name="Line 33"/>
                <p:cNvSpPr>
                  <a:spLocks noChangeShapeType="1"/>
                </p:cNvSpPr>
                <p:nvPr/>
              </p:nvSpPr>
              <p:spPr bwMode="auto">
                <a:xfrm>
                  <a:off x="7046" y="5569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6418" name="Group 34"/>
              <p:cNvGrpSpPr>
                <a:grpSpLocks/>
              </p:cNvGrpSpPr>
              <p:nvPr/>
            </p:nvGrpSpPr>
            <p:grpSpPr bwMode="auto">
              <a:xfrm>
                <a:off x="7133" y="5569"/>
                <a:ext cx="171" cy="307"/>
                <a:chOff x="6957" y="5569"/>
                <a:chExt cx="171" cy="307"/>
              </a:xfrm>
            </p:grpSpPr>
            <p:sp>
              <p:nvSpPr>
                <p:cNvPr id="16419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6957" y="5570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6420" name="Line 36"/>
                <p:cNvSpPr>
                  <a:spLocks noChangeShapeType="1"/>
                </p:cNvSpPr>
                <p:nvPr/>
              </p:nvSpPr>
              <p:spPr bwMode="auto">
                <a:xfrm>
                  <a:off x="7046" y="5569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6421" name="Group 37"/>
              <p:cNvGrpSpPr>
                <a:grpSpLocks/>
              </p:cNvGrpSpPr>
              <p:nvPr/>
            </p:nvGrpSpPr>
            <p:grpSpPr bwMode="auto">
              <a:xfrm>
                <a:off x="7309" y="5569"/>
                <a:ext cx="171" cy="307"/>
                <a:chOff x="6957" y="5569"/>
                <a:chExt cx="171" cy="307"/>
              </a:xfrm>
            </p:grpSpPr>
            <p:sp>
              <p:nvSpPr>
                <p:cNvPr id="16422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6957" y="5570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6423" name="Line 39"/>
                <p:cNvSpPr>
                  <a:spLocks noChangeShapeType="1"/>
                </p:cNvSpPr>
                <p:nvPr/>
              </p:nvSpPr>
              <p:spPr bwMode="auto">
                <a:xfrm>
                  <a:off x="7046" y="5569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6424" name="Group 40"/>
              <p:cNvGrpSpPr>
                <a:grpSpLocks/>
              </p:cNvGrpSpPr>
              <p:nvPr/>
            </p:nvGrpSpPr>
            <p:grpSpPr bwMode="auto">
              <a:xfrm>
                <a:off x="7485" y="5569"/>
                <a:ext cx="171" cy="307"/>
                <a:chOff x="6957" y="5569"/>
                <a:chExt cx="171" cy="307"/>
              </a:xfrm>
            </p:grpSpPr>
            <p:sp>
              <p:nvSpPr>
                <p:cNvPr id="16425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6957" y="5570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6426" name="Line 42"/>
                <p:cNvSpPr>
                  <a:spLocks noChangeShapeType="1"/>
                </p:cNvSpPr>
                <p:nvPr/>
              </p:nvSpPr>
              <p:spPr bwMode="auto">
                <a:xfrm>
                  <a:off x="7046" y="5569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6427" name="Line 43"/>
              <p:cNvSpPr>
                <a:spLocks noChangeShapeType="1"/>
              </p:cNvSpPr>
              <p:nvPr/>
            </p:nvSpPr>
            <p:spPr bwMode="auto">
              <a:xfrm flipV="1">
                <a:off x="7674" y="5692"/>
                <a:ext cx="49" cy="1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3570" y="2736"/>
              <a:ext cx="3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>
              <a:off x="3882" y="2736"/>
              <a:ext cx="0" cy="5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0" name="Freeform 46"/>
            <p:cNvSpPr>
              <a:spLocks/>
            </p:cNvSpPr>
            <p:nvPr/>
          </p:nvSpPr>
          <p:spPr bwMode="auto">
            <a:xfrm rot="5400000">
              <a:off x="2848" y="2948"/>
              <a:ext cx="68" cy="77"/>
            </a:xfrm>
            <a:custGeom>
              <a:avLst/>
              <a:gdLst>
                <a:gd name="T0" fmla="*/ 0 w 169"/>
                <a:gd name="T1" fmla="*/ 0 h 195"/>
                <a:gd name="T2" fmla="*/ 142 w 169"/>
                <a:gd name="T3" fmla="*/ 52 h 195"/>
                <a:gd name="T4" fmla="*/ 165 w 169"/>
                <a:gd name="T5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" h="195">
                  <a:moveTo>
                    <a:pt x="0" y="0"/>
                  </a:moveTo>
                  <a:cubicBezTo>
                    <a:pt x="57" y="10"/>
                    <a:pt x="115" y="20"/>
                    <a:pt x="142" y="52"/>
                  </a:cubicBezTo>
                  <a:cubicBezTo>
                    <a:pt x="169" y="84"/>
                    <a:pt x="167" y="139"/>
                    <a:pt x="165" y="19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1" name="Line 47"/>
            <p:cNvSpPr>
              <a:spLocks noChangeShapeType="1"/>
            </p:cNvSpPr>
            <p:nvPr/>
          </p:nvSpPr>
          <p:spPr bwMode="auto">
            <a:xfrm rot="5400000">
              <a:off x="2150" y="2329"/>
              <a:ext cx="0" cy="1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2" name="Line 48"/>
            <p:cNvSpPr>
              <a:spLocks noChangeShapeType="1"/>
            </p:cNvSpPr>
            <p:nvPr/>
          </p:nvSpPr>
          <p:spPr bwMode="auto">
            <a:xfrm rot="5400000" flipV="1">
              <a:off x="2936" y="2960"/>
              <a:ext cx="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3" name="Freeform 49"/>
            <p:cNvSpPr>
              <a:spLocks/>
            </p:cNvSpPr>
            <p:nvPr/>
          </p:nvSpPr>
          <p:spPr bwMode="auto">
            <a:xfrm rot="5400000">
              <a:off x="2903" y="2996"/>
              <a:ext cx="68" cy="78"/>
            </a:xfrm>
            <a:custGeom>
              <a:avLst/>
              <a:gdLst>
                <a:gd name="T0" fmla="*/ 0 w 169"/>
                <a:gd name="T1" fmla="*/ 0 h 195"/>
                <a:gd name="T2" fmla="*/ 142 w 169"/>
                <a:gd name="T3" fmla="*/ 52 h 195"/>
                <a:gd name="T4" fmla="*/ 165 w 169"/>
                <a:gd name="T5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" h="195">
                  <a:moveTo>
                    <a:pt x="0" y="0"/>
                  </a:moveTo>
                  <a:cubicBezTo>
                    <a:pt x="57" y="10"/>
                    <a:pt x="115" y="20"/>
                    <a:pt x="142" y="52"/>
                  </a:cubicBezTo>
                  <a:cubicBezTo>
                    <a:pt x="169" y="84"/>
                    <a:pt x="167" y="139"/>
                    <a:pt x="165" y="19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4" name="Line 50"/>
            <p:cNvSpPr>
              <a:spLocks noChangeShapeType="1"/>
            </p:cNvSpPr>
            <p:nvPr/>
          </p:nvSpPr>
          <p:spPr bwMode="auto">
            <a:xfrm rot="5400000">
              <a:off x="2172" y="2350"/>
              <a:ext cx="0" cy="14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5" name="Line 51"/>
            <p:cNvSpPr>
              <a:spLocks noChangeShapeType="1"/>
            </p:cNvSpPr>
            <p:nvPr/>
          </p:nvSpPr>
          <p:spPr bwMode="auto">
            <a:xfrm>
              <a:off x="2976" y="2916"/>
              <a:ext cx="11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6" name="Line 52"/>
            <p:cNvSpPr>
              <a:spLocks noChangeShapeType="1"/>
            </p:cNvSpPr>
            <p:nvPr/>
          </p:nvSpPr>
          <p:spPr bwMode="auto">
            <a:xfrm>
              <a:off x="4107" y="1118"/>
              <a:ext cx="0" cy="17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7" name="Line 53"/>
            <p:cNvSpPr>
              <a:spLocks noChangeShapeType="1"/>
            </p:cNvSpPr>
            <p:nvPr/>
          </p:nvSpPr>
          <p:spPr bwMode="auto">
            <a:xfrm>
              <a:off x="4034" y="1088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8" name="Line 54"/>
            <p:cNvSpPr>
              <a:spLocks noChangeShapeType="1"/>
            </p:cNvSpPr>
            <p:nvPr/>
          </p:nvSpPr>
          <p:spPr bwMode="auto">
            <a:xfrm flipV="1">
              <a:off x="2919" y="1962"/>
              <a:ext cx="0" cy="9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9" name="Line 55"/>
            <p:cNvSpPr>
              <a:spLocks noChangeShapeType="1"/>
            </p:cNvSpPr>
            <p:nvPr/>
          </p:nvSpPr>
          <p:spPr bwMode="auto">
            <a:xfrm>
              <a:off x="2918" y="1956"/>
              <a:ext cx="11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440" name="Group 56"/>
            <p:cNvGrpSpPr>
              <a:grpSpLocks/>
            </p:cNvGrpSpPr>
            <p:nvPr/>
          </p:nvGrpSpPr>
          <p:grpSpPr bwMode="auto">
            <a:xfrm>
              <a:off x="4053" y="772"/>
              <a:ext cx="37" cy="594"/>
              <a:chOff x="7248" y="1570"/>
              <a:chExt cx="92" cy="1487"/>
            </a:xfrm>
          </p:grpSpPr>
          <p:sp>
            <p:nvSpPr>
              <p:cNvPr id="16441" name="Line 57"/>
              <p:cNvSpPr>
                <a:spLocks noChangeShapeType="1"/>
              </p:cNvSpPr>
              <p:nvPr/>
            </p:nvSpPr>
            <p:spPr bwMode="auto">
              <a:xfrm>
                <a:off x="7250" y="1672"/>
                <a:ext cx="0" cy="11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2" name="Line 58"/>
              <p:cNvSpPr>
                <a:spLocks noChangeShapeType="1"/>
              </p:cNvSpPr>
              <p:nvPr/>
            </p:nvSpPr>
            <p:spPr bwMode="auto">
              <a:xfrm>
                <a:off x="7337" y="1666"/>
                <a:ext cx="0" cy="11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3" name="Freeform 59"/>
              <p:cNvSpPr>
                <a:spLocks/>
              </p:cNvSpPr>
              <p:nvPr/>
            </p:nvSpPr>
            <p:spPr bwMode="auto">
              <a:xfrm>
                <a:off x="7248" y="1570"/>
                <a:ext cx="92" cy="86"/>
              </a:xfrm>
              <a:custGeom>
                <a:avLst/>
                <a:gdLst>
                  <a:gd name="T0" fmla="*/ 5 w 92"/>
                  <a:gd name="T1" fmla="*/ 86 h 86"/>
                  <a:gd name="T2" fmla="*/ 13 w 92"/>
                  <a:gd name="T3" fmla="*/ 11 h 86"/>
                  <a:gd name="T4" fmla="*/ 80 w 92"/>
                  <a:gd name="T5" fmla="*/ 18 h 86"/>
                  <a:gd name="T6" fmla="*/ 88 w 92"/>
                  <a:gd name="T7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2" h="86">
                    <a:moveTo>
                      <a:pt x="5" y="86"/>
                    </a:moveTo>
                    <a:cubicBezTo>
                      <a:pt x="2" y="54"/>
                      <a:pt x="0" y="22"/>
                      <a:pt x="13" y="11"/>
                    </a:cubicBezTo>
                    <a:cubicBezTo>
                      <a:pt x="26" y="0"/>
                      <a:pt x="68" y="6"/>
                      <a:pt x="80" y="18"/>
                    </a:cubicBezTo>
                    <a:cubicBezTo>
                      <a:pt x="92" y="30"/>
                      <a:pt x="90" y="58"/>
                      <a:pt x="88" y="86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4" name="Line 60"/>
              <p:cNvSpPr>
                <a:spLocks noChangeShapeType="1"/>
              </p:cNvSpPr>
              <p:nvPr/>
            </p:nvSpPr>
            <p:spPr bwMode="auto">
              <a:xfrm flipH="1">
                <a:off x="7322" y="2802"/>
                <a:ext cx="15" cy="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auto">
              <a:xfrm>
                <a:off x="7251" y="2799"/>
                <a:ext cx="9" cy="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6446" name="Group 62"/>
              <p:cNvGrpSpPr>
                <a:grpSpLocks/>
              </p:cNvGrpSpPr>
              <p:nvPr/>
            </p:nvGrpSpPr>
            <p:grpSpPr bwMode="auto">
              <a:xfrm>
                <a:off x="7264" y="2830"/>
                <a:ext cx="59" cy="227"/>
                <a:chOff x="7264" y="2830"/>
                <a:chExt cx="59" cy="227"/>
              </a:xfrm>
            </p:grpSpPr>
            <p:sp>
              <p:nvSpPr>
                <p:cNvPr id="16447" name="Freeform 63"/>
                <p:cNvSpPr>
                  <a:spLocks/>
                </p:cNvSpPr>
                <p:nvPr/>
              </p:nvSpPr>
              <p:spPr bwMode="auto">
                <a:xfrm flipV="1">
                  <a:off x="7264" y="2830"/>
                  <a:ext cx="57" cy="227"/>
                </a:xfrm>
                <a:custGeom>
                  <a:avLst/>
                  <a:gdLst>
                    <a:gd name="T0" fmla="*/ 5 w 92"/>
                    <a:gd name="T1" fmla="*/ 86 h 86"/>
                    <a:gd name="T2" fmla="*/ 13 w 92"/>
                    <a:gd name="T3" fmla="*/ 11 h 86"/>
                    <a:gd name="T4" fmla="*/ 80 w 92"/>
                    <a:gd name="T5" fmla="*/ 18 h 86"/>
                    <a:gd name="T6" fmla="*/ 88 w 92"/>
                    <a:gd name="T7" fmla="*/ 8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2" h="86">
                      <a:moveTo>
                        <a:pt x="5" y="86"/>
                      </a:moveTo>
                      <a:cubicBezTo>
                        <a:pt x="2" y="54"/>
                        <a:pt x="0" y="22"/>
                        <a:pt x="13" y="11"/>
                      </a:cubicBezTo>
                      <a:cubicBezTo>
                        <a:pt x="26" y="0"/>
                        <a:pt x="68" y="6"/>
                        <a:pt x="80" y="18"/>
                      </a:cubicBezTo>
                      <a:cubicBezTo>
                        <a:pt x="92" y="30"/>
                        <a:pt x="90" y="58"/>
                        <a:pt x="88" y="86"/>
                      </a:cubicBezTo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6448" name="Line 64"/>
                <p:cNvSpPr>
                  <a:spLocks noChangeShapeType="1"/>
                </p:cNvSpPr>
                <p:nvPr/>
              </p:nvSpPr>
              <p:spPr bwMode="auto">
                <a:xfrm>
                  <a:off x="7272" y="2832"/>
                  <a:ext cx="5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grpSp>
          <p:nvGrpSpPr>
            <p:cNvPr id="16449" name="Group 65"/>
            <p:cNvGrpSpPr>
              <a:grpSpLocks/>
            </p:cNvGrpSpPr>
            <p:nvPr/>
          </p:nvGrpSpPr>
          <p:grpSpPr bwMode="auto">
            <a:xfrm>
              <a:off x="4032" y="1008"/>
              <a:ext cx="412" cy="110"/>
              <a:chOff x="8882" y="1373"/>
              <a:chExt cx="1031" cy="277"/>
            </a:xfrm>
          </p:grpSpPr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 rot="5400000" flipH="1" flipV="1">
                <a:off x="9527" y="1114"/>
                <a:ext cx="0" cy="7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 rot="5400000" flipH="1" flipV="1">
                <a:off x="9467" y="927"/>
                <a:ext cx="0" cy="8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2" name="Freeform 68"/>
              <p:cNvSpPr>
                <a:spLocks/>
              </p:cNvSpPr>
              <p:nvPr/>
            </p:nvSpPr>
            <p:spPr bwMode="auto">
              <a:xfrm>
                <a:off x="8882" y="1373"/>
                <a:ext cx="44" cy="187"/>
              </a:xfrm>
              <a:custGeom>
                <a:avLst/>
                <a:gdLst>
                  <a:gd name="T0" fmla="*/ 6 w 44"/>
                  <a:gd name="T1" fmla="*/ 187 h 187"/>
                  <a:gd name="T2" fmla="*/ 6 w 44"/>
                  <a:gd name="T3" fmla="*/ 60 h 187"/>
                  <a:gd name="T4" fmla="*/ 44 w 44"/>
                  <a:gd name="T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187">
                    <a:moveTo>
                      <a:pt x="6" y="187"/>
                    </a:moveTo>
                    <a:cubicBezTo>
                      <a:pt x="3" y="139"/>
                      <a:pt x="0" y="91"/>
                      <a:pt x="6" y="60"/>
                    </a:cubicBezTo>
                    <a:cubicBezTo>
                      <a:pt x="12" y="29"/>
                      <a:pt x="28" y="14"/>
                      <a:pt x="44" y="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3" name="Freeform 69"/>
              <p:cNvSpPr>
                <a:spLocks/>
              </p:cNvSpPr>
              <p:nvPr/>
            </p:nvSpPr>
            <p:spPr bwMode="auto">
              <a:xfrm>
                <a:off x="9064" y="1485"/>
                <a:ext cx="71" cy="165"/>
              </a:xfrm>
              <a:custGeom>
                <a:avLst/>
                <a:gdLst>
                  <a:gd name="T0" fmla="*/ 4 w 71"/>
                  <a:gd name="T1" fmla="*/ 165 h 165"/>
                  <a:gd name="T2" fmla="*/ 11 w 71"/>
                  <a:gd name="T3" fmla="*/ 45 h 165"/>
                  <a:gd name="T4" fmla="*/ 71 w 71"/>
                  <a:gd name="T5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165">
                    <a:moveTo>
                      <a:pt x="4" y="165"/>
                    </a:moveTo>
                    <a:cubicBezTo>
                      <a:pt x="2" y="118"/>
                      <a:pt x="0" y="72"/>
                      <a:pt x="11" y="45"/>
                    </a:cubicBezTo>
                    <a:cubicBezTo>
                      <a:pt x="22" y="18"/>
                      <a:pt x="61" y="7"/>
                      <a:pt x="71" y="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454" name="Line 70"/>
            <p:cNvSpPr>
              <a:spLocks noChangeShapeType="1"/>
            </p:cNvSpPr>
            <p:nvPr/>
          </p:nvSpPr>
          <p:spPr bwMode="auto">
            <a:xfrm flipV="1">
              <a:off x="2267" y="975"/>
              <a:ext cx="1753" cy="4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455" name="Group 71"/>
            <p:cNvGrpSpPr>
              <a:grpSpLocks/>
            </p:cNvGrpSpPr>
            <p:nvPr/>
          </p:nvGrpSpPr>
          <p:grpSpPr bwMode="auto">
            <a:xfrm>
              <a:off x="3432" y="1780"/>
              <a:ext cx="384" cy="441"/>
              <a:chOff x="10030" y="2593"/>
              <a:chExt cx="960" cy="1100"/>
            </a:xfrm>
          </p:grpSpPr>
          <p:grpSp>
            <p:nvGrpSpPr>
              <p:cNvPr id="16456" name="Group 72"/>
              <p:cNvGrpSpPr>
                <a:grpSpLocks/>
              </p:cNvGrpSpPr>
              <p:nvPr/>
            </p:nvGrpSpPr>
            <p:grpSpPr bwMode="auto">
              <a:xfrm rot="-20410521">
                <a:off x="10030" y="3542"/>
                <a:ext cx="740" cy="151"/>
                <a:chOff x="10030" y="3542"/>
                <a:chExt cx="740" cy="151"/>
              </a:xfrm>
            </p:grpSpPr>
            <p:sp>
              <p:nvSpPr>
                <p:cNvPr id="16457" name="Oval 73"/>
                <p:cNvSpPr>
                  <a:spLocks noChangeArrowheads="1"/>
                </p:cNvSpPr>
                <p:nvPr/>
              </p:nvSpPr>
              <p:spPr bwMode="auto">
                <a:xfrm>
                  <a:off x="10030" y="3542"/>
                  <a:ext cx="364" cy="14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6458" name="Oval 74"/>
                <p:cNvSpPr>
                  <a:spLocks noChangeArrowheads="1"/>
                </p:cNvSpPr>
                <p:nvPr/>
              </p:nvSpPr>
              <p:spPr bwMode="auto">
                <a:xfrm>
                  <a:off x="10406" y="3544"/>
                  <a:ext cx="364" cy="14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6459" name="Line 75"/>
              <p:cNvSpPr>
                <a:spLocks noChangeShapeType="1"/>
              </p:cNvSpPr>
              <p:nvPr/>
            </p:nvSpPr>
            <p:spPr bwMode="auto">
              <a:xfrm flipV="1">
                <a:off x="10394" y="2593"/>
                <a:ext cx="596" cy="10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460" name="Text Box 76"/>
            <p:cNvSpPr txBox="1">
              <a:spLocks noChangeArrowheads="1"/>
            </p:cNvSpPr>
            <p:nvPr/>
          </p:nvSpPr>
          <p:spPr bwMode="auto">
            <a:xfrm>
              <a:off x="1056" y="1326"/>
              <a:ext cx="238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r"/>
              <a:r>
                <a:rPr lang="pt-BR" altLang="pt-BR" sz="1200">
                  <a:latin typeface="Arial Narrow" pitchFamily="34" charset="0"/>
                </a:rPr>
                <a:t>Vapor</a:t>
              </a:r>
            </a:p>
          </p:txBody>
        </p:sp>
        <p:sp>
          <p:nvSpPr>
            <p:cNvPr id="16461" name="Text Box 77"/>
            <p:cNvSpPr txBox="1">
              <a:spLocks noChangeArrowheads="1"/>
            </p:cNvSpPr>
            <p:nvPr/>
          </p:nvSpPr>
          <p:spPr bwMode="auto">
            <a:xfrm>
              <a:off x="1139" y="2759"/>
              <a:ext cx="231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r"/>
              <a:r>
                <a:rPr lang="pt-BR" altLang="pt-BR" sz="1200">
                  <a:latin typeface="Arial Narrow" pitchFamily="34" charset="0"/>
                </a:rPr>
                <a:t>Água fria</a:t>
              </a:r>
            </a:p>
          </p:txBody>
        </p:sp>
        <p:sp>
          <p:nvSpPr>
            <p:cNvPr id="16462" name="Line 78"/>
            <p:cNvSpPr>
              <a:spLocks noChangeShapeType="1"/>
            </p:cNvSpPr>
            <p:nvPr/>
          </p:nvSpPr>
          <p:spPr bwMode="auto">
            <a:xfrm>
              <a:off x="1140" y="3041"/>
              <a:ext cx="2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63" name="Text Box 79"/>
            <p:cNvSpPr txBox="1">
              <a:spLocks noChangeArrowheads="1"/>
            </p:cNvSpPr>
            <p:nvPr/>
          </p:nvSpPr>
          <p:spPr bwMode="auto">
            <a:xfrm>
              <a:off x="4151" y="720"/>
              <a:ext cx="476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pt-BR" altLang="pt-BR" sz="1200">
                  <a:latin typeface="Arial Narrow" pitchFamily="34" charset="0"/>
                </a:rPr>
                <a:t>Termômetro</a:t>
              </a:r>
            </a:p>
          </p:txBody>
        </p:sp>
        <p:sp>
          <p:nvSpPr>
            <p:cNvPr id="16464" name="Text Box 80"/>
            <p:cNvSpPr txBox="1">
              <a:spLocks noChangeArrowheads="1"/>
            </p:cNvSpPr>
            <p:nvPr/>
          </p:nvSpPr>
          <p:spPr bwMode="auto">
            <a:xfrm>
              <a:off x="4505" y="1087"/>
              <a:ext cx="25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r"/>
              <a:r>
                <a:rPr lang="pt-BR" altLang="pt-BR" sz="1200">
                  <a:latin typeface="Arial Narrow" pitchFamily="34" charset="0"/>
                </a:rPr>
                <a:t>Água quente</a:t>
              </a:r>
            </a:p>
          </p:txBody>
        </p:sp>
        <p:sp>
          <p:nvSpPr>
            <p:cNvPr id="16465" name="Line 81"/>
            <p:cNvSpPr>
              <a:spLocks noChangeShapeType="1"/>
            </p:cNvSpPr>
            <p:nvPr/>
          </p:nvSpPr>
          <p:spPr bwMode="auto">
            <a:xfrm>
              <a:off x="4466" y="1025"/>
              <a:ext cx="2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66" name="Text Box 82"/>
            <p:cNvSpPr txBox="1">
              <a:spLocks noChangeArrowheads="1"/>
            </p:cNvSpPr>
            <p:nvPr/>
          </p:nvSpPr>
          <p:spPr bwMode="auto">
            <a:xfrm>
              <a:off x="3956" y="3159"/>
              <a:ext cx="231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r"/>
              <a:r>
                <a:rPr lang="pt-BR" altLang="pt-BR" sz="1200">
                  <a:latin typeface="Arial Narrow" pitchFamily="34" charset="0"/>
                </a:rPr>
                <a:t>Dreno</a:t>
              </a:r>
            </a:p>
          </p:txBody>
        </p:sp>
        <p:sp>
          <p:nvSpPr>
            <p:cNvPr id="16467" name="Text Box 83"/>
            <p:cNvSpPr txBox="1">
              <a:spLocks noChangeArrowheads="1"/>
            </p:cNvSpPr>
            <p:nvPr/>
          </p:nvSpPr>
          <p:spPr bwMode="auto">
            <a:xfrm>
              <a:off x="1152" y="3456"/>
              <a:ext cx="3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1400" b="1">
                  <a:latin typeface="Arial" charset="0"/>
                </a:rPr>
                <a:t>Controle com realimentação manual de um sistema térmico</a:t>
              </a:r>
              <a:endParaRPr lang="pt-BR" altLang="pt-BR" sz="1400" b="1">
                <a:solidFill>
                  <a:srgbClr val="000000"/>
                </a:solidFill>
              </a:endParaRPr>
            </a:p>
          </p:txBody>
        </p:sp>
        <p:sp>
          <p:nvSpPr>
            <p:cNvPr id="16468" name="Text Box 84"/>
            <p:cNvSpPr txBox="1">
              <a:spLocks noChangeArrowheads="1"/>
            </p:cNvSpPr>
            <p:nvPr/>
          </p:nvSpPr>
          <p:spPr bwMode="auto">
            <a:xfrm>
              <a:off x="1492" y="955"/>
              <a:ext cx="45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pt-BR" altLang="pt-BR" sz="1200">
                  <a:latin typeface="Arial Narrow" pitchFamily="34" charset="0"/>
                </a:rPr>
                <a:t>Controlador</a:t>
              </a:r>
            </a:p>
          </p:txBody>
        </p:sp>
        <p:sp>
          <p:nvSpPr>
            <p:cNvPr id="16469" name="Line 85"/>
            <p:cNvSpPr>
              <a:spLocks noChangeShapeType="1"/>
            </p:cNvSpPr>
            <p:nvPr/>
          </p:nvSpPr>
          <p:spPr bwMode="auto">
            <a:xfrm>
              <a:off x="1936" y="1074"/>
              <a:ext cx="152" cy="2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470" name="AutoShape 86">
            <a:hlinkClick r:id="" action="ppaction://hlinkshowjump?jump=nextslide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05800" y="6096000"/>
            <a:ext cx="457200" cy="457200"/>
          </a:xfrm>
          <a:prstGeom prst="actionButtonForwardNex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38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pt-BR" altLang="pt-BR" sz="2800" b="1" i="1" u="sng" dirty="0">
                <a:latin typeface="Arial" charset="0"/>
              </a:rPr>
              <a:t>PROCESSOS CONTÍNUOS - Indústria de Transformação</a:t>
            </a:r>
            <a:endParaRPr lang="pt-BR" altLang="pt-BR" sz="2800" dirty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0139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None/>
            </a:pPr>
            <a:endParaRPr lang="pt-BR" altLang="pt-BR" sz="800" dirty="0">
              <a:latin typeface="Arial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pt-BR" altLang="pt-BR" sz="2000" dirty="0">
                <a:latin typeface="Arial" charset="0"/>
              </a:rPr>
              <a:t>SALAS DE CONTROLE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Concentração em um só local das indicações e atuações das variáveis de processos.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Transmissores, controladores e atuadores pneumáticos. Transmissão de sinal em baixa pressão (3 a 15 psi) - Final dos 40.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Transmissores de sinais elétricos: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Inicialmente de forma rudimentar (década de 40).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Um grande impulso com o advento dos semicondutores (1954).</a:t>
            </a:r>
          </a:p>
          <a:p>
            <a:pPr lvl="1">
              <a:lnSpc>
                <a:spcPct val="120000"/>
              </a:lnSpc>
            </a:pPr>
            <a:r>
              <a:rPr lang="pt-BR" altLang="pt-BR" sz="1800" dirty="0">
                <a:latin typeface="Arial" charset="0"/>
              </a:rPr>
              <a:t>Padronização de 4 a 20 mA definidos pela Instrument Society of América (ISA).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Algoritmo de controle PID</a:t>
            </a:r>
          </a:p>
        </p:txBody>
      </p:sp>
    </p:spTree>
    <p:extLst>
      <p:ext uri="{BB962C8B-B14F-4D97-AF65-F5344CB8AC3E}">
        <p14:creationId xmlns:p14="http://schemas.microsoft.com/office/powerpoint/2010/main" val="383587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524000" y="838200"/>
            <a:ext cx="6115050" cy="4713288"/>
            <a:chOff x="960" y="528"/>
            <a:chExt cx="3852" cy="2969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1383" y="1219"/>
              <a:ext cx="439" cy="336"/>
              <a:chOff x="2138" y="2348"/>
              <a:chExt cx="1099" cy="840"/>
            </a:xfrm>
          </p:grpSpPr>
          <p:sp>
            <p:nvSpPr>
              <p:cNvPr id="14340" name="Line 4"/>
              <p:cNvSpPr>
                <a:spLocks noChangeShapeType="1"/>
              </p:cNvSpPr>
              <p:nvPr/>
            </p:nvSpPr>
            <p:spPr bwMode="auto">
              <a:xfrm flipV="1">
                <a:off x="2138" y="2348"/>
                <a:ext cx="930" cy="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1" name="Freeform 5"/>
              <p:cNvSpPr>
                <a:spLocks/>
              </p:cNvSpPr>
              <p:nvPr/>
            </p:nvSpPr>
            <p:spPr bwMode="auto">
              <a:xfrm>
                <a:off x="3068" y="2348"/>
                <a:ext cx="169" cy="195"/>
              </a:xfrm>
              <a:custGeom>
                <a:avLst/>
                <a:gdLst>
                  <a:gd name="T0" fmla="*/ 0 w 169"/>
                  <a:gd name="T1" fmla="*/ 0 h 195"/>
                  <a:gd name="T2" fmla="*/ 142 w 169"/>
                  <a:gd name="T3" fmla="*/ 52 h 195"/>
                  <a:gd name="T4" fmla="*/ 165 w 169"/>
                  <a:gd name="T5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9" h="195">
                    <a:moveTo>
                      <a:pt x="0" y="0"/>
                    </a:moveTo>
                    <a:cubicBezTo>
                      <a:pt x="57" y="10"/>
                      <a:pt x="115" y="20"/>
                      <a:pt x="142" y="52"/>
                    </a:cubicBezTo>
                    <a:cubicBezTo>
                      <a:pt x="169" y="84"/>
                      <a:pt x="167" y="139"/>
                      <a:pt x="165" y="195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2" name="Line 6"/>
              <p:cNvSpPr>
                <a:spLocks noChangeShapeType="1"/>
              </p:cNvSpPr>
              <p:nvPr/>
            </p:nvSpPr>
            <p:spPr bwMode="auto">
              <a:xfrm>
                <a:off x="3233" y="2550"/>
                <a:ext cx="0" cy="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1819" y="1750"/>
              <a:ext cx="0" cy="8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1819" y="2591"/>
              <a:ext cx="14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4345" name="Group 9"/>
            <p:cNvGrpSpPr>
              <a:grpSpLocks/>
            </p:cNvGrpSpPr>
            <p:nvPr/>
          </p:nvGrpSpPr>
          <p:grpSpPr bwMode="auto">
            <a:xfrm>
              <a:off x="3249" y="2507"/>
              <a:ext cx="368" cy="123"/>
              <a:chOff x="6803" y="5569"/>
              <a:chExt cx="920" cy="307"/>
            </a:xfrm>
          </p:grpSpPr>
          <p:sp>
            <p:nvSpPr>
              <p:cNvPr id="14346" name="Line 10"/>
              <p:cNvSpPr>
                <a:spLocks noChangeShapeType="1"/>
              </p:cNvSpPr>
              <p:nvPr/>
            </p:nvSpPr>
            <p:spPr bwMode="auto">
              <a:xfrm flipV="1">
                <a:off x="6803" y="5594"/>
                <a:ext cx="49" cy="1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7" name="Line 11"/>
              <p:cNvSpPr>
                <a:spLocks noChangeShapeType="1"/>
              </p:cNvSpPr>
              <p:nvPr/>
            </p:nvSpPr>
            <p:spPr bwMode="auto">
              <a:xfrm>
                <a:off x="6870" y="5569"/>
                <a:ext cx="82" cy="3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4348" name="Group 12"/>
              <p:cNvGrpSpPr>
                <a:grpSpLocks/>
              </p:cNvGrpSpPr>
              <p:nvPr/>
            </p:nvGrpSpPr>
            <p:grpSpPr bwMode="auto">
              <a:xfrm>
                <a:off x="6957" y="5569"/>
                <a:ext cx="171" cy="307"/>
                <a:chOff x="6957" y="5569"/>
                <a:chExt cx="171" cy="307"/>
              </a:xfrm>
            </p:grpSpPr>
            <p:sp>
              <p:nvSpPr>
                <p:cNvPr id="14349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6957" y="5570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4350" name="Line 14"/>
                <p:cNvSpPr>
                  <a:spLocks noChangeShapeType="1"/>
                </p:cNvSpPr>
                <p:nvPr/>
              </p:nvSpPr>
              <p:spPr bwMode="auto">
                <a:xfrm>
                  <a:off x="7046" y="5569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1" name="Group 15"/>
              <p:cNvGrpSpPr>
                <a:grpSpLocks/>
              </p:cNvGrpSpPr>
              <p:nvPr/>
            </p:nvGrpSpPr>
            <p:grpSpPr bwMode="auto">
              <a:xfrm>
                <a:off x="7133" y="5569"/>
                <a:ext cx="171" cy="307"/>
                <a:chOff x="6957" y="5569"/>
                <a:chExt cx="171" cy="307"/>
              </a:xfrm>
            </p:grpSpPr>
            <p:sp>
              <p:nvSpPr>
                <p:cNvPr id="14352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6957" y="5570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4353" name="Line 17"/>
                <p:cNvSpPr>
                  <a:spLocks noChangeShapeType="1"/>
                </p:cNvSpPr>
                <p:nvPr/>
              </p:nvSpPr>
              <p:spPr bwMode="auto">
                <a:xfrm>
                  <a:off x="7046" y="5569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4" name="Group 18"/>
              <p:cNvGrpSpPr>
                <a:grpSpLocks/>
              </p:cNvGrpSpPr>
              <p:nvPr/>
            </p:nvGrpSpPr>
            <p:grpSpPr bwMode="auto">
              <a:xfrm>
                <a:off x="7309" y="5569"/>
                <a:ext cx="171" cy="307"/>
                <a:chOff x="6957" y="5569"/>
                <a:chExt cx="171" cy="307"/>
              </a:xfrm>
            </p:grpSpPr>
            <p:sp>
              <p:nvSpPr>
                <p:cNvPr id="14355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6957" y="5570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4356" name="Line 20"/>
                <p:cNvSpPr>
                  <a:spLocks noChangeShapeType="1"/>
                </p:cNvSpPr>
                <p:nvPr/>
              </p:nvSpPr>
              <p:spPr bwMode="auto">
                <a:xfrm>
                  <a:off x="7046" y="5569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7" name="Group 21"/>
              <p:cNvGrpSpPr>
                <a:grpSpLocks/>
              </p:cNvGrpSpPr>
              <p:nvPr/>
            </p:nvGrpSpPr>
            <p:grpSpPr bwMode="auto">
              <a:xfrm>
                <a:off x="7485" y="5569"/>
                <a:ext cx="171" cy="307"/>
                <a:chOff x="6957" y="5569"/>
                <a:chExt cx="171" cy="307"/>
              </a:xfrm>
            </p:grpSpPr>
            <p:sp>
              <p:nvSpPr>
                <p:cNvPr id="1435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6957" y="5570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4359" name="Line 23"/>
                <p:cNvSpPr>
                  <a:spLocks noChangeShapeType="1"/>
                </p:cNvSpPr>
                <p:nvPr/>
              </p:nvSpPr>
              <p:spPr bwMode="auto">
                <a:xfrm>
                  <a:off x="7046" y="5569"/>
                  <a:ext cx="82" cy="3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4360" name="Line 24"/>
              <p:cNvSpPr>
                <a:spLocks noChangeShapeType="1"/>
              </p:cNvSpPr>
              <p:nvPr/>
            </p:nvSpPr>
            <p:spPr bwMode="auto">
              <a:xfrm flipV="1">
                <a:off x="7674" y="5692"/>
                <a:ext cx="49" cy="1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618" y="2557"/>
              <a:ext cx="3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3931" y="2557"/>
              <a:ext cx="0" cy="5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3" name="Freeform 27"/>
            <p:cNvSpPr>
              <a:spLocks/>
            </p:cNvSpPr>
            <p:nvPr/>
          </p:nvSpPr>
          <p:spPr bwMode="auto">
            <a:xfrm rot="5400000">
              <a:off x="2896" y="2769"/>
              <a:ext cx="68" cy="78"/>
            </a:xfrm>
            <a:custGeom>
              <a:avLst/>
              <a:gdLst>
                <a:gd name="T0" fmla="*/ 0 w 169"/>
                <a:gd name="T1" fmla="*/ 0 h 195"/>
                <a:gd name="T2" fmla="*/ 142 w 169"/>
                <a:gd name="T3" fmla="*/ 52 h 195"/>
                <a:gd name="T4" fmla="*/ 165 w 169"/>
                <a:gd name="T5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" h="195">
                  <a:moveTo>
                    <a:pt x="0" y="0"/>
                  </a:moveTo>
                  <a:cubicBezTo>
                    <a:pt x="57" y="10"/>
                    <a:pt x="115" y="20"/>
                    <a:pt x="142" y="52"/>
                  </a:cubicBezTo>
                  <a:cubicBezTo>
                    <a:pt x="169" y="84"/>
                    <a:pt x="167" y="139"/>
                    <a:pt x="165" y="19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 rot="5400000">
              <a:off x="2199" y="2149"/>
              <a:ext cx="0" cy="1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 rot="5400000" flipV="1">
              <a:off x="2983" y="2782"/>
              <a:ext cx="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6" name="Freeform 30"/>
            <p:cNvSpPr>
              <a:spLocks/>
            </p:cNvSpPr>
            <p:nvPr/>
          </p:nvSpPr>
          <p:spPr bwMode="auto">
            <a:xfrm rot="5400000">
              <a:off x="2951" y="2818"/>
              <a:ext cx="67" cy="78"/>
            </a:xfrm>
            <a:custGeom>
              <a:avLst/>
              <a:gdLst>
                <a:gd name="T0" fmla="*/ 0 w 169"/>
                <a:gd name="T1" fmla="*/ 0 h 195"/>
                <a:gd name="T2" fmla="*/ 142 w 169"/>
                <a:gd name="T3" fmla="*/ 52 h 195"/>
                <a:gd name="T4" fmla="*/ 165 w 169"/>
                <a:gd name="T5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" h="195">
                  <a:moveTo>
                    <a:pt x="0" y="0"/>
                  </a:moveTo>
                  <a:cubicBezTo>
                    <a:pt x="57" y="10"/>
                    <a:pt x="115" y="20"/>
                    <a:pt x="142" y="52"/>
                  </a:cubicBezTo>
                  <a:cubicBezTo>
                    <a:pt x="169" y="84"/>
                    <a:pt x="167" y="139"/>
                    <a:pt x="165" y="19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7" name="Line 31"/>
            <p:cNvSpPr>
              <a:spLocks noChangeShapeType="1"/>
            </p:cNvSpPr>
            <p:nvPr/>
          </p:nvSpPr>
          <p:spPr bwMode="auto">
            <a:xfrm rot="5400000">
              <a:off x="2220" y="2172"/>
              <a:ext cx="0" cy="14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3024" y="2737"/>
              <a:ext cx="11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4156" y="940"/>
              <a:ext cx="0" cy="17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4082" y="909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 flipV="1">
              <a:off x="2967" y="1783"/>
              <a:ext cx="0" cy="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>
              <a:off x="2967" y="1777"/>
              <a:ext cx="11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4373" name="Group 37"/>
            <p:cNvGrpSpPr>
              <a:grpSpLocks/>
            </p:cNvGrpSpPr>
            <p:nvPr/>
          </p:nvGrpSpPr>
          <p:grpSpPr bwMode="auto">
            <a:xfrm>
              <a:off x="4081" y="829"/>
              <a:ext cx="412" cy="111"/>
              <a:chOff x="9204" y="9111"/>
              <a:chExt cx="1031" cy="277"/>
            </a:xfrm>
          </p:grpSpPr>
          <p:sp>
            <p:nvSpPr>
              <p:cNvPr id="14374" name="Line 38"/>
              <p:cNvSpPr>
                <a:spLocks noChangeShapeType="1"/>
              </p:cNvSpPr>
              <p:nvPr/>
            </p:nvSpPr>
            <p:spPr bwMode="auto">
              <a:xfrm rot="5400000" flipH="1" flipV="1">
                <a:off x="9849" y="8852"/>
                <a:ext cx="0" cy="7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75" name="Line 39"/>
              <p:cNvSpPr>
                <a:spLocks noChangeShapeType="1"/>
              </p:cNvSpPr>
              <p:nvPr/>
            </p:nvSpPr>
            <p:spPr bwMode="auto">
              <a:xfrm rot="5400000" flipH="1" flipV="1">
                <a:off x="9748" y="8624"/>
                <a:ext cx="0" cy="9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76" name="Freeform 40"/>
              <p:cNvSpPr>
                <a:spLocks/>
              </p:cNvSpPr>
              <p:nvPr/>
            </p:nvSpPr>
            <p:spPr bwMode="auto">
              <a:xfrm>
                <a:off x="9204" y="9111"/>
                <a:ext cx="44" cy="187"/>
              </a:xfrm>
              <a:custGeom>
                <a:avLst/>
                <a:gdLst>
                  <a:gd name="T0" fmla="*/ 6 w 44"/>
                  <a:gd name="T1" fmla="*/ 187 h 187"/>
                  <a:gd name="T2" fmla="*/ 6 w 44"/>
                  <a:gd name="T3" fmla="*/ 60 h 187"/>
                  <a:gd name="T4" fmla="*/ 44 w 44"/>
                  <a:gd name="T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187">
                    <a:moveTo>
                      <a:pt x="6" y="187"/>
                    </a:moveTo>
                    <a:cubicBezTo>
                      <a:pt x="3" y="139"/>
                      <a:pt x="0" y="91"/>
                      <a:pt x="6" y="60"/>
                    </a:cubicBezTo>
                    <a:cubicBezTo>
                      <a:pt x="12" y="29"/>
                      <a:pt x="28" y="14"/>
                      <a:pt x="44" y="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77" name="Freeform 41"/>
              <p:cNvSpPr>
                <a:spLocks/>
              </p:cNvSpPr>
              <p:nvPr/>
            </p:nvSpPr>
            <p:spPr bwMode="auto">
              <a:xfrm>
                <a:off x="9386" y="9223"/>
                <a:ext cx="71" cy="165"/>
              </a:xfrm>
              <a:custGeom>
                <a:avLst/>
                <a:gdLst>
                  <a:gd name="T0" fmla="*/ 4 w 71"/>
                  <a:gd name="T1" fmla="*/ 165 h 165"/>
                  <a:gd name="T2" fmla="*/ 11 w 71"/>
                  <a:gd name="T3" fmla="*/ 45 h 165"/>
                  <a:gd name="T4" fmla="*/ 71 w 71"/>
                  <a:gd name="T5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165">
                    <a:moveTo>
                      <a:pt x="4" y="165"/>
                    </a:moveTo>
                    <a:cubicBezTo>
                      <a:pt x="2" y="118"/>
                      <a:pt x="0" y="72"/>
                      <a:pt x="11" y="45"/>
                    </a:cubicBezTo>
                    <a:cubicBezTo>
                      <a:pt x="22" y="18"/>
                      <a:pt x="61" y="7"/>
                      <a:pt x="71" y="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378" name="Group 42"/>
            <p:cNvGrpSpPr>
              <a:grpSpLocks/>
            </p:cNvGrpSpPr>
            <p:nvPr/>
          </p:nvGrpSpPr>
          <p:grpSpPr bwMode="auto">
            <a:xfrm>
              <a:off x="3481" y="1602"/>
              <a:ext cx="384" cy="440"/>
              <a:chOff x="10030" y="2593"/>
              <a:chExt cx="960" cy="1100"/>
            </a:xfrm>
          </p:grpSpPr>
          <p:grpSp>
            <p:nvGrpSpPr>
              <p:cNvPr id="14379" name="Group 43"/>
              <p:cNvGrpSpPr>
                <a:grpSpLocks/>
              </p:cNvGrpSpPr>
              <p:nvPr/>
            </p:nvGrpSpPr>
            <p:grpSpPr bwMode="auto">
              <a:xfrm rot="-20410521">
                <a:off x="10030" y="3542"/>
                <a:ext cx="740" cy="151"/>
                <a:chOff x="10030" y="3542"/>
                <a:chExt cx="740" cy="151"/>
              </a:xfrm>
            </p:grpSpPr>
            <p:sp>
              <p:nvSpPr>
                <p:cNvPr id="14380" name="Oval 44"/>
                <p:cNvSpPr>
                  <a:spLocks noChangeArrowheads="1"/>
                </p:cNvSpPr>
                <p:nvPr/>
              </p:nvSpPr>
              <p:spPr bwMode="auto">
                <a:xfrm>
                  <a:off x="10030" y="3542"/>
                  <a:ext cx="364" cy="14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4381" name="Oval 45"/>
                <p:cNvSpPr>
                  <a:spLocks noChangeArrowheads="1"/>
                </p:cNvSpPr>
                <p:nvPr/>
              </p:nvSpPr>
              <p:spPr bwMode="auto">
                <a:xfrm>
                  <a:off x="10406" y="3544"/>
                  <a:ext cx="364" cy="14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4382" name="Line 46"/>
              <p:cNvSpPr>
                <a:spLocks noChangeShapeType="1"/>
              </p:cNvSpPr>
              <p:nvPr/>
            </p:nvSpPr>
            <p:spPr bwMode="auto">
              <a:xfrm flipV="1">
                <a:off x="10394" y="2593"/>
                <a:ext cx="596" cy="10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4383" name="Text Box 47"/>
            <p:cNvSpPr txBox="1">
              <a:spLocks noChangeArrowheads="1"/>
            </p:cNvSpPr>
            <p:nvPr/>
          </p:nvSpPr>
          <p:spPr bwMode="auto">
            <a:xfrm>
              <a:off x="1104" y="1147"/>
              <a:ext cx="238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r"/>
              <a:r>
                <a:rPr lang="pt-BR" altLang="pt-BR" sz="1200" dirty="0">
                  <a:latin typeface="Arial Narrow" pitchFamily="34" charset="0"/>
                </a:rPr>
                <a:t>Vapor</a:t>
              </a:r>
            </a:p>
          </p:txBody>
        </p:sp>
        <p:sp>
          <p:nvSpPr>
            <p:cNvPr id="14384" name="Text Box 48"/>
            <p:cNvSpPr txBox="1">
              <a:spLocks noChangeArrowheads="1"/>
            </p:cNvSpPr>
            <p:nvPr/>
          </p:nvSpPr>
          <p:spPr bwMode="auto">
            <a:xfrm>
              <a:off x="1187" y="2580"/>
              <a:ext cx="231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r"/>
              <a:r>
                <a:rPr lang="pt-BR" altLang="pt-BR" sz="1200" dirty="0">
                  <a:latin typeface="Arial Narrow" pitchFamily="34" charset="0"/>
                </a:rPr>
                <a:t>Água fria</a:t>
              </a:r>
            </a:p>
          </p:txBody>
        </p:sp>
        <p:sp>
          <p:nvSpPr>
            <p:cNvPr id="14385" name="Line 49"/>
            <p:cNvSpPr>
              <a:spLocks noChangeShapeType="1"/>
            </p:cNvSpPr>
            <p:nvPr/>
          </p:nvSpPr>
          <p:spPr bwMode="auto">
            <a:xfrm>
              <a:off x="1188" y="2862"/>
              <a:ext cx="2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86" name="Text Box 50"/>
            <p:cNvSpPr txBox="1">
              <a:spLocks noChangeArrowheads="1"/>
            </p:cNvSpPr>
            <p:nvPr/>
          </p:nvSpPr>
          <p:spPr bwMode="auto">
            <a:xfrm>
              <a:off x="4554" y="909"/>
              <a:ext cx="2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r"/>
              <a:r>
                <a:rPr lang="pt-BR" altLang="pt-BR" sz="1200" dirty="0">
                  <a:latin typeface="Arial Narrow" pitchFamily="34" charset="0"/>
                </a:rPr>
                <a:t>Água quente</a:t>
              </a:r>
            </a:p>
          </p:txBody>
        </p:sp>
        <p:sp>
          <p:nvSpPr>
            <p:cNvPr id="14387" name="Line 51"/>
            <p:cNvSpPr>
              <a:spLocks noChangeShapeType="1"/>
            </p:cNvSpPr>
            <p:nvPr/>
          </p:nvSpPr>
          <p:spPr bwMode="auto">
            <a:xfrm>
              <a:off x="4515" y="846"/>
              <a:ext cx="2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88" name="Text Box 52"/>
            <p:cNvSpPr txBox="1">
              <a:spLocks noChangeArrowheads="1"/>
            </p:cNvSpPr>
            <p:nvPr/>
          </p:nvSpPr>
          <p:spPr bwMode="auto">
            <a:xfrm>
              <a:off x="4004" y="2981"/>
              <a:ext cx="232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r"/>
              <a:r>
                <a:rPr lang="pt-BR" altLang="pt-BR" sz="1200" dirty="0">
                  <a:latin typeface="Arial Narrow" pitchFamily="34" charset="0"/>
                </a:rPr>
                <a:t>Dreno</a:t>
              </a:r>
            </a:p>
          </p:txBody>
        </p:sp>
        <p:sp>
          <p:nvSpPr>
            <p:cNvPr id="14389" name="Text Box 53"/>
            <p:cNvSpPr txBox="1">
              <a:spLocks noChangeArrowheads="1"/>
            </p:cNvSpPr>
            <p:nvPr/>
          </p:nvSpPr>
          <p:spPr bwMode="auto">
            <a:xfrm>
              <a:off x="960" y="3264"/>
              <a:ext cx="35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1400" b="1">
                  <a:solidFill>
                    <a:srgbClr val="000000"/>
                  </a:solidFill>
                  <a:latin typeface="Arial" charset="0"/>
                </a:rPr>
                <a:t>Controle com realimentação automático de um sistema térmico</a:t>
              </a:r>
              <a:endParaRPr lang="pt-BR" altLang="pt-BR" sz="1400" b="1">
                <a:solidFill>
                  <a:srgbClr val="000000"/>
                </a:solidFill>
              </a:endParaRPr>
            </a:p>
          </p:txBody>
        </p:sp>
        <p:sp>
          <p:nvSpPr>
            <p:cNvPr id="14390" name="Text Box 54"/>
            <p:cNvSpPr txBox="1">
              <a:spLocks noChangeArrowheads="1"/>
            </p:cNvSpPr>
            <p:nvPr/>
          </p:nvSpPr>
          <p:spPr bwMode="auto">
            <a:xfrm>
              <a:off x="1424" y="614"/>
              <a:ext cx="597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1200" dirty="0">
                  <a:latin typeface="Arial Narrow" pitchFamily="34" charset="0"/>
                </a:rPr>
                <a:t>Controlador</a:t>
              </a:r>
            </a:p>
            <a:p>
              <a:pPr algn="ctr"/>
              <a:r>
                <a:rPr lang="pt-BR" altLang="pt-BR" sz="1200" dirty="0">
                  <a:latin typeface="Arial Narrow" pitchFamily="34" charset="0"/>
                </a:rPr>
                <a:t>Automático na Sala de Controle</a:t>
              </a:r>
            </a:p>
          </p:txBody>
        </p:sp>
        <p:grpSp>
          <p:nvGrpSpPr>
            <p:cNvPr id="14391" name="Group 55"/>
            <p:cNvGrpSpPr>
              <a:grpSpLocks/>
            </p:cNvGrpSpPr>
            <p:nvPr/>
          </p:nvGrpSpPr>
          <p:grpSpPr bwMode="auto">
            <a:xfrm>
              <a:off x="1763" y="1558"/>
              <a:ext cx="292" cy="190"/>
              <a:chOff x="3410" y="10932"/>
              <a:chExt cx="731" cy="476"/>
            </a:xfrm>
          </p:grpSpPr>
          <p:sp>
            <p:nvSpPr>
              <p:cNvPr id="14392" name="Line 56"/>
              <p:cNvSpPr>
                <a:spLocks noChangeShapeType="1"/>
              </p:cNvSpPr>
              <p:nvPr/>
            </p:nvSpPr>
            <p:spPr bwMode="auto">
              <a:xfrm>
                <a:off x="3425" y="10949"/>
                <a:ext cx="258" cy="4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3" name="Line 57"/>
              <p:cNvSpPr>
                <a:spLocks noChangeShapeType="1"/>
              </p:cNvSpPr>
              <p:nvPr/>
            </p:nvSpPr>
            <p:spPr bwMode="auto">
              <a:xfrm flipH="1">
                <a:off x="3426" y="10943"/>
                <a:ext cx="258" cy="4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4" name="Line 58"/>
              <p:cNvSpPr>
                <a:spLocks noChangeShapeType="1"/>
              </p:cNvSpPr>
              <p:nvPr/>
            </p:nvSpPr>
            <p:spPr bwMode="auto">
              <a:xfrm>
                <a:off x="3425" y="10932"/>
                <a:ext cx="2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5" name="Line 59"/>
              <p:cNvSpPr>
                <a:spLocks noChangeShapeType="1"/>
              </p:cNvSpPr>
              <p:nvPr/>
            </p:nvSpPr>
            <p:spPr bwMode="auto">
              <a:xfrm>
                <a:off x="3410" y="11408"/>
                <a:ext cx="2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6" name="Line 60"/>
              <p:cNvSpPr>
                <a:spLocks noChangeShapeType="1"/>
              </p:cNvSpPr>
              <p:nvPr/>
            </p:nvSpPr>
            <p:spPr bwMode="auto">
              <a:xfrm>
                <a:off x="3984" y="11068"/>
                <a:ext cx="0" cy="2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7" name="Oval 61"/>
              <p:cNvSpPr>
                <a:spLocks noChangeArrowheads="1"/>
              </p:cNvSpPr>
              <p:nvPr/>
            </p:nvSpPr>
            <p:spPr bwMode="auto">
              <a:xfrm rot="5400000">
                <a:off x="3880" y="11042"/>
                <a:ext cx="264" cy="25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8" name="Line 62"/>
              <p:cNvSpPr>
                <a:spLocks noChangeShapeType="1"/>
              </p:cNvSpPr>
              <p:nvPr/>
            </p:nvSpPr>
            <p:spPr bwMode="auto">
              <a:xfrm rot="5400000">
                <a:off x="3872" y="11170"/>
                <a:ext cx="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9" name="Rectangle 63"/>
              <p:cNvSpPr>
                <a:spLocks noChangeArrowheads="1"/>
              </p:cNvSpPr>
              <p:nvPr/>
            </p:nvSpPr>
            <p:spPr bwMode="auto">
              <a:xfrm rot="5400000">
                <a:off x="3768" y="11115"/>
                <a:ext cx="300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0" name="Line 64"/>
              <p:cNvSpPr>
                <a:spLocks noChangeShapeType="1"/>
              </p:cNvSpPr>
              <p:nvPr/>
            </p:nvSpPr>
            <p:spPr bwMode="auto">
              <a:xfrm>
                <a:off x="3540" y="11173"/>
                <a:ext cx="4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4401" name="Group 65"/>
            <p:cNvGrpSpPr>
              <a:grpSpLocks/>
            </p:cNvGrpSpPr>
            <p:nvPr/>
          </p:nvGrpSpPr>
          <p:grpSpPr bwMode="auto">
            <a:xfrm>
              <a:off x="4077" y="1128"/>
              <a:ext cx="79" cy="79"/>
              <a:chOff x="7283" y="10163"/>
              <a:chExt cx="198" cy="198"/>
            </a:xfrm>
          </p:grpSpPr>
          <p:sp>
            <p:nvSpPr>
              <p:cNvPr id="14402" name="Oval 66"/>
              <p:cNvSpPr>
                <a:spLocks noChangeArrowheads="1"/>
              </p:cNvSpPr>
              <p:nvPr/>
            </p:nvSpPr>
            <p:spPr bwMode="auto">
              <a:xfrm>
                <a:off x="7283" y="10163"/>
                <a:ext cx="198" cy="19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3" name="Line 67"/>
              <p:cNvSpPr>
                <a:spLocks noChangeShapeType="1"/>
              </p:cNvSpPr>
              <p:nvPr/>
            </p:nvSpPr>
            <p:spPr bwMode="auto">
              <a:xfrm>
                <a:off x="7332" y="10179"/>
                <a:ext cx="100" cy="16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404" name="Line 68"/>
              <p:cNvSpPr>
                <a:spLocks noChangeShapeType="1"/>
              </p:cNvSpPr>
              <p:nvPr/>
            </p:nvSpPr>
            <p:spPr bwMode="auto">
              <a:xfrm flipH="1">
                <a:off x="7314" y="10196"/>
                <a:ext cx="134" cy="1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4405" name="Rectangle 69"/>
            <p:cNvSpPr>
              <a:spLocks noChangeArrowheads="1"/>
            </p:cNvSpPr>
            <p:nvPr/>
          </p:nvSpPr>
          <p:spPr bwMode="auto">
            <a:xfrm>
              <a:off x="2425" y="998"/>
              <a:ext cx="338" cy="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2464" y="1051"/>
              <a:ext cx="259" cy="22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07" name="Line 71"/>
            <p:cNvSpPr>
              <a:spLocks noChangeShapeType="1"/>
            </p:cNvSpPr>
            <p:nvPr/>
          </p:nvSpPr>
          <p:spPr bwMode="auto">
            <a:xfrm>
              <a:off x="2531" y="1084"/>
              <a:ext cx="99" cy="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08" name="Line 72"/>
            <p:cNvSpPr>
              <a:spLocks noChangeShapeType="1"/>
            </p:cNvSpPr>
            <p:nvPr/>
          </p:nvSpPr>
          <p:spPr bwMode="auto">
            <a:xfrm>
              <a:off x="2061" y="1654"/>
              <a:ext cx="53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09" name="Line 73"/>
            <p:cNvSpPr>
              <a:spLocks noChangeShapeType="1"/>
            </p:cNvSpPr>
            <p:nvPr/>
          </p:nvSpPr>
          <p:spPr bwMode="auto">
            <a:xfrm flipV="1">
              <a:off x="2591" y="1349"/>
              <a:ext cx="0" cy="30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10" name="Line 74"/>
            <p:cNvSpPr>
              <a:spLocks noChangeShapeType="1"/>
            </p:cNvSpPr>
            <p:nvPr/>
          </p:nvSpPr>
          <p:spPr bwMode="auto">
            <a:xfrm>
              <a:off x="2763" y="1170"/>
              <a:ext cx="129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11" name="Line 75"/>
            <p:cNvSpPr>
              <a:spLocks noChangeShapeType="1"/>
            </p:cNvSpPr>
            <p:nvPr/>
          </p:nvSpPr>
          <p:spPr bwMode="auto">
            <a:xfrm>
              <a:off x="2094" y="945"/>
              <a:ext cx="298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12" name="Text Box 76"/>
            <p:cNvSpPr txBox="1">
              <a:spLocks noChangeArrowheads="1"/>
            </p:cNvSpPr>
            <p:nvPr/>
          </p:nvSpPr>
          <p:spPr bwMode="auto">
            <a:xfrm>
              <a:off x="2127" y="1839"/>
              <a:ext cx="390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r"/>
              <a:r>
                <a:rPr lang="pt-BR" altLang="pt-BR" sz="1200" dirty="0">
                  <a:latin typeface="Arial Narrow" pitchFamily="34" charset="0"/>
                </a:rPr>
                <a:t>Válvula de Controle</a:t>
              </a:r>
              <a:endParaRPr lang="pt-BR" altLang="pt-BR" dirty="0">
                <a:latin typeface="Arial Narrow" pitchFamily="34" charset="0"/>
              </a:endParaRPr>
            </a:p>
          </p:txBody>
        </p:sp>
        <p:sp>
          <p:nvSpPr>
            <p:cNvPr id="14413" name="Line 77"/>
            <p:cNvSpPr>
              <a:spLocks noChangeShapeType="1"/>
            </p:cNvSpPr>
            <p:nvPr/>
          </p:nvSpPr>
          <p:spPr bwMode="auto">
            <a:xfrm flipH="1" flipV="1">
              <a:off x="2061" y="1707"/>
              <a:ext cx="59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414" name="Text Box 78"/>
            <p:cNvSpPr txBox="1">
              <a:spLocks noChangeArrowheads="1"/>
            </p:cNvSpPr>
            <p:nvPr/>
          </p:nvSpPr>
          <p:spPr bwMode="auto">
            <a:xfrm>
              <a:off x="3226" y="528"/>
              <a:ext cx="522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r"/>
              <a:r>
                <a:rPr lang="pt-BR" altLang="pt-BR" sz="1200" dirty="0">
                  <a:latin typeface="Arial Narrow" pitchFamily="34" charset="0"/>
                </a:rPr>
                <a:t>Dispositivo de Medida de Temperatura</a:t>
              </a:r>
              <a:endParaRPr lang="pt-BR" altLang="pt-BR" dirty="0">
                <a:latin typeface="Arial Narrow" pitchFamily="34" charset="0"/>
              </a:endParaRPr>
            </a:p>
          </p:txBody>
        </p:sp>
        <p:sp>
          <p:nvSpPr>
            <p:cNvPr id="14415" name="Line 79"/>
            <p:cNvSpPr>
              <a:spLocks noChangeShapeType="1"/>
            </p:cNvSpPr>
            <p:nvPr/>
          </p:nvSpPr>
          <p:spPr bwMode="auto">
            <a:xfrm>
              <a:off x="3703" y="908"/>
              <a:ext cx="331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76712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CONTROLADOR PID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00968"/>
            <a:ext cx="7200800" cy="4525963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PT" dirty="0"/>
          </a:p>
          <a:p>
            <a:pPr lvl="5"/>
            <a:endParaRPr lang="pt-PT" sz="1600" dirty="0"/>
          </a:p>
          <a:p>
            <a:pPr lvl="4"/>
            <a:r>
              <a:rPr lang="pt-PT" sz="1600" dirty="0"/>
              <a:t>u(t) é a saída em relação ao tempo</a:t>
            </a:r>
            <a:endParaRPr lang="pt-BR" sz="1600" dirty="0"/>
          </a:p>
          <a:p>
            <a:pPr lvl="4"/>
            <a:r>
              <a:rPr lang="pt-PT" sz="1600" dirty="0"/>
              <a:t>e(t) é a entrada menos a saída = erro em relação ao tempo</a:t>
            </a:r>
            <a:endParaRPr lang="pt-BR" sz="1600" dirty="0"/>
          </a:p>
          <a:p>
            <a:pPr lvl="4"/>
            <a:r>
              <a:rPr lang="pt-PT" sz="1600" dirty="0"/>
              <a:t>Kp é a constante proporcional</a:t>
            </a:r>
            <a:endParaRPr lang="pt-BR" sz="1600" dirty="0"/>
          </a:p>
          <a:p>
            <a:pPr lvl="4"/>
            <a:r>
              <a:rPr lang="pt-PT" sz="1600" dirty="0"/>
              <a:t>Ki é a constante integral</a:t>
            </a:r>
            <a:endParaRPr lang="pt-BR" sz="1600" dirty="0"/>
          </a:p>
          <a:p>
            <a:pPr lvl="4"/>
            <a:r>
              <a:rPr lang="pt-PT" sz="1600" dirty="0"/>
              <a:t>Kd é a constante derivativa</a:t>
            </a:r>
            <a:endParaRPr lang="pt-BR" sz="1600" dirty="0"/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3" descr="http://upload.wikimedia.org/wikipedia/commons/thumb/4/43/PID_en.svg/300px-PID_en.svg.png?width=400">
            <a:hlinkClick r:id="rId2" tgtFrame="&quot;_self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3810000" cy="13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upload.wikimedia.org/wikipedia/en/math/6/5/a/65a3f316105fae298911606534d8182b.png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664" y="3375891"/>
            <a:ext cx="4140200" cy="469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113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EA82805-B9D7-49CE-A7BE-93131E883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57188"/>
            <a:ext cx="8143875" cy="962025"/>
          </a:xfrm>
        </p:spPr>
        <p:txBody>
          <a:bodyPr/>
          <a:lstStyle/>
          <a:p>
            <a:r>
              <a:rPr lang="pt-BR" altLang="pt-BR" sz="3200" i="1"/>
              <a:t>Importância do Sistema de Controle Automático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64CCD-3CDC-441B-9212-C09531361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57313"/>
            <a:ext cx="7815263" cy="5214937"/>
          </a:xfrm>
        </p:spPr>
        <p:txBody>
          <a:bodyPr>
            <a:normAutofit lnSpcReduction="10000"/>
          </a:bodyPr>
          <a:lstStyle/>
          <a:p>
            <a:r>
              <a:rPr lang="pt-BR" altLang="pt-BR" sz="2400"/>
              <a:t>Melhoria da qualidade do produto:</a:t>
            </a:r>
          </a:p>
          <a:p>
            <a:pPr lvl="1"/>
            <a:r>
              <a:rPr lang="pt-BR" altLang="pt-BR" sz="2000"/>
              <a:t>Ganho de mercado</a:t>
            </a:r>
          </a:p>
          <a:p>
            <a:pPr lvl="1"/>
            <a:r>
              <a:rPr lang="pt-BR" altLang="pt-BR" sz="2000"/>
              <a:t>Preço mais alto do produto</a:t>
            </a:r>
          </a:p>
          <a:p>
            <a:pPr lvl="1"/>
            <a:r>
              <a:rPr lang="pt-BR" altLang="pt-BR" sz="2000"/>
              <a:t>Menos produto desqualificado.</a:t>
            </a:r>
          </a:p>
          <a:p>
            <a:pPr lvl="1">
              <a:buFontTx/>
              <a:buNone/>
            </a:pPr>
            <a:endParaRPr lang="pt-BR" altLang="pt-BR" sz="800"/>
          </a:p>
          <a:p>
            <a:r>
              <a:rPr lang="pt-BR" altLang="pt-BR" sz="2400"/>
              <a:t>Redução nos custos operacionais:</a:t>
            </a:r>
          </a:p>
          <a:p>
            <a:pPr lvl="1"/>
            <a:r>
              <a:rPr lang="pt-BR" altLang="pt-BR" sz="2000"/>
              <a:t>Menor número de operadores para várias operações.</a:t>
            </a:r>
          </a:p>
          <a:p>
            <a:pPr lvl="1"/>
            <a:r>
              <a:rPr lang="pt-BR" altLang="pt-BR" sz="2000"/>
              <a:t>Redução nos tempos envolvidos.</a:t>
            </a:r>
          </a:p>
          <a:p>
            <a:pPr lvl="1"/>
            <a:r>
              <a:rPr lang="pt-BR" altLang="pt-BR" sz="2000"/>
              <a:t>Racionalização do trabalho: o homem fica encarregado de tarefas mais nobres.</a:t>
            </a:r>
          </a:p>
          <a:p>
            <a:pPr lvl="1">
              <a:buFontTx/>
              <a:buNone/>
            </a:pPr>
            <a:endParaRPr lang="pt-BR" altLang="pt-BR" sz="800"/>
          </a:p>
          <a:p>
            <a:r>
              <a:rPr lang="pt-BR" altLang="pt-BR" sz="2400"/>
              <a:t>Aumento da taxa de produção:</a:t>
            </a:r>
          </a:p>
          <a:p>
            <a:pPr lvl="1"/>
            <a:r>
              <a:rPr lang="pt-BR" altLang="pt-BR" sz="2000"/>
              <a:t>Menos intervenção do operador sobre o processo</a:t>
            </a:r>
          </a:p>
          <a:p>
            <a:pPr lvl="1"/>
            <a:r>
              <a:rPr lang="pt-BR" altLang="pt-BR" sz="2000"/>
              <a:t>Conseqüência dos itens anteriores: diminuição de tempo de produção e maior quantidade de produtos produzidos e aprovados.</a:t>
            </a:r>
          </a:p>
          <a:p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9C5938D1-4254-47DE-9664-5D3650CAD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14313"/>
            <a:ext cx="8215313" cy="962025"/>
          </a:xfrm>
        </p:spPr>
        <p:txBody>
          <a:bodyPr/>
          <a:lstStyle/>
          <a:p>
            <a:r>
              <a:rPr lang="pt-BR" altLang="pt-BR" sz="3200" i="1"/>
              <a:t>Importância do Sistema de Controle Automático</a:t>
            </a:r>
            <a:endParaRPr lang="pt-BR" altLang="pt-BR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64A80-188D-4537-B79A-E0E1B8C74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357313"/>
            <a:ext cx="7772400" cy="4114800"/>
          </a:xfrm>
        </p:spPr>
        <p:txBody>
          <a:bodyPr/>
          <a:lstStyle/>
          <a:p>
            <a:r>
              <a:rPr lang="pt-BR" altLang="pt-BR" sz="2400"/>
              <a:t>Aumento de segurança:</a:t>
            </a:r>
          </a:p>
          <a:p>
            <a:pPr lvl="1"/>
            <a:r>
              <a:rPr lang="pt-BR" altLang="pt-BR" sz="2000"/>
              <a:t>Do processo</a:t>
            </a:r>
          </a:p>
          <a:p>
            <a:pPr lvl="1"/>
            <a:r>
              <a:rPr lang="pt-BR" altLang="pt-BR" sz="2000"/>
              <a:t>Das pessoas</a:t>
            </a:r>
          </a:p>
          <a:p>
            <a:pPr lvl="1"/>
            <a:r>
              <a:rPr lang="pt-BR" altLang="pt-BR" sz="2000"/>
              <a:t>Dos equipamentos e instalações</a:t>
            </a:r>
          </a:p>
          <a:p>
            <a:pPr lvl="1">
              <a:buFontTx/>
              <a:buNone/>
            </a:pPr>
            <a:endParaRPr lang="pt-BR" altLang="pt-BR" sz="2000"/>
          </a:p>
          <a:p>
            <a:r>
              <a:rPr lang="pt-BR" altLang="pt-BR" sz="2400"/>
              <a:t>Viabilização de novos processos:</a:t>
            </a:r>
          </a:p>
          <a:p>
            <a:pPr lvl="1"/>
            <a:r>
              <a:rPr lang="pt-BR" altLang="pt-BR" sz="2000"/>
              <a:t>Controle de processos rápidos e / ou perigosos,  incompatíveis com as possibilidades do homem.</a:t>
            </a:r>
          </a:p>
          <a:p>
            <a:pPr lvl="1"/>
            <a:r>
              <a:rPr lang="pt-BR" altLang="pt-BR" sz="2000"/>
              <a:t>Processos contínuos em lugar de bateladas.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114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pt-BR" altLang="pt-BR" sz="2800" b="1" i="1" u="sng" dirty="0">
                <a:latin typeface="Arial" charset="0"/>
              </a:rPr>
              <a:t>PROCESSOS CONTÍNUOS - Indústria de Transformação</a:t>
            </a:r>
            <a:endParaRPr lang="pt-BR" altLang="pt-BR" sz="2800" dirty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412704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endParaRPr lang="pt-BR" altLang="pt-BR" sz="800" dirty="0">
              <a:latin typeface="Arial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pt-BR" altLang="pt-BR" sz="2000" dirty="0">
                <a:latin typeface="Arial" charset="0"/>
              </a:rPr>
              <a:t>SDCD - CLP - FIELD BUS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Década de 80.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Sistemas proprietários.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SDCD: processos contínuos e intertravamento.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CLP: intertravamento e sequenciamento.</a:t>
            </a:r>
          </a:p>
          <a:p>
            <a:pPr>
              <a:lnSpc>
                <a:spcPct val="120000"/>
              </a:lnSpc>
            </a:pPr>
            <a:r>
              <a:rPr lang="pt-BR" altLang="pt-BR" sz="2000" dirty="0">
                <a:latin typeface="Arial" charset="0"/>
              </a:rPr>
              <a:t>FIELD BUS: instrumentação inteligente - 1</a:t>
            </a:r>
            <a:r>
              <a:rPr lang="pt-BR" altLang="pt-BR" sz="2000" baseline="30000" dirty="0">
                <a:latin typeface="Arial" charset="0"/>
              </a:rPr>
              <a:t>o</a:t>
            </a:r>
            <a:r>
              <a:rPr lang="pt-BR" altLang="pt-BR" sz="2000" dirty="0">
                <a:latin typeface="Arial" charset="0"/>
              </a:rPr>
              <a:t> PT inteligente em 1983 - utilização de um microprocessador.</a:t>
            </a:r>
          </a:p>
          <a:p>
            <a:pPr marL="0" indent="0">
              <a:lnSpc>
                <a:spcPct val="120000"/>
              </a:lnSpc>
              <a:buNone/>
            </a:pPr>
            <a:endParaRPr lang="pt-BR" altLang="pt-BR" sz="900" dirty="0">
              <a:latin typeface="Arial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BR" altLang="pt-BR" sz="2000" dirty="0">
                <a:latin typeface="Arial" charset="0"/>
              </a:rPr>
              <a:t>SISTEMA SCADA</a:t>
            </a:r>
          </a:p>
          <a:p>
            <a:pPr marL="0" indent="0">
              <a:lnSpc>
                <a:spcPct val="120000"/>
              </a:lnSpc>
              <a:buNone/>
            </a:pPr>
            <a:endParaRPr lang="pt-BR" altLang="pt-BR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4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1489</Words>
  <Application>Microsoft Office PowerPoint</Application>
  <PresentationFormat>Apresentação na tela (4:3)</PresentationFormat>
  <Paragraphs>272</Paragraphs>
  <Slides>26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Arial Narrow</vt:lpstr>
      <vt:lpstr>Calibri</vt:lpstr>
      <vt:lpstr>Office Theme</vt:lpstr>
      <vt:lpstr>Bitmap Image</vt:lpstr>
      <vt:lpstr>Histórico da Automação Industrial</vt:lpstr>
      <vt:lpstr>INSTRUMENTAÇÃO NO CAMPO</vt:lpstr>
      <vt:lpstr>Apresentação do PowerPoint</vt:lpstr>
      <vt:lpstr>PROCESSOS CONTÍNUOS - Indústria de Transformação</vt:lpstr>
      <vt:lpstr>Apresentação do PowerPoint</vt:lpstr>
      <vt:lpstr>CONTROLADOR PID</vt:lpstr>
      <vt:lpstr>Importância do Sistema de Controle Automático</vt:lpstr>
      <vt:lpstr>Importância do Sistema de Controle Automático</vt:lpstr>
      <vt:lpstr>PROCESSOS CONTÍNUOS - Indústria de Transformação</vt:lpstr>
      <vt:lpstr>CONTROLADOR LÓGICO PROGRAMÁVEL - CLP</vt:lpstr>
      <vt:lpstr>CLP ATUANDO NO PROCESSO</vt:lpstr>
      <vt:lpstr>SISTEMA FIELDBUS – Controle totalmente distribuído no campo com loops em dispositivos individuais</vt:lpstr>
      <vt:lpstr>SISTEMAS SUPERVISÓRIOS – SCADA SCADA: Supervisory Control and Data Acquisition</vt:lpstr>
      <vt:lpstr>SCADA</vt:lpstr>
      <vt:lpstr>SISTEMA DIGITAL DE CONTROLE DISTRIBUÍDO - SDCD</vt:lpstr>
      <vt:lpstr>HISTÓRICO DA AUTOMAÇÃO INDUSTRIAL  EVOLUÇÃO DA COMPUTAÇÃO</vt:lpstr>
      <vt:lpstr>PROCESSOS DISCRETOS - Indústria de Manufatura</vt:lpstr>
      <vt:lpstr>Apresentação do PowerPoint</vt:lpstr>
      <vt:lpstr>SISTEMA ABERTO DE AUTOMAÇÃO (SAA) - MARTUCCI (1992)</vt:lpstr>
      <vt:lpstr>Apresentação do PowerPoint</vt:lpstr>
      <vt:lpstr>Apresentação do PowerPoint</vt:lpstr>
      <vt:lpstr>INTEGRAÇÃO DOS SISTEMAS PRODUTIVOS COM O SISTEMAS DO NÍVEL CORPORATIVO</vt:lpstr>
      <vt:lpstr>INFORMAÇÕES DO CHÃO DE FÁBRICA</vt:lpstr>
      <vt:lpstr>Integração dos SI Corporativos ao Chão de Fábrica</vt:lpstr>
      <vt:lpstr>Apresentação do PowerPoint</vt:lpstr>
      <vt:lpstr>Industria 4.0 - Ref.: Industria40.gov.br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Aberto de Automação</dc:title>
  <dc:creator>Nelson Tanomaru</dc:creator>
  <cp:lastModifiedBy>jorge risco</cp:lastModifiedBy>
  <cp:revision>26</cp:revision>
  <dcterms:created xsi:type="dcterms:W3CDTF">2018-02-19T14:12:54Z</dcterms:created>
  <dcterms:modified xsi:type="dcterms:W3CDTF">2023-01-18T13:29:52Z</dcterms:modified>
</cp:coreProperties>
</file>