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3.xml" ContentType="application/inkml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5-17T13:53:23.5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 89 3833 0 0,'1'0'114'0'0,"0"0"0"0"0,0 1 0 0 0,-1-1-1 0 0,1 0 1 0 0,0 0 0 0 0,0 0 0 0 0,-1 0 0 0 0,1 0 0 0 0,0 0 0 0 0,0-1 0 0 0,-1 1 0 0 0,1 0 0 0 0,0 0-1 0 0,0-1 1 0 0,-1 1 0 0 0,1 0 0 0 0,0-1 0 0 0,-1 1 0 0 0,1 0 0 0 0,0-1 0 0 0,-1 1 0 0 0,1-1-1 0 0,0 1 1 0 0,-1-1 0 0 0,1 1 0 0 0,-1-1 0 0 0,1 0 0 0 0,-1 1 0 0 0,0-1 0 0 0,1-1 0 0 0,0 0-45 0 0,0 0 0 0 0,-1 0 0 0 0,1 0 0 0 0,-1-1 1 0 0,0 1-1 0 0,1 0 0 0 0,-1 0 0 0 0,0-1 0 0 0,0 1 1 0 0,-1 0-1 0 0,1-3 0 0 0,-1 2-142 0 0,1 1-1 0 0,0-1 1 0 0,-1 0-1 0 0,0 1 1 0 0,0-1-1 0 0,1 1 1 0 0,-1-1-1 0 0,-1 1 1 0 0,1-1-1 0 0,0 1 1 0 0,-1-1-1 0 0,1 1 1 0 0,-1 0-1 0 0,0 0 1 0 0,1 0-1 0 0,-1 0 1 0 0,0 0-1 0 0,0 0 1 0 0,-1 1-1 0 0,-1-2 1 0 0,2 3-138 0 0,1 0-1 0 0,-1 1 1 0 0,1 0 0 0 0,0-1 0 0 0,-1 1-1 0 0,1 0 1 0 0,0-1 0 0 0,-1 1 0 0 0,1 0 0 0 0,0 0-1 0 0,0 0 1 0 0,0 0 0 0 0,0 0 0 0 0,-2 2-1 0 0,-15 18-693 0 0,14-16 783 0 0,2-3 125 0 0,-1 1 1 0 0,1 0-1 0 0,0 0 0 0 0,0 1 1 0 0,0-1-1 0 0,0 0 0 0 0,0 1 1 0 0,1-1-1 0 0,-1 1 0 0 0,1-1 1 0 0,-1 6-1 0 0,2-9-10 0 0,0 0 0 0 0,0 0 0 0 0,1 0 0 0 0,-1 0 0 0 0,0 0 0 0 0,0 0 0 0 0,0 0 0 0 0,0 1 0 0 0,0-1 0 0 0,1 0 0 0 0,-1 0 0 0 0,0 0 0 0 0,0 0 0 0 0,0 0 0 0 0,0 0 0 0 0,0 0 1 0 0,1 0-1 0 0,-1 0 0 0 0,0 0 0 0 0,0 0 0 0 0,0 0 0 0 0,0 0 0 0 0,1 0 0 0 0,-1-1 0 0 0,0 1 0 0 0,0 0 0 0 0,0 0 0 0 0,0 0 0 0 0,0 0 0 0 0,0 0 0 0 0,1 0 0 0 0,-1 0 0 0 0,0 0 0 0 0,0 0 0 0 0,0 0 0 0 0,0-1 0 0 0,0 1 0 0 0,0 0 0 0 0,0 0 0 0 0,0 0 0 0 0,1 0 0 0 0,-1 0 0 0 0,0-1 0 0 0,0 1 0 0 0,0 0 0 0 0,0 0 0 0 0,0 0 0 0 0,0 0 0 0 0,0 0 0 0 0,0-1 0 0 0,2-10-220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5-17T13:54:52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2000 0 0,'6'6'3419'0'0,"20"4"-4373"0"0,-22-10 530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5-17T13:44:38.1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5 5785 0 0,'0'0'36'0'0,"0"-1"-1"0"0,0 1 1 0 0,0 0-1 0 0,0 0 1 0 0,0 0-1 0 0,0 0 1 0 0,0-1-1 0 0,0 1 1 0 0,0 0-1 0 0,0 0 1 0 0,0 0-1 0 0,0 0 1 0 0,0 0-1 0 0,0-1 1 0 0,0 1-1 0 0,0 0 1 0 0,0 0-1 0 0,-1 0 1 0 0,1 0-1 0 0,0 0 1 0 0,0-1-1 0 0,0 1 1 0 0,0 0-1 0 0,0 0 1 0 0,0 0-1 0 0,-1 0 1 0 0,1 0-1 0 0,0 0 1 0 0,0 0-1 0 0,0 0 1 0 0,0 0-1 0 0,-1 0 1 0 0,1 0-1 0 0,0 0 1 0 0,0 0-1 0 0,0 0 1 0 0,0 0-1 0 0,-1 0 1 0 0,1 0-1 0 0,0 0 0 0 0,0 0 1 0 0,0 0-1 0 0,0 0 1 0 0,0 0-1 0 0,-1 0 1 0 0,1 0-1 0 0,0 0 1 0 0,0 0-1 0 0,0 0 1 0 0,0 0-1 0 0,-1 0 1 0 0,1 0-1 0 0,0 0 1 0 0,0 1-1 0 0,0-1 1 0 0,0 0-1 0 0,0 0 1 0 0,0 0-1 0 0,-1 0 1 0 0,1 0-1 0 0,0 0 1 0 0,0 1-1 0 0,0-1 1 0 0,0 0-1 0 0,0 0 1 0 0,0 0-1 0 0,-6 20 229 0 0,2 28-1400 0 0,10 22-1074 0 0,-4-50 1346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6907C-9DE8-46A6-BEF5-747110188781}" type="datetimeFigureOut">
              <a:rPr lang="pt-BR" smtClean="0"/>
              <a:t>11/07/2021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ACBFD-6D36-41A6-ACAC-FCACE76BE7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838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ce01d4fae0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ce01d4fae0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3570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351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7081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8964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2107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DB0CA-F1F7-469E-9EF8-2967A6BD70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028F0B-28AF-4F39-93B4-91A0A09490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B0DFEC-F9C4-4035-A101-35D9413E9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5057-C317-42FF-804E-5A3E120D18AF}" type="datetimeFigureOut">
              <a:rPr lang="pt-BR" smtClean="0"/>
              <a:t>11/07/2021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30DD35-F7B2-4441-A945-23279D7B1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CF76B2-CBD8-494E-9ECF-3184FEE33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9836-D24A-4CA6-A0B2-CF2C7EAE8B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235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999776-36BD-460B-B771-791E83D59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3F991CA-CE62-42E4-8428-6CEC6658E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33CD12-00FD-45B4-A46C-C4F4ADC09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5057-C317-42FF-804E-5A3E120D18AF}" type="datetimeFigureOut">
              <a:rPr lang="pt-BR" smtClean="0"/>
              <a:t>11/07/2021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3620E2-9244-4B86-8E7B-EEBA726D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AC0920-FD17-4339-AB48-F5529D5A2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9836-D24A-4CA6-A0B2-CF2C7EAE8B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6567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DD4FAE4-81AB-4C5E-98FF-13B897E52B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CCB3C25-E28B-4044-B9A4-FE52899A6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8FCE6C8-2201-4890-8DFA-236CFDEB8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5057-C317-42FF-804E-5A3E120D18AF}" type="datetimeFigureOut">
              <a:rPr lang="pt-BR" smtClean="0"/>
              <a:t>11/07/2021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432BD88-AA01-450C-B721-18814C765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A936F8-416B-4FFB-A18E-6BC0578F2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9836-D24A-4CA6-A0B2-CF2C7EAE8B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4005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787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2BA47D-183F-45B0-B061-CA624D53F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8E53DE-52D7-4B37-B5EB-2ED6DF43F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A9C036-8FC9-47C2-9125-52FF008DD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5057-C317-42FF-804E-5A3E120D18AF}" type="datetimeFigureOut">
              <a:rPr lang="pt-BR" smtClean="0"/>
              <a:t>11/07/2021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917F40-11EE-4334-B391-734798FEB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A9C25D-DD09-4503-BE33-F5663AFA1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9836-D24A-4CA6-A0B2-CF2C7EAE8B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833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F16ADF-E425-4CA8-B1BD-E30C99C4C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6678DD0-C9D2-4831-8A66-B908DBB22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4DA3C39-9968-42F1-A063-2CC06C03D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5057-C317-42FF-804E-5A3E120D18AF}" type="datetimeFigureOut">
              <a:rPr lang="pt-BR" smtClean="0"/>
              <a:t>11/07/2021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813918B-CD81-45FC-8DDC-95834F7FE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4B832E-DC44-4FA4-A21E-0B1D5B53E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9836-D24A-4CA6-A0B2-CF2C7EAE8B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32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B0E8D4-2027-4725-9DC4-E29B54C17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54773C-5937-4ACE-8A3B-B09F7C8E3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8D6D308-529E-4695-986B-7AA6D20E1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E8516A4-2F67-4DA1-B42F-E45E0B80C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5057-C317-42FF-804E-5A3E120D18AF}" type="datetimeFigureOut">
              <a:rPr lang="pt-BR" smtClean="0"/>
              <a:t>11/07/2021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C336846-780D-43C3-93B7-04450F455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D70AF6-EE16-4815-A89C-D46387C1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9836-D24A-4CA6-A0B2-CF2C7EAE8B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90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21A7AC-38F3-4D0A-85C1-A9CC52A24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1DCFFE2-AB6B-44B8-906F-CDAE75843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664E7DD-64B7-417E-AF8C-6784172CF8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D1D777B-D50E-4FA9-B8D4-272E9AD4F7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F31B4F4-14C0-4B39-B786-1E7604B8D7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E5BEE02-0F25-4DFF-B58F-3C5AF9F7E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5057-C317-42FF-804E-5A3E120D18AF}" type="datetimeFigureOut">
              <a:rPr lang="pt-BR" smtClean="0"/>
              <a:t>11/07/2021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DEC922E-E81C-40EB-A0A9-9D6268A5C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A4D224D-81CE-4E63-B8FF-858FFC2DB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9836-D24A-4CA6-A0B2-CF2C7EAE8B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034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6FE9FA-009C-4B3C-9B3B-F992EA352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DC9CE22-3B40-439C-9C6B-423EC5E3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5057-C317-42FF-804E-5A3E120D18AF}" type="datetimeFigureOut">
              <a:rPr lang="pt-BR" smtClean="0"/>
              <a:t>11/07/2021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3A47EBD-38E6-4EB2-9733-CC9458A22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8C46591-725A-493C-8151-2B8CACD4F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9836-D24A-4CA6-A0B2-CF2C7EAE8B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4879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6A61818-77F4-44B4-8746-3F93FB8C7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5057-C317-42FF-804E-5A3E120D18AF}" type="datetimeFigureOut">
              <a:rPr lang="pt-BR" smtClean="0"/>
              <a:t>11/07/2021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B602606-5DF0-41DD-88D1-19ED61D22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951E5F8-D962-4907-9290-51668DB8E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9836-D24A-4CA6-A0B2-CF2C7EAE8B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49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A8E0AA-2D63-492F-A61B-428E37E1E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F98C1C-1F8D-4A40-95A8-BE39BB29F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9AA5FFA-F90A-4CAA-ACFF-AF2AAB030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8E207FA-8BF6-43CC-A182-533802203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5057-C317-42FF-804E-5A3E120D18AF}" type="datetimeFigureOut">
              <a:rPr lang="pt-BR" smtClean="0"/>
              <a:t>11/07/2021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8E71DD8-8B09-4623-A471-F3F04E380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7196638-0CFF-4C44-A467-8A52B16FF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9836-D24A-4CA6-A0B2-CF2C7EAE8B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156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855628-4B4C-4FFA-BEFD-449DD0CEE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10DC1C5-77C4-4F18-9C60-C8230EE519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A2FCC50-F990-4A32-8BF2-5DB314BD39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E916D45-1799-49F1-9E69-4CF118A5A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5057-C317-42FF-804E-5A3E120D18AF}" type="datetimeFigureOut">
              <a:rPr lang="pt-BR" smtClean="0"/>
              <a:t>11/07/2021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5666F6C-11BE-4C1E-AA6A-0773A22D2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94547C7-0BDA-4FAD-A604-D86F919DD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9836-D24A-4CA6-A0B2-CF2C7EAE8B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377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F1E4BD-0355-4277-9A25-AA54C07C8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473120D-803A-4AD7-87D6-B4947E384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1D1FAE-4BFE-40DE-9E9D-51B7524A16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55057-C317-42FF-804E-5A3E120D18AF}" type="datetimeFigureOut">
              <a:rPr lang="pt-BR" smtClean="0"/>
              <a:t>11/07/2021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2BE760-9ECF-467A-B404-FEE0FF394B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3585A5-A56C-41EC-8E9A-BCCFD6321F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69836-D24A-4CA6-A0B2-CF2C7EAE8B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460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3" Type="http://schemas.openxmlformats.org/officeDocument/2006/relationships/image" Target="../media/image1.png"/><Relationship Id="rId7" Type="http://schemas.openxmlformats.org/officeDocument/2006/relationships/image" Target="../media/image17.png"/><Relationship Id="rId33" Type="http://schemas.openxmlformats.org/officeDocument/2006/relationships/image" Target="../media/image3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32" Type="http://schemas.openxmlformats.org/officeDocument/2006/relationships/customXml" Target="../ink/ink2.xml"/><Relationship Id="rId5" Type="http://schemas.openxmlformats.org/officeDocument/2006/relationships/image" Target="../media/image15.png"/><Relationship Id="rId31" Type="http://schemas.openxmlformats.org/officeDocument/2006/relationships/image" Target="../media/image29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3.xml"/><Relationship Id="rId5" Type="http://schemas.openxmlformats.org/officeDocument/2006/relationships/image" Target="../media/image22.png"/><Relationship Id="rId10" Type="http://schemas.openxmlformats.org/officeDocument/2006/relationships/image" Target="../media/image106.png"/><Relationship Id="rId4" Type="http://schemas.openxmlformats.org/officeDocument/2006/relationships/image" Target="../media/image21.png"/><Relationship Id="rId9" Type="http://schemas.openxmlformats.org/officeDocument/2006/relationships/image" Target="../media/image10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415600" y="550286"/>
            <a:ext cx="11360800" cy="74444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r>
              <a:rPr lang="pt-BR" sz="2667" dirty="0">
                <a:solidFill>
                  <a:srgbClr val="FF0000"/>
                </a:solidFill>
              </a:rPr>
              <a:t>Estabilidade entrada-saída </a:t>
            </a:r>
            <a:endParaRPr sz="2667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CB931807-D140-44BA-B3F6-83364349283F}"/>
                  </a:ext>
                </a:extLst>
              </p:cNvPr>
              <p:cNvSpPr txBox="1"/>
              <p:nvPr/>
            </p:nvSpPr>
            <p:spPr>
              <a:xfrm>
                <a:off x="2263157" y="2940148"/>
                <a:ext cx="13625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>
                          <a:latin typeface="Cambria Math" panose="02040503050406030204" pitchFamily="18" charset="0"/>
                        </a:rPr>
                        <m:t>⁡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CB931807-D140-44BA-B3F6-833643492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157" y="2940148"/>
                <a:ext cx="13625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>
            <a:extLst>
              <a:ext uri="{FF2B5EF4-FFF2-40B4-BE49-F238E27FC236}">
                <a16:creationId xmlns:a16="http://schemas.microsoft.com/office/drawing/2014/main" id="{B2399A27-F4BC-4F3C-8B4C-66B23AB68009}"/>
              </a:ext>
            </a:extLst>
          </p:cNvPr>
          <p:cNvSpPr txBox="1"/>
          <p:nvPr/>
        </p:nvSpPr>
        <p:spPr>
          <a:xfrm>
            <a:off x="1160926" y="2045380"/>
            <a:ext cx="4686201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400" dirty="0"/>
              <a:t>BIBO estabilidade</a:t>
            </a:r>
          </a:p>
          <a:p>
            <a:r>
              <a:rPr lang="pt-BR" sz="2400" dirty="0"/>
              <a:t>Entrada limitada saída limitada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0DAFD6E-7B27-42F8-85F8-BC58ABBA0923}"/>
              </a:ext>
            </a:extLst>
          </p:cNvPr>
          <p:cNvSpPr txBox="1"/>
          <p:nvPr/>
        </p:nvSpPr>
        <p:spPr>
          <a:xfrm>
            <a:off x="1076259" y="2892856"/>
            <a:ext cx="42161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Um sistema linear contínuo é BIBO estável se todos os polos de G(s) tiverem parte real negativa </a:t>
            </a: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8306C99A-F971-404D-B03E-434DAD03B8D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72" t="12721" r="33167" b="68461"/>
          <a:stretch/>
        </p:blipFill>
        <p:spPr>
          <a:xfrm>
            <a:off x="6160796" y="2435862"/>
            <a:ext cx="2858813" cy="24987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D57F78EB-ABFD-40FB-B19A-E46E4A84357F}"/>
                  </a:ext>
                </a:extLst>
              </p:cNvPr>
              <p:cNvSpPr txBox="1"/>
              <p:nvPr/>
            </p:nvSpPr>
            <p:spPr>
              <a:xfrm>
                <a:off x="6160796" y="2175878"/>
                <a:ext cx="243853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/>
                  <a:t>Plano </a:t>
                </a:r>
                <a14:m>
                  <m:oMath xmlns:m="http://schemas.openxmlformats.org/officeDocument/2006/math">
                    <m:r>
                      <a:rPr lang="pt-BR" sz="24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D57F78EB-ABFD-40FB-B19A-E46E4A8435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0796" y="2175878"/>
                <a:ext cx="2438533" cy="461665"/>
              </a:xfrm>
              <a:prstGeom prst="rect">
                <a:avLst/>
              </a:prstGeom>
              <a:blipFill>
                <a:blip r:embed="rId5"/>
                <a:stretch>
                  <a:fillRect l="-4000" t="-10526" b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Imagem 22">
            <a:extLst>
              <a:ext uri="{FF2B5EF4-FFF2-40B4-BE49-F238E27FC236}">
                <a16:creationId xmlns:a16="http://schemas.microsoft.com/office/drawing/2014/main" id="{41A6EE30-D857-40BA-90B2-F150A9FEEFB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8197" t="29375" r="35539" b="67210"/>
          <a:stretch/>
        </p:blipFill>
        <p:spPr>
          <a:xfrm>
            <a:off x="791708" y="5158589"/>
            <a:ext cx="2967904" cy="499480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A95AD804-0F84-4492-9677-F7A62CC42A80}"/>
              </a:ext>
            </a:extLst>
          </p:cNvPr>
          <p:cNvSpPr txBox="1"/>
          <p:nvPr/>
        </p:nvSpPr>
        <p:spPr>
          <a:xfrm>
            <a:off x="1076260" y="4442024"/>
            <a:ext cx="2406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Exemplo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00694CA7-F00D-4633-9E85-C9D297B0F0BF}"/>
                  </a:ext>
                </a:extLst>
              </p:cNvPr>
              <p:cNvSpPr txBox="1"/>
              <p:nvPr/>
            </p:nvSpPr>
            <p:spPr>
              <a:xfrm>
                <a:off x="1059446" y="5888246"/>
                <a:ext cx="28498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/>
                  <a:t>Polos: </a:t>
                </a:r>
                <a14:m>
                  <m:oMath xmlns:m="http://schemas.openxmlformats.org/officeDocument/2006/math">
                    <m:r>
                      <a:rPr lang="pt-BR" sz="2400" i="1">
                        <a:latin typeface="Cambria Math" panose="02040503050406030204" pitchFamily="18" charset="0"/>
                      </a:rPr>
                      <m:t>−2,−1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pt-BR" sz="2400" dirty="0"/>
                  <a:t> </a:t>
                </a:r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00694CA7-F00D-4633-9E85-C9D297B0F0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446" y="5888246"/>
                <a:ext cx="2849824" cy="461665"/>
              </a:xfrm>
              <a:prstGeom prst="rect">
                <a:avLst/>
              </a:prstGeom>
              <a:blipFill>
                <a:blip r:embed="rId7"/>
                <a:stretch>
                  <a:fillRect l="-3426" t="-10526" b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80858AA7-B960-49D1-8F44-E8657131E7C0}"/>
                  </a:ext>
                </a:extLst>
              </p:cNvPr>
              <p:cNvSpPr txBox="1"/>
              <p:nvPr/>
            </p:nvSpPr>
            <p:spPr>
              <a:xfrm>
                <a:off x="4620346" y="4619671"/>
                <a:ext cx="3782449" cy="7668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pt-BR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pt-BR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+5)</m:t>
                          </m:r>
                        </m:den>
                      </m:f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80858AA7-B960-49D1-8F44-E8657131E7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346" y="4619671"/>
                <a:ext cx="3782449" cy="7668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A6FD60AA-CED2-4E78-84D8-4AE1BAC42AB0}"/>
                  </a:ext>
                </a:extLst>
              </p:cNvPr>
              <p:cNvSpPr txBox="1"/>
              <p:nvPr/>
            </p:nvSpPr>
            <p:spPr>
              <a:xfrm>
                <a:off x="5292369" y="5458373"/>
                <a:ext cx="24384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/>
                  <a:t>Polos: </a:t>
                </a:r>
                <a14:m>
                  <m:oMath xmlns:m="http://schemas.openxmlformats.org/officeDocument/2006/math">
                    <m:r>
                      <a:rPr lang="pt-BR" sz="2400" i="1">
                        <a:latin typeface="Cambria Math" panose="02040503050406030204" pitchFamily="18" charset="0"/>
                      </a:rPr>
                      <m:t>0,−1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pt-BR" sz="2400" dirty="0"/>
                  <a:t> </a:t>
                </a:r>
              </a:p>
            </p:txBody>
          </p:sp>
        </mc:Choice>
        <mc:Fallback xmlns="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A6FD60AA-CED2-4E78-84D8-4AE1BAC42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369" y="5458373"/>
                <a:ext cx="2438401" cy="461665"/>
              </a:xfrm>
              <a:prstGeom prst="rect">
                <a:avLst/>
              </a:prstGeom>
              <a:blipFill>
                <a:blip r:embed="rId9"/>
                <a:stretch>
                  <a:fillRect l="-3750" t="-10526" b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aixaDeTexto 55">
            <a:extLst>
              <a:ext uri="{FF2B5EF4-FFF2-40B4-BE49-F238E27FC236}">
                <a16:creationId xmlns:a16="http://schemas.microsoft.com/office/drawing/2014/main" id="{9EFA5D0B-9DCB-4B0C-9523-6EEDC9E2856A}"/>
              </a:ext>
            </a:extLst>
          </p:cNvPr>
          <p:cNvSpPr txBox="1"/>
          <p:nvPr/>
        </p:nvSpPr>
        <p:spPr>
          <a:xfrm>
            <a:off x="1116138" y="1165398"/>
            <a:ext cx="7286657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400" dirty="0"/>
              <a:t>Estabilidade via análise da convergência  dos modos da resposta</a:t>
            </a:r>
          </a:p>
        </p:txBody>
      </p:sp>
    </p:spTree>
    <p:extLst>
      <p:ext uri="{BB962C8B-B14F-4D97-AF65-F5344CB8AC3E}">
        <p14:creationId xmlns:p14="http://schemas.microsoft.com/office/powerpoint/2010/main" val="2412950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415600" y="550286"/>
            <a:ext cx="11360800" cy="74444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r>
              <a:rPr lang="pt-BR" sz="2667" dirty="0">
                <a:solidFill>
                  <a:srgbClr val="FF0000"/>
                </a:solidFill>
              </a:rPr>
              <a:t>Estabilidade entrada-saída </a:t>
            </a:r>
            <a:endParaRPr sz="2667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CB931807-D140-44BA-B3F6-83364349283F}"/>
                  </a:ext>
                </a:extLst>
              </p:cNvPr>
              <p:cNvSpPr txBox="1"/>
              <p:nvPr/>
            </p:nvSpPr>
            <p:spPr>
              <a:xfrm>
                <a:off x="2263157" y="2940148"/>
                <a:ext cx="13625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>
                          <a:latin typeface="Cambria Math" panose="02040503050406030204" pitchFamily="18" charset="0"/>
                        </a:rPr>
                        <m:t>⁡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CB931807-D140-44BA-B3F6-833643492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157" y="2940148"/>
                <a:ext cx="13625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>
            <a:extLst>
              <a:ext uri="{FF2B5EF4-FFF2-40B4-BE49-F238E27FC236}">
                <a16:creationId xmlns:a16="http://schemas.microsoft.com/office/drawing/2014/main" id="{B2399A27-F4BC-4F3C-8B4C-66B23AB68009}"/>
              </a:ext>
            </a:extLst>
          </p:cNvPr>
          <p:cNvSpPr txBox="1"/>
          <p:nvPr/>
        </p:nvSpPr>
        <p:spPr>
          <a:xfrm>
            <a:off x="1076259" y="1555531"/>
            <a:ext cx="4351418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400" dirty="0"/>
              <a:t>BIBO estabilidade</a:t>
            </a:r>
          </a:p>
          <a:p>
            <a:r>
              <a:rPr lang="pt-BR" sz="2400" dirty="0"/>
              <a:t>Entrada limitada saída limitada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0DAFD6E-7B27-42F8-85F8-BC58ABBA0923}"/>
              </a:ext>
            </a:extLst>
          </p:cNvPr>
          <p:cNvSpPr txBox="1"/>
          <p:nvPr/>
        </p:nvSpPr>
        <p:spPr>
          <a:xfrm>
            <a:off x="1076258" y="2833590"/>
            <a:ext cx="44436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Um sistema linear discreto  é BIBO estável se todos os polos de G(z) tiverem dentro do círculo de raio unitário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D57F78EB-ABFD-40FB-B19A-E46E4A84357F}"/>
                  </a:ext>
                </a:extLst>
              </p:cNvPr>
              <p:cNvSpPr txBox="1"/>
              <p:nvPr/>
            </p:nvSpPr>
            <p:spPr>
              <a:xfrm>
                <a:off x="6000791" y="1548691"/>
                <a:ext cx="24060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/>
                  <a:t>Plano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>
                        <a:latin typeface="Cambria Math" panose="02040503050406030204" pitchFamily="18" charset="0"/>
                      </a:rPr>
                      <m:t>z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D57F78EB-ABFD-40FB-B19A-E46E4A8435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791" y="1548691"/>
                <a:ext cx="2406095" cy="461665"/>
              </a:xfrm>
              <a:prstGeom prst="rect">
                <a:avLst/>
              </a:prstGeom>
              <a:blipFill>
                <a:blip r:embed="rId4"/>
                <a:stretch>
                  <a:fillRect l="-3797" t="-10526" b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aixaDeTexto 14">
            <a:extLst>
              <a:ext uri="{FF2B5EF4-FFF2-40B4-BE49-F238E27FC236}">
                <a16:creationId xmlns:a16="http://schemas.microsoft.com/office/drawing/2014/main" id="{A95AD804-0F84-4492-9677-F7A62CC42A80}"/>
              </a:ext>
            </a:extLst>
          </p:cNvPr>
          <p:cNvSpPr txBox="1"/>
          <p:nvPr/>
        </p:nvSpPr>
        <p:spPr>
          <a:xfrm>
            <a:off x="1034315" y="3943811"/>
            <a:ext cx="2406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Exemplo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00694CA7-F00D-4633-9E85-C9D297B0F0BF}"/>
                  </a:ext>
                </a:extLst>
              </p:cNvPr>
              <p:cNvSpPr txBox="1"/>
              <p:nvPr/>
            </p:nvSpPr>
            <p:spPr>
              <a:xfrm>
                <a:off x="1059445" y="5532646"/>
                <a:ext cx="33196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/>
                  <a:t>Polos: </a:t>
                </a:r>
                <a14:m>
                  <m:oMath xmlns:m="http://schemas.openxmlformats.org/officeDocument/2006/math">
                    <m:r>
                      <a:rPr lang="pt-BR" sz="2400" i="1">
                        <a:latin typeface="Cambria Math" panose="02040503050406030204" pitchFamily="18" charset="0"/>
                      </a:rPr>
                      <m:t>−0,5,−0,1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0,2</m:t>
                    </m:r>
                  </m:oMath>
                </a14:m>
                <a:r>
                  <a:rPr lang="pt-BR" sz="2400" dirty="0"/>
                  <a:t> </a:t>
                </a:r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00694CA7-F00D-4633-9E85-C9D297B0F0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445" y="5532646"/>
                <a:ext cx="3319608" cy="461665"/>
              </a:xfrm>
              <a:prstGeom prst="rect">
                <a:avLst/>
              </a:prstGeom>
              <a:blipFill>
                <a:blip r:embed="rId5"/>
                <a:stretch>
                  <a:fillRect l="-2941" t="-10667" b="-30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A6FD60AA-CED2-4E78-84D8-4AE1BAC42AB0}"/>
                  </a:ext>
                </a:extLst>
              </p:cNvPr>
              <p:cNvSpPr txBox="1"/>
              <p:nvPr/>
            </p:nvSpPr>
            <p:spPr>
              <a:xfrm>
                <a:off x="5149428" y="5458373"/>
                <a:ext cx="28588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/>
                  <a:t>Polos: </a:t>
                </a:r>
                <a14:m>
                  <m:oMath xmlns:m="http://schemas.openxmlformats.org/officeDocument/2006/math">
                    <m:r>
                      <a:rPr lang="pt-BR" sz="24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,−0,1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0,2</m:t>
                    </m:r>
                  </m:oMath>
                </a14:m>
                <a:r>
                  <a:rPr lang="pt-BR" sz="2400" dirty="0"/>
                  <a:t> </a:t>
                </a:r>
              </a:p>
            </p:txBody>
          </p:sp>
        </mc:Choice>
        <mc:Fallback xmlns="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A6FD60AA-CED2-4E78-84D8-4AE1BAC42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428" y="5458373"/>
                <a:ext cx="2858811" cy="461665"/>
              </a:xfrm>
              <a:prstGeom prst="rect">
                <a:avLst/>
              </a:prstGeom>
              <a:blipFill>
                <a:blip r:embed="rId6"/>
                <a:stretch>
                  <a:fillRect l="-3412" t="-10526" b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A099778B-7C89-4E18-8195-3F965CA94DDC}"/>
                  </a:ext>
                </a:extLst>
              </p:cNvPr>
              <p:cNvSpPr txBox="1"/>
              <p:nvPr/>
            </p:nvSpPr>
            <p:spPr>
              <a:xfrm>
                <a:off x="1006729" y="4604845"/>
                <a:ext cx="3782449" cy="5751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+0,5)(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−0,2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+0,05)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A099778B-7C89-4E18-8195-3F965CA94D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729" y="4604845"/>
                <a:ext cx="3782449" cy="57515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04FAB38E-B2AE-44FA-95A1-39942A502F1A}"/>
                  </a:ext>
                </a:extLst>
              </p:cNvPr>
              <p:cNvSpPr txBox="1"/>
              <p:nvPr/>
            </p:nvSpPr>
            <p:spPr>
              <a:xfrm>
                <a:off x="5035694" y="4578539"/>
                <a:ext cx="3782449" cy="5751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−1)(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−0,2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+0,05)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04FAB38E-B2AE-44FA-95A1-39942A502F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694" y="4578539"/>
                <a:ext cx="3782449" cy="57515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m 4">
            <a:extLst>
              <a:ext uri="{FF2B5EF4-FFF2-40B4-BE49-F238E27FC236}">
                <a16:creationId xmlns:a16="http://schemas.microsoft.com/office/drawing/2014/main" id="{EC1879FD-8EBC-4990-9508-C33619FA6366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44359" t="57257" r="18196" b="18338"/>
          <a:stretch/>
        </p:blipFill>
        <p:spPr>
          <a:xfrm>
            <a:off x="6000790" y="2376568"/>
            <a:ext cx="2406097" cy="2029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765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415600" y="550286"/>
            <a:ext cx="8434785" cy="74444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r>
              <a:rPr lang="pt-BR" sz="2667" dirty="0">
                <a:solidFill>
                  <a:srgbClr val="FF0000"/>
                </a:solidFill>
              </a:rPr>
              <a:t>Estabilidade entrada-saída </a:t>
            </a:r>
            <a:endParaRPr sz="2667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CB931807-D140-44BA-B3F6-83364349283F}"/>
                  </a:ext>
                </a:extLst>
              </p:cNvPr>
              <p:cNvSpPr txBox="1"/>
              <p:nvPr/>
            </p:nvSpPr>
            <p:spPr>
              <a:xfrm>
                <a:off x="2263157" y="2940148"/>
                <a:ext cx="13625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>
                          <a:latin typeface="Cambria Math" panose="02040503050406030204" pitchFamily="18" charset="0"/>
                        </a:rPr>
                        <m:t>⁡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CB931807-D140-44BA-B3F6-833643492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157" y="2940148"/>
                <a:ext cx="13625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>
            <a:extLst>
              <a:ext uri="{FF2B5EF4-FFF2-40B4-BE49-F238E27FC236}">
                <a16:creationId xmlns:a16="http://schemas.microsoft.com/office/drawing/2014/main" id="{B2399A27-F4BC-4F3C-8B4C-66B23AB68009}"/>
              </a:ext>
            </a:extLst>
          </p:cNvPr>
          <p:cNvSpPr txBox="1"/>
          <p:nvPr/>
        </p:nvSpPr>
        <p:spPr>
          <a:xfrm>
            <a:off x="1076259" y="1555531"/>
            <a:ext cx="6322831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400" dirty="0"/>
              <a:t>BIBO estabilidade</a:t>
            </a:r>
          </a:p>
          <a:p>
            <a:r>
              <a:rPr lang="pt-BR" sz="2400" dirty="0"/>
              <a:t>Entrada limitada saída limitada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CA4D6ABA-E623-401B-9EEB-B59A2965EE3E}"/>
                  </a:ext>
                </a:extLst>
              </p:cNvPr>
              <p:cNvSpPr txBox="1"/>
              <p:nvPr/>
            </p:nvSpPr>
            <p:spPr>
              <a:xfrm>
                <a:off x="1076257" y="4142970"/>
                <a:ext cx="2472036" cy="6390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pt-BR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+5)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CA4D6ABA-E623-401B-9EEB-B59A2965EE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257" y="4142970"/>
                <a:ext cx="2472036" cy="6390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>
            <a:extLst>
              <a:ext uri="{FF2B5EF4-FFF2-40B4-BE49-F238E27FC236}">
                <a16:creationId xmlns:a16="http://schemas.microsoft.com/office/drawing/2014/main" id="{BAE47B15-80B1-4C69-8436-F4A5941CE179}"/>
              </a:ext>
            </a:extLst>
          </p:cNvPr>
          <p:cNvSpPr txBox="1"/>
          <p:nvPr/>
        </p:nvSpPr>
        <p:spPr>
          <a:xfrm>
            <a:off x="1076258" y="2673832"/>
            <a:ext cx="3279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O que essa definição de estabilidade indica?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05BF7366-FE32-41F9-B341-398969E75637}"/>
              </a:ext>
            </a:extLst>
          </p:cNvPr>
          <p:cNvSpPr txBox="1"/>
          <p:nvPr/>
        </p:nvSpPr>
        <p:spPr>
          <a:xfrm>
            <a:off x="4893616" y="2784826"/>
            <a:ext cx="3748279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dirty="0"/>
              <a:t>Para toda entrada limitada a saída vai ser limitada ou seja o sistema não transforma entradas limitadas em não limitadas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1CC8B599-91FB-44F2-9229-905DDCC3BB6F}"/>
                  </a:ext>
                </a:extLst>
              </p:cNvPr>
              <p:cNvSpPr txBox="1"/>
              <p:nvPr/>
            </p:nvSpPr>
            <p:spPr>
              <a:xfrm>
                <a:off x="916503" y="5019741"/>
                <a:ext cx="310558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/>
                  <a:t>Pede-se: indicar uma entrada limitada tal que torna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>
                        <a:latin typeface="Cambria Math" panose="02040503050406030204" pitchFamily="18" charset="0"/>
                      </a:rPr>
                      <m:t>y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)→∞</m:t>
                    </m:r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1CC8B599-91FB-44F2-9229-905DDCC3BB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503" y="5019741"/>
                <a:ext cx="3105581" cy="1200329"/>
              </a:xfrm>
              <a:prstGeom prst="rect">
                <a:avLst/>
              </a:prstGeom>
              <a:blipFill>
                <a:blip r:embed="rId5"/>
                <a:stretch>
                  <a:fillRect l="-2941" t="-4061" b="-1066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ixaDeTexto 6">
            <a:extLst>
              <a:ext uri="{FF2B5EF4-FFF2-40B4-BE49-F238E27FC236}">
                <a16:creationId xmlns:a16="http://schemas.microsoft.com/office/drawing/2014/main" id="{0AF140B8-D5CD-428F-B02B-4A0477112D0F}"/>
              </a:ext>
            </a:extLst>
          </p:cNvPr>
          <p:cNvSpPr txBox="1"/>
          <p:nvPr/>
        </p:nvSpPr>
        <p:spPr>
          <a:xfrm>
            <a:off x="1076257" y="3539885"/>
            <a:ext cx="1782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Considere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8420C381-7753-4654-93BC-C697ECB25251}"/>
                  </a:ext>
                </a:extLst>
              </p:cNvPr>
              <p:cNvSpPr txBox="1"/>
              <p:nvPr/>
            </p:nvSpPr>
            <p:spPr>
              <a:xfrm>
                <a:off x="4437523" y="4687673"/>
                <a:ext cx="2472036" cy="7580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pt-BR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pt-BR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+16)</m:t>
                          </m:r>
                        </m:den>
                      </m:f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8420C381-7753-4654-93BC-C697ECB252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7523" y="4687673"/>
                <a:ext cx="2472036" cy="7580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aixaDeTexto 11">
            <a:extLst>
              <a:ext uri="{FF2B5EF4-FFF2-40B4-BE49-F238E27FC236}">
                <a16:creationId xmlns:a16="http://schemas.microsoft.com/office/drawing/2014/main" id="{BEA0B37E-A02F-413E-BFD7-CD4411FC71EE}"/>
              </a:ext>
            </a:extLst>
          </p:cNvPr>
          <p:cNvSpPr txBox="1"/>
          <p:nvPr/>
        </p:nvSpPr>
        <p:spPr>
          <a:xfrm>
            <a:off x="4227547" y="4283729"/>
            <a:ext cx="1782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Considere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CEC81B7A-1093-4725-BA30-8F5CDB33EF1F}"/>
                  </a:ext>
                </a:extLst>
              </p:cNvPr>
              <p:cNvSpPr txBox="1"/>
              <p:nvPr/>
            </p:nvSpPr>
            <p:spPr>
              <a:xfrm>
                <a:off x="4227547" y="5442701"/>
                <a:ext cx="310558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/>
                  <a:t>Pede-se: indicar uma entrada limitada tal que torna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>
                        <a:latin typeface="Cambria Math" panose="02040503050406030204" pitchFamily="18" charset="0"/>
                      </a:rPr>
                      <m:t>y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)→∞</m:t>
                    </m:r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CEC81B7A-1093-4725-BA30-8F5CDB33EF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547" y="5442701"/>
                <a:ext cx="3105581" cy="1200329"/>
              </a:xfrm>
              <a:prstGeom prst="rect">
                <a:avLst/>
              </a:prstGeom>
              <a:blipFill>
                <a:blip r:embed="rId7"/>
                <a:stretch>
                  <a:fillRect l="-2941" t="-4061" b="-1066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4" name="Tinta 83">
                <a:extLst>
                  <a:ext uri="{FF2B5EF4-FFF2-40B4-BE49-F238E27FC236}">
                    <a16:creationId xmlns:a16="http://schemas.microsoft.com/office/drawing/2014/main" id="{A6528BA5-E332-4037-BF97-98D8483978F8}"/>
                  </a:ext>
                </a:extLst>
              </p14:cNvPr>
              <p14:cNvContentPartPr/>
              <p14:nvPr/>
            </p14:nvContentPartPr>
            <p14:xfrm>
              <a:off x="10215503" y="3133767"/>
              <a:ext cx="35280" cy="32400"/>
            </p14:xfrm>
          </p:contentPart>
        </mc:Choice>
        <mc:Fallback xmlns="">
          <p:pic>
            <p:nvPicPr>
              <p:cNvPr id="84" name="Tinta 83">
                <a:extLst>
                  <a:ext uri="{FF2B5EF4-FFF2-40B4-BE49-F238E27FC236}">
                    <a16:creationId xmlns:a16="http://schemas.microsoft.com/office/drawing/2014/main" id="{A6528BA5-E332-4037-BF97-98D8483978F8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0206503" y="3125127"/>
                <a:ext cx="52920" cy="5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86" name="Tinta 85">
                <a:extLst>
                  <a:ext uri="{FF2B5EF4-FFF2-40B4-BE49-F238E27FC236}">
                    <a16:creationId xmlns:a16="http://schemas.microsoft.com/office/drawing/2014/main" id="{76F5B074-B3D3-4016-9EE9-EAA0BD52EE6A}"/>
                  </a:ext>
                </a:extLst>
              </p14:cNvPr>
              <p14:cNvContentPartPr/>
              <p14:nvPr/>
            </p14:nvContentPartPr>
            <p14:xfrm>
              <a:off x="7251983" y="4464327"/>
              <a:ext cx="12960" cy="6120"/>
            </p14:xfrm>
          </p:contentPart>
        </mc:Choice>
        <mc:Fallback xmlns="">
          <p:pic>
            <p:nvPicPr>
              <p:cNvPr id="86" name="Tinta 85">
                <a:extLst>
                  <a:ext uri="{FF2B5EF4-FFF2-40B4-BE49-F238E27FC236}">
                    <a16:creationId xmlns:a16="http://schemas.microsoft.com/office/drawing/2014/main" id="{76F5B074-B3D3-4016-9EE9-EAA0BD52EE6A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242983" y="4455687"/>
                <a:ext cx="30600" cy="2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88307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415600" y="550286"/>
            <a:ext cx="11360800" cy="74444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r>
              <a:rPr lang="pt-BR" sz="2667" dirty="0">
                <a:solidFill>
                  <a:srgbClr val="FF0000"/>
                </a:solidFill>
              </a:rPr>
              <a:t>Critério </a:t>
            </a:r>
            <a:r>
              <a:rPr lang="pt-BR" sz="2667" dirty="0" err="1">
                <a:solidFill>
                  <a:srgbClr val="FF0000"/>
                </a:solidFill>
              </a:rPr>
              <a:t>Routh-Hurwitz</a:t>
            </a:r>
            <a:endParaRPr sz="2667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CB931807-D140-44BA-B3F6-83364349283F}"/>
                  </a:ext>
                </a:extLst>
              </p:cNvPr>
              <p:cNvSpPr txBox="1"/>
              <p:nvPr/>
            </p:nvSpPr>
            <p:spPr>
              <a:xfrm>
                <a:off x="2263157" y="2940148"/>
                <a:ext cx="13625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>
                          <a:latin typeface="Cambria Math" panose="02040503050406030204" pitchFamily="18" charset="0"/>
                        </a:rPr>
                        <m:t>⁡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CB931807-D140-44BA-B3F6-833643492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157" y="2940148"/>
                <a:ext cx="13625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aixaDeTexto 14">
            <a:extLst>
              <a:ext uri="{FF2B5EF4-FFF2-40B4-BE49-F238E27FC236}">
                <a16:creationId xmlns:a16="http://schemas.microsoft.com/office/drawing/2014/main" id="{D15F262C-C89D-4F22-AEFE-F3B6998AECA9}"/>
              </a:ext>
            </a:extLst>
          </p:cNvPr>
          <p:cNvSpPr txBox="1"/>
          <p:nvPr/>
        </p:nvSpPr>
        <p:spPr>
          <a:xfrm>
            <a:off x="1076259" y="1555531"/>
            <a:ext cx="6373165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400" dirty="0"/>
              <a:t>Como analisar a estabilidade sistema realimentado via polinômio característico?  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F1DE3B8-578D-4F6A-8141-E62B716A9C1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446" t="63299" r="17247" b="27318"/>
          <a:stretch/>
        </p:blipFill>
        <p:spPr>
          <a:xfrm>
            <a:off x="916560" y="2785533"/>
            <a:ext cx="6717422" cy="1211845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C67B651A-1AF8-4401-B309-DF0E1C2B4F2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713" t="75768" r="17247" b="13603"/>
          <a:stretch/>
        </p:blipFill>
        <p:spPr>
          <a:xfrm>
            <a:off x="734982" y="4104532"/>
            <a:ext cx="6899000" cy="139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275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415600" y="550286"/>
            <a:ext cx="11360800" cy="74444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r>
              <a:rPr lang="pt-BR" sz="2667" dirty="0">
                <a:solidFill>
                  <a:srgbClr val="FF0000"/>
                </a:solidFill>
              </a:rPr>
              <a:t>Critério </a:t>
            </a:r>
            <a:r>
              <a:rPr lang="pt-BR" sz="2667" dirty="0" err="1">
                <a:solidFill>
                  <a:srgbClr val="FF0000"/>
                </a:solidFill>
              </a:rPr>
              <a:t>Routh-Hurwitz</a:t>
            </a:r>
            <a:endParaRPr sz="2667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CB931807-D140-44BA-B3F6-83364349283F}"/>
                  </a:ext>
                </a:extLst>
              </p:cNvPr>
              <p:cNvSpPr txBox="1"/>
              <p:nvPr/>
            </p:nvSpPr>
            <p:spPr>
              <a:xfrm>
                <a:off x="2263157" y="2940148"/>
                <a:ext cx="13625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>
                          <a:latin typeface="Cambria Math" panose="02040503050406030204" pitchFamily="18" charset="0"/>
                        </a:rPr>
                        <m:t>⁡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CB931807-D140-44BA-B3F6-833643492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157" y="2940148"/>
                <a:ext cx="13625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aixaDeTexto 14">
            <a:extLst>
              <a:ext uri="{FF2B5EF4-FFF2-40B4-BE49-F238E27FC236}">
                <a16:creationId xmlns:a16="http://schemas.microsoft.com/office/drawing/2014/main" id="{D15F262C-C89D-4F22-AEFE-F3B6998AECA9}"/>
              </a:ext>
            </a:extLst>
          </p:cNvPr>
          <p:cNvSpPr txBox="1"/>
          <p:nvPr/>
        </p:nvSpPr>
        <p:spPr>
          <a:xfrm>
            <a:off x="464831" y="1555531"/>
            <a:ext cx="451823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400" dirty="0"/>
              <a:t>Como analisar a estabilidade sistema realimentado via polinômio característico?  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A640D187-2CAA-48F6-B2C8-F35A424C5AC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224" t="11852" r="14756" b="80280"/>
          <a:stretch/>
        </p:blipFill>
        <p:spPr>
          <a:xfrm>
            <a:off x="117819" y="3083777"/>
            <a:ext cx="5046736" cy="74444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B6EE75E3-0C50-4EF5-A725-462BF94F42A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224" t="19795" r="14756" b="68328"/>
          <a:stretch/>
        </p:blipFill>
        <p:spPr>
          <a:xfrm>
            <a:off x="57973" y="4779139"/>
            <a:ext cx="5267680" cy="1173087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BA3136B6-45DA-44A2-8E82-84EA0D945989}"/>
              </a:ext>
            </a:extLst>
          </p:cNvPr>
          <p:cNvSpPr txBox="1"/>
          <p:nvPr/>
        </p:nvSpPr>
        <p:spPr>
          <a:xfrm>
            <a:off x="8967831" y="855677"/>
            <a:ext cx="17784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Ver Capítulo 4 livro texto Oliveira et al. </a:t>
            </a:r>
          </a:p>
          <a:p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A8FD354-4EEA-492A-85CC-A0E1EF7883A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9" t="30540" r="30321" b="21142"/>
          <a:stretch/>
        </p:blipFill>
        <p:spPr>
          <a:xfrm>
            <a:off x="6018186" y="1772174"/>
            <a:ext cx="3910657" cy="501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887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415600" y="550286"/>
            <a:ext cx="11360800" cy="74444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r>
              <a:rPr lang="pt-BR" sz="2667" dirty="0">
                <a:solidFill>
                  <a:srgbClr val="FF0000"/>
                </a:solidFill>
              </a:rPr>
              <a:t>Critério </a:t>
            </a:r>
            <a:r>
              <a:rPr lang="pt-BR" sz="2667" dirty="0" err="1">
                <a:solidFill>
                  <a:srgbClr val="FF0000"/>
                </a:solidFill>
              </a:rPr>
              <a:t>Routh-Hurwitz</a:t>
            </a:r>
            <a:endParaRPr sz="2667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CB931807-D140-44BA-B3F6-83364349283F}"/>
                  </a:ext>
                </a:extLst>
              </p:cNvPr>
              <p:cNvSpPr txBox="1"/>
              <p:nvPr/>
            </p:nvSpPr>
            <p:spPr>
              <a:xfrm>
                <a:off x="2263157" y="2940148"/>
                <a:ext cx="13625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>
                          <a:latin typeface="Cambria Math" panose="02040503050406030204" pitchFamily="18" charset="0"/>
                        </a:rPr>
                        <m:t>⁡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CB931807-D140-44BA-B3F6-833643492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157" y="2940148"/>
                <a:ext cx="13625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aixaDeTexto 14">
            <a:extLst>
              <a:ext uri="{FF2B5EF4-FFF2-40B4-BE49-F238E27FC236}">
                <a16:creationId xmlns:a16="http://schemas.microsoft.com/office/drawing/2014/main" id="{D15F262C-C89D-4F22-AEFE-F3B6998AECA9}"/>
              </a:ext>
            </a:extLst>
          </p:cNvPr>
          <p:cNvSpPr txBox="1"/>
          <p:nvPr/>
        </p:nvSpPr>
        <p:spPr>
          <a:xfrm>
            <a:off x="796859" y="1403131"/>
            <a:ext cx="3869716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dirty="0"/>
              <a:t>Como usar o critério para encontrar as faixas dos ganhos de um controlador proporcional mais integral (PI) para estabilidade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2DDE8BF-1079-4D06-B1CC-EC6100CD323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615" t="23703" r="18526" b="21605"/>
          <a:stretch/>
        </p:blipFill>
        <p:spPr>
          <a:xfrm>
            <a:off x="702733" y="2847015"/>
            <a:ext cx="3649135" cy="3750733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576E3457-6F3E-42A2-A0C4-192C234291E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372" t="13714" r="18346" b="81934"/>
          <a:stretch/>
        </p:blipFill>
        <p:spPr>
          <a:xfrm>
            <a:off x="4855588" y="2019934"/>
            <a:ext cx="4330794" cy="362539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59CAA9EA-FE56-4ED0-B53C-CFC61D3FFE7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0309" t="11235" r="15643" b="57524"/>
          <a:stretch/>
        </p:blipFill>
        <p:spPr>
          <a:xfrm>
            <a:off x="5295854" y="3240973"/>
            <a:ext cx="3986445" cy="251636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4" name="Tinta 63">
                <a:extLst>
                  <a:ext uri="{FF2B5EF4-FFF2-40B4-BE49-F238E27FC236}">
                    <a16:creationId xmlns:a16="http://schemas.microsoft.com/office/drawing/2014/main" id="{165CB502-A6BE-42D0-ADD3-655D57B8E404}"/>
                  </a:ext>
                </a:extLst>
              </p14:cNvPr>
              <p14:cNvContentPartPr/>
              <p14:nvPr/>
            </p14:nvContentPartPr>
            <p14:xfrm>
              <a:off x="7175032" y="3982151"/>
              <a:ext cx="6840" cy="58320"/>
            </p14:xfrm>
          </p:contentPart>
        </mc:Choice>
        <mc:Fallback xmlns="">
          <p:pic>
            <p:nvPicPr>
              <p:cNvPr id="64" name="Tinta 63">
                <a:extLst>
                  <a:ext uri="{FF2B5EF4-FFF2-40B4-BE49-F238E27FC236}">
                    <a16:creationId xmlns:a16="http://schemas.microsoft.com/office/drawing/2014/main" id="{165CB502-A6BE-42D0-ADD3-655D57B8E40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166392" y="3973511"/>
                <a:ext cx="24480" cy="7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CaixaDeTexto 73">
                <a:extLst>
                  <a:ext uri="{FF2B5EF4-FFF2-40B4-BE49-F238E27FC236}">
                    <a16:creationId xmlns:a16="http://schemas.microsoft.com/office/drawing/2014/main" id="{75DA56DE-1C8F-4453-8F38-E60D3A9BD493}"/>
                  </a:ext>
                </a:extLst>
              </p:cNvPr>
              <p:cNvSpPr txBox="1"/>
              <p:nvPr/>
            </p:nvSpPr>
            <p:spPr>
              <a:xfrm>
                <a:off x="6096000" y="5891249"/>
                <a:ext cx="271295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Sf: região de estabilidade 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pt-BR" dirty="0"/>
                  <a:t> entre 0 e 20</a:t>
                </a:r>
              </a:p>
            </p:txBody>
          </p:sp>
        </mc:Choice>
        <mc:Fallback xmlns="">
          <p:sp>
            <p:nvSpPr>
              <p:cNvPr id="74" name="CaixaDeTexto 73">
                <a:extLst>
                  <a:ext uri="{FF2B5EF4-FFF2-40B4-BE49-F238E27FC236}">
                    <a16:creationId xmlns:a16="http://schemas.microsoft.com/office/drawing/2014/main" id="{75DA56DE-1C8F-4453-8F38-E60D3A9BD4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891249"/>
                <a:ext cx="2712953" cy="646331"/>
              </a:xfrm>
              <a:prstGeom prst="rect">
                <a:avLst/>
              </a:prstGeom>
              <a:blipFill>
                <a:blip r:embed="rId10"/>
                <a:stretch>
                  <a:fillRect l="-1798" t="-4717" b="-1415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1791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415600" y="550286"/>
            <a:ext cx="11360800" cy="74444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r>
              <a:rPr lang="pt-BR" sz="2667" dirty="0">
                <a:solidFill>
                  <a:srgbClr val="FF0000"/>
                </a:solidFill>
              </a:rPr>
              <a:t>Critério </a:t>
            </a:r>
            <a:r>
              <a:rPr lang="pt-BR" sz="2667" dirty="0" err="1">
                <a:solidFill>
                  <a:srgbClr val="FF0000"/>
                </a:solidFill>
              </a:rPr>
              <a:t>Routh-Hurwitz</a:t>
            </a:r>
            <a:endParaRPr sz="2667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CB931807-D140-44BA-B3F6-83364349283F}"/>
                  </a:ext>
                </a:extLst>
              </p:cNvPr>
              <p:cNvSpPr txBox="1"/>
              <p:nvPr/>
            </p:nvSpPr>
            <p:spPr>
              <a:xfrm>
                <a:off x="2263157" y="2940148"/>
                <a:ext cx="13625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>
                          <a:latin typeface="Cambria Math" panose="02040503050406030204" pitchFamily="18" charset="0"/>
                        </a:rPr>
                        <m:t>⁡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CB931807-D140-44BA-B3F6-833643492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157" y="2940148"/>
                <a:ext cx="13625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aixaDeTexto 14">
            <a:extLst>
              <a:ext uri="{FF2B5EF4-FFF2-40B4-BE49-F238E27FC236}">
                <a16:creationId xmlns:a16="http://schemas.microsoft.com/office/drawing/2014/main" id="{D15F262C-C89D-4F22-AEFE-F3B6998AECA9}"/>
              </a:ext>
            </a:extLst>
          </p:cNvPr>
          <p:cNvSpPr txBox="1"/>
          <p:nvPr/>
        </p:nvSpPr>
        <p:spPr>
          <a:xfrm>
            <a:off x="262527" y="1552774"/>
            <a:ext cx="3352801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dirty="0"/>
              <a:t>Como analisar a estabilidade sistema realimentado via polinômio característico? 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F6CAB5F-6C45-4CB1-BCDE-635224CD85E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239" t="56236" r="14889" b="16908"/>
          <a:stretch/>
        </p:blipFill>
        <p:spPr>
          <a:xfrm>
            <a:off x="3615328" y="2580504"/>
            <a:ext cx="5789697" cy="296462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4BE014D7-E122-4E53-8EDE-F5818E7C9AD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239" t="48171" r="9739" b="47111"/>
          <a:stretch/>
        </p:blipFill>
        <p:spPr>
          <a:xfrm>
            <a:off x="3788294" y="1617246"/>
            <a:ext cx="5229871" cy="55574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522FDF65-00F8-4169-9CA5-8CB06D91C76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1921" t="52941" r="31834" b="43434"/>
          <a:stretch/>
        </p:blipFill>
        <p:spPr>
          <a:xfrm>
            <a:off x="5750029" y="2179665"/>
            <a:ext cx="1972020" cy="35254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3E9086C3-F170-47A2-9ED4-7249AF59E7C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2847" t="12904" r="25069" b="44815"/>
          <a:stretch/>
        </p:blipFill>
        <p:spPr>
          <a:xfrm>
            <a:off x="339442" y="2914141"/>
            <a:ext cx="3352801" cy="3522289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A3F92A40-193D-46BA-90DD-2357B3B7049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239" t="83256" r="24161" b="10000"/>
          <a:stretch/>
        </p:blipFill>
        <p:spPr>
          <a:xfrm>
            <a:off x="3250645" y="5819945"/>
            <a:ext cx="4998767" cy="744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222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3561</TotalTime>
  <Words>292</Words>
  <Application>Microsoft Office PowerPoint</Application>
  <PresentationFormat>Widescreen</PresentationFormat>
  <Paragraphs>48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Tema do Office</vt:lpstr>
      <vt:lpstr>Estabilidade entrada-saída </vt:lpstr>
      <vt:lpstr>Estabilidade entrada-saída </vt:lpstr>
      <vt:lpstr>Estabilidade entrada-saída </vt:lpstr>
      <vt:lpstr>Critério Routh-Hurwitz</vt:lpstr>
      <vt:lpstr>Critério Routh-Hurwitz</vt:lpstr>
      <vt:lpstr>Critério Routh-Hurwitz</vt:lpstr>
      <vt:lpstr>Critério Routh-Hurwitz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Estabilidade entrada-saída</dc:title>
  <dc:creator>vilma Oliveira</dc:creator>
  <cp:lastModifiedBy>vilma Oliveira</cp:lastModifiedBy>
  <cp:revision>17</cp:revision>
  <dcterms:created xsi:type="dcterms:W3CDTF">2021-05-16T16:26:33Z</dcterms:created>
  <dcterms:modified xsi:type="dcterms:W3CDTF">2021-07-11T22:12:51Z</dcterms:modified>
</cp:coreProperties>
</file>