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86" r:id="rId2"/>
    <p:sldId id="287" r:id="rId3"/>
    <p:sldId id="288" r:id="rId4"/>
    <p:sldId id="256" r:id="rId5"/>
    <p:sldId id="257" r:id="rId6"/>
    <p:sldId id="293" r:id="rId7"/>
    <p:sldId id="258" r:id="rId8"/>
    <p:sldId id="259" r:id="rId9"/>
    <p:sldId id="260" r:id="rId10"/>
    <p:sldId id="289" r:id="rId11"/>
    <p:sldId id="290" r:id="rId12"/>
    <p:sldId id="291" r:id="rId13"/>
    <p:sldId id="292" r:id="rId14"/>
    <p:sldId id="295" r:id="rId1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695" autoAdjust="0"/>
    <p:restoredTop sz="94660"/>
  </p:normalViewPr>
  <p:slideViewPr>
    <p:cSldViewPr snapToGrid="0">
      <p:cViewPr>
        <p:scale>
          <a:sx n="92" d="100"/>
          <a:sy n="92" d="100"/>
        </p:scale>
        <p:origin x="44" y="-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10T14:15:00.942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0,'0'0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10T14:15:00.942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0,'0'0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10T14:15:00.942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0,'0'0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10T14:15:00.942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0,'0'0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10T14:15:00.942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0,'0'0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10T14:15:00.942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0,'0'0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54D54C-9854-4D7B-872E-CC9B7D59FEDC}" type="datetimeFigureOut">
              <a:rPr lang="pt-BR" smtClean="0"/>
              <a:t>20/06/2021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C33E1E-53BF-4C64-89EF-A59CC27E80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6936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ce01d4fae0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ce01d4fae0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768536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ce01d4fae0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ce01d4fae0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10949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C5B077-70E2-45F4-B918-FC938CB20A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CA84EB8-3740-440D-A2BB-2B7D118408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8637F25-A151-4691-A282-C48DCF9DA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2BF09-2850-48FC-9AC7-9A3F1A8DB2E8}" type="datetimeFigureOut">
              <a:rPr lang="pt-BR" smtClean="0"/>
              <a:t>20/06/2021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BC3510B-6DCF-4EFB-A522-1EFD63D57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3AD76F4-A9A7-4623-8086-4BCAE1E56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42B29-ACFB-4CA6-B454-8017FECECA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3797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390282-90B8-49DD-BA9F-10E711B38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ECA41A7-14E9-4C3E-BD36-B6074AC967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4929089-BF45-4E2C-8623-313DB6729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2BF09-2850-48FC-9AC7-9A3F1A8DB2E8}" type="datetimeFigureOut">
              <a:rPr lang="pt-BR" smtClean="0"/>
              <a:t>20/06/2021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117C36E-3D92-465E-9C18-486B13C0A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6089E1A-F1FA-453E-A240-2122010DA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42B29-ACFB-4CA6-B454-8017FECECA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7285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82B88DE-BD80-425F-8BAA-FDD33B007C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03FDE13-157C-49FD-B223-53DDDCEF95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07367B5-8CA5-4E67-B0E4-2CAC83596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2BF09-2850-48FC-9AC7-9A3F1A8DB2E8}" type="datetimeFigureOut">
              <a:rPr lang="pt-BR" smtClean="0"/>
              <a:t>20/06/2021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4BFBA77-ED36-4741-8462-913E4BBFB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9E17E2A-D2F2-4D4F-86B0-AD704894A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42B29-ACFB-4CA6-B454-8017FECECA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9139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70519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4ED50C-229C-4D58-935C-21B6ED5C5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D968AE8-3BED-47AE-B0EB-13F6536CA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D348B78-91D7-43C4-B076-7278542D1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2BF09-2850-48FC-9AC7-9A3F1A8DB2E8}" type="datetimeFigureOut">
              <a:rPr lang="pt-BR" smtClean="0"/>
              <a:t>20/06/2021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66B665B-3174-439E-B146-FB8A0E9F0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D66B215-0B06-4D75-82AD-2D49676D8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42B29-ACFB-4CA6-B454-8017FECECA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716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F1DEB6-A38B-48F8-A6CC-87A8D3981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A6D5CBE-FE1E-4760-B597-B5915E3B72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0099C02-CAEC-46E6-9B6B-9322019CF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2BF09-2850-48FC-9AC7-9A3F1A8DB2E8}" type="datetimeFigureOut">
              <a:rPr lang="pt-BR" smtClean="0"/>
              <a:t>20/06/2021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25640C-D6B7-4153-839A-C2BC67030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29452CD-BFF1-4473-A1A9-8F2D94289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42B29-ACFB-4CA6-B454-8017FECECA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0370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EE9261-C2D3-4408-A93E-66A8E9966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AD32BB4-076C-48B9-B16F-4DB2AB9146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D71189C-6AF1-4158-B670-682F5914FE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8AB1D70-FC94-4F6D-B48E-4D65F19CF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2BF09-2850-48FC-9AC7-9A3F1A8DB2E8}" type="datetimeFigureOut">
              <a:rPr lang="pt-BR" smtClean="0"/>
              <a:t>20/06/2021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1007835-DDD3-4DC0-81AF-BC2569E81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840131E-894C-4409-9CCC-5F00D91CC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42B29-ACFB-4CA6-B454-8017FECECA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4047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DCC965-D5E9-4B27-AAAB-0BA37A79B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3DDE902-E172-4D88-BB52-374FD5661E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45C2DB9-4E45-4A57-902A-BFC161F39F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B4B21314-A61D-4C13-A13D-1C417FD986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A051054A-1B38-46C5-A124-CB0D96FBEE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5219BB92-F577-4FBF-A464-8DAEE713F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2BF09-2850-48FC-9AC7-9A3F1A8DB2E8}" type="datetimeFigureOut">
              <a:rPr lang="pt-BR" smtClean="0"/>
              <a:t>20/06/2021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A5358F9F-F7F0-41A8-9F7F-4044C1127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45FFF73-8BB6-423F-A0E4-0A1F0E746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42B29-ACFB-4CA6-B454-8017FECECA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9432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2140D2-4AE8-484C-A805-BCABD2B52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04D617A-DF89-4B67-94BE-42BA12FC1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2BF09-2850-48FC-9AC7-9A3F1A8DB2E8}" type="datetimeFigureOut">
              <a:rPr lang="pt-BR" smtClean="0"/>
              <a:t>20/06/2021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9572DE5-98C7-4553-9BF0-C4ED831F6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0E08D84-E05E-40DF-85F5-240E28D67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42B29-ACFB-4CA6-B454-8017FECECA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5471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C19F030-2944-44EF-83E1-249435C31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2BF09-2850-48FC-9AC7-9A3F1A8DB2E8}" type="datetimeFigureOut">
              <a:rPr lang="pt-BR" smtClean="0"/>
              <a:t>20/06/2021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D1D59F1-5AB1-4EC8-9882-CBA2BF961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880E2B0-8EB5-40F9-8A18-FD7BD2648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42B29-ACFB-4CA6-B454-8017FECECA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6691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53D602-B751-4CFE-810D-2EBADEDE0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8F2BD90-E691-4BB6-8BD9-7976784E12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A86C03B-2F00-4FDD-A278-12242D64C3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BD78DE3-09B3-4E30-AA48-3EFCB2EE8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2BF09-2850-48FC-9AC7-9A3F1A8DB2E8}" type="datetimeFigureOut">
              <a:rPr lang="pt-BR" smtClean="0"/>
              <a:t>20/06/2021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323151B-98E4-44EB-9BD3-F678DED8A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C5F6FA6-3C66-41DD-9A66-9421C1029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42B29-ACFB-4CA6-B454-8017FECECA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8689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F812E9-3EA8-431E-B40F-B23F5DF1E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408A108-1A46-4D83-A31B-C7FAC3265B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9899490-B7F8-4451-8AC6-72EFB70E9C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6551F5E-830F-42F0-B267-BA997F8AA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2BF09-2850-48FC-9AC7-9A3F1A8DB2E8}" type="datetimeFigureOut">
              <a:rPr lang="pt-BR" smtClean="0"/>
              <a:t>20/06/2021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C386F4C-5DAE-48F6-822F-D64695D76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9A5834D-5541-4D97-8D9C-C1FB91775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42B29-ACFB-4CA6-B454-8017FECECA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7476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C86FDAD4-D5AB-486B-80DB-87911B6BD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5988BD7-69BE-45CF-904B-969DD16ED3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124C327-2160-4DE5-9947-28D83D1B4D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2BF09-2850-48FC-9AC7-9A3F1A8DB2E8}" type="datetimeFigureOut">
              <a:rPr lang="pt-BR" smtClean="0"/>
              <a:t>20/06/2021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C3CD508-11DB-4556-89C1-EE8F912E71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D28545B-9C3A-4D05-BCF9-14FEA8BB42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42B29-ACFB-4CA6-B454-8017FECECA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8657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24.png"/><Relationship Id="rId7" Type="http://schemas.openxmlformats.org/officeDocument/2006/relationships/image" Target="../media/image34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10" Type="http://schemas.openxmlformats.org/officeDocument/2006/relationships/image" Target="../media/image37.png"/><Relationship Id="rId4" Type="http://schemas.openxmlformats.org/officeDocument/2006/relationships/image" Target="../media/image310.png"/><Relationship Id="rId9" Type="http://schemas.openxmlformats.org/officeDocument/2006/relationships/image" Target="../media/image3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24.png"/><Relationship Id="rId7" Type="http://schemas.openxmlformats.org/officeDocument/2006/relationships/image" Target="../media/image40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6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Relationship Id="rId9" Type="http://schemas.openxmlformats.org/officeDocument/2006/relationships/image" Target="../media/image31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13" Type="http://schemas.openxmlformats.org/officeDocument/2006/relationships/image" Target="../media/image46.png"/><Relationship Id="rId3" Type="http://schemas.openxmlformats.org/officeDocument/2006/relationships/image" Target="../media/image24.png"/><Relationship Id="rId7" Type="http://schemas.openxmlformats.org/officeDocument/2006/relationships/image" Target="../media/image44.png"/><Relationship Id="rId12" Type="http://schemas.openxmlformats.org/officeDocument/2006/relationships/image" Target="../media/image450.png"/><Relationship Id="rId17" Type="http://schemas.openxmlformats.org/officeDocument/2006/relationships/image" Target="../media/image50.png"/><Relationship Id="rId2" Type="http://schemas.openxmlformats.org/officeDocument/2006/relationships/customXml" Target="../ink/ink5.xml"/><Relationship Id="rId16" Type="http://schemas.openxmlformats.org/officeDocument/2006/relationships/image" Target="../media/image4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3.png"/><Relationship Id="rId11" Type="http://schemas.openxmlformats.org/officeDocument/2006/relationships/image" Target="../media/image440.png"/><Relationship Id="rId5" Type="http://schemas.openxmlformats.org/officeDocument/2006/relationships/image" Target="../media/image36.png"/><Relationship Id="rId15" Type="http://schemas.openxmlformats.org/officeDocument/2006/relationships/image" Target="../media/image48.png"/><Relationship Id="rId10" Type="http://schemas.openxmlformats.org/officeDocument/2006/relationships/image" Target="../media/image430.png"/><Relationship Id="rId4" Type="http://schemas.openxmlformats.org/officeDocument/2006/relationships/image" Target="../media/image42.png"/><Relationship Id="rId14" Type="http://schemas.openxmlformats.org/officeDocument/2006/relationships/image" Target="../media/image47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13" Type="http://schemas.openxmlformats.org/officeDocument/2006/relationships/image" Target="../media/image58.png"/><Relationship Id="rId3" Type="http://schemas.openxmlformats.org/officeDocument/2006/relationships/image" Target="../media/image24.png"/><Relationship Id="rId7" Type="http://schemas.openxmlformats.org/officeDocument/2006/relationships/image" Target="../media/image52.png"/><Relationship Id="rId12" Type="http://schemas.openxmlformats.org/officeDocument/2006/relationships/image" Target="../media/image57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1.png"/><Relationship Id="rId11" Type="http://schemas.openxmlformats.org/officeDocument/2006/relationships/image" Target="../media/image56.png"/><Relationship Id="rId5" Type="http://schemas.openxmlformats.org/officeDocument/2006/relationships/image" Target="../media/image36.png"/><Relationship Id="rId10" Type="http://schemas.openxmlformats.org/officeDocument/2006/relationships/image" Target="../media/image55.png"/><Relationship Id="rId4" Type="http://schemas.openxmlformats.org/officeDocument/2006/relationships/image" Target="../media/image42.png"/><Relationship Id="rId9" Type="http://schemas.openxmlformats.org/officeDocument/2006/relationships/image" Target="../media/image54.png"/><Relationship Id="rId14" Type="http://schemas.openxmlformats.org/officeDocument/2006/relationships/image" Target="../media/image5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emf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5.png"/><Relationship Id="rId7" Type="http://schemas.openxmlformats.org/officeDocument/2006/relationships/image" Target="../media/image1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0.png"/><Relationship Id="rId5" Type="http://schemas.openxmlformats.org/officeDocument/2006/relationships/image" Target="../media/image130.png"/><Relationship Id="rId10" Type="http://schemas.openxmlformats.org/officeDocument/2006/relationships/image" Target="../media/image18.png"/><Relationship Id="rId4" Type="http://schemas.openxmlformats.org/officeDocument/2006/relationships/image" Target="../media/image120.png"/><Relationship Id="rId9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4A5FFF4E-4964-474C-AD53-09B2E428217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825" t="16307" r="17315" b="76137"/>
          <a:stretch/>
        </p:blipFill>
        <p:spPr>
          <a:xfrm>
            <a:off x="437235" y="1563941"/>
            <a:ext cx="8954843" cy="1271538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CC1A7ABE-4B97-4F4D-9485-0C92FC54433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300" t="34337" r="18584" b="62084"/>
          <a:stretch/>
        </p:blipFill>
        <p:spPr>
          <a:xfrm>
            <a:off x="484267" y="4535272"/>
            <a:ext cx="8955859" cy="61809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</p:pic>
      <p:sp>
        <p:nvSpPr>
          <p:cNvPr id="7" name="Google Shape;109;p20">
            <a:extLst>
              <a:ext uri="{FF2B5EF4-FFF2-40B4-BE49-F238E27FC236}">
                <a16:creationId xmlns:a16="http://schemas.microsoft.com/office/drawing/2014/main" id="{EEB26486-510F-4F47-9EA6-F5661EC133CF}"/>
              </a:ext>
            </a:extLst>
          </p:cNvPr>
          <p:cNvSpPr txBox="1">
            <a:spLocks/>
          </p:cNvSpPr>
          <p:nvPr/>
        </p:nvSpPr>
        <p:spPr>
          <a:xfrm>
            <a:off x="415600" y="550286"/>
            <a:ext cx="8793055" cy="744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pt-BR" sz="2667" dirty="0">
                <a:solidFill>
                  <a:srgbClr val="FF0000"/>
                </a:solidFill>
              </a:rPr>
              <a:t>Representação matemática: Modelo espaço de estado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DCE6CAF3-1905-46D0-8D66-3708FB2B3E1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8346" t="32075" r="18584" b="65729"/>
          <a:stretch/>
        </p:blipFill>
        <p:spPr>
          <a:xfrm>
            <a:off x="1934217" y="4179233"/>
            <a:ext cx="6868047" cy="3677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ECBD47EF-F050-4E4C-A1FE-63DE7B1E60D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825" t="27708" r="17315" b="67886"/>
          <a:stretch/>
        </p:blipFill>
        <p:spPr>
          <a:xfrm>
            <a:off x="567392" y="3205100"/>
            <a:ext cx="7300609" cy="604512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26F863A8-D3F1-4540-B04B-6A27BA6FFB5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8728" t="23302" r="44260" b="71735"/>
          <a:stretch/>
        </p:blipFill>
        <p:spPr>
          <a:xfrm>
            <a:off x="1636364" y="2524165"/>
            <a:ext cx="2121460" cy="800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896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aixaDeTexto 28">
            <a:extLst>
              <a:ext uri="{FF2B5EF4-FFF2-40B4-BE49-F238E27FC236}">
                <a16:creationId xmlns:a16="http://schemas.microsoft.com/office/drawing/2014/main" id="{C60145EB-3801-470E-9E0E-D0B7559C67F2}"/>
              </a:ext>
            </a:extLst>
          </p:cNvPr>
          <p:cNvSpPr txBox="1"/>
          <p:nvPr/>
        </p:nvSpPr>
        <p:spPr>
          <a:xfrm>
            <a:off x="1769165" y="706545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pt-BR" sz="1800" dirty="0">
                <a:solidFill>
                  <a:srgbClr val="FF0000"/>
                </a:solidFill>
              </a:rPr>
              <a:t>Representação espaço de estado: forma discreta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Tinta 3">
                <a:extLst>
                  <a:ext uri="{FF2B5EF4-FFF2-40B4-BE49-F238E27FC236}">
                    <a16:creationId xmlns:a16="http://schemas.microsoft.com/office/drawing/2014/main" id="{53048B2D-D3F7-44B2-A2A3-6D6925244306}"/>
                  </a:ext>
                </a:extLst>
              </p14:cNvPr>
              <p14:cNvContentPartPr/>
              <p14:nvPr/>
            </p14:nvContentPartPr>
            <p14:xfrm>
              <a:off x="3251027" y="2065760"/>
              <a:ext cx="360" cy="360"/>
            </p14:xfrm>
          </p:contentPart>
        </mc:Choice>
        <mc:Fallback xmlns="">
          <p:pic>
            <p:nvPicPr>
              <p:cNvPr id="4" name="Tinta 3">
                <a:extLst>
                  <a:ext uri="{FF2B5EF4-FFF2-40B4-BE49-F238E27FC236}">
                    <a16:creationId xmlns:a16="http://schemas.microsoft.com/office/drawing/2014/main" id="{53048B2D-D3F7-44B2-A2A3-6D692524430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242027" y="2056760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3" name="Imagem 2">
            <a:extLst>
              <a:ext uri="{FF2B5EF4-FFF2-40B4-BE49-F238E27FC236}">
                <a16:creationId xmlns:a16="http://schemas.microsoft.com/office/drawing/2014/main" id="{E988234C-D783-4386-AA54-C799CBF233D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76" t="62705" r="25366" b="30821"/>
          <a:stretch/>
        </p:blipFill>
        <p:spPr>
          <a:xfrm>
            <a:off x="1644073" y="1819564"/>
            <a:ext cx="4724412" cy="711200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B5468CE1-7037-4D83-B39D-085145FB796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76" t="69006" r="15839" b="25700"/>
          <a:stretch/>
        </p:blipFill>
        <p:spPr>
          <a:xfrm>
            <a:off x="1769164" y="2683164"/>
            <a:ext cx="4721675" cy="496295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048B660F-9AC5-41A3-9CAA-8036060107C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79" t="73267" r="26321" b="12323"/>
          <a:stretch/>
        </p:blipFill>
        <p:spPr>
          <a:xfrm>
            <a:off x="1911926" y="3297383"/>
            <a:ext cx="4610791" cy="1995053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43FAA924-1BA4-4531-9853-23B95643676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75" t="40806" r="30491" b="41145"/>
          <a:stretch/>
        </p:blipFill>
        <p:spPr>
          <a:xfrm>
            <a:off x="6537018" y="3191813"/>
            <a:ext cx="4568803" cy="1925130"/>
          </a:xfrm>
          <a:prstGeom prst="rect">
            <a:avLst/>
          </a:prstGeom>
        </p:spPr>
      </p:pic>
      <p:pic>
        <p:nvPicPr>
          <p:cNvPr id="14" name="Imagem 13">
            <a:extLst>
              <a:ext uri="{FF2B5EF4-FFF2-40B4-BE49-F238E27FC236}">
                <a16:creationId xmlns:a16="http://schemas.microsoft.com/office/drawing/2014/main" id="{F0D69E62-CE84-41E6-B875-FF05B1C476F9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74" t="16561" r="34169" b="70981"/>
          <a:stretch/>
        </p:blipFill>
        <p:spPr>
          <a:xfrm>
            <a:off x="6511523" y="1075875"/>
            <a:ext cx="4193422" cy="1306223"/>
          </a:xfrm>
          <a:prstGeom prst="rect">
            <a:avLst/>
          </a:prstGeom>
        </p:spPr>
      </p:pic>
      <p:pic>
        <p:nvPicPr>
          <p:cNvPr id="15" name="Imagem 14">
            <a:extLst>
              <a:ext uri="{FF2B5EF4-FFF2-40B4-BE49-F238E27FC236}">
                <a16:creationId xmlns:a16="http://schemas.microsoft.com/office/drawing/2014/main" id="{4759DE15-FA5F-4822-9DD1-377B85406928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01" t="35559" r="39697" b="62282"/>
          <a:stretch/>
        </p:blipFill>
        <p:spPr>
          <a:xfrm>
            <a:off x="6825674" y="2724442"/>
            <a:ext cx="3482073" cy="351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169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aixaDeTexto 28">
            <a:extLst>
              <a:ext uri="{FF2B5EF4-FFF2-40B4-BE49-F238E27FC236}">
                <a16:creationId xmlns:a16="http://schemas.microsoft.com/office/drawing/2014/main" id="{C60145EB-3801-470E-9E0E-D0B7559C67F2}"/>
              </a:ext>
            </a:extLst>
          </p:cNvPr>
          <p:cNvSpPr txBox="1"/>
          <p:nvPr/>
        </p:nvSpPr>
        <p:spPr>
          <a:xfrm>
            <a:off x="1769165" y="706545"/>
            <a:ext cx="6096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pt-BR" sz="2000" dirty="0">
                <a:solidFill>
                  <a:srgbClr val="FF0000"/>
                </a:solidFill>
              </a:rPr>
              <a:t>Polos e autovalores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Tinta 3">
                <a:extLst>
                  <a:ext uri="{FF2B5EF4-FFF2-40B4-BE49-F238E27FC236}">
                    <a16:creationId xmlns:a16="http://schemas.microsoft.com/office/drawing/2014/main" id="{53048B2D-D3F7-44B2-A2A3-6D6925244306}"/>
                  </a:ext>
                </a:extLst>
              </p14:cNvPr>
              <p14:cNvContentPartPr/>
              <p14:nvPr/>
            </p14:nvContentPartPr>
            <p14:xfrm>
              <a:off x="3251027" y="2065760"/>
              <a:ext cx="360" cy="360"/>
            </p14:xfrm>
          </p:contentPart>
        </mc:Choice>
        <mc:Fallback xmlns="">
          <p:pic>
            <p:nvPicPr>
              <p:cNvPr id="4" name="Tinta 3">
                <a:extLst>
                  <a:ext uri="{FF2B5EF4-FFF2-40B4-BE49-F238E27FC236}">
                    <a16:creationId xmlns:a16="http://schemas.microsoft.com/office/drawing/2014/main" id="{53048B2D-D3F7-44B2-A2A3-6D692524430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242027" y="205676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325BA657-F0D3-4AD1-B083-51D0B4C7888C}"/>
                  </a:ext>
                </a:extLst>
              </p:cNvPr>
              <p:cNvSpPr txBox="1"/>
              <p:nvPr/>
            </p:nvSpPr>
            <p:spPr>
              <a:xfrm>
                <a:off x="1066800" y="1699491"/>
                <a:ext cx="76097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𝐴𝑥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325BA657-F0D3-4AD1-B083-51D0B4C788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699491"/>
                <a:ext cx="760978" cy="276999"/>
              </a:xfrm>
              <a:prstGeom prst="rect">
                <a:avLst/>
              </a:prstGeom>
              <a:blipFill>
                <a:blip r:embed="rId4"/>
                <a:stretch>
                  <a:fillRect l="-4000" t="-4444" r="-5600" b="-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aixaDeTexto 12">
                <a:extLst>
                  <a:ext uri="{FF2B5EF4-FFF2-40B4-BE49-F238E27FC236}">
                    <a16:creationId xmlns:a16="http://schemas.microsoft.com/office/drawing/2014/main" id="{69CE0136-3E5C-4931-A699-B5056F9D3949}"/>
                  </a:ext>
                </a:extLst>
              </p:cNvPr>
              <p:cNvSpPr txBox="1"/>
              <p:nvPr/>
            </p:nvSpPr>
            <p:spPr>
              <a:xfrm>
                <a:off x="2484581" y="1639546"/>
                <a:ext cx="139469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(0)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3" name="CaixaDeTexto 12">
                <a:extLst>
                  <a:ext uri="{FF2B5EF4-FFF2-40B4-BE49-F238E27FC236}">
                    <a16:creationId xmlns:a16="http://schemas.microsoft.com/office/drawing/2014/main" id="{69CE0136-3E5C-4931-A699-B5056F9D39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4581" y="1639546"/>
                <a:ext cx="1394692" cy="369332"/>
              </a:xfrm>
              <a:prstGeom prst="rect">
                <a:avLst/>
              </a:prstGeom>
              <a:blipFill>
                <a:blip r:embed="rId5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C947A685-6CF9-483A-97C9-B928E37C9C95}"/>
                  </a:ext>
                </a:extLst>
              </p:cNvPr>
              <p:cNvSpPr txBox="1"/>
              <p:nvPr/>
            </p:nvSpPr>
            <p:spPr>
              <a:xfrm>
                <a:off x="983670" y="2415438"/>
                <a:ext cx="24776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C947A685-6CF9-483A-97C9-B928E37C9C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3670" y="2415438"/>
                <a:ext cx="247760" cy="276999"/>
              </a:xfrm>
              <a:prstGeom prst="rect">
                <a:avLst/>
              </a:prstGeom>
              <a:blipFill>
                <a:blip r:embed="rId6"/>
                <a:stretch>
                  <a:fillRect l="-24390" r="-9756" b="-1739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aixaDeTexto 7">
            <a:extLst>
              <a:ext uri="{FF2B5EF4-FFF2-40B4-BE49-F238E27FC236}">
                <a16:creationId xmlns:a16="http://schemas.microsoft.com/office/drawing/2014/main" id="{10C4FC27-3EF0-444F-9A4B-DA7505AEF53A}"/>
              </a:ext>
            </a:extLst>
          </p:cNvPr>
          <p:cNvSpPr txBox="1"/>
          <p:nvPr/>
        </p:nvSpPr>
        <p:spPr>
          <a:xfrm>
            <a:off x="1440873" y="2415438"/>
            <a:ext cx="1363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Autovalor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aixaDeTexto 16">
                <a:extLst>
                  <a:ext uri="{FF2B5EF4-FFF2-40B4-BE49-F238E27FC236}">
                    <a16:creationId xmlns:a16="http://schemas.microsoft.com/office/drawing/2014/main" id="{820CD6F8-5B7E-41A2-9C97-489CEC0E5DC2}"/>
                  </a:ext>
                </a:extLst>
              </p:cNvPr>
              <p:cNvSpPr txBox="1"/>
              <p:nvPr/>
            </p:nvSpPr>
            <p:spPr>
              <a:xfrm>
                <a:off x="983670" y="2863423"/>
                <a:ext cx="2503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7" name="CaixaDeTexto 16">
                <a:extLst>
                  <a:ext uri="{FF2B5EF4-FFF2-40B4-BE49-F238E27FC236}">
                    <a16:creationId xmlns:a16="http://schemas.microsoft.com/office/drawing/2014/main" id="{820CD6F8-5B7E-41A2-9C97-489CEC0E5D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3670" y="2863423"/>
                <a:ext cx="250325" cy="276999"/>
              </a:xfrm>
              <a:prstGeom prst="rect">
                <a:avLst/>
              </a:prstGeom>
              <a:blipFill>
                <a:blip r:embed="rId7"/>
                <a:stretch>
                  <a:fillRect l="-14634" r="-12195" b="-1777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CaixaDeTexto 17">
            <a:extLst>
              <a:ext uri="{FF2B5EF4-FFF2-40B4-BE49-F238E27FC236}">
                <a16:creationId xmlns:a16="http://schemas.microsoft.com/office/drawing/2014/main" id="{1A86F48D-9F29-49E0-B52F-8D914CA7A0D9}"/>
              </a:ext>
            </a:extLst>
          </p:cNvPr>
          <p:cNvSpPr txBox="1"/>
          <p:nvPr/>
        </p:nvSpPr>
        <p:spPr>
          <a:xfrm>
            <a:off x="1495071" y="2863423"/>
            <a:ext cx="23842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Autovetor associado  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BFBA9807-9BD6-4A18-92CF-7B74598CC49C}"/>
              </a:ext>
            </a:extLst>
          </p:cNvPr>
          <p:cNvSpPr txBox="1"/>
          <p:nvPr/>
        </p:nvSpPr>
        <p:spPr>
          <a:xfrm>
            <a:off x="794327" y="3639315"/>
            <a:ext cx="4516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Vetores especiais: a  sua direção não muda pela aplicação de A (autovetor é A invariante)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aixaDeTexto 11">
                <a:extLst>
                  <a:ext uri="{FF2B5EF4-FFF2-40B4-BE49-F238E27FC236}">
                    <a16:creationId xmlns:a16="http://schemas.microsoft.com/office/drawing/2014/main" id="{B41E83BA-9BF8-4788-99FC-496E95BD1913}"/>
                  </a:ext>
                </a:extLst>
              </p:cNvPr>
              <p:cNvSpPr txBox="1"/>
              <p:nvPr/>
            </p:nvSpPr>
            <p:spPr>
              <a:xfrm>
                <a:off x="916815" y="4562623"/>
                <a:ext cx="109209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𝐴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2" name="CaixaDeTexto 11">
                <a:extLst>
                  <a:ext uri="{FF2B5EF4-FFF2-40B4-BE49-F238E27FC236}">
                    <a16:creationId xmlns:a16="http://schemas.microsoft.com/office/drawing/2014/main" id="{B41E83BA-9BF8-4788-99FC-496E95BD19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6815" y="4562623"/>
                <a:ext cx="1092094" cy="276999"/>
              </a:xfrm>
              <a:prstGeom prst="rect">
                <a:avLst/>
              </a:prstGeom>
              <a:blipFill>
                <a:blip r:embed="rId8"/>
                <a:stretch>
                  <a:fillRect l="-4444" r="-1667" b="-1739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2" name="Imagem 21">
            <a:extLst>
              <a:ext uri="{FF2B5EF4-FFF2-40B4-BE49-F238E27FC236}">
                <a16:creationId xmlns:a16="http://schemas.microsoft.com/office/drawing/2014/main" id="{727C970D-0C1B-4D15-A950-80153B8E1817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46" t="24928" r="23880" b="43347"/>
          <a:stretch/>
        </p:blipFill>
        <p:spPr>
          <a:xfrm>
            <a:off x="6032192" y="2343443"/>
            <a:ext cx="5179185" cy="3569262"/>
          </a:xfrm>
          <a:prstGeom prst="rect">
            <a:avLst/>
          </a:prstGeom>
        </p:spPr>
      </p:pic>
      <p:pic>
        <p:nvPicPr>
          <p:cNvPr id="24" name="Imagem 23">
            <a:extLst>
              <a:ext uri="{FF2B5EF4-FFF2-40B4-BE49-F238E27FC236}">
                <a16:creationId xmlns:a16="http://schemas.microsoft.com/office/drawing/2014/main" id="{9C791AB5-97BF-4EEA-A48E-9E85EBC539FF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65" t="18180" r="23880" b="77140"/>
          <a:stretch/>
        </p:blipFill>
        <p:spPr>
          <a:xfrm>
            <a:off x="6568877" y="1473172"/>
            <a:ext cx="4105817" cy="591222"/>
          </a:xfrm>
          <a:prstGeom prst="rect">
            <a:avLst/>
          </a:prstGeom>
        </p:spPr>
      </p:pic>
      <p:sp>
        <p:nvSpPr>
          <p:cNvPr id="23" name="CaixaDeTexto 22">
            <a:extLst>
              <a:ext uri="{FF2B5EF4-FFF2-40B4-BE49-F238E27FC236}">
                <a16:creationId xmlns:a16="http://schemas.microsoft.com/office/drawing/2014/main" id="{827F713E-B881-4E92-8F81-F34473C2BD4E}"/>
              </a:ext>
            </a:extLst>
          </p:cNvPr>
          <p:cNvSpPr txBox="1"/>
          <p:nvPr/>
        </p:nvSpPr>
        <p:spPr>
          <a:xfrm>
            <a:off x="6447301" y="1062424"/>
            <a:ext cx="5101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Em termos dos modos do sistema podemos escrever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id="{2E2D855C-ABB7-4B97-BAA3-7B4E4CBA19E8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53" t="56131" r="14097" b="40067"/>
          <a:stretch/>
        </p:blipFill>
        <p:spPr>
          <a:xfrm>
            <a:off x="605750" y="5776295"/>
            <a:ext cx="9410318" cy="68646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aixaDeTexto 20">
                <a:extLst>
                  <a:ext uri="{FF2B5EF4-FFF2-40B4-BE49-F238E27FC236}">
                    <a16:creationId xmlns:a16="http://schemas.microsoft.com/office/drawing/2014/main" id="{E1D01C42-B9D9-4CC5-8FE2-70BB29944A7D}"/>
                  </a:ext>
                </a:extLst>
              </p:cNvPr>
              <p:cNvSpPr txBox="1"/>
              <p:nvPr/>
            </p:nvSpPr>
            <p:spPr>
              <a:xfrm>
                <a:off x="6489246" y="2039929"/>
                <a:ext cx="284488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pt-BR" dirty="0"/>
                  <a:t>De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pt-BR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𝐴𝑥</m:t>
                    </m:r>
                  </m:oMath>
                </a14:m>
                <a:r>
                  <a:rPr lang="pt-BR" dirty="0"/>
                  <a:t> </a:t>
                </a:r>
                <a:r>
                  <a:rPr lang="pt-BR" sz="1600" dirty="0"/>
                  <a:t>podemos</a:t>
                </a:r>
                <a:r>
                  <a:rPr lang="pt-BR" dirty="0"/>
                  <a:t> escrever</a:t>
                </a:r>
              </a:p>
            </p:txBody>
          </p:sp>
        </mc:Choice>
        <mc:Fallback xmlns="">
          <p:sp>
            <p:nvSpPr>
              <p:cNvPr id="21" name="CaixaDeTexto 20">
                <a:extLst>
                  <a:ext uri="{FF2B5EF4-FFF2-40B4-BE49-F238E27FC236}">
                    <a16:creationId xmlns:a16="http://schemas.microsoft.com/office/drawing/2014/main" id="{E1D01C42-B9D9-4CC5-8FE2-70BB29944A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9246" y="2039929"/>
                <a:ext cx="2844881" cy="276999"/>
              </a:xfrm>
              <a:prstGeom prst="rect">
                <a:avLst/>
              </a:prstGeom>
              <a:blipFill>
                <a:blip r:embed="rId10"/>
                <a:stretch>
                  <a:fillRect l="-5150" t="-28889" r="-1073" b="-5111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0535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aixaDeTexto 28">
            <a:extLst>
              <a:ext uri="{FF2B5EF4-FFF2-40B4-BE49-F238E27FC236}">
                <a16:creationId xmlns:a16="http://schemas.microsoft.com/office/drawing/2014/main" id="{C60145EB-3801-470E-9E0E-D0B7559C67F2}"/>
              </a:ext>
            </a:extLst>
          </p:cNvPr>
          <p:cNvSpPr txBox="1"/>
          <p:nvPr/>
        </p:nvSpPr>
        <p:spPr>
          <a:xfrm>
            <a:off x="1769165" y="706545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pt-BR" dirty="0">
                <a:solidFill>
                  <a:srgbClr val="FF0000"/>
                </a:solidFill>
              </a:rPr>
              <a:t>Estabilidade </a:t>
            </a:r>
            <a:endParaRPr lang="pt-BR" sz="18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Tinta 3">
                <a:extLst>
                  <a:ext uri="{FF2B5EF4-FFF2-40B4-BE49-F238E27FC236}">
                    <a16:creationId xmlns:a16="http://schemas.microsoft.com/office/drawing/2014/main" id="{53048B2D-D3F7-44B2-A2A3-6D6925244306}"/>
                  </a:ext>
                </a:extLst>
              </p14:cNvPr>
              <p14:cNvContentPartPr/>
              <p14:nvPr/>
            </p14:nvContentPartPr>
            <p14:xfrm>
              <a:off x="3251027" y="2065760"/>
              <a:ext cx="360" cy="360"/>
            </p14:xfrm>
          </p:contentPart>
        </mc:Choice>
        <mc:Fallback xmlns="">
          <p:pic>
            <p:nvPicPr>
              <p:cNvPr id="4" name="Tinta 3">
                <a:extLst>
                  <a:ext uri="{FF2B5EF4-FFF2-40B4-BE49-F238E27FC236}">
                    <a16:creationId xmlns:a16="http://schemas.microsoft.com/office/drawing/2014/main" id="{53048B2D-D3F7-44B2-A2A3-6D692524430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242027" y="205676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325BA657-F0D3-4AD1-B083-51D0B4C7888C}"/>
                  </a:ext>
                </a:extLst>
              </p:cNvPr>
              <p:cNvSpPr txBox="1"/>
              <p:nvPr/>
            </p:nvSpPr>
            <p:spPr>
              <a:xfrm>
                <a:off x="613794" y="1699491"/>
                <a:ext cx="76097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𝐴𝑥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325BA657-F0D3-4AD1-B083-51D0B4C788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794" y="1699491"/>
                <a:ext cx="760978" cy="276999"/>
              </a:xfrm>
              <a:prstGeom prst="rect">
                <a:avLst/>
              </a:prstGeom>
              <a:blipFill>
                <a:blip r:embed="rId4"/>
                <a:stretch>
                  <a:fillRect l="-4000" t="-4444" r="-5600" b="-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CaixaDeTexto 12">
                <a:extLst>
                  <a:ext uri="{FF2B5EF4-FFF2-40B4-BE49-F238E27FC236}">
                    <a16:creationId xmlns:a16="http://schemas.microsoft.com/office/drawing/2014/main" id="{69CE0136-3E5C-4931-A699-B5056F9D3949}"/>
                  </a:ext>
                </a:extLst>
              </p:cNvPr>
              <p:cNvSpPr txBox="1"/>
              <p:nvPr/>
            </p:nvSpPr>
            <p:spPr>
              <a:xfrm>
                <a:off x="2031575" y="1639546"/>
                <a:ext cx="139469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(0)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13" name="CaixaDeTexto 12">
                <a:extLst>
                  <a:ext uri="{FF2B5EF4-FFF2-40B4-BE49-F238E27FC236}">
                    <a16:creationId xmlns:a16="http://schemas.microsoft.com/office/drawing/2014/main" id="{69CE0136-3E5C-4931-A699-B5056F9D39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1575" y="1639546"/>
                <a:ext cx="1394692" cy="369332"/>
              </a:xfrm>
              <a:prstGeom prst="rect">
                <a:avLst/>
              </a:prstGeom>
              <a:blipFill>
                <a:blip r:embed="rId5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4" name="Imagem 23">
            <a:extLst>
              <a:ext uri="{FF2B5EF4-FFF2-40B4-BE49-F238E27FC236}">
                <a16:creationId xmlns:a16="http://schemas.microsoft.com/office/drawing/2014/main" id="{9C791AB5-97BF-4EEA-A48E-9E85EBC539FF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65" t="18180" r="23880" b="77140"/>
          <a:stretch/>
        </p:blipFill>
        <p:spPr>
          <a:xfrm>
            <a:off x="5909401" y="1473172"/>
            <a:ext cx="4765293" cy="686184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755DDFBC-638E-4679-BFA3-655BCD7697C6}"/>
              </a:ext>
            </a:extLst>
          </p:cNvPr>
          <p:cNvSpPr txBox="1"/>
          <p:nvPr/>
        </p:nvSpPr>
        <p:spPr>
          <a:xfrm>
            <a:off x="489103" y="2415438"/>
            <a:ext cx="6095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Sistema  estável se a parte real dos autovalores for negativa</a:t>
            </a:r>
          </a:p>
          <a:p>
            <a:r>
              <a:rPr lang="pt-BR" dirty="0"/>
              <a:t>(estabilidade assintótica)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CaixaDeTexto 18">
                <a:extLst>
                  <a:ext uri="{FF2B5EF4-FFF2-40B4-BE49-F238E27FC236}">
                    <a16:creationId xmlns:a16="http://schemas.microsoft.com/office/drawing/2014/main" id="{6F1E4123-D621-4D5F-83C0-460E1212D98C}"/>
                  </a:ext>
                </a:extLst>
              </p:cNvPr>
              <p:cNvSpPr txBox="1"/>
              <p:nvPr/>
            </p:nvSpPr>
            <p:spPr>
              <a:xfrm>
                <a:off x="803140" y="3488945"/>
                <a:ext cx="181639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+1)=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𝐴𝑥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19" name="CaixaDeTexto 18">
                <a:extLst>
                  <a:ext uri="{FF2B5EF4-FFF2-40B4-BE49-F238E27FC236}">
                    <a16:creationId xmlns:a16="http://schemas.microsoft.com/office/drawing/2014/main" id="{6F1E4123-D621-4D5F-83C0-460E1212D9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140" y="3488945"/>
                <a:ext cx="1816395" cy="276999"/>
              </a:xfrm>
              <a:prstGeom prst="rect">
                <a:avLst/>
              </a:prstGeom>
              <a:blipFill>
                <a:blip r:embed="rId7"/>
                <a:stretch>
                  <a:fillRect l="-1342" t="-2174" r="-4362" b="-3260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7409EBFD-AFF2-41B5-94F4-E72F37E9BBAA}"/>
                  </a:ext>
                </a:extLst>
              </p:cNvPr>
              <p:cNvSpPr txBox="1"/>
              <p:nvPr/>
            </p:nvSpPr>
            <p:spPr>
              <a:xfrm>
                <a:off x="2950592" y="3429000"/>
                <a:ext cx="139469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(0)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7409EBFD-AFF2-41B5-94F4-E72F37E9BB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0592" y="3429000"/>
                <a:ext cx="1394692" cy="369332"/>
              </a:xfrm>
              <a:prstGeom prst="rect">
                <a:avLst/>
              </a:prstGeom>
              <a:blipFill>
                <a:blip r:embed="rId8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CaixaDeTexto 20">
            <a:extLst>
              <a:ext uri="{FF2B5EF4-FFF2-40B4-BE49-F238E27FC236}">
                <a16:creationId xmlns:a16="http://schemas.microsoft.com/office/drawing/2014/main" id="{89740850-24C2-4DE1-BF61-309C94FF59D0}"/>
              </a:ext>
            </a:extLst>
          </p:cNvPr>
          <p:cNvSpPr txBox="1"/>
          <p:nvPr/>
        </p:nvSpPr>
        <p:spPr>
          <a:xfrm>
            <a:off x="489103" y="4317841"/>
            <a:ext cx="6095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Sistema  estável se a parte real dos autovalores for menor que 1 (estabilidade assintótica) 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AA62A768-0764-4E32-97C6-29BD28274902}"/>
              </a:ext>
            </a:extLst>
          </p:cNvPr>
          <p:cNvSpPr txBox="1"/>
          <p:nvPr/>
        </p:nvSpPr>
        <p:spPr>
          <a:xfrm>
            <a:off x="6710218" y="2417740"/>
            <a:ext cx="381796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Sistema  é  estável no sentido de </a:t>
            </a:r>
            <a:r>
              <a:rPr lang="pt-BR" dirty="0" err="1"/>
              <a:t>Lyapunov</a:t>
            </a:r>
            <a:r>
              <a:rPr lang="pt-BR" dirty="0"/>
              <a:t> se todos os autovalores de A  tiverem parte real zero ou negativa e aqueles com parte real zero forem raízes simples do polinômio mínimo de A (estabilidade marginal)</a:t>
            </a:r>
          </a:p>
          <a:p>
            <a:endParaRPr lang="pt-BR" dirty="0"/>
          </a:p>
        </p:txBody>
      </p:sp>
      <p:pic>
        <p:nvPicPr>
          <p:cNvPr id="26" name="Imagem 25">
            <a:extLst>
              <a:ext uri="{FF2B5EF4-FFF2-40B4-BE49-F238E27FC236}">
                <a16:creationId xmlns:a16="http://schemas.microsoft.com/office/drawing/2014/main" id="{2A56EBF5-A6A4-4D5B-B67E-EC43A0AE113D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29" t="42259" r="51156" b="53508"/>
          <a:stretch/>
        </p:blipFill>
        <p:spPr>
          <a:xfrm>
            <a:off x="994283" y="5218454"/>
            <a:ext cx="1925781" cy="863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8284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aixaDeTexto 28">
            <a:extLst>
              <a:ext uri="{FF2B5EF4-FFF2-40B4-BE49-F238E27FC236}">
                <a16:creationId xmlns:a16="http://schemas.microsoft.com/office/drawing/2014/main" id="{C60145EB-3801-470E-9E0E-D0B7559C67F2}"/>
              </a:ext>
            </a:extLst>
          </p:cNvPr>
          <p:cNvSpPr txBox="1"/>
          <p:nvPr/>
        </p:nvSpPr>
        <p:spPr>
          <a:xfrm>
            <a:off x="1769165" y="706545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pt-BR" sz="2400" dirty="0">
                <a:solidFill>
                  <a:srgbClr val="FF0000"/>
                </a:solidFill>
              </a:rPr>
              <a:t>Exemplo</a:t>
            </a:r>
            <a:r>
              <a:rPr lang="pt-BR" dirty="0">
                <a:solidFill>
                  <a:srgbClr val="FF0000"/>
                </a:solidFill>
              </a:rPr>
              <a:t> </a:t>
            </a:r>
            <a:endParaRPr lang="pt-BR" sz="18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Tinta 3">
                <a:extLst>
                  <a:ext uri="{FF2B5EF4-FFF2-40B4-BE49-F238E27FC236}">
                    <a16:creationId xmlns:a16="http://schemas.microsoft.com/office/drawing/2014/main" id="{53048B2D-D3F7-44B2-A2A3-6D6925244306}"/>
                  </a:ext>
                </a:extLst>
              </p14:cNvPr>
              <p14:cNvContentPartPr/>
              <p14:nvPr/>
            </p14:nvContentPartPr>
            <p14:xfrm>
              <a:off x="3251027" y="2065760"/>
              <a:ext cx="360" cy="360"/>
            </p14:xfrm>
          </p:contentPart>
        </mc:Choice>
        <mc:Fallback xmlns="">
          <p:pic>
            <p:nvPicPr>
              <p:cNvPr id="4" name="Tinta 3">
                <a:extLst>
                  <a:ext uri="{FF2B5EF4-FFF2-40B4-BE49-F238E27FC236}">
                    <a16:creationId xmlns:a16="http://schemas.microsoft.com/office/drawing/2014/main" id="{53048B2D-D3F7-44B2-A2A3-6D692524430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242027" y="205676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325BA657-F0D3-4AD1-B083-51D0B4C7888C}"/>
                  </a:ext>
                </a:extLst>
              </p:cNvPr>
              <p:cNvSpPr txBox="1"/>
              <p:nvPr/>
            </p:nvSpPr>
            <p:spPr>
              <a:xfrm>
                <a:off x="1128878" y="1373840"/>
                <a:ext cx="76097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𝐴𝑥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325BA657-F0D3-4AD1-B083-51D0B4C788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8878" y="1373840"/>
                <a:ext cx="760978" cy="276999"/>
              </a:xfrm>
              <a:prstGeom prst="rect">
                <a:avLst/>
              </a:prstGeom>
              <a:blipFill>
                <a:blip r:embed="rId4"/>
                <a:stretch>
                  <a:fillRect l="-4000" t="-2174" r="-6400" b="-65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4" name="Imagem 23">
            <a:extLst>
              <a:ext uri="{FF2B5EF4-FFF2-40B4-BE49-F238E27FC236}">
                <a16:creationId xmlns:a16="http://schemas.microsoft.com/office/drawing/2014/main" id="{9C791AB5-97BF-4EEA-A48E-9E85EBC539FF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44" t="18180" r="37712" b="77140"/>
          <a:stretch/>
        </p:blipFill>
        <p:spPr>
          <a:xfrm>
            <a:off x="7369708" y="963381"/>
            <a:ext cx="1896993" cy="591222"/>
          </a:xfrm>
          <a:prstGeom prst="rect">
            <a:avLst/>
          </a:prstGeom>
        </p:spPr>
      </p:pic>
      <p:sp>
        <p:nvSpPr>
          <p:cNvPr id="25" name="CaixaDeTexto 24">
            <a:extLst>
              <a:ext uri="{FF2B5EF4-FFF2-40B4-BE49-F238E27FC236}">
                <a16:creationId xmlns:a16="http://schemas.microsoft.com/office/drawing/2014/main" id="{AA62A768-0764-4E32-97C6-29BD28274902}"/>
              </a:ext>
            </a:extLst>
          </p:cNvPr>
          <p:cNvSpPr txBox="1"/>
          <p:nvPr/>
        </p:nvSpPr>
        <p:spPr>
          <a:xfrm>
            <a:off x="6710218" y="1738868"/>
            <a:ext cx="430452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Sistema  é  estável no sentido de </a:t>
            </a:r>
            <a:r>
              <a:rPr lang="pt-BR" dirty="0" err="1"/>
              <a:t>Lyapunov</a:t>
            </a:r>
            <a:r>
              <a:rPr lang="pt-BR" dirty="0"/>
              <a:t> se todos os autovalores de A  tiverem parte real zero ou negativa e aqueles com parte real zero forem raízes simples do polinômio mínimo  de A (estabilidade marginal)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5D7B0ECD-1A9E-48F4-86E4-E00D38506AE8}"/>
                  </a:ext>
                </a:extLst>
              </p:cNvPr>
              <p:cNvSpPr txBox="1"/>
              <p:nvPr/>
            </p:nvSpPr>
            <p:spPr>
              <a:xfrm>
                <a:off x="533683" y="2477532"/>
                <a:ext cx="1803250" cy="7325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5D7B0ECD-1A9E-48F4-86E4-E00D38506A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683" y="2477532"/>
                <a:ext cx="1803250" cy="73257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aixaDeTexto 6">
            <a:extLst>
              <a:ext uri="{FF2B5EF4-FFF2-40B4-BE49-F238E27FC236}">
                <a16:creationId xmlns:a16="http://schemas.microsoft.com/office/drawing/2014/main" id="{74CBEC93-66D7-4542-9444-3C499F2EADC0}"/>
              </a:ext>
            </a:extLst>
          </p:cNvPr>
          <p:cNvSpPr txBox="1"/>
          <p:nvPr/>
        </p:nvSpPr>
        <p:spPr>
          <a:xfrm>
            <a:off x="509364" y="3725481"/>
            <a:ext cx="2337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Autovalores: -1, 0, 0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CC0263E5-180F-4377-A889-96822D2C0414}"/>
                  </a:ext>
                </a:extLst>
              </p:cNvPr>
              <p:cNvSpPr txBox="1"/>
              <p:nvPr/>
            </p:nvSpPr>
            <p:spPr>
              <a:xfrm>
                <a:off x="555325" y="4610190"/>
                <a:ext cx="1334531" cy="2777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CC0263E5-180F-4377-A889-96822D2C04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325" y="4610190"/>
                <a:ext cx="1334531" cy="277705"/>
              </a:xfrm>
              <a:prstGeom prst="rect">
                <a:avLst/>
              </a:prstGeom>
              <a:blipFill>
                <a:blip r:embed="rId7"/>
                <a:stretch>
                  <a:fillRect l="-2283" t="-2174" r="-1826" b="-1739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CaixaDeTexto 16">
                <a:extLst>
                  <a:ext uri="{FF2B5EF4-FFF2-40B4-BE49-F238E27FC236}">
                    <a16:creationId xmlns:a16="http://schemas.microsoft.com/office/drawing/2014/main" id="{613F9EB3-A882-4A47-A0B5-41F019FA7C27}"/>
                  </a:ext>
                </a:extLst>
              </p:cNvPr>
              <p:cNvSpPr txBox="1"/>
              <p:nvPr/>
            </p:nvSpPr>
            <p:spPr>
              <a:xfrm>
                <a:off x="2700957" y="4425594"/>
                <a:ext cx="2055627" cy="8917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p>
                                  <m:sSupPr>
                                    <m:ctrlPr>
                                      <a:rPr lang="pt-B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pt-BR" b="0" i="1" smtClean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pt-BR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pt-BR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p>
                                </m:sSup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17" name="CaixaDeTexto 16">
                <a:extLst>
                  <a:ext uri="{FF2B5EF4-FFF2-40B4-BE49-F238E27FC236}">
                    <a16:creationId xmlns:a16="http://schemas.microsoft.com/office/drawing/2014/main" id="{613F9EB3-A882-4A47-A0B5-41F019FA7C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0957" y="4425594"/>
                <a:ext cx="2055627" cy="89171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aixaDeTexto 21">
                <a:extLst>
                  <a:ext uri="{FF2B5EF4-FFF2-40B4-BE49-F238E27FC236}">
                    <a16:creationId xmlns:a16="http://schemas.microsoft.com/office/drawing/2014/main" id="{18FECA0D-92EB-4A9C-8EE1-7A33992882A6}"/>
                  </a:ext>
                </a:extLst>
              </p:cNvPr>
              <p:cNvSpPr txBox="1"/>
              <p:nvPr/>
            </p:nvSpPr>
            <p:spPr>
              <a:xfrm>
                <a:off x="5300993" y="4493109"/>
                <a:ext cx="2409698" cy="8917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)=</m:t>
                      </m:r>
                      <m:d>
                        <m:d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p>
                                  <m:sSupPr>
                                    <m:ctrlPr>
                                      <a:rPr lang="pt-B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pt-BR" b="0" i="1" smtClean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pt-BR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pt-BR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p>
                                </m:sSup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2" name="CaixaDeTexto 21">
                <a:extLst>
                  <a:ext uri="{FF2B5EF4-FFF2-40B4-BE49-F238E27FC236}">
                    <a16:creationId xmlns:a16="http://schemas.microsoft.com/office/drawing/2014/main" id="{18FECA0D-92EB-4A9C-8EE1-7A33992882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0993" y="4493109"/>
                <a:ext cx="2409698" cy="89171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ixaDeTexto 9">
                <a:extLst>
                  <a:ext uri="{FF2B5EF4-FFF2-40B4-BE49-F238E27FC236}">
                    <a16:creationId xmlns:a16="http://schemas.microsoft.com/office/drawing/2014/main" id="{8AC2A65A-2340-4619-94D6-1A51D972AC6C}"/>
                  </a:ext>
                </a:extLst>
              </p:cNvPr>
              <p:cNvSpPr txBox="1"/>
              <p:nvPr/>
            </p:nvSpPr>
            <p:spPr>
              <a:xfrm>
                <a:off x="8476976" y="4661969"/>
                <a:ext cx="123424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0" name="CaixaDeTexto 9">
                <a:extLst>
                  <a:ext uri="{FF2B5EF4-FFF2-40B4-BE49-F238E27FC236}">
                    <a16:creationId xmlns:a16="http://schemas.microsoft.com/office/drawing/2014/main" id="{8AC2A65A-2340-4619-94D6-1A51D972AC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6976" y="4661969"/>
                <a:ext cx="1234249" cy="276999"/>
              </a:xfrm>
              <a:prstGeom prst="rect">
                <a:avLst/>
              </a:prstGeom>
              <a:blipFill>
                <a:blip r:embed="rId11"/>
                <a:stretch>
                  <a:fillRect l="-2475" t="-2222" r="-1980" b="-1555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aixaDeTexto 22">
                <a:extLst>
                  <a:ext uri="{FF2B5EF4-FFF2-40B4-BE49-F238E27FC236}">
                    <a16:creationId xmlns:a16="http://schemas.microsoft.com/office/drawing/2014/main" id="{7AB6C664-22F7-459C-BC2C-5AF1F51BCC59}"/>
                  </a:ext>
                </a:extLst>
              </p:cNvPr>
              <p:cNvSpPr txBox="1"/>
              <p:nvPr/>
            </p:nvSpPr>
            <p:spPr>
              <a:xfrm>
                <a:off x="8480783" y="5037873"/>
                <a:ext cx="160813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𝑡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30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3" name="CaixaDeTexto 22">
                <a:extLst>
                  <a:ext uri="{FF2B5EF4-FFF2-40B4-BE49-F238E27FC236}">
                    <a16:creationId xmlns:a16="http://schemas.microsoft.com/office/drawing/2014/main" id="{7AB6C664-22F7-459C-BC2C-5AF1F51BCC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0783" y="5037873"/>
                <a:ext cx="1608133" cy="276999"/>
              </a:xfrm>
              <a:prstGeom prst="rect">
                <a:avLst/>
              </a:prstGeom>
              <a:blipFill>
                <a:blip r:embed="rId12"/>
                <a:stretch>
                  <a:fillRect l="-1894" r="-1136" b="-1521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aixaDeTexto 25">
                <a:extLst>
                  <a:ext uri="{FF2B5EF4-FFF2-40B4-BE49-F238E27FC236}">
                    <a16:creationId xmlns:a16="http://schemas.microsoft.com/office/drawing/2014/main" id="{F73C73FC-F114-4E92-B230-B3AD01546FEF}"/>
                  </a:ext>
                </a:extLst>
              </p:cNvPr>
              <p:cNvSpPr txBox="1"/>
              <p:nvPr/>
            </p:nvSpPr>
            <p:spPr>
              <a:xfrm>
                <a:off x="8480783" y="5388836"/>
                <a:ext cx="90909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30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6" name="CaixaDeTexto 25">
                <a:extLst>
                  <a:ext uri="{FF2B5EF4-FFF2-40B4-BE49-F238E27FC236}">
                    <a16:creationId xmlns:a16="http://schemas.microsoft.com/office/drawing/2014/main" id="{F73C73FC-F114-4E92-B230-B3AD01546F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0783" y="5388836"/>
                <a:ext cx="909095" cy="276999"/>
              </a:xfrm>
              <a:prstGeom prst="rect">
                <a:avLst/>
              </a:prstGeom>
              <a:blipFill>
                <a:blip r:embed="rId13"/>
                <a:stretch>
                  <a:fillRect l="-3356" r="-2685" b="-1555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aixaDeTexto 11">
                <a:extLst>
                  <a:ext uri="{FF2B5EF4-FFF2-40B4-BE49-F238E27FC236}">
                    <a16:creationId xmlns:a16="http://schemas.microsoft.com/office/drawing/2014/main" id="{6D175B6E-1F21-4AE0-92B2-6A14615222CB}"/>
                  </a:ext>
                </a:extLst>
              </p:cNvPr>
              <p:cNvSpPr txBox="1"/>
              <p:nvPr/>
            </p:nvSpPr>
            <p:spPr>
              <a:xfrm>
                <a:off x="2948676" y="2453709"/>
                <a:ext cx="3736978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dirty="0"/>
                  <a:t>Polinômio mínimo: polinômio de menor ordem  tal que para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𝑚𝑖𝑛</m:t>
                        </m:r>
                      </m:sub>
                    </m:sSub>
                    <m:d>
                      <m:dPr>
                        <m:ctrlP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</m:d>
                  </m:oMath>
                </a14:m>
                <a:r>
                  <a:rPr lang="pt-BR" dirty="0"/>
                  <a:t>=0 </a:t>
                </a:r>
              </a:p>
            </p:txBody>
          </p:sp>
        </mc:Choice>
        <mc:Fallback>
          <p:sp>
            <p:nvSpPr>
              <p:cNvPr id="12" name="CaixaDeTexto 11">
                <a:extLst>
                  <a:ext uri="{FF2B5EF4-FFF2-40B4-BE49-F238E27FC236}">
                    <a16:creationId xmlns:a16="http://schemas.microsoft.com/office/drawing/2014/main" id="{6D175B6E-1F21-4AE0-92B2-6A14615222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8676" y="2453709"/>
                <a:ext cx="3736978" cy="923330"/>
              </a:xfrm>
              <a:prstGeom prst="rect">
                <a:avLst/>
              </a:prstGeom>
              <a:blipFill>
                <a:blip r:embed="rId14"/>
                <a:stretch>
                  <a:fillRect l="-1468" t="-3974" b="-993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B576FCF4-EBDB-4ABA-A169-4D4636670A86}"/>
                  </a:ext>
                </a:extLst>
              </p:cNvPr>
              <p:cNvSpPr txBox="1"/>
              <p:nvPr/>
            </p:nvSpPr>
            <p:spPr>
              <a:xfrm>
                <a:off x="3103275" y="3537300"/>
                <a:ext cx="314150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l-G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  <m:d>
                            <m:d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pt-BR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</m:t>
                              </m:r>
                            </m:e>
                          </m:d>
                          <m:r>
                            <a:rPr lang="pt-BR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det</m:t>
                          </m:r>
                        </m:fName>
                        <m:e>
                          <m:d>
                            <m:d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𝑠𝐼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d>
                        </m:e>
                      </m:func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B576FCF4-EBDB-4ABA-A169-4D4636670A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3275" y="3537300"/>
                <a:ext cx="3141501" cy="276999"/>
              </a:xfrm>
              <a:prstGeom prst="rect">
                <a:avLst/>
              </a:prstGeom>
              <a:blipFill>
                <a:blip r:embed="rId15"/>
                <a:stretch>
                  <a:fillRect l="-1359" t="-4348" b="-65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3427DF8C-AB51-4DF8-86BA-B576A81CC913}"/>
                  </a:ext>
                </a:extLst>
              </p:cNvPr>
              <p:cNvSpPr txBox="1"/>
              <p:nvPr/>
            </p:nvSpPr>
            <p:spPr>
              <a:xfrm>
                <a:off x="3103275" y="3914257"/>
                <a:ext cx="277877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  <m:d>
                            <m:d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𝑚𝑖𝑛</m:t>
                              </m:r>
                            </m:sub>
                          </m:sSub>
                          <m:d>
                            <m:dPr>
                              <m:ctrlP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3427DF8C-AB51-4DF8-86BA-B576A81CC9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3275" y="3914257"/>
                <a:ext cx="2778774" cy="276999"/>
              </a:xfrm>
              <a:prstGeom prst="rect">
                <a:avLst/>
              </a:prstGeom>
              <a:blipFill>
                <a:blip r:embed="rId16"/>
                <a:stretch>
                  <a:fillRect l="-1754" t="-4348" b="-1739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aixaDeTexto 4">
            <a:extLst>
              <a:ext uri="{FF2B5EF4-FFF2-40B4-BE49-F238E27FC236}">
                <a16:creationId xmlns:a16="http://schemas.microsoft.com/office/drawing/2014/main" id="{089E515D-1A2B-4FBF-8EC3-38F803A53D5F}"/>
              </a:ext>
            </a:extLst>
          </p:cNvPr>
          <p:cNvSpPr txBox="1"/>
          <p:nvPr/>
        </p:nvSpPr>
        <p:spPr>
          <a:xfrm>
            <a:off x="9095928" y="1050058"/>
            <a:ext cx="12679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Modos  </a:t>
            </a:r>
          </a:p>
          <a:p>
            <a:r>
              <a:rPr lang="pt-BR" dirty="0"/>
              <a:t>da resposta</a:t>
            </a:r>
          </a:p>
        </p:txBody>
      </p:sp>
      <p:sp>
        <p:nvSpPr>
          <p:cNvPr id="40" name="CaixaDeTexto 39">
            <a:extLst>
              <a:ext uri="{FF2B5EF4-FFF2-40B4-BE49-F238E27FC236}">
                <a16:creationId xmlns:a16="http://schemas.microsoft.com/office/drawing/2014/main" id="{FFE7BD49-6AB8-420F-A1C3-96AD35486450}"/>
              </a:ext>
            </a:extLst>
          </p:cNvPr>
          <p:cNvSpPr txBox="1"/>
          <p:nvPr/>
        </p:nvSpPr>
        <p:spPr>
          <a:xfrm>
            <a:off x="498320" y="4246857"/>
            <a:ext cx="1026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Resposta</a:t>
            </a:r>
          </a:p>
        </p:txBody>
      </p:sp>
      <p:sp>
        <p:nvSpPr>
          <p:cNvPr id="41" name="CaixaDeTexto 40">
            <a:extLst>
              <a:ext uri="{FF2B5EF4-FFF2-40B4-BE49-F238E27FC236}">
                <a16:creationId xmlns:a16="http://schemas.microsoft.com/office/drawing/2014/main" id="{9B41E88A-AEDC-46F4-A5A6-D3BA5A9484C2}"/>
              </a:ext>
            </a:extLst>
          </p:cNvPr>
          <p:cNvSpPr txBox="1"/>
          <p:nvPr/>
        </p:nvSpPr>
        <p:spPr>
          <a:xfrm>
            <a:off x="6232876" y="3685401"/>
            <a:ext cx="525920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/>
              <a:t>Logo o autovalor nulo não é raiz simples do  polinômio </a:t>
            </a:r>
          </a:p>
          <a:p>
            <a:r>
              <a:rPr lang="pt-BR" dirty="0"/>
              <a:t>mínimo de 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3" name="CaixaDeTexto 42">
                <a:extLst>
                  <a:ext uri="{FF2B5EF4-FFF2-40B4-BE49-F238E27FC236}">
                    <a16:creationId xmlns:a16="http://schemas.microsoft.com/office/drawing/2014/main" id="{0DA8063A-29A1-4C1C-9E85-FA7AF2450944}"/>
                  </a:ext>
                </a:extLst>
              </p:cNvPr>
              <p:cNvSpPr txBox="1"/>
              <p:nvPr/>
            </p:nvSpPr>
            <p:spPr>
              <a:xfrm>
                <a:off x="10326138" y="1168210"/>
                <a:ext cx="65146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43" name="CaixaDeTexto 42">
                <a:extLst>
                  <a:ext uri="{FF2B5EF4-FFF2-40B4-BE49-F238E27FC236}">
                    <a16:creationId xmlns:a16="http://schemas.microsoft.com/office/drawing/2014/main" id="{0DA8063A-29A1-4C1C-9E85-FA7AF24509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26138" y="1168210"/>
                <a:ext cx="651460" cy="276999"/>
              </a:xfrm>
              <a:prstGeom prst="rect">
                <a:avLst/>
              </a:prstGeom>
              <a:blipFill>
                <a:blip r:embed="rId17"/>
                <a:stretch>
                  <a:fillRect l="-8411" t="-2222" r="-2804" b="-1777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38018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aixaDeTexto 28">
            <a:extLst>
              <a:ext uri="{FF2B5EF4-FFF2-40B4-BE49-F238E27FC236}">
                <a16:creationId xmlns:a16="http://schemas.microsoft.com/office/drawing/2014/main" id="{C60145EB-3801-470E-9E0E-D0B7559C67F2}"/>
              </a:ext>
            </a:extLst>
          </p:cNvPr>
          <p:cNvSpPr txBox="1"/>
          <p:nvPr/>
        </p:nvSpPr>
        <p:spPr>
          <a:xfrm>
            <a:off x="1769165" y="706545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pt-BR" sz="2400" dirty="0">
                <a:solidFill>
                  <a:srgbClr val="FF0000"/>
                </a:solidFill>
              </a:rPr>
              <a:t>Exemplo</a:t>
            </a:r>
            <a:r>
              <a:rPr lang="pt-BR" dirty="0">
                <a:solidFill>
                  <a:srgbClr val="FF0000"/>
                </a:solidFill>
              </a:rPr>
              <a:t> </a:t>
            </a:r>
            <a:endParaRPr lang="pt-BR" sz="18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Tinta 3">
                <a:extLst>
                  <a:ext uri="{FF2B5EF4-FFF2-40B4-BE49-F238E27FC236}">
                    <a16:creationId xmlns:a16="http://schemas.microsoft.com/office/drawing/2014/main" id="{53048B2D-D3F7-44B2-A2A3-6D6925244306}"/>
                  </a:ext>
                </a:extLst>
              </p14:cNvPr>
              <p14:cNvContentPartPr/>
              <p14:nvPr/>
            </p14:nvContentPartPr>
            <p14:xfrm>
              <a:off x="3251027" y="2065760"/>
              <a:ext cx="360" cy="360"/>
            </p14:xfrm>
          </p:contentPart>
        </mc:Choice>
        <mc:Fallback xmlns="">
          <p:pic>
            <p:nvPicPr>
              <p:cNvPr id="4" name="Tinta 3">
                <a:extLst>
                  <a:ext uri="{FF2B5EF4-FFF2-40B4-BE49-F238E27FC236}">
                    <a16:creationId xmlns:a16="http://schemas.microsoft.com/office/drawing/2014/main" id="{53048B2D-D3F7-44B2-A2A3-6D692524430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242027" y="205676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325BA657-F0D3-4AD1-B083-51D0B4C7888C}"/>
                  </a:ext>
                </a:extLst>
              </p:cNvPr>
              <p:cNvSpPr txBox="1"/>
              <p:nvPr/>
            </p:nvSpPr>
            <p:spPr>
              <a:xfrm>
                <a:off x="1128878" y="1373840"/>
                <a:ext cx="76097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𝐴𝑥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325BA657-F0D3-4AD1-B083-51D0B4C788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8878" y="1373840"/>
                <a:ext cx="760978" cy="276999"/>
              </a:xfrm>
              <a:prstGeom prst="rect">
                <a:avLst/>
              </a:prstGeom>
              <a:blipFill>
                <a:blip r:embed="rId4"/>
                <a:stretch>
                  <a:fillRect l="-4000" t="-2174" r="-6400" b="-65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4" name="Imagem 23">
            <a:extLst>
              <a:ext uri="{FF2B5EF4-FFF2-40B4-BE49-F238E27FC236}">
                <a16:creationId xmlns:a16="http://schemas.microsoft.com/office/drawing/2014/main" id="{9C791AB5-97BF-4EEA-A48E-9E85EBC539FF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44" t="18180" r="37712" b="77140"/>
          <a:stretch/>
        </p:blipFill>
        <p:spPr>
          <a:xfrm>
            <a:off x="7369708" y="963381"/>
            <a:ext cx="1896993" cy="591222"/>
          </a:xfrm>
          <a:prstGeom prst="rect">
            <a:avLst/>
          </a:prstGeom>
        </p:spPr>
      </p:pic>
      <p:sp>
        <p:nvSpPr>
          <p:cNvPr id="25" name="CaixaDeTexto 24">
            <a:extLst>
              <a:ext uri="{FF2B5EF4-FFF2-40B4-BE49-F238E27FC236}">
                <a16:creationId xmlns:a16="http://schemas.microsoft.com/office/drawing/2014/main" id="{AA62A768-0764-4E32-97C6-29BD28274902}"/>
              </a:ext>
            </a:extLst>
          </p:cNvPr>
          <p:cNvSpPr txBox="1"/>
          <p:nvPr/>
        </p:nvSpPr>
        <p:spPr>
          <a:xfrm>
            <a:off x="6710218" y="1738868"/>
            <a:ext cx="430452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Sistema  é  estável no sentido de </a:t>
            </a:r>
            <a:r>
              <a:rPr lang="pt-BR" dirty="0" err="1"/>
              <a:t>Lyapunov</a:t>
            </a:r>
            <a:r>
              <a:rPr lang="pt-BR" dirty="0"/>
              <a:t> se todos os autovalores de A  tiverem parte real zero ou negativa e aqueles com parte real zero forem raízes simples do polinômio mínimo  de A (estabilidade marginal)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74CBEC93-66D7-4542-9444-3C499F2EADC0}"/>
              </a:ext>
            </a:extLst>
          </p:cNvPr>
          <p:cNvSpPr txBox="1"/>
          <p:nvPr/>
        </p:nvSpPr>
        <p:spPr>
          <a:xfrm>
            <a:off x="3251027" y="2640721"/>
            <a:ext cx="2337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Autovalores: -1, 0, 0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CaixaDeTexto 17">
                <a:extLst>
                  <a:ext uri="{FF2B5EF4-FFF2-40B4-BE49-F238E27FC236}">
                    <a16:creationId xmlns:a16="http://schemas.microsoft.com/office/drawing/2014/main" id="{8FA70EF4-2615-4B4F-98AA-CF5D7002535F}"/>
                  </a:ext>
                </a:extLst>
              </p:cNvPr>
              <p:cNvSpPr txBox="1"/>
              <p:nvPr/>
            </p:nvSpPr>
            <p:spPr>
              <a:xfrm>
                <a:off x="853495" y="5701717"/>
                <a:ext cx="2345579" cy="8917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pt-BR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)=</m:t>
                    </m:r>
                  </m:oMath>
                </a14:m>
                <a:r>
                  <a:rPr lang="pt-BR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p>
                                <m:sSup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</m:e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pt-BR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pt-BR" dirty="0"/>
              </a:p>
            </p:txBody>
          </p:sp>
        </mc:Choice>
        <mc:Fallback>
          <p:sp>
            <p:nvSpPr>
              <p:cNvPr id="18" name="CaixaDeTexto 17">
                <a:extLst>
                  <a:ext uri="{FF2B5EF4-FFF2-40B4-BE49-F238E27FC236}">
                    <a16:creationId xmlns:a16="http://schemas.microsoft.com/office/drawing/2014/main" id="{8FA70EF4-2615-4B4F-98AA-CF5D700253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495" y="5701717"/>
                <a:ext cx="2345579" cy="89171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3427DF8C-AB51-4DF8-86BA-B576A81CC913}"/>
                  </a:ext>
                </a:extLst>
              </p:cNvPr>
              <p:cNvSpPr txBox="1"/>
              <p:nvPr/>
            </p:nvSpPr>
            <p:spPr>
              <a:xfrm>
                <a:off x="916526" y="3367983"/>
                <a:ext cx="171559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  <m:d>
                            <m:d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3427DF8C-AB51-4DF8-86BA-B576A81CC9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6526" y="3367983"/>
                <a:ext cx="1715598" cy="276999"/>
              </a:xfrm>
              <a:prstGeom prst="rect">
                <a:avLst/>
              </a:prstGeom>
              <a:blipFill>
                <a:blip r:embed="rId7"/>
                <a:stretch>
                  <a:fillRect l="-2837" t="-4348" b="-65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CaixaDeTexto 15">
            <a:extLst>
              <a:ext uri="{FF2B5EF4-FFF2-40B4-BE49-F238E27FC236}">
                <a16:creationId xmlns:a16="http://schemas.microsoft.com/office/drawing/2014/main" id="{E1650F91-7051-4501-AB38-45E63EB04CBF}"/>
              </a:ext>
            </a:extLst>
          </p:cNvPr>
          <p:cNvSpPr txBox="1"/>
          <p:nvPr/>
        </p:nvSpPr>
        <p:spPr>
          <a:xfrm>
            <a:off x="2801822" y="3307264"/>
            <a:ext cx="2242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Polinômio mínimo: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CaixaDeTexto 30">
                <a:extLst>
                  <a:ext uri="{FF2B5EF4-FFF2-40B4-BE49-F238E27FC236}">
                    <a16:creationId xmlns:a16="http://schemas.microsoft.com/office/drawing/2014/main" id="{CDE41ABE-B19F-4893-A543-0222F17AB2F3}"/>
                  </a:ext>
                </a:extLst>
              </p:cNvPr>
              <p:cNvSpPr txBox="1"/>
              <p:nvPr/>
            </p:nvSpPr>
            <p:spPr>
              <a:xfrm>
                <a:off x="4787064" y="3353430"/>
                <a:ext cx="192315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𝑚𝑖𝑛</m:t>
                          </m:r>
                        </m:sub>
                      </m:sSub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</m:t>
                          </m:r>
                        </m:e>
                      </m:d>
                      <m:r>
                        <a:rPr lang="pt-BR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𝑠</m:t>
                      </m:r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31" name="CaixaDeTexto 30">
                <a:extLst>
                  <a:ext uri="{FF2B5EF4-FFF2-40B4-BE49-F238E27FC236}">
                    <a16:creationId xmlns:a16="http://schemas.microsoft.com/office/drawing/2014/main" id="{CDE41ABE-B19F-4893-A543-0222F17AB2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7064" y="3353430"/>
                <a:ext cx="1923154" cy="276999"/>
              </a:xfrm>
              <a:prstGeom prst="rect">
                <a:avLst/>
              </a:prstGeom>
              <a:blipFill>
                <a:blip r:embed="rId8"/>
                <a:stretch>
                  <a:fillRect l="-2532" b="-1739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CaixaDeTexto 31">
                <a:extLst>
                  <a:ext uri="{FF2B5EF4-FFF2-40B4-BE49-F238E27FC236}">
                    <a16:creationId xmlns:a16="http://schemas.microsoft.com/office/drawing/2014/main" id="{DF4DC5BF-F4C9-4B83-9F00-07DA24B33469}"/>
                  </a:ext>
                </a:extLst>
              </p:cNvPr>
              <p:cNvSpPr txBox="1"/>
              <p:nvPr/>
            </p:nvSpPr>
            <p:spPr>
              <a:xfrm>
                <a:off x="3713081" y="5901768"/>
                <a:ext cx="123424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32" name="CaixaDeTexto 31">
                <a:extLst>
                  <a:ext uri="{FF2B5EF4-FFF2-40B4-BE49-F238E27FC236}">
                    <a16:creationId xmlns:a16="http://schemas.microsoft.com/office/drawing/2014/main" id="{DF4DC5BF-F4C9-4B83-9F00-07DA24B334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3081" y="5901768"/>
                <a:ext cx="1234249" cy="276999"/>
              </a:xfrm>
              <a:prstGeom prst="rect">
                <a:avLst/>
              </a:prstGeom>
              <a:blipFill>
                <a:blip r:embed="rId9"/>
                <a:stretch>
                  <a:fillRect l="-2463" t="-2174" r="-1970" b="-1521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CaixaDeTexto 33">
                <a:extLst>
                  <a:ext uri="{FF2B5EF4-FFF2-40B4-BE49-F238E27FC236}">
                    <a16:creationId xmlns:a16="http://schemas.microsoft.com/office/drawing/2014/main" id="{F6166CFD-B3D5-41F5-897A-73B4BFA76C66}"/>
                  </a:ext>
                </a:extLst>
              </p:cNvPr>
              <p:cNvSpPr txBox="1"/>
              <p:nvPr/>
            </p:nvSpPr>
            <p:spPr>
              <a:xfrm>
                <a:off x="3713081" y="6303239"/>
                <a:ext cx="90909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34" name="CaixaDeTexto 33">
                <a:extLst>
                  <a:ext uri="{FF2B5EF4-FFF2-40B4-BE49-F238E27FC236}">
                    <a16:creationId xmlns:a16="http://schemas.microsoft.com/office/drawing/2014/main" id="{F6166CFD-B3D5-41F5-897A-73B4BFA76C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3081" y="6303239"/>
                <a:ext cx="909095" cy="276999"/>
              </a:xfrm>
              <a:prstGeom prst="rect">
                <a:avLst/>
              </a:prstGeom>
              <a:blipFill>
                <a:blip r:embed="rId10"/>
                <a:stretch>
                  <a:fillRect l="-3356" r="-2685" b="-1555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CaixaDeTexto 34">
                <a:extLst>
                  <a:ext uri="{FF2B5EF4-FFF2-40B4-BE49-F238E27FC236}">
                    <a16:creationId xmlns:a16="http://schemas.microsoft.com/office/drawing/2014/main" id="{D4AFF5FD-33E4-4838-9F61-80DC30B0CB3D}"/>
                  </a:ext>
                </a:extLst>
              </p:cNvPr>
              <p:cNvSpPr txBox="1"/>
              <p:nvPr/>
            </p:nvSpPr>
            <p:spPr>
              <a:xfrm>
                <a:off x="935684" y="2477532"/>
                <a:ext cx="1803251" cy="7325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35" name="CaixaDeTexto 34">
                <a:extLst>
                  <a:ext uri="{FF2B5EF4-FFF2-40B4-BE49-F238E27FC236}">
                    <a16:creationId xmlns:a16="http://schemas.microsoft.com/office/drawing/2014/main" id="{D4AFF5FD-33E4-4838-9F61-80DC30B0CB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684" y="2477532"/>
                <a:ext cx="1803251" cy="73257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CaixaDeTexto 35">
                <a:extLst>
                  <a:ext uri="{FF2B5EF4-FFF2-40B4-BE49-F238E27FC236}">
                    <a16:creationId xmlns:a16="http://schemas.microsoft.com/office/drawing/2014/main" id="{3E06CFDA-A00E-4537-9010-0CCAB11E45E6}"/>
                  </a:ext>
                </a:extLst>
              </p:cNvPr>
              <p:cNvSpPr txBox="1"/>
              <p:nvPr/>
            </p:nvSpPr>
            <p:spPr>
              <a:xfrm>
                <a:off x="5029244" y="6289194"/>
                <a:ext cx="90909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30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36" name="CaixaDeTexto 35">
                <a:extLst>
                  <a:ext uri="{FF2B5EF4-FFF2-40B4-BE49-F238E27FC236}">
                    <a16:creationId xmlns:a16="http://schemas.microsoft.com/office/drawing/2014/main" id="{3E06CFDA-A00E-4537-9010-0CCAB11E45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44" y="6289194"/>
                <a:ext cx="909095" cy="276999"/>
              </a:xfrm>
              <a:prstGeom prst="rect">
                <a:avLst/>
              </a:prstGeom>
              <a:blipFill>
                <a:blip r:embed="rId12"/>
                <a:stretch>
                  <a:fillRect l="-3356" r="-2685" b="-1555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CaixaDeTexto 36">
                <a:extLst>
                  <a:ext uri="{FF2B5EF4-FFF2-40B4-BE49-F238E27FC236}">
                    <a16:creationId xmlns:a16="http://schemas.microsoft.com/office/drawing/2014/main" id="{FA0A8B13-67EC-4676-804C-D2EDBA3C9CD8}"/>
                  </a:ext>
                </a:extLst>
              </p:cNvPr>
              <p:cNvSpPr txBox="1"/>
              <p:nvPr/>
            </p:nvSpPr>
            <p:spPr>
              <a:xfrm>
                <a:off x="916526" y="4361917"/>
                <a:ext cx="218675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sSub>
                      <m:sSubPr>
                        <m:ctrlP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𝑚𝑖𝑛</m:t>
                        </m:r>
                      </m:sub>
                    </m:sSub>
                    <m:d>
                      <m:dPr>
                        <m:ctrlP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pt-BR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A</m:t>
                        </m:r>
                      </m:e>
                    </m:d>
                    <m:r>
                      <a:rPr lang="pt-BR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d>
                      <m:d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</m:d>
                  </m:oMath>
                </a14:m>
                <a:r>
                  <a:rPr lang="pt-BR" dirty="0"/>
                  <a:t>=0</a:t>
                </a:r>
              </a:p>
            </p:txBody>
          </p:sp>
        </mc:Choice>
        <mc:Fallback>
          <p:sp>
            <p:nvSpPr>
              <p:cNvPr id="37" name="CaixaDeTexto 36">
                <a:extLst>
                  <a:ext uri="{FF2B5EF4-FFF2-40B4-BE49-F238E27FC236}">
                    <a16:creationId xmlns:a16="http://schemas.microsoft.com/office/drawing/2014/main" id="{FA0A8B13-67EC-4676-804C-D2EDBA3C9C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6526" y="4361917"/>
                <a:ext cx="2186752" cy="276999"/>
              </a:xfrm>
              <a:prstGeom prst="rect">
                <a:avLst/>
              </a:prstGeom>
              <a:blipFill>
                <a:blip r:embed="rId13"/>
                <a:stretch>
                  <a:fillRect l="-3900" t="-28889" r="-5571" b="-5111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aixaDeTexto 4">
            <a:extLst>
              <a:ext uri="{FF2B5EF4-FFF2-40B4-BE49-F238E27FC236}">
                <a16:creationId xmlns:a16="http://schemas.microsoft.com/office/drawing/2014/main" id="{089E515D-1A2B-4FBF-8EC3-38F803A53D5F}"/>
              </a:ext>
            </a:extLst>
          </p:cNvPr>
          <p:cNvSpPr txBox="1"/>
          <p:nvPr/>
        </p:nvSpPr>
        <p:spPr>
          <a:xfrm>
            <a:off x="9389878" y="1052945"/>
            <a:ext cx="2026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Modos  da resposta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9" name="CaixaDeTexto 38">
                <a:extLst>
                  <a:ext uri="{FF2B5EF4-FFF2-40B4-BE49-F238E27FC236}">
                    <a16:creationId xmlns:a16="http://schemas.microsoft.com/office/drawing/2014/main" id="{FCC94D73-FF2C-47FD-8074-E86710F666C6}"/>
                  </a:ext>
                </a:extLst>
              </p:cNvPr>
              <p:cNvSpPr txBox="1"/>
              <p:nvPr/>
            </p:nvSpPr>
            <p:spPr>
              <a:xfrm>
                <a:off x="2398822" y="1692569"/>
                <a:ext cx="1335302" cy="2777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)=</m:t>
                      </m:r>
                      <m:sSup>
                        <m:sSup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39" name="CaixaDeTexto 38">
                <a:extLst>
                  <a:ext uri="{FF2B5EF4-FFF2-40B4-BE49-F238E27FC236}">
                    <a16:creationId xmlns:a16="http://schemas.microsoft.com/office/drawing/2014/main" id="{FCC94D73-FF2C-47FD-8074-E86710F666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8822" y="1692569"/>
                <a:ext cx="1335302" cy="277705"/>
              </a:xfrm>
              <a:prstGeom prst="rect">
                <a:avLst/>
              </a:prstGeom>
              <a:blipFill>
                <a:blip r:embed="rId14"/>
                <a:stretch>
                  <a:fillRect l="-2283" t="-2222" r="-1370" b="-3777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CaixaDeTexto 39">
            <a:extLst>
              <a:ext uri="{FF2B5EF4-FFF2-40B4-BE49-F238E27FC236}">
                <a16:creationId xmlns:a16="http://schemas.microsoft.com/office/drawing/2014/main" id="{FFE7BD49-6AB8-420F-A1C3-96AD35486450}"/>
              </a:ext>
            </a:extLst>
          </p:cNvPr>
          <p:cNvSpPr txBox="1"/>
          <p:nvPr/>
        </p:nvSpPr>
        <p:spPr>
          <a:xfrm>
            <a:off x="2360372" y="1323237"/>
            <a:ext cx="1026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Resposta</a:t>
            </a:r>
          </a:p>
        </p:txBody>
      </p:sp>
      <p:sp>
        <p:nvSpPr>
          <p:cNvPr id="41" name="CaixaDeTexto 40">
            <a:extLst>
              <a:ext uri="{FF2B5EF4-FFF2-40B4-BE49-F238E27FC236}">
                <a16:creationId xmlns:a16="http://schemas.microsoft.com/office/drawing/2014/main" id="{9B41E88A-AEDC-46F4-A5A6-D3BA5A9484C2}"/>
              </a:ext>
            </a:extLst>
          </p:cNvPr>
          <p:cNvSpPr txBox="1"/>
          <p:nvPr/>
        </p:nvSpPr>
        <p:spPr>
          <a:xfrm>
            <a:off x="4972112" y="4266508"/>
            <a:ext cx="525920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/>
              <a:t>logo o autovalor nulo  é uma raiz simples do  polinômio mínimo de A</a:t>
            </a: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46E24BDA-EEA6-48BA-A2F5-5F8656C21CBF}"/>
              </a:ext>
            </a:extLst>
          </p:cNvPr>
          <p:cNvSpPr txBox="1"/>
          <p:nvPr/>
        </p:nvSpPr>
        <p:spPr>
          <a:xfrm>
            <a:off x="916526" y="3996080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/>
              <a:t>Verificar que: </a:t>
            </a:r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0D214B09-881C-4C85-BE51-562CA23EDA82}"/>
              </a:ext>
            </a:extLst>
          </p:cNvPr>
          <p:cNvSpPr txBox="1"/>
          <p:nvPr/>
        </p:nvSpPr>
        <p:spPr>
          <a:xfrm>
            <a:off x="854183" y="5271731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/>
              <a:t>Confirmando  estabilidade no sentido de </a:t>
            </a:r>
            <a:r>
              <a:rPr lang="pt-BR" dirty="0" err="1"/>
              <a:t>Lyapunov</a:t>
            </a:r>
            <a:r>
              <a:rPr lang="pt-B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74800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0"/>
          <p:cNvSpPr txBox="1">
            <a:spLocks noGrp="1"/>
          </p:cNvSpPr>
          <p:nvPr>
            <p:ph type="title"/>
          </p:nvPr>
        </p:nvSpPr>
        <p:spPr>
          <a:xfrm>
            <a:off x="415600" y="550286"/>
            <a:ext cx="11360800" cy="74444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rmAutofit/>
          </a:bodyPr>
          <a:lstStyle/>
          <a:p>
            <a:r>
              <a:rPr lang="pt-BR" sz="2667" dirty="0">
                <a:solidFill>
                  <a:srgbClr val="FF0000"/>
                </a:solidFill>
              </a:rPr>
              <a:t>Representação matemática: Modelo espaço de estado</a:t>
            </a:r>
            <a:endParaRPr sz="2667" dirty="0">
              <a:solidFill>
                <a:srgbClr val="FF0000"/>
              </a:solidFill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E1966511-07A2-426A-959A-9D6FC2883A1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7491" t="44485" r="19536" b="53227"/>
          <a:stretch/>
        </p:blipFill>
        <p:spPr>
          <a:xfrm>
            <a:off x="2650836" y="1453984"/>
            <a:ext cx="4227351" cy="236271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42C7C4CC-93BB-469D-BE96-7593FB84616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8101" t="16184" r="32388" b="76460"/>
          <a:stretch/>
        </p:blipFill>
        <p:spPr>
          <a:xfrm>
            <a:off x="7071354" y="2476453"/>
            <a:ext cx="3034817" cy="978975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B81BB992-DDF6-4DAF-8011-AF1F6621CFE8}"/>
              </a:ext>
            </a:extLst>
          </p:cNvPr>
          <p:cNvSpPr txBox="1"/>
          <p:nvPr/>
        </p:nvSpPr>
        <p:spPr>
          <a:xfrm>
            <a:off x="7247931" y="1453984"/>
            <a:ext cx="3034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Na forma matricial tem-se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6420DB72-D095-402C-91FD-25661AC71D5E}"/>
              </a:ext>
            </a:extLst>
          </p:cNvPr>
          <p:cNvSpPr txBox="1"/>
          <p:nvPr/>
        </p:nvSpPr>
        <p:spPr>
          <a:xfrm>
            <a:off x="7289976" y="3438991"/>
            <a:ext cx="3034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e na forma de diagrama de blocos tem-se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B39C51C4-9743-4CFC-A5F4-13BD341200A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2721" t="59954" r="20012" b="24598"/>
          <a:stretch/>
        </p:blipFill>
        <p:spPr>
          <a:xfrm>
            <a:off x="7120492" y="4136619"/>
            <a:ext cx="3786529" cy="1321864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E9AF867D-0AF8-4DA3-9165-225A23C92397}"/>
              </a:ext>
            </a:extLst>
          </p:cNvPr>
          <p:cNvSpPr txBox="1"/>
          <p:nvPr/>
        </p:nvSpPr>
        <p:spPr>
          <a:xfrm>
            <a:off x="7289977" y="5610089"/>
            <a:ext cx="3876215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/>
              <a:t>No </a:t>
            </a:r>
            <a:r>
              <a:rPr lang="pt-BR" sz="2400" dirty="0" err="1"/>
              <a:t>simulink</a:t>
            </a:r>
            <a:r>
              <a:rPr lang="pt-BR" sz="2400" dirty="0"/>
              <a:t> usar a função LTI com G=</a:t>
            </a:r>
            <a:r>
              <a:rPr lang="pt-BR" sz="2400" dirty="0" err="1"/>
              <a:t>ss</a:t>
            </a:r>
            <a:r>
              <a:rPr lang="pt-BR" sz="2400" dirty="0"/>
              <a:t>(A,B,C,D)</a:t>
            </a:r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A4EFD159-3D62-4E05-B0FC-723B57088BC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665" t="46656" r="19537" b="17487"/>
          <a:stretch/>
        </p:blipFill>
        <p:spPr>
          <a:xfrm>
            <a:off x="1677008" y="1755424"/>
            <a:ext cx="5330633" cy="3703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039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53F6EA9-7C8C-48C1-A20C-8394ED74716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09" t="22952" r="8737" b="75021"/>
          <a:stretch/>
        </p:blipFill>
        <p:spPr>
          <a:xfrm>
            <a:off x="1967345" y="1514130"/>
            <a:ext cx="4373865" cy="194597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5A206FAA-D54D-4428-BF4F-AE7AA33F37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45" t="46860" r="28745" b="27053"/>
          <a:stretch/>
        </p:blipFill>
        <p:spPr>
          <a:xfrm>
            <a:off x="7347689" y="2367021"/>
            <a:ext cx="3274129" cy="2986534"/>
          </a:xfrm>
          <a:prstGeom prst="rect">
            <a:avLst/>
          </a:prstGeom>
        </p:spPr>
      </p:pic>
      <p:sp>
        <p:nvSpPr>
          <p:cNvPr id="6" name="Google Shape;109;p20">
            <a:extLst>
              <a:ext uri="{FF2B5EF4-FFF2-40B4-BE49-F238E27FC236}">
                <a16:creationId xmlns:a16="http://schemas.microsoft.com/office/drawing/2014/main" id="{8E6E85AB-0919-4151-8C59-E3204D6CBBC7}"/>
              </a:ext>
            </a:extLst>
          </p:cNvPr>
          <p:cNvSpPr txBox="1">
            <a:spLocks/>
          </p:cNvSpPr>
          <p:nvPr/>
        </p:nvSpPr>
        <p:spPr>
          <a:xfrm>
            <a:off x="415600" y="550286"/>
            <a:ext cx="11360800" cy="744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pt-BR" sz="2667" dirty="0">
                <a:solidFill>
                  <a:srgbClr val="FF0000"/>
                </a:solidFill>
              </a:rPr>
              <a:t>Representação matemática: Modelo espaço de estado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2CA1AAE4-D806-4AFB-866A-C338A999933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16" t="25224" r="8737" b="39905"/>
          <a:stretch/>
        </p:blipFill>
        <p:spPr>
          <a:xfrm>
            <a:off x="1742445" y="1819564"/>
            <a:ext cx="5389815" cy="3348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529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109;p20">
            <a:extLst>
              <a:ext uri="{FF2B5EF4-FFF2-40B4-BE49-F238E27FC236}">
                <a16:creationId xmlns:a16="http://schemas.microsoft.com/office/drawing/2014/main" id="{75D9C094-89AB-44E6-9A78-685AC48D8D74}"/>
              </a:ext>
            </a:extLst>
          </p:cNvPr>
          <p:cNvSpPr txBox="1">
            <a:spLocks/>
          </p:cNvSpPr>
          <p:nvPr/>
        </p:nvSpPr>
        <p:spPr>
          <a:xfrm>
            <a:off x="311700" y="412714"/>
            <a:ext cx="8520600" cy="558331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pt-BR" sz="2700" dirty="0">
                <a:solidFill>
                  <a:srgbClr val="FF0000"/>
                </a:solidFill>
              </a:rPr>
              <a:t>Representação</a:t>
            </a:r>
            <a:r>
              <a:rPr lang="pt-BR" sz="2000" dirty="0">
                <a:solidFill>
                  <a:srgbClr val="FF0000"/>
                </a:solidFill>
              </a:rPr>
              <a:t> </a:t>
            </a:r>
            <a:r>
              <a:rPr lang="pt-BR" sz="2700" dirty="0">
                <a:solidFill>
                  <a:srgbClr val="FF0000"/>
                </a:solidFill>
              </a:rPr>
              <a:t>espaço de estado: Linearização</a:t>
            </a:r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108EC66F-A4BF-4DC1-B71B-408BEF7124D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65" t="75101" r="18602" b="10378"/>
          <a:stretch/>
        </p:blipFill>
        <p:spPr>
          <a:xfrm>
            <a:off x="5928813" y="3283911"/>
            <a:ext cx="5790934" cy="161136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aixaDeTexto 12">
                <a:extLst>
                  <a:ext uri="{FF2B5EF4-FFF2-40B4-BE49-F238E27FC236}">
                    <a16:creationId xmlns:a16="http://schemas.microsoft.com/office/drawing/2014/main" id="{4AD4887D-010D-49E7-81FD-5A07254EAF4A}"/>
                  </a:ext>
                </a:extLst>
              </p:cNvPr>
              <p:cNvSpPr txBox="1"/>
              <p:nvPr/>
            </p:nvSpPr>
            <p:spPr>
              <a:xfrm>
                <a:off x="1618955" y="3391967"/>
                <a:ext cx="213359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t-BR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sz="12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pt-BR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sz="12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pt-BR" sz="1200" b="0" i="1" smtClean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pt-BR" sz="12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pt-BR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2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pt-BR" sz="12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pt-BR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sz="12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pt-BR" sz="1200" dirty="0"/>
              </a:p>
            </p:txBody>
          </p:sp>
        </mc:Choice>
        <mc:Fallback xmlns="">
          <p:sp>
            <p:nvSpPr>
              <p:cNvPr id="13" name="CaixaDeTexto 12">
                <a:extLst>
                  <a:ext uri="{FF2B5EF4-FFF2-40B4-BE49-F238E27FC236}">
                    <a16:creationId xmlns:a16="http://schemas.microsoft.com/office/drawing/2014/main" id="{4AD4887D-010D-49E7-81FD-5A07254EAF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8955" y="3391967"/>
                <a:ext cx="2133599" cy="2769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A2555A73-AF43-4C39-829A-17C24813B856}"/>
                  </a:ext>
                </a:extLst>
              </p:cNvPr>
              <p:cNvSpPr txBox="1"/>
              <p:nvPr/>
            </p:nvSpPr>
            <p:spPr>
              <a:xfrm>
                <a:off x="1910503" y="3660367"/>
                <a:ext cx="213359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pt-BR" sz="12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sz="12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acc>
                      <m:r>
                        <a:rPr lang="pt-BR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2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  <m:r>
                            <a:rPr lang="pt-BR" sz="12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pt-BR" sz="1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sz="12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pt-BR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sz="12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pt-BR" sz="12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pt-BR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2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pt-BR" sz="12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pt-BR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sz="12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pt-BR" sz="1200" b="0" i="1" smtClean="0">
                          <a:latin typeface="Cambria Math" panose="02040503050406030204" pitchFamily="18" charset="0"/>
                        </a:rPr>
                        <m:t> )</m:t>
                      </m:r>
                    </m:oMath>
                  </m:oMathPara>
                </a14:m>
                <a:endParaRPr lang="pt-BR" sz="1200" dirty="0"/>
              </a:p>
            </p:txBody>
          </p:sp>
        </mc:Choice>
        <mc:Fallback xmlns=""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A2555A73-AF43-4C39-829A-17C24813B8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0503" y="3660367"/>
                <a:ext cx="2133599" cy="276999"/>
              </a:xfrm>
              <a:prstGeom prst="rect">
                <a:avLst/>
              </a:prstGeom>
              <a:blipFill>
                <a:blip r:embed="rId4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aixaDeTexto 16">
                <a:extLst>
                  <a:ext uri="{FF2B5EF4-FFF2-40B4-BE49-F238E27FC236}">
                    <a16:creationId xmlns:a16="http://schemas.microsoft.com/office/drawing/2014/main" id="{062D4F37-2332-43F4-BE0A-322477448856}"/>
                  </a:ext>
                </a:extLst>
              </p:cNvPr>
              <p:cNvSpPr txBox="1"/>
              <p:nvPr/>
            </p:nvSpPr>
            <p:spPr>
              <a:xfrm>
                <a:off x="1546395" y="2503652"/>
                <a:ext cx="4995415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200" dirty="0"/>
                  <a:t>Podemos estudar o comportamento de sistemas dinâmicos na vizinhança do ponto de equilíbrio fazendo uma linearização neste ponto e analisar o comportamento do sistema não linear via o primeiro método de </a:t>
                </a:r>
                <a:r>
                  <a:rPr lang="pt-BR" sz="1200" dirty="0" err="1"/>
                  <a:t>Lyapunov</a:t>
                </a:r>
                <a:r>
                  <a:rPr lang="pt-BR" sz="1200" dirty="0"/>
                  <a:t>. Para uma pequena perturbação </a:t>
                </a:r>
                <a14:m>
                  <m:oMath xmlns:m="http://schemas.openxmlformats.org/officeDocument/2006/math">
                    <m:r>
                      <a:rPr lang="pt-BR" sz="1200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pt-BR" sz="1200" dirty="0"/>
                  <a:t> e </a:t>
                </a:r>
                <a14:m>
                  <m:oMath xmlns:m="http://schemas.openxmlformats.org/officeDocument/2006/math">
                    <m:r>
                      <a:rPr lang="pt-BR" sz="1200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pt-BR" sz="1200" dirty="0"/>
                  <a:t> tem-se</a:t>
                </a:r>
              </a:p>
            </p:txBody>
          </p:sp>
        </mc:Choice>
        <mc:Fallback xmlns="">
          <p:sp>
            <p:nvSpPr>
              <p:cNvPr id="17" name="CaixaDeTexto 16">
                <a:extLst>
                  <a:ext uri="{FF2B5EF4-FFF2-40B4-BE49-F238E27FC236}">
                    <a16:creationId xmlns:a16="http://schemas.microsoft.com/office/drawing/2014/main" id="{062D4F37-2332-43F4-BE0A-3224774488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6395" y="2503652"/>
                <a:ext cx="4995415" cy="830997"/>
              </a:xfrm>
              <a:prstGeom prst="rect">
                <a:avLst/>
              </a:prstGeom>
              <a:blipFill>
                <a:blip r:embed="rId5"/>
                <a:stretch>
                  <a:fillRect l="-122" t="-735" b="-514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Imagem 17">
            <a:extLst>
              <a:ext uri="{FF2B5EF4-FFF2-40B4-BE49-F238E27FC236}">
                <a16:creationId xmlns:a16="http://schemas.microsoft.com/office/drawing/2014/main" id="{F28D88D6-E93F-4D68-98BE-8D1E76EBDB6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41" t="71658" r="41027" b="24692"/>
          <a:stretch/>
        </p:blipFill>
        <p:spPr>
          <a:xfrm>
            <a:off x="6173460" y="2305318"/>
            <a:ext cx="3146142" cy="449795"/>
          </a:xfrm>
          <a:prstGeom prst="rect">
            <a:avLst/>
          </a:prstGeom>
        </p:spPr>
      </p:pic>
      <p:pic>
        <p:nvPicPr>
          <p:cNvPr id="19" name="Imagem 18">
            <a:extLst>
              <a:ext uri="{FF2B5EF4-FFF2-40B4-BE49-F238E27FC236}">
                <a16:creationId xmlns:a16="http://schemas.microsoft.com/office/drawing/2014/main" id="{2AEB9DE9-52E5-4D20-8656-9BB1D35A90D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65" t="54231" r="18602" b="27896"/>
          <a:stretch/>
        </p:blipFill>
        <p:spPr>
          <a:xfrm>
            <a:off x="1482005" y="4042290"/>
            <a:ext cx="4768587" cy="163324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6E1E9B88-F810-448C-BF8F-EBBD3E2679A0}"/>
                  </a:ext>
                </a:extLst>
              </p:cNvPr>
              <p:cNvSpPr txBox="1"/>
              <p:nvPr/>
            </p:nvSpPr>
            <p:spPr>
              <a:xfrm>
                <a:off x="6977130" y="2860038"/>
                <a:ext cx="129227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acc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𝐴𝑧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𝐵𝑣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6E1E9B88-F810-448C-BF8F-EBBD3E2679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7130" y="2860038"/>
                <a:ext cx="1292277" cy="276999"/>
              </a:xfrm>
              <a:prstGeom prst="rect">
                <a:avLst/>
              </a:prstGeom>
              <a:blipFill>
                <a:blip r:embed="rId6"/>
                <a:stretch>
                  <a:fillRect l="-2358" t="-2174" r="-3774" b="-65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4" name="Imagem 23">
            <a:extLst>
              <a:ext uri="{FF2B5EF4-FFF2-40B4-BE49-F238E27FC236}">
                <a16:creationId xmlns:a16="http://schemas.microsoft.com/office/drawing/2014/main" id="{08A7D608-FAC1-456A-81B8-0D8D4B104CB1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16" t="35430" r="18279" b="59826"/>
          <a:stretch/>
        </p:blipFill>
        <p:spPr>
          <a:xfrm>
            <a:off x="1425161" y="1530984"/>
            <a:ext cx="6665893" cy="616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978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09;p20">
            <a:extLst>
              <a:ext uri="{FF2B5EF4-FFF2-40B4-BE49-F238E27FC236}">
                <a16:creationId xmlns:a16="http://schemas.microsoft.com/office/drawing/2014/main" id="{EE3719C6-5F8E-4E3C-AD8E-89801157163E}"/>
              </a:ext>
            </a:extLst>
          </p:cNvPr>
          <p:cNvSpPr txBox="1">
            <a:spLocks/>
          </p:cNvSpPr>
          <p:nvPr/>
        </p:nvSpPr>
        <p:spPr>
          <a:xfrm>
            <a:off x="311700" y="412714"/>
            <a:ext cx="8520600" cy="558331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pt-BR" sz="2000" dirty="0">
                <a:solidFill>
                  <a:srgbClr val="FF0000"/>
                </a:solidFill>
              </a:rPr>
              <a:t>Exemplo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aixaDeTexto 11">
                <a:extLst>
                  <a:ext uri="{FF2B5EF4-FFF2-40B4-BE49-F238E27FC236}">
                    <a16:creationId xmlns:a16="http://schemas.microsoft.com/office/drawing/2014/main" id="{96EF9B55-A976-4891-BB03-7DC9C06D7803}"/>
                  </a:ext>
                </a:extLst>
              </p:cNvPr>
              <p:cNvSpPr txBox="1"/>
              <p:nvPr/>
            </p:nvSpPr>
            <p:spPr>
              <a:xfrm>
                <a:off x="728869" y="1205948"/>
                <a:ext cx="608756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dirty="0"/>
                  <a:t>Considere o pêndulo invertido descrito  pelas equações da posição do carro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</m:oMath>
                </a14:m>
                <a:r>
                  <a:rPr lang="pt-BR" dirty="0"/>
                  <a:t>  e posição angular do pêndulo </a:t>
                </a:r>
                <a14:m>
                  <m:oMath xmlns:m="http://schemas.openxmlformats.org/officeDocument/2006/math">
                    <m:r>
                      <a:rPr lang="pt-B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pt-BR" dirty="0"/>
                  <a:t>:</a:t>
                </a:r>
              </a:p>
            </p:txBody>
          </p:sp>
        </mc:Choice>
        <mc:Fallback xmlns="">
          <p:sp>
            <p:nvSpPr>
              <p:cNvPr id="12" name="CaixaDeTexto 11">
                <a:extLst>
                  <a:ext uri="{FF2B5EF4-FFF2-40B4-BE49-F238E27FC236}">
                    <a16:creationId xmlns:a16="http://schemas.microsoft.com/office/drawing/2014/main" id="{96EF9B55-A976-4891-BB03-7DC9C06D78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869" y="1205948"/>
                <a:ext cx="6087567" cy="646331"/>
              </a:xfrm>
              <a:prstGeom prst="rect">
                <a:avLst/>
              </a:prstGeom>
              <a:blipFill>
                <a:blip r:embed="rId2"/>
                <a:stretch>
                  <a:fillRect l="-902" t="-5660" b="-1415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Imagem 15">
            <a:extLst>
              <a:ext uri="{FF2B5EF4-FFF2-40B4-BE49-F238E27FC236}">
                <a16:creationId xmlns:a16="http://schemas.microsoft.com/office/drawing/2014/main" id="{F0457315-12F2-4438-99C0-3FA2F801FFF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44" t="83704" r="4880" b="2559"/>
          <a:stretch/>
        </p:blipFill>
        <p:spPr>
          <a:xfrm>
            <a:off x="311701" y="2022527"/>
            <a:ext cx="6403136" cy="155632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AAE92A27-E9B4-4AF2-8892-F41B0D3ADBAE}"/>
                  </a:ext>
                </a:extLst>
              </p:cNvPr>
              <p:cNvSpPr txBox="1"/>
              <p:nvPr/>
            </p:nvSpPr>
            <p:spPr>
              <a:xfrm>
                <a:off x="311700" y="3429000"/>
                <a:ext cx="6530110" cy="9364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dirty="0"/>
                  <a:t>Definir o vetor de estado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=[</m:t>
                    </m:r>
                    <m:sSub>
                      <m:sSub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  <m:r>
                      <a:rPr lang="pt-BR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̇"/>
                            <m:ctrlPr>
                              <a:rPr lang="pt-BR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  <m:r>
                      <a:rPr lang="pt-B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pt-BR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pt-BR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acc>
                    <m:r>
                      <a:rPr lang="pt-BR" b="0" i="1" dirty="0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pt-BR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b="0" i="1" dirty="0" smtClean="0">
                            <a:latin typeface="Cambria Math" panose="02040503050406030204" pitchFamily="18" charset="0"/>
                          </a:rPr>
                          <m:t>]</m:t>
                        </m:r>
                      </m:e>
                      <m:sup>
                        <m:r>
                          <a:rPr lang="pt-BR" b="0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pt-BR" dirty="0"/>
                  <a:t> e usando os seguintes valores dos parâmetros verificar que a origem é instável via o sistema linearizado na origem</a:t>
                </a:r>
              </a:p>
            </p:txBody>
          </p:sp>
        </mc:Choice>
        <mc:Fallback xmlns="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AAE92A27-E9B4-4AF2-8892-F41B0D3ADB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700" y="3429000"/>
                <a:ext cx="6530110" cy="936475"/>
              </a:xfrm>
              <a:prstGeom prst="rect">
                <a:avLst/>
              </a:prstGeom>
              <a:blipFill>
                <a:blip r:embed="rId4"/>
                <a:stretch>
                  <a:fillRect l="-747" t="-1961" b="-915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CaixaDeTexto 20">
            <a:extLst>
              <a:ext uri="{FF2B5EF4-FFF2-40B4-BE49-F238E27FC236}">
                <a16:creationId xmlns:a16="http://schemas.microsoft.com/office/drawing/2014/main" id="{2226AB1C-3C71-4E5D-BB0E-2E6EC67A5949}"/>
              </a:ext>
            </a:extLst>
          </p:cNvPr>
          <p:cNvSpPr txBox="1"/>
          <p:nvPr/>
        </p:nvSpPr>
        <p:spPr>
          <a:xfrm>
            <a:off x="465269" y="4451723"/>
            <a:ext cx="6096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0000"/>
                </a:solidFill>
                <a:latin typeface="Lucida Console" panose="020B0609040504020204" pitchFamily="49" charset="0"/>
              </a:rPr>
              <a:t>N</a:t>
            </a:r>
            <a:r>
              <a:rPr lang="pt-BR" sz="1800" b="0" i="0" u="none" strike="noStrike" baseline="0" dirty="0">
                <a:solidFill>
                  <a:srgbClr val="000000"/>
                </a:solidFill>
                <a:latin typeface="Lucida Console" panose="020B0609040504020204" pitchFamily="49" charset="0"/>
              </a:rPr>
              <a:t> = 2.0; m = 0.1; </a:t>
            </a:r>
            <a:r>
              <a:rPr lang="pt-BR" sz="1800" b="0" i="0" u="none" strike="noStrike" baseline="0" dirty="0">
                <a:solidFill>
                  <a:srgbClr val="008000"/>
                </a:solidFill>
                <a:latin typeface="Lucida Console" panose="020B0609040504020204" pitchFamily="49" charset="0"/>
              </a:rPr>
              <a:t>% massas </a:t>
            </a:r>
          </a:p>
          <a:p>
            <a:r>
              <a:rPr lang="pt-BR" dirty="0">
                <a:solidFill>
                  <a:srgbClr val="000000"/>
                </a:solidFill>
                <a:latin typeface="Lucida Console" panose="020B0609040504020204" pitchFamily="49" charset="0"/>
              </a:rPr>
              <a:t>L</a:t>
            </a:r>
            <a:r>
              <a:rPr lang="pt-BR" sz="1800" b="0" i="0" u="none" strike="noStrike" baseline="0" dirty="0">
                <a:solidFill>
                  <a:srgbClr val="000000"/>
                </a:solidFill>
                <a:latin typeface="Lucida Console" panose="020B0609040504020204" pitchFamily="49" charset="0"/>
              </a:rPr>
              <a:t> = 0.5; </a:t>
            </a:r>
            <a:r>
              <a:rPr lang="pt-BR" sz="1800" b="0" i="0" u="none" strike="noStrike" baseline="0" dirty="0">
                <a:solidFill>
                  <a:srgbClr val="008000"/>
                </a:solidFill>
                <a:latin typeface="Lucida Console" panose="020B0609040504020204" pitchFamily="49" charset="0"/>
              </a:rPr>
              <a:t>% Comprimento do pêndulo </a:t>
            </a:r>
          </a:p>
          <a:p>
            <a:r>
              <a:rPr lang="pt-BR" sz="1800" b="0" i="0" u="none" strike="noStrike" baseline="0" dirty="0">
                <a:solidFill>
                  <a:srgbClr val="000000"/>
                </a:solidFill>
                <a:latin typeface="Lucida Console" panose="020B0609040504020204" pitchFamily="49" charset="0"/>
              </a:rPr>
              <a:t>g = 9.81; </a:t>
            </a:r>
            <a:r>
              <a:rPr lang="pt-BR" sz="1800" b="0" i="0" u="none" strike="noStrike" baseline="0" dirty="0">
                <a:solidFill>
                  <a:srgbClr val="008000"/>
                </a:solidFill>
                <a:latin typeface="Lucida Console" panose="020B0609040504020204" pitchFamily="49" charset="0"/>
              </a:rPr>
              <a:t>% aceleração da gravidade </a:t>
            </a:r>
          </a:p>
          <a:p>
            <a:r>
              <a:rPr lang="pt-BR" dirty="0">
                <a:solidFill>
                  <a:srgbClr val="000000"/>
                </a:solidFill>
                <a:latin typeface="Lucida Console" panose="020B0609040504020204" pitchFamily="49" charset="0"/>
              </a:rPr>
              <a:t>f</a:t>
            </a:r>
            <a:r>
              <a:rPr lang="pt-BR" sz="1800" b="0" i="0" u="none" strike="noStrike" baseline="0" dirty="0">
                <a:solidFill>
                  <a:srgbClr val="000000"/>
                </a:solidFill>
                <a:latin typeface="Lucida Console" panose="020B0609040504020204" pitchFamily="49" charset="0"/>
              </a:rPr>
              <a:t> = u=1; </a:t>
            </a:r>
            <a:r>
              <a:rPr lang="pt-BR" sz="1800" b="0" i="0" u="none" strike="noStrike" baseline="0" dirty="0">
                <a:solidFill>
                  <a:srgbClr val="008000"/>
                </a:solidFill>
                <a:latin typeface="Lucida Console" panose="020B0609040504020204" pitchFamily="49" charset="0"/>
              </a:rPr>
              <a:t>% Entrada do sistema </a:t>
            </a:r>
            <a:endParaRPr lang="pt-BR" dirty="0"/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id="{5586B597-1C25-49AF-B565-8A4BC441951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02764" y="1852278"/>
            <a:ext cx="3990109" cy="3794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310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53F6EA9-7C8C-48C1-A20C-8394ED74716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21" t="53911" r="21121" b="39595"/>
          <a:stretch/>
        </p:blipFill>
        <p:spPr>
          <a:xfrm>
            <a:off x="236685" y="1956208"/>
            <a:ext cx="5545051" cy="936498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5A206FAA-D54D-4428-BF4F-AE7AA33F37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45" t="46860" r="28745" b="27053"/>
          <a:stretch/>
        </p:blipFill>
        <p:spPr>
          <a:xfrm>
            <a:off x="6205609" y="1363641"/>
            <a:ext cx="2440547" cy="2226174"/>
          </a:xfrm>
          <a:prstGeom prst="rect">
            <a:avLst/>
          </a:prstGeom>
        </p:spPr>
      </p:pic>
      <p:sp>
        <p:nvSpPr>
          <p:cNvPr id="11" name="Google Shape;109;p20">
            <a:extLst>
              <a:ext uri="{FF2B5EF4-FFF2-40B4-BE49-F238E27FC236}">
                <a16:creationId xmlns:a16="http://schemas.microsoft.com/office/drawing/2014/main" id="{EE3719C6-5F8E-4E3C-AD8E-89801157163E}"/>
              </a:ext>
            </a:extLst>
          </p:cNvPr>
          <p:cNvSpPr txBox="1">
            <a:spLocks/>
          </p:cNvSpPr>
          <p:nvPr/>
        </p:nvSpPr>
        <p:spPr>
          <a:xfrm>
            <a:off x="311700" y="412714"/>
            <a:ext cx="8520600" cy="558331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pt-BR" sz="2000" dirty="0">
                <a:solidFill>
                  <a:srgbClr val="FF0000"/>
                </a:solidFill>
              </a:rPr>
              <a:t>Exemplo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96EF9B55-A976-4891-BB03-7DC9C06D7803}"/>
              </a:ext>
            </a:extLst>
          </p:cNvPr>
          <p:cNvSpPr txBox="1"/>
          <p:nvPr/>
        </p:nvSpPr>
        <p:spPr>
          <a:xfrm>
            <a:off x="728870" y="1205948"/>
            <a:ext cx="4152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Considere o mesmo exemplo do pêndulo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E10C8929-10EA-4139-9811-340B36F5080A}"/>
                  </a:ext>
                </a:extLst>
              </p:cNvPr>
              <p:cNvSpPr txBox="1"/>
              <p:nvPr/>
            </p:nvSpPr>
            <p:spPr>
              <a:xfrm>
                <a:off x="649356" y="3496941"/>
                <a:ext cx="312415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dirty="0"/>
                  <a:t>Pontos de equilíbrio Tu=0</a:t>
                </a:r>
              </a:p>
              <a:p>
                <a:r>
                  <a:rPr lang="pt-BR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  <m:r>
                      <a:rPr lang="pt-BR" b="0" i="1" smtClean="0">
                        <a:latin typeface="Cambria Math" panose="02040503050406030204" pitchFamily="18" charset="0"/>
                      </a:rPr>
                      <m:t> =</m:t>
                    </m:r>
                    <m:d>
                      <m:dPr>
                        <m:begChr m:val="["/>
                        <m:endChr m:val="]"/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0</m:t>
                        </m:r>
                      </m:e>
                    </m:d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=0,±1,±2, …</m:t>
                    </m:r>
                  </m:oMath>
                </a14:m>
                <a:endParaRPr lang="pt-BR" b="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E10C8929-10EA-4139-9811-340B36F508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356" y="3496941"/>
                <a:ext cx="3124154" cy="646331"/>
              </a:xfrm>
              <a:prstGeom prst="rect">
                <a:avLst/>
              </a:prstGeom>
              <a:blipFill>
                <a:blip r:embed="rId4"/>
                <a:stretch>
                  <a:fillRect l="-1758" t="-566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aixaDeTexto 21">
                <a:extLst>
                  <a:ext uri="{FF2B5EF4-FFF2-40B4-BE49-F238E27FC236}">
                    <a16:creationId xmlns:a16="http://schemas.microsoft.com/office/drawing/2014/main" id="{CB8E77C5-9A75-4353-A2BD-37AB881D5D5C}"/>
                  </a:ext>
                </a:extLst>
              </p:cNvPr>
              <p:cNvSpPr txBox="1"/>
              <p:nvPr/>
            </p:nvSpPr>
            <p:spPr>
              <a:xfrm>
                <a:off x="523461" y="4924795"/>
                <a:ext cx="4432852" cy="80387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pt-BR" b="0" i="1" smtClean="0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pt-BR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2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pt-B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pt-BR" b="0" i="1" smtClean="0">
                                          <a:latin typeface="Cambria Math" panose="02040503050406030204" pitchFamily="18" charset="0"/>
                                        </a:rPr>
                                        <m:t>𝑔</m:t>
                                      </m:r>
                                    </m:num>
                                    <m:den>
                                      <m:r>
                                        <a:rPr lang="pt-B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ℓ</m:t>
                                      </m:r>
                                    </m:den>
                                  </m:f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𝑐𝑜𝑠</m:t>
                                  </m:r>
                                  <m:sSub>
                                    <m:sSubPr>
                                      <m:ctrlPr>
                                        <a:rPr lang="pt-B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pt-BR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  <m:e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pt-B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pt-BR" b="0" i="1" smtClean="0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num>
                                    <m:den>
                                      <m:r>
                                        <a:rPr lang="pt-BR" b="0" i="1" smtClean="0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  <m:sSup>
                                        <m:sSupPr>
                                          <m:ctrlPr>
                                            <a:rPr lang="pt-BR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pt-BR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ℓ</m:t>
                                          </m:r>
                                        </m:e>
                                        <m:sup>
                                          <m:r>
                                            <a:rPr lang="pt-BR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den>
                                  </m:f>
                                </m:e>
                              </m:mr>
                            </m:m>
                          </m:e>
                        </m:d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pt-B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sub>
                        </m:sSub>
                      </m:sub>
                    </m:sSub>
                  </m:oMath>
                </a14:m>
                <a:r>
                  <a:rPr lang="pt-BR" b="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pt-B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sub>
                        </m:sSub>
                      </m:e>
                    </m:d>
                  </m:oMath>
                </a14:m>
                <a:endParaRPr lang="pt-BR" dirty="0"/>
              </a:p>
            </p:txBody>
          </p:sp>
        </mc:Choice>
        <mc:Fallback xmlns="">
          <p:sp>
            <p:nvSpPr>
              <p:cNvPr id="22" name="CaixaDeTexto 21">
                <a:extLst>
                  <a:ext uri="{FF2B5EF4-FFF2-40B4-BE49-F238E27FC236}">
                    <a16:creationId xmlns:a16="http://schemas.microsoft.com/office/drawing/2014/main" id="{CB8E77C5-9A75-4353-A2BD-37AB881D5D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461" y="4924795"/>
                <a:ext cx="4432852" cy="80387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aixaDeTexto 23">
                <a:extLst>
                  <a:ext uri="{FF2B5EF4-FFF2-40B4-BE49-F238E27FC236}">
                    <a16:creationId xmlns:a16="http://schemas.microsoft.com/office/drawing/2014/main" id="{A95D3F0C-47FA-4DC1-BC1F-77CBA3663591}"/>
                  </a:ext>
                </a:extLst>
              </p:cNvPr>
              <p:cNvSpPr txBox="1"/>
              <p:nvPr/>
            </p:nvSpPr>
            <p:spPr>
              <a:xfrm>
                <a:off x="5115339" y="4543083"/>
                <a:ext cx="139810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  <m:r>
                      <a:rPr lang="pt-BR" b="0" i="1" smtClean="0">
                        <a:latin typeface="Cambria Math" panose="02040503050406030204" pitchFamily="18" charset="0"/>
                      </a:rPr>
                      <m:t>=[0 0]</m:t>
                    </m:r>
                  </m:oMath>
                </a14:m>
                <a:r>
                  <a:rPr lang="pt-BR" dirty="0"/>
                  <a:t> </a:t>
                </a:r>
              </a:p>
            </p:txBody>
          </p:sp>
        </mc:Choice>
        <mc:Fallback xmlns="">
          <p:sp>
            <p:nvSpPr>
              <p:cNvPr id="24" name="CaixaDeTexto 23">
                <a:extLst>
                  <a:ext uri="{FF2B5EF4-FFF2-40B4-BE49-F238E27FC236}">
                    <a16:creationId xmlns:a16="http://schemas.microsoft.com/office/drawing/2014/main" id="{A95D3F0C-47FA-4DC1-BC1F-77CBA36635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5339" y="4543083"/>
                <a:ext cx="1398105" cy="369332"/>
              </a:xfrm>
              <a:prstGeom prst="rect">
                <a:avLst/>
              </a:prstGeom>
              <a:blipFill>
                <a:blip r:embed="rId6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2944E4D8-0513-4087-B147-D86054277F26}"/>
                  </a:ext>
                </a:extLst>
              </p:cNvPr>
              <p:cNvSpPr txBox="1"/>
              <p:nvPr/>
            </p:nvSpPr>
            <p:spPr>
              <a:xfrm>
                <a:off x="5115339" y="4924795"/>
                <a:ext cx="2180543" cy="7223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pt-BR" b="0" i="1" smtClean="0">
                        <a:latin typeface="Cambria Math" panose="02040503050406030204" pitchFamily="18" charset="0"/>
                      </a:rPr>
                      <m:t>= </m:t>
                    </m:r>
                    <m:d>
                      <m:dPr>
                        <m:begChr m:val="["/>
                        <m:endChr m:val="]"/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pt-BR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num>
                                <m:den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ℓ</m:t>
                                  </m:r>
                                </m:den>
                              </m:f>
                            </m:e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num>
                                <m:den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  <m:sSup>
                                    <m:sSupPr>
                                      <m:ctrlPr>
                                        <a:rPr lang="pt-B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ℓ</m:t>
                                      </m:r>
                                    </m:e>
                                    <m:sup>
                                      <m:r>
                                        <a:rPr lang="pt-BR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mr>
                        </m:m>
                      </m:e>
                    </m:d>
                  </m:oMath>
                </a14:m>
                <a:r>
                  <a:rPr lang="pt-BR" b="0" dirty="0"/>
                  <a:t>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pt-BR" dirty="0"/>
              </a:p>
            </p:txBody>
          </p:sp>
        </mc:Choice>
        <mc:Fallback xmlns=""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2944E4D8-0513-4087-B147-D86054277F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5339" y="4924795"/>
                <a:ext cx="2180543" cy="7223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A488E0F0-6B44-4D69-A581-FEACA38E7296}"/>
                  </a:ext>
                </a:extLst>
              </p:cNvPr>
              <p:cNvSpPr txBox="1"/>
              <p:nvPr/>
            </p:nvSpPr>
            <p:spPr>
              <a:xfrm>
                <a:off x="1156672" y="4308180"/>
                <a:ext cx="8006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A488E0F0-6B44-4D69-A581-FEACA38E72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6672" y="4308180"/>
                <a:ext cx="800604" cy="276999"/>
              </a:xfrm>
              <a:prstGeom prst="rect">
                <a:avLst/>
              </a:prstGeom>
              <a:blipFill>
                <a:blip r:embed="rId8"/>
                <a:stretch>
                  <a:fillRect l="-6870" r="-2290" b="-1555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aixaDeTexto 27">
                <a:extLst>
                  <a:ext uri="{FF2B5EF4-FFF2-40B4-BE49-F238E27FC236}">
                    <a16:creationId xmlns:a16="http://schemas.microsoft.com/office/drawing/2014/main" id="{6ADE3091-46E1-432D-A894-BB3B3E44B788}"/>
                  </a:ext>
                </a:extLst>
              </p:cNvPr>
              <p:cNvSpPr txBox="1"/>
              <p:nvPr/>
            </p:nvSpPr>
            <p:spPr>
              <a:xfrm>
                <a:off x="2544963" y="4243635"/>
                <a:ext cx="2336281" cy="3989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pt-BR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pt-BR" b="0" dirty="0"/>
                  <a:t>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num>
                      <m:den>
                        <m: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ℓ</m:t>
                        </m:r>
                      </m:den>
                    </m:f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𝑠𝑒𝑛</m:t>
                    </m:r>
                    <m:sSub>
                      <m:sSub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pt-BR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sSup>
                          <m:sSupPr>
                            <m:ctrlPr>
                              <a:rPr lang="pt-B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ℓ</m:t>
                            </m:r>
                          </m:e>
                          <m:sup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sSub>
                      <m:sSub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pt-BR" dirty="0"/>
              </a:p>
            </p:txBody>
          </p:sp>
        </mc:Choice>
        <mc:Fallback xmlns="">
          <p:sp>
            <p:nvSpPr>
              <p:cNvPr id="28" name="CaixaDeTexto 27">
                <a:extLst>
                  <a:ext uri="{FF2B5EF4-FFF2-40B4-BE49-F238E27FC236}">
                    <a16:creationId xmlns:a16="http://schemas.microsoft.com/office/drawing/2014/main" id="{6ADE3091-46E1-432D-A894-BB3B3E44B7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4963" y="4243635"/>
                <a:ext cx="2336281" cy="398955"/>
              </a:xfrm>
              <a:prstGeom prst="rect">
                <a:avLst/>
              </a:prstGeom>
              <a:blipFill>
                <a:blip r:embed="rId9"/>
                <a:stretch>
                  <a:fillRect l="-3385" r="-1302" b="-1515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CaixaDeTexto 28">
            <a:extLst>
              <a:ext uri="{FF2B5EF4-FFF2-40B4-BE49-F238E27FC236}">
                <a16:creationId xmlns:a16="http://schemas.microsoft.com/office/drawing/2014/main" id="{9AEA026B-3DE7-4D42-A56B-C7FFC7BEAE1B}"/>
              </a:ext>
            </a:extLst>
          </p:cNvPr>
          <p:cNvSpPr txBox="1"/>
          <p:nvPr/>
        </p:nvSpPr>
        <p:spPr>
          <a:xfrm>
            <a:off x="8761208" y="3396119"/>
            <a:ext cx="24405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Autovalores da matriz A são as raízes do polinômio: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CaixaDeTexto 29">
                <a:extLst>
                  <a:ext uri="{FF2B5EF4-FFF2-40B4-BE49-F238E27FC236}">
                    <a16:creationId xmlns:a16="http://schemas.microsoft.com/office/drawing/2014/main" id="{45798A2B-AABF-4C44-AB39-906D029A1571}"/>
                  </a:ext>
                </a:extLst>
              </p:cNvPr>
              <p:cNvSpPr txBox="1"/>
              <p:nvPr/>
            </p:nvSpPr>
            <p:spPr>
              <a:xfrm>
                <a:off x="8862808" y="4404586"/>
                <a:ext cx="238507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det</m:t>
                          </m:r>
                        </m:fName>
                        <m:e>
                          <m:d>
                            <m:d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𝑠𝐼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e>
                          </m:d>
                        </m:e>
                      </m:func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0" name="CaixaDeTexto 29">
                <a:extLst>
                  <a:ext uri="{FF2B5EF4-FFF2-40B4-BE49-F238E27FC236}">
                    <a16:creationId xmlns:a16="http://schemas.microsoft.com/office/drawing/2014/main" id="{45798A2B-AABF-4C44-AB39-906D029A15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2808" y="4404586"/>
                <a:ext cx="2385077" cy="276999"/>
              </a:xfrm>
              <a:prstGeom prst="rect">
                <a:avLst/>
              </a:prstGeom>
              <a:blipFill>
                <a:blip r:embed="rId10"/>
                <a:stretch>
                  <a:fillRect l="-2046" r="-1790" b="-888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4531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Imagem 26">
            <a:extLst>
              <a:ext uri="{FF2B5EF4-FFF2-40B4-BE49-F238E27FC236}">
                <a16:creationId xmlns:a16="http://schemas.microsoft.com/office/drawing/2014/main" id="{AFCEC84A-550D-47CF-95B8-B0B7B802F09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15" t="77199" r="32370" b="9178"/>
          <a:stretch/>
        </p:blipFill>
        <p:spPr>
          <a:xfrm>
            <a:off x="1824414" y="2115749"/>
            <a:ext cx="4714931" cy="1880219"/>
          </a:xfrm>
          <a:prstGeom prst="rect">
            <a:avLst/>
          </a:prstGeom>
        </p:spPr>
      </p:pic>
      <p:sp>
        <p:nvSpPr>
          <p:cNvPr id="29" name="CaixaDeTexto 28">
            <a:extLst>
              <a:ext uri="{FF2B5EF4-FFF2-40B4-BE49-F238E27FC236}">
                <a16:creationId xmlns:a16="http://schemas.microsoft.com/office/drawing/2014/main" id="{C60145EB-3801-470E-9E0E-D0B7559C67F2}"/>
              </a:ext>
            </a:extLst>
          </p:cNvPr>
          <p:cNvSpPr txBox="1"/>
          <p:nvPr/>
        </p:nvSpPr>
        <p:spPr>
          <a:xfrm>
            <a:off x="1769164" y="885447"/>
            <a:ext cx="859842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pt-BR" sz="1800" dirty="0">
                <a:solidFill>
                  <a:srgbClr val="FF0000"/>
                </a:solidFill>
              </a:rPr>
              <a:t>Representação espaço de estado: função de transferência</a:t>
            </a:r>
          </a:p>
          <a:p>
            <a:pPr>
              <a:spcBef>
                <a:spcPts val="0"/>
              </a:spcBef>
            </a:pPr>
            <a:endParaRPr lang="pt-BR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</a:pPr>
            <a:r>
              <a:rPr lang="pt-BR" dirty="0">
                <a:solidFill>
                  <a:srgbClr val="FF0000"/>
                </a:solidFill>
              </a:rPr>
              <a:t>Sistemas lineares (linearizados)</a:t>
            </a:r>
            <a:endParaRPr lang="pt-BR" sz="18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CaixaDeTexto 29">
                <a:extLst>
                  <a:ext uri="{FF2B5EF4-FFF2-40B4-BE49-F238E27FC236}">
                    <a16:creationId xmlns:a16="http://schemas.microsoft.com/office/drawing/2014/main" id="{6829627D-345B-4387-B3F8-5C3A1FB264B8}"/>
                  </a:ext>
                </a:extLst>
              </p:cNvPr>
              <p:cNvSpPr txBox="1"/>
              <p:nvPr/>
            </p:nvSpPr>
            <p:spPr>
              <a:xfrm>
                <a:off x="1623391" y="4190092"/>
                <a:ext cx="1257395" cy="5767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𝐺</m:t>
                      </m:r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0" name="CaixaDeTexto 29">
                <a:extLst>
                  <a:ext uri="{FF2B5EF4-FFF2-40B4-BE49-F238E27FC236}">
                    <a16:creationId xmlns:a16="http://schemas.microsoft.com/office/drawing/2014/main" id="{6829627D-345B-4387-B3F8-5C3A1FB264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3391" y="4190092"/>
                <a:ext cx="1257395" cy="57676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CaixaDeTexto 30">
                <a:extLst>
                  <a:ext uri="{FF2B5EF4-FFF2-40B4-BE49-F238E27FC236}">
                    <a16:creationId xmlns:a16="http://schemas.microsoft.com/office/drawing/2014/main" id="{C9B1AC35-C134-4449-BBBB-1AD0C73C629F}"/>
                  </a:ext>
                </a:extLst>
              </p:cNvPr>
              <p:cNvSpPr txBox="1"/>
              <p:nvPr/>
            </p:nvSpPr>
            <p:spPr>
              <a:xfrm>
                <a:off x="5637727" y="4246414"/>
                <a:ext cx="155132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b="0" i="1" smtClean="0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pt-BR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𝐺</m:t>
                    </m:r>
                    <m:d>
                      <m:d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</m:oMath>
                </a14:m>
                <a:r>
                  <a:rPr lang="pt-BR" dirty="0"/>
                  <a:t>u(s)</a:t>
                </a:r>
              </a:p>
            </p:txBody>
          </p:sp>
        </mc:Choice>
        <mc:Fallback xmlns="">
          <p:sp>
            <p:nvSpPr>
              <p:cNvPr id="31" name="CaixaDeTexto 30">
                <a:extLst>
                  <a:ext uri="{FF2B5EF4-FFF2-40B4-BE49-F238E27FC236}">
                    <a16:creationId xmlns:a16="http://schemas.microsoft.com/office/drawing/2014/main" id="{C9B1AC35-C134-4449-BBBB-1AD0C73C62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7727" y="4246414"/>
                <a:ext cx="1551322" cy="276999"/>
              </a:xfrm>
              <a:prstGeom prst="rect">
                <a:avLst/>
              </a:prstGeom>
              <a:blipFill>
                <a:blip r:embed="rId4"/>
                <a:stretch>
                  <a:fillRect l="-5512" t="-28889" r="-9055" b="-5111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CaixaDeTexto 31">
            <a:extLst>
              <a:ext uri="{FF2B5EF4-FFF2-40B4-BE49-F238E27FC236}">
                <a16:creationId xmlns:a16="http://schemas.microsoft.com/office/drawing/2014/main" id="{2B70F7F0-13BF-451B-94F3-06B3D689170A}"/>
              </a:ext>
            </a:extLst>
          </p:cNvPr>
          <p:cNvSpPr txBox="1"/>
          <p:nvPr/>
        </p:nvSpPr>
        <p:spPr>
          <a:xfrm>
            <a:off x="7865164" y="3556597"/>
            <a:ext cx="21932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Sistema multivariável</a:t>
            </a:r>
          </a:p>
          <a:p>
            <a:r>
              <a:rPr lang="pt-BR" dirty="0"/>
              <a:t>MIMO</a:t>
            </a: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F18AA6B1-F85F-41FE-924B-DDF4CF5356BE}"/>
              </a:ext>
            </a:extLst>
          </p:cNvPr>
          <p:cNvSpPr txBox="1"/>
          <p:nvPr/>
        </p:nvSpPr>
        <p:spPr>
          <a:xfrm>
            <a:off x="2975485" y="4908466"/>
            <a:ext cx="25881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Sistema </a:t>
            </a:r>
            <a:r>
              <a:rPr lang="pt-BR" dirty="0" err="1"/>
              <a:t>monovariável</a:t>
            </a:r>
            <a:endParaRPr lang="pt-BR" dirty="0"/>
          </a:p>
          <a:p>
            <a:r>
              <a:rPr lang="pt-BR" dirty="0"/>
              <a:t>SISO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CaixaDeTexto 33">
                <a:extLst>
                  <a:ext uri="{FF2B5EF4-FFF2-40B4-BE49-F238E27FC236}">
                    <a16:creationId xmlns:a16="http://schemas.microsoft.com/office/drawing/2014/main" id="{B217A04B-B38D-483D-85A7-7ABCF707C013}"/>
                  </a:ext>
                </a:extLst>
              </p:cNvPr>
              <p:cNvSpPr txBox="1"/>
              <p:nvPr/>
            </p:nvSpPr>
            <p:spPr>
              <a:xfrm>
                <a:off x="7260465" y="2373966"/>
                <a:ext cx="2228110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𝐴𝑥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𝐵𝑢</m:t>
                      </m:r>
                    </m:oMath>
                  </m:oMathPara>
                </a14:m>
                <a:endParaRPr lang="pt-BR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𝐶𝑥</m:t>
                      </m:r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𝐷𝑢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BR" b="0" dirty="0"/>
              </a:p>
            </p:txBody>
          </p:sp>
        </mc:Choice>
        <mc:Fallback xmlns="">
          <p:sp>
            <p:nvSpPr>
              <p:cNvPr id="34" name="CaixaDeTexto 33">
                <a:extLst>
                  <a:ext uri="{FF2B5EF4-FFF2-40B4-BE49-F238E27FC236}">
                    <a16:creationId xmlns:a16="http://schemas.microsoft.com/office/drawing/2014/main" id="{B217A04B-B38D-483D-85A7-7ABCF707C0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0465" y="2373966"/>
                <a:ext cx="2228110" cy="553998"/>
              </a:xfrm>
              <a:prstGeom prst="rect">
                <a:avLst/>
              </a:prstGeom>
              <a:blipFill>
                <a:blip r:embed="rId5"/>
                <a:stretch>
                  <a:fillRect l="-2186" t="-1099" r="-3279" b="-1648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0940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aixaDeTexto 28">
            <a:extLst>
              <a:ext uri="{FF2B5EF4-FFF2-40B4-BE49-F238E27FC236}">
                <a16:creationId xmlns:a16="http://schemas.microsoft.com/office/drawing/2014/main" id="{C60145EB-3801-470E-9E0E-D0B7559C67F2}"/>
              </a:ext>
            </a:extLst>
          </p:cNvPr>
          <p:cNvSpPr txBox="1"/>
          <p:nvPr/>
        </p:nvSpPr>
        <p:spPr>
          <a:xfrm>
            <a:off x="1769165" y="706545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pt-BR" sz="1800" dirty="0">
                <a:solidFill>
                  <a:srgbClr val="FF0000"/>
                </a:solidFill>
              </a:rPr>
              <a:t>Representação espaço de estado: integral de convolução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E8B5230D-F6F8-4B3F-B28B-E03E66FDEEC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63" t="49443" r="30170" b="37829"/>
          <a:stretch/>
        </p:blipFill>
        <p:spPr>
          <a:xfrm>
            <a:off x="7041174" y="2051155"/>
            <a:ext cx="3431562" cy="1106815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Tinta 3">
                <a:extLst>
                  <a:ext uri="{FF2B5EF4-FFF2-40B4-BE49-F238E27FC236}">
                    <a16:creationId xmlns:a16="http://schemas.microsoft.com/office/drawing/2014/main" id="{53048B2D-D3F7-44B2-A2A3-6D6925244306}"/>
                  </a:ext>
                </a:extLst>
              </p14:cNvPr>
              <p14:cNvContentPartPr/>
              <p14:nvPr/>
            </p14:nvContentPartPr>
            <p14:xfrm>
              <a:off x="3251027" y="2065760"/>
              <a:ext cx="360" cy="360"/>
            </p14:xfrm>
          </p:contentPart>
        </mc:Choice>
        <mc:Fallback xmlns="">
          <p:pic>
            <p:nvPicPr>
              <p:cNvPr id="4" name="Tinta 3">
                <a:extLst>
                  <a:ext uri="{FF2B5EF4-FFF2-40B4-BE49-F238E27FC236}">
                    <a16:creationId xmlns:a16="http://schemas.microsoft.com/office/drawing/2014/main" id="{53048B2D-D3F7-44B2-A2A3-6D692524430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242027" y="2056760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42" name="Imagem 41">
            <a:extLst>
              <a:ext uri="{FF2B5EF4-FFF2-40B4-BE49-F238E27FC236}">
                <a16:creationId xmlns:a16="http://schemas.microsoft.com/office/drawing/2014/main" id="{71DA7992-AEE8-4B23-9297-FABA7CFF651A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41" t="13872" r="18103" b="50706"/>
          <a:stretch/>
        </p:blipFill>
        <p:spPr>
          <a:xfrm>
            <a:off x="805799" y="1339273"/>
            <a:ext cx="5209095" cy="3472872"/>
          </a:xfrm>
          <a:prstGeom prst="rect">
            <a:avLst/>
          </a:prstGeom>
        </p:spPr>
      </p:pic>
      <p:pic>
        <p:nvPicPr>
          <p:cNvPr id="43" name="Imagem 42">
            <a:extLst>
              <a:ext uri="{FF2B5EF4-FFF2-40B4-BE49-F238E27FC236}">
                <a16:creationId xmlns:a16="http://schemas.microsoft.com/office/drawing/2014/main" id="{3A13D4DF-D5E7-4243-B7B0-C82CB88182C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90" t="71126" r="27294" b="11981"/>
          <a:stretch/>
        </p:blipFill>
        <p:spPr>
          <a:xfrm>
            <a:off x="7158029" y="4378035"/>
            <a:ext cx="4624623" cy="1736594"/>
          </a:xfrm>
          <a:prstGeom prst="rect">
            <a:avLst/>
          </a:prstGeom>
        </p:spPr>
      </p:pic>
      <p:sp>
        <p:nvSpPr>
          <p:cNvPr id="45" name="CaixaDeTexto 44">
            <a:extLst>
              <a:ext uri="{FF2B5EF4-FFF2-40B4-BE49-F238E27FC236}">
                <a16:creationId xmlns:a16="http://schemas.microsoft.com/office/drawing/2014/main" id="{395CDE39-75C1-49E0-80D1-050914187D6C}"/>
              </a:ext>
            </a:extLst>
          </p:cNvPr>
          <p:cNvSpPr txBox="1"/>
          <p:nvPr/>
        </p:nvSpPr>
        <p:spPr>
          <a:xfrm>
            <a:off x="6797962" y="3103636"/>
            <a:ext cx="4479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highlight>
                  <a:srgbClr val="C0C0C0"/>
                </a:highlight>
              </a:rPr>
              <a:t>λ</a:t>
            </a:r>
            <a:r>
              <a:rPr lang="pt-BR" dirty="0">
                <a:highlight>
                  <a:srgbClr val="C0C0C0"/>
                </a:highlight>
              </a:rPr>
              <a:t>(s)=  </a:t>
            </a:r>
            <a:r>
              <a:rPr lang="pt-BR" dirty="0" err="1">
                <a:highlight>
                  <a:srgbClr val="C0C0C0"/>
                </a:highlight>
              </a:rPr>
              <a:t>det</a:t>
            </a:r>
            <a:r>
              <a:rPr lang="pt-BR" dirty="0">
                <a:highlight>
                  <a:srgbClr val="C0C0C0"/>
                </a:highlight>
              </a:rPr>
              <a:t>(</a:t>
            </a:r>
            <a:r>
              <a:rPr lang="pt-BR" dirty="0" err="1">
                <a:highlight>
                  <a:srgbClr val="C0C0C0"/>
                </a:highlight>
              </a:rPr>
              <a:t>sI-A</a:t>
            </a:r>
            <a:r>
              <a:rPr lang="pt-BR" dirty="0">
                <a:highlight>
                  <a:srgbClr val="C0C0C0"/>
                </a:highlight>
              </a:rPr>
              <a:t>): polinômio característico de A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864E3DDA-01FF-4618-BCF2-F2853050844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90" t="67816" r="17616" b="28989"/>
          <a:stretch/>
        </p:blipFill>
        <p:spPr>
          <a:xfrm>
            <a:off x="6583381" y="3823955"/>
            <a:ext cx="5663086" cy="344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827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E5988AEB-2244-4AE2-849A-FF39962DE65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26" t="85163" r="7169" b="4601"/>
          <a:stretch/>
        </p:blipFill>
        <p:spPr>
          <a:xfrm>
            <a:off x="371385" y="856124"/>
            <a:ext cx="8586161" cy="1358622"/>
          </a:xfrm>
          <a:prstGeom prst="rect">
            <a:avLst/>
          </a:prstGeom>
        </p:spPr>
      </p:pic>
      <p:pic>
        <p:nvPicPr>
          <p:cNvPr id="20" name="Imagem 19">
            <a:extLst>
              <a:ext uri="{FF2B5EF4-FFF2-40B4-BE49-F238E27FC236}">
                <a16:creationId xmlns:a16="http://schemas.microsoft.com/office/drawing/2014/main" id="{6206629E-0039-4859-8C24-3058DF194BD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13" t="86810" r="8729" b="5169"/>
          <a:stretch/>
        </p:blipFill>
        <p:spPr>
          <a:xfrm>
            <a:off x="718773" y="2570348"/>
            <a:ext cx="6985371" cy="917173"/>
          </a:xfrm>
          <a:prstGeom prst="rect">
            <a:avLst/>
          </a:prstGeom>
        </p:spPr>
      </p:pic>
      <p:pic>
        <p:nvPicPr>
          <p:cNvPr id="21" name="Imagem 20">
            <a:extLst>
              <a:ext uri="{FF2B5EF4-FFF2-40B4-BE49-F238E27FC236}">
                <a16:creationId xmlns:a16="http://schemas.microsoft.com/office/drawing/2014/main" id="{860CDC80-6CCF-40C5-A3CA-0DDEA2D4309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13" t="73393" r="8729" b="17907"/>
          <a:stretch/>
        </p:blipFill>
        <p:spPr>
          <a:xfrm>
            <a:off x="819906" y="1946246"/>
            <a:ext cx="6439983" cy="917173"/>
          </a:xfrm>
          <a:prstGeom prst="rect">
            <a:avLst/>
          </a:prstGeom>
        </p:spPr>
      </p:pic>
      <p:pic>
        <p:nvPicPr>
          <p:cNvPr id="24" name="Imagem 23">
            <a:extLst>
              <a:ext uri="{FF2B5EF4-FFF2-40B4-BE49-F238E27FC236}">
                <a16:creationId xmlns:a16="http://schemas.microsoft.com/office/drawing/2014/main" id="{919D0549-699A-46DB-A0CA-18CE23CD3FD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14" t="54182" r="10697" b="40166"/>
          <a:stretch/>
        </p:blipFill>
        <p:spPr>
          <a:xfrm>
            <a:off x="881658" y="3568603"/>
            <a:ext cx="6985371" cy="700510"/>
          </a:xfrm>
          <a:prstGeom prst="rect">
            <a:avLst/>
          </a:prstGeom>
        </p:spPr>
      </p:pic>
      <p:sp>
        <p:nvSpPr>
          <p:cNvPr id="25" name="Google Shape;109;p20">
            <a:extLst>
              <a:ext uri="{FF2B5EF4-FFF2-40B4-BE49-F238E27FC236}">
                <a16:creationId xmlns:a16="http://schemas.microsoft.com/office/drawing/2014/main" id="{33E251CA-D4E2-447D-B860-EABB9B3077D8}"/>
              </a:ext>
            </a:extLst>
          </p:cNvPr>
          <p:cNvSpPr txBox="1">
            <a:spLocks/>
          </p:cNvSpPr>
          <p:nvPr/>
        </p:nvSpPr>
        <p:spPr>
          <a:xfrm>
            <a:off x="352919" y="51322"/>
            <a:ext cx="8102971" cy="744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pt-BR" sz="2667" dirty="0">
                <a:solidFill>
                  <a:srgbClr val="FF0000"/>
                </a:solidFill>
              </a:rPr>
              <a:t>Estabilidade pontos de equilíbrio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53336590-CAE5-455B-B4C5-8C51FA6EE3E8}"/>
                  </a:ext>
                </a:extLst>
              </p:cNvPr>
              <p:cNvSpPr txBox="1"/>
              <p:nvPr/>
            </p:nvSpPr>
            <p:spPr>
              <a:xfrm>
                <a:off x="827991" y="4517479"/>
                <a:ext cx="7672947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400" b="1" dirty="0"/>
                  <a:t>Definição: </a:t>
                </a:r>
                <a:r>
                  <a:rPr lang="pt-BR" sz="1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 um ou mais autovalores de A tiver parte real negativa enquanto os outros tiverem parte real nula, então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pt-BR" sz="1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pt-BR" sz="1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é um ponto de equilíbrio estável no sentido de </a:t>
                </a:r>
                <a:r>
                  <a:rPr lang="pt-BR" sz="14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Lyapunov</a:t>
                </a:r>
                <a:r>
                  <a:rPr lang="pt-BR" sz="1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(marginalmente estável) se os autovalores com parte real nula forem raízes simples do polinômio mínimo de A</a:t>
                </a:r>
                <a:r>
                  <a:rPr lang="pt-BR" sz="1400" dirty="0"/>
                  <a:t>.</a:t>
                </a:r>
              </a:p>
            </p:txBody>
          </p:sp>
        </mc:Choice>
        <mc:Fallback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53336590-CAE5-455B-B4C5-8C51FA6EE3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991" y="4517479"/>
                <a:ext cx="7672947" cy="738664"/>
              </a:xfrm>
              <a:prstGeom prst="rect">
                <a:avLst/>
              </a:prstGeom>
              <a:blipFill>
                <a:blip r:embed="rId5"/>
                <a:stretch>
                  <a:fillRect l="-238" t="-2479" b="-826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13666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55001</TotalTime>
  <Words>792</Words>
  <Application>Microsoft Office PowerPoint</Application>
  <PresentationFormat>Widescreen</PresentationFormat>
  <Paragraphs>104</Paragraphs>
  <Slides>14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Lucida Console</vt:lpstr>
      <vt:lpstr>Times New Roman</vt:lpstr>
      <vt:lpstr>Tema do Office</vt:lpstr>
      <vt:lpstr>Apresentação do PowerPoint</vt:lpstr>
      <vt:lpstr>Representação matemática: Modelo espaço de estado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Linearização</dc:title>
  <dc:creator>vilma Oliveira</dc:creator>
  <cp:lastModifiedBy>vilma Oliveira</cp:lastModifiedBy>
  <cp:revision>87</cp:revision>
  <dcterms:created xsi:type="dcterms:W3CDTF">2021-05-04T21:36:53Z</dcterms:created>
  <dcterms:modified xsi:type="dcterms:W3CDTF">2021-07-06T02:13:57Z</dcterms:modified>
</cp:coreProperties>
</file>