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3"/>
  </p:notesMasterIdLst>
  <p:handoutMasterIdLst>
    <p:handoutMasterId r:id="rId34"/>
  </p:handoutMasterIdLst>
  <p:sldIdLst>
    <p:sldId id="446" r:id="rId13"/>
    <p:sldId id="727" r:id="rId14"/>
    <p:sldId id="703" r:id="rId15"/>
    <p:sldId id="732" r:id="rId16"/>
    <p:sldId id="734" r:id="rId17"/>
    <p:sldId id="730" r:id="rId18"/>
    <p:sldId id="731" r:id="rId19"/>
    <p:sldId id="715" r:id="rId20"/>
    <p:sldId id="717" r:id="rId21"/>
    <p:sldId id="718" r:id="rId22"/>
    <p:sldId id="719" r:id="rId23"/>
    <p:sldId id="720" r:id="rId24"/>
    <p:sldId id="724" r:id="rId25"/>
    <p:sldId id="725" r:id="rId26"/>
    <p:sldId id="726" r:id="rId27"/>
    <p:sldId id="722" r:id="rId28"/>
    <p:sldId id="723" r:id="rId29"/>
    <p:sldId id="729" r:id="rId30"/>
    <p:sldId id="728" r:id="rId31"/>
    <p:sldId id="679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DCD324"/>
    <a:srgbClr val="C0C1BF"/>
    <a:srgbClr val="7B2629"/>
    <a:srgbClr val="4D4D4F"/>
    <a:srgbClr val="505150"/>
    <a:srgbClr val="205C77"/>
    <a:srgbClr val="000000"/>
    <a:srgbClr val="226A8A"/>
    <a:srgbClr val="0F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720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s%20compartilhados\Mecanica2020\Aulas\Aula24_25_For&#231;aDoPotencialEx22Lista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deduzido do potencial do exercício 22</a:t>
            </a:r>
          </a:p>
        </c:rich>
      </c:tx>
      <c:layout>
        <c:manualLayout>
          <c:xMode val="edge"/>
          <c:yMode val="edge"/>
          <c:x val="0.25777184386105917"/>
          <c:y val="7.7703433528143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533636108340522E-2"/>
          <c:y val="4.8106009560826148E-2"/>
          <c:w val="0.8956850393700786"/>
          <c:h val="0.87039424222650941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Planilha1!$B$2:$B$8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2.7</c:v>
                </c:pt>
                <c:pt idx="2">
                  <c:v>1.8</c:v>
                </c:pt>
                <c:pt idx="3">
                  <c:v>0</c:v>
                </c:pt>
                <c:pt idx="4">
                  <c:v>-0.47</c:v>
                </c:pt>
                <c:pt idx="5">
                  <c:v>-0.61</c:v>
                </c:pt>
                <c:pt idx="6">
                  <c:v>-0.73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68-44F5-A337-0D3145413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425456"/>
        <c:axId val="1614573984"/>
      </c:scatterChart>
      <c:valAx>
        <c:axId val="161542545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(m)</a:t>
                </a:r>
              </a:p>
            </c:rich>
          </c:tx>
          <c:layout>
            <c:manualLayout>
              <c:xMode val="edge"/>
              <c:yMode val="edge"/>
              <c:x val="0.84245603674540681"/>
              <c:y val="0.689398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573984"/>
        <c:crosses val="autoZero"/>
        <c:crossBetween val="midCat"/>
        <c:majorUnit val="1"/>
        <c:minorUnit val="0.5"/>
      </c:valAx>
      <c:valAx>
        <c:axId val="1614573984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 (N)</a:t>
                </a:r>
              </a:p>
            </c:rich>
          </c:tx>
          <c:layout>
            <c:manualLayout>
              <c:xMode val="edge"/>
              <c:yMode val="edge"/>
              <c:x val="9.7222222222222224E-2"/>
              <c:y val="4.9155001458151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542545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5100.png"/><Relationship Id="rId4" Type="http://schemas.openxmlformats.org/officeDocument/2006/relationships/image" Target="../media/image14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27.png"/><Relationship Id="rId3" Type="http://schemas.openxmlformats.org/officeDocument/2006/relationships/image" Target="../media/image26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image" Target="../media/image25.png"/><Relationship Id="rId5" Type="http://schemas.openxmlformats.org/officeDocument/2006/relationships/image" Target="../media/image265.png"/><Relationship Id="rId15" Type="http://schemas.openxmlformats.org/officeDocument/2006/relationships/image" Target="../media/image16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0.png"/><Relationship Id="rId7" Type="http://schemas.openxmlformats.org/officeDocument/2006/relationships/image" Target="../media/image2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0.png"/><Relationship Id="rId21" Type="http://schemas.openxmlformats.org/officeDocument/2006/relationships/image" Target="../media/image64.pn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1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0.png"/><Relationship Id="rId9" Type="http://schemas.openxmlformats.org/officeDocument/2006/relationships/image" Target="../media/image50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5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900.png"/><Relationship Id="rId21" Type="http://schemas.openxmlformats.org/officeDocument/2006/relationships/image" Target="../media/image94.png"/><Relationship Id="rId7" Type="http://schemas.openxmlformats.org/officeDocument/2006/relationships/image" Target="../media/image81.png"/><Relationship Id="rId12" Type="http://schemas.openxmlformats.org/officeDocument/2006/relationships/image" Target="../media/image380.png"/><Relationship Id="rId17" Type="http://schemas.openxmlformats.org/officeDocument/2006/relationships/image" Target="../media/image90.png"/><Relationship Id="rId2" Type="http://schemas.openxmlformats.org/officeDocument/2006/relationships/image" Target="../media/image33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370.png"/><Relationship Id="rId5" Type="http://schemas.openxmlformats.org/officeDocument/2006/relationships/image" Target="../media/image320.png"/><Relationship Id="rId15" Type="http://schemas.openxmlformats.org/officeDocument/2006/relationships/image" Target="../media/image46.png"/><Relationship Id="rId23" Type="http://schemas.openxmlformats.org/officeDocument/2006/relationships/image" Target="../media/image96.png"/><Relationship Id="rId10" Type="http://schemas.openxmlformats.org/officeDocument/2006/relationships/image" Target="../media/image85.png"/><Relationship Id="rId19" Type="http://schemas.openxmlformats.org/officeDocument/2006/relationships/image" Target="../media/image92.png"/><Relationship Id="rId4" Type="http://schemas.openxmlformats.org/officeDocument/2006/relationships/image" Target="../media/image80.png"/><Relationship Id="rId9" Type="http://schemas.openxmlformats.org/officeDocument/2006/relationships/image" Target="../media/image40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18" Type="http://schemas.openxmlformats.org/officeDocument/2006/relationships/image" Target="../media/image179.png"/><Relationship Id="rId3" Type="http://schemas.openxmlformats.org/officeDocument/2006/relationships/image" Target="../media/image177.png"/><Relationship Id="rId21" Type="http://schemas.openxmlformats.org/officeDocument/2006/relationships/image" Target="../media/image196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5" Type="http://schemas.openxmlformats.org/officeDocument/2006/relationships/image" Target="../media/image201.png"/><Relationship Id="rId2" Type="http://schemas.openxmlformats.org/officeDocument/2006/relationships/image" Target="../media/image176.png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24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1.png"/><Relationship Id="rId23" Type="http://schemas.openxmlformats.org/officeDocument/2006/relationships/image" Target="../media/image198.png"/><Relationship Id="rId10" Type="http://schemas.openxmlformats.org/officeDocument/2006/relationships/image" Target="../media/image185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Relationship Id="rId22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3" Type="http://schemas.openxmlformats.org/officeDocument/2006/relationships/image" Target="../media/image800.png"/><Relationship Id="rId7" Type="http://schemas.openxmlformats.org/officeDocument/2006/relationships/image" Target="../media/image2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7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12" Type="http://schemas.openxmlformats.org/officeDocument/2006/relationships/image" Target="../media/image960.png"/><Relationship Id="rId2" Type="http://schemas.openxmlformats.org/officeDocument/2006/relationships/image" Target="../media/image860.png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950.png"/><Relationship Id="rId5" Type="http://schemas.openxmlformats.org/officeDocument/2006/relationships/image" Target="../media/image890.png"/><Relationship Id="rId15" Type="http://schemas.openxmlformats.org/officeDocument/2006/relationships/image" Target="../media/image990.png"/><Relationship Id="rId10" Type="http://schemas.openxmlformats.org/officeDocument/2006/relationships/image" Target="../media/image940.png"/><Relationship Id="rId4" Type="http://schemas.openxmlformats.org/officeDocument/2006/relationships/image" Target="../media/image880.png"/><Relationship Id="rId9" Type="http://schemas.openxmlformats.org/officeDocument/2006/relationships/image" Target="../media/image10.jpeg"/><Relationship Id="rId14" Type="http://schemas.openxmlformats.org/officeDocument/2006/relationships/image" Target="../media/image9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75.png"/><Relationship Id="rId4" Type="http://schemas.openxmlformats.org/officeDocument/2006/relationships/image" Target="../media/image16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01717" y="-2392"/>
            <a:ext cx="5516838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algn="ctr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27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Gráficos de potencial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404477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05-6/12/2022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50" y="1064265"/>
            <a:ext cx="4177230" cy="29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751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19. Energia potencial dos átomos em uma molécula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92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Átomo de massa m à distância r de átomo de massa M, com m&lt;&lt;M. U(r) é a energia potencial. </a:t>
            </a:r>
          </a:p>
          <a:p>
            <a:pPr indent="-1270" algn="just">
              <a:lnSpc>
                <a:spcPct val="115000"/>
              </a:lnSpc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Descreva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movimento desse átomo quando a energia mecânica total: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116" y="1197750"/>
            <a:ext cx="603022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maior que zero, como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representada no gráfico.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565" y="4187357"/>
            <a:ext cx="3260829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 hangingPunct="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menor que zero, como em E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5" y="1671874"/>
                <a:ext cx="989694" cy="246221"/>
              </a:xfrm>
              <a:prstGeom prst="rect">
                <a:avLst/>
              </a:prstGeom>
              <a:blipFill>
                <a:blip r:embed="rId3"/>
                <a:stretch>
                  <a:fillRect l="-4321" r="-3704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380" y="1517986"/>
                <a:ext cx="1235210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717" y="1519396"/>
                <a:ext cx="1623970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Pontos notáveis: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mínimo do potencial em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velocidade é máxima e força nula.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velocidade nula, força positiva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Dois casos, conforme o sinal da velocidade inicial,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" y="1942888"/>
                <a:ext cx="9018649" cy="1077218"/>
              </a:xfrm>
              <a:prstGeom prst="rect">
                <a:avLst/>
              </a:prstGeom>
              <a:blipFill>
                <a:blip r:embed="rId6"/>
                <a:stretch>
                  <a:fillRect l="-406" t="-1705" b="-6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188151" y="4468544"/>
            <a:ext cx="887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/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inicial p/ esquerda com rapidez crescente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e decrescente daí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retorno em 0,23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quando inverte o movimento e aumenta a velocidade até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pt-B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desse ponto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prossegue reduzindo a velocidade até o infinito, aonde chega com velocidade finita.</a:t>
                </a: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ADFDFA8-CFA2-4CAE-8515-0A091603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2966477"/>
                <a:ext cx="8311419" cy="830997"/>
              </a:xfrm>
              <a:prstGeom prst="rect">
                <a:avLst/>
              </a:prstGeom>
              <a:blipFill>
                <a:blip r:embed="rId7"/>
                <a:stretch>
                  <a:fillRect l="-367" t="-220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/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movimento sempre para a direita; se começa em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0,23&lt;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&lt;0,3,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move-se com velocidade crescente até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0,3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onde passa a reduzir a velocidade e vai até o infinito, onde chega com vel. finita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0C1D8A1-4B03-40AF-A97E-863114F9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57" y="3706204"/>
                <a:ext cx="8608284" cy="584775"/>
              </a:xfrm>
              <a:prstGeom prst="rect">
                <a:avLst/>
              </a:prstGeom>
              <a:blipFill>
                <a:blip r:embed="rId8"/>
                <a:stretch>
                  <a:fillRect l="-354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6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>
          <a:xfrm>
            <a:off x="6032065" y="635268"/>
            <a:ext cx="3131185" cy="21605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0616"/>
            <a:ext cx="576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19 – força no potencial </a:t>
            </a:r>
            <a:r>
              <a:rPr lang="pt-BR" dirty="0" err="1">
                <a:solidFill>
                  <a:srgbClr val="0070C0"/>
                </a:solidFill>
              </a:rPr>
              <a:t>interatômico</a:t>
            </a:r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28656"/>
            <a:ext cx="6030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c,d,e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e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0" y="1159653"/>
                <a:ext cx="1000915" cy="246221"/>
              </a:xfrm>
              <a:prstGeom prst="rect">
                <a:avLst/>
              </a:prstGeom>
              <a:blipFill>
                <a:blip r:embed="rId3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8" y="1171312"/>
                <a:ext cx="1549527" cy="246221"/>
              </a:xfrm>
              <a:prstGeom prst="rect">
                <a:avLst/>
              </a:prstGeom>
              <a:blipFill>
                <a:blip r:embed="rId4"/>
                <a:stretch>
                  <a:fillRect l="-2756" r="-2362" b="-195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de Seta Reta 16"/>
          <p:cNvCxnSpPr/>
          <p:nvPr/>
        </p:nvCxnSpPr>
        <p:spPr>
          <a:xfrm flipV="1">
            <a:off x="7060832" y="1569045"/>
            <a:ext cx="0" cy="43200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62" y="1481990"/>
                <a:ext cx="391261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1" y="1580943"/>
                <a:ext cx="1000915" cy="246221"/>
              </a:xfrm>
              <a:prstGeom prst="rect">
                <a:avLst/>
              </a:prstGeom>
              <a:blipFill>
                <a:blip r:embed="rId6"/>
                <a:stretch>
                  <a:fillRect l="-3636" r="-303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10" y="1580942"/>
                <a:ext cx="2718501" cy="246221"/>
              </a:xfrm>
              <a:prstGeom prst="rect">
                <a:avLst/>
              </a:prstGeom>
              <a:blipFill>
                <a:blip r:embed="rId7"/>
                <a:stretch>
                  <a:fillRect l="-1570" r="-2242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641752" y="1594329"/>
                <a:ext cx="1381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52" y="1594329"/>
                <a:ext cx="1381789" cy="246221"/>
              </a:xfrm>
              <a:prstGeom prst="rect">
                <a:avLst/>
              </a:prstGeom>
              <a:blipFill>
                <a:blip r:embed="rId8"/>
                <a:stretch>
                  <a:fillRect l="-2643" r="-3965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4319" y="1892506"/>
                <a:ext cx="4574649" cy="542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2,5−</m:t>
                              </m:r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−2,8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aseline="300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−19</m:t>
                          </m:r>
                        </m:num>
                        <m:den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0,9−0,2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BR" sz="1600" dirty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×10</m:t>
                          </m:r>
                          <m:r>
                            <m:rPr>
                              <m:nor/>
                            </m:rPr>
                            <a:rPr lang="pt-BR" sz="1600" b="0" i="0" baseline="30000" dirty="0" smtClean="0">
                              <a:solidFill>
                                <a:srgbClr val="0070C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−9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=−7,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sz="1600" b="0" i="1" baseline="30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pt-BR" sz="1600" b="0" i="0" baseline="3000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" y="1892506"/>
                <a:ext cx="4574649" cy="5429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 para a Direita 25"/>
          <p:cNvSpPr/>
          <p:nvPr/>
        </p:nvSpPr>
        <p:spPr>
          <a:xfrm>
            <a:off x="4316444" y="1633701"/>
            <a:ext cx="304800" cy="177210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7" name="Retângulo 26"/>
          <p:cNvSpPr/>
          <p:nvPr/>
        </p:nvSpPr>
        <p:spPr>
          <a:xfrm>
            <a:off x="-43342" y="2452221"/>
            <a:ext cx="509578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16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f,g,h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Para E</a:t>
            </a:r>
            <a:r>
              <a:rPr lang="pt-BR" sz="16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- 1,0×10</a:t>
            </a:r>
            <a:r>
              <a:rPr lang="pt-BR" sz="1600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e r = 0,40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valor da energia potencial; a energia cinética </a:t>
            </a:r>
          </a:p>
          <a:p>
            <a:pPr lvl="0" fontAlgn="base"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módulo e o sentido da força atuante no átomo mais leve.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048" y="3453434"/>
                <a:ext cx="1000915" cy="246221"/>
              </a:xfrm>
              <a:prstGeom prst="rect">
                <a:avLst/>
              </a:prstGeom>
              <a:blipFill>
                <a:blip r:embed="rId10"/>
                <a:stretch>
                  <a:fillRect l="-3636" r="-303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1,0×10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m:rPr>
                          <m:nor/>
                        </m:rPr>
                        <a:rPr lang="pt-BR" sz="16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pt-BR" sz="1600" b="0" i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693" y="3453434"/>
                <a:ext cx="2883610" cy="246221"/>
              </a:xfrm>
              <a:prstGeom prst="rect">
                <a:avLst/>
              </a:prstGeom>
              <a:blipFill>
                <a:blip r:embed="rId11"/>
                <a:stretch>
                  <a:fillRect l="-1268" r="-19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0,4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435" y="3453434"/>
                <a:ext cx="1401859" cy="246221"/>
              </a:xfrm>
              <a:prstGeom prst="rect">
                <a:avLst/>
              </a:prstGeom>
              <a:blipFill>
                <a:blip r:embed="rId12"/>
                <a:stretch>
                  <a:fillRect l="-1739" r="-3043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453434"/>
                <a:ext cx="1000915" cy="246221"/>
              </a:xfrm>
              <a:prstGeom prst="rect">
                <a:avLst/>
              </a:prstGeom>
              <a:blipFill>
                <a:blip r:embed="rId13"/>
                <a:stretch>
                  <a:fillRect l="-3659" r="-3659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1,4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×10</m:t>
                      </m:r>
                      <m:r>
                        <m:rPr>
                          <m:nor/>
                        </m:rPr>
                        <a:rPr lang="pt-BR" sz="1600" baseline="30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−19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6" y="3453434"/>
                <a:ext cx="1549527" cy="246221"/>
              </a:xfrm>
              <a:prstGeom prst="rect">
                <a:avLst/>
              </a:prstGeom>
              <a:blipFill>
                <a:blip r:embed="rId14"/>
                <a:stretch>
                  <a:fillRect l="-2353" r="-235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/>
          <p:cNvSpPr txBox="1"/>
          <p:nvPr/>
        </p:nvSpPr>
        <p:spPr>
          <a:xfrm>
            <a:off x="5382824" y="1884085"/>
            <a:ext cx="83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negativo</a:t>
            </a:r>
          </a:p>
        </p:txBody>
      </p:sp>
      <p:cxnSp>
        <p:nvCxnSpPr>
          <p:cNvPr id="47" name="Conector reto 46"/>
          <p:cNvCxnSpPr/>
          <p:nvPr/>
        </p:nvCxnSpPr>
        <p:spPr>
          <a:xfrm flipV="1">
            <a:off x="6405640" y="1568988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6405640" y="1927190"/>
            <a:ext cx="2262110" cy="1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EB2AE92-A4D9-456A-A969-2F0D1080080B}"/>
              </a:ext>
            </a:extLst>
          </p:cNvPr>
          <p:cNvCxnSpPr>
            <a:cxnSpLocks/>
          </p:cNvCxnSpPr>
          <p:nvPr/>
        </p:nvCxnSpPr>
        <p:spPr>
          <a:xfrm flipV="1">
            <a:off x="6263296" y="1258159"/>
            <a:ext cx="2475545" cy="1069395"/>
          </a:xfrm>
          <a:prstGeom prst="line">
            <a:avLst/>
          </a:prstGeom>
          <a:ln w="12700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/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=−7,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×10</m:t>
                    </m:r>
                    <m:r>
                      <m:rPr>
                        <m:nor/>
                      </m:rPr>
                      <a:rPr lang="pt-BR" sz="1600" baseline="30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pt-BR" sz="16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/>
                  <a:t> ,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depende da energia total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AE73CB-5FAF-46E3-A796-296ED6B4D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" y="3738614"/>
                <a:ext cx="4916147" cy="338554"/>
              </a:xfrm>
              <a:prstGeom prst="rect">
                <a:avLst/>
              </a:prstGeom>
              <a:blipFill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>
            <a:extLst>
              <a:ext uri="{FF2B5EF4-FFF2-40B4-BE49-F238E27FC236}">
                <a16:creationId xmlns:a16="http://schemas.microsoft.com/office/drawing/2014/main" id="{D316497C-AEE5-4D85-AFD9-7475E0E4C91D}"/>
              </a:ext>
            </a:extLst>
          </p:cNvPr>
          <p:cNvSpPr txBox="1"/>
          <p:nvPr/>
        </p:nvSpPr>
        <p:spPr>
          <a:xfrm>
            <a:off x="21987" y="4105912"/>
            <a:ext cx="906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Átomo oscila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os pontos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0,45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(pontos de retorno), com velocidade máxima em 0,3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em 0,25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positiva e, em 0,45, é negativa – podem ser calculadas da mesma maneira que no item e </a:t>
            </a:r>
          </a:p>
        </p:txBody>
      </p:sp>
    </p:spTree>
    <p:extLst>
      <p:ext uri="{BB962C8B-B14F-4D97-AF65-F5344CB8AC3E}">
        <p14:creationId xmlns:p14="http://schemas.microsoft.com/office/powerpoint/2010/main" val="6301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2" grpId="0"/>
      <p:bldP spid="23" grpId="0"/>
      <p:bldP spid="25" grpId="0"/>
      <p:bldP spid="26" grpId="0" animBg="1"/>
      <p:bldP spid="27" grpId="0"/>
      <p:bldP spid="28" grpId="0"/>
      <p:bldP spid="29" grpId="0"/>
      <p:bldP spid="30" grpId="0"/>
      <p:bldP spid="33" grpId="0"/>
      <p:bldP spid="34" grpId="0"/>
      <p:bldP spid="39" grpId="0"/>
      <p:bldP spid="16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 66 kg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indent="-1270"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Determine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≤ 3 (não deixe de calcular alguns valores numéricos para definir bem a curva), destacando as posições onde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extremos. 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intensidade da força que agirá inicialmente sobre a partícula.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 que sentido a partícula se deslocará inicialmente.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energia total da partícula (cinética + potencial).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maior valor da energia cinética que essa partícula pode atingir.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posições em que a partícula para.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Descreva o movimento que a partícula teria se fosse colocada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4 m e, parada nessa posição, recebesse um impulso de módulo 198 kg m/s e orientado para a esquerda.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3904530"/>
              </a:xfrm>
              <a:prstGeom prst="rect">
                <a:avLst/>
              </a:prstGeom>
              <a:blipFill>
                <a:blip r:embed="rId2"/>
                <a:stretch>
                  <a:fillRect l="-339" r="-339" b="-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9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/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270" algn="just">
                  <a:lnSpc>
                    <a:spcPct val="115000"/>
                  </a:lnSpc>
                </a:pP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artícula desloca no eixo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c/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pt-B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e>
                    </m:d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em J p/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em m; é abandonada em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 m.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nula.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pontos em que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apresenta valores extremos (máximo e mínimo).</a:t>
                </a:r>
              </a:p>
              <a:p>
                <a:pPr marL="342900" lvl="0" indent="-342900" algn="just">
                  <a:buFont typeface="+mj-lt"/>
                  <a:buAutoNum type="alphaLcParenR"/>
                </a:pP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 esboço do gráfico de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U(x)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no intervalo -3 ≤ </a:t>
                </a:r>
                <a:r>
                  <a:rPr lang="pt-BR" sz="16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≤ 3; marque os valores extremos.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A6EFC42-FFE2-4BE9-8384-09445708A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9948"/>
                <a:ext cx="8996083" cy="1188018"/>
              </a:xfrm>
              <a:prstGeom prst="rect">
                <a:avLst/>
              </a:prstGeom>
              <a:blipFill>
                <a:blip r:embed="rId2"/>
                <a:stretch>
                  <a:fillRect l="-339" b="-61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/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  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8=0→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=±2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1600" dirty="0"/>
                  <a:t>,83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0451A1D-D72D-402B-8744-34F4B89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2" y="1688830"/>
                <a:ext cx="5953912" cy="276999"/>
              </a:xfrm>
              <a:prstGeom prst="rect">
                <a:avLst/>
              </a:prstGeom>
              <a:blipFill>
                <a:blip r:embed="rId3"/>
                <a:stretch>
                  <a:fillRect l="-922" t="-13333" b="-4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BBA1E791-4FB6-4479-96DA-11032310AE6E}"/>
              </a:ext>
            </a:extLst>
          </p:cNvPr>
          <p:cNvSpPr txBox="1"/>
          <p:nvPr/>
        </p:nvSpPr>
        <p:spPr>
          <a:xfrm>
            <a:off x="413496" y="2079111"/>
            <a:ext cx="4874557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 potencial é nulo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-2,82;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2,82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/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D6293CB-D080-4646-B550-7187AF12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163" y="2435800"/>
                <a:ext cx="2238049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B0D76A5-01B8-472F-853D-9AA4ACA0F0CB}"/>
              </a:ext>
            </a:extLst>
          </p:cNvPr>
          <p:cNvSpPr txBox="1"/>
          <p:nvPr/>
        </p:nvSpPr>
        <p:spPr>
          <a:xfrm>
            <a:off x="303249" y="2500273"/>
            <a:ext cx="323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Extremo do potencial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força nula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/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=0→−4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−4=0→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16F9FEF-6B38-41DF-8E2B-F5488D34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0" y="2939570"/>
                <a:ext cx="570394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238E1D82-6072-435A-981F-74D9BEFE13CD}"/>
              </a:ext>
            </a:extLst>
          </p:cNvPr>
          <p:cNvSpPr txBox="1"/>
          <p:nvPr/>
        </p:nvSpPr>
        <p:spPr>
          <a:xfrm>
            <a:off x="247508" y="3340100"/>
            <a:ext cx="6228919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 potencial é máximo ou mínimo local em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4844BD6-C038-45C5-AAA6-2061DAF24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754" y="1974897"/>
            <a:ext cx="3175329" cy="1968705"/>
          </a:xfrm>
          <a:prstGeom prst="rect">
            <a:avLst/>
          </a:prstGeom>
        </p:spPr>
      </p:pic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B21B3AF5-5AAE-48E4-8308-0A1E6E19612E}"/>
              </a:ext>
            </a:extLst>
          </p:cNvPr>
          <p:cNvSpPr/>
          <p:nvPr/>
        </p:nvSpPr>
        <p:spPr>
          <a:xfrm>
            <a:off x="7535205" y="1900767"/>
            <a:ext cx="1024403" cy="670983"/>
          </a:xfrm>
          <a:prstGeom prst="wedgeRectCallout">
            <a:avLst>
              <a:gd name="adj1" fmla="val -74633"/>
              <a:gd name="adj2" fmla="val 72746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Máximo local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6AF00AAD-55EF-47B6-B065-E807C9A28201}"/>
              </a:ext>
            </a:extLst>
          </p:cNvPr>
          <p:cNvSpPr/>
          <p:nvPr/>
        </p:nvSpPr>
        <p:spPr>
          <a:xfrm>
            <a:off x="5741927" y="4060394"/>
            <a:ext cx="1208888" cy="670983"/>
          </a:xfrm>
          <a:prstGeom prst="wedgeRectCallout">
            <a:avLst>
              <a:gd name="adj1" fmla="val 2332"/>
              <a:gd name="adj2" fmla="val -74804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AEE13D56-0E6F-4A38-AB78-2137E1DBFC81}"/>
              </a:ext>
            </a:extLst>
          </p:cNvPr>
          <p:cNvSpPr/>
          <p:nvPr/>
        </p:nvSpPr>
        <p:spPr>
          <a:xfrm>
            <a:off x="7856046" y="4075027"/>
            <a:ext cx="957945" cy="670983"/>
          </a:xfrm>
          <a:prstGeom prst="wedgeRectCallout">
            <a:avLst>
              <a:gd name="adj1" fmla="val -17249"/>
              <a:gd name="adj2" fmla="val -76852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Mínimo local e absoluto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AA2C97-328E-467D-9FAF-B6A2F6D66A55}"/>
              </a:ext>
            </a:extLst>
          </p:cNvPr>
          <p:cNvSpPr txBox="1"/>
          <p:nvPr/>
        </p:nvSpPr>
        <p:spPr>
          <a:xfrm>
            <a:off x="495014" y="4060394"/>
            <a:ext cx="423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máximos absolutos estão no infinito</a:t>
            </a:r>
          </a:p>
        </p:txBody>
      </p:sp>
    </p:spTree>
    <p:extLst>
      <p:ext uri="{BB962C8B-B14F-4D97-AF65-F5344CB8AC3E}">
        <p14:creationId xmlns:p14="http://schemas.microsoft.com/office/powerpoint/2010/main" val="109320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0" y="399948"/>
            <a:ext cx="8996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intensidade da força que agirá inicialmente sobre a partícula.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que sentido a partícula se deslocará inicialmente.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energia total da partícula (cinética + potencial).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maior valor da energia cinética que essa partícula pode atingir.</a:t>
            </a:r>
          </a:p>
          <a:p>
            <a:pPr marL="342900" lvl="0" indent="-342900" algn="just">
              <a:buFont typeface="+mj-lt"/>
              <a:buAutoNum type="alphaLcParenR" startAt="4"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posições em que a partícula para.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B9C0240-D2F0-45ED-977D-A2B851008C12}"/>
              </a:ext>
            </a:extLst>
          </p:cNvPr>
          <p:cNvGrpSpPr/>
          <p:nvPr/>
        </p:nvGrpSpPr>
        <p:grpSpPr>
          <a:xfrm>
            <a:off x="78745" y="1728797"/>
            <a:ext cx="5910391" cy="354584"/>
            <a:chOff x="78745" y="1728797"/>
            <a:chExt cx="5910391" cy="354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/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d)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56C59DD1-A6B6-4283-B54F-6F7CBFBFF4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5" y="1728797"/>
                  <a:ext cx="2199320" cy="354584"/>
                </a:xfrm>
                <a:prstGeom prst="rect">
                  <a:avLst/>
                </a:prstGeom>
                <a:blipFill>
                  <a:blip r:embed="rId2"/>
                  <a:stretch>
                    <a:fillRect l="-5817" t="-1724" r="-831" b="-206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/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=16−4→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>
                  <a:extLst>
                    <a:ext uri="{FF2B5EF4-FFF2-40B4-BE49-F238E27FC236}">
                      <a16:creationId xmlns:a16="http://schemas.microsoft.com/office/drawing/2014/main" id="{6CDA81B4-C064-4D8B-9865-51ACE80C5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399" y="1801533"/>
                  <a:ext cx="1546577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2756" r="-1181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/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pt-BR" sz="1600" b="0" dirty="0"/>
                    <a:t> 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lang="pt-BR" sz="1400" b="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pt-BR" sz="14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1 m, </a:t>
                  </a:r>
                  <a14:m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55566AEF-1B39-478B-A02E-66C68C6D3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976" y="1742309"/>
                  <a:ext cx="2084160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A77827CD-7348-4B42-8FA0-ADF1F8305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921" y="298768"/>
            <a:ext cx="3175329" cy="196870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0BF904-9947-4D07-8A10-2B48C740D28A}"/>
              </a:ext>
            </a:extLst>
          </p:cNvPr>
          <p:cNvSpPr txBox="1"/>
          <p:nvPr/>
        </p:nvSpPr>
        <p:spPr>
          <a:xfrm>
            <a:off x="-13447" y="2199376"/>
            <a:ext cx="8917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e)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abandonada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=0 move-se no sentido da aceleração; como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&gt;0, move-se para a direita inicialmente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67D6A6E-3C8A-4EC6-876A-58529FBD57DD}"/>
              </a:ext>
            </a:extLst>
          </p:cNvPr>
          <p:cNvGrpSpPr/>
          <p:nvPr/>
        </p:nvGrpSpPr>
        <p:grpSpPr>
          <a:xfrm>
            <a:off x="49228" y="2653925"/>
            <a:ext cx="7434060" cy="369332"/>
            <a:chOff x="49228" y="2653925"/>
            <a:chExt cx="743406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/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=−7 </m:t>
                      </m:r>
                      <m:r>
                        <m:rPr>
                          <m:sty m:val="p"/>
                        </m:rPr>
                        <a:rPr lang="pt-BR" sz="18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como K=0 (abandonada), </a:t>
                  </a:r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CA09BEC2-FE6B-40E3-B428-56DA93B17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8" y="2653925"/>
                  <a:ext cx="623054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83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/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a14:m>
                  <a:r>
                    <a:rPr lang="pt-BR" dirty="0"/>
                    <a:t> J (i)</a:t>
                  </a:r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8B293C84-95EF-4152-879D-7EBC22D5F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0178" y="2653925"/>
                  <a:ext cx="135311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8197" r="-450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EB2EF0D-8F16-4351-9AA5-D331654916F3}"/>
              </a:ext>
            </a:extLst>
          </p:cNvPr>
          <p:cNvGrpSpPr/>
          <p:nvPr/>
        </p:nvGrpSpPr>
        <p:grpSpPr>
          <a:xfrm>
            <a:off x="78745" y="3134184"/>
            <a:ext cx="8986509" cy="749518"/>
            <a:chOff x="78745" y="3134184"/>
            <a:chExt cx="8986509" cy="749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/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máximo quando U é mínimo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x=2 m (do item b)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−4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=−16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𝐽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480686D-B245-4CB0-B540-747CE9375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641" y="3149666"/>
                  <a:ext cx="7126613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428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/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pt-BR" sz="1800" dirty="0"/>
                    <a:t> </a:t>
                  </a:r>
                  <a:r>
                    <a:rPr lang="pt-BR" dirty="0"/>
                    <a:t>(</a:t>
                  </a:r>
                  <a:r>
                    <a:rPr lang="pt-BR" dirty="0" err="1"/>
                    <a:t>ii</a:t>
                  </a:r>
                  <a:r>
                    <a:rPr lang="pt-BR" dirty="0"/>
                    <a:t>)</a:t>
                  </a:r>
                </a:p>
              </p:txBody>
            </p:sp>
          </mc:Choice>
          <mc:Fallback xmlns="">
            <p:sp>
              <p:nvSpPr>
                <p:cNvPr id="17" name="CaixaDeTexto 16">
                  <a:extLst>
                    <a:ext uri="{FF2B5EF4-FFF2-40B4-BE49-F238E27FC236}">
                      <a16:creationId xmlns:a16="http://schemas.microsoft.com/office/drawing/2014/main" id="{3A3A7000-9D56-4064-8023-254ECA552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443" y="3134184"/>
                  <a:ext cx="1600199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1CF8FE7-37EC-4C2D-88A4-0707D899E739}"/>
                </a:ext>
              </a:extLst>
            </p:cNvPr>
            <p:cNvSpPr txBox="1"/>
            <p:nvPr/>
          </p:nvSpPr>
          <p:spPr>
            <a:xfrm>
              <a:off x="78745" y="3135148"/>
              <a:ext cx="51939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dirty="0"/>
                <a:t>g)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/>
                <p:nvPr/>
              </p:nvSpPr>
              <p:spPr>
                <a:xfrm>
                  <a:off x="251347" y="3514370"/>
                  <a:ext cx="7381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Usando esse valor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e a energia de (i)-&gt;(i) em (</a:t>
                  </a:r>
                  <a:r>
                    <a:rPr lang="pt-BR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</a:t>
                  </a:r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−7=−16+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 </m:t>
                      </m:r>
                    </m:oMath>
                  </a14:m>
                  <a:endPara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9D96A5B-82B0-49E1-902C-C0E6C25C8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3514370"/>
                  <a:ext cx="7381764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61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/>
                <p:nvPr/>
              </p:nvSpPr>
              <p:spPr>
                <a:xfrm>
                  <a:off x="7477590" y="3560536"/>
                  <a:ext cx="1002262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=9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E6B68EA-AF24-42D2-AD1A-953E085E96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7590" y="3560536"/>
                  <a:ext cx="100226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5488" r="-4878" b="-1087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345F7DC-23F5-47F1-B92F-17CE0D676413}"/>
              </a:ext>
            </a:extLst>
          </p:cNvPr>
          <p:cNvGrpSpPr/>
          <p:nvPr/>
        </p:nvGrpSpPr>
        <p:grpSpPr>
          <a:xfrm>
            <a:off x="44267" y="3906430"/>
            <a:ext cx="8467115" cy="652091"/>
            <a:chOff x="44267" y="3906430"/>
            <a:chExt cx="8467115" cy="652091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690D9F43-C9E9-4B2A-A427-A520F01A6931}"/>
                </a:ext>
              </a:extLst>
            </p:cNvPr>
            <p:cNvSpPr txBox="1"/>
            <p:nvPr/>
          </p:nvSpPr>
          <p:spPr>
            <a:xfrm>
              <a:off x="44267" y="3906430"/>
              <a:ext cx="8467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h)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=0. Olhando o gráfico para E= </a:t>
              </a:r>
              <a:r>
                <a:rPr lang="pt-BR" sz="1600" dirty="0">
                  <a:latin typeface="Symbol" panose="05050102010706020507" pitchFamily="18" charset="2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7 J, vemos que esses são pontos de retorno.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/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d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=−7→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=±1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ou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=±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oMath>
                    </m:oMathPara>
                  </a14:m>
                  <a:endParaRPr lang="pt-BR" sz="1600" i="1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33A6E20E-DB3C-4C91-8C45-3086517F70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47" y="4234560"/>
                  <a:ext cx="3584828" cy="273665"/>
                </a:xfrm>
                <a:prstGeom prst="rect">
                  <a:avLst/>
                </a:prstGeom>
                <a:blipFill>
                  <a:blip r:embed="rId12"/>
                  <a:stretch>
                    <a:fillRect l="-170" r="-680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/>
                <p:nvPr/>
              </p:nvSpPr>
              <p:spPr>
                <a:xfrm>
                  <a:off x="4541594" y="4197075"/>
                  <a:ext cx="3938258" cy="36144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Pontos de retorno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≅2,65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78A2B82C-12D5-4021-B49C-FA85404FC2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594" y="4197075"/>
                  <a:ext cx="3938258" cy="361446"/>
                </a:xfrm>
                <a:prstGeom prst="rect">
                  <a:avLst/>
                </a:prstGeom>
                <a:blipFill>
                  <a:blip r:embed="rId13"/>
                  <a:stretch>
                    <a:fillRect l="-774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34B7ED0-E69E-449B-9095-426297EF8FAF}"/>
              </a:ext>
            </a:extLst>
          </p:cNvPr>
          <p:cNvSpPr txBox="1"/>
          <p:nvPr/>
        </p:nvSpPr>
        <p:spPr>
          <a:xfrm>
            <a:off x="254007" y="4557023"/>
            <a:ext cx="846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que é importante excluir as raízes negativas – a partícula nunca consegue atravessar a barreira do potencial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</p:spTree>
    <p:extLst>
      <p:ext uri="{BB962C8B-B14F-4D97-AF65-F5344CB8AC3E}">
        <p14:creationId xmlns:p14="http://schemas.microsoft.com/office/powerpoint/2010/main" val="31151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16"/>
            <a:ext cx="748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exercício 26 – partícula em movimento no potencial conhecido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6EFC42-FFE2-4BE9-8384-09445708ABAF}"/>
              </a:ext>
            </a:extLst>
          </p:cNvPr>
          <p:cNvSpPr txBox="1"/>
          <p:nvPr/>
        </p:nvSpPr>
        <p:spPr>
          <a:xfrm>
            <a:off x="-44147" y="329019"/>
            <a:ext cx="5730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Descreva o movimento que a partícula de mass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66 kg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teria se fosse colocada em </a:t>
            </a:r>
            <a:r>
              <a:rPr lang="pt-BR" sz="16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4 m e, parada nessa posição, recebesse um impulso de módulo 198 kg m/s e orientado para a esquerda.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0370F2-A309-4F61-8978-66990409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8" y="532840"/>
            <a:ext cx="2830697" cy="1755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/>
              <p:nvPr/>
            </p:nvSpPr>
            <p:spPr>
              <a:xfrm>
                <a:off x="13610" y="1137929"/>
                <a:ext cx="59544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Embora o ponto </a:t>
                </a:r>
                <a:r>
                  <a:rPr lang="pt-BR" sz="14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4 m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esteja fora do gráfico, o potencial é estritamente crescente tanto com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crescente para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quanto para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diminuindo a partir de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de maneira que é possível imaginar o gráfico para todo </a:t>
                </a:r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15B1901-F137-4C99-8F42-3054B3502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0" y="1137929"/>
                <a:ext cx="5954422" cy="738664"/>
              </a:xfrm>
              <a:prstGeom prst="rect">
                <a:avLst/>
              </a:prstGeom>
              <a:blipFill>
                <a:blip r:embed="rId3"/>
                <a:stretch>
                  <a:fillRect l="-307" t="-1653" b="-74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017A0886-8714-49C6-902B-ED21B96AFD01}"/>
              </a:ext>
            </a:extLst>
          </p:cNvPr>
          <p:cNvGrpSpPr/>
          <p:nvPr/>
        </p:nvGrpSpPr>
        <p:grpSpPr>
          <a:xfrm>
            <a:off x="51852" y="1924199"/>
            <a:ext cx="7323859" cy="755734"/>
            <a:chOff x="51852" y="1924199"/>
            <a:chExt cx="7323859" cy="755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/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partícula oscila entre os pontos de retorno, em que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=425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J (porque K=0)</a:t>
                  </a:r>
                </a:p>
              </p:txBody>
            </p:sp>
          </mc:Choice>
          <mc:Fallback xmlns="">
            <p:sp>
              <p:nvSpPr>
                <p:cNvPr id="6" name="CaixaDeTexto 5">
                  <a:extLst>
                    <a:ext uri="{FF2B5EF4-FFF2-40B4-BE49-F238E27FC236}">
                      <a16:creationId xmlns:a16="http://schemas.microsoft.com/office/drawing/2014/main" id="{1C135FB9-3B6A-4EFD-82BE-0468B0C06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76" y="2341379"/>
                  <a:ext cx="7268135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03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/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Eq (</a:t>
                  </a:r>
                  <a:r>
                    <a:rPr lang="pt-BR" sz="1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ii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𝑈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4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=128+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198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132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=425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J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BFFA1AF6-CEC0-40A1-B386-C1C3B700E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" y="1924199"/>
                  <a:ext cx="4155689" cy="476221"/>
                </a:xfrm>
                <a:prstGeom prst="rect">
                  <a:avLst/>
                </a:prstGeom>
                <a:blipFill>
                  <a:blip r:embed="rId5"/>
                  <a:stretch>
                    <a:fillRect l="-881" b="-38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/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=425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/>
                  <a:t>m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889ECD0-EBB4-4122-AA69-304FA49D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0" y="2629831"/>
                <a:ext cx="4234798" cy="359650"/>
              </a:xfrm>
              <a:prstGeom prst="rect">
                <a:avLst/>
              </a:prstGeom>
              <a:blipFill>
                <a:blip r:embed="rId6"/>
                <a:stretch>
                  <a:fillRect l="-865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/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Assim, impulsionada para a esquerda, a partícula aumenta de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2 m a 0 m, aumenta um pouco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0 m até -2 m,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onde passa a reduzir a 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onde para e retorna; 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A9A3709-B699-4780-A900-6D2A51853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2" y="2940449"/>
                <a:ext cx="7231467" cy="830997"/>
              </a:xfrm>
              <a:prstGeom prst="rect">
                <a:avLst/>
              </a:prstGeom>
              <a:blipFill>
                <a:blip r:embed="rId7"/>
                <a:stretch>
                  <a:fillRect l="-506" t="-2190" r="-84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/>
              <p:nvPr/>
            </p:nvSpPr>
            <p:spPr>
              <a:xfrm>
                <a:off x="46962" y="3771446"/>
                <a:ext cx="7194596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dai move-se no sentido positivo, aumenta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reduz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-2 m a 0 m, aumenta um pouco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m ate 2m, de onde passa a reduzir 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velocidade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 m, onde para e retorna,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aumentando de </a:t>
                </a:r>
                <a:r>
                  <a:rPr lang="pt-BR" sz="16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rapidez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até </a:t>
                </a:r>
                <a:r>
                  <a:rPr lang="pt-BR" sz="1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 m e segue oscilando entre as posições -5 e 5 m.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BAE494-44A8-44C5-8CBD-472E0A400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2" y="3771446"/>
                <a:ext cx="7194596" cy="1077218"/>
              </a:xfrm>
              <a:prstGeom prst="rect">
                <a:avLst/>
              </a:prstGeom>
              <a:blipFill>
                <a:blip r:embed="rId8"/>
                <a:stretch>
                  <a:fillRect l="-508" t="-1705" b="-6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4C7AB977-360C-47AF-8FF6-9112C94EC639}"/>
              </a:ext>
            </a:extLst>
          </p:cNvPr>
          <p:cNvGrpSpPr/>
          <p:nvPr/>
        </p:nvGrpSpPr>
        <p:grpSpPr>
          <a:xfrm>
            <a:off x="6365248" y="338827"/>
            <a:ext cx="2511423" cy="474718"/>
            <a:chOff x="6365248" y="338827"/>
            <a:chExt cx="2511423" cy="474718"/>
          </a:xfrm>
        </p:grpSpPr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3EE9BC2F-9727-42AE-8D22-6676CA176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65248" y="373053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9B1E811B-7A3E-4A2F-B505-3276B450E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0671" y="338827"/>
              <a:ext cx="36000" cy="4404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/>
              <p:nvPr/>
            </p:nvSpPr>
            <p:spPr>
              <a:xfrm>
                <a:off x="7180944" y="2420765"/>
                <a:ext cx="1911204" cy="1530343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Aqui, rapidez é o módulo da velocidade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como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fica mais negativa, ela diminui, embora seu módulo aumente</a:t>
                </a:r>
              </a:p>
            </p:txBody>
          </p:sp>
        </mc:Choice>
        <mc:Fallback xmlns="">
          <p:sp>
            <p:nvSpPr>
              <p:cNvPr id="19" name="Balão de Fala: Retângulo 18">
                <a:extLst>
                  <a:ext uri="{FF2B5EF4-FFF2-40B4-BE49-F238E27FC236}">
                    <a16:creationId xmlns:a16="http://schemas.microsoft.com/office/drawing/2014/main" id="{572A1BCD-733E-4E55-88A7-68B819467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944" y="2420765"/>
                <a:ext cx="1911204" cy="1530343"/>
              </a:xfrm>
              <a:prstGeom prst="wedgeRectCallout">
                <a:avLst>
                  <a:gd name="adj1" fmla="val -125575"/>
                  <a:gd name="adj2" fmla="val -988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48668D-49F2-4218-B5E4-19F10158E4EB}"/>
              </a:ext>
            </a:extLst>
          </p:cNvPr>
          <p:cNvSpPr txBox="1"/>
          <p:nvPr/>
        </p:nvSpPr>
        <p:spPr>
          <a:xfrm>
            <a:off x="4111362" y="21141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sp>
        <p:nvSpPr>
          <p:cNvPr id="21" name="Balão de Fala: Retângulo 20">
            <a:extLst>
              <a:ext uri="{FF2B5EF4-FFF2-40B4-BE49-F238E27FC236}">
                <a16:creationId xmlns:a16="http://schemas.microsoft.com/office/drawing/2014/main" id="{CB62084F-1BF9-487F-8940-379F77EC963D}"/>
              </a:ext>
            </a:extLst>
          </p:cNvPr>
          <p:cNvSpPr/>
          <p:nvPr/>
        </p:nvSpPr>
        <p:spPr>
          <a:xfrm>
            <a:off x="7180944" y="4199244"/>
            <a:ext cx="1768074" cy="543114"/>
          </a:xfrm>
          <a:prstGeom prst="wedgeRectCallout">
            <a:avLst>
              <a:gd name="adj1" fmla="val -99640"/>
              <a:gd name="adj2" fmla="val -3592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Aqui, é velocidade mesmo!</a:t>
            </a:r>
          </a:p>
        </p:txBody>
      </p:sp>
    </p:spTree>
    <p:extLst>
      <p:ext uri="{BB962C8B-B14F-4D97-AF65-F5344CB8AC3E}">
        <p14:creationId xmlns:p14="http://schemas.microsoft.com/office/powerpoint/2010/main" val="42208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421"/>
          <p:cNvGrpSpPr/>
          <p:nvPr/>
        </p:nvGrpSpPr>
        <p:grpSpPr>
          <a:xfrm>
            <a:off x="7478327" y="561179"/>
            <a:ext cx="7047371" cy="4666956"/>
            <a:chOff x="0" y="0"/>
            <a:chExt cx="7126605" cy="4932680"/>
          </a:xfrm>
        </p:grpSpPr>
        <p:sp>
          <p:nvSpPr>
            <p:cNvPr id="4" name="Retângulo 3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5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44970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39"/>
            <p:cNvCxnSpPr>
              <a:cxnSpLocks noChangeShapeType="1"/>
            </p:cNvCxnSpPr>
            <p:nvPr/>
          </p:nvCxnSpPr>
          <p:spPr bwMode="auto">
            <a:xfrm rot="5400000" flipH="1">
              <a:off x="1468120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0"/>
            <p:cNvCxnSpPr>
              <a:cxnSpLocks noChangeShapeType="1"/>
            </p:cNvCxnSpPr>
            <p:nvPr/>
          </p:nvCxnSpPr>
          <p:spPr bwMode="auto">
            <a:xfrm rot="5400000" flipH="1">
              <a:off x="1457960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1"/>
            <p:cNvCxnSpPr>
              <a:cxnSpLocks noChangeShapeType="1"/>
            </p:cNvCxnSpPr>
            <p:nvPr/>
          </p:nvCxnSpPr>
          <p:spPr bwMode="auto">
            <a:xfrm rot="5400000" flipH="1">
              <a:off x="1457960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2"/>
            <p:cNvCxnSpPr>
              <a:cxnSpLocks noChangeShapeType="1"/>
            </p:cNvCxnSpPr>
            <p:nvPr/>
          </p:nvCxnSpPr>
          <p:spPr bwMode="auto">
            <a:xfrm rot="5400000" flipH="1">
              <a:off x="1457325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43"/>
            <p:cNvCxnSpPr>
              <a:cxnSpLocks noChangeShapeType="1"/>
            </p:cNvCxnSpPr>
            <p:nvPr/>
          </p:nvCxnSpPr>
          <p:spPr bwMode="auto">
            <a:xfrm rot="5400000" flipH="1">
              <a:off x="1465580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444"/>
            <p:cNvSpPr>
              <a:spLocks noChangeArrowheads="1"/>
            </p:cNvSpPr>
            <p:nvPr/>
          </p:nvSpPr>
          <p:spPr bwMode="auto">
            <a:xfrm>
              <a:off x="259080" y="387985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4" name="Text Box 445"/>
            <p:cNvSpPr txBox="1">
              <a:spLocks noChangeArrowheads="1"/>
            </p:cNvSpPr>
            <p:nvPr/>
          </p:nvSpPr>
          <p:spPr bwMode="auto">
            <a:xfrm>
              <a:off x="358140" y="429259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5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6" name="Oval 457"/>
            <p:cNvSpPr>
              <a:spLocks noChangeArrowheads="1"/>
            </p:cNvSpPr>
            <p:nvPr/>
          </p:nvSpPr>
          <p:spPr bwMode="auto">
            <a:xfrm>
              <a:off x="12712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7" name="Oval 458"/>
            <p:cNvSpPr>
              <a:spLocks noChangeArrowheads="1"/>
            </p:cNvSpPr>
            <p:nvPr/>
          </p:nvSpPr>
          <p:spPr bwMode="auto">
            <a:xfrm>
              <a:off x="13112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8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40" name="Line 461"/>
            <p:cNvCxnSpPr>
              <a:cxnSpLocks noChangeShapeType="1"/>
            </p:cNvCxnSpPr>
            <p:nvPr/>
          </p:nvCxnSpPr>
          <p:spPr bwMode="auto">
            <a:xfrm flipV="1">
              <a:off x="1449705" y="0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464"/>
            <p:cNvCxnSpPr>
              <a:cxnSpLocks noChangeShapeType="1"/>
            </p:cNvCxnSpPr>
            <p:nvPr/>
          </p:nvCxnSpPr>
          <p:spPr bwMode="auto">
            <a:xfrm>
              <a:off x="620395" y="509905"/>
              <a:ext cx="1149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40"/>
              <p:cNvSpPr>
                <a:spLocks noChangeArrowheads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escolhido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6344" y="1614454"/>
                <a:ext cx="3957365" cy="338554"/>
              </a:xfrm>
              <a:prstGeom prst="rect">
                <a:avLst/>
              </a:prstGeom>
              <a:blipFill>
                <a:blip r:embed="rId2"/>
                <a:stretch>
                  <a:fillRect l="-770" t="-5455" b="-2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tângulo 121"/>
          <p:cNvSpPr/>
          <p:nvPr/>
        </p:nvSpPr>
        <p:spPr>
          <a:xfrm>
            <a:off x="-74805" y="1233896"/>
            <a:ext cx="408603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Qual a deformação máxima da mola ?</a:t>
            </a:r>
          </a:p>
        </p:txBody>
      </p:sp>
      <p:sp>
        <p:nvSpPr>
          <p:cNvPr id="123" name="Retângulo 122"/>
          <p:cNvSpPr/>
          <p:nvPr/>
        </p:nvSpPr>
        <p:spPr>
          <a:xfrm>
            <a:off x="-48774" y="335211"/>
            <a:ext cx="7371685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Bloco de massa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5,0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desliza na mesa com coeficientes de atrito estático 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cinético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0,6 e 0,5;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colide com uma mola de constante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250 N/m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relaxada. </a:t>
            </a:r>
          </a:p>
          <a:p>
            <a:pPr algn="just">
              <a:lnSpc>
                <a:spcPct val="115000"/>
              </a:lnSpc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bloco atinge a mola com velocidade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1,0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-1" y="30616"/>
            <a:ext cx="69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3 – Amortecendo uma colisão com uma mola  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22" y="1681732"/>
                <a:ext cx="1218218" cy="246221"/>
              </a:xfrm>
              <a:prstGeom prst="rect">
                <a:avLst/>
              </a:prstGeom>
              <a:blipFill>
                <a:blip r:embed="rId3"/>
                <a:stretch>
                  <a:fillRect l="-3000" r="-2000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82" y="1544887"/>
                <a:ext cx="1472774" cy="492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024" y="1490511"/>
                <a:ext cx="1946366" cy="492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240" y="2015377"/>
                <a:ext cx="1496179" cy="514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Deformação máxima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4751" y="2074239"/>
                <a:ext cx="3140475" cy="358303"/>
              </a:xfrm>
              <a:prstGeom prst="rect">
                <a:avLst/>
              </a:prstGeom>
              <a:blipFill>
                <a:blip r:embed="rId7"/>
                <a:stretch>
                  <a:fillRect l="-971" t="-3390" b="-16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250 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533" y="2032586"/>
                <a:ext cx="1123192" cy="51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400" dirty="0"/>
                  <a:t>A </a:t>
                </a:r>
                <a:r>
                  <a:rPr lang="pt-BR" sz="1200" dirty="0"/>
                  <a:t>força de atrito é a única dissipativa nesse sistema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130" y="2639256"/>
                <a:ext cx="5553443" cy="265970"/>
              </a:xfrm>
              <a:prstGeom prst="rect">
                <a:avLst/>
              </a:prstGeom>
              <a:blipFill>
                <a:blip r:embed="rId9"/>
                <a:stretch>
                  <a:fillRect l="-1976" t="-25000" b="-3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91449" y="2603632"/>
                <a:ext cx="3538982" cy="28360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9" y="2603632"/>
                <a:ext cx="3538982" cy="283604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30" y="2971691"/>
                <a:ext cx="2582823" cy="363241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0,5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5,0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</m:d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83" y="2964520"/>
                <a:ext cx="3370859" cy="363241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334" y="2951851"/>
                <a:ext cx="2225417" cy="363241"/>
              </a:xfrm>
              <a:prstGeom prst="rect">
                <a:avLst/>
              </a:prstGeom>
              <a:blipFill>
                <a:blip r:embed="rId1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125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25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−2,5=0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44" y="3535509"/>
                <a:ext cx="2430409" cy="363241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3661520" y="3951333"/>
                <a:ext cx="1764073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20" y="3951333"/>
                <a:ext cx="1764073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2492095" y="3543882"/>
                <a:ext cx="1975156" cy="363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−0,1=0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95" y="3543882"/>
                <a:ext cx="1975156" cy="36324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682963" y="3396658"/>
                <a:ext cx="2991845" cy="533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)(−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963" y="3396658"/>
                <a:ext cx="2991845" cy="5338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7659897" y="3375807"/>
                <a:ext cx="1162178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0,073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=−0,273</m:t>
                      </m:r>
                    </m:oMath>
                  </m:oMathPara>
                </a14:m>
                <a:endParaRPr lang="pt-BR" sz="1600" b="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97" y="3375807"/>
                <a:ext cx="1162178" cy="531940"/>
              </a:xfrm>
              <a:prstGeom prst="rect">
                <a:avLst/>
              </a:prstGeom>
              <a:blipFill>
                <a:blip r:embed="rId18"/>
                <a:stretch>
                  <a:fillRect l="-2105" r="-3158" b="-126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7348853" y="3946061"/>
                <a:ext cx="14577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 0,073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853" y="3946061"/>
                <a:ext cx="1457771" cy="358303"/>
              </a:xfrm>
              <a:prstGeom prst="rect">
                <a:avLst/>
              </a:prstGeom>
              <a:blipFill>
                <a:blip r:embed="rId19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63"/>
          <p:cNvCxnSpPr/>
          <p:nvPr/>
        </p:nvCxnSpPr>
        <p:spPr>
          <a:xfrm flipH="1" flipV="1">
            <a:off x="8130759" y="3647020"/>
            <a:ext cx="752712" cy="22123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CFCF3D4E-2AA7-46CF-A016-671C4869CA2C}"/>
              </a:ext>
            </a:extLst>
          </p:cNvPr>
          <p:cNvCxnSpPr/>
          <p:nvPr/>
        </p:nvCxnSpPr>
        <p:spPr>
          <a:xfrm>
            <a:off x="7377296" y="1305701"/>
            <a:ext cx="16551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/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>
                <a:extLst>
                  <a:ext uri="{FF2B5EF4-FFF2-40B4-BE49-F238E27FC236}">
                    <a16:creationId xmlns:a16="http://schemas.microsoft.com/office/drawing/2014/main" id="{10F1D9AD-D6B4-4FBE-9E90-51EE4651D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71" y="1342751"/>
                <a:ext cx="183319" cy="276999"/>
              </a:xfrm>
              <a:prstGeom prst="rect">
                <a:avLst/>
              </a:prstGeom>
              <a:blipFill>
                <a:blip r:embed="rId2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/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B19EDC74-5B22-4D8E-A0B8-B299F8D3F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089" y="1288436"/>
                <a:ext cx="214033" cy="276999"/>
              </a:xfrm>
              <a:prstGeom prst="rect">
                <a:avLst/>
              </a:prstGeom>
              <a:blipFill>
                <a:blip r:embed="rId21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3752EE3F-5E4B-436C-B3C2-94D2E2B0B3C2}"/>
              </a:ext>
            </a:extLst>
          </p:cNvPr>
          <p:cNvCxnSpPr/>
          <p:nvPr/>
        </p:nvCxnSpPr>
        <p:spPr>
          <a:xfrm>
            <a:off x="8355559" y="122788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Seta: para a Direita 64">
            <a:extLst>
              <a:ext uri="{FF2B5EF4-FFF2-40B4-BE49-F238E27FC236}">
                <a16:creationId xmlns:a16="http://schemas.microsoft.com/office/drawing/2014/main" id="{77282A78-9385-4587-AE8C-24D5CC8CC372}"/>
              </a:ext>
            </a:extLst>
          </p:cNvPr>
          <p:cNvSpPr/>
          <p:nvPr/>
        </p:nvSpPr>
        <p:spPr>
          <a:xfrm>
            <a:off x="126536" y="2876052"/>
            <a:ext cx="1164636" cy="497378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(</a:t>
            </a:r>
            <a:r>
              <a:rPr lang="pt-BR" sz="1600" dirty="0" err="1"/>
              <a:t>ii</a:t>
            </a:r>
            <a:r>
              <a:rPr lang="pt-BR" sz="1600" dirty="0"/>
              <a:t>) em (i)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68F5A8A-D141-411E-83C1-3D632AAB16D0}"/>
              </a:ext>
            </a:extLst>
          </p:cNvPr>
          <p:cNvGrpSpPr/>
          <p:nvPr/>
        </p:nvGrpSpPr>
        <p:grpSpPr>
          <a:xfrm>
            <a:off x="32950" y="4262032"/>
            <a:ext cx="8972783" cy="348705"/>
            <a:chOff x="32950" y="4262032"/>
            <a:chExt cx="8972783" cy="348705"/>
          </a:xfrm>
        </p:grpSpPr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47113E41-8FBD-4191-86D1-674097EFD5CD}"/>
                </a:ext>
              </a:extLst>
            </p:cNvPr>
            <p:cNvSpPr txBox="1"/>
            <p:nvPr/>
          </p:nvSpPr>
          <p:spPr>
            <a:xfrm>
              <a:off x="32950" y="4272183"/>
              <a:ext cx="4011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Trabalho do atrito: -0,5*50*0,073= -1,83 J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BBF80BF3-D48B-4C13-9F28-BF32EC5F8AA7}"/>
                </a:ext>
              </a:extLst>
            </p:cNvPr>
            <p:cNvSpPr txBox="1"/>
            <p:nvPr/>
          </p:nvSpPr>
          <p:spPr>
            <a:xfrm>
              <a:off x="4288891" y="4262032"/>
              <a:ext cx="4716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Trabalho da força da mola = 0,5*250*0,073^2= -0,67 J</a:t>
              </a:r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4640A2C0-ABE1-409C-B036-65A5DAA418FD}"/>
              </a:ext>
            </a:extLst>
          </p:cNvPr>
          <p:cNvGrpSpPr/>
          <p:nvPr/>
        </p:nvGrpSpPr>
        <p:grpSpPr>
          <a:xfrm>
            <a:off x="64833" y="4559710"/>
            <a:ext cx="9046217" cy="338554"/>
            <a:chOff x="64833" y="4559710"/>
            <a:chExt cx="9046217" cy="338554"/>
          </a:xfrm>
        </p:grpSpPr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89B0CBD0-F1B6-4247-AA3D-CA53FA9ED1F2}"/>
                </a:ext>
              </a:extLst>
            </p:cNvPr>
            <p:cNvSpPr txBox="1"/>
            <p:nvPr/>
          </p:nvSpPr>
          <p:spPr>
            <a:xfrm>
              <a:off x="64833" y="4559710"/>
              <a:ext cx="41909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Variação de energia cinética:0-0,5*5*1^2= -2,5 J 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DF832DF2-9BEF-48E6-96B5-6E26C5108759}"/>
                </a:ext>
              </a:extLst>
            </p:cNvPr>
            <p:cNvSpPr txBox="1"/>
            <p:nvPr/>
          </p:nvSpPr>
          <p:spPr>
            <a:xfrm>
              <a:off x="4288891" y="4559710"/>
              <a:ext cx="4822159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Trabalho da resultante = variação de energia cinética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50" grpId="0"/>
      <p:bldP spid="51" grpId="0"/>
      <p:bldP spid="52" grpId="0" animBg="1"/>
      <p:bldP spid="43" grpId="0"/>
      <p:bldP spid="54" grpId="0" animBg="1"/>
      <p:bldP spid="56" grpId="0"/>
      <p:bldP spid="57" grpId="0"/>
      <p:bldP spid="58" grpId="0"/>
      <p:bldP spid="59" grpId="0" animBg="1"/>
      <p:bldP spid="60" grpId="0"/>
      <p:bldP spid="62" grpId="0"/>
      <p:bldP spid="45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ela 421"/>
          <p:cNvGrpSpPr/>
          <p:nvPr/>
        </p:nvGrpSpPr>
        <p:grpSpPr>
          <a:xfrm>
            <a:off x="7478327" y="567867"/>
            <a:ext cx="7047371" cy="4660268"/>
            <a:chOff x="0" y="7069"/>
            <a:chExt cx="7126605" cy="4925611"/>
          </a:xfrm>
        </p:grpSpPr>
        <p:sp>
          <p:nvSpPr>
            <p:cNvPr id="3" name="Retângulo 2"/>
            <p:cNvSpPr/>
            <p:nvPr/>
          </p:nvSpPr>
          <p:spPr>
            <a:xfrm>
              <a:off x="5544185" y="4128135"/>
              <a:ext cx="1582420" cy="80454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Line 423"/>
            <p:cNvCxnSpPr>
              <a:cxnSpLocks noChangeShapeType="1"/>
            </p:cNvCxnSpPr>
            <p:nvPr/>
          </p:nvCxnSpPr>
          <p:spPr bwMode="auto">
            <a:xfrm>
              <a:off x="0" y="616585"/>
              <a:ext cx="1395863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Line 427"/>
            <p:cNvCxnSpPr>
              <a:cxnSpLocks noChangeShapeType="1"/>
            </p:cNvCxnSpPr>
            <p:nvPr/>
          </p:nvCxnSpPr>
          <p:spPr bwMode="auto">
            <a:xfrm flipH="1">
              <a:off x="30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28"/>
            <p:cNvCxnSpPr>
              <a:cxnSpLocks noChangeShapeType="1"/>
            </p:cNvCxnSpPr>
            <p:nvPr/>
          </p:nvCxnSpPr>
          <p:spPr bwMode="auto">
            <a:xfrm flipH="1">
              <a:off x="144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429"/>
            <p:cNvCxnSpPr>
              <a:cxnSpLocks noChangeShapeType="1"/>
            </p:cNvCxnSpPr>
            <p:nvPr/>
          </p:nvCxnSpPr>
          <p:spPr bwMode="auto">
            <a:xfrm flipH="1">
              <a:off x="2590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430"/>
            <p:cNvCxnSpPr>
              <a:cxnSpLocks noChangeShapeType="1"/>
            </p:cNvCxnSpPr>
            <p:nvPr/>
          </p:nvCxnSpPr>
          <p:spPr bwMode="auto">
            <a:xfrm flipH="1">
              <a:off x="3733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431"/>
            <p:cNvCxnSpPr>
              <a:cxnSpLocks noChangeShapeType="1"/>
            </p:cNvCxnSpPr>
            <p:nvPr/>
          </p:nvCxnSpPr>
          <p:spPr bwMode="auto">
            <a:xfrm flipH="1">
              <a:off x="4876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432"/>
            <p:cNvCxnSpPr>
              <a:cxnSpLocks noChangeShapeType="1"/>
            </p:cNvCxnSpPr>
            <p:nvPr/>
          </p:nvCxnSpPr>
          <p:spPr bwMode="auto">
            <a:xfrm flipH="1">
              <a:off x="6019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33"/>
            <p:cNvCxnSpPr>
              <a:cxnSpLocks noChangeShapeType="1"/>
            </p:cNvCxnSpPr>
            <p:nvPr/>
          </p:nvCxnSpPr>
          <p:spPr bwMode="auto">
            <a:xfrm flipH="1">
              <a:off x="7162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434"/>
            <p:cNvCxnSpPr>
              <a:cxnSpLocks noChangeShapeType="1"/>
            </p:cNvCxnSpPr>
            <p:nvPr/>
          </p:nvCxnSpPr>
          <p:spPr bwMode="auto">
            <a:xfrm flipH="1">
              <a:off x="8305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435"/>
            <p:cNvCxnSpPr>
              <a:cxnSpLocks noChangeShapeType="1"/>
            </p:cNvCxnSpPr>
            <p:nvPr/>
          </p:nvCxnSpPr>
          <p:spPr bwMode="auto">
            <a:xfrm flipH="1">
              <a:off x="9448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436"/>
            <p:cNvCxnSpPr>
              <a:cxnSpLocks noChangeShapeType="1"/>
            </p:cNvCxnSpPr>
            <p:nvPr/>
          </p:nvCxnSpPr>
          <p:spPr bwMode="auto">
            <a:xfrm flipH="1">
              <a:off x="10591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437"/>
            <p:cNvCxnSpPr>
              <a:cxnSpLocks noChangeShapeType="1"/>
            </p:cNvCxnSpPr>
            <p:nvPr/>
          </p:nvCxnSpPr>
          <p:spPr bwMode="auto">
            <a:xfrm flipH="1">
              <a:off x="11734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438"/>
            <p:cNvCxnSpPr>
              <a:cxnSpLocks noChangeShapeType="1"/>
            </p:cNvCxnSpPr>
            <p:nvPr/>
          </p:nvCxnSpPr>
          <p:spPr bwMode="auto">
            <a:xfrm flipH="1">
              <a:off x="1287780" y="61658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39"/>
            <p:cNvCxnSpPr>
              <a:cxnSpLocks noChangeShapeType="1"/>
            </p:cNvCxnSpPr>
            <p:nvPr/>
          </p:nvCxnSpPr>
          <p:spPr bwMode="auto">
            <a:xfrm rot="5400000" flipH="1">
              <a:off x="1395863" y="4762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440"/>
            <p:cNvCxnSpPr>
              <a:cxnSpLocks noChangeShapeType="1"/>
            </p:cNvCxnSpPr>
            <p:nvPr/>
          </p:nvCxnSpPr>
          <p:spPr bwMode="auto">
            <a:xfrm rot="5400000" flipH="1">
              <a:off x="1385703" y="36195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441"/>
            <p:cNvCxnSpPr>
              <a:cxnSpLocks noChangeShapeType="1"/>
            </p:cNvCxnSpPr>
            <p:nvPr/>
          </p:nvCxnSpPr>
          <p:spPr bwMode="auto">
            <a:xfrm rot="5400000" flipH="1">
              <a:off x="1385703" y="26352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442"/>
            <p:cNvCxnSpPr>
              <a:cxnSpLocks noChangeShapeType="1"/>
            </p:cNvCxnSpPr>
            <p:nvPr/>
          </p:nvCxnSpPr>
          <p:spPr bwMode="auto">
            <a:xfrm rot="5400000" flipH="1">
              <a:off x="1385068" y="165100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443"/>
            <p:cNvCxnSpPr>
              <a:cxnSpLocks noChangeShapeType="1"/>
            </p:cNvCxnSpPr>
            <p:nvPr/>
          </p:nvCxnSpPr>
          <p:spPr bwMode="auto">
            <a:xfrm rot="5400000" flipH="1">
              <a:off x="1393323" y="50165"/>
              <a:ext cx="1143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444"/>
            <p:cNvSpPr>
              <a:spLocks noChangeArrowheads="1"/>
            </p:cNvSpPr>
            <p:nvPr/>
          </p:nvSpPr>
          <p:spPr bwMode="auto">
            <a:xfrm>
              <a:off x="521374" y="362310"/>
              <a:ext cx="342900" cy="228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3" name="Text Box 445"/>
            <p:cNvSpPr txBox="1">
              <a:spLocks noChangeArrowheads="1"/>
            </p:cNvSpPr>
            <p:nvPr/>
          </p:nvSpPr>
          <p:spPr bwMode="auto">
            <a:xfrm>
              <a:off x="620433" y="403584"/>
              <a:ext cx="126890" cy="15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en-US" sz="12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Oval 446"/>
            <p:cNvSpPr>
              <a:spLocks noChangeArrowheads="1"/>
            </p:cNvSpPr>
            <p:nvPr/>
          </p:nvSpPr>
          <p:spPr bwMode="auto">
            <a:xfrm>
              <a:off x="855345" y="338455"/>
              <a:ext cx="146050" cy="2286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5" name="Oval 447"/>
            <p:cNvSpPr>
              <a:spLocks noChangeArrowheads="1"/>
            </p:cNvSpPr>
            <p:nvPr/>
          </p:nvSpPr>
          <p:spPr bwMode="auto">
            <a:xfrm>
              <a:off x="88709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6" name="Oval 448"/>
            <p:cNvSpPr>
              <a:spLocks noChangeArrowheads="1"/>
            </p:cNvSpPr>
            <p:nvPr/>
          </p:nvSpPr>
          <p:spPr bwMode="auto">
            <a:xfrm>
              <a:off x="9283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7" name="Oval 449"/>
            <p:cNvSpPr>
              <a:spLocks noChangeArrowheads="1"/>
            </p:cNvSpPr>
            <p:nvPr/>
          </p:nvSpPr>
          <p:spPr bwMode="auto">
            <a:xfrm>
              <a:off x="96202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8" name="Oval 450"/>
            <p:cNvSpPr>
              <a:spLocks noChangeArrowheads="1"/>
            </p:cNvSpPr>
            <p:nvPr/>
          </p:nvSpPr>
          <p:spPr bwMode="auto">
            <a:xfrm>
              <a:off x="100330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29" name="Oval 451"/>
            <p:cNvSpPr>
              <a:spLocks noChangeArrowheads="1"/>
            </p:cNvSpPr>
            <p:nvPr/>
          </p:nvSpPr>
          <p:spPr bwMode="auto">
            <a:xfrm>
              <a:off x="10426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0" name="Oval 452"/>
            <p:cNvSpPr>
              <a:spLocks noChangeArrowheads="1"/>
            </p:cNvSpPr>
            <p:nvPr/>
          </p:nvSpPr>
          <p:spPr bwMode="auto">
            <a:xfrm>
              <a:off x="108267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1" name="Oval 453"/>
            <p:cNvSpPr>
              <a:spLocks noChangeArrowheads="1"/>
            </p:cNvSpPr>
            <p:nvPr/>
          </p:nvSpPr>
          <p:spPr bwMode="auto">
            <a:xfrm>
              <a:off x="112395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2" name="Oval 454"/>
            <p:cNvSpPr>
              <a:spLocks noChangeArrowheads="1"/>
            </p:cNvSpPr>
            <p:nvPr/>
          </p:nvSpPr>
          <p:spPr bwMode="auto">
            <a:xfrm>
              <a:off x="115697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3" name="Oval 455"/>
            <p:cNvSpPr>
              <a:spLocks noChangeArrowheads="1"/>
            </p:cNvSpPr>
            <p:nvPr/>
          </p:nvSpPr>
          <p:spPr bwMode="auto">
            <a:xfrm>
              <a:off x="1198245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34" name="Oval 456"/>
            <p:cNvSpPr>
              <a:spLocks noChangeArrowheads="1"/>
            </p:cNvSpPr>
            <p:nvPr/>
          </p:nvSpPr>
          <p:spPr bwMode="auto">
            <a:xfrm>
              <a:off x="1239520" y="338455"/>
              <a:ext cx="146050" cy="2286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7" name="Line 459"/>
            <p:cNvCxnSpPr>
              <a:cxnSpLocks noChangeShapeType="1"/>
            </p:cNvCxnSpPr>
            <p:nvPr/>
          </p:nvCxnSpPr>
          <p:spPr bwMode="auto">
            <a:xfrm>
              <a:off x="735330" y="28003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460"/>
            <p:cNvSpPr>
              <a:spLocks noChangeArrowheads="1"/>
            </p:cNvSpPr>
            <p:nvPr/>
          </p:nvSpPr>
          <p:spPr bwMode="auto">
            <a:xfrm>
              <a:off x="850265" y="271780"/>
              <a:ext cx="114935" cy="344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39" name="Line 461"/>
            <p:cNvCxnSpPr>
              <a:cxnSpLocks noChangeShapeType="1"/>
            </p:cNvCxnSpPr>
            <p:nvPr/>
          </p:nvCxnSpPr>
          <p:spPr bwMode="auto">
            <a:xfrm flipV="1">
              <a:off x="1392594" y="7069"/>
              <a:ext cx="635" cy="624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2" name="Conector de Seta Reta 41"/>
          <p:cNvCxnSpPr/>
          <p:nvPr/>
        </p:nvCxnSpPr>
        <p:spPr>
          <a:xfrm flipH="1">
            <a:off x="7906345" y="816665"/>
            <a:ext cx="364679" cy="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949024" y="538014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8449481" y="1122900"/>
            <a:ext cx="28683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8792272" y="1043979"/>
            <a:ext cx="47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16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0" y="433341"/>
            <a:ext cx="6622868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o que acontece depois que a mola atinge sua deformação máxima.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1" y="838400"/>
                <a:ext cx="950965" cy="246221"/>
              </a:xfrm>
              <a:prstGeom prst="rect">
                <a:avLst/>
              </a:prstGeom>
              <a:blipFill>
                <a:blip r:embed="rId2"/>
                <a:stretch>
                  <a:fillRect l="-4487" r="-3205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 os dados do problema,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b>
                    </m:sSub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,6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5,0×10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69" y="851465"/>
                <a:ext cx="4549322" cy="246221"/>
              </a:xfrm>
              <a:prstGeom prst="rect">
                <a:avLst/>
              </a:prstGeom>
              <a:blipFill>
                <a:blip r:embed="rId3"/>
                <a:stretch>
                  <a:fillRect l="-2815" t="-2750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6187178" y="847365"/>
                <a:ext cx="1000209" cy="24622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178" y="847365"/>
                <a:ext cx="1000209" cy="246221"/>
              </a:xfrm>
              <a:prstGeom prst="rect">
                <a:avLst/>
              </a:prstGeom>
              <a:blipFill>
                <a:blip r:embed="rId4"/>
                <a:stretch>
                  <a:fillRect l="-4268" r="-3659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228600" y="1278785"/>
                <a:ext cx="1132233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78785"/>
                <a:ext cx="1132233" cy="301557"/>
              </a:xfrm>
              <a:prstGeom prst="rect">
                <a:avLst/>
              </a:prstGeom>
              <a:blipFill>
                <a:blip r:embed="rId5"/>
                <a:stretch>
                  <a:fillRect l="-3784" t="-32653" r="-25946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=−250(0,073)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67169"/>
                <a:ext cx="1823704" cy="276166"/>
              </a:xfrm>
              <a:prstGeom prst="rect">
                <a:avLst/>
              </a:prstGeom>
              <a:blipFill>
                <a:blip r:embed="rId6"/>
                <a:stretch>
                  <a:fillRect l="-2341" t="-37778" r="-15719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=−18  </m:t>
                      </m:r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013" y="1264270"/>
                <a:ext cx="1639680" cy="276166"/>
              </a:xfrm>
              <a:prstGeom prst="rect">
                <a:avLst/>
              </a:prstGeom>
              <a:blipFill>
                <a:blip r:embed="rId7"/>
                <a:stretch>
                  <a:fillRect l="-2230" t="-34783" r="-1859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Como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&lt;30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→    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bloco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fica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parado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95" y="1712735"/>
                <a:ext cx="5243871" cy="295915"/>
              </a:xfrm>
              <a:prstGeom prst="rect">
                <a:avLst/>
              </a:prstGeom>
              <a:blipFill>
                <a:blip r:embed="rId8"/>
                <a:stretch>
                  <a:fillRect t="-32653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/>
          <p:cNvSpPr/>
          <p:nvPr/>
        </p:nvSpPr>
        <p:spPr>
          <a:xfrm>
            <a:off x="40345" y="2115837"/>
            <a:ext cx="7524637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Qual a fração da energia inicial que é dissipada pelo atrito nesse processo.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=−(0,5)(5,0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10)(0,073)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0" y="2603074"/>
                <a:ext cx="3309791" cy="246221"/>
              </a:xfrm>
              <a:prstGeom prst="rect">
                <a:avLst/>
              </a:prstGeom>
              <a:blipFill>
                <a:blip r:embed="rId9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𝐹𝐴𝑇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=−1,83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30" y="2579654"/>
                <a:ext cx="1886425" cy="246221"/>
              </a:xfrm>
              <a:prstGeom prst="rect">
                <a:avLst/>
              </a:prstGeom>
              <a:blipFill>
                <a:blip r:embed="rId10"/>
                <a:stretch>
                  <a:fillRect b="-292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ixaDeTexto 67"/>
          <p:cNvSpPr txBox="1"/>
          <p:nvPr/>
        </p:nvSpPr>
        <p:spPr>
          <a:xfrm>
            <a:off x="385683" y="3094278"/>
            <a:ext cx="1694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inicial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309" y="2992347"/>
                <a:ext cx="892552" cy="4925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(5,0)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(1,0)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590" y="3057310"/>
                <a:ext cx="1471685" cy="4925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24" y="3130846"/>
                <a:ext cx="894924" cy="246221"/>
              </a:xfrm>
              <a:prstGeom prst="rect">
                <a:avLst/>
              </a:prstGeom>
              <a:blipFill>
                <a:blip r:embed="rId13"/>
                <a:stretch>
                  <a:fillRect l="-4762" r="-680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646770" y="3710106"/>
                <a:ext cx="3590214" cy="51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𝐹𝑟𝑎𝑐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𝑝𝑒𝑟𝑑𝑖𝑑𝑎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𝐸𝑛𝑒𝑟𝑔𝑖𝑎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1,83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=0,73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0" y="3710106"/>
                <a:ext cx="3590214" cy="5107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eta para a Direita 72"/>
          <p:cNvSpPr/>
          <p:nvPr/>
        </p:nvSpPr>
        <p:spPr>
          <a:xfrm>
            <a:off x="4638710" y="3869386"/>
            <a:ext cx="653143" cy="19215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5775765" y="3800228"/>
                <a:ext cx="1505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73%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foi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perdida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5" y="3800228"/>
                <a:ext cx="1505220" cy="246221"/>
              </a:xfrm>
              <a:prstGeom prst="rect">
                <a:avLst/>
              </a:prstGeom>
              <a:blipFill>
                <a:blip r:embed="rId15"/>
                <a:stretch>
                  <a:fillRect l="-283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/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Eq.</a:t>
                </a:r>
                <a:r>
                  <a:rPr lang="pt-BR" sz="16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do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slide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anterior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𝐹𝐴𝑇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76" name="CaixaDeTexto 75">
                <a:extLst>
                  <a:ext uri="{FF2B5EF4-FFF2-40B4-BE49-F238E27FC236}">
                    <a16:creationId xmlns:a16="http://schemas.microsoft.com/office/drawing/2014/main" id="{1B47182F-3E8F-4DA0-91B0-641BF4CD3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3" y="2579654"/>
                <a:ext cx="3744358" cy="265970"/>
              </a:xfrm>
              <a:prstGeom prst="rect">
                <a:avLst/>
              </a:prstGeom>
              <a:blipFill>
                <a:blip r:embed="rId16"/>
                <a:stretch>
                  <a:fillRect l="-3257" t="-22727" b="-38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501671-56DB-4D68-A0BF-03001484E3F1}"/>
              </a:ext>
            </a:extLst>
          </p:cNvPr>
          <p:cNvSpPr txBox="1"/>
          <p:nvPr/>
        </p:nvSpPr>
        <p:spPr>
          <a:xfrm>
            <a:off x="-1" y="30616"/>
            <a:ext cx="69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ex. 3 – Amortecendo uma colisão com uma mola (final)  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BAD98DE3-CA04-9AD4-9DD6-45FD64E21FF7}"/>
              </a:ext>
            </a:extLst>
          </p:cNvPr>
          <p:cNvCxnSpPr/>
          <p:nvPr/>
        </p:nvCxnSpPr>
        <p:spPr>
          <a:xfrm>
            <a:off x="7243430" y="1540436"/>
            <a:ext cx="1718223" cy="2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A049DBA-37F4-037D-7E9E-D7820AC9B56D}"/>
              </a:ext>
            </a:extLst>
          </p:cNvPr>
          <p:cNvSpPr txBox="1"/>
          <p:nvPr/>
        </p:nvSpPr>
        <p:spPr>
          <a:xfrm>
            <a:off x="8581618" y="1474332"/>
            <a:ext cx="33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26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  <p:bldP spid="60" grpId="0"/>
      <p:bldP spid="61" grpId="0"/>
      <p:bldP spid="62" grpId="0"/>
      <p:bldP spid="63" grpId="0"/>
      <p:bldP spid="66" grpId="0"/>
      <p:bldP spid="67" grpId="0"/>
      <p:bldP spid="68" grpId="0"/>
      <p:bldP spid="69" grpId="0"/>
      <p:bldP spid="73" grpId="0" animBg="1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28896"/>
            <a:ext cx="746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0070C0"/>
                </a:solidFill>
              </a:rPr>
              <a:t>Lista 9,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15. </a:t>
            </a:r>
            <a:r>
              <a:rPr lang="pt-BR" sz="1600" i="1" dirty="0">
                <a:solidFill>
                  <a:srgbClr val="0070C0"/>
                </a:solidFill>
              </a:rPr>
              <a:t>Movimento de um anel que escorrega em um arco de arame</a:t>
            </a:r>
          </a:p>
          <a:p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98228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Anel A com massa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 = 1,0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parte do repouso em P e desliza sem atrito na haste circular, fixa no plano vertical.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força no anel é constante, módulo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10 N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forma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30</a:t>
            </a:r>
            <a:r>
              <a:rPr lang="pt-BR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com a horizontal.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com que o anel chega em Q. Adote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= 10 m/s</a:t>
            </a:r>
            <a:r>
              <a:rPr lang="pt-BR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</p:txBody>
      </p:sp>
      <p:pic>
        <p:nvPicPr>
          <p:cNvPr id="4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70090" y="389939"/>
            <a:ext cx="2073910" cy="1560195"/>
          </a:xfrm>
          <a:prstGeom prst="rect">
            <a:avLst/>
          </a:prstGeom>
          <a:ln/>
        </p:spPr>
      </p:pic>
      <p:grpSp>
        <p:nvGrpSpPr>
          <p:cNvPr id="33" name="Agrupar 32"/>
          <p:cNvGrpSpPr/>
          <p:nvPr/>
        </p:nvGrpSpPr>
        <p:grpSpPr>
          <a:xfrm>
            <a:off x="7519794" y="2060238"/>
            <a:ext cx="1077292" cy="1118458"/>
            <a:chOff x="6700948" y="1875556"/>
            <a:chExt cx="1077292" cy="1118458"/>
          </a:xfrm>
        </p:grpSpPr>
        <p:grpSp>
          <p:nvGrpSpPr>
            <p:cNvPr id="5" name="Agrupar 4"/>
            <p:cNvGrpSpPr/>
            <p:nvPr/>
          </p:nvGrpSpPr>
          <p:grpSpPr>
            <a:xfrm>
              <a:off x="6700948" y="1875556"/>
              <a:ext cx="1077292" cy="1118458"/>
              <a:chOff x="2595743" y="1549569"/>
              <a:chExt cx="1077292" cy="1118458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2595743" y="1549569"/>
                <a:ext cx="1077292" cy="1118458"/>
                <a:chOff x="2606783" y="2111575"/>
                <a:chExt cx="1077292" cy="1118458"/>
              </a:xfrm>
            </p:grpSpPr>
            <p:cxnSp>
              <p:nvCxnSpPr>
                <p:cNvPr id="8" name="Conector de Seta Reta 7"/>
                <p:cNvCxnSpPr/>
                <p:nvPr/>
              </p:nvCxnSpPr>
              <p:spPr>
                <a:xfrm>
                  <a:off x="2987658" y="2111575"/>
                  <a:ext cx="1" cy="11184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de Seta Reta 8"/>
                <p:cNvCxnSpPr/>
                <p:nvPr/>
              </p:nvCxnSpPr>
              <p:spPr>
                <a:xfrm flipH="1">
                  <a:off x="2606783" y="2686541"/>
                  <a:ext cx="101212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6667" t="-48889" r="-100000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CaixaDeTexto 10"/>
                    <p:cNvSpPr txBox="1"/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0870" t="-45652" r="-117391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2987658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de Seta Reta 12"/>
                <p:cNvCxnSpPr/>
                <p:nvPr/>
              </p:nvCxnSpPr>
              <p:spPr>
                <a:xfrm flipH="1">
                  <a:off x="2961801" y="2295877"/>
                  <a:ext cx="454499" cy="38524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t="-43137" r="-100000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CaixaDeTexto 14"/>
                    <p:cNvSpPr txBox="1"/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CaixaDeTexto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Elipse 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1" name="Retângulo 30"/>
            <p:cNvSpPr/>
            <p:nvPr/>
          </p:nvSpPr>
          <p:spPr>
            <a:xfrm>
              <a:off x="7310677" y="2126511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𝜃</a:t>
              </a:r>
            </a:p>
          </p:txBody>
        </p:sp>
        <p:sp>
          <p:nvSpPr>
            <p:cNvPr id="32" name="Arco 31"/>
            <p:cNvSpPr/>
            <p:nvPr/>
          </p:nvSpPr>
          <p:spPr>
            <a:xfrm>
              <a:off x="7021711" y="2355088"/>
              <a:ext cx="301890" cy="16565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39992" y="3504101"/>
                <a:ext cx="11899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2" y="3504101"/>
                <a:ext cx="1189941" cy="310598"/>
              </a:xfrm>
              <a:prstGeom prst="rect">
                <a:avLst/>
              </a:prstGeom>
              <a:blipFill>
                <a:blip r:embed="rId7"/>
                <a:stretch>
                  <a:fillRect l="-4615" t="-45098" r="-29744" b="-13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599701" y="1950134"/>
                <a:ext cx="110030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01" y="1950134"/>
                <a:ext cx="1100301" cy="310598"/>
              </a:xfrm>
              <a:prstGeom prst="rect">
                <a:avLst/>
              </a:prstGeom>
              <a:blipFill>
                <a:blip r:embed="rId8"/>
                <a:stretch>
                  <a:fillRect l="-4420" t="-11765" r="-29282" b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/>
              <p:cNvSpPr txBox="1"/>
              <p:nvPr/>
            </p:nvSpPr>
            <p:spPr>
              <a:xfrm>
                <a:off x="4852421" y="1967541"/>
                <a:ext cx="1522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21" y="1967541"/>
                <a:ext cx="1522981" cy="276999"/>
              </a:xfrm>
              <a:prstGeom prst="rect">
                <a:avLst/>
              </a:prstGeom>
              <a:blipFill>
                <a:blip r:embed="rId9"/>
                <a:stretch>
                  <a:fillRect l="-3600" t="-48889" r="-208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/>
          <p:cNvSpPr txBox="1"/>
          <p:nvPr/>
        </p:nvSpPr>
        <p:spPr>
          <a:xfrm>
            <a:off x="6364801" y="1925255"/>
            <a:ext cx="70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72402" y="2397443"/>
                <a:ext cx="289419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2" y="2397443"/>
                <a:ext cx="2894190" cy="310598"/>
              </a:xfrm>
              <a:prstGeom prst="rect">
                <a:avLst/>
              </a:prstGeom>
              <a:blipFill>
                <a:blip r:embed="rId10"/>
                <a:stretch>
                  <a:fillRect l="-1263" t="-43137" r="-5895" b="-313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  <a:blipFill>
                <a:blip r:embed="rId11"/>
                <a:stretch>
                  <a:fillRect t="-21212" r="-6294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=(8,7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5,0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blipFill>
                <a:blip r:embed="rId12"/>
                <a:stretch>
                  <a:fillRect l="-1714" t="-43137" r="-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  <a:blipFill>
                <a:blip r:embed="rId13"/>
                <a:stretch>
                  <a:fillRect t="-22727"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7992" y="1929042"/>
                <a:ext cx="11899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2" y="1929042"/>
                <a:ext cx="1189941" cy="310598"/>
              </a:xfrm>
              <a:prstGeom prst="rect">
                <a:avLst/>
              </a:prstGeom>
              <a:blipFill>
                <a:blip r:embed="rId14"/>
                <a:stretch>
                  <a:fillRect l="-4082" t="-43137" r="-29592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ixaDeTexto 43"/>
              <p:cNvSpPr txBox="1"/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8,7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−5,0 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blipFill>
                <a:blip r:embed="rId15"/>
                <a:stretch>
                  <a:fillRect l="-2550" t="-28261" r="-5282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o 44"/>
          <p:cNvSpPr/>
          <p:nvPr/>
        </p:nvSpPr>
        <p:spPr>
          <a:xfrm rot="19652677">
            <a:off x="2481454" y="3280888"/>
            <a:ext cx="1943057" cy="1614242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Arco 45"/>
          <p:cNvSpPr/>
          <p:nvPr/>
        </p:nvSpPr>
        <p:spPr>
          <a:xfrm rot="19652677">
            <a:off x="3089921" y="3259007"/>
            <a:ext cx="1959428" cy="1603829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51774" y="3408869"/>
                <a:ext cx="3016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1,7+1,0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74" y="3408869"/>
                <a:ext cx="3016403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1200" y="3930520"/>
                <a:ext cx="26543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Teorema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Trabalho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Energia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" y="3930520"/>
                <a:ext cx="2654381" cy="246221"/>
              </a:xfrm>
              <a:prstGeom prst="rect">
                <a:avLst/>
              </a:prstGeom>
              <a:blipFill>
                <a:blip r:embed="rId17"/>
                <a:stretch>
                  <a:fillRect l="-1379" r="-690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914785" y="3933193"/>
                <a:ext cx="8642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785" y="3933193"/>
                <a:ext cx="864276" cy="246221"/>
              </a:xfrm>
              <a:prstGeom prst="rect">
                <a:avLst/>
              </a:prstGeom>
              <a:blipFill>
                <a:blip r:embed="rId18"/>
                <a:stretch>
                  <a:fillRect l="-4930" r="-4225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050148" y="3794310"/>
                <a:ext cx="5111656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porque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48" y="3794310"/>
                <a:ext cx="5111656" cy="461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125300" y="4323340"/>
                <a:ext cx="2840393" cy="373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𝑖𝑖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2,7=0,5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00" y="4323340"/>
                <a:ext cx="2840393" cy="373692"/>
              </a:xfrm>
              <a:prstGeom prst="rect">
                <a:avLst/>
              </a:prstGeom>
              <a:blipFill>
                <a:blip r:embed="rId20"/>
                <a:stretch>
                  <a:fillRect t="-12903" r="-2581" b="-209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eta para a Direita 52"/>
          <p:cNvSpPr/>
          <p:nvPr/>
        </p:nvSpPr>
        <p:spPr>
          <a:xfrm>
            <a:off x="3354399" y="4418204"/>
            <a:ext cx="1391499" cy="29527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045464" y="4406342"/>
                <a:ext cx="1536959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64" y="4406342"/>
                <a:ext cx="1536959" cy="318998"/>
              </a:xfrm>
              <a:prstGeom prst="rect">
                <a:avLst/>
              </a:prstGeom>
              <a:blipFill>
                <a:blip r:embed="rId21"/>
                <a:stretch>
                  <a:fillRect t="-34615" r="-1984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812380" y="4406342"/>
                <a:ext cx="2144818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=−2,3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80" y="4406342"/>
                <a:ext cx="2144818" cy="299249"/>
              </a:xfrm>
              <a:prstGeom prst="rect">
                <a:avLst/>
              </a:prstGeom>
              <a:blipFill>
                <a:blip r:embed="rId22"/>
                <a:stretch>
                  <a:fillRect l="-855" t="-42857" r="-285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030329" y="1950134"/>
                <a:ext cx="165737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=−10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29" y="1950134"/>
                <a:ext cx="1657377" cy="310598"/>
              </a:xfrm>
              <a:prstGeom prst="rect">
                <a:avLst/>
              </a:prstGeom>
              <a:blipFill>
                <a:blip r:embed="rId23"/>
                <a:stretch>
                  <a:fillRect l="-1838" t="-11765" r="-2574" b="-23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F63B34BD-1021-407C-B16C-0EACC0B85649}"/>
              </a:ext>
            </a:extLst>
          </p:cNvPr>
          <p:cNvSpPr txBox="1"/>
          <p:nvPr/>
        </p:nvSpPr>
        <p:spPr>
          <a:xfrm>
            <a:off x="7005918" y="1771239"/>
            <a:ext cx="38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67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3" grpId="0" animBg="1"/>
      <p:bldP spid="54" grpId="0"/>
      <p:bldP spid="55" grpId="0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60915" y="614382"/>
            <a:ext cx="6377573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14 aberto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 Listas 9 e 10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7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até 5ª-feira</a:t>
            </a:r>
            <a:b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12-13/12: 2ª prova (Dinâmica da rotação + energia)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19-20/12: Prova Substitutiva (aberta)</a:t>
            </a:r>
          </a:p>
        </p:txBody>
      </p:sp>
    </p:spTree>
    <p:extLst>
      <p:ext uri="{BB962C8B-B14F-4D97-AF65-F5344CB8AC3E}">
        <p14:creationId xmlns:p14="http://schemas.microsoft.com/office/powerpoint/2010/main" val="21265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39148" y="3074584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Aplicações da energia em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Aplicações da energia em sistemas unidimensionais com atrito e forças conservativas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Deduzir a força a partir do gráfico do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678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Energia Potencial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sz="1600" b="1" dirty="0"/>
              <a:t>Livro texto - HRK</a:t>
            </a:r>
            <a:endParaRPr lang="pt-BR" sz="1600" dirty="0"/>
          </a:p>
          <a:p>
            <a:r>
              <a:rPr lang="pt-BR" sz="1600" dirty="0"/>
              <a:t>12.3 Conservação da Energia Mecânica</a:t>
            </a:r>
          </a:p>
          <a:p>
            <a:r>
              <a:rPr lang="pt-BR" sz="1600" dirty="0"/>
              <a:t>12.5 Sistemas conservativos unidimensionais- solução completa</a:t>
            </a:r>
          </a:p>
          <a:p>
            <a:endParaRPr lang="pt-BR" sz="1600" dirty="0"/>
          </a:p>
          <a:p>
            <a:r>
              <a:rPr lang="pt-BR" sz="1600" dirty="0"/>
              <a:t>13.1 Trabalho realizado sobre um sistema por forças externas</a:t>
            </a:r>
          </a:p>
          <a:p>
            <a:r>
              <a:rPr lang="pt-BR" sz="1600" dirty="0"/>
              <a:t>13.2 Energia interna de um sistema de partículas</a:t>
            </a:r>
          </a:p>
          <a:p>
            <a:r>
              <a:rPr lang="pt-BR" sz="1600" dirty="0"/>
              <a:t>13.3 Trabalho do atrito</a:t>
            </a:r>
          </a:p>
          <a:p>
            <a:r>
              <a:rPr lang="pt-BR" sz="1600" dirty="0"/>
              <a:t>13.4 Conservação de energia em um sistema de partículas</a:t>
            </a:r>
          </a:p>
          <a:p>
            <a:r>
              <a:rPr lang="pt-BR" sz="1600" dirty="0"/>
              <a:t>13.5 Reações e decaimentos</a:t>
            </a:r>
          </a:p>
        </p:txBody>
      </p:sp>
    </p:spTree>
    <p:extLst>
      <p:ext uri="{BB962C8B-B14F-4D97-AF65-F5344CB8AC3E}">
        <p14:creationId xmlns:p14="http://schemas.microsoft.com/office/powerpoint/2010/main" val="13942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673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Ex. 8. Energia no movimento de um bumerangue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" y="348574"/>
            <a:ext cx="7844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Bumerangue com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125 g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é arremessado de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1,06 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acima do solo com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v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=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12,3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Quando ele alcança a altura de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2,32 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sua velocidade é 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9,57 m/s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Determine: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trabalho realizado sobre o bumerangue pela força da gravidade. </a:t>
            </a:r>
            <a:endParaRPr lang="pt-BR" dirty="0"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33436" y="2312409"/>
            <a:ext cx="8348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a energia cinética perdida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devido à resistência do ar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Ignore o giro do bumerangue.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AF48144-16F1-4CA5-BCF2-849592C2D8E2}"/>
              </a:ext>
            </a:extLst>
          </p:cNvPr>
          <p:cNvGrpSpPr/>
          <p:nvPr/>
        </p:nvGrpSpPr>
        <p:grpSpPr>
          <a:xfrm>
            <a:off x="130106" y="1686924"/>
            <a:ext cx="7029251" cy="268118"/>
            <a:chOff x="130106" y="1686924"/>
            <a:chExt cx="7029251" cy="268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130106" y="1686924"/>
                  <a:ext cx="1949701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06" y="1686924"/>
                  <a:ext cx="1949701" cy="265970"/>
                </a:xfrm>
                <a:prstGeom prst="rect">
                  <a:avLst/>
                </a:prstGeom>
                <a:blipFill>
                  <a:blip r:embed="rId2"/>
                  <a:stretch>
                    <a:fillRect l="-1875" r="-343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470922" y="1698049"/>
                  <a:ext cx="3034998" cy="2569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=−0,125×9,8(2,32−1,06)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0922" y="1698049"/>
                  <a:ext cx="3034998" cy="256993"/>
                </a:xfrm>
                <a:prstGeom prst="rect">
                  <a:avLst/>
                </a:prstGeom>
                <a:blipFill>
                  <a:blip r:embed="rId3"/>
                  <a:stretch>
                    <a:fillRect l="-1004" r="-2008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5976918" y="1698049"/>
                  <a:ext cx="118243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=−1,54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918" y="1698049"/>
                  <a:ext cx="1182439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3093" r="-5155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2381" y="1972585"/>
                <a:ext cx="8276515" cy="37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Podia ter sido usado para fazer o cálculo: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" y="1972585"/>
                <a:ext cx="8276515" cy="375937"/>
              </a:xfrm>
              <a:prstGeom prst="rect">
                <a:avLst/>
              </a:prstGeom>
              <a:blipFill>
                <a:blip r:embed="rId5"/>
                <a:stretch>
                  <a:fillRect l="-442" b="-163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C305AA0-9B7F-429A-8FA8-996A1EF5E185}"/>
              </a:ext>
            </a:extLst>
          </p:cNvPr>
          <p:cNvGrpSpPr/>
          <p:nvPr/>
        </p:nvGrpSpPr>
        <p:grpSpPr>
          <a:xfrm>
            <a:off x="82389" y="3697469"/>
            <a:ext cx="6652467" cy="584840"/>
            <a:chOff x="669819" y="3024433"/>
            <a:chExt cx="6652467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669819" y="3066495"/>
                  <a:ext cx="1629292" cy="5007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19" y="3066495"/>
                  <a:ext cx="1629292" cy="5007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tângulo 13"/>
                <p:cNvSpPr/>
                <p:nvPr/>
              </p:nvSpPr>
              <p:spPr>
                <a:xfrm>
                  <a:off x="2205647" y="3024433"/>
                  <a:ext cx="3455626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0,125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×9,8×1,06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12,3)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Re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647" y="3024433"/>
                  <a:ext cx="3455626" cy="58484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6015069" y="3162356"/>
                  <a:ext cx="13072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=10,7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069" y="3162356"/>
                  <a:ext cx="1307217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Seta para a Direita 18"/>
            <p:cNvSpPr/>
            <p:nvPr/>
          </p:nvSpPr>
          <p:spPr>
            <a:xfrm>
              <a:off x="5608669" y="324869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5D93877-3498-46F4-BCA8-849D9F3976A5}"/>
              </a:ext>
            </a:extLst>
          </p:cNvPr>
          <p:cNvGrpSpPr/>
          <p:nvPr/>
        </p:nvGrpSpPr>
        <p:grpSpPr>
          <a:xfrm>
            <a:off x="103787" y="4254723"/>
            <a:ext cx="6523230" cy="584840"/>
            <a:chOff x="531654" y="3525821"/>
            <a:chExt cx="6618029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531654" y="3539379"/>
                  <a:ext cx="1730089" cy="5148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54" y="3539379"/>
                  <a:ext cx="1730089" cy="5148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2149095" y="3525821"/>
                  <a:ext cx="3455626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0,125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×9,8×2,32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9,57)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095" y="3525821"/>
                  <a:ext cx="3455626" cy="58484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5932875" y="3664389"/>
                  <a:ext cx="1216808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=8,57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875" y="3664389"/>
                  <a:ext cx="1216808" cy="358303"/>
                </a:xfrm>
                <a:prstGeom prst="rect">
                  <a:avLst/>
                </a:prstGeom>
                <a:blipFill>
                  <a:blip r:embed="rId1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Seta para a Direita 19"/>
            <p:cNvSpPr/>
            <p:nvPr/>
          </p:nvSpPr>
          <p:spPr>
            <a:xfrm>
              <a:off x="5604720" y="3744288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0C9DB1E-3D10-46E5-A579-32A12533323C}"/>
              </a:ext>
            </a:extLst>
          </p:cNvPr>
          <p:cNvGrpSpPr/>
          <p:nvPr/>
        </p:nvGrpSpPr>
        <p:grpSpPr>
          <a:xfrm>
            <a:off x="8121820" y="510947"/>
            <a:ext cx="305229" cy="1239731"/>
            <a:chOff x="7136178" y="384490"/>
            <a:chExt cx="254426" cy="1416389"/>
          </a:xfrm>
        </p:grpSpPr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5ECC6E08-862D-4592-B5AF-AC39BA49A919}"/>
                </a:ext>
              </a:extLst>
            </p:cNvPr>
            <p:cNvCxnSpPr/>
            <p:nvPr/>
          </p:nvCxnSpPr>
          <p:spPr>
            <a:xfrm flipV="1">
              <a:off x="7390604" y="423120"/>
              <a:ext cx="0" cy="1377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8842C49B-7AB2-4EBA-81FA-D539A6C97750}"/>
                    </a:ext>
                  </a:extLst>
                </p:cNvPr>
                <p:cNvSpPr txBox="1"/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>
                  <a:extLst>
                    <a:ext uri="{FF2B5EF4-FFF2-40B4-BE49-F238E27FC236}">
                      <a16:creationId xmlns:a16="http://schemas.microsoft.com/office/drawing/2014/main" id="{8842C49B-7AB2-4EBA-81FA-D539A6C97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178" y="384490"/>
                  <a:ext cx="1867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8919" r="-13514" b="-4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D2DF772F-62F3-4406-B884-9CCB280C4E93}"/>
                    </a:ext>
                  </a:extLst>
                </p:cNvPr>
                <p:cNvSpPr txBox="1"/>
                <p:nvPr/>
              </p:nvSpPr>
              <p:spPr>
                <a:xfrm>
                  <a:off x="7159478" y="1515646"/>
                  <a:ext cx="2140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D2DF772F-62F3-4406-B884-9CCB280C4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9478" y="1515646"/>
                  <a:ext cx="21403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4286" r="-11905" b="-2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12A9C578-BE77-4EC7-B23A-4C73A446FBEF}"/>
              </a:ext>
            </a:extLst>
          </p:cNvPr>
          <p:cNvCxnSpPr/>
          <p:nvPr/>
        </p:nvCxnSpPr>
        <p:spPr>
          <a:xfrm>
            <a:off x="8628743" y="1016000"/>
            <a:ext cx="0" cy="76071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3DD0338-055A-4352-8159-6E7952EB0BBE}"/>
                  </a:ext>
                </a:extLst>
              </p:cNvPr>
              <p:cNvSpPr txBox="1"/>
              <p:nvPr/>
            </p:nvSpPr>
            <p:spPr>
              <a:xfrm>
                <a:off x="8723158" y="1157888"/>
                <a:ext cx="197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3DD0338-055A-4352-8159-6E7952EB0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158" y="1157888"/>
                <a:ext cx="197939" cy="276999"/>
              </a:xfrm>
              <a:prstGeom prst="rect">
                <a:avLst/>
              </a:prstGeom>
              <a:blipFill>
                <a:blip r:embed="rId14"/>
                <a:stretch>
                  <a:fillRect l="-31250" t="-48889" r="-103125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>
            <a:extLst>
              <a:ext uri="{FF2B5EF4-FFF2-40B4-BE49-F238E27FC236}">
                <a16:creationId xmlns:a16="http://schemas.microsoft.com/office/drawing/2014/main" id="{90CC7CDE-7A17-4C13-9E97-DB0FA42671A6}"/>
              </a:ext>
            </a:extLst>
          </p:cNvPr>
          <p:cNvGrpSpPr/>
          <p:nvPr/>
        </p:nvGrpSpPr>
        <p:grpSpPr>
          <a:xfrm>
            <a:off x="112450" y="1272177"/>
            <a:ext cx="7965810" cy="358958"/>
            <a:chOff x="112450" y="1272177"/>
            <a:chExt cx="7965810" cy="358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112450" y="1272177"/>
                  <a:ext cx="1075936" cy="29258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50" y="1272177"/>
                  <a:ext cx="1075936" cy="292581"/>
                </a:xfrm>
                <a:prstGeom prst="rect">
                  <a:avLst/>
                </a:prstGeom>
                <a:blipFill>
                  <a:blip r:embed="rId15"/>
                  <a:stretch>
                    <a:fillRect l="-3390" t="-33333" r="-29379" b="-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1450432" y="1286423"/>
                  <a:ext cx="1020600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432" y="1286423"/>
                  <a:ext cx="1020600" cy="276166"/>
                </a:xfrm>
                <a:prstGeom prst="rect">
                  <a:avLst/>
                </a:prstGeom>
                <a:blipFill>
                  <a:blip r:embed="rId16"/>
                  <a:stretch>
                    <a:fillRect l="-4790" t="-35556" r="-32335" b="-2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D27F86F-79DA-41D6-A438-312DD1134DFE}"/>
                    </a:ext>
                  </a:extLst>
                </p:cNvPr>
                <p:cNvSpPr txBox="1"/>
                <p:nvPr/>
              </p:nvSpPr>
              <p:spPr>
                <a:xfrm>
                  <a:off x="2932720" y="1302359"/>
                  <a:ext cx="1732974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̂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CD27F86F-79DA-41D6-A438-312DD1134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20" y="1302359"/>
                  <a:ext cx="1732974" cy="283604"/>
                </a:xfrm>
                <a:prstGeom prst="rect">
                  <a:avLst/>
                </a:prstGeom>
                <a:blipFill>
                  <a:blip r:embed="rId17"/>
                  <a:stretch>
                    <a:fillRect l="-2465" t="-26087" r="-17254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56C353C-D0CA-4C01-A45E-A2E1792F43AB}"/>
                    </a:ext>
                  </a:extLst>
                </p:cNvPr>
                <p:cNvSpPr txBox="1"/>
                <p:nvPr/>
              </p:nvSpPr>
              <p:spPr>
                <a:xfrm>
                  <a:off x="5114885" y="1292581"/>
                  <a:ext cx="29633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não foi dado, mas não importa</a:t>
                  </a:r>
                  <a:r>
                    <a:rPr lang="pt-BR" sz="1600" dirty="0"/>
                    <a:t>!</a:t>
                  </a:r>
                </a:p>
              </p:txBody>
            </p:sp>
          </mc:Choice>
          <mc:Fallback xmlns="">
            <p:sp>
              <p:nvSpPr>
                <p:cNvPr id="33" name="CaixaDeTexto 32">
                  <a:extLst>
                    <a:ext uri="{FF2B5EF4-FFF2-40B4-BE49-F238E27FC236}">
                      <a16:creationId xmlns:a16="http://schemas.microsoft.com/office/drawing/2014/main" id="{A56C353C-D0CA-4C01-A45E-A2E1792F4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885" y="1292581"/>
                  <a:ext cx="2963375" cy="338554"/>
                </a:xfrm>
                <a:prstGeom prst="rect">
                  <a:avLst/>
                </a:prstGeom>
                <a:blipFill>
                  <a:blip r:embed="rId18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11D8C70C-67CB-43FC-9DE4-2DEF32B46FB3}"/>
                  </a:ext>
                </a:extLst>
              </p:cNvPr>
              <p:cNvSpPr txBox="1"/>
              <p:nvPr/>
            </p:nvSpPr>
            <p:spPr>
              <a:xfrm>
                <a:off x="7691125" y="1802265"/>
                <a:ext cx="145287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𝑚𝑔𝑦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neste referencial</a:t>
                </a:r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11D8C70C-67CB-43FC-9DE4-2DEF32B4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125" y="1802265"/>
                <a:ext cx="1452875" cy="492443"/>
              </a:xfrm>
              <a:prstGeom prst="rect">
                <a:avLst/>
              </a:prstGeom>
              <a:blipFill>
                <a:blip r:embed="rId19"/>
                <a:stretch>
                  <a:fillRect l="-4202" r="-3361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FC11673-DC9A-41F5-BF07-7E6641321AEB}"/>
              </a:ext>
            </a:extLst>
          </p:cNvPr>
          <p:cNvGrpSpPr/>
          <p:nvPr/>
        </p:nvGrpSpPr>
        <p:grpSpPr>
          <a:xfrm>
            <a:off x="-24821" y="2657241"/>
            <a:ext cx="4659639" cy="624908"/>
            <a:chOff x="-1" y="4169261"/>
            <a:chExt cx="4659639" cy="624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-1" y="4169261"/>
                  <a:ext cx="1669881" cy="6077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" y="4169261"/>
                  <a:ext cx="1669881" cy="60773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1269553" y="4209329"/>
                  <a:ext cx="3390085" cy="584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0,125(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9,57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−12,3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=−3,73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553" y="4209329"/>
                  <a:ext cx="3390085" cy="58484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BCDE471-C3C3-415A-AB12-6972E2500B64}"/>
                  </a:ext>
                </a:extLst>
              </p:cNvPr>
              <p:cNvSpPr txBox="1"/>
              <p:nvPr/>
            </p:nvSpPr>
            <p:spPr>
              <a:xfrm>
                <a:off x="5039879" y="2688719"/>
                <a:ext cx="3784407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4BCDE471-C3C3-415A-AB12-6972E250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79" y="2688719"/>
                <a:ext cx="3784407" cy="256993"/>
              </a:xfrm>
              <a:prstGeom prst="rect">
                <a:avLst/>
              </a:prstGeom>
              <a:blipFill>
                <a:blip r:embed="rId22"/>
                <a:stretch>
                  <a:fillRect l="-1932" b="-119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E7A63A48-CCC5-45B9-ABEE-B22910C30CD6}"/>
                  </a:ext>
                </a:extLst>
              </p:cNvPr>
              <p:cNvSpPr txBox="1"/>
              <p:nvPr/>
            </p:nvSpPr>
            <p:spPr>
              <a:xfrm>
                <a:off x="4553537" y="2976864"/>
                <a:ext cx="3122538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=−3,73−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−1,54</m:t>
                          </m:r>
                        </m:e>
                      </m:d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=−2,19</m:t>
                      </m:r>
                      <m:r>
                        <a:rPr lang="pt-BR" sz="1400" b="0" i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E7A63A48-CCC5-45B9-ABEE-B22910C30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37" y="2976864"/>
                <a:ext cx="3122538" cy="3172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058F017-3E37-431B-B08B-B2D6DC8E37C9}"/>
                  </a:ext>
                </a:extLst>
              </p:cNvPr>
              <p:cNvSpPr txBox="1"/>
              <p:nvPr/>
            </p:nvSpPr>
            <p:spPr>
              <a:xfrm>
                <a:off x="7557247" y="2929524"/>
                <a:ext cx="1583298" cy="3493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=−2,19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058F017-3E37-431B-B08B-B2D6DC8E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247" y="2929524"/>
                <a:ext cx="1583298" cy="349326"/>
              </a:xfrm>
              <a:prstGeom prst="rect">
                <a:avLst/>
              </a:prstGeom>
              <a:blipFill>
                <a:blip r:embed="rId24"/>
                <a:stretch>
                  <a:fillRect t="-5263" r="-386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332EA439-AC64-4A8B-9083-42C3E55CBAE8}"/>
              </a:ext>
            </a:extLst>
          </p:cNvPr>
          <p:cNvSpPr txBox="1"/>
          <p:nvPr/>
        </p:nvSpPr>
        <p:spPr>
          <a:xfrm>
            <a:off x="107434" y="3328137"/>
            <a:ext cx="377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Solução por conservação da energia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DBD8B7E8-340B-4A50-BEA5-E70D21CC507D}"/>
              </a:ext>
            </a:extLst>
          </p:cNvPr>
          <p:cNvGrpSpPr/>
          <p:nvPr/>
        </p:nvGrpSpPr>
        <p:grpSpPr>
          <a:xfrm>
            <a:off x="6566501" y="3835392"/>
            <a:ext cx="2577499" cy="947710"/>
            <a:chOff x="6566501" y="3835392"/>
            <a:chExt cx="2577499" cy="947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tângulo 20"/>
                <p:cNvSpPr/>
                <p:nvPr/>
              </p:nvSpPr>
              <p:spPr>
                <a:xfrm>
                  <a:off x="6857114" y="4130972"/>
                  <a:ext cx="2286886" cy="358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=−2,18 </m:t>
                      </m:r>
                    </m:oMath>
                  </a14:m>
                  <a:r>
                    <a:rPr lang="pt-BR" sz="1600" dirty="0"/>
                    <a:t>J</a:t>
                  </a:r>
                </a:p>
              </p:txBody>
            </p:sp>
          </mc:Choice>
          <mc:Fallback xmlns="">
            <p:sp>
              <p:nvSpPr>
                <p:cNvPr id="21" name="Retângulo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114" y="4130972"/>
                  <a:ext cx="2286886" cy="358303"/>
                </a:xfrm>
                <a:prstGeom prst="rect">
                  <a:avLst/>
                </a:prstGeom>
                <a:blipFill>
                  <a:blip r:embed="rId25"/>
                  <a:stretch>
                    <a:fillRect t="-3448" b="-1896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Chave Direita 57">
              <a:extLst>
                <a:ext uri="{FF2B5EF4-FFF2-40B4-BE49-F238E27FC236}">
                  <a16:creationId xmlns:a16="http://schemas.microsoft.com/office/drawing/2014/main" id="{79312095-F39F-4618-8AF1-F139F71D7CF3}"/>
                </a:ext>
              </a:extLst>
            </p:cNvPr>
            <p:cNvSpPr/>
            <p:nvPr/>
          </p:nvSpPr>
          <p:spPr>
            <a:xfrm>
              <a:off x="6566501" y="3835392"/>
              <a:ext cx="323454" cy="94771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68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0" grpId="0"/>
      <p:bldP spid="52" grpId="0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626"/>
            <a:ext cx="750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12.5 Sistemas conservativos unidimensionais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9420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Alei de conservação de energia permite analisar sistemas conservativos. Até agora os problemas tinham sido resolvidos empregando-se as leis de Newton (posições e velocidades das partículas).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03158" y="1382466"/>
            <a:ext cx="68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Aplicação das leis de Newton (x(t), v(t), a(t))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03158" y="1695832"/>
            <a:ext cx="60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Conservação da energia mecânica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256" y="2136808"/>
            <a:ext cx="81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resolver e obter a posição e a velocidade em função do tempo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blipFill>
                <a:blip r:embed="rId2"/>
                <a:stretch>
                  <a:fillRect l="-3784" r="-378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blipFill>
                <a:blip r:embed="rId4"/>
                <a:stretch>
                  <a:fillRect l="-2047" t="-2222" r="-117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2149905" y="347620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4831873" y="3455750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SEMPRE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blipFill>
                <a:blip r:embed="rId8"/>
                <a:stretch>
                  <a:fillRect l="-153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4013726" y="4181034"/>
            <a:ext cx="492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velocidades nunca têm valores imaginários</a:t>
            </a:r>
          </a:p>
        </p:txBody>
      </p:sp>
    </p:spTree>
    <p:extLst>
      <p:ext uri="{BB962C8B-B14F-4D97-AF65-F5344CB8AC3E}">
        <p14:creationId xmlns:p14="http://schemas.microsoft.com/office/powerpoint/2010/main" val="618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05" y="0"/>
            <a:ext cx="395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Oscilador Harmônico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5880" y="1399018"/>
            <a:ext cx="304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da Energia Potencial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4850929" y="674212"/>
            <a:ext cx="3884874" cy="2113282"/>
            <a:chOff x="1434718" y="2488455"/>
            <a:chExt cx="3884874" cy="2113282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3349420" y="2515204"/>
              <a:ext cx="0" cy="176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 flipH="1">
              <a:off x="1748031" y="3707660"/>
              <a:ext cx="3243281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 flipV="1">
              <a:off x="2245113" y="2821714"/>
              <a:ext cx="2222809" cy="1780023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7692" r="-12500" b="-3478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167" r="-13542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ixaDeTexto 8"/>
            <p:cNvSpPr txBox="1"/>
            <p:nvPr/>
          </p:nvSpPr>
          <p:spPr>
            <a:xfrm>
              <a:off x="3537855" y="3080353"/>
              <a:ext cx="1196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distensão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861736" y="3968804"/>
              <a:ext cx="1639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compressão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598" r="-4023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blipFill>
                  <a:blip r:embed="rId5"/>
                  <a:stretch>
                    <a:fillRect l="-8108" r="-8108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8824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8333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Física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2" y="1760725"/>
            <a:ext cx="4259191" cy="28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blipFill>
                <a:blip r:embed="rId10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V="1">
            <a:off x="1150102" y="3463079"/>
            <a:ext cx="2302135" cy="1"/>
          </a:xfrm>
          <a:prstGeom prst="line">
            <a:avLst/>
          </a:prstGeom>
          <a:ln w="222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blipFill>
                <a:blip r:embed="rId11"/>
                <a:stretch>
                  <a:fillRect l="-25000" r="-1666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/>
          <p:cNvCxnSpPr/>
          <p:nvPr/>
        </p:nvCxnSpPr>
        <p:spPr>
          <a:xfrm flipH="1" flipV="1">
            <a:off x="1435233" y="3819753"/>
            <a:ext cx="15204" cy="51529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995945" y="3050101"/>
            <a:ext cx="378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2330" y="3517566"/>
            <a:ext cx="34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blipFill>
                <a:blip r:embed="rId12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de Seta Reta 36"/>
          <p:cNvCxnSpPr/>
          <p:nvPr/>
        </p:nvCxnSpPr>
        <p:spPr>
          <a:xfrm flipV="1">
            <a:off x="1450437" y="3463079"/>
            <a:ext cx="393" cy="38597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402299" y="3976328"/>
            <a:ext cx="24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012292" y="3543324"/>
            <a:ext cx="3456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blipFill>
                <a:blip r:embed="rId15"/>
                <a:stretch>
                  <a:fillRect l="-4598" r="-4023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eta para a Direita 46"/>
          <p:cNvSpPr/>
          <p:nvPr/>
        </p:nvSpPr>
        <p:spPr>
          <a:xfrm>
            <a:off x="1617572" y="102190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53" y="2620348"/>
            <a:ext cx="3260870" cy="21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/>
      <p:bldP spid="25" grpId="0" animBg="1"/>
      <p:bldP spid="27" grpId="0"/>
      <p:bldP spid="29" grpId="0" animBg="1"/>
      <p:bldP spid="40" grpId="0"/>
      <p:bldP spid="43" grpId="0" animBg="1"/>
      <p:bldP spid="44" grpId="0"/>
      <p:bldP spid="42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9272" y="-880"/>
            <a:ext cx="653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Sistemas Conservativos Unidimensionais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3577" y="519521"/>
            <a:ext cx="8724060" cy="3937217"/>
            <a:chOff x="93577" y="519521"/>
            <a:chExt cx="8724060" cy="393721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2" t="6951" r="42571" b="78360"/>
            <a:stretch/>
          </p:blipFill>
          <p:spPr>
            <a:xfrm>
              <a:off x="93577" y="519521"/>
              <a:ext cx="8724060" cy="393721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813432" y="991240"/>
              <a:ext cx="2382050" cy="39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0144" y="744279"/>
              <a:ext cx="101128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00144" y="1023954"/>
              <a:ext cx="65095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blipFill>
                <a:blip r:embed="rId3"/>
                <a:stretch>
                  <a:fillRect l="-11404" r="-16667" b="-377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721754" y="3501655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33821" y="2483906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21754" y="3110586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1063844" y="1649794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066306" y="1365345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10378" y="4166233"/>
            <a:ext cx="1170773" cy="2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179703" y="436802"/>
                <a:ext cx="2052550" cy="9106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703" y="436802"/>
                <a:ext cx="205255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0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78921" y="2691345"/>
                <a:ext cx="102342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1" y="2691345"/>
                <a:ext cx="1023422" cy="524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6951" r="42571" b="66412"/>
          <a:stretch/>
        </p:blipFill>
        <p:spPr>
          <a:xfrm>
            <a:off x="1801660" y="40807"/>
            <a:ext cx="5754171" cy="47089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55675" y="-23238"/>
            <a:ext cx="59171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Sistemas Conservativos Unidimensionais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blipFill>
                <a:blip r:embed="rId4"/>
                <a:stretch>
                  <a:fillRect l="-5319" r="-1170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2477907" y="359185"/>
            <a:ext cx="372534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51478" y="426270"/>
            <a:ext cx="596608" cy="24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66EDF5-1717-4A80-8FB2-681C97B9ACD9}"/>
              </a:ext>
            </a:extLst>
          </p:cNvPr>
          <p:cNvSpPr txBox="1"/>
          <p:nvPr/>
        </p:nvSpPr>
        <p:spPr>
          <a:xfrm>
            <a:off x="2647212" y="458049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indiferente</a:t>
            </a: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3C74CA71-580C-4FA3-8FE7-DE766FFEF63B}"/>
              </a:ext>
            </a:extLst>
          </p:cNvPr>
          <p:cNvSpPr/>
          <p:nvPr/>
        </p:nvSpPr>
        <p:spPr>
          <a:xfrm>
            <a:off x="5688106" y="3173506"/>
            <a:ext cx="1943100" cy="450476"/>
          </a:xfrm>
          <a:prstGeom prst="wedgeRectCallout">
            <a:avLst>
              <a:gd name="adj1" fmla="val -56819"/>
              <a:gd name="adj2" fmla="val 8190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Equilíbrio estável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233" y="2622318"/>
            <a:ext cx="9144000" cy="223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66120" y="821802"/>
            <a:ext cx="2549811" cy="178671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  <a:tabLst>
                    <a:tab pos="5486400" algn="l"/>
                  </a:tabLs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Gráfico quantitativo da força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F(x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na partícula, em função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  <a:blipFill>
                <a:blip r:embed="rId3"/>
                <a:stretch>
                  <a:fillRect l="-313" b="-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-1" y="392967"/>
            <a:ext cx="7545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Partícula move-se ao longo do eixo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onde a energia potencial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do gráfico ao lado.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0616"/>
            <a:ext cx="84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22. Achar movimento da </a:t>
            </a:r>
            <a:r>
              <a:rPr lang="pt-BR">
                <a:solidFill>
                  <a:srgbClr val="0070C0"/>
                </a:solidFill>
              </a:rPr>
              <a:t>partícula do </a:t>
            </a:r>
            <a:r>
              <a:rPr lang="pt-BR" dirty="0">
                <a:solidFill>
                  <a:srgbClr val="0070C0"/>
                </a:solidFill>
              </a:rPr>
              <a:t>gráfico da energia potencial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a 19"/>
              <p:cNvGraphicFramePr>
                <a:graphicFrameLocks noGrp="1"/>
              </p:cNvGraphicFramePr>
              <p:nvPr/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(J/m)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i="0" dirty="0">
                              <a:latin typeface="+mn-lt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pt-BR" sz="1400" i="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0−4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0,9−0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0−3,5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1,3−0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481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0,0−2,8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1,6−0,0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293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1,8−0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484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6−3,0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463" t="-1515" r="-2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100463" t="-1515" r="-1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00463" t="-1515" r="-1852" b="-8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78824" r="-101852" b="-5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178824" r="-101852" b="-4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278824" r="-101852" b="-3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1373" r="-101852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444048" r="-101852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537647" r="-10185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7647" r="-10185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4D84DD7-A041-435E-99F6-CC33B69E35A6}"/>
              </a:ext>
            </a:extLst>
          </p:cNvPr>
          <p:cNvGrpSpPr/>
          <p:nvPr/>
        </p:nvGrpSpPr>
        <p:grpSpPr>
          <a:xfrm>
            <a:off x="4469065" y="2529048"/>
            <a:ext cx="4654550" cy="2215554"/>
            <a:chOff x="4469065" y="2529048"/>
            <a:chExt cx="4654550" cy="2215554"/>
          </a:xfrm>
        </p:grpSpPr>
        <p:graphicFrame>
          <p:nvGraphicFramePr>
            <p:cNvPr id="33" name="Gráfico 32">
              <a:extLst>
                <a:ext uri="{FF2B5EF4-FFF2-40B4-BE49-F238E27FC236}">
                  <a16:creationId xmlns:a16="http://schemas.microsoft.com/office/drawing/2014/main" id="{C09FB17B-87FB-4C4F-A802-54AFB100792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52648" y="2529048"/>
            <a:ext cx="4130680" cy="1950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C4D9513-D1DF-46A2-B580-E8106AD9BDAC}"/>
                </a:ext>
              </a:extLst>
            </p:cNvPr>
            <p:cNvSpPr txBox="1"/>
            <p:nvPr/>
          </p:nvSpPr>
          <p:spPr>
            <a:xfrm>
              <a:off x="4469065" y="4406048"/>
              <a:ext cx="465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 pontos foram unidos por uma linha suave no Excel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623524-75EE-4CEC-89BF-803CADDCFB59}"/>
              </a:ext>
            </a:extLst>
          </p:cNvPr>
          <p:cNvGrpSpPr/>
          <p:nvPr/>
        </p:nvGrpSpPr>
        <p:grpSpPr>
          <a:xfrm>
            <a:off x="127624" y="784037"/>
            <a:ext cx="6880954" cy="1453699"/>
            <a:chOff x="131369" y="784037"/>
            <a:chExt cx="6880954" cy="145369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7E40DA5-514A-4ACA-8669-151390B6D3C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988" y="784037"/>
              <a:ext cx="294335" cy="145369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853686B-2D19-457D-84F8-1714C792D3B5}"/>
                </a:ext>
              </a:extLst>
            </p:cNvPr>
            <p:cNvSpPr/>
            <p:nvPr/>
          </p:nvSpPr>
          <p:spPr>
            <a:xfrm>
              <a:off x="131369" y="1093872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B3F4DE3-C96F-46EB-8C34-06B55F4A96D5}"/>
              </a:ext>
            </a:extLst>
          </p:cNvPr>
          <p:cNvGrpSpPr/>
          <p:nvPr/>
        </p:nvGrpSpPr>
        <p:grpSpPr>
          <a:xfrm>
            <a:off x="83777" y="1002090"/>
            <a:ext cx="7085674" cy="1709902"/>
            <a:chOff x="83777" y="1002090"/>
            <a:chExt cx="7085674" cy="1709902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D53608CB-A051-41E7-9C14-0E00047DFCF3}"/>
                </a:ext>
              </a:extLst>
            </p:cNvPr>
            <p:cNvCxnSpPr>
              <a:cxnSpLocks/>
            </p:cNvCxnSpPr>
            <p:nvPr/>
          </p:nvCxnSpPr>
          <p:spPr>
            <a:xfrm>
              <a:off x="6737451" y="1002090"/>
              <a:ext cx="432000" cy="1415144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B1FD4708-734E-4E23-A810-10A62E16FC69}"/>
                </a:ext>
              </a:extLst>
            </p:cNvPr>
            <p:cNvSpPr/>
            <p:nvPr/>
          </p:nvSpPr>
          <p:spPr>
            <a:xfrm>
              <a:off x="83777" y="1674457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3E84338-23AE-454D-9F4E-DE30910A836E}"/>
              </a:ext>
            </a:extLst>
          </p:cNvPr>
          <p:cNvGrpSpPr/>
          <p:nvPr/>
        </p:nvGrpSpPr>
        <p:grpSpPr>
          <a:xfrm>
            <a:off x="-5370" y="1113904"/>
            <a:ext cx="7397774" cy="2117205"/>
            <a:chOff x="-5370" y="1113904"/>
            <a:chExt cx="7397774" cy="2117205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1C37148-2076-4C02-B385-139B62A94310}"/>
                </a:ext>
              </a:extLst>
            </p:cNvPr>
            <p:cNvCxnSpPr/>
            <p:nvPr/>
          </p:nvCxnSpPr>
          <p:spPr>
            <a:xfrm>
              <a:off x="6672404" y="1113904"/>
              <a:ext cx="720000" cy="15120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6A84143-D891-469D-9261-3F421E45FA67}"/>
                </a:ext>
              </a:extLst>
            </p:cNvPr>
            <p:cNvSpPr/>
            <p:nvPr/>
          </p:nvSpPr>
          <p:spPr>
            <a:xfrm>
              <a:off x="-5370" y="2193574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36A14F8F-DE28-4534-AC3D-7B10585E36C0}"/>
              </a:ext>
            </a:extLst>
          </p:cNvPr>
          <p:cNvGrpSpPr/>
          <p:nvPr/>
        </p:nvGrpSpPr>
        <p:grpSpPr>
          <a:xfrm>
            <a:off x="18532" y="1567642"/>
            <a:ext cx="8497226" cy="2489544"/>
            <a:chOff x="18532" y="1567642"/>
            <a:chExt cx="8497226" cy="2489544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4285EB5-169B-4D6B-B25D-7EC6228053BD}"/>
                </a:ext>
              </a:extLst>
            </p:cNvPr>
            <p:cNvCxnSpPr/>
            <p:nvPr/>
          </p:nvCxnSpPr>
          <p:spPr>
            <a:xfrm flipV="1">
              <a:off x="7255178" y="1567642"/>
              <a:ext cx="1260580" cy="74565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B6DFA16-5198-446D-ACB4-73C833C69F53}"/>
                </a:ext>
              </a:extLst>
            </p:cNvPr>
            <p:cNvSpPr/>
            <p:nvPr/>
          </p:nvSpPr>
          <p:spPr>
            <a:xfrm>
              <a:off x="18532" y="3019651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C8D69957-FEBE-4421-96D7-5397C42FA5FE}"/>
              </a:ext>
            </a:extLst>
          </p:cNvPr>
          <p:cNvGrpSpPr/>
          <p:nvPr/>
        </p:nvGrpSpPr>
        <p:grpSpPr>
          <a:xfrm>
            <a:off x="38267" y="1233510"/>
            <a:ext cx="8777664" cy="3306768"/>
            <a:chOff x="38267" y="1233510"/>
            <a:chExt cx="8777664" cy="3306768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88256619-9B54-462B-AC3B-2B75B99E3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78" y="1233510"/>
              <a:ext cx="1560753" cy="1131400"/>
            </a:xfrm>
            <a:prstGeom prst="line">
              <a:avLst/>
            </a:prstGeom>
            <a:ln w="127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45A47D4-6AC1-47A9-BBFD-96693B23C518}"/>
                </a:ext>
              </a:extLst>
            </p:cNvPr>
            <p:cNvSpPr/>
            <p:nvPr/>
          </p:nvSpPr>
          <p:spPr>
            <a:xfrm>
              <a:off x="38267" y="35027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DF8BB25-F453-4BD9-A43E-8B9E0527163E}"/>
              </a:ext>
            </a:extLst>
          </p:cNvPr>
          <p:cNvGrpSpPr/>
          <p:nvPr/>
        </p:nvGrpSpPr>
        <p:grpSpPr>
          <a:xfrm>
            <a:off x="83382" y="1132832"/>
            <a:ext cx="8776167" cy="3864646"/>
            <a:chOff x="83382" y="1132832"/>
            <a:chExt cx="8776167" cy="3864646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5F08749E-68BB-43E7-AA89-FA959442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544" y="1132832"/>
              <a:ext cx="1314005" cy="1141933"/>
            </a:xfrm>
            <a:prstGeom prst="line">
              <a:avLst/>
            </a:prstGeom>
            <a:ln w="12700"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3C5F708-F4C3-4B90-AEBA-C3DC9BE4D5C4}"/>
                </a:ext>
              </a:extLst>
            </p:cNvPr>
            <p:cNvSpPr/>
            <p:nvPr/>
          </p:nvSpPr>
          <p:spPr>
            <a:xfrm>
              <a:off x="83382" y="39599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11BB4C2-8BE5-4B75-9822-3C4F8E228831}"/>
              </a:ext>
            </a:extLst>
          </p:cNvPr>
          <p:cNvGrpSpPr/>
          <p:nvPr/>
        </p:nvGrpSpPr>
        <p:grpSpPr>
          <a:xfrm>
            <a:off x="-46784" y="692875"/>
            <a:ext cx="8830112" cy="2962268"/>
            <a:chOff x="-46784" y="692875"/>
            <a:chExt cx="8830112" cy="2962268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9AD2847-681A-467E-8E74-0E71056C5F79}"/>
                </a:ext>
              </a:extLst>
            </p:cNvPr>
            <p:cNvSpPr/>
            <p:nvPr/>
          </p:nvSpPr>
          <p:spPr>
            <a:xfrm>
              <a:off x="-46784" y="2617608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Balão de Fala: Retângulo 44">
              <a:extLst>
                <a:ext uri="{FF2B5EF4-FFF2-40B4-BE49-F238E27FC236}">
                  <a16:creationId xmlns:a16="http://schemas.microsoft.com/office/drawing/2014/main" id="{7F71BC4F-0FF5-4E94-80F3-C46F6D1FD712}"/>
                </a:ext>
              </a:extLst>
            </p:cNvPr>
            <p:cNvSpPr/>
            <p:nvPr/>
          </p:nvSpPr>
          <p:spPr>
            <a:xfrm>
              <a:off x="6900333" y="692875"/>
              <a:ext cx="1882995" cy="642239"/>
            </a:xfrm>
            <a:prstGeom prst="wedgeRectCallout">
              <a:avLst>
                <a:gd name="adj1" fmla="val -28687"/>
                <a:gd name="adj2" fmla="val 171920"/>
              </a:avLst>
            </a:prstGeom>
            <a:solidFill>
              <a:srgbClr val="0F668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Ponto de  mínimo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equilíbrio estável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D4C1341-473D-4E39-A610-4C7D6E1DF42A}"/>
              </a:ext>
            </a:extLst>
          </p:cNvPr>
          <p:cNvCxnSpPr>
            <a:cxnSpLocks/>
          </p:cNvCxnSpPr>
          <p:nvPr/>
        </p:nvCxnSpPr>
        <p:spPr>
          <a:xfrm>
            <a:off x="4986440" y="3374728"/>
            <a:ext cx="1949780" cy="107589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/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4428"/>
                  <a:gd name="adj2" fmla="val 58204"/>
                </a:avLst>
              </a:prstGeom>
              <a:solidFill>
                <a:srgbClr val="226A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pt-BR" sz="1600" dirty="0"/>
                  <a:t>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1600" dirty="0"/>
                  <a:t> N/m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1,8&lt;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&lt;2,2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4428"/>
                  <a:gd name="adj2" fmla="val 5820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0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3874" y="734970"/>
            <a:ext cx="900008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5486400" algn="l"/>
              </a:tabLs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Esboce sobre a figura, o gráfico de sua energia cinética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quando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E=K+U=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blipFill>
                <a:blip r:embed="rId2"/>
                <a:stretch>
                  <a:fillRect l="-3902" r="-3415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30588" y="1305289"/>
            <a:ext cx="5392480" cy="3486505"/>
          </a:xfrm>
          <a:prstGeom prst="rect">
            <a:avLst/>
          </a:prstGeom>
          <a:ln/>
        </p:spPr>
      </p:pic>
      <p:sp>
        <p:nvSpPr>
          <p:cNvPr id="6" name="Forma Livre 5"/>
          <p:cNvSpPr/>
          <p:nvPr/>
        </p:nvSpPr>
        <p:spPr>
          <a:xfrm>
            <a:off x="2624666" y="1392419"/>
            <a:ext cx="3683000" cy="2663116"/>
          </a:xfrm>
          <a:custGeom>
            <a:avLst/>
            <a:gdLst>
              <a:gd name="connsiteX0" fmla="*/ 0 w 3683000"/>
              <a:gd name="connsiteY0" fmla="*/ 2650334 h 2650334"/>
              <a:gd name="connsiteX1" fmla="*/ 313267 w 3683000"/>
              <a:gd name="connsiteY1" fmla="*/ 1312600 h 2650334"/>
              <a:gd name="connsiteX2" fmla="*/ 575734 w 3683000"/>
              <a:gd name="connsiteY2" fmla="*/ 677600 h 2650334"/>
              <a:gd name="connsiteX3" fmla="*/ 1202267 w 3683000"/>
              <a:gd name="connsiteY3" fmla="*/ 17200 h 2650334"/>
              <a:gd name="connsiteX4" fmla="*/ 3683000 w 3683000"/>
              <a:gd name="connsiteY4" fmla="*/ 1414200 h 2650334"/>
              <a:gd name="connsiteX0" fmla="*/ 0 w 3683000"/>
              <a:gd name="connsiteY0" fmla="*/ 2654561 h 2654561"/>
              <a:gd name="connsiteX1" fmla="*/ 313267 w 3683000"/>
              <a:gd name="connsiteY1" fmla="*/ 1316827 h 2654561"/>
              <a:gd name="connsiteX2" fmla="*/ 584200 w 3683000"/>
              <a:gd name="connsiteY2" fmla="*/ 622560 h 2654561"/>
              <a:gd name="connsiteX3" fmla="*/ 1202267 w 3683000"/>
              <a:gd name="connsiteY3" fmla="*/ 21427 h 2654561"/>
              <a:gd name="connsiteX4" fmla="*/ 3683000 w 3683000"/>
              <a:gd name="connsiteY4" fmla="*/ 1418427 h 2654561"/>
              <a:gd name="connsiteX0" fmla="*/ 0 w 3683000"/>
              <a:gd name="connsiteY0" fmla="*/ 2662995 h 2662995"/>
              <a:gd name="connsiteX1" fmla="*/ 313267 w 3683000"/>
              <a:gd name="connsiteY1" fmla="*/ 1325261 h 2662995"/>
              <a:gd name="connsiteX2" fmla="*/ 626533 w 3683000"/>
              <a:gd name="connsiteY2" fmla="*/ 537861 h 2662995"/>
              <a:gd name="connsiteX3" fmla="*/ 1202267 w 3683000"/>
              <a:gd name="connsiteY3" fmla="*/ 29861 h 2662995"/>
              <a:gd name="connsiteX4" fmla="*/ 3683000 w 3683000"/>
              <a:gd name="connsiteY4" fmla="*/ 1426861 h 2662995"/>
              <a:gd name="connsiteX0" fmla="*/ 0 w 3683000"/>
              <a:gd name="connsiteY0" fmla="*/ 2661004 h 2661004"/>
              <a:gd name="connsiteX1" fmla="*/ 313267 w 3683000"/>
              <a:gd name="connsiteY1" fmla="*/ 1323270 h 2661004"/>
              <a:gd name="connsiteX2" fmla="*/ 626533 w 3683000"/>
              <a:gd name="connsiteY2" fmla="*/ 535870 h 2661004"/>
              <a:gd name="connsiteX3" fmla="*/ 1202267 w 3683000"/>
              <a:gd name="connsiteY3" fmla="*/ 27870 h 2661004"/>
              <a:gd name="connsiteX4" fmla="*/ 3683000 w 3683000"/>
              <a:gd name="connsiteY4" fmla="*/ 1424870 h 2661004"/>
              <a:gd name="connsiteX0" fmla="*/ 0 w 3683000"/>
              <a:gd name="connsiteY0" fmla="*/ 2662168 h 2662168"/>
              <a:gd name="connsiteX1" fmla="*/ 313267 w 3683000"/>
              <a:gd name="connsiteY1" fmla="*/ 1324434 h 2662168"/>
              <a:gd name="connsiteX2" fmla="*/ 626533 w 3683000"/>
              <a:gd name="connsiteY2" fmla="*/ 537034 h 2662168"/>
              <a:gd name="connsiteX3" fmla="*/ 1202267 w 3683000"/>
              <a:gd name="connsiteY3" fmla="*/ 29034 h 2662168"/>
              <a:gd name="connsiteX4" fmla="*/ 3683000 w 3683000"/>
              <a:gd name="connsiteY4" fmla="*/ 1426034 h 2662168"/>
              <a:gd name="connsiteX0" fmla="*/ 0 w 3683000"/>
              <a:gd name="connsiteY0" fmla="*/ 2661327 h 2661327"/>
              <a:gd name="connsiteX1" fmla="*/ 313267 w 3683000"/>
              <a:gd name="connsiteY1" fmla="*/ 1323593 h 2661327"/>
              <a:gd name="connsiteX2" fmla="*/ 601133 w 3683000"/>
              <a:gd name="connsiteY2" fmla="*/ 544660 h 2661327"/>
              <a:gd name="connsiteX3" fmla="*/ 1202267 w 3683000"/>
              <a:gd name="connsiteY3" fmla="*/ 28193 h 2661327"/>
              <a:gd name="connsiteX4" fmla="*/ 3683000 w 3683000"/>
              <a:gd name="connsiteY4" fmla="*/ 1425193 h 2661327"/>
              <a:gd name="connsiteX0" fmla="*/ 0 w 3683000"/>
              <a:gd name="connsiteY0" fmla="*/ 2662122 h 2662122"/>
              <a:gd name="connsiteX1" fmla="*/ 313267 w 3683000"/>
              <a:gd name="connsiteY1" fmla="*/ 1324388 h 2662122"/>
              <a:gd name="connsiteX2" fmla="*/ 601133 w 3683000"/>
              <a:gd name="connsiteY2" fmla="*/ 545455 h 2662122"/>
              <a:gd name="connsiteX3" fmla="*/ 1202267 w 3683000"/>
              <a:gd name="connsiteY3" fmla="*/ 28988 h 2662122"/>
              <a:gd name="connsiteX4" fmla="*/ 3683000 w 3683000"/>
              <a:gd name="connsiteY4" fmla="*/ 1425988 h 2662122"/>
              <a:gd name="connsiteX0" fmla="*/ 0 w 3683000"/>
              <a:gd name="connsiteY0" fmla="*/ 2662536 h 2662536"/>
              <a:gd name="connsiteX1" fmla="*/ 313267 w 3683000"/>
              <a:gd name="connsiteY1" fmla="*/ 1324802 h 2662536"/>
              <a:gd name="connsiteX2" fmla="*/ 601133 w 3683000"/>
              <a:gd name="connsiteY2" fmla="*/ 545869 h 2662536"/>
              <a:gd name="connsiteX3" fmla="*/ 1202267 w 3683000"/>
              <a:gd name="connsiteY3" fmla="*/ 29402 h 2662536"/>
              <a:gd name="connsiteX4" fmla="*/ 3683000 w 3683000"/>
              <a:gd name="connsiteY4" fmla="*/ 1426402 h 2662536"/>
              <a:gd name="connsiteX0" fmla="*/ 0 w 3683000"/>
              <a:gd name="connsiteY0" fmla="*/ 2655525 h 2655525"/>
              <a:gd name="connsiteX1" fmla="*/ 313267 w 3683000"/>
              <a:gd name="connsiteY1" fmla="*/ 1317791 h 2655525"/>
              <a:gd name="connsiteX2" fmla="*/ 550333 w 3683000"/>
              <a:gd name="connsiteY2" fmla="*/ 615058 h 2655525"/>
              <a:gd name="connsiteX3" fmla="*/ 1202267 w 3683000"/>
              <a:gd name="connsiteY3" fmla="*/ 22391 h 2655525"/>
              <a:gd name="connsiteX4" fmla="*/ 3683000 w 3683000"/>
              <a:gd name="connsiteY4" fmla="*/ 1419391 h 2655525"/>
              <a:gd name="connsiteX0" fmla="*/ 0 w 3683000"/>
              <a:gd name="connsiteY0" fmla="*/ 2642918 h 2642918"/>
              <a:gd name="connsiteX1" fmla="*/ 313267 w 3683000"/>
              <a:gd name="connsiteY1" fmla="*/ 1305184 h 2642918"/>
              <a:gd name="connsiteX2" fmla="*/ 550333 w 3683000"/>
              <a:gd name="connsiteY2" fmla="*/ 602451 h 2642918"/>
              <a:gd name="connsiteX3" fmla="*/ 1312333 w 3683000"/>
              <a:gd name="connsiteY3" fmla="*/ 22484 h 2642918"/>
              <a:gd name="connsiteX4" fmla="*/ 3683000 w 3683000"/>
              <a:gd name="connsiteY4" fmla="*/ 1406784 h 2642918"/>
              <a:gd name="connsiteX0" fmla="*/ 0 w 3683000"/>
              <a:gd name="connsiteY0" fmla="*/ 2663447 h 2663447"/>
              <a:gd name="connsiteX1" fmla="*/ 313267 w 3683000"/>
              <a:gd name="connsiteY1" fmla="*/ 1325713 h 2663447"/>
              <a:gd name="connsiteX2" fmla="*/ 550333 w 3683000"/>
              <a:gd name="connsiteY2" fmla="*/ 622980 h 2663447"/>
              <a:gd name="connsiteX3" fmla="*/ 1312333 w 3683000"/>
              <a:gd name="connsiteY3" fmla="*/ 21847 h 2663447"/>
              <a:gd name="connsiteX4" fmla="*/ 3683000 w 3683000"/>
              <a:gd name="connsiteY4" fmla="*/ 1427313 h 2663447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63116">
                <a:moveTo>
                  <a:pt x="0" y="2663116"/>
                </a:moveTo>
                <a:cubicBezTo>
                  <a:pt x="108655" y="2158643"/>
                  <a:pt x="222251" y="1664754"/>
                  <a:pt x="313267" y="1325382"/>
                </a:cubicBezTo>
                <a:cubicBezTo>
                  <a:pt x="404283" y="986010"/>
                  <a:pt x="455788" y="844193"/>
                  <a:pt x="546099" y="626882"/>
                </a:cubicBezTo>
                <a:cubicBezTo>
                  <a:pt x="636410" y="409571"/>
                  <a:pt x="789516" y="-111834"/>
                  <a:pt x="1312333" y="21516"/>
                </a:cubicBezTo>
                <a:cubicBezTo>
                  <a:pt x="1835150" y="154866"/>
                  <a:pt x="2701572" y="789865"/>
                  <a:pt x="3683000" y="1426982"/>
                </a:cubicBezTo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83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43411</TotalTime>
  <Words>2922</Words>
  <Application>Microsoft Office PowerPoint</Application>
  <PresentationFormat>Apresentação na tela (16:9)</PresentationFormat>
  <Paragraphs>328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1820</cp:revision>
  <dcterms:created xsi:type="dcterms:W3CDTF">2016-03-09T00:36:12Z</dcterms:created>
  <dcterms:modified xsi:type="dcterms:W3CDTF">2022-12-05T18:42:26Z</dcterms:modified>
</cp:coreProperties>
</file>