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notesMasterIdLst>
    <p:notesMasterId r:id="rId18"/>
  </p:notesMasterIdLst>
  <p:handoutMasterIdLst>
    <p:handoutMasterId r:id="rId19"/>
  </p:handoutMasterIdLst>
  <p:sldIdLst>
    <p:sldId id="446" r:id="rId13"/>
    <p:sldId id="700" r:id="rId14"/>
    <p:sldId id="701" r:id="rId15"/>
    <p:sldId id="620" r:id="rId16"/>
    <p:sldId id="679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to Vanin" initials="VV" lastIdx="1" clrIdx="0">
    <p:extLst>
      <p:ext uri="{19B8F6BF-5375-455C-9EA6-DF929625EA0E}">
        <p15:presenceInfo xmlns:p15="http://schemas.microsoft.com/office/powerpoint/2012/main" userId="ab049b3e1bfdcd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72A"/>
    <a:srgbClr val="DCD324"/>
    <a:srgbClr val="C0C1BF"/>
    <a:srgbClr val="7B2629"/>
    <a:srgbClr val="4D4D4F"/>
    <a:srgbClr val="505150"/>
    <a:srgbClr val="205C77"/>
    <a:srgbClr val="000000"/>
    <a:srgbClr val="226A8A"/>
    <a:srgbClr val="0F6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30"/>
  </p:normalViewPr>
  <p:slideViewPr>
    <p:cSldViewPr snapToGrid="0" snapToObjects="1">
      <p:cViewPr varScale="1">
        <p:scale>
          <a:sx n="113" d="100"/>
          <a:sy n="113" d="100"/>
        </p:scale>
        <p:origin x="782" y="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973D1-BC9A-4EEB-8C7C-54D973C31F64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F3358-085B-4A7D-A503-842E9EF86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92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F337E-1A9C-492B-9F8B-3FE1295DB191}" type="slidenum">
              <a:rPr lang="pt-BR" altLang="en-US" smtClean="0"/>
              <a:pPr/>
              <a:t>1</a:t>
            </a:fld>
            <a:endParaRPr lang="pt-BR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549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226A8A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0F6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dina@if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hyperlink" Target="mailto:vanin@if.usp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p.if.usp.br/~fisfoto/translacao/planoInclinado/videos.php" TargetMode="External"/><Relationship Id="rId2" Type="http://schemas.openxmlformats.org/officeDocument/2006/relationships/hyperlink" Target="http://www.fep.if.usp.br/~fisfoto/translacao/energia/index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3981" y="5953"/>
            <a:ext cx="6129652" cy="104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t-BR" sz="30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Mecânica</a:t>
            </a:r>
            <a:br>
              <a:rPr lang="pt-BR" sz="3000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</a:br>
            <a:r>
              <a:rPr lang="pt-BR" sz="2100" b="1" kern="0" dirty="0">
                <a:ea typeface="+mj-ea"/>
                <a:cs typeface="Arial" pitchFamily="34" charset="0"/>
              </a:rPr>
              <a:t>4300153 – Segundo semestre de 2022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pt-BR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25</a:t>
            </a:r>
            <a:r>
              <a:rPr lang="pt-BR" b="1" kern="0" baseline="30000" dirty="0">
                <a:solidFill>
                  <a:srgbClr val="FF0000"/>
                </a:solidFill>
                <a:ea typeface="+mj-ea"/>
                <a:cs typeface="Arial" pitchFamily="34" charset="0"/>
              </a:rPr>
              <a:t>a</a:t>
            </a:r>
            <a:r>
              <a:rPr lang="pt-BR" b="1" kern="0" dirty="0">
                <a:solidFill>
                  <a:srgbClr val="FF0000"/>
                </a:solidFill>
                <a:ea typeface="+mj-ea"/>
                <a:cs typeface="Arial" pitchFamily="34" charset="0"/>
              </a:rPr>
              <a:t> Aula. Energia Potencial – Forças conservativas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12190" y="4029535"/>
            <a:ext cx="5076825" cy="88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600" b="1" kern="0" dirty="0"/>
              <a:t>Nilberto Medina e Vito Vanin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600" b="1" kern="0" dirty="0">
                <a:solidFill>
                  <a:srgbClr val="002060"/>
                </a:solidFill>
                <a:hlinkClick r:id="rId3"/>
              </a:rPr>
              <a:t>medina@if.usp.br</a:t>
            </a:r>
            <a:r>
              <a:rPr lang="pt-BR" sz="1600" b="1" kern="0" dirty="0">
                <a:solidFill>
                  <a:srgbClr val="002060"/>
                </a:solidFill>
              </a:rPr>
              <a:t>, </a:t>
            </a:r>
            <a:r>
              <a:rPr lang="pt-BR" sz="1600" b="1" kern="0" dirty="0">
                <a:solidFill>
                  <a:srgbClr val="002060"/>
                </a:solidFill>
                <a:hlinkClick r:id="rId4"/>
              </a:rPr>
              <a:t>vanin@if.usp.br</a:t>
            </a:r>
            <a:endParaRPr lang="pt-BR" sz="1600" b="1" kern="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600" b="1" kern="0" dirty="0">
                <a:solidFill>
                  <a:srgbClr val="002060"/>
                </a:solidFill>
              </a:rPr>
              <a:t>29/11-1/12/2022</a:t>
            </a:r>
          </a:p>
        </p:txBody>
      </p:sp>
      <p:sp>
        <p:nvSpPr>
          <p:cNvPr id="2" name="AutoShape 6" descr="Resultado de imagem para galileo galilei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89" y="1046631"/>
            <a:ext cx="4180585" cy="298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2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3658" y="502770"/>
            <a:ext cx="413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Experimento online – R4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21912" y="2866558"/>
            <a:ext cx="413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Experimento online – R5 e R7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21912" y="1138468"/>
            <a:ext cx="429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Conservação da energia mecânica</a:t>
            </a:r>
          </a:p>
          <a:p>
            <a:r>
              <a:rPr lang="pt-BR" dirty="0"/>
              <a:t>Energia cinética + Energia potencial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23658" y="3288565"/>
            <a:ext cx="7475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Dissipação da energia mecânica</a:t>
            </a:r>
          </a:p>
          <a:p>
            <a:r>
              <a:rPr lang="pt-BR" dirty="0"/>
              <a:t>Energia cinética + Energia potencial – Trabalho da força de atrito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0367" y="2051166"/>
            <a:ext cx="7549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http://www.fep.if.usp.br/~</a:t>
            </a:r>
            <a:r>
              <a:rPr lang="pt-BR" dirty="0">
                <a:hlinkClick r:id="rId2"/>
              </a:rPr>
              <a:t>fisfoto/translacao/energia/index.php</a:t>
            </a:r>
            <a:endParaRPr lang="pt-BR" dirty="0"/>
          </a:p>
        </p:txBody>
      </p:sp>
      <p:sp>
        <p:nvSpPr>
          <p:cNvPr id="8" name="Retângulo 7">
            <a:hlinkClick r:id="rId3"/>
          </p:cNvPr>
          <p:cNvSpPr/>
          <p:nvPr/>
        </p:nvSpPr>
        <p:spPr>
          <a:xfrm>
            <a:off x="821912" y="4033738"/>
            <a:ext cx="8267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http://www.fep.if.usp.br/~fisfoto/translacao/planoInclinado/videos.php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65538" y="4427897"/>
            <a:ext cx="409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Entregar a planilha Excel</a:t>
            </a:r>
          </a:p>
        </p:txBody>
      </p:sp>
    </p:spTree>
    <p:extLst>
      <p:ext uri="{BB962C8B-B14F-4D97-AF65-F5344CB8AC3E}">
        <p14:creationId xmlns:p14="http://schemas.microsoft.com/office/powerpoint/2010/main" val="220734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33503" y="2270173"/>
            <a:ext cx="50326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0070C0"/>
                </a:solidFill>
              </a:rPr>
              <a:t>Análise de dados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42328" y="928232"/>
            <a:ext cx="7029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/>
              <a:t>Experimento online – R5 e R7</a:t>
            </a:r>
          </a:p>
        </p:txBody>
      </p:sp>
    </p:spTree>
    <p:extLst>
      <p:ext uri="{BB962C8B-B14F-4D97-AF65-F5344CB8AC3E}">
        <p14:creationId xmlns:p14="http://schemas.microsoft.com/office/powerpoint/2010/main" val="172667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8792" y="-122820"/>
            <a:ext cx="182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Avisos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47407" y="1088056"/>
            <a:ext cx="8420479" cy="25853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 das monitorias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Listas de exercícios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Trabalhar na lista 9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Checar lista 10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Participem do Fórum sobre “Experimentos Online”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7 – trabalho da força de </a:t>
            </a:r>
            <a:r>
              <a:rPr lang="pt-BR">
                <a:latin typeface="Times New Roman" panose="02020603050405020304" pitchFamily="18" charset="0"/>
                <a:cs typeface="Times New Roman" panose="02020603050405020304" pitchFamily="18" charset="0"/>
              </a:rPr>
              <a:t>atrito – até 7/12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02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21623" y="1066113"/>
            <a:ext cx="790082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Até a próxima aula</a:t>
            </a:r>
            <a:endParaRPr lang="pt-BR" sz="6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5E9BD33-3A50-4AFB-911F-07871BCE7A0F}"/>
              </a:ext>
            </a:extLst>
          </p:cNvPr>
          <p:cNvGrpSpPr/>
          <p:nvPr/>
        </p:nvGrpSpPr>
        <p:grpSpPr>
          <a:xfrm>
            <a:off x="2643021" y="2774535"/>
            <a:ext cx="3007220" cy="1211683"/>
            <a:chOff x="3200400" y="1386961"/>
            <a:chExt cx="3007220" cy="1211683"/>
          </a:xfrm>
        </p:grpSpPr>
        <p:sp>
          <p:nvSpPr>
            <p:cNvPr id="5" name="Arco 4">
              <a:extLst>
                <a:ext uri="{FF2B5EF4-FFF2-40B4-BE49-F238E27FC236}">
                  <a16:creationId xmlns:a16="http://schemas.microsoft.com/office/drawing/2014/main" id="{486A087E-96ED-4CD8-B413-37637192FC58}"/>
                </a:ext>
              </a:extLst>
            </p:cNvPr>
            <p:cNvSpPr/>
            <p:nvPr/>
          </p:nvSpPr>
          <p:spPr>
            <a:xfrm>
              <a:off x="3200400" y="1463040"/>
              <a:ext cx="891540" cy="1108710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Arco 5">
              <a:extLst>
                <a:ext uri="{FF2B5EF4-FFF2-40B4-BE49-F238E27FC236}">
                  <a16:creationId xmlns:a16="http://schemas.microsoft.com/office/drawing/2014/main" id="{21BFD98B-E5D7-44E5-BE65-1EDF3EB05093}"/>
                </a:ext>
              </a:extLst>
            </p:cNvPr>
            <p:cNvSpPr/>
            <p:nvPr/>
          </p:nvSpPr>
          <p:spPr>
            <a:xfrm flipV="1">
              <a:off x="3624692" y="1429557"/>
              <a:ext cx="467248" cy="1169087"/>
            </a:xfrm>
            <a:prstGeom prst="arc">
              <a:avLst>
                <a:gd name="adj1" fmla="val 21497924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Arco 6">
              <a:extLst>
                <a:ext uri="{FF2B5EF4-FFF2-40B4-BE49-F238E27FC236}">
                  <a16:creationId xmlns:a16="http://schemas.microsoft.com/office/drawing/2014/main" id="{1DB5EEF2-07F1-41E0-A789-C4A8F7D1B378}"/>
                </a:ext>
              </a:extLst>
            </p:cNvPr>
            <p:cNvSpPr/>
            <p:nvPr/>
          </p:nvSpPr>
          <p:spPr>
            <a:xfrm>
              <a:off x="3624031" y="1464720"/>
              <a:ext cx="898264" cy="1091328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Arco 7">
              <a:extLst>
                <a:ext uri="{FF2B5EF4-FFF2-40B4-BE49-F238E27FC236}">
                  <a16:creationId xmlns:a16="http://schemas.microsoft.com/office/drawing/2014/main" id="{32CB52B7-6113-4439-BCEC-4925EA54A2C8}"/>
                </a:ext>
              </a:extLst>
            </p:cNvPr>
            <p:cNvSpPr/>
            <p:nvPr/>
          </p:nvSpPr>
          <p:spPr>
            <a:xfrm flipV="1">
              <a:off x="4055047" y="1411065"/>
              <a:ext cx="467248" cy="1169087"/>
            </a:xfrm>
            <a:prstGeom prst="arc">
              <a:avLst>
                <a:gd name="adj1" fmla="val 21497924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Arco 8">
              <a:extLst>
                <a:ext uri="{FF2B5EF4-FFF2-40B4-BE49-F238E27FC236}">
                  <a16:creationId xmlns:a16="http://schemas.microsoft.com/office/drawing/2014/main" id="{1768E060-C423-48A6-95E3-851787DFFC1A}"/>
                </a:ext>
              </a:extLst>
            </p:cNvPr>
            <p:cNvSpPr/>
            <p:nvPr/>
          </p:nvSpPr>
          <p:spPr>
            <a:xfrm>
              <a:off x="4052052" y="1447344"/>
              <a:ext cx="891540" cy="1108710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Arco 9">
              <a:extLst>
                <a:ext uri="{FF2B5EF4-FFF2-40B4-BE49-F238E27FC236}">
                  <a16:creationId xmlns:a16="http://schemas.microsoft.com/office/drawing/2014/main" id="{6F39B27C-409F-4F43-8B22-90055F61B6C8}"/>
                </a:ext>
              </a:extLst>
            </p:cNvPr>
            <p:cNvSpPr/>
            <p:nvPr/>
          </p:nvSpPr>
          <p:spPr>
            <a:xfrm flipV="1">
              <a:off x="4476344" y="1413861"/>
              <a:ext cx="467248" cy="1169087"/>
            </a:xfrm>
            <a:prstGeom prst="arc">
              <a:avLst>
                <a:gd name="adj1" fmla="val 21497924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Arco 10">
              <a:extLst>
                <a:ext uri="{FF2B5EF4-FFF2-40B4-BE49-F238E27FC236}">
                  <a16:creationId xmlns:a16="http://schemas.microsoft.com/office/drawing/2014/main" id="{3B7E82C8-D56C-4AF3-8671-62C230B1876E}"/>
                </a:ext>
              </a:extLst>
            </p:cNvPr>
            <p:cNvSpPr/>
            <p:nvPr/>
          </p:nvSpPr>
          <p:spPr>
            <a:xfrm>
              <a:off x="4475644" y="1447340"/>
              <a:ext cx="891540" cy="1108710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Arco 11">
              <a:extLst>
                <a:ext uri="{FF2B5EF4-FFF2-40B4-BE49-F238E27FC236}">
                  <a16:creationId xmlns:a16="http://schemas.microsoft.com/office/drawing/2014/main" id="{9251F5EE-C1E7-49BE-8BF3-21807DF952EE}"/>
                </a:ext>
              </a:extLst>
            </p:cNvPr>
            <p:cNvSpPr/>
            <p:nvPr/>
          </p:nvSpPr>
          <p:spPr>
            <a:xfrm flipV="1">
              <a:off x="4899936" y="1386961"/>
              <a:ext cx="467248" cy="1169087"/>
            </a:xfrm>
            <a:prstGeom prst="arc">
              <a:avLst>
                <a:gd name="adj1" fmla="val 21497924"/>
                <a:gd name="adj2" fmla="val 11532072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Arco 12">
              <a:extLst>
                <a:ext uri="{FF2B5EF4-FFF2-40B4-BE49-F238E27FC236}">
                  <a16:creationId xmlns:a16="http://schemas.microsoft.com/office/drawing/2014/main" id="{E24D2E2A-D7F5-4146-A7B8-8F685E1D6ABB}"/>
                </a:ext>
              </a:extLst>
            </p:cNvPr>
            <p:cNvSpPr/>
            <p:nvPr/>
          </p:nvSpPr>
          <p:spPr>
            <a:xfrm>
              <a:off x="4899219" y="1447345"/>
              <a:ext cx="883016" cy="1141213"/>
            </a:xfrm>
            <a:prstGeom prst="arc">
              <a:avLst>
                <a:gd name="adj1" fmla="val 21397151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Arco 13">
              <a:extLst>
                <a:ext uri="{FF2B5EF4-FFF2-40B4-BE49-F238E27FC236}">
                  <a16:creationId xmlns:a16="http://schemas.microsoft.com/office/drawing/2014/main" id="{67493DC3-B391-4373-9775-4BF6D23CB52C}"/>
                </a:ext>
              </a:extLst>
            </p:cNvPr>
            <p:cNvSpPr/>
            <p:nvPr/>
          </p:nvSpPr>
          <p:spPr>
            <a:xfrm flipV="1">
              <a:off x="5316787" y="1393691"/>
              <a:ext cx="467248" cy="1169087"/>
            </a:xfrm>
            <a:prstGeom prst="arc">
              <a:avLst>
                <a:gd name="adj1" fmla="val 21497924"/>
                <a:gd name="adj2" fmla="val 10829400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Arco 14">
              <a:extLst>
                <a:ext uri="{FF2B5EF4-FFF2-40B4-BE49-F238E27FC236}">
                  <a16:creationId xmlns:a16="http://schemas.microsoft.com/office/drawing/2014/main" id="{021BE6AB-11B3-48AD-917D-ADCF94286E0A}"/>
                </a:ext>
              </a:extLst>
            </p:cNvPr>
            <p:cNvSpPr/>
            <p:nvPr/>
          </p:nvSpPr>
          <p:spPr>
            <a:xfrm>
              <a:off x="5316080" y="1447345"/>
              <a:ext cx="891540" cy="1108710"/>
            </a:xfrm>
            <a:prstGeom prst="arc">
              <a:avLst>
                <a:gd name="adj1" fmla="val 21397151"/>
                <a:gd name="adj2" fmla="val 11087989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Arco 15">
              <a:extLst>
                <a:ext uri="{FF2B5EF4-FFF2-40B4-BE49-F238E27FC236}">
                  <a16:creationId xmlns:a16="http://schemas.microsoft.com/office/drawing/2014/main" id="{6AB0567D-4499-4A20-9467-0C374DE3148D}"/>
                </a:ext>
              </a:extLst>
            </p:cNvPr>
            <p:cNvSpPr/>
            <p:nvPr/>
          </p:nvSpPr>
          <p:spPr>
            <a:xfrm flipV="1">
              <a:off x="5740372" y="1386966"/>
              <a:ext cx="467248" cy="1169087"/>
            </a:xfrm>
            <a:prstGeom prst="arc">
              <a:avLst>
                <a:gd name="adj1" fmla="val 21497924"/>
                <a:gd name="adj2" fmla="val 55844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2279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40253</TotalTime>
  <Words>165</Words>
  <Application>Microsoft Office PowerPoint</Application>
  <PresentationFormat>Apresentação na tela (16:9)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12</vt:i4>
      </vt:variant>
      <vt:variant>
        <vt:lpstr>Títulos de slides</vt:lpstr>
      </vt:variant>
      <vt:variant>
        <vt:i4>5</vt:i4>
      </vt:variant>
    </vt:vector>
  </HeadingPairs>
  <TitlesOfParts>
    <vt:vector size="25" baseType="lpstr">
      <vt:lpstr>Arial</vt:lpstr>
      <vt:lpstr>Calibri</vt:lpstr>
      <vt:lpstr>Courier New</vt:lpstr>
      <vt:lpstr>Eau</vt:lpstr>
      <vt:lpstr>Eau Sans Bold</vt:lpstr>
      <vt:lpstr>Eau Sans Bold Lining</vt:lpstr>
      <vt:lpstr>Times New Roman</vt:lpstr>
      <vt:lpstr>Wingdings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Cisne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Vito Vanin</cp:lastModifiedBy>
  <cp:revision>1775</cp:revision>
  <dcterms:created xsi:type="dcterms:W3CDTF">2016-03-09T00:36:12Z</dcterms:created>
  <dcterms:modified xsi:type="dcterms:W3CDTF">2022-11-22T18:18:48Z</dcterms:modified>
</cp:coreProperties>
</file>