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8"/>
  </p:notesMasterIdLst>
  <p:handoutMasterIdLst>
    <p:handoutMasterId r:id="rId29"/>
  </p:handoutMasterIdLst>
  <p:sldIdLst>
    <p:sldId id="484" r:id="rId2"/>
    <p:sldId id="271" r:id="rId3"/>
    <p:sldId id="385" r:id="rId4"/>
    <p:sldId id="275" r:id="rId5"/>
    <p:sldId id="336" r:id="rId6"/>
    <p:sldId id="339" r:id="rId7"/>
    <p:sldId id="351" r:id="rId8"/>
    <p:sldId id="366" r:id="rId9"/>
    <p:sldId id="376" r:id="rId10"/>
    <p:sldId id="486" r:id="rId11"/>
    <p:sldId id="390" r:id="rId12"/>
    <p:sldId id="368" r:id="rId13"/>
    <p:sldId id="433" r:id="rId14"/>
    <p:sldId id="342" r:id="rId15"/>
    <p:sldId id="454" r:id="rId16"/>
    <p:sldId id="375" r:id="rId17"/>
    <p:sldId id="451" r:id="rId18"/>
    <p:sldId id="485" r:id="rId19"/>
    <p:sldId id="479" r:id="rId20"/>
    <p:sldId id="370" r:id="rId21"/>
    <p:sldId id="453" r:id="rId22"/>
    <p:sldId id="452" r:id="rId23"/>
    <p:sldId id="487" r:id="rId24"/>
    <p:sldId id="460" r:id="rId25"/>
    <p:sldId id="457" r:id="rId26"/>
    <p:sldId id="458" r:id="rId27"/>
  </p:sldIdLst>
  <p:sldSz cx="9144000" cy="6858000" type="screen4x3"/>
  <p:notesSz cx="6858000" cy="96583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00"/>
    <a:srgbClr val="CC0000"/>
    <a:srgbClr val="FF6699"/>
    <a:srgbClr val="CC6600"/>
    <a:srgbClr val="FF3300"/>
    <a:srgbClr val="FF924F"/>
    <a:srgbClr val="DD5205"/>
    <a:srgbClr val="FF6600"/>
    <a:srgbClr val="BDF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4" autoAdjust="0"/>
    <p:restoredTop sz="94745" autoAdjust="0"/>
  </p:normalViewPr>
  <p:slideViewPr>
    <p:cSldViewPr>
      <p:cViewPr>
        <p:scale>
          <a:sx n="61" d="100"/>
          <a:sy n="61" d="100"/>
        </p:scale>
        <p:origin x="296" y="1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ACBCE9-1F6E-46A9-AC90-514EC7EEED5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D68868-9C65-4029-900A-FD9D728ADC3F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D365E-AB6F-4ABD-BE9A-59106759E843}" type="slidenum">
              <a:rPr lang="pt-BR"/>
              <a:pPr/>
              <a:t>1</a:t>
            </a:fld>
            <a:endParaRPr lang="pt-B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Voz veículo das mensagens, das emoções, espelho da alma. quer ser ouvida, compreendida. Reconhecemos uma pessoa pela voz, reconhecemos uma emoção, uma intensão. </a:t>
            </a:r>
          </a:p>
          <a:p>
            <a:r>
              <a:rPr lang="pt-BR"/>
              <a:t>A voz é hoje instrumento essencial para o trabalho em inúmeras profissões.</a:t>
            </a:r>
          </a:p>
          <a:p>
            <a:r>
              <a:rPr lang="pt-BR"/>
              <a:t>Quanto mais a conhecermos, maiores os recursos para a prevenção de alterações, para a reabilitação e para o seu aprimoramento. </a:t>
            </a:r>
          </a:p>
          <a:p>
            <a:r>
              <a:rPr lang="pt-BR"/>
              <a:t>Por isso hoje vamos conhecer as grandezas físicas do som da voz, para que possamos compreender as e análises, as medidas, os parâmetros que podemos quantificar e identificar fisicamente</a:t>
            </a:r>
          </a:p>
          <a:p>
            <a:r>
              <a:rPr lang="pt-BR"/>
              <a:t>A avaliação da voz é um dos procedimentos mais importantes para o Fonoaduiólogo que trabalha com indivíduos com distúrbios vocais, com ou sem patologias laríngeas, e com os profissionais da voz (multi usuários da voz)</a:t>
            </a:r>
          </a:p>
          <a:p>
            <a:r>
              <a:rPr lang="pt-BR"/>
              <a:t>Avaliação perceptivo auditiva (percepção do clínico)</a:t>
            </a:r>
          </a:p>
          <a:p>
            <a:r>
              <a:rPr lang="pt-BR"/>
              <a:t>Complementada com a avaliação visual (endoscopia)</a:t>
            </a:r>
          </a:p>
          <a:p>
            <a:r>
              <a:rPr lang="pt-BR"/>
              <a:t>E com a avaliação acústica </a:t>
            </a:r>
          </a:p>
          <a:p>
            <a:r>
              <a:rPr lang="pt-BR"/>
              <a:t>Como vcs sabem acabamos de receber nosso laboratório de voz (na clínica de Fono)</a:t>
            </a:r>
          </a:p>
          <a:p>
            <a:r>
              <a:rPr lang="pt-BR"/>
              <a:t>Portanto se queremos fazer uma avaliação de qualidade, precisamos compreender melhor as medidas acústicas que os programas no oferecem, para poder interpretá-las corretamente.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0EB62-51C9-47AB-8195-A2B67A0E63A9}" type="slidenum">
              <a:rPr lang="pt-BR"/>
              <a:pPr/>
              <a:t>5</a:t>
            </a:fld>
            <a:endParaRPr lang="pt-B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                              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C698E-D8CF-4B72-A5AB-490FAA6FEF25}" type="slidenum">
              <a:rPr lang="pt-BR"/>
              <a:pPr/>
              <a:t>8</a:t>
            </a:fld>
            <a:endParaRPr lang="pt-BR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Depende das características da fonte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C698E-D8CF-4B72-A5AB-490FAA6FEF25}" type="slidenum">
              <a:rPr lang="pt-BR"/>
              <a:pPr/>
              <a:t>10</a:t>
            </a:fld>
            <a:endParaRPr lang="pt-BR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Depende das características da fonte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22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BE4A2-5BC0-45AE-97FE-A03DAA9EF0B6}" type="slidenum">
              <a:rPr lang="pt-BR"/>
              <a:pPr/>
              <a:t>11</a:t>
            </a:fld>
            <a:endParaRPr lang="pt-B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Depende das características da fonte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9A4DC-38C9-4698-BAAD-9DB8F86B325D}" type="slidenum">
              <a:rPr lang="pt-BR"/>
              <a:pPr/>
              <a:t>21</a:t>
            </a:fld>
            <a:endParaRPr lang="pt-B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/a/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9B2AC-D3AD-4D1E-A4BC-89F9233F1381}" type="slidenum">
              <a:rPr lang="pt-BR"/>
              <a:pPr/>
              <a:t>22</a:t>
            </a:fld>
            <a:endParaRPr lang="pt-BR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/a/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D4EB-95CE-4252-AFD4-CD14CCAF36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F026-E524-4C6D-AC69-2AC3CB3C7E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5E29-7BFE-4D10-9550-DA7B08CCC1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26482BC-8303-FF49-AC0F-17BDD52EE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27D5E27-E691-AE4F-B8F1-0ED616DC7F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447C06-17BE-1D43-86DD-4BDC362B21A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93D7322-2817-6440-85CF-320BA6FEE3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17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DE47-DC27-41D6-93CE-14C9AAA869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97FB-2FA3-438E-AACE-EA56E2C0CD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A2B9-DCB5-4C13-B392-668C3480D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C17A-635F-458F-8145-EF0A132902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2554-1DFE-4469-BA80-82616CEF8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DB9-2BDF-44EB-94B9-8E7F4D8796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54BC-7F4F-4FE4-81A9-2AC9607EF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8CF702-85A6-4635-813A-CD3D1D232A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77920-2456-4665-A83D-2F50367B87D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:\Shanthi\nature2\pic03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1419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AVALIAÇÃO </a:t>
            </a:r>
            <a:b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ACÚSTICA DA VOZ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19200" y="5100638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 sz="3600" b="1" dirty="0" err="1">
                <a:solidFill>
                  <a:schemeClr val="bg1"/>
                </a:solidFill>
                <a:latin typeface="Monotype Corsiva" pitchFamily="66" charset="0"/>
              </a:rPr>
              <a:t>Profª</a:t>
            </a:r>
            <a:r>
              <a:rPr lang="pt-BR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Monotype Corsiva" pitchFamily="66" charset="0"/>
              </a:rPr>
              <a:t>Drª</a:t>
            </a:r>
            <a:r>
              <a:rPr lang="pt-BR" sz="3600" b="1" dirty="0">
                <a:solidFill>
                  <a:schemeClr val="bg1"/>
                </a:solidFill>
                <a:latin typeface="Monotype Corsiva" pitchFamily="66" charset="0"/>
              </a:rPr>
              <a:t> Lídia Teles </a:t>
            </a:r>
            <a:endParaRPr lang="pt-BR" sz="2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45" name="Text Box 1041"/>
          <p:cNvSpPr txBox="1">
            <a:spLocks noChangeArrowheads="1"/>
          </p:cNvSpPr>
          <p:nvPr/>
        </p:nvSpPr>
        <p:spPr bwMode="auto">
          <a:xfrm>
            <a:off x="2626900" y="904214"/>
            <a:ext cx="3415155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800000"/>
                </a:solidFill>
                <a:latin typeface="Arial" charset="0"/>
              </a:rPr>
              <a:t>HARMÔNICOS</a:t>
            </a:r>
            <a:endParaRPr lang="pt-BR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3D85D4-1457-674C-80BD-22315C3B20C0}"/>
              </a:ext>
            </a:extLst>
          </p:cNvPr>
          <p:cNvSpPr txBox="1"/>
          <p:nvPr/>
        </p:nvSpPr>
        <p:spPr>
          <a:xfrm>
            <a:off x="745936" y="1544629"/>
            <a:ext cx="8568952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ondas componentes da Frequência fundamental (F0)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são todos múltiplos da F0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Todos gerados na glote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07F0D6-A722-AD42-A912-EEE52D7820CE}"/>
              </a:ext>
            </a:extLst>
          </p:cNvPr>
          <p:cNvSpPr txBox="1"/>
          <p:nvPr/>
        </p:nvSpPr>
        <p:spPr>
          <a:xfrm>
            <a:off x="467990" y="5978088"/>
            <a:ext cx="41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harmônico é a F0</a:t>
            </a:r>
          </a:p>
        </p:txBody>
      </p:sp>
      <p:pic>
        <p:nvPicPr>
          <p:cNvPr id="16" name="Picture 2053" descr="scan0001">
            <a:extLst>
              <a:ext uri="{FF2B5EF4-FFF2-40B4-BE49-F238E27FC236}">
                <a16:creationId xmlns:a16="http://schemas.microsoft.com/office/drawing/2014/main" id="{31BB016F-4D10-534C-8FC6-67E612EB4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36000"/>
          </a:blip>
          <a:srcRect t="48599"/>
          <a:stretch/>
        </p:blipFill>
        <p:spPr bwMode="auto">
          <a:xfrm>
            <a:off x="323528" y="3281580"/>
            <a:ext cx="8021900" cy="23798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8" name="Text Box 1058">
            <a:extLst>
              <a:ext uri="{FF2B5EF4-FFF2-40B4-BE49-F238E27FC236}">
                <a16:creationId xmlns:a16="http://schemas.microsoft.com/office/drawing/2014/main" id="{8C3BF273-F37C-5048-89E9-9E8DFCFD1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356598"/>
            <a:ext cx="590551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pt-BR" sz="3200" dirty="0">
                <a:solidFill>
                  <a:srgbClr val="C00000"/>
                </a:solidFill>
                <a:latin typeface="Arial" charset="0"/>
              </a:rPr>
              <a:t>F</a:t>
            </a:r>
            <a:r>
              <a:rPr lang="pt-BR" sz="3200" baseline="-25000" dirty="0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50880026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07704" y="1078777"/>
            <a:ext cx="6629400" cy="838200"/>
          </a:xfrm>
          <a:noFill/>
        </p:spPr>
        <p:txBody>
          <a:bodyPr/>
          <a:lstStyle/>
          <a:p>
            <a:pPr>
              <a:lnSpc>
                <a:spcPct val="20000"/>
              </a:lnSpc>
            </a:pPr>
            <a:r>
              <a:rPr lang="pt-BR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FORMANTES DO SOM</a:t>
            </a:r>
            <a:br>
              <a:rPr lang="pt-BR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</a:br>
            <a:endParaRPr lang="pt-BR" sz="40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1731" name="Text Box 2051"/>
          <p:cNvSpPr txBox="1">
            <a:spLocks noChangeArrowheads="1"/>
          </p:cNvSpPr>
          <p:nvPr/>
        </p:nvSpPr>
        <p:spPr bwMode="auto">
          <a:xfrm>
            <a:off x="838200" y="2667001"/>
            <a:ext cx="7543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201733" name="Picture 2053" descr="scan0001"/>
          <p:cNvPicPr>
            <a:picLocks noChangeAspect="1" noChangeArrowheads="1"/>
          </p:cNvPicPr>
          <p:nvPr/>
        </p:nvPicPr>
        <p:blipFill rotWithShape="1">
          <a:blip r:embed="rId3" cstate="print">
            <a:lum contrast="36000"/>
          </a:blip>
          <a:srcRect t="48599"/>
          <a:stretch/>
        </p:blipFill>
        <p:spPr bwMode="auto">
          <a:xfrm>
            <a:off x="551982" y="3337369"/>
            <a:ext cx="7922944" cy="23811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201739" name="Text Box 2059"/>
          <p:cNvSpPr txBox="1">
            <a:spLocks noChangeArrowheads="1"/>
          </p:cNvSpPr>
          <p:nvPr/>
        </p:nvSpPr>
        <p:spPr bwMode="auto">
          <a:xfrm>
            <a:off x="1585183" y="2255799"/>
            <a:ext cx="6629400" cy="1015663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Arial" charset="0"/>
              </a:rPr>
              <a:t>Grupos de harmônicos amplificados</a:t>
            </a:r>
            <a:endParaRPr lang="pt-BR" sz="1000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charset="0"/>
              </a:rPr>
              <a:t>Faixas de frequência com maior energia</a:t>
            </a: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1027"/>
          <p:cNvSpPr txBox="1">
            <a:spLocks noChangeArrowheads="1"/>
          </p:cNvSpPr>
          <p:nvPr/>
        </p:nvSpPr>
        <p:spPr bwMode="auto">
          <a:xfrm>
            <a:off x="1132384" y="1656344"/>
            <a:ext cx="7086600" cy="42785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0"/>
              </a:lnSpc>
              <a:spcBef>
                <a:spcPct val="50000"/>
              </a:spcBef>
            </a:pPr>
            <a:endParaRPr lang="pt-BR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 sz="2200" dirty="0">
                <a:solidFill>
                  <a:sysClr val="windowText" lastClr="000000"/>
                </a:solidFill>
                <a:latin typeface="Arial" charset="0"/>
              </a:rPr>
              <a:t>É o </a:t>
            </a:r>
            <a:r>
              <a:rPr lang="pt-BR" sz="2200" b="1" dirty="0">
                <a:solidFill>
                  <a:sysClr val="windowText" lastClr="000000"/>
                </a:solidFill>
                <a:latin typeface="Arial" charset="0"/>
              </a:rPr>
              <a:t>Trato Vocal </a:t>
            </a:r>
            <a:r>
              <a:rPr lang="pt-BR" sz="2200" dirty="0">
                <a:solidFill>
                  <a:sysClr val="windowText" lastClr="000000"/>
                </a:solidFill>
                <a:latin typeface="Arial" charset="0"/>
              </a:rPr>
              <a:t>que amplifica grupos de harmônicos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 sz="2200" dirty="0">
                <a:solidFill>
                  <a:sysClr val="windowText" lastClr="000000"/>
                </a:solidFill>
                <a:latin typeface="Arial" charset="0"/>
              </a:rPr>
              <a:t>Movimento da língua, lábios e palato</a:t>
            </a:r>
            <a:r>
              <a:rPr lang="pt-BR" dirty="0">
                <a:solidFill>
                  <a:sysClr val="windowText" lastClr="000000"/>
                </a:solidFill>
                <a:latin typeface="Arial" charset="0"/>
              </a:rPr>
              <a:t>.</a:t>
            </a:r>
            <a:endParaRPr lang="pt-BR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pt-BR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pt-BR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2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56677" name="Group 1029"/>
          <p:cNvGrpSpPr>
            <a:grpSpLocks/>
          </p:cNvGrpSpPr>
          <p:nvPr/>
        </p:nvGrpSpPr>
        <p:grpSpPr bwMode="auto">
          <a:xfrm>
            <a:off x="2019672" y="2865187"/>
            <a:ext cx="5104656" cy="1773174"/>
            <a:chOff x="1152" y="2064"/>
            <a:chExt cx="3888" cy="1888"/>
          </a:xfrm>
        </p:grpSpPr>
        <p:pic>
          <p:nvPicPr>
            <p:cNvPr id="156678" name="Picture 1030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2064"/>
              <a:ext cx="3888" cy="1888"/>
            </a:xfrm>
            <a:prstGeom prst="rect">
              <a:avLst/>
            </a:prstGeom>
            <a:noFill/>
            <a:ln w="57150" cmpd="thinThick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56679" name="Text Box 1031"/>
            <p:cNvSpPr txBox="1">
              <a:spLocks noChangeArrowheads="1"/>
            </p:cNvSpPr>
            <p:nvPr/>
          </p:nvSpPr>
          <p:spPr bwMode="auto">
            <a:xfrm>
              <a:off x="1584" y="2399"/>
              <a:ext cx="384" cy="3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56680" name="Text Box 1032"/>
            <p:cNvSpPr txBox="1">
              <a:spLocks noChangeArrowheads="1"/>
            </p:cNvSpPr>
            <p:nvPr/>
          </p:nvSpPr>
          <p:spPr bwMode="auto">
            <a:xfrm>
              <a:off x="2304" y="2640"/>
              <a:ext cx="385" cy="3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56681" name="Text Box 1033"/>
            <p:cNvSpPr txBox="1">
              <a:spLocks noChangeArrowheads="1"/>
            </p:cNvSpPr>
            <p:nvPr/>
          </p:nvSpPr>
          <p:spPr bwMode="auto">
            <a:xfrm>
              <a:off x="2784" y="2888"/>
              <a:ext cx="384" cy="3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56682" name="Rectangle 1034"/>
          <p:cNvSpPr>
            <a:spLocks noChangeArrowheads="1"/>
          </p:cNvSpPr>
          <p:nvPr/>
        </p:nvSpPr>
        <p:spPr bwMode="auto">
          <a:xfrm>
            <a:off x="1426825" y="4931327"/>
            <a:ext cx="6760184" cy="716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4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Corresponde a um mecanismo articulatório que </a:t>
            </a:r>
          </a:p>
          <a:p>
            <a:pPr algn="ctr">
              <a:lnSpc>
                <a:spcPct val="4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algn="ctr">
              <a:lnSpc>
                <a:spcPct val="4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define as VOGAIS</a:t>
            </a:r>
          </a:p>
        </p:txBody>
      </p:sp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819973"/>
            <a:ext cx="7772400" cy="723106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rgbClr val="FFC000"/>
                </a:solidFill>
                <a:latin typeface="Arial" charset="0"/>
              </a:rPr>
              <a:t>FORMANTES DO SOM</a:t>
            </a:r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201863" y="2114749"/>
            <a:ext cx="2353913" cy="31495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240"/>
              </a:spcBef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São identificadas </a:t>
            </a:r>
          </a:p>
          <a:p>
            <a:pPr algn="ctr">
              <a:spcBef>
                <a:spcPts val="240"/>
              </a:spcBef>
            </a:pPr>
            <a:endParaRPr lang="pt-BR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ts val="240"/>
              </a:spcBef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pelos grupos de harmônicos</a:t>
            </a:r>
          </a:p>
          <a:p>
            <a:pPr algn="ctr">
              <a:spcBef>
                <a:spcPts val="240"/>
              </a:spcBef>
            </a:pPr>
            <a:endParaRPr lang="pt-BR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ts val="240"/>
              </a:spcBef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amplificados no Trato vocal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467544" y="637105"/>
            <a:ext cx="3505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Verdana" pitchFamily="34" charset="0"/>
              </a:rPr>
              <a:t>VOGAIS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A380F6-6F6D-224C-A43E-A8FE14FA5CFC}"/>
              </a:ext>
            </a:extLst>
          </p:cNvPr>
          <p:cNvGrpSpPr/>
          <p:nvPr/>
        </p:nvGrpSpPr>
        <p:grpSpPr>
          <a:xfrm>
            <a:off x="2555776" y="1340768"/>
            <a:ext cx="6338343" cy="4529219"/>
            <a:chOff x="933449" y="533400"/>
            <a:chExt cx="7543802" cy="6019800"/>
          </a:xfrm>
        </p:grpSpPr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F55387BD-87BA-544A-94EB-634AB64C32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8395532"/>
                </p:ext>
              </p:extLst>
            </p:nvPr>
          </p:nvGraphicFramePr>
          <p:xfrm>
            <a:off x="990599" y="533400"/>
            <a:ext cx="7467600" cy="2057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88" name="Imagem de bitmap" r:id="rId3" imgW="6380952" imgH="1905266" progId="PBrush">
                    <p:embed/>
                  </p:oleObj>
                </mc:Choice>
                <mc:Fallback>
                  <p:oleObj name="Imagem de bitmap" r:id="rId3" imgW="6380952" imgH="1905266" progId="PBrush">
                    <p:embed/>
                    <p:pic>
                      <p:nvPicPr>
                        <p:cNvPr id="30515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599" y="533400"/>
                          <a:ext cx="7467600" cy="20574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8414B39A-ECCE-A548-9CB6-67D815E662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575299"/>
                </p:ext>
              </p:extLst>
            </p:nvPr>
          </p:nvGraphicFramePr>
          <p:xfrm>
            <a:off x="971551" y="2667000"/>
            <a:ext cx="7505700" cy="190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89" name="Imagem de bitmap" r:id="rId5" imgW="6419048" imgH="1876190" progId="PBrush">
                    <p:embed/>
                  </p:oleObj>
                </mc:Choice>
                <mc:Fallback>
                  <p:oleObj name="Imagem de bitmap" r:id="rId5" imgW="6419048" imgH="1876190" progId="PBrush">
                    <p:embed/>
                    <p:pic>
                      <p:nvPicPr>
                        <p:cNvPr id="30515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1" y="2667000"/>
                          <a:ext cx="7505700" cy="190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5CE380B2-2D70-E043-B280-FD3886BA98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375204"/>
                </p:ext>
              </p:extLst>
            </p:nvPr>
          </p:nvGraphicFramePr>
          <p:xfrm>
            <a:off x="933449" y="4724400"/>
            <a:ext cx="7543800" cy="182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90" name="Imagem de bitmap" r:id="rId7" imgW="6439799" imgH="1876190" progId="PBrush">
                    <p:embed/>
                  </p:oleObj>
                </mc:Choice>
                <mc:Fallback>
                  <p:oleObj name="Imagem de bitmap" r:id="rId7" imgW="6439799" imgH="1876190" progId="PBrush">
                    <p:embed/>
                    <p:pic>
                      <p:nvPicPr>
                        <p:cNvPr id="30515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3449" y="4724400"/>
                          <a:ext cx="7543800" cy="182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2565746" y="3429000"/>
            <a:ext cx="6084888" cy="70788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LPC</a:t>
            </a:r>
            <a:r>
              <a:rPr lang="pt-BR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– </a:t>
            </a:r>
            <a:r>
              <a:rPr lang="pt-BR" sz="2800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Linear </a:t>
            </a:r>
            <a:r>
              <a:rPr lang="pt-BR" sz="2800" i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Predictive</a:t>
            </a:r>
            <a:r>
              <a:rPr lang="pt-BR" sz="2800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 </a:t>
            </a:r>
            <a:r>
              <a:rPr lang="pt-BR" sz="2800" i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Coding</a:t>
            </a:r>
            <a:endParaRPr lang="pt-BR" sz="2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8805" name="Group 21"/>
          <p:cNvGrpSpPr>
            <a:grpSpLocks/>
          </p:cNvGrpSpPr>
          <p:nvPr/>
        </p:nvGrpSpPr>
        <p:grpSpPr bwMode="auto">
          <a:xfrm>
            <a:off x="2783051" y="4185618"/>
            <a:ext cx="5937541" cy="1711870"/>
            <a:chOff x="3156" y="1968"/>
            <a:chExt cx="2160" cy="804"/>
          </a:xfrm>
        </p:grpSpPr>
        <p:pic>
          <p:nvPicPr>
            <p:cNvPr id="118790" name="Picture 6" descr="3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54000"/>
            </a:blip>
            <a:srcRect/>
            <a:stretch>
              <a:fillRect/>
            </a:stretch>
          </p:blipFill>
          <p:spPr bwMode="auto">
            <a:xfrm>
              <a:off x="3156" y="1968"/>
              <a:ext cx="2160" cy="804"/>
            </a:xfrm>
            <a:prstGeom prst="rect">
              <a:avLst/>
            </a:prstGeom>
            <a:noFill/>
            <a:ln w="57150" cmpd="thinThick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18792" name="Text Box 8"/>
            <p:cNvSpPr txBox="1">
              <a:spLocks noChangeArrowheads="1"/>
            </p:cNvSpPr>
            <p:nvPr/>
          </p:nvSpPr>
          <p:spPr bwMode="auto">
            <a:xfrm>
              <a:off x="4781" y="2004"/>
              <a:ext cx="477" cy="153"/>
            </a:xfrm>
            <a:prstGeom prst="rect">
              <a:avLst/>
            </a:prstGeom>
            <a:solidFill>
              <a:srgbClr val="EAEAEA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LPC</a:t>
              </a:r>
              <a:endParaRPr lang="pt-BR" sz="1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4841208" y="5913763"/>
            <a:ext cx="430279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7030A0"/>
                </a:solidFill>
                <a:latin typeface="Arial" charset="0"/>
              </a:rPr>
              <a:t>Envelope do espectro</a:t>
            </a:r>
          </a:p>
        </p:txBody>
      </p:sp>
      <p:grpSp>
        <p:nvGrpSpPr>
          <p:cNvPr id="118800" name="Group 16"/>
          <p:cNvGrpSpPr>
            <a:grpSpLocks/>
          </p:cNvGrpSpPr>
          <p:nvPr/>
        </p:nvGrpSpPr>
        <p:grpSpPr bwMode="auto">
          <a:xfrm>
            <a:off x="2771777" y="1339851"/>
            <a:ext cx="6192839" cy="1944688"/>
            <a:chOff x="1152" y="2064"/>
            <a:chExt cx="3888" cy="1888"/>
          </a:xfrm>
        </p:grpSpPr>
        <p:pic>
          <p:nvPicPr>
            <p:cNvPr id="118801" name="Picture 17" descr="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" y="2064"/>
              <a:ext cx="3888" cy="1888"/>
            </a:xfrm>
            <a:prstGeom prst="rect">
              <a:avLst/>
            </a:prstGeom>
            <a:noFill/>
            <a:ln w="57150" cmpd="thinThick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18802" name="Text Box 18"/>
            <p:cNvSpPr txBox="1">
              <a:spLocks noChangeArrowheads="1"/>
            </p:cNvSpPr>
            <p:nvPr/>
          </p:nvSpPr>
          <p:spPr bwMode="auto">
            <a:xfrm>
              <a:off x="1583" y="2398"/>
              <a:ext cx="385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8803" name="Text Box 19"/>
            <p:cNvSpPr txBox="1">
              <a:spLocks noChangeArrowheads="1"/>
            </p:cNvSpPr>
            <p:nvPr/>
          </p:nvSpPr>
          <p:spPr bwMode="auto">
            <a:xfrm>
              <a:off x="2305" y="2640"/>
              <a:ext cx="384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8804" name="Text Box 20"/>
            <p:cNvSpPr txBox="1">
              <a:spLocks noChangeArrowheads="1"/>
            </p:cNvSpPr>
            <p:nvPr/>
          </p:nvSpPr>
          <p:spPr bwMode="auto">
            <a:xfrm>
              <a:off x="2785" y="2889"/>
              <a:ext cx="382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2722576" y="574670"/>
            <a:ext cx="6130781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sz="4000" dirty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FFT</a:t>
            </a:r>
            <a:r>
              <a:rPr lang="pt-BR" sz="3600" dirty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pt-BR" sz="2800" i="1" dirty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2800" i="1" dirty="0" err="1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Fast</a:t>
            </a:r>
            <a:r>
              <a:rPr lang="pt-BR" sz="2800" i="1" dirty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Fourier </a:t>
            </a:r>
            <a:r>
              <a:rPr lang="pt-BR" sz="2800" i="1" dirty="0" err="1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Transformation</a:t>
            </a:r>
            <a:r>
              <a:rPr lang="pt-BR" sz="2800" i="1" dirty="0">
                <a:ln w="0"/>
                <a:solidFill>
                  <a:srgbClr val="FF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0D951F-71E1-AC4A-B08C-CFDB3DC1D60C}"/>
              </a:ext>
            </a:extLst>
          </p:cNvPr>
          <p:cNvSpPr txBox="1"/>
          <p:nvPr/>
        </p:nvSpPr>
        <p:spPr>
          <a:xfrm>
            <a:off x="47363" y="2552599"/>
            <a:ext cx="2735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charset="0"/>
              </a:rPr>
              <a:t> Tipos de espectros da voz humana que ressalta as frequências dos </a:t>
            </a:r>
            <a:r>
              <a:rPr lang="pt-BR" u="sng" dirty="0">
                <a:latin typeface="Arial" charset="0"/>
              </a:rPr>
              <a:t>FORMANTES</a:t>
            </a:r>
            <a:r>
              <a:rPr lang="pt-BR" dirty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06" name="Object 2"/>
          <p:cNvGraphicFramePr>
            <a:graphicFrameLocks noChangeAspect="1"/>
          </p:cNvGraphicFramePr>
          <p:nvPr/>
        </p:nvGraphicFramePr>
        <p:xfrm>
          <a:off x="304800" y="533400"/>
          <a:ext cx="58674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7" name="Imagem de bitmap" r:id="rId3" imgW="5038095" imgH="2419048" progId="PBrush">
                  <p:embed/>
                </p:oleObj>
              </mc:Choice>
              <mc:Fallback>
                <p:oleObj name="Imagem de bitmap" r:id="rId3" imgW="5038095" imgH="24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"/>
                        <a:ext cx="5867400" cy="2027238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1905000" y="2438400"/>
          <a:ext cx="5410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8" name="Imagem de bitmap" r:id="rId5" imgW="3200000" imgH="1152381" progId="PBrush">
                  <p:embed/>
                </p:oleObj>
              </mc:Choice>
              <mc:Fallback>
                <p:oleObj name="Imagem de bitmap" r:id="rId5" imgW="3200000" imgH="115238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54102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48345"/>
              </p:ext>
            </p:extLst>
          </p:nvPr>
        </p:nvGraphicFramePr>
        <p:xfrm>
          <a:off x="3698304" y="4170365"/>
          <a:ext cx="5410200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9" name="Imagem de bitmap" r:id="rId7" imgW="6447619" imgH="2390476" progId="PBrush">
                  <p:embed/>
                </p:oleObj>
              </mc:Choice>
              <mc:Fallback>
                <p:oleObj name="Imagem de bitmap" r:id="rId7" imgW="6447619" imgH="239047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304" y="4170365"/>
                        <a:ext cx="5410200" cy="24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6400800" y="990601"/>
            <a:ext cx="16002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FF924F"/>
                </a:solidFill>
                <a:latin typeface="Tahoma" pitchFamily="34" charset="0"/>
              </a:rPr>
              <a:t>FFT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7467600" y="2971802"/>
            <a:ext cx="12954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Tahoma" pitchFamily="34" charset="0"/>
              </a:rPr>
              <a:t>LPC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78817" y="5280605"/>
            <a:ext cx="4033143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C00000"/>
                </a:solidFill>
                <a:latin typeface="Tahoma" pitchFamily="34" charset="0"/>
              </a:rPr>
              <a:t>Espectrograma 3D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 autoUpdateAnimBg="0"/>
      <p:bldP spid="303110" grpId="0" autoUpdateAnimBg="0"/>
      <p:bldP spid="3031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9ABDEA8-EEAE-E94E-9EED-E23330828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3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Espectrografia acústica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3EF044F-3DD5-7847-98DF-1B9EC3705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dirty="0"/>
              <a:t>A espectrografia acústica é realizada por meio da análise do espectrograma, um gráfico tridimensional que apresenta a frequência, medida em Hertz (Hz), na ordenada, o tempo, medido em segundos (</a:t>
            </a:r>
            <a:r>
              <a:rPr lang="pt-BR" altLang="pt-BR" dirty="0" err="1"/>
              <a:t>s</a:t>
            </a:r>
            <a:r>
              <a:rPr lang="pt-BR" altLang="pt-BR" dirty="0"/>
              <a:t>), na abscissa  e intensidade, medida em decibel (dB), de acordo com a intensidade de coloração do traçado.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pt-BR" altLang="pt-BR" dirty="0"/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dirty="0"/>
              <a:t>Os filtros utilizados nos espectrogramas são o de banda ou faixa estreita, ideal para a visualização dos harmônicos do som, e o de banda ou faixa larga, que facilita a observação dos formantes.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pt-BR" altLang="pt-BR" dirty="0"/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pt-BR" altLang="pt-BR" dirty="0">
              <a:solidFill>
                <a:srgbClr val="CC33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6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134940" y="1524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ESPECTROGRAMA</a:t>
            </a:r>
            <a:endParaRPr lang="pt-BR" sz="36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3887425" y="3215734"/>
            <a:ext cx="3538215" cy="7017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Gráfico 3D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7329784" y="6207695"/>
            <a:ext cx="12954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CC3300"/>
                </a:solidFill>
                <a:latin typeface="Arial" charset="0"/>
              </a:rPr>
              <a:t>Tempo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 rot="16182492">
            <a:off x="1384257" y="4862750"/>
            <a:ext cx="187324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CC3300"/>
                </a:solidFill>
                <a:latin typeface="Arial" charset="0"/>
              </a:rPr>
              <a:t>Frequência</a:t>
            </a:r>
          </a:p>
        </p:txBody>
      </p:sp>
      <p:graphicFrame>
        <p:nvGraphicFramePr>
          <p:cNvPr id="297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841400"/>
              </p:ext>
            </p:extLst>
          </p:nvPr>
        </p:nvGraphicFramePr>
        <p:xfrm>
          <a:off x="2588393" y="3917465"/>
          <a:ext cx="608806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4" name="Imagem de bitmap" r:id="rId3" imgW="6087325" imgH="2305372" progId="PBrush">
                  <p:embed/>
                </p:oleObj>
              </mc:Choice>
              <mc:Fallback>
                <p:oleObj name="Imagem de bitmap" r:id="rId3" imgW="6087325" imgH="2305372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393" y="3917465"/>
                        <a:ext cx="6088063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93" name="Text Box 9"/>
          <p:cNvSpPr txBox="1">
            <a:spLocks noChangeArrowheads="1"/>
          </p:cNvSpPr>
          <p:nvPr/>
        </p:nvSpPr>
        <p:spPr bwMode="auto">
          <a:xfrm rot="20862563">
            <a:off x="4653405" y="4642971"/>
            <a:ext cx="2667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800" u="sng" dirty="0">
                <a:solidFill>
                  <a:srgbClr val="CC3300"/>
                </a:solidFill>
                <a:latin typeface="Arial" charset="0"/>
              </a:rPr>
              <a:t>Amplitude</a:t>
            </a:r>
          </a:p>
        </p:txBody>
      </p:sp>
      <p:pic>
        <p:nvPicPr>
          <p:cNvPr id="11" name="Picture 2053" descr="scan0001">
            <a:extLst>
              <a:ext uri="{FF2B5EF4-FFF2-40B4-BE49-F238E27FC236}">
                <a16:creationId xmlns:a16="http://schemas.microsoft.com/office/drawing/2014/main" id="{B0A0E6EE-A21C-8A48-9697-43C54E906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lum contrast="36000"/>
          </a:blip>
          <a:srcRect t="48599"/>
          <a:stretch/>
        </p:blipFill>
        <p:spPr bwMode="auto">
          <a:xfrm>
            <a:off x="134940" y="1319331"/>
            <a:ext cx="5856620" cy="176015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EC6A265-BAB4-1241-B77F-0E7713E9A440}"/>
              </a:ext>
            </a:extLst>
          </p:cNvPr>
          <p:cNvSpPr/>
          <p:nvPr/>
        </p:nvSpPr>
        <p:spPr>
          <a:xfrm>
            <a:off x="2427212" y="2708921"/>
            <a:ext cx="1424708" cy="317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B838EB-F61B-B14F-A18D-7FF7CBFA2463}"/>
              </a:ext>
            </a:extLst>
          </p:cNvPr>
          <p:cNvSpPr/>
          <p:nvPr/>
        </p:nvSpPr>
        <p:spPr>
          <a:xfrm rot="16200000">
            <a:off x="-43387" y="1996567"/>
            <a:ext cx="1424708" cy="317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Curva para a Direita 3">
            <a:extLst>
              <a:ext uri="{FF2B5EF4-FFF2-40B4-BE49-F238E27FC236}">
                <a16:creationId xmlns:a16="http://schemas.microsoft.com/office/drawing/2014/main" id="{326415B1-FE1B-8A44-BC5A-8454CB29C13C}"/>
              </a:ext>
            </a:extLst>
          </p:cNvPr>
          <p:cNvSpPr/>
          <p:nvPr/>
        </p:nvSpPr>
        <p:spPr>
          <a:xfrm>
            <a:off x="1337576" y="2867538"/>
            <a:ext cx="789039" cy="25765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8DCB72-1AB7-704B-8A9B-F980B38231E7}"/>
              </a:ext>
            </a:extLst>
          </p:cNvPr>
          <p:cNvSpPr txBox="1"/>
          <p:nvPr/>
        </p:nvSpPr>
        <p:spPr>
          <a:xfrm>
            <a:off x="7246689" y="2615569"/>
            <a:ext cx="174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Aplitude</a:t>
            </a:r>
            <a:r>
              <a:rPr lang="pt-BR" dirty="0"/>
              <a:t> /</a:t>
            </a:r>
            <a:r>
              <a:rPr lang="pt-BR" dirty="0" err="1"/>
              <a:t>intensidadede</a:t>
            </a:r>
            <a:r>
              <a:rPr lang="pt-BR" dirty="0"/>
              <a:t> coloração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134940" y="1524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ESPECTROGRAMA</a:t>
            </a:r>
            <a:endParaRPr lang="pt-BR" sz="36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3710792" y="2113076"/>
            <a:ext cx="3538215" cy="7017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Gráfico 3D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7153151" y="5105037"/>
            <a:ext cx="12954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CC3300"/>
                </a:solidFill>
                <a:latin typeface="Arial" charset="0"/>
              </a:rPr>
              <a:t>Tempo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 rot="16182492">
            <a:off x="1207624" y="3760092"/>
            <a:ext cx="187324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CC3300"/>
                </a:solidFill>
                <a:latin typeface="Arial" charset="0"/>
              </a:rPr>
              <a:t>Frequência</a:t>
            </a:r>
          </a:p>
        </p:txBody>
      </p:sp>
      <p:graphicFrame>
        <p:nvGraphicFramePr>
          <p:cNvPr id="297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35239"/>
              </p:ext>
            </p:extLst>
          </p:nvPr>
        </p:nvGraphicFramePr>
        <p:xfrm>
          <a:off x="2411760" y="2780928"/>
          <a:ext cx="608806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2" name="Imagem de bitmap" r:id="rId3" imgW="6087325" imgH="2305372" progId="PBrush">
                  <p:embed/>
                </p:oleObj>
              </mc:Choice>
              <mc:Fallback>
                <p:oleObj name="Imagem de bitmap" r:id="rId3" imgW="6087325" imgH="2305372" progId="PBrush">
                  <p:embed/>
                  <p:pic>
                    <p:nvPicPr>
                      <p:cNvPr id="297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780928"/>
                        <a:ext cx="6088063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93" name="Text Box 9"/>
          <p:cNvSpPr txBox="1">
            <a:spLocks noChangeArrowheads="1"/>
          </p:cNvSpPr>
          <p:nvPr/>
        </p:nvSpPr>
        <p:spPr bwMode="auto">
          <a:xfrm rot="20862563">
            <a:off x="4476772" y="3540313"/>
            <a:ext cx="2667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pt-BR" sz="2800" u="sng" dirty="0">
                <a:solidFill>
                  <a:srgbClr val="CC3300"/>
                </a:solidFill>
                <a:latin typeface="Arial" charset="0"/>
              </a:rPr>
              <a:t>Amplitude</a:t>
            </a:r>
          </a:p>
        </p:txBody>
      </p:sp>
      <p:pic>
        <p:nvPicPr>
          <p:cNvPr id="11" name="Picture 2053" descr="scan0001">
            <a:extLst>
              <a:ext uri="{FF2B5EF4-FFF2-40B4-BE49-F238E27FC236}">
                <a16:creationId xmlns:a16="http://schemas.microsoft.com/office/drawing/2014/main" id="{B0A0E6EE-A21C-8A48-9697-43C54E906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lum contrast="36000"/>
          </a:blip>
          <a:srcRect t="48599"/>
          <a:stretch/>
        </p:blipFill>
        <p:spPr bwMode="auto">
          <a:xfrm rot="16200000">
            <a:off x="-1135434" y="2800131"/>
            <a:ext cx="4310221" cy="129540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EC6A265-BAB4-1241-B77F-0E7713E9A440}"/>
              </a:ext>
            </a:extLst>
          </p:cNvPr>
          <p:cNvSpPr/>
          <p:nvPr/>
        </p:nvSpPr>
        <p:spPr>
          <a:xfrm>
            <a:off x="235208" y="5119857"/>
            <a:ext cx="1424708" cy="317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B838EB-F61B-B14F-A18D-7FF7CBFA2463}"/>
              </a:ext>
            </a:extLst>
          </p:cNvPr>
          <p:cNvSpPr/>
          <p:nvPr/>
        </p:nvSpPr>
        <p:spPr>
          <a:xfrm rot="16200000">
            <a:off x="792717" y="3119953"/>
            <a:ext cx="1424708" cy="317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133567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8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249757"/>
              </p:ext>
            </p:extLst>
          </p:nvPr>
        </p:nvGraphicFramePr>
        <p:xfrm>
          <a:off x="740969" y="3980055"/>
          <a:ext cx="734536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8" name="Imagem de bitmap" r:id="rId3" imgW="6087325" imgH="2305372" progId="PBrush">
                  <p:embed/>
                </p:oleObj>
              </mc:Choice>
              <mc:Fallback>
                <p:oleObj name="Imagem de bitmap" r:id="rId3" imgW="6087325" imgH="230537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69" y="3980055"/>
                        <a:ext cx="7345363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881" name="Picture 9"/>
          <p:cNvPicPr>
            <a:picLocks noChangeAspect="1" noChangeArrowheads="1"/>
          </p:cNvPicPr>
          <p:nvPr/>
        </p:nvPicPr>
        <p:blipFill>
          <a:blip r:embed="rId5" cstate="print"/>
          <a:srcRect t="37352" b="16966"/>
          <a:stretch>
            <a:fillRect/>
          </a:stretch>
        </p:blipFill>
        <p:spPr bwMode="auto">
          <a:xfrm>
            <a:off x="721846" y="1354770"/>
            <a:ext cx="7345363" cy="2376487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  <a:effectLst/>
        </p:spPr>
      </p:pic>
      <p:sp>
        <p:nvSpPr>
          <p:cNvPr id="335883" name="Text Box 11"/>
          <p:cNvSpPr txBox="1">
            <a:spLocks noChangeArrowheads="1"/>
          </p:cNvSpPr>
          <p:nvPr/>
        </p:nvSpPr>
        <p:spPr bwMode="auto">
          <a:xfrm rot="16184279">
            <a:off x="-469827" y="2283557"/>
            <a:ext cx="189467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Arial" charset="0"/>
              </a:rPr>
              <a:t>Frequência</a:t>
            </a: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6579468" y="6341258"/>
            <a:ext cx="954557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Arial" charset="0"/>
              </a:rPr>
              <a:t>Tempo</a:t>
            </a:r>
          </a:p>
        </p:txBody>
      </p:sp>
      <p:sp>
        <p:nvSpPr>
          <p:cNvPr id="335886" name="Text Box 14"/>
          <p:cNvSpPr txBox="1">
            <a:spLocks noChangeArrowheads="1"/>
          </p:cNvSpPr>
          <p:nvPr/>
        </p:nvSpPr>
        <p:spPr bwMode="auto">
          <a:xfrm>
            <a:off x="3431160" y="4682523"/>
            <a:ext cx="24447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latin typeface="Arial" charset="0"/>
              </a:rPr>
              <a:t> Banda estreita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3458645" y="2010738"/>
            <a:ext cx="24447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 Banda larga</a:t>
            </a:r>
          </a:p>
        </p:txBody>
      </p:sp>
      <p:sp>
        <p:nvSpPr>
          <p:cNvPr id="335888" name="Rectangle 16"/>
          <p:cNvSpPr>
            <a:spLocks noChangeArrowheads="1"/>
          </p:cNvSpPr>
          <p:nvPr/>
        </p:nvSpPr>
        <p:spPr bwMode="auto">
          <a:xfrm>
            <a:off x="1219200" y="751433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2800" b="1" dirty="0">
                <a:solidFill>
                  <a:srgbClr val="002060"/>
                </a:solidFill>
                <a:latin typeface="Arial" charset="0"/>
              </a:rPr>
              <a:t>ESPECTROGRAMA</a:t>
            </a:r>
            <a:endParaRPr lang="pt-BR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BEF56545-CDFB-6C45-AFA5-EA979CF3A943}"/>
              </a:ext>
            </a:extLst>
          </p:cNvPr>
          <p:cNvSpPr txBox="1">
            <a:spLocks noChangeArrowheads="1"/>
          </p:cNvSpPr>
          <p:nvPr/>
        </p:nvSpPr>
        <p:spPr bwMode="auto">
          <a:xfrm rot="16184279">
            <a:off x="-460655" y="4924217"/>
            <a:ext cx="189467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Arial" charset="0"/>
              </a:rPr>
              <a:t>Frequência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110236C-53B0-0D40-97AE-EC783902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692696"/>
            <a:ext cx="990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dirty="0">
                <a:latin typeface="Comic Sans MS" pitchFamily="66" charset="0"/>
              </a:rPr>
              <a:t>/a/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>
                <a:solidFill>
                  <a:srgbClr val="FFFFFF"/>
                </a:solidFill>
                <a:latin typeface="Arial" charset="0"/>
              </a:rPr>
              <a:t>CONHECENDO O ESPECTRO DO SOM</a:t>
            </a:r>
          </a:p>
        </p:txBody>
      </p:sp>
      <p:pic>
        <p:nvPicPr>
          <p:cNvPr id="18436" name="Picture 4" descr="v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676" y="3733802"/>
            <a:ext cx="2549525" cy="213677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B227589-24BD-764D-9609-7FB05213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Espectrograma</a:t>
            </a:r>
          </a:p>
        </p:txBody>
      </p:sp>
      <p:grpSp>
        <p:nvGrpSpPr>
          <p:cNvPr id="13316" name="Group 3">
            <a:extLst>
              <a:ext uri="{FF2B5EF4-FFF2-40B4-BE49-F238E27FC236}">
                <a16:creationId xmlns:a16="http://schemas.microsoft.com/office/drawing/2014/main" id="{5EA153EE-C4D9-6240-9DAB-1FA37F3A8B59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0" y="1428750"/>
            <a:ext cx="8458200" cy="4560020"/>
            <a:chOff x="1104" y="672"/>
            <a:chExt cx="4381" cy="3020"/>
          </a:xfrm>
        </p:grpSpPr>
        <p:grpSp>
          <p:nvGrpSpPr>
            <p:cNvPr id="13317" name="Group 4">
              <a:extLst>
                <a:ext uri="{FF2B5EF4-FFF2-40B4-BE49-F238E27FC236}">
                  <a16:creationId xmlns:a16="http://schemas.microsoft.com/office/drawing/2014/main" id="{F7390591-3D8C-0648-A4C4-018113AA9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672"/>
              <a:ext cx="4381" cy="3020"/>
              <a:chOff x="1104" y="672"/>
              <a:chExt cx="4381" cy="3020"/>
            </a:xfrm>
          </p:grpSpPr>
          <p:grpSp>
            <p:nvGrpSpPr>
              <p:cNvPr id="13324" name="Group 5">
                <a:extLst>
                  <a:ext uri="{FF2B5EF4-FFF2-40B4-BE49-F238E27FC236}">
                    <a16:creationId xmlns:a16="http://schemas.microsoft.com/office/drawing/2014/main" id="{A9FE2C36-8EA0-814C-B499-FB4F2F9BFF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672"/>
                <a:ext cx="3216" cy="3020"/>
                <a:chOff x="1104" y="672"/>
                <a:chExt cx="3216" cy="3020"/>
              </a:xfrm>
            </p:grpSpPr>
            <p:grpSp>
              <p:nvGrpSpPr>
                <p:cNvPr id="13328" name="Group 6">
                  <a:extLst>
                    <a:ext uri="{FF2B5EF4-FFF2-40B4-BE49-F238E27FC236}">
                      <a16:creationId xmlns:a16="http://schemas.microsoft.com/office/drawing/2014/main" id="{C9387156-0323-1944-8CCB-3B76EFA7BF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4" y="672"/>
                  <a:ext cx="3216" cy="3020"/>
                  <a:chOff x="1536" y="893"/>
                  <a:chExt cx="3216" cy="3020"/>
                </a:xfrm>
              </p:grpSpPr>
              <p:pic>
                <p:nvPicPr>
                  <p:cNvPr id="13331" name="Picture 7">
                    <a:extLst>
                      <a:ext uri="{FF2B5EF4-FFF2-40B4-BE49-F238E27FC236}">
                        <a16:creationId xmlns:a16="http://schemas.microsoft.com/office/drawing/2014/main" id="{527D9680-2A92-3B47-8AB7-F9BB0A90BD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79" t="11238" r="46954" b="24770"/>
                  <a:stretch>
                    <a:fillRect/>
                  </a:stretch>
                </p:blipFill>
                <p:spPr bwMode="auto">
                  <a:xfrm>
                    <a:off x="1863" y="893"/>
                    <a:ext cx="2889" cy="30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32" name="Line 8">
                    <a:extLst>
                      <a:ext uri="{FF2B5EF4-FFF2-40B4-BE49-F238E27FC236}">
                        <a16:creationId xmlns:a16="http://schemas.microsoft.com/office/drawing/2014/main" id="{32C63004-00CB-6A4A-A157-C475DDB237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296"/>
                    <a:ext cx="0" cy="5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333" name="Line 9">
                    <a:extLst>
                      <a:ext uri="{FF2B5EF4-FFF2-40B4-BE49-F238E27FC236}">
                        <a16:creationId xmlns:a16="http://schemas.microsoft.com/office/drawing/2014/main" id="{BDBDD510-4E84-C349-ADDF-053705C8CE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736"/>
                    <a:ext cx="0" cy="624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3329" name="Text Box 10">
                  <a:extLst>
                    <a:ext uri="{FF2B5EF4-FFF2-40B4-BE49-F238E27FC236}">
                      <a16:creationId xmlns:a16="http://schemas.microsoft.com/office/drawing/2014/main" id="{FF22757E-F56E-6C4C-9483-276BC1B059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6" y="700"/>
                  <a:ext cx="84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pt-BR" altLang="pt-BR" sz="1600">
                      <a:solidFill>
                        <a:srgbClr val="FF0066"/>
                      </a:solidFill>
                    </a:rPr>
                    <a:t>Banda Larga</a:t>
                  </a:r>
                </a:p>
              </p:txBody>
            </p:sp>
            <p:sp>
              <p:nvSpPr>
                <p:cNvPr id="13330" name="Text Box 11">
                  <a:extLst>
                    <a:ext uri="{FF2B5EF4-FFF2-40B4-BE49-F238E27FC236}">
                      <a16:creationId xmlns:a16="http://schemas.microsoft.com/office/drawing/2014/main" id="{B88CC4F1-2F78-134C-B98E-63D7E0C348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2208"/>
                  <a:ext cx="95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pt-BR" altLang="pt-BR" sz="1600">
                      <a:solidFill>
                        <a:srgbClr val="FF0066"/>
                      </a:solidFill>
                    </a:rPr>
                    <a:t>Banda Estreita</a:t>
                  </a:r>
                </a:p>
              </p:txBody>
            </p:sp>
          </p:grpSp>
          <p:sp>
            <p:nvSpPr>
              <p:cNvPr id="13325" name="AutoShape 12">
                <a:extLst>
                  <a:ext uri="{FF2B5EF4-FFF2-40B4-BE49-F238E27FC236}">
                    <a16:creationId xmlns:a16="http://schemas.microsoft.com/office/drawing/2014/main" id="{DC4537B6-9651-D443-9D28-7CB408EEA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2448"/>
                <a:ext cx="96" cy="1056"/>
              </a:xfrm>
              <a:prstGeom prst="rightBrace">
                <a:avLst>
                  <a:gd name="adj1" fmla="val 91667"/>
                  <a:gd name="adj2" fmla="val 50000"/>
                </a:avLst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>
                  <a:latin typeface="Lucida Sans Unicode" panose="020B0602030504020204" pitchFamily="34" charset="0"/>
                </a:endParaRPr>
              </a:p>
            </p:txBody>
          </p:sp>
          <p:sp>
            <p:nvSpPr>
              <p:cNvPr id="13326" name="Text Box 13">
                <a:extLst>
                  <a:ext uri="{FF2B5EF4-FFF2-40B4-BE49-F238E27FC236}">
                    <a16:creationId xmlns:a16="http://schemas.microsoft.com/office/drawing/2014/main" id="{43E3B3D0-54C7-F04A-8EEF-2F9065119F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" y="3408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>
                    <a:solidFill>
                      <a:srgbClr val="CC0000"/>
                    </a:solidFill>
                  </a:rPr>
                  <a:t>f</a:t>
                </a:r>
                <a:r>
                  <a:rPr lang="pt-BR" altLang="pt-BR" sz="1400" b="1" baseline="-25000">
                    <a:solidFill>
                      <a:srgbClr val="CC0000"/>
                    </a:solidFill>
                  </a:rPr>
                  <a:t>0</a:t>
                </a:r>
              </a:p>
            </p:txBody>
          </p:sp>
          <p:sp>
            <p:nvSpPr>
              <p:cNvPr id="13327" name="Text Box 14">
                <a:extLst>
                  <a:ext uri="{FF2B5EF4-FFF2-40B4-BE49-F238E27FC236}">
                    <a16:creationId xmlns:a16="http://schemas.microsoft.com/office/drawing/2014/main" id="{DC902EF9-CA33-6F4B-97D5-E71436462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" y="2880"/>
                <a:ext cx="1021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2000" b="1" dirty="0">
                    <a:solidFill>
                      <a:srgbClr val="CC0000"/>
                    </a:solidFill>
                  </a:rPr>
                  <a:t>Harmônicos</a:t>
                </a:r>
              </a:p>
            </p:txBody>
          </p:sp>
        </p:grpSp>
        <p:sp>
          <p:nvSpPr>
            <p:cNvPr id="13318" name="AutoShape 15">
              <a:extLst>
                <a:ext uri="{FF2B5EF4-FFF2-40B4-BE49-F238E27FC236}">
                  <a16:creationId xmlns:a16="http://schemas.microsoft.com/office/drawing/2014/main" id="{D30DD8E5-C701-DE43-AB91-A718A767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824"/>
              <a:ext cx="48" cy="240"/>
            </a:xfrm>
            <a:prstGeom prst="rightBracket">
              <a:avLst>
                <a:gd name="adj" fmla="val 0"/>
              </a:avLst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Lucida Sans Unicode" panose="020B0602030504020204" pitchFamily="34" charset="0"/>
              </a:endParaRPr>
            </a:p>
          </p:txBody>
        </p:sp>
        <p:sp>
          <p:nvSpPr>
            <p:cNvPr id="13319" name="AutoShape 16">
              <a:extLst>
                <a:ext uri="{FF2B5EF4-FFF2-40B4-BE49-F238E27FC236}">
                  <a16:creationId xmlns:a16="http://schemas.microsoft.com/office/drawing/2014/main" id="{E3A7FD25-B556-1A4A-AB04-A3E3A075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632"/>
              <a:ext cx="48" cy="144"/>
            </a:xfrm>
            <a:prstGeom prst="rightBracket">
              <a:avLst>
                <a:gd name="adj" fmla="val 0"/>
              </a:avLst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Lucida Sans Unicode" panose="020B0602030504020204" pitchFamily="34" charset="0"/>
              </a:endParaRPr>
            </a:p>
          </p:txBody>
        </p:sp>
        <p:sp>
          <p:nvSpPr>
            <p:cNvPr id="13320" name="AutoShape 17">
              <a:extLst>
                <a:ext uri="{FF2B5EF4-FFF2-40B4-BE49-F238E27FC236}">
                  <a16:creationId xmlns:a16="http://schemas.microsoft.com/office/drawing/2014/main" id="{D44D894C-3026-2645-996E-637BD2738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248"/>
              <a:ext cx="48" cy="192"/>
            </a:xfrm>
            <a:prstGeom prst="rightBracket">
              <a:avLst>
                <a:gd name="adj" fmla="val 0"/>
              </a:avLst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Lucida Sans Unicode" panose="020B0602030504020204" pitchFamily="34" charset="0"/>
              </a:endParaRPr>
            </a:p>
          </p:txBody>
        </p:sp>
        <p:sp>
          <p:nvSpPr>
            <p:cNvPr id="13321" name="Text Box 18">
              <a:extLst>
                <a:ext uri="{FF2B5EF4-FFF2-40B4-BE49-F238E27FC236}">
                  <a16:creationId xmlns:a16="http://schemas.microsoft.com/office/drawing/2014/main" id="{CEB3F331-EB77-CE40-B923-EE3D0F516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" y="1872"/>
              <a:ext cx="95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600" b="1" dirty="0">
                  <a:solidFill>
                    <a:srgbClr val="CC0000"/>
                  </a:solidFill>
                </a:rPr>
                <a:t>1º formante (F</a:t>
              </a:r>
              <a:r>
                <a:rPr lang="pt-BR" altLang="pt-BR" sz="1600" b="1" baseline="-25000" dirty="0">
                  <a:solidFill>
                    <a:srgbClr val="CC0000"/>
                  </a:solidFill>
                </a:rPr>
                <a:t>1</a:t>
              </a:r>
              <a:r>
                <a:rPr lang="pt-BR" altLang="pt-BR" sz="1600" b="1" dirty="0">
                  <a:solidFill>
                    <a:srgbClr val="CC0000"/>
                  </a:solidFill>
                </a:rPr>
                <a:t>)</a:t>
              </a:r>
            </a:p>
          </p:txBody>
        </p:sp>
        <p:sp>
          <p:nvSpPr>
            <p:cNvPr id="13322" name="Text Box 19">
              <a:extLst>
                <a:ext uri="{FF2B5EF4-FFF2-40B4-BE49-F238E27FC236}">
                  <a16:creationId xmlns:a16="http://schemas.microsoft.com/office/drawing/2014/main" id="{87254B44-3330-804B-B5D4-26F4A5939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" y="1248"/>
              <a:ext cx="95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600" b="1" dirty="0">
                  <a:solidFill>
                    <a:srgbClr val="CC0000"/>
                  </a:solidFill>
                </a:rPr>
                <a:t>3º formante (F</a:t>
              </a:r>
              <a:r>
                <a:rPr lang="pt-BR" altLang="pt-BR" sz="1600" b="1" baseline="-25000" dirty="0">
                  <a:solidFill>
                    <a:srgbClr val="CC0000"/>
                  </a:solidFill>
                </a:rPr>
                <a:t>3</a:t>
              </a:r>
              <a:r>
                <a:rPr lang="pt-BR" altLang="pt-BR" sz="1600" b="1" dirty="0">
                  <a:solidFill>
                    <a:srgbClr val="CC0000"/>
                  </a:solidFill>
                </a:rPr>
                <a:t>)</a:t>
              </a:r>
            </a:p>
          </p:txBody>
        </p:sp>
        <p:sp>
          <p:nvSpPr>
            <p:cNvPr id="13323" name="Text Box 20">
              <a:extLst>
                <a:ext uri="{FF2B5EF4-FFF2-40B4-BE49-F238E27FC236}">
                  <a16:creationId xmlns:a16="http://schemas.microsoft.com/office/drawing/2014/main" id="{83CE602C-D1DD-8242-A9D3-2F2F0C837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" y="1606"/>
              <a:ext cx="95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600" b="1" dirty="0">
                  <a:solidFill>
                    <a:srgbClr val="CC0000"/>
                  </a:solidFill>
                </a:rPr>
                <a:t>2º formante (F</a:t>
              </a:r>
              <a:r>
                <a:rPr lang="pt-BR" altLang="pt-BR" sz="1600" b="1" baseline="-25000" dirty="0">
                  <a:solidFill>
                    <a:srgbClr val="CC0000"/>
                  </a:solidFill>
                </a:rPr>
                <a:t>2</a:t>
              </a:r>
              <a:r>
                <a:rPr lang="pt-BR" altLang="pt-BR" sz="1600" b="1" dirty="0">
                  <a:solidFill>
                    <a:srgbClr val="CC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0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1295400" y="955576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ESPECTROGRAMA  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Banda LARGA</a:t>
            </a:r>
          </a:p>
        </p:txBody>
      </p:sp>
      <p:grpSp>
        <p:nvGrpSpPr>
          <p:cNvPr id="301059" name="Group 3"/>
          <p:cNvGrpSpPr>
            <a:grpSpLocks/>
          </p:cNvGrpSpPr>
          <p:nvPr/>
        </p:nvGrpSpPr>
        <p:grpSpPr bwMode="auto">
          <a:xfrm>
            <a:off x="1035052" y="1683147"/>
            <a:ext cx="7454900" cy="4552950"/>
            <a:chOff x="652" y="1043"/>
            <a:chExt cx="4696" cy="2868"/>
          </a:xfrm>
        </p:grpSpPr>
        <p:pic>
          <p:nvPicPr>
            <p:cNvPr id="301061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12481"/>
            <a:stretch/>
          </p:blipFill>
          <p:spPr bwMode="auto">
            <a:xfrm>
              <a:off x="652" y="1043"/>
              <a:ext cx="4696" cy="2868"/>
            </a:xfrm>
            <a:prstGeom prst="rect">
              <a:avLst/>
            </a:prstGeom>
            <a:noFill/>
            <a:ln w="9525">
              <a:solidFill>
                <a:srgbClr val="00FFCC"/>
              </a:solidFill>
              <a:miter lim="800000"/>
              <a:headEnd/>
              <a:tailEnd/>
            </a:ln>
            <a:effectLst/>
          </p:spPr>
        </p:pic>
        <p:sp>
          <p:nvSpPr>
            <p:cNvPr id="301064" name="Text Box 8"/>
            <p:cNvSpPr txBox="1">
              <a:spLocks noChangeArrowheads="1"/>
            </p:cNvSpPr>
            <p:nvPr/>
          </p:nvSpPr>
          <p:spPr bwMode="auto">
            <a:xfrm>
              <a:off x="2688" y="1644"/>
              <a:ext cx="624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 dirty="0">
                  <a:latin typeface="Comic Sans MS" pitchFamily="66" charset="0"/>
                </a:rPr>
                <a:t>/a/</a:t>
              </a:r>
            </a:p>
          </p:txBody>
        </p:sp>
      </p:grpSp>
      <p:grpSp>
        <p:nvGrpSpPr>
          <p:cNvPr id="301065" name="Group 9"/>
          <p:cNvGrpSpPr>
            <a:grpSpLocks/>
          </p:cNvGrpSpPr>
          <p:nvPr/>
        </p:nvGrpSpPr>
        <p:grpSpPr bwMode="auto">
          <a:xfrm>
            <a:off x="2771800" y="858986"/>
            <a:ext cx="4773613" cy="4084642"/>
            <a:chOff x="2050" y="305"/>
            <a:chExt cx="3007" cy="2573"/>
          </a:xfrm>
        </p:grpSpPr>
        <p:sp>
          <p:nvSpPr>
            <p:cNvPr id="301066" name="Oval 10"/>
            <p:cNvSpPr>
              <a:spLocks noChangeArrowheads="1"/>
            </p:cNvSpPr>
            <p:nvPr/>
          </p:nvSpPr>
          <p:spPr bwMode="auto">
            <a:xfrm>
              <a:off x="3571" y="305"/>
              <a:ext cx="1486" cy="409"/>
            </a:xfrm>
            <a:prstGeom prst="ellipse">
              <a:avLst/>
            </a:pr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301067" name="Text Box 11"/>
            <p:cNvSpPr txBox="1">
              <a:spLocks noChangeArrowheads="1"/>
            </p:cNvSpPr>
            <p:nvPr/>
          </p:nvSpPr>
          <p:spPr bwMode="auto">
            <a:xfrm>
              <a:off x="2050" y="2587"/>
              <a:ext cx="2640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Evidencia os Formantes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41200B-961A-1C4C-9CDD-BFA97981B16F}"/>
              </a:ext>
            </a:extLst>
          </p:cNvPr>
          <p:cNvSpPr txBox="1"/>
          <p:nvPr/>
        </p:nvSpPr>
        <p:spPr>
          <a:xfrm>
            <a:off x="1763688" y="5075892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Arial" charset="0"/>
              </a:rPr>
              <a:t>F1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C5E892-A1A7-704C-8BE0-DA48F9B8815D}"/>
              </a:ext>
            </a:extLst>
          </p:cNvPr>
          <p:cNvSpPr txBox="1"/>
          <p:nvPr/>
        </p:nvSpPr>
        <p:spPr>
          <a:xfrm>
            <a:off x="1763688" y="4859868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Arial" charset="0"/>
              </a:rPr>
              <a:t>F2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B8AE99-D122-674E-A43F-32C5D51AD814}"/>
              </a:ext>
            </a:extLst>
          </p:cNvPr>
          <p:cNvSpPr txBox="1"/>
          <p:nvPr/>
        </p:nvSpPr>
        <p:spPr>
          <a:xfrm>
            <a:off x="1796013" y="4355351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Arial" charset="0"/>
              </a:rPr>
              <a:t>F3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91CF85-62D0-394E-A908-FEF3F32DA0FC}"/>
              </a:ext>
            </a:extLst>
          </p:cNvPr>
          <p:cNvSpPr txBox="1"/>
          <p:nvPr/>
        </p:nvSpPr>
        <p:spPr>
          <a:xfrm>
            <a:off x="1796013" y="3810415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Arial" charset="0"/>
              </a:rPr>
              <a:t>F4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8C47A578-CE87-4C47-87F5-B1AA2EFDB6D4}"/>
              </a:ext>
            </a:extLst>
          </p:cNvPr>
          <p:cNvSpPr txBox="1">
            <a:spLocks noChangeArrowheads="1"/>
          </p:cNvSpPr>
          <p:nvPr/>
        </p:nvSpPr>
        <p:spPr bwMode="auto">
          <a:xfrm rot="-5415721">
            <a:off x="73479" y="4537759"/>
            <a:ext cx="14521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latin typeface="Arial" charset="0"/>
              </a:rPr>
              <a:t>Frequência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50639B05-B089-894B-AFEB-5F719B69E97C}"/>
              </a:ext>
            </a:extLst>
          </p:cNvPr>
          <p:cNvSpPr txBox="1">
            <a:spLocks noChangeArrowheads="1"/>
          </p:cNvSpPr>
          <p:nvPr/>
        </p:nvSpPr>
        <p:spPr bwMode="auto">
          <a:xfrm rot="-5415721">
            <a:off x="82011" y="2434283"/>
            <a:ext cx="14521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latin typeface="Arial" charset="0"/>
              </a:rPr>
              <a:t>Amplitude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A8CEBCF-D583-C24D-970F-F179089A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288" y="6165304"/>
            <a:ext cx="129285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0070C0"/>
                </a:solidFill>
                <a:latin typeface="Arial" charset="0"/>
              </a:rPr>
              <a:t>Tempo</a:t>
            </a:r>
            <a:endParaRPr lang="pt-BR" sz="1800" u="sng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220E6E7B-E017-3D4C-AFF9-21E6C162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324" y="2760544"/>
            <a:ext cx="129285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0070C0"/>
                </a:solidFill>
                <a:latin typeface="Arial" charset="0"/>
              </a:rPr>
              <a:t>Tempo</a:t>
            </a:r>
            <a:endParaRPr lang="pt-BR" sz="1800" u="sng" dirty="0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1295400" y="883568"/>
            <a:ext cx="72370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2800" b="1" dirty="0">
                <a:latin typeface="Arial" charset="0"/>
              </a:rPr>
              <a:t>ESPECTROGRAMA    </a:t>
            </a:r>
            <a:r>
              <a:rPr lang="pt-BR" b="1" dirty="0">
                <a:latin typeface="Arial" charset="0"/>
              </a:rPr>
              <a:t>Banda ESTREITA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12974"/>
          <a:stretch/>
        </p:blipFill>
        <p:spPr bwMode="auto">
          <a:xfrm>
            <a:off x="1295400" y="1844824"/>
            <a:ext cx="6705600" cy="427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095570" y="6073679"/>
            <a:ext cx="129285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0070C0"/>
                </a:solidFill>
                <a:latin typeface="Arial" charset="0"/>
              </a:rPr>
              <a:t>Tempo</a:t>
            </a:r>
            <a:endParaRPr lang="pt-BR" sz="1800" u="sng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 rot="-5415721">
            <a:off x="393480" y="4537759"/>
            <a:ext cx="14521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latin typeface="Arial" charset="0"/>
              </a:rPr>
              <a:t>Frequência</a:t>
            </a:r>
          </a:p>
        </p:txBody>
      </p:sp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5299075" y="778191"/>
            <a:ext cx="2736304" cy="667954"/>
          </a:xfrm>
          <a:prstGeom prst="ellipse">
            <a:avLst/>
          </a:prstGeom>
          <a:noFill/>
          <a:ln w="38100" cap="sq">
            <a:solidFill>
              <a:srgbClr val="00FFFF"/>
            </a:solidFill>
            <a:round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4308475" y="2802414"/>
            <a:ext cx="99060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 dirty="0">
                <a:latin typeface="Comic Sans MS" pitchFamily="66" charset="0"/>
              </a:rPr>
              <a:t>/a/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2645504" y="4437112"/>
            <a:ext cx="41910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Evidencia os Harmônicos</a:t>
            </a:r>
          </a:p>
        </p:txBody>
      </p:sp>
      <p:sp>
        <p:nvSpPr>
          <p:cNvPr id="11" name="Seta Dobrada 10">
            <a:extLst>
              <a:ext uri="{FF2B5EF4-FFF2-40B4-BE49-F238E27FC236}">
                <a16:creationId xmlns:a16="http://schemas.microsoft.com/office/drawing/2014/main" id="{52FB788F-C0AB-2840-9F26-7CF9A9C78CCD}"/>
              </a:ext>
            </a:extLst>
          </p:cNvPr>
          <p:cNvSpPr/>
          <p:nvPr/>
        </p:nvSpPr>
        <p:spPr>
          <a:xfrm rot="10800000" flipH="1">
            <a:off x="2155907" y="5575351"/>
            <a:ext cx="174593" cy="495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1442CD-CD69-4E4F-9FB0-1FB98870706D}"/>
              </a:ext>
            </a:extLst>
          </p:cNvPr>
          <p:cNvSpPr txBox="1"/>
          <p:nvPr/>
        </p:nvSpPr>
        <p:spPr>
          <a:xfrm>
            <a:off x="1458205" y="6398809"/>
            <a:ext cx="462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 harmônico é a F0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4BA3FBE-F84D-BC4D-8C69-94D8E8BD3363}"/>
              </a:ext>
            </a:extLst>
          </p:cNvPr>
          <p:cNvSpPr txBox="1">
            <a:spLocks noChangeArrowheads="1"/>
          </p:cNvSpPr>
          <p:nvPr/>
        </p:nvSpPr>
        <p:spPr bwMode="auto">
          <a:xfrm rot="-5415721">
            <a:off x="402012" y="2434283"/>
            <a:ext cx="14521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1800" dirty="0">
                <a:solidFill>
                  <a:srgbClr val="0070C0"/>
                </a:solidFill>
                <a:latin typeface="Arial" charset="0"/>
              </a:rPr>
              <a:t>Amplitude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9BF6D92-ABFF-844F-ADD3-65C9DF42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016" y="2857040"/>
            <a:ext cx="129285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0070C0"/>
                </a:solidFill>
                <a:latin typeface="Arial" charset="0"/>
              </a:rPr>
              <a:t>Tempo</a:t>
            </a:r>
            <a:endParaRPr lang="pt-BR" sz="1800" u="sng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50CCC-1F2E-C345-8A6A-BF07FFE09D3C}"/>
              </a:ext>
            </a:extLst>
          </p:cNvPr>
          <p:cNvSpPr txBox="1"/>
          <p:nvPr/>
        </p:nvSpPr>
        <p:spPr>
          <a:xfrm>
            <a:off x="2330500" y="6018681"/>
            <a:ext cx="6300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F0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06A12EF-B96E-DE4C-ACCE-F5162CE9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Espectrograma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1CB8955-1708-564D-9018-58501361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166812"/>
            <a:ext cx="8032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pt-BR" altLang="pt-BR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2000" dirty="0"/>
              <a:t> No espectrograma de banda estreita abaixo podemos observar a frequência fundamental (1ª estria) e demais harmônicos (estrias acima). 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197B18C-B9B8-B34D-AA23-40AAC097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15846"/>
          <a:stretch>
            <a:fillRect/>
          </a:stretch>
        </p:blipFill>
        <p:spPr bwMode="auto">
          <a:xfrm>
            <a:off x="1350108" y="2334761"/>
            <a:ext cx="7108092" cy="388077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28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mara - prosódia e modul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2" y="4437112"/>
            <a:ext cx="4146551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464840" y="4405485"/>
            <a:ext cx="2667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Fala encadeada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Modulação Frequência e Intensidade</a:t>
            </a:r>
          </a:p>
        </p:txBody>
      </p:sp>
      <p:pic>
        <p:nvPicPr>
          <p:cNvPr id="310276" name="Picture 4" descr="oral - n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2" y="1867049"/>
            <a:ext cx="4038600" cy="1781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219200" y="973357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charset="0"/>
              </a:rPr>
              <a:t>ANÁLISE QUALITATIVA DO TRAÇADO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395536" y="2362202"/>
            <a:ext cx="2736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Ressonância </a:t>
            </a:r>
          </a:p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oral </a:t>
            </a:r>
            <a:r>
              <a:rPr lang="pt-BR" b="1" dirty="0" err="1">
                <a:solidFill>
                  <a:srgbClr val="002060"/>
                </a:solidFill>
                <a:latin typeface="Arial" charset="0"/>
              </a:rPr>
              <a:t>X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 nasal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005AF7-0882-904E-AF1C-33725F75C6E6}"/>
              </a:ext>
            </a:extLst>
          </p:cNvPr>
          <p:cNvSpPr txBox="1"/>
          <p:nvPr/>
        </p:nvSpPr>
        <p:spPr>
          <a:xfrm>
            <a:off x="3390902" y="3676838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charset="0"/>
              </a:rPr>
              <a:t>/a/ oral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D6DC87-774D-684B-A409-91E115BE81DB}"/>
              </a:ext>
            </a:extLst>
          </p:cNvPr>
          <p:cNvSpPr txBox="1"/>
          <p:nvPr/>
        </p:nvSpPr>
        <p:spPr>
          <a:xfrm>
            <a:off x="5422407" y="3674647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charset="0"/>
              </a:rPr>
              <a:t>/</a:t>
            </a:r>
            <a:r>
              <a:rPr lang="pt-BR" b="1" dirty="0" err="1">
                <a:solidFill>
                  <a:srgbClr val="002060"/>
                </a:solidFill>
                <a:latin typeface="Arial" charset="0"/>
              </a:rPr>
              <a:t>ã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/ nasal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8A937F-E2C5-7E4C-A057-4158CABA9DC5}"/>
              </a:ext>
            </a:extLst>
          </p:cNvPr>
          <p:cNvSpPr txBox="1"/>
          <p:nvPr/>
        </p:nvSpPr>
        <p:spPr>
          <a:xfrm>
            <a:off x="3524109" y="6265912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Só as vogais tem harmônicos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 descr="Granito"/>
          <p:cNvSpPr txBox="1">
            <a:spLocks noChangeArrowheads="1"/>
          </p:cNvSpPr>
          <p:nvPr/>
        </p:nvSpPr>
        <p:spPr bwMode="auto">
          <a:xfrm>
            <a:off x="2171700" y="223619"/>
            <a:ext cx="4800600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pt-BR" sz="3600" dirty="0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pt-BR" sz="36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CONSOANTES</a:t>
            </a:r>
            <a:endParaRPr lang="pt-BR" b="1" dirty="0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		</a:t>
            </a:r>
          </a:p>
        </p:txBody>
      </p:sp>
      <p:pic>
        <p:nvPicPr>
          <p:cNvPr id="307203" name="Picture 3" descr="mara - f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4419600" cy="2179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251520" y="1451850"/>
            <a:ext cx="540055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2800" dirty="0">
                <a:solidFill>
                  <a:srgbClr val="0070C0"/>
                </a:solidFill>
                <a:latin typeface="Arial" charset="0"/>
              </a:rPr>
              <a:t>Som aperiódico - ruído</a:t>
            </a:r>
          </a:p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sz="28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609600" y="4343401"/>
            <a:ext cx="4800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0070C0"/>
                </a:solidFill>
                <a:latin typeface="Comic Sans MS" pitchFamily="66" charset="0"/>
              </a:rPr>
              <a:t> /</a:t>
            </a:r>
            <a:r>
              <a:rPr lang="pt-BR" dirty="0" err="1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pt-BR" dirty="0">
                <a:solidFill>
                  <a:srgbClr val="0070C0"/>
                </a:solidFill>
                <a:latin typeface="Comic Sans MS" pitchFamily="66" charset="0"/>
              </a:rPr>
              <a:t>      a     </a:t>
            </a:r>
            <a:r>
              <a:rPr lang="pt-BR" dirty="0" err="1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pt-BR" dirty="0">
                <a:solidFill>
                  <a:srgbClr val="0070C0"/>
                </a:solidFill>
                <a:latin typeface="Comic Sans MS" pitchFamily="66" charset="0"/>
              </a:rPr>
              <a:t>     a     </a:t>
            </a:r>
            <a:r>
              <a:rPr lang="pt-BR" dirty="0" err="1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pt-BR" dirty="0">
                <a:solidFill>
                  <a:srgbClr val="0070C0"/>
                </a:solidFill>
                <a:latin typeface="Comic Sans MS" pitchFamily="66" charset="0"/>
              </a:rPr>
              <a:t>      a   </a:t>
            </a:r>
            <a:r>
              <a:rPr lang="pt-BR" dirty="0" err="1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pt-BR" dirty="0">
                <a:solidFill>
                  <a:srgbClr val="0070C0"/>
                </a:solidFill>
                <a:latin typeface="Comic Sans MS" pitchFamily="66" charset="0"/>
              </a:rPr>
              <a:t>  a/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838200" y="5103674"/>
            <a:ext cx="38862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dirty="0">
                <a:solidFill>
                  <a:srgbClr val="0070C0"/>
                </a:solidFill>
                <a:latin typeface="Arial" charset="0"/>
              </a:rPr>
              <a:t>As consoantes sonoras têm certo padrão harmônico.</a:t>
            </a:r>
          </a:p>
          <a:p>
            <a:pPr>
              <a:spcBef>
                <a:spcPct val="50000"/>
              </a:spcBef>
            </a:pP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E8475CC-C074-244A-B839-72CD6C9A2429}"/>
              </a:ext>
            </a:extLst>
          </p:cNvPr>
          <p:cNvSpPr/>
          <p:nvPr/>
        </p:nvSpPr>
        <p:spPr>
          <a:xfrm>
            <a:off x="5652078" y="2786927"/>
            <a:ext cx="3111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dirty="0">
                <a:solidFill>
                  <a:srgbClr val="0070C0"/>
                </a:solidFill>
                <a:latin typeface="Arial" charset="0"/>
              </a:rPr>
              <a:t>Não têm harmônicos </a:t>
            </a:r>
          </a:p>
          <a:p>
            <a:pPr algn="ctr" eaLnBrk="0" hangingPunct="0">
              <a:spcBef>
                <a:spcPts val="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dirty="0">
                <a:solidFill>
                  <a:srgbClr val="0070C0"/>
                </a:solidFill>
                <a:latin typeface="Arial" charset="0"/>
              </a:rPr>
              <a:t>e formantes</a:t>
            </a:r>
          </a:p>
        </p:txBody>
      </p:sp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 descr="Granito"/>
          <p:cNvSpPr txBox="1">
            <a:spLocks noChangeArrowheads="1"/>
          </p:cNvSpPr>
          <p:nvPr/>
        </p:nvSpPr>
        <p:spPr bwMode="auto">
          <a:xfrm>
            <a:off x="381000" y="548680"/>
            <a:ext cx="8534400" cy="15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</a:pPr>
            <a:endParaRPr lang="pt-BR" sz="3600" dirty="0">
              <a:solidFill>
                <a:schemeClr val="tx2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pt-BR"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Identificação vogais e consoantes</a:t>
            </a:r>
            <a:endParaRPr lang="pt-BR" b="1" dirty="0">
              <a:solidFill>
                <a:schemeClr val="tx2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					</a:t>
            </a:r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048001"/>
              </p:ext>
            </p:extLst>
          </p:nvPr>
        </p:nvGraphicFramePr>
        <p:xfrm>
          <a:off x="685800" y="3175991"/>
          <a:ext cx="8077200" cy="248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70" name="Imagem de bitmap" r:id="rId3" imgW="6039693" imgH="2010056" progId="PBrush">
                  <p:embed/>
                </p:oleObj>
              </mc:Choice>
              <mc:Fallback>
                <p:oleObj name="Imagem de bitmap" r:id="rId3" imgW="6039693" imgH="2010056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75991"/>
                        <a:ext cx="8077200" cy="2485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9DCB72C7-5884-A842-B6F2-129739594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16832"/>
            <a:ext cx="76200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dirty="0">
                <a:latin typeface="Arial" charset="0"/>
              </a:rPr>
              <a:t>A identificação de uma consoante é feita pelas zonas de incremento de energia</a:t>
            </a:r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8052ECA-D748-194F-B7A0-63E5309EC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9275"/>
            <a:ext cx="792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acústicas da voz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AA9DB7A-7445-7B44-8F21-C5AABAFA4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9" y="2276873"/>
            <a:ext cx="80854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A </a:t>
            </a:r>
            <a:r>
              <a:rPr lang="pt-BR" altLang="pt-BR" sz="2000" b="1" dirty="0">
                <a:solidFill>
                  <a:schemeClr val="bg2">
                    <a:lumMod val="50000"/>
                  </a:schemeClr>
                </a:solidFill>
              </a:rPr>
              <a:t>voz</a:t>
            </a:r>
            <a:r>
              <a:rPr lang="pt-BR" altLang="pt-BR" sz="2000" dirty="0"/>
              <a:t> é uma </a:t>
            </a:r>
            <a:r>
              <a:rPr lang="pt-BR" altLang="pt-BR" sz="2000" b="1" dirty="0">
                <a:solidFill>
                  <a:schemeClr val="bg2">
                    <a:lumMod val="50000"/>
                  </a:schemeClr>
                </a:solidFill>
              </a:rPr>
              <a:t>onda sonora </a:t>
            </a:r>
            <a:r>
              <a:rPr lang="pt-BR" altLang="pt-BR" sz="2000" dirty="0"/>
              <a:t>produzida pela vibração das pregas vocais durante a passagem aérea.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É uma onda </a:t>
            </a:r>
            <a:r>
              <a:rPr lang="pt-BR" altLang="pt-BR" sz="2000" b="1" dirty="0">
                <a:solidFill>
                  <a:schemeClr val="bg2">
                    <a:lumMod val="50000"/>
                  </a:schemeClr>
                </a:solidFill>
              </a:rPr>
              <a:t>complexa – </a:t>
            </a:r>
            <a:r>
              <a:rPr lang="pt-BR" altLang="pt-BR" sz="2000" dirty="0"/>
              <a:t>é a união muitas ondas </a:t>
            </a:r>
            <a:r>
              <a:rPr lang="pt-BR" altLang="pt-BR" sz="2000" dirty="0" err="1"/>
              <a:t>senoides</a:t>
            </a:r>
            <a:endParaRPr lang="pt-BR" altLang="pt-BR" sz="2000" dirty="0"/>
          </a:p>
          <a:p>
            <a:pPr lvl="1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constituído por uma </a:t>
            </a:r>
            <a:r>
              <a:rPr lang="pt-BR" altLang="pt-BR" sz="2000" b="1" dirty="0">
                <a:solidFill>
                  <a:schemeClr val="accent1"/>
                </a:solidFill>
              </a:rPr>
              <a:t>frequência fundamental (f0) </a:t>
            </a:r>
            <a:r>
              <a:rPr lang="pt-BR" altLang="pt-BR" sz="2000" dirty="0"/>
              <a:t>e </a:t>
            </a:r>
          </a:p>
          <a:p>
            <a:pPr lvl="1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inúmeros componentes da f0, </a:t>
            </a:r>
            <a:r>
              <a:rPr lang="pt-BR" altLang="pt-BR" sz="2000" b="1" dirty="0">
                <a:solidFill>
                  <a:schemeClr val="accent1"/>
                </a:solidFill>
              </a:rPr>
              <a:t>harmônicos</a:t>
            </a:r>
            <a:endParaRPr lang="pt-BR" altLang="pt-BR" sz="2000" dirty="0"/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É uma onda </a:t>
            </a:r>
            <a:r>
              <a:rPr lang="pt-BR" altLang="pt-BR" sz="2000" dirty="0">
                <a:solidFill>
                  <a:schemeClr val="bg2">
                    <a:lumMod val="50000"/>
                  </a:schemeClr>
                </a:solidFill>
              </a:rPr>
              <a:t>quase </a:t>
            </a:r>
            <a:r>
              <a:rPr lang="pt-BR" altLang="pt-BR" sz="2000" dirty="0" err="1">
                <a:solidFill>
                  <a:schemeClr val="bg2">
                    <a:lumMod val="50000"/>
                  </a:schemeClr>
                </a:solidFill>
              </a:rPr>
              <a:t>períódica</a:t>
            </a:r>
            <a:endParaRPr lang="pt-BR" alt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A voz é amplificada nas cavidades de ressonância.</a:t>
            </a:r>
          </a:p>
        </p:txBody>
      </p:sp>
    </p:spTree>
    <p:extLst>
      <p:ext uri="{BB962C8B-B14F-4D97-AF65-F5344CB8AC3E}">
        <p14:creationId xmlns:p14="http://schemas.microsoft.com/office/powerpoint/2010/main" val="246532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208183" y="670149"/>
            <a:ext cx="17031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sz="4000" dirty="0">
                <a:latin typeface="Arial" charset="0"/>
              </a:rPr>
              <a:t>VOZ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</a:rPr>
              <a:t>	</a:t>
            </a:r>
            <a:endParaRPr lang="pt-BR" sz="3600" b="1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</a:endParaRPr>
          </a:p>
        </p:txBody>
      </p:sp>
      <p:sp>
        <p:nvSpPr>
          <p:cNvPr id="21" name="Rectangle 1026">
            <a:extLst>
              <a:ext uri="{FF2B5EF4-FFF2-40B4-BE49-F238E27FC236}">
                <a16:creationId xmlns:a16="http://schemas.microsoft.com/office/drawing/2014/main" id="{AE7E8E89-4524-DB40-9111-C5941146ABE7}"/>
              </a:ext>
            </a:extLst>
          </p:cNvPr>
          <p:cNvSpPr txBox="1">
            <a:spLocks noChangeArrowheads="1"/>
          </p:cNvSpPr>
          <p:nvPr/>
        </p:nvSpPr>
        <p:spPr>
          <a:xfrm>
            <a:off x="69657" y="5213126"/>
            <a:ext cx="8677336" cy="86304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</a:rPr>
              <a:t>Somente vogais </a:t>
            </a:r>
          </a:p>
          <a:p>
            <a:pPr algn="ctr" fontAlgn="auto">
              <a:spcAft>
                <a:spcPts val="0"/>
              </a:spcAft>
            </a:pPr>
            <a:r>
              <a:rPr lang="pt-BR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</a:rPr>
              <a:t>tem ondas quase periódicas</a:t>
            </a:r>
            <a:endParaRPr lang="pt-BR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23CBACD-23C5-EF44-9930-02C9E085FA39}"/>
              </a:ext>
            </a:extLst>
          </p:cNvPr>
          <p:cNvGrpSpPr/>
          <p:nvPr/>
        </p:nvGrpSpPr>
        <p:grpSpPr>
          <a:xfrm>
            <a:off x="249486" y="3579378"/>
            <a:ext cx="8894508" cy="1764514"/>
            <a:chOff x="249486" y="3579378"/>
            <a:chExt cx="8894508" cy="1764514"/>
          </a:xfrm>
        </p:grpSpPr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7523931" y="4559062"/>
              <a:ext cx="1620063" cy="7848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dirty="0">
                  <a:solidFill>
                    <a:schemeClr val="tx2"/>
                  </a:solidFill>
                  <a:latin typeface="Arial" charset="0"/>
                </a:rPr>
                <a:t>Tempo (</a:t>
              </a:r>
              <a:r>
                <a:rPr lang="pt-BR" sz="1800" dirty="0" err="1">
                  <a:solidFill>
                    <a:schemeClr val="tx2"/>
                  </a:solidFill>
                  <a:latin typeface="Arial" charset="0"/>
                </a:rPr>
                <a:t>seg</a:t>
              </a:r>
              <a:r>
                <a:rPr lang="pt-BR" sz="1800" dirty="0">
                  <a:solidFill>
                    <a:schemeClr val="tx2"/>
                  </a:solidFill>
                  <a:latin typeface="Arial" charset="0"/>
                </a:rPr>
                <a:t>)</a:t>
              </a:r>
            </a:p>
            <a:p>
              <a:pPr algn="ctr">
                <a:spcBef>
                  <a:spcPct val="50000"/>
                </a:spcBef>
              </a:pPr>
              <a:endParaRPr lang="pt-BR" sz="1800" dirty="0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85DC5C8-3A5B-D143-9095-2859576126B3}"/>
                </a:ext>
              </a:extLst>
            </p:cNvPr>
            <p:cNvGrpSpPr/>
            <p:nvPr/>
          </p:nvGrpSpPr>
          <p:grpSpPr>
            <a:xfrm>
              <a:off x="988621" y="3825334"/>
              <a:ext cx="7502312" cy="798478"/>
              <a:chOff x="988621" y="3825334"/>
              <a:chExt cx="7502312" cy="798478"/>
            </a:xfrm>
          </p:grpSpPr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4A5D408D-612F-E246-A1D3-13D9226BC989}"/>
                  </a:ext>
                </a:extLst>
              </p:cNvPr>
              <p:cNvGrpSpPr/>
              <p:nvPr/>
            </p:nvGrpSpPr>
            <p:grpSpPr>
              <a:xfrm>
                <a:off x="990600" y="3825334"/>
                <a:ext cx="7500333" cy="798478"/>
                <a:chOff x="990600" y="4703963"/>
                <a:chExt cx="7500333" cy="798478"/>
              </a:xfrm>
            </p:grpSpPr>
            <p:pic>
              <p:nvPicPr>
                <p:cNvPr id="16" name="Imagem 15">
                  <a:extLst>
                    <a:ext uri="{FF2B5EF4-FFF2-40B4-BE49-F238E27FC236}">
                      <a16:creationId xmlns:a16="http://schemas.microsoft.com/office/drawing/2014/main" id="{A4FFC010-D7C3-9E45-AB96-6DB568180C72}"/>
                    </a:ext>
                  </a:extLst>
                </p:cNvPr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02" t="43540" r="54363" b="36736"/>
                <a:stretch/>
              </p:blipFill>
              <p:spPr bwMode="auto">
                <a:xfrm>
                  <a:off x="990600" y="4703963"/>
                  <a:ext cx="2838813" cy="7984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Imagem 16">
                  <a:extLst>
                    <a:ext uri="{FF2B5EF4-FFF2-40B4-BE49-F238E27FC236}">
                      <a16:creationId xmlns:a16="http://schemas.microsoft.com/office/drawing/2014/main" id="{4D360A4D-C840-D749-8BDC-57C22DCD2238}"/>
                    </a:ext>
                  </a:extLst>
                </p:cNvPr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02" t="43540" r="54363" b="36736"/>
                <a:stretch/>
              </p:blipFill>
              <p:spPr bwMode="auto">
                <a:xfrm>
                  <a:off x="3491880" y="4703963"/>
                  <a:ext cx="2838813" cy="7984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Imagem 17">
                  <a:extLst>
                    <a:ext uri="{FF2B5EF4-FFF2-40B4-BE49-F238E27FC236}">
                      <a16:creationId xmlns:a16="http://schemas.microsoft.com/office/drawing/2014/main" id="{69B769C2-F2AC-8B48-8F22-48BF79222ED2}"/>
                    </a:ext>
                  </a:extLst>
                </p:cNvPr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02" t="43540" r="54363" b="36736"/>
                <a:stretch/>
              </p:blipFill>
              <p:spPr bwMode="auto">
                <a:xfrm>
                  <a:off x="5652120" y="4703963"/>
                  <a:ext cx="2838813" cy="7984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id="{84C096A5-F3BF-7A4D-ADB2-E3D747D29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8621" y="3933056"/>
                <a:ext cx="0" cy="609600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6EA76911-CFBC-FE4C-96ED-48DB5FC5E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7078" y="3969748"/>
                <a:ext cx="0" cy="609600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C30B45FB-C569-EB4F-9812-30080994B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86" y="3579378"/>
              <a:ext cx="1154162" cy="133882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vert270"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dirty="0">
                  <a:solidFill>
                    <a:schemeClr val="tx2"/>
                  </a:solidFill>
                  <a:latin typeface="Arial" charset="0"/>
                </a:rPr>
                <a:t>Amplitude (dB)</a:t>
              </a:r>
            </a:p>
            <a:p>
              <a:pPr algn="ctr">
                <a:spcBef>
                  <a:spcPct val="50000"/>
                </a:spcBef>
              </a:pPr>
              <a:endParaRPr lang="pt-BR" sz="18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3BA85DB-C0F8-284F-B9E9-6257DF6990E2}"/>
              </a:ext>
            </a:extLst>
          </p:cNvPr>
          <p:cNvGrpSpPr/>
          <p:nvPr/>
        </p:nvGrpSpPr>
        <p:grpSpPr>
          <a:xfrm>
            <a:off x="467544" y="2132856"/>
            <a:ext cx="8392343" cy="1564913"/>
            <a:chOff x="467544" y="2132856"/>
            <a:chExt cx="8392343" cy="1564913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B1C442A6-03CC-0044-8D8A-CC1B73C67ACC}"/>
                </a:ext>
              </a:extLst>
            </p:cNvPr>
            <p:cNvGrpSpPr/>
            <p:nvPr/>
          </p:nvGrpSpPr>
          <p:grpSpPr>
            <a:xfrm>
              <a:off x="699925" y="2495769"/>
              <a:ext cx="7416800" cy="792162"/>
              <a:chOff x="699925" y="2495769"/>
              <a:chExt cx="7416800" cy="792162"/>
            </a:xfrm>
          </p:grpSpPr>
          <p:pic>
            <p:nvPicPr>
              <p:cNvPr id="30737" name="Picture 1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163" t="71170" r="8353" b="7828"/>
              <a:stretch>
                <a:fillRect/>
              </a:stretch>
            </p:blipFill>
            <p:spPr bwMode="auto">
              <a:xfrm>
                <a:off x="699925" y="2495769"/>
                <a:ext cx="7416800" cy="79216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729" name="Line 9"/>
              <p:cNvSpPr>
                <a:spLocks noChangeShapeType="1"/>
              </p:cNvSpPr>
              <p:nvPr/>
            </p:nvSpPr>
            <p:spPr bwMode="auto">
              <a:xfrm>
                <a:off x="2051720" y="2565098"/>
                <a:ext cx="0" cy="609600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2699792" y="2577847"/>
                <a:ext cx="0" cy="609600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7174706" y="3328437"/>
              <a:ext cx="1685181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>
                  <a:solidFill>
                    <a:schemeClr val="tx2"/>
                  </a:solidFill>
                  <a:latin typeface="Arial" charset="0"/>
                </a:rPr>
                <a:t>Tempo (</a:t>
              </a:r>
              <a:r>
                <a:rPr lang="pt-BR" sz="1800" dirty="0" err="1">
                  <a:solidFill>
                    <a:schemeClr val="tx2"/>
                  </a:solidFill>
                  <a:latin typeface="Arial" charset="0"/>
                </a:rPr>
                <a:t>seg</a:t>
              </a:r>
              <a:r>
                <a:rPr lang="pt-BR" sz="1800" dirty="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BFB00578-0784-DB46-BC9A-9317633D5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2132856"/>
              <a:ext cx="1154162" cy="133882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vert270"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dirty="0">
                  <a:solidFill>
                    <a:schemeClr val="tx2"/>
                  </a:solidFill>
                  <a:latin typeface="Arial" charset="0"/>
                </a:rPr>
                <a:t>Amplitude (dB)</a:t>
              </a:r>
            </a:p>
            <a:p>
              <a:pPr algn="ctr">
                <a:spcBef>
                  <a:spcPct val="50000"/>
                </a:spcBef>
              </a:pPr>
              <a:endParaRPr lang="pt-BR" sz="18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9EB6DD-5D9A-8845-85B7-EA04C917CEF2}"/>
              </a:ext>
            </a:extLst>
          </p:cNvPr>
          <p:cNvSpPr txBox="1"/>
          <p:nvPr/>
        </p:nvSpPr>
        <p:spPr>
          <a:xfrm>
            <a:off x="2407156" y="1557078"/>
            <a:ext cx="3039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ONDA COMPLEXA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QUASE PERÍÓDICA</a:t>
            </a: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36650"/>
          </a:xfrm>
        </p:spPr>
        <p:txBody>
          <a:bodyPr/>
          <a:lstStyle/>
          <a:p>
            <a:r>
              <a:rPr lang="pt-BR" sz="3600" i="1" dirty="0">
                <a:latin typeface="Arial" charset="0"/>
              </a:rPr>
              <a:t>Transformada de Fourier (TF)</a:t>
            </a:r>
            <a:endParaRPr lang="pt-BR" sz="36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idx="1"/>
          </p:nvPr>
        </p:nvSpPr>
        <p:spPr>
          <a:xfrm>
            <a:off x="3483797" y="2994758"/>
            <a:ext cx="5638800" cy="264221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pt-BR" sz="2400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Transformada de Fourier (TF)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“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Ondas </a:t>
            </a:r>
            <a:r>
              <a:rPr lang="pt-BR" dirty="0">
                <a:latin typeface="Arial" charset="0"/>
              </a:rPr>
              <a:t>periódicas complexas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podem ser analisadas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em seus</a:t>
            </a:r>
            <a:r>
              <a:rPr lang="pt-BR" dirty="0">
                <a:latin typeface="Arial" charset="0"/>
              </a:rPr>
              <a:t> componentes sinusoidais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, 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determinando-se a amplitude                          e fase de cada um deles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.”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2400" dirty="0">
                <a:latin typeface="Arial" charset="0"/>
              </a:rPr>
              <a:t> </a:t>
            </a:r>
          </a:p>
        </p:txBody>
      </p:sp>
      <p:pic>
        <p:nvPicPr>
          <p:cNvPr id="109582" name="Picture 1038" descr="Fourier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56" y="1778769"/>
            <a:ext cx="3226258" cy="4216212"/>
          </a:xfrm>
          <a:prstGeom prst="rect">
            <a:avLst/>
          </a:prstGeom>
          <a:noFill/>
        </p:spPr>
      </p:pic>
      <p:sp>
        <p:nvSpPr>
          <p:cNvPr id="109583" name="Text Box 1039"/>
          <p:cNvSpPr txBox="1">
            <a:spLocks noChangeArrowheads="1"/>
          </p:cNvSpPr>
          <p:nvPr/>
        </p:nvSpPr>
        <p:spPr bwMode="auto">
          <a:xfrm>
            <a:off x="643040" y="5540613"/>
            <a:ext cx="30480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b="1" i="1" dirty="0"/>
          </a:p>
        </p:txBody>
      </p:sp>
      <p:sp>
        <p:nvSpPr>
          <p:cNvPr id="109577" name="Text Box 1033"/>
          <p:cNvSpPr txBox="1">
            <a:spLocks noChangeArrowheads="1"/>
          </p:cNvSpPr>
          <p:nvPr/>
        </p:nvSpPr>
        <p:spPr bwMode="auto">
          <a:xfrm>
            <a:off x="307165" y="5964641"/>
            <a:ext cx="819379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SzPct val="75000"/>
            </a:pPr>
            <a:r>
              <a:rPr lang="pt-BR" sz="2000" b="1" i="1" dirty="0"/>
              <a:t>Jean Baptiste Fourier </a:t>
            </a:r>
            <a:r>
              <a:rPr lang="pt-BR" sz="2000" dirty="0">
                <a:latin typeface="Arial" charset="0"/>
              </a:rPr>
              <a:t>(1768 – 1830)</a:t>
            </a:r>
            <a:r>
              <a:rPr lang="pt-BR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b="1" i="1" dirty="0"/>
              <a:t>Matemático francês séc. XIX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D5EE3B-6C05-7F42-A69D-6955AFA5001C}"/>
              </a:ext>
            </a:extLst>
          </p:cNvPr>
          <p:cNvSpPr txBox="1"/>
          <p:nvPr/>
        </p:nvSpPr>
        <p:spPr>
          <a:xfrm>
            <a:off x="3723842" y="1897427"/>
            <a:ext cx="469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PERMITIU A ANÁLISE ACÚSTIICA DO SOM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179653" y="1484783"/>
            <a:ext cx="3456384" cy="641653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itchFamily="34" charset="0"/>
              </a:rPr>
              <a:t>ESPECTRO</a:t>
            </a:r>
            <a:r>
              <a:rPr lang="pt-BR" sz="3600" b="1" dirty="0">
                <a:solidFill>
                  <a:srgbClr val="FFC000"/>
                </a:solidFill>
                <a:latin typeface="Verdana" pitchFamily="34" charset="0"/>
              </a:rPr>
              <a:t> </a:t>
            </a:r>
            <a:endParaRPr lang="pt-BR" sz="36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46176" y="1942777"/>
            <a:ext cx="7854696" cy="1752600"/>
          </a:xfrm>
        </p:spPr>
        <p:txBody>
          <a:bodyPr/>
          <a:lstStyle/>
          <a:p>
            <a:pPr algn="ctr">
              <a:lnSpc>
                <a:spcPct val="50000"/>
              </a:lnSpc>
              <a:buFont typeface="Wingdings" pitchFamily="2" charset="2"/>
              <a:buNone/>
            </a:pPr>
            <a:r>
              <a:rPr lang="pt-BR" sz="2800" b="1" dirty="0">
                <a:solidFill>
                  <a:srgbClr val="CCECFF"/>
                </a:solidFill>
                <a:latin typeface="Arial" charset="0"/>
              </a:rPr>
              <a:t>	</a:t>
            </a:r>
          </a:p>
        </p:txBody>
      </p:sp>
      <p:sp>
        <p:nvSpPr>
          <p:cNvPr id="114715" name="AutoShape 1051"/>
          <p:cNvSpPr>
            <a:spLocks noChangeArrowheads="1"/>
          </p:cNvSpPr>
          <p:nvPr/>
        </p:nvSpPr>
        <p:spPr bwMode="auto">
          <a:xfrm>
            <a:off x="4211639" y="3599111"/>
            <a:ext cx="256193" cy="91707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CCCC">
                  <a:gamma/>
                  <a:tint val="15686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tint val="15686"/>
                  <a:invGamma/>
                </a:srgb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14719" name="Picture 1055" descr="scan0001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5533" t="48920" r="6148" b="6071"/>
          <a:stretch>
            <a:fillRect/>
          </a:stretch>
        </p:blipFill>
        <p:spPr bwMode="auto">
          <a:xfrm>
            <a:off x="5148263" y="3429000"/>
            <a:ext cx="3744912" cy="11477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14721" name="AutoShape 1057"/>
          <p:cNvSpPr>
            <a:spLocks noChangeArrowheads="1"/>
          </p:cNvSpPr>
          <p:nvPr/>
        </p:nvSpPr>
        <p:spPr bwMode="auto">
          <a:xfrm flipH="1">
            <a:off x="4932040" y="1272529"/>
            <a:ext cx="3951610" cy="1076973"/>
          </a:xfrm>
          <a:prstGeom prst="wedgeRoundRectCallout">
            <a:avLst>
              <a:gd name="adj1" fmla="val -13185"/>
              <a:gd name="adj2" fmla="val 102719"/>
              <a:gd name="adj3" fmla="val 16667"/>
            </a:avLst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FAD33BD-E4C1-3548-8952-65DB5D3AFEC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43540" r="54363" b="36736"/>
          <a:stretch/>
        </p:blipFill>
        <p:spPr bwMode="auto">
          <a:xfrm>
            <a:off x="827092" y="3509321"/>
            <a:ext cx="3101971" cy="9845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5">
            <a:extLst>
              <a:ext uri="{FF2B5EF4-FFF2-40B4-BE49-F238E27FC236}">
                <a16:creationId xmlns:a16="http://schemas.microsoft.com/office/drawing/2014/main" id="{0A44216B-EB62-F44B-9686-E3D98767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9" y="4493855"/>
            <a:ext cx="241677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solidFill>
                  <a:srgbClr val="FFC000"/>
                </a:solidFill>
                <a:latin typeface="Arial" charset="0"/>
              </a:rPr>
              <a:t>Tempo (</a:t>
            </a:r>
            <a:r>
              <a:rPr lang="pt-BR" sz="2800" dirty="0" err="1">
                <a:solidFill>
                  <a:srgbClr val="FFC000"/>
                </a:solidFill>
                <a:latin typeface="Arial" charset="0"/>
              </a:rPr>
              <a:t>s</a:t>
            </a:r>
            <a:r>
              <a:rPr lang="pt-BR" sz="2800" dirty="0">
                <a:solidFill>
                  <a:srgbClr val="FFC000"/>
                </a:solidFill>
                <a:latin typeface="Arial" charset="0"/>
              </a:rPr>
              <a:t>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ED08F52-8C63-6544-B452-F44746E8E1D2}"/>
              </a:ext>
            </a:extLst>
          </p:cNvPr>
          <p:cNvSpPr txBox="1"/>
          <p:nvPr/>
        </p:nvSpPr>
        <p:spPr>
          <a:xfrm>
            <a:off x="6684362" y="4594404"/>
            <a:ext cx="220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Frequência</a:t>
            </a:r>
            <a:endParaRPr lang="pt-BR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 Box 1050">
            <a:extLst>
              <a:ext uri="{FF2B5EF4-FFF2-40B4-BE49-F238E27FC236}">
                <a16:creationId xmlns:a16="http://schemas.microsoft.com/office/drawing/2014/main" id="{7EA46B2B-997B-7A46-8BDF-EF5130CD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2867679"/>
            <a:ext cx="615553" cy="17090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vert270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solidFill>
                  <a:srgbClr val="CC0000"/>
                </a:solidFill>
                <a:latin typeface="Arial" charset="0"/>
              </a:rPr>
              <a:t>amplitude</a:t>
            </a:r>
            <a:endParaRPr lang="pt-B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" name="Text Box 1050">
            <a:extLst>
              <a:ext uri="{FF2B5EF4-FFF2-40B4-BE49-F238E27FC236}">
                <a16:creationId xmlns:a16="http://schemas.microsoft.com/office/drawing/2014/main" id="{C8AE3B42-6279-7041-8DC1-4EBD3404E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02" y="2807104"/>
            <a:ext cx="615553" cy="17090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vert270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solidFill>
                  <a:srgbClr val="CC0000"/>
                </a:solidFill>
                <a:latin typeface="Arial" charset="0"/>
              </a:rPr>
              <a:t>amplitude</a:t>
            </a:r>
            <a:endParaRPr lang="pt-B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" name="Rectangle 1026">
            <a:extLst>
              <a:ext uri="{FF2B5EF4-FFF2-40B4-BE49-F238E27FC236}">
                <a16:creationId xmlns:a16="http://schemas.microsoft.com/office/drawing/2014/main" id="{08B8397D-0448-314E-9ED4-835A58275BB2}"/>
              </a:ext>
            </a:extLst>
          </p:cNvPr>
          <p:cNvSpPr txBox="1">
            <a:spLocks noChangeArrowheads="1"/>
          </p:cNvSpPr>
          <p:nvPr/>
        </p:nvSpPr>
        <p:spPr>
          <a:xfrm>
            <a:off x="507963" y="1020609"/>
            <a:ext cx="4064037" cy="118425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2800" dirty="0">
                <a:solidFill>
                  <a:srgbClr val="FFC000"/>
                </a:solidFill>
                <a:latin typeface="Verdana" pitchFamily="34" charset="0"/>
              </a:rPr>
              <a:t>Sinal de onda</a:t>
            </a:r>
          </a:p>
          <a:p>
            <a:pPr algn="ctr" fontAlgn="auto">
              <a:spcAft>
                <a:spcPts val="0"/>
              </a:spcAft>
            </a:pPr>
            <a:r>
              <a:rPr lang="pt-BR" sz="2800" dirty="0">
                <a:solidFill>
                  <a:srgbClr val="FFC000"/>
                </a:solidFill>
                <a:latin typeface="Verdana" pitchFamily="34" charset="0"/>
              </a:rPr>
              <a:t>periódica </a:t>
            </a:r>
            <a:endParaRPr lang="pt-BR" sz="28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4" name="AutoShape 1057">
            <a:extLst>
              <a:ext uri="{FF2B5EF4-FFF2-40B4-BE49-F238E27FC236}">
                <a16:creationId xmlns:a16="http://schemas.microsoft.com/office/drawing/2014/main" id="{2A2DFD53-C1E8-B642-8652-7FB41BC24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7067" y="1268466"/>
            <a:ext cx="3951610" cy="1076973"/>
          </a:xfrm>
          <a:prstGeom prst="wedgeRoundRectCallout">
            <a:avLst>
              <a:gd name="adj1" fmla="val -11983"/>
              <a:gd name="adj2" fmla="val 104924"/>
              <a:gd name="adj3" fmla="val 16667"/>
            </a:avLst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4C2A76-DB46-0E45-89A8-73B03F37151D}"/>
              </a:ext>
            </a:extLst>
          </p:cNvPr>
          <p:cNvSpPr/>
          <p:nvPr/>
        </p:nvSpPr>
        <p:spPr>
          <a:xfrm>
            <a:off x="1137676" y="3429000"/>
            <a:ext cx="643278" cy="1272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026"/>
          <p:cNvSpPr txBox="1">
            <a:spLocks noChangeArrowheads="1"/>
          </p:cNvSpPr>
          <p:nvPr/>
        </p:nvSpPr>
        <p:spPr bwMode="auto">
          <a:xfrm>
            <a:off x="338137" y="555626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4800" b="1">
                <a:solidFill>
                  <a:srgbClr val="CC6600"/>
                </a:solidFill>
                <a:latin typeface="Arial" charset="0"/>
              </a:rPr>
              <a:t>Espectro</a:t>
            </a:r>
          </a:p>
        </p:txBody>
      </p:sp>
      <p:sp>
        <p:nvSpPr>
          <p:cNvPr id="131077" name="Text Box 1029"/>
          <p:cNvSpPr txBox="1">
            <a:spLocks noChangeArrowheads="1"/>
          </p:cNvSpPr>
          <p:nvPr/>
        </p:nvSpPr>
        <p:spPr bwMode="auto">
          <a:xfrm>
            <a:off x="276597" y="2220913"/>
            <a:ext cx="1348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rgbClr val="FFFFFF"/>
                </a:solidFill>
                <a:latin typeface="Arial" charset="0"/>
              </a:rPr>
              <a:t>Tom puro</a:t>
            </a:r>
          </a:p>
          <a:p>
            <a:pPr algn="ctr" eaLnBrk="0" hangingPunct="0"/>
            <a:r>
              <a:rPr lang="pt-BR" sz="2000" b="1" dirty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pt-BR" sz="2000" b="1" dirty="0" err="1">
                <a:solidFill>
                  <a:srgbClr val="FFFFFF"/>
                </a:solidFill>
                <a:latin typeface="Arial" charset="0"/>
              </a:rPr>
              <a:t>senoide</a:t>
            </a:r>
            <a:r>
              <a:rPr lang="pt-BR" sz="2000" b="1" dirty="0">
                <a:solidFill>
                  <a:srgbClr val="FFFFFF"/>
                </a:solidFill>
                <a:latin typeface="Arial" charset="0"/>
              </a:rPr>
              <a:t>)</a:t>
            </a:r>
            <a:endParaRPr lang="pt-BR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1084" name="Text Box 1036"/>
          <p:cNvSpPr txBox="1">
            <a:spLocks noChangeArrowheads="1"/>
          </p:cNvSpPr>
          <p:nvPr/>
        </p:nvSpPr>
        <p:spPr bwMode="auto">
          <a:xfrm>
            <a:off x="244847" y="4005263"/>
            <a:ext cx="13676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rgbClr val="FFFFFF"/>
                </a:solidFill>
                <a:latin typeface="Arial" charset="0"/>
              </a:rPr>
              <a:t>Onda </a:t>
            </a:r>
          </a:p>
          <a:p>
            <a:pPr algn="ctr" eaLnBrk="0" hangingPunct="0"/>
            <a:r>
              <a:rPr lang="pt-BR" sz="2000" b="1" dirty="0">
                <a:solidFill>
                  <a:srgbClr val="FFFFFF"/>
                </a:solidFill>
                <a:latin typeface="Arial" charset="0"/>
              </a:rPr>
              <a:t>complexa</a:t>
            </a:r>
            <a:endParaRPr lang="pt-BR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1108" name="Line 106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 cap="sq">
            <a:solidFill>
              <a:srgbClr val="CC6600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1078" name="Text Box 1030"/>
          <p:cNvSpPr txBox="1">
            <a:spLocks noChangeArrowheads="1"/>
          </p:cNvSpPr>
          <p:nvPr/>
        </p:nvSpPr>
        <p:spPr bwMode="auto">
          <a:xfrm>
            <a:off x="5796136" y="3124200"/>
            <a:ext cx="1061864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pt-BR" sz="2000" dirty="0">
                <a:solidFill>
                  <a:srgbClr val="FFFFFF"/>
                </a:solidFill>
                <a:latin typeface="Arial" charset="0"/>
              </a:rPr>
              <a:t> F</a:t>
            </a:r>
            <a:r>
              <a:rPr lang="pt-BR" sz="2000" baseline="-25000" dirty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1079" name="Text Box 1031"/>
          <p:cNvSpPr txBox="1">
            <a:spLocks noChangeArrowheads="1"/>
          </p:cNvSpPr>
          <p:nvPr/>
        </p:nvSpPr>
        <p:spPr bwMode="auto">
          <a:xfrm>
            <a:off x="5529266" y="1828800"/>
            <a:ext cx="16335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pt-BR" sz="2000" dirty="0">
                <a:solidFill>
                  <a:srgbClr val="FFFFFF"/>
                </a:solidFill>
                <a:latin typeface="Arial" charset="0"/>
              </a:rPr>
              <a:t>Amplitude</a:t>
            </a:r>
          </a:p>
        </p:txBody>
      </p:sp>
      <p:sp>
        <p:nvSpPr>
          <p:cNvPr id="131080" name="Line 1032"/>
          <p:cNvSpPr>
            <a:spLocks noChangeShapeType="1"/>
          </p:cNvSpPr>
          <p:nvPr/>
        </p:nvSpPr>
        <p:spPr bwMode="auto">
          <a:xfrm flipH="1">
            <a:off x="5486400" y="2020890"/>
            <a:ext cx="0" cy="14144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1082" name="Line 1034"/>
          <p:cNvSpPr>
            <a:spLocks noChangeShapeType="1"/>
          </p:cNvSpPr>
          <p:nvPr/>
        </p:nvSpPr>
        <p:spPr bwMode="auto">
          <a:xfrm flipH="1" flipV="1">
            <a:off x="5889625" y="2149477"/>
            <a:ext cx="0" cy="9636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1083" name="Rectangle 1035"/>
          <p:cNvSpPr>
            <a:spLocks noChangeArrowheads="1"/>
          </p:cNvSpPr>
          <p:nvPr/>
        </p:nvSpPr>
        <p:spPr bwMode="auto">
          <a:xfrm>
            <a:off x="6876256" y="3140968"/>
            <a:ext cx="1533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sz="2000" dirty="0">
                <a:solidFill>
                  <a:srgbClr val="FFFFFF"/>
                </a:solidFill>
                <a:latin typeface="Arial" charset="0"/>
              </a:rPr>
              <a:t>Frequência</a:t>
            </a:r>
          </a:p>
        </p:txBody>
      </p:sp>
      <p:sp>
        <p:nvSpPr>
          <p:cNvPr id="131110" name="Line 1062"/>
          <p:cNvSpPr>
            <a:spLocks noChangeShapeType="1"/>
          </p:cNvSpPr>
          <p:nvPr/>
        </p:nvSpPr>
        <p:spPr bwMode="auto">
          <a:xfrm>
            <a:off x="5486402" y="3113088"/>
            <a:ext cx="2246313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1085" name="Text Box 1037"/>
          <p:cNvSpPr txBox="1">
            <a:spLocks noChangeArrowheads="1"/>
          </p:cNvSpPr>
          <p:nvPr/>
        </p:nvSpPr>
        <p:spPr bwMode="auto">
          <a:xfrm rot="16200000">
            <a:off x="3989387" y="4083052"/>
            <a:ext cx="1704975" cy="1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pt-BR" sz="2000">
                <a:solidFill>
                  <a:srgbClr val="FFFFFF"/>
                </a:solidFill>
                <a:latin typeface="Arial" charset="0"/>
              </a:rPr>
              <a:t>Amplitude</a:t>
            </a:r>
          </a:p>
        </p:txBody>
      </p:sp>
      <p:sp>
        <p:nvSpPr>
          <p:cNvPr id="131089" name="Rectangle 1041"/>
          <p:cNvSpPr>
            <a:spLocks noChangeArrowheads="1"/>
          </p:cNvSpPr>
          <p:nvPr/>
        </p:nvSpPr>
        <p:spPr bwMode="auto">
          <a:xfrm>
            <a:off x="7405688" y="5013325"/>
            <a:ext cx="1585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sz="2000">
                <a:solidFill>
                  <a:srgbClr val="FFFFFF"/>
                </a:solidFill>
                <a:latin typeface="Arial" charset="0"/>
              </a:rPr>
              <a:t>Freqüência</a:t>
            </a:r>
          </a:p>
        </p:txBody>
      </p:sp>
      <p:sp>
        <p:nvSpPr>
          <p:cNvPr id="131112" name="AutoShape 1064"/>
          <p:cNvSpPr>
            <a:spLocks noChangeArrowheads="1"/>
          </p:cNvSpPr>
          <p:nvPr/>
        </p:nvSpPr>
        <p:spPr bwMode="auto">
          <a:xfrm rot="1815422" flipH="1">
            <a:off x="5233726" y="864902"/>
            <a:ext cx="3528392" cy="1008112"/>
          </a:xfrm>
          <a:prstGeom prst="wedgeRoundRectCallout">
            <a:avLst>
              <a:gd name="adj1" fmla="val -10773"/>
              <a:gd name="adj2" fmla="val 92968"/>
              <a:gd name="adj3" fmla="val 16667"/>
            </a:avLst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dirty="0">
                <a:latin typeface="Arial" charset="0"/>
              </a:rPr>
              <a:t>relação entre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dirty="0">
                <a:latin typeface="Arial" charset="0"/>
              </a:rPr>
              <a:t> amplitude e freqüência</a:t>
            </a:r>
          </a:p>
        </p:txBody>
      </p:sp>
      <p:sp>
        <p:nvSpPr>
          <p:cNvPr id="131113" name="Text Box 1065"/>
          <p:cNvSpPr txBox="1">
            <a:spLocks noChangeArrowheads="1"/>
          </p:cNvSpPr>
          <p:nvPr/>
        </p:nvSpPr>
        <p:spPr bwMode="auto">
          <a:xfrm>
            <a:off x="7016749" y="6292850"/>
            <a:ext cx="2146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 i="1">
                <a:solidFill>
                  <a:srgbClr val="FFFFFF"/>
                </a:solidFill>
              </a:rPr>
              <a:t>(Fernandes, J.C., 2003)</a:t>
            </a:r>
          </a:p>
        </p:txBody>
      </p:sp>
      <p:sp>
        <p:nvSpPr>
          <p:cNvPr id="131123" name="Text Box 1075"/>
          <p:cNvSpPr txBox="1">
            <a:spLocks noChangeArrowheads="1"/>
          </p:cNvSpPr>
          <p:nvPr/>
        </p:nvSpPr>
        <p:spPr bwMode="auto">
          <a:xfrm>
            <a:off x="1880319" y="3541078"/>
            <a:ext cx="11430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FFFFFF"/>
                </a:solidFill>
                <a:latin typeface="Arial" charset="0"/>
              </a:rPr>
              <a:t>VOZ</a:t>
            </a:r>
          </a:p>
        </p:txBody>
      </p:sp>
      <p:sp>
        <p:nvSpPr>
          <p:cNvPr id="131132" name="Line 1084"/>
          <p:cNvSpPr>
            <a:spLocks noChangeShapeType="1"/>
          </p:cNvSpPr>
          <p:nvPr/>
        </p:nvSpPr>
        <p:spPr bwMode="auto">
          <a:xfrm>
            <a:off x="1219200" y="5789615"/>
            <a:ext cx="23622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1133" name="Freeform 1085"/>
          <p:cNvSpPr>
            <a:spLocks/>
          </p:cNvSpPr>
          <p:nvPr/>
        </p:nvSpPr>
        <p:spPr bwMode="auto">
          <a:xfrm>
            <a:off x="1295400" y="5257802"/>
            <a:ext cx="2362200" cy="1012825"/>
          </a:xfrm>
          <a:custGeom>
            <a:avLst/>
            <a:gdLst/>
            <a:ahLst/>
            <a:cxnLst>
              <a:cxn ang="0">
                <a:pos x="40" y="1080"/>
              </a:cxn>
              <a:cxn ang="0">
                <a:pos x="100" y="960"/>
              </a:cxn>
              <a:cxn ang="0">
                <a:pos x="160" y="840"/>
              </a:cxn>
              <a:cxn ang="0">
                <a:pos x="240" y="640"/>
              </a:cxn>
              <a:cxn ang="0">
                <a:pos x="220" y="1180"/>
              </a:cxn>
              <a:cxn ang="0">
                <a:pos x="260" y="960"/>
              </a:cxn>
              <a:cxn ang="0">
                <a:pos x="320" y="1100"/>
              </a:cxn>
              <a:cxn ang="0">
                <a:pos x="420" y="1140"/>
              </a:cxn>
              <a:cxn ang="0">
                <a:pos x="600" y="400"/>
              </a:cxn>
              <a:cxn ang="0">
                <a:pos x="660" y="140"/>
              </a:cxn>
              <a:cxn ang="0">
                <a:pos x="720" y="180"/>
              </a:cxn>
              <a:cxn ang="0">
                <a:pos x="740" y="480"/>
              </a:cxn>
              <a:cxn ang="0">
                <a:pos x="740" y="820"/>
              </a:cxn>
              <a:cxn ang="0">
                <a:pos x="740" y="1400"/>
              </a:cxn>
              <a:cxn ang="0">
                <a:pos x="800" y="1200"/>
              </a:cxn>
              <a:cxn ang="0">
                <a:pos x="880" y="1420"/>
              </a:cxn>
              <a:cxn ang="0">
                <a:pos x="940" y="1940"/>
              </a:cxn>
              <a:cxn ang="0">
                <a:pos x="1040" y="1420"/>
              </a:cxn>
              <a:cxn ang="0">
                <a:pos x="1160" y="1240"/>
              </a:cxn>
              <a:cxn ang="0">
                <a:pos x="1200" y="1180"/>
              </a:cxn>
              <a:cxn ang="0">
                <a:pos x="1260" y="900"/>
              </a:cxn>
              <a:cxn ang="0">
                <a:pos x="1380" y="940"/>
              </a:cxn>
              <a:cxn ang="0">
                <a:pos x="1520" y="1140"/>
              </a:cxn>
              <a:cxn ang="0">
                <a:pos x="1600" y="1160"/>
              </a:cxn>
              <a:cxn ang="0">
                <a:pos x="1640" y="760"/>
              </a:cxn>
              <a:cxn ang="0">
                <a:pos x="1780" y="440"/>
              </a:cxn>
              <a:cxn ang="0">
                <a:pos x="1800" y="820"/>
              </a:cxn>
              <a:cxn ang="0">
                <a:pos x="1940" y="700"/>
              </a:cxn>
              <a:cxn ang="0">
                <a:pos x="2040" y="0"/>
              </a:cxn>
              <a:cxn ang="0">
                <a:pos x="2040" y="600"/>
              </a:cxn>
              <a:cxn ang="0">
                <a:pos x="2080" y="600"/>
              </a:cxn>
              <a:cxn ang="0">
                <a:pos x="2040" y="1180"/>
              </a:cxn>
              <a:cxn ang="0">
                <a:pos x="2040" y="1340"/>
              </a:cxn>
              <a:cxn ang="0">
                <a:pos x="2140" y="1480"/>
              </a:cxn>
              <a:cxn ang="0">
                <a:pos x="2200" y="1280"/>
              </a:cxn>
              <a:cxn ang="0">
                <a:pos x="2360" y="840"/>
              </a:cxn>
              <a:cxn ang="0">
                <a:pos x="2520" y="620"/>
              </a:cxn>
              <a:cxn ang="0">
                <a:pos x="2600" y="200"/>
              </a:cxn>
              <a:cxn ang="0">
                <a:pos x="2640" y="780"/>
              </a:cxn>
              <a:cxn ang="0">
                <a:pos x="2700" y="1780"/>
              </a:cxn>
              <a:cxn ang="0">
                <a:pos x="2800" y="1980"/>
              </a:cxn>
              <a:cxn ang="0">
                <a:pos x="2960" y="1360"/>
              </a:cxn>
              <a:cxn ang="0">
                <a:pos x="3020" y="1300"/>
              </a:cxn>
              <a:cxn ang="0">
                <a:pos x="3080" y="1120"/>
              </a:cxn>
              <a:cxn ang="0">
                <a:pos x="3200" y="720"/>
              </a:cxn>
              <a:cxn ang="0">
                <a:pos x="3300" y="1360"/>
              </a:cxn>
              <a:cxn ang="0">
                <a:pos x="3380" y="1040"/>
              </a:cxn>
              <a:cxn ang="0">
                <a:pos x="3500" y="1040"/>
              </a:cxn>
              <a:cxn ang="0">
                <a:pos x="3620" y="1200"/>
              </a:cxn>
              <a:cxn ang="0">
                <a:pos x="3700" y="1240"/>
              </a:cxn>
            </a:cxnLst>
            <a:rect l="0" t="0" r="r" b="b"/>
            <a:pathLst>
              <a:path w="3720" h="1980">
                <a:moveTo>
                  <a:pt x="0" y="1200"/>
                </a:moveTo>
                <a:cubicBezTo>
                  <a:pt x="13" y="1160"/>
                  <a:pt x="27" y="1120"/>
                  <a:pt x="40" y="1080"/>
                </a:cubicBezTo>
                <a:cubicBezTo>
                  <a:pt x="47" y="1060"/>
                  <a:pt x="53" y="1040"/>
                  <a:pt x="60" y="1020"/>
                </a:cubicBezTo>
                <a:cubicBezTo>
                  <a:pt x="68" y="997"/>
                  <a:pt x="89" y="981"/>
                  <a:pt x="100" y="960"/>
                </a:cubicBezTo>
                <a:cubicBezTo>
                  <a:pt x="109" y="941"/>
                  <a:pt x="111" y="919"/>
                  <a:pt x="120" y="900"/>
                </a:cubicBezTo>
                <a:cubicBezTo>
                  <a:pt x="131" y="879"/>
                  <a:pt x="149" y="861"/>
                  <a:pt x="160" y="840"/>
                </a:cubicBezTo>
                <a:cubicBezTo>
                  <a:pt x="199" y="762"/>
                  <a:pt x="162" y="790"/>
                  <a:pt x="200" y="700"/>
                </a:cubicBezTo>
                <a:cubicBezTo>
                  <a:pt x="209" y="678"/>
                  <a:pt x="227" y="660"/>
                  <a:pt x="240" y="640"/>
                </a:cubicBezTo>
                <a:cubicBezTo>
                  <a:pt x="270" y="731"/>
                  <a:pt x="243" y="746"/>
                  <a:pt x="220" y="840"/>
                </a:cubicBezTo>
                <a:cubicBezTo>
                  <a:pt x="209" y="941"/>
                  <a:pt x="179" y="1078"/>
                  <a:pt x="220" y="1180"/>
                </a:cubicBezTo>
                <a:cubicBezTo>
                  <a:pt x="228" y="1200"/>
                  <a:pt x="233" y="1140"/>
                  <a:pt x="240" y="1120"/>
                </a:cubicBezTo>
                <a:cubicBezTo>
                  <a:pt x="247" y="1067"/>
                  <a:pt x="232" y="1006"/>
                  <a:pt x="260" y="960"/>
                </a:cubicBezTo>
                <a:cubicBezTo>
                  <a:pt x="272" y="939"/>
                  <a:pt x="291" y="998"/>
                  <a:pt x="300" y="1020"/>
                </a:cubicBezTo>
                <a:cubicBezTo>
                  <a:pt x="311" y="1045"/>
                  <a:pt x="313" y="1073"/>
                  <a:pt x="320" y="1100"/>
                </a:cubicBezTo>
                <a:cubicBezTo>
                  <a:pt x="333" y="1073"/>
                  <a:pt x="331" y="1027"/>
                  <a:pt x="360" y="1020"/>
                </a:cubicBezTo>
                <a:cubicBezTo>
                  <a:pt x="384" y="1014"/>
                  <a:pt x="417" y="1130"/>
                  <a:pt x="420" y="1140"/>
                </a:cubicBezTo>
                <a:cubicBezTo>
                  <a:pt x="457" y="1030"/>
                  <a:pt x="446" y="949"/>
                  <a:pt x="500" y="840"/>
                </a:cubicBezTo>
                <a:cubicBezTo>
                  <a:pt x="529" y="693"/>
                  <a:pt x="553" y="542"/>
                  <a:pt x="600" y="400"/>
                </a:cubicBezTo>
                <a:cubicBezTo>
                  <a:pt x="607" y="353"/>
                  <a:pt x="609" y="306"/>
                  <a:pt x="620" y="260"/>
                </a:cubicBezTo>
                <a:cubicBezTo>
                  <a:pt x="629" y="219"/>
                  <a:pt x="660" y="140"/>
                  <a:pt x="660" y="140"/>
                </a:cubicBezTo>
                <a:cubicBezTo>
                  <a:pt x="653" y="193"/>
                  <a:pt x="595" y="270"/>
                  <a:pt x="640" y="300"/>
                </a:cubicBezTo>
                <a:cubicBezTo>
                  <a:pt x="680" y="327"/>
                  <a:pt x="705" y="226"/>
                  <a:pt x="720" y="180"/>
                </a:cubicBezTo>
                <a:cubicBezTo>
                  <a:pt x="749" y="93"/>
                  <a:pt x="725" y="135"/>
                  <a:pt x="800" y="60"/>
                </a:cubicBezTo>
                <a:cubicBezTo>
                  <a:pt x="787" y="212"/>
                  <a:pt x="776" y="336"/>
                  <a:pt x="740" y="480"/>
                </a:cubicBezTo>
                <a:cubicBezTo>
                  <a:pt x="733" y="560"/>
                  <a:pt x="720" y="640"/>
                  <a:pt x="720" y="720"/>
                </a:cubicBezTo>
                <a:cubicBezTo>
                  <a:pt x="720" y="754"/>
                  <a:pt x="740" y="786"/>
                  <a:pt x="740" y="820"/>
                </a:cubicBezTo>
                <a:cubicBezTo>
                  <a:pt x="740" y="908"/>
                  <a:pt x="711" y="993"/>
                  <a:pt x="700" y="1080"/>
                </a:cubicBezTo>
                <a:cubicBezTo>
                  <a:pt x="719" y="1499"/>
                  <a:pt x="697" y="1682"/>
                  <a:pt x="740" y="1400"/>
                </a:cubicBezTo>
                <a:cubicBezTo>
                  <a:pt x="747" y="1353"/>
                  <a:pt x="746" y="1305"/>
                  <a:pt x="760" y="1260"/>
                </a:cubicBezTo>
                <a:cubicBezTo>
                  <a:pt x="767" y="1237"/>
                  <a:pt x="787" y="1220"/>
                  <a:pt x="800" y="1200"/>
                </a:cubicBezTo>
                <a:cubicBezTo>
                  <a:pt x="807" y="1253"/>
                  <a:pt x="802" y="1309"/>
                  <a:pt x="820" y="1360"/>
                </a:cubicBezTo>
                <a:cubicBezTo>
                  <a:pt x="830" y="1387"/>
                  <a:pt x="874" y="1392"/>
                  <a:pt x="880" y="1420"/>
                </a:cubicBezTo>
                <a:cubicBezTo>
                  <a:pt x="902" y="1518"/>
                  <a:pt x="890" y="1620"/>
                  <a:pt x="900" y="1720"/>
                </a:cubicBezTo>
                <a:cubicBezTo>
                  <a:pt x="908" y="1794"/>
                  <a:pt x="929" y="1866"/>
                  <a:pt x="940" y="1940"/>
                </a:cubicBezTo>
                <a:cubicBezTo>
                  <a:pt x="947" y="1853"/>
                  <a:pt x="949" y="1766"/>
                  <a:pt x="960" y="1680"/>
                </a:cubicBezTo>
                <a:cubicBezTo>
                  <a:pt x="970" y="1598"/>
                  <a:pt x="1014" y="1497"/>
                  <a:pt x="1040" y="1420"/>
                </a:cubicBezTo>
                <a:cubicBezTo>
                  <a:pt x="1134" y="1137"/>
                  <a:pt x="1030" y="1360"/>
                  <a:pt x="1120" y="1180"/>
                </a:cubicBezTo>
                <a:cubicBezTo>
                  <a:pt x="1133" y="1200"/>
                  <a:pt x="1149" y="1219"/>
                  <a:pt x="1160" y="1240"/>
                </a:cubicBezTo>
                <a:cubicBezTo>
                  <a:pt x="1169" y="1259"/>
                  <a:pt x="1168" y="1318"/>
                  <a:pt x="1180" y="1300"/>
                </a:cubicBezTo>
                <a:cubicBezTo>
                  <a:pt x="1202" y="1266"/>
                  <a:pt x="1194" y="1220"/>
                  <a:pt x="1200" y="1180"/>
                </a:cubicBezTo>
                <a:cubicBezTo>
                  <a:pt x="1219" y="1057"/>
                  <a:pt x="1211" y="1060"/>
                  <a:pt x="1240" y="960"/>
                </a:cubicBezTo>
                <a:cubicBezTo>
                  <a:pt x="1246" y="940"/>
                  <a:pt x="1245" y="915"/>
                  <a:pt x="1260" y="900"/>
                </a:cubicBezTo>
                <a:cubicBezTo>
                  <a:pt x="1275" y="885"/>
                  <a:pt x="1300" y="887"/>
                  <a:pt x="1320" y="880"/>
                </a:cubicBezTo>
                <a:cubicBezTo>
                  <a:pt x="1367" y="1020"/>
                  <a:pt x="1347" y="1040"/>
                  <a:pt x="1380" y="940"/>
                </a:cubicBezTo>
                <a:cubicBezTo>
                  <a:pt x="1415" y="1044"/>
                  <a:pt x="1413" y="1153"/>
                  <a:pt x="1440" y="1260"/>
                </a:cubicBezTo>
                <a:cubicBezTo>
                  <a:pt x="1445" y="1238"/>
                  <a:pt x="1455" y="1124"/>
                  <a:pt x="1520" y="1140"/>
                </a:cubicBezTo>
                <a:cubicBezTo>
                  <a:pt x="1540" y="1145"/>
                  <a:pt x="1533" y="1180"/>
                  <a:pt x="1540" y="1200"/>
                </a:cubicBezTo>
                <a:cubicBezTo>
                  <a:pt x="1560" y="1187"/>
                  <a:pt x="1583" y="1143"/>
                  <a:pt x="1600" y="1160"/>
                </a:cubicBezTo>
                <a:cubicBezTo>
                  <a:pt x="1629" y="1189"/>
                  <a:pt x="1616" y="1320"/>
                  <a:pt x="1620" y="1280"/>
                </a:cubicBezTo>
                <a:cubicBezTo>
                  <a:pt x="1637" y="1107"/>
                  <a:pt x="1623" y="933"/>
                  <a:pt x="1640" y="760"/>
                </a:cubicBezTo>
                <a:cubicBezTo>
                  <a:pt x="1643" y="730"/>
                  <a:pt x="1669" y="708"/>
                  <a:pt x="1680" y="680"/>
                </a:cubicBezTo>
                <a:cubicBezTo>
                  <a:pt x="1714" y="596"/>
                  <a:pt x="1737" y="518"/>
                  <a:pt x="1780" y="440"/>
                </a:cubicBezTo>
                <a:cubicBezTo>
                  <a:pt x="1803" y="398"/>
                  <a:pt x="1860" y="320"/>
                  <a:pt x="1860" y="320"/>
                </a:cubicBezTo>
                <a:cubicBezTo>
                  <a:pt x="1819" y="485"/>
                  <a:pt x="1841" y="655"/>
                  <a:pt x="1800" y="820"/>
                </a:cubicBezTo>
                <a:cubicBezTo>
                  <a:pt x="1813" y="601"/>
                  <a:pt x="1808" y="199"/>
                  <a:pt x="1940" y="0"/>
                </a:cubicBezTo>
                <a:cubicBezTo>
                  <a:pt x="2082" y="212"/>
                  <a:pt x="1940" y="468"/>
                  <a:pt x="1940" y="700"/>
                </a:cubicBezTo>
                <a:cubicBezTo>
                  <a:pt x="1940" y="727"/>
                  <a:pt x="1953" y="647"/>
                  <a:pt x="1960" y="620"/>
                </a:cubicBezTo>
                <a:cubicBezTo>
                  <a:pt x="1973" y="412"/>
                  <a:pt x="1973" y="200"/>
                  <a:pt x="2040" y="0"/>
                </a:cubicBezTo>
                <a:cubicBezTo>
                  <a:pt x="2072" y="96"/>
                  <a:pt x="2031" y="221"/>
                  <a:pt x="2020" y="320"/>
                </a:cubicBezTo>
                <a:cubicBezTo>
                  <a:pt x="2027" y="413"/>
                  <a:pt x="2023" y="508"/>
                  <a:pt x="2040" y="600"/>
                </a:cubicBezTo>
                <a:cubicBezTo>
                  <a:pt x="2044" y="621"/>
                  <a:pt x="2039" y="540"/>
                  <a:pt x="2060" y="540"/>
                </a:cubicBezTo>
                <a:cubicBezTo>
                  <a:pt x="2081" y="540"/>
                  <a:pt x="2073" y="580"/>
                  <a:pt x="2080" y="600"/>
                </a:cubicBezTo>
                <a:cubicBezTo>
                  <a:pt x="2073" y="760"/>
                  <a:pt x="2071" y="920"/>
                  <a:pt x="2060" y="1080"/>
                </a:cubicBezTo>
                <a:cubicBezTo>
                  <a:pt x="2058" y="1114"/>
                  <a:pt x="2070" y="1165"/>
                  <a:pt x="2040" y="1180"/>
                </a:cubicBezTo>
                <a:cubicBezTo>
                  <a:pt x="2015" y="1192"/>
                  <a:pt x="2027" y="1127"/>
                  <a:pt x="2020" y="1100"/>
                </a:cubicBezTo>
                <a:cubicBezTo>
                  <a:pt x="2027" y="1180"/>
                  <a:pt x="2015" y="1264"/>
                  <a:pt x="2040" y="1340"/>
                </a:cubicBezTo>
                <a:cubicBezTo>
                  <a:pt x="2048" y="1363"/>
                  <a:pt x="2061" y="1266"/>
                  <a:pt x="2080" y="1280"/>
                </a:cubicBezTo>
                <a:cubicBezTo>
                  <a:pt x="2095" y="1291"/>
                  <a:pt x="2132" y="1447"/>
                  <a:pt x="2140" y="1480"/>
                </a:cubicBezTo>
                <a:cubicBezTo>
                  <a:pt x="2153" y="1440"/>
                  <a:pt x="2170" y="1401"/>
                  <a:pt x="2180" y="1360"/>
                </a:cubicBezTo>
                <a:cubicBezTo>
                  <a:pt x="2187" y="1333"/>
                  <a:pt x="2188" y="1305"/>
                  <a:pt x="2200" y="1280"/>
                </a:cubicBezTo>
                <a:cubicBezTo>
                  <a:pt x="2215" y="1250"/>
                  <a:pt x="2240" y="1227"/>
                  <a:pt x="2260" y="1200"/>
                </a:cubicBezTo>
                <a:cubicBezTo>
                  <a:pt x="2299" y="1082"/>
                  <a:pt x="2321" y="958"/>
                  <a:pt x="2360" y="840"/>
                </a:cubicBezTo>
                <a:cubicBezTo>
                  <a:pt x="2375" y="620"/>
                  <a:pt x="2359" y="502"/>
                  <a:pt x="2480" y="340"/>
                </a:cubicBezTo>
                <a:cubicBezTo>
                  <a:pt x="2510" y="429"/>
                  <a:pt x="2478" y="536"/>
                  <a:pt x="2520" y="620"/>
                </a:cubicBezTo>
                <a:cubicBezTo>
                  <a:pt x="2533" y="645"/>
                  <a:pt x="2560" y="580"/>
                  <a:pt x="2580" y="560"/>
                </a:cubicBezTo>
                <a:cubicBezTo>
                  <a:pt x="2587" y="440"/>
                  <a:pt x="2585" y="319"/>
                  <a:pt x="2600" y="200"/>
                </a:cubicBezTo>
                <a:cubicBezTo>
                  <a:pt x="2605" y="158"/>
                  <a:pt x="2640" y="80"/>
                  <a:pt x="2640" y="80"/>
                </a:cubicBezTo>
                <a:cubicBezTo>
                  <a:pt x="2713" y="372"/>
                  <a:pt x="2640" y="49"/>
                  <a:pt x="2640" y="780"/>
                </a:cubicBezTo>
                <a:cubicBezTo>
                  <a:pt x="2640" y="960"/>
                  <a:pt x="2652" y="1140"/>
                  <a:pt x="2660" y="1320"/>
                </a:cubicBezTo>
                <a:cubicBezTo>
                  <a:pt x="2685" y="1888"/>
                  <a:pt x="2655" y="1513"/>
                  <a:pt x="2700" y="1780"/>
                </a:cubicBezTo>
                <a:cubicBezTo>
                  <a:pt x="2708" y="1826"/>
                  <a:pt x="2699" y="1878"/>
                  <a:pt x="2720" y="1920"/>
                </a:cubicBezTo>
                <a:cubicBezTo>
                  <a:pt x="2735" y="1950"/>
                  <a:pt x="2773" y="1960"/>
                  <a:pt x="2800" y="1980"/>
                </a:cubicBezTo>
                <a:cubicBezTo>
                  <a:pt x="2849" y="1833"/>
                  <a:pt x="2810" y="1830"/>
                  <a:pt x="2900" y="1920"/>
                </a:cubicBezTo>
                <a:cubicBezTo>
                  <a:pt x="2912" y="1671"/>
                  <a:pt x="2894" y="1557"/>
                  <a:pt x="2960" y="1360"/>
                </a:cubicBezTo>
                <a:cubicBezTo>
                  <a:pt x="2973" y="1400"/>
                  <a:pt x="2995" y="1522"/>
                  <a:pt x="3000" y="1480"/>
                </a:cubicBezTo>
                <a:cubicBezTo>
                  <a:pt x="3007" y="1420"/>
                  <a:pt x="3008" y="1359"/>
                  <a:pt x="3020" y="1300"/>
                </a:cubicBezTo>
                <a:cubicBezTo>
                  <a:pt x="3028" y="1259"/>
                  <a:pt x="3047" y="1220"/>
                  <a:pt x="3060" y="1180"/>
                </a:cubicBezTo>
                <a:cubicBezTo>
                  <a:pt x="3067" y="1160"/>
                  <a:pt x="3080" y="1120"/>
                  <a:pt x="3080" y="1120"/>
                </a:cubicBezTo>
                <a:cubicBezTo>
                  <a:pt x="3182" y="1273"/>
                  <a:pt x="3107" y="1187"/>
                  <a:pt x="3140" y="860"/>
                </a:cubicBezTo>
                <a:cubicBezTo>
                  <a:pt x="3148" y="784"/>
                  <a:pt x="3161" y="779"/>
                  <a:pt x="3200" y="720"/>
                </a:cubicBezTo>
                <a:cubicBezTo>
                  <a:pt x="3227" y="800"/>
                  <a:pt x="3259" y="834"/>
                  <a:pt x="3280" y="920"/>
                </a:cubicBezTo>
                <a:cubicBezTo>
                  <a:pt x="3287" y="1067"/>
                  <a:pt x="3264" y="1218"/>
                  <a:pt x="3300" y="1360"/>
                </a:cubicBezTo>
                <a:cubicBezTo>
                  <a:pt x="3323" y="1451"/>
                  <a:pt x="3297" y="1171"/>
                  <a:pt x="3320" y="1080"/>
                </a:cubicBezTo>
                <a:cubicBezTo>
                  <a:pt x="3326" y="1057"/>
                  <a:pt x="3360" y="1053"/>
                  <a:pt x="3380" y="1040"/>
                </a:cubicBezTo>
                <a:cubicBezTo>
                  <a:pt x="3421" y="1370"/>
                  <a:pt x="3373" y="1128"/>
                  <a:pt x="3440" y="1020"/>
                </a:cubicBezTo>
                <a:cubicBezTo>
                  <a:pt x="3451" y="1002"/>
                  <a:pt x="3480" y="1033"/>
                  <a:pt x="3500" y="1040"/>
                </a:cubicBezTo>
                <a:cubicBezTo>
                  <a:pt x="3512" y="1076"/>
                  <a:pt x="3535" y="1155"/>
                  <a:pt x="3560" y="1180"/>
                </a:cubicBezTo>
                <a:cubicBezTo>
                  <a:pt x="3575" y="1195"/>
                  <a:pt x="3600" y="1193"/>
                  <a:pt x="3620" y="1200"/>
                </a:cubicBezTo>
                <a:cubicBezTo>
                  <a:pt x="3640" y="1193"/>
                  <a:pt x="3661" y="1171"/>
                  <a:pt x="3680" y="1180"/>
                </a:cubicBezTo>
                <a:cubicBezTo>
                  <a:pt x="3699" y="1189"/>
                  <a:pt x="3697" y="1219"/>
                  <a:pt x="3700" y="1240"/>
                </a:cubicBezTo>
                <a:cubicBezTo>
                  <a:pt x="3710" y="1313"/>
                  <a:pt x="3720" y="1460"/>
                  <a:pt x="3720" y="1460"/>
                </a:cubicBezTo>
              </a:path>
            </a:pathLst>
          </a:custGeom>
          <a:noFill/>
          <a:ln w="28575" cmpd="sng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1137" name="Text Box 1089"/>
          <p:cNvSpPr txBox="1">
            <a:spLocks noChangeArrowheads="1"/>
          </p:cNvSpPr>
          <p:nvPr/>
        </p:nvSpPr>
        <p:spPr bwMode="auto">
          <a:xfrm>
            <a:off x="3962400" y="5546725"/>
            <a:ext cx="4953000" cy="707886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FFFFFF"/>
                </a:solidFill>
                <a:latin typeface="Arial" charset="0"/>
              </a:rPr>
              <a:t>fenômeno acústico</a:t>
            </a:r>
            <a:r>
              <a:rPr lang="pt-BR" sz="2000" b="1" u="sng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2000" b="1" u="sng">
                <a:solidFill>
                  <a:srgbClr val="FFFF66"/>
                </a:solidFill>
                <a:latin typeface="Arial" charset="0"/>
              </a:rPr>
              <a:t>não periódico</a:t>
            </a:r>
            <a:r>
              <a:rPr lang="pt-BR" sz="2000">
                <a:solidFill>
                  <a:srgbClr val="FFFFFF"/>
                </a:solidFill>
                <a:latin typeface="Arial" charset="0"/>
              </a:rPr>
              <a:t>, </a:t>
            </a:r>
          </a:p>
          <a:p>
            <a:pPr algn="ctr" eaLnBrk="0" hangingPunct="0"/>
            <a:r>
              <a:rPr lang="pt-BR" sz="2000">
                <a:solidFill>
                  <a:srgbClr val="FFFFFF"/>
                </a:solidFill>
                <a:latin typeface="Arial" charset="0"/>
              </a:rPr>
              <a:t>sem  componentes harmônicos definidos.</a:t>
            </a:r>
          </a:p>
        </p:txBody>
      </p:sp>
      <p:sp>
        <p:nvSpPr>
          <p:cNvPr id="131138" name="Text Box 1090"/>
          <p:cNvSpPr txBox="1">
            <a:spLocks noChangeArrowheads="1"/>
          </p:cNvSpPr>
          <p:nvPr/>
        </p:nvSpPr>
        <p:spPr bwMode="auto">
          <a:xfrm>
            <a:off x="304800" y="5546725"/>
            <a:ext cx="10668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FF"/>
                </a:solidFill>
                <a:latin typeface="Arial" charset="0"/>
              </a:rPr>
              <a:t>Ruído</a:t>
            </a:r>
          </a:p>
        </p:txBody>
      </p:sp>
      <p:pic>
        <p:nvPicPr>
          <p:cNvPr id="131144" name="Picture 1096" descr="scan0001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5533" t="48920" r="6148" b="6071"/>
          <a:stretch>
            <a:fillRect/>
          </a:stretch>
        </p:blipFill>
        <p:spPr bwMode="auto">
          <a:xfrm>
            <a:off x="5148264" y="3933827"/>
            <a:ext cx="3311525" cy="9874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356C6AB-CA5D-034B-B5A2-477F2095B62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43540" r="76156" b="36736"/>
          <a:stretch/>
        </p:blipFill>
        <p:spPr bwMode="auto">
          <a:xfrm>
            <a:off x="1753516" y="3980543"/>
            <a:ext cx="1751684" cy="7546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E63FF5C-4B18-0A48-AF42-BFC5D01D3FF6}"/>
              </a:ext>
            </a:extLst>
          </p:cNvPr>
          <p:cNvSpPr/>
          <p:nvPr/>
        </p:nvSpPr>
        <p:spPr>
          <a:xfrm>
            <a:off x="1696474" y="3786727"/>
            <a:ext cx="643278" cy="1272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F8273DC-7112-914F-8C45-C107313886BD}"/>
              </a:ext>
            </a:extLst>
          </p:cNvPr>
          <p:cNvGrpSpPr/>
          <p:nvPr/>
        </p:nvGrpSpPr>
        <p:grpSpPr>
          <a:xfrm>
            <a:off x="1905000" y="2207915"/>
            <a:ext cx="2902089" cy="581323"/>
            <a:chOff x="1905000" y="2207915"/>
            <a:chExt cx="2902089" cy="581323"/>
          </a:xfrm>
        </p:grpSpPr>
        <p:grpSp>
          <p:nvGrpSpPr>
            <p:cNvPr id="131122" name="Group 1074"/>
            <p:cNvGrpSpPr>
              <a:grpSpLocks/>
            </p:cNvGrpSpPr>
            <p:nvPr/>
          </p:nvGrpSpPr>
          <p:grpSpPr bwMode="auto">
            <a:xfrm>
              <a:off x="1905000" y="2209800"/>
              <a:ext cx="1600200" cy="579438"/>
              <a:chOff x="1056" y="1392"/>
              <a:chExt cx="1200" cy="461"/>
            </a:xfrm>
          </p:grpSpPr>
          <p:grpSp>
            <p:nvGrpSpPr>
              <p:cNvPr id="131121" name="Group 1073"/>
              <p:cNvGrpSpPr>
                <a:grpSpLocks/>
              </p:cNvGrpSpPr>
              <p:nvPr/>
            </p:nvGrpSpPr>
            <p:grpSpPr bwMode="auto">
              <a:xfrm>
                <a:off x="1152" y="1392"/>
                <a:ext cx="979" cy="461"/>
                <a:chOff x="1152" y="1392"/>
                <a:chExt cx="979" cy="461"/>
              </a:xfrm>
            </p:grpSpPr>
            <p:sp>
              <p:nvSpPr>
                <p:cNvPr id="131075" name="Freeform 1027"/>
                <p:cNvSpPr>
                  <a:spLocks/>
                </p:cNvSpPr>
                <p:nvPr/>
              </p:nvSpPr>
              <p:spPr bwMode="auto">
                <a:xfrm>
                  <a:off x="1152" y="1392"/>
                  <a:ext cx="461" cy="231"/>
                </a:xfrm>
                <a:custGeom>
                  <a:avLst/>
                  <a:gdLst/>
                  <a:ahLst/>
                  <a:cxnLst>
                    <a:cxn ang="0">
                      <a:pos x="0" y="576"/>
                    </a:cxn>
                    <a:cxn ang="0">
                      <a:pos x="576" y="0"/>
                    </a:cxn>
                    <a:cxn ang="0">
                      <a:pos x="1152" y="576"/>
                    </a:cxn>
                  </a:cxnLst>
                  <a:rect l="0" t="0" r="r" b="b"/>
                  <a:pathLst>
                    <a:path w="1152" h="576">
                      <a:moveTo>
                        <a:pt x="0" y="576"/>
                      </a:moveTo>
                      <a:cubicBezTo>
                        <a:pt x="192" y="288"/>
                        <a:pt x="384" y="0"/>
                        <a:pt x="576" y="0"/>
                      </a:cubicBezTo>
                      <a:cubicBezTo>
                        <a:pt x="768" y="0"/>
                        <a:pt x="960" y="288"/>
                        <a:pt x="1152" y="576"/>
                      </a:cubicBezTo>
                    </a:path>
                  </a:pathLst>
                </a:custGeom>
                <a:noFill/>
                <a:ln w="381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076" name="Freeform 1028"/>
                <p:cNvSpPr>
                  <a:spLocks/>
                </p:cNvSpPr>
                <p:nvPr/>
              </p:nvSpPr>
              <p:spPr bwMode="auto">
                <a:xfrm>
                  <a:off x="1613" y="1622"/>
                  <a:ext cx="518" cy="2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0" y="576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296" h="576">
                      <a:moveTo>
                        <a:pt x="0" y="0"/>
                      </a:moveTo>
                      <a:cubicBezTo>
                        <a:pt x="252" y="288"/>
                        <a:pt x="504" y="576"/>
                        <a:pt x="720" y="576"/>
                      </a:cubicBezTo>
                      <a:cubicBezTo>
                        <a:pt x="936" y="576"/>
                        <a:pt x="1116" y="288"/>
                        <a:pt x="1296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31104" name="Line 1056"/>
              <p:cNvSpPr>
                <a:spLocks noChangeShapeType="1"/>
              </p:cNvSpPr>
              <p:nvPr/>
            </p:nvSpPr>
            <p:spPr bwMode="auto">
              <a:xfrm>
                <a:off x="1056" y="1621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0" name="Group 1074">
              <a:extLst>
                <a:ext uri="{FF2B5EF4-FFF2-40B4-BE49-F238E27FC236}">
                  <a16:creationId xmlns:a16="http://schemas.microsoft.com/office/drawing/2014/main" id="{C8BD1ED4-3892-604C-BB45-663F0FA87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6889" y="2207915"/>
              <a:ext cx="1600200" cy="579438"/>
              <a:chOff x="1056" y="1392"/>
              <a:chExt cx="1200" cy="461"/>
            </a:xfrm>
          </p:grpSpPr>
          <p:grpSp>
            <p:nvGrpSpPr>
              <p:cNvPr id="31" name="Group 1073">
                <a:extLst>
                  <a:ext uri="{FF2B5EF4-FFF2-40B4-BE49-F238E27FC236}">
                    <a16:creationId xmlns:a16="http://schemas.microsoft.com/office/drawing/2014/main" id="{2D17B153-1A8A-C74D-8E7C-D408A6993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392"/>
                <a:ext cx="979" cy="461"/>
                <a:chOff x="1152" y="1392"/>
                <a:chExt cx="979" cy="461"/>
              </a:xfrm>
            </p:grpSpPr>
            <p:sp>
              <p:nvSpPr>
                <p:cNvPr id="33" name="Freeform 1027">
                  <a:extLst>
                    <a:ext uri="{FF2B5EF4-FFF2-40B4-BE49-F238E27FC236}">
                      <a16:creationId xmlns:a16="http://schemas.microsoft.com/office/drawing/2014/main" id="{BF7667DA-38B8-E74E-BE07-97209BBA1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2" y="1392"/>
                  <a:ext cx="461" cy="231"/>
                </a:xfrm>
                <a:custGeom>
                  <a:avLst/>
                  <a:gdLst/>
                  <a:ahLst/>
                  <a:cxnLst>
                    <a:cxn ang="0">
                      <a:pos x="0" y="576"/>
                    </a:cxn>
                    <a:cxn ang="0">
                      <a:pos x="576" y="0"/>
                    </a:cxn>
                    <a:cxn ang="0">
                      <a:pos x="1152" y="576"/>
                    </a:cxn>
                  </a:cxnLst>
                  <a:rect l="0" t="0" r="r" b="b"/>
                  <a:pathLst>
                    <a:path w="1152" h="576">
                      <a:moveTo>
                        <a:pt x="0" y="576"/>
                      </a:moveTo>
                      <a:cubicBezTo>
                        <a:pt x="192" y="288"/>
                        <a:pt x="384" y="0"/>
                        <a:pt x="576" y="0"/>
                      </a:cubicBezTo>
                      <a:cubicBezTo>
                        <a:pt x="768" y="0"/>
                        <a:pt x="960" y="288"/>
                        <a:pt x="1152" y="576"/>
                      </a:cubicBezTo>
                    </a:path>
                  </a:pathLst>
                </a:custGeom>
                <a:noFill/>
                <a:ln w="381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" name="Freeform 1028">
                  <a:extLst>
                    <a:ext uri="{FF2B5EF4-FFF2-40B4-BE49-F238E27FC236}">
                      <a16:creationId xmlns:a16="http://schemas.microsoft.com/office/drawing/2014/main" id="{65675935-0701-FA49-B89C-42B6FFA0E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" y="1622"/>
                  <a:ext cx="518" cy="2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0" y="576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296" h="576">
                      <a:moveTo>
                        <a:pt x="0" y="0"/>
                      </a:moveTo>
                      <a:cubicBezTo>
                        <a:pt x="252" y="288"/>
                        <a:pt x="504" y="576"/>
                        <a:pt x="720" y="576"/>
                      </a:cubicBezTo>
                      <a:cubicBezTo>
                        <a:pt x="936" y="576"/>
                        <a:pt x="1116" y="288"/>
                        <a:pt x="1296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2" name="Line 1056">
                <a:extLst>
                  <a:ext uri="{FF2B5EF4-FFF2-40B4-BE49-F238E27FC236}">
                    <a16:creationId xmlns:a16="http://schemas.microsoft.com/office/drawing/2014/main" id="{42C24BCE-3CB9-3B46-9C12-54BDA794C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621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3A123D85-680C-814E-AFA2-9C41A080A7C1}"/>
              </a:ext>
            </a:extLst>
          </p:cNvPr>
          <p:cNvSpPr/>
          <p:nvPr/>
        </p:nvSpPr>
        <p:spPr>
          <a:xfrm>
            <a:off x="1966757" y="1871871"/>
            <a:ext cx="1390007" cy="1272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8" grpId="0"/>
      <p:bldP spid="131079" grpId="0"/>
      <p:bldP spid="131079" grpId="1"/>
      <p:bldP spid="131080" grpId="0" animBg="1"/>
      <p:bldP spid="131083" grpId="0"/>
      <p:bldP spid="131110" grpId="0" animBg="1"/>
      <p:bldP spid="131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45" name="Text Box 1041"/>
          <p:cNvSpPr txBox="1">
            <a:spLocks noChangeArrowheads="1"/>
          </p:cNvSpPr>
          <p:nvPr/>
        </p:nvSpPr>
        <p:spPr bwMode="auto">
          <a:xfrm>
            <a:off x="700194" y="1204763"/>
            <a:ext cx="24384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800000"/>
                </a:solidFill>
                <a:latin typeface="Arial" charset="0"/>
              </a:rPr>
              <a:t>Som produzido na glote</a:t>
            </a:r>
          </a:p>
        </p:txBody>
      </p:sp>
      <p:sp>
        <p:nvSpPr>
          <p:cNvPr id="150547" name="Text Box 1043"/>
          <p:cNvSpPr txBox="1">
            <a:spLocks noChangeArrowheads="1"/>
          </p:cNvSpPr>
          <p:nvPr/>
        </p:nvSpPr>
        <p:spPr bwMode="auto">
          <a:xfrm>
            <a:off x="6085051" y="3909249"/>
            <a:ext cx="2641759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CC0000"/>
                </a:solidFill>
                <a:latin typeface="Arial" charset="0"/>
              </a:rPr>
              <a:t>Amplificação de grupos de harmônicos no </a:t>
            </a:r>
          </a:p>
          <a:p>
            <a:pPr algn="ctr">
              <a:spcBef>
                <a:spcPct val="50000"/>
              </a:spcBef>
            </a:pPr>
            <a:r>
              <a:rPr lang="pt-BR" sz="2800" dirty="0">
                <a:solidFill>
                  <a:srgbClr val="CC0000"/>
                </a:solidFill>
                <a:latin typeface="Arial" charset="0"/>
              </a:rPr>
              <a:t>Trato vocal</a:t>
            </a:r>
          </a:p>
          <a:p>
            <a:pPr algn="ctr">
              <a:spcBef>
                <a:spcPct val="50000"/>
              </a:spcBef>
            </a:pPr>
            <a:r>
              <a:rPr lang="pt-BR" sz="2800" dirty="0">
                <a:solidFill>
                  <a:srgbClr val="CC0000"/>
                </a:solidFill>
                <a:latin typeface="Arial" charset="0"/>
              </a:rPr>
              <a:t>(Formantes)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C0BF58-553B-584D-924B-453B83E1662B}"/>
              </a:ext>
            </a:extLst>
          </p:cNvPr>
          <p:cNvSpPr txBox="1"/>
          <p:nvPr/>
        </p:nvSpPr>
        <p:spPr>
          <a:xfrm>
            <a:off x="739450" y="3214184"/>
            <a:ext cx="257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n w="0"/>
                <a:solidFill>
                  <a:srgbClr val="CC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 modificado pelo Trato vocal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572274E-0C3B-874A-9A03-E35F2A0A86CE}"/>
              </a:ext>
            </a:extLst>
          </p:cNvPr>
          <p:cNvGrpSpPr/>
          <p:nvPr/>
        </p:nvGrpSpPr>
        <p:grpSpPr>
          <a:xfrm>
            <a:off x="3317634" y="1441985"/>
            <a:ext cx="5698617" cy="1847950"/>
            <a:chOff x="3317634" y="1542578"/>
            <a:chExt cx="5698617" cy="1847950"/>
          </a:xfrm>
        </p:grpSpPr>
        <p:pic>
          <p:nvPicPr>
            <p:cNvPr id="150544" name="Picture 1040" descr="scan0001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contrast="36000"/>
            </a:blip>
            <a:srcRect b="51610"/>
            <a:stretch/>
          </p:blipFill>
          <p:spPr bwMode="auto">
            <a:xfrm>
              <a:off x="3317634" y="1542578"/>
              <a:ext cx="5698617" cy="1613284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</p:pic>
        <p:sp>
          <p:nvSpPr>
            <p:cNvPr id="11" name="Text Box 1058">
              <a:extLst>
                <a:ext uri="{FF2B5EF4-FFF2-40B4-BE49-F238E27FC236}">
                  <a16:creationId xmlns:a16="http://schemas.microsoft.com/office/drawing/2014/main" id="{336B818D-E2E3-9E42-9B17-7F453E06C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549" y="2780928"/>
              <a:ext cx="590551" cy="609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pt-BR" sz="3200" dirty="0">
                  <a:solidFill>
                    <a:srgbClr val="C00000"/>
                  </a:solidFill>
                  <a:latin typeface="Arial" charset="0"/>
                </a:rPr>
                <a:t>F</a:t>
              </a:r>
              <a:r>
                <a:rPr lang="pt-BR" sz="3200" baseline="-25000" dirty="0">
                  <a:solidFill>
                    <a:srgbClr val="C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2" name="Line 1059">
              <a:extLst>
                <a:ext uri="{FF2B5EF4-FFF2-40B4-BE49-F238E27FC236}">
                  <a16:creationId xmlns:a16="http://schemas.microsoft.com/office/drawing/2014/main" id="{487C51C4-5BAC-D744-AEFB-00F307BC1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9952" y="2636912"/>
              <a:ext cx="61560" cy="197998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endParaRPr lang="pt-BR"/>
            </a:p>
          </p:txBody>
        </p:sp>
      </p:grpSp>
      <p:pic>
        <p:nvPicPr>
          <p:cNvPr id="17" name="Picture 2053" descr="scan0001">
            <a:extLst>
              <a:ext uri="{FF2B5EF4-FFF2-40B4-BE49-F238E27FC236}">
                <a16:creationId xmlns:a16="http://schemas.microsoft.com/office/drawing/2014/main" id="{ED295168-9BFC-0345-8766-4FBEA9149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contrast="36000"/>
          </a:blip>
          <a:srcRect t="48599"/>
          <a:stretch/>
        </p:blipFill>
        <p:spPr bwMode="auto">
          <a:xfrm>
            <a:off x="36216" y="4233693"/>
            <a:ext cx="6048835" cy="179447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707F0D6-A722-AD42-A912-EEE52D7820CE}"/>
              </a:ext>
            </a:extLst>
          </p:cNvPr>
          <p:cNvSpPr txBox="1"/>
          <p:nvPr/>
        </p:nvSpPr>
        <p:spPr>
          <a:xfrm>
            <a:off x="4644008" y="2967335"/>
            <a:ext cx="41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harmônico é a F0</a:t>
            </a:r>
          </a:p>
        </p:txBody>
      </p:sp>
      <p:sp>
        <p:nvSpPr>
          <p:cNvPr id="150548" name="AutoShape 1044"/>
          <p:cNvSpPr>
            <a:spLocks noChangeArrowheads="1"/>
          </p:cNvSpPr>
          <p:nvPr/>
        </p:nvSpPr>
        <p:spPr bwMode="auto">
          <a:xfrm flipH="1" flipV="1">
            <a:off x="88991" y="3055269"/>
            <a:ext cx="3685294" cy="1098406"/>
          </a:xfrm>
          <a:prstGeom prst="wedgeEllipseCallout">
            <a:avLst>
              <a:gd name="adj1" fmla="val -1613"/>
              <a:gd name="adj2" fmla="val -59595"/>
            </a:avLst>
          </a:prstGeom>
          <a:noFill/>
          <a:ln w="38100" cap="sq">
            <a:solidFill>
              <a:schemeClr val="tx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 algn="ctr"/>
            <a:endParaRPr lang="pt-BR" dirty="0">
              <a:solidFill>
                <a:srgbClr val="800000"/>
              </a:solidFill>
            </a:endParaRPr>
          </a:p>
        </p:txBody>
      </p:sp>
      <p:sp>
        <p:nvSpPr>
          <p:cNvPr id="15" name="AutoShape 1044">
            <a:extLst>
              <a:ext uri="{FF2B5EF4-FFF2-40B4-BE49-F238E27FC236}">
                <a16:creationId xmlns:a16="http://schemas.microsoft.com/office/drawing/2014/main" id="{69B23773-E5F2-A348-A320-2501BA79143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21153" y="1117194"/>
            <a:ext cx="2796481" cy="1015662"/>
          </a:xfrm>
          <a:prstGeom prst="wedgeEllipseCallout">
            <a:avLst>
              <a:gd name="adj1" fmla="val -52144"/>
              <a:gd name="adj2" fmla="val -55219"/>
            </a:avLst>
          </a:prstGeom>
          <a:noFill/>
          <a:ln w="38100" cap="sq">
            <a:solidFill>
              <a:schemeClr val="tx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 algn="ctr"/>
            <a:endParaRPr lang="pt-BR" dirty="0">
              <a:solidFill>
                <a:srgbClr val="8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E68E66-86D6-A64F-8AC0-2105CA1BB002}"/>
              </a:ext>
            </a:extLst>
          </p:cNvPr>
          <p:cNvSpPr txBox="1"/>
          <p:nvPr/>
        </p:nvSpPr>
        <p:spPr>
          <a:xfrm>
            <a:off x="4626733" y="927596"/>
            <a:ext cx="2399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800000"/>
                </a:solidFill>
                <a:latin typeface="Arial" charset="0"/>
              </a:rPr>
              <a:t>Harmônicos</a:t>
            </a:r>
            <a:endParaRPr lang="pt-BR" sz="2000" dirty="0">
              <a:solidFill>
                <a:srgbClr val="800000"/>
              </a:solidFill>
              <a:latin typeface="Arial" charset="0"/>
            </a:endParaRPr>
          </a:p>
          <a:p>
            <a:pPr algn="ctr"/>
            <a:r>
              <a:rPr lang="pt-BR" sz="2000" dirty="0">
                <a:solidFill>
                  <a:srgbClr val="800000"/>
                </a:solidFill>
                <a:latin typeface="Arial" charset="0"/>
              </a:rPr>
              <a:t>gerados na glote</a:t>
            </a:r>
            <a:endParaRPr lang="pt-BR" sz="2800" dirty="0"/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06A12EF-B96E-DE4C-ACCE-F5162CE9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Harmônicos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1CB8955-1708-564D-9018-58501361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571625"/>
            <a:ext cx="8032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/>
              <a:t> Harmônicos são frequências múltiplas da </a:t>
            </a:r>
          </a:p>
          <a:p>
            <a:pPr algn="just">
              <a:lnSpc>
                <a:spcPct val="150000"/>
              </a:lnSpc>
            </a:pPr>
            <a:r>
              <a:rPr lang="pt-BR" altLang="pt-BR" b="1" dirty="0"/>
              <a:t>Frequência fundamental </a:t>
            </a:r>
            <a:r>
              <a:rPr lang="pt-BR" altLang="pt-BR" dirty="0"/>
              <a:t>(</a:t>
            </a:r>
            <a:r>
              <a:rPr lang="pt-BR" altLang="pt-BR" b="1" dirty="0"/>
              <a:t>f0</a:t>
            </a:r>
            <a:r>
              <a:rPr lang="pt-BR" altLang="pt-BR" dirty="0"/>
              <a:t>) também chamada de </a:t>
            </a:r>
            <a:r>
              <a:rPr lang="pt-BR" altLang="pt-BR" b="1" dirty="0"/>
              <a:t>primeiro harmônico </a:t>
            </a:r>
            <a:r>
              <a:rPr lang="pt-BR" altLang="pt-BR" dirty="0"/>
              <a:t>(</a:t>
            </a:r>
            <a:r>
              <a:rPr lang="pt-BR" altLang="pt-BR" b="1" dirty="0"/>
              <a:t>f1</a:t>
            </a:r>
            <a:r>
              <a:rPr lang="pt-BR" altLang="pt-BR" dirty="0"/>
              <a:t>) =&gt;    </a:t>
            </a:r>
            <a:r>
              <a:rPr lang="pt-BR" altLang="pt-BR" b="1" dirty="0"/>
              <a:t>f1 = f0</a:t>
            </a:r>
            <a:r>
              <a:rPr lang="pt-BR" altLang="pt-BR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dirty="0"/>
              <a:t> A frequência do 2º harmônico (f2) é duas vezes o valor da frequência fundamental (f0) </a:t>
            </a:r>
            <a:r>
              <a:rPr lang="pt-BR" altLang="pt-BR" b="1" dirty="0"/>
              <a:t>=&gt;    f2 = 2.f0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dirty="0"/>
              <a:t> O 3º harmônico (f3) é três vezes a f0 =&gt;    </a:t>
            </a:r>
            <a:r>
              <a:rPr lang="pt-BR" altLang="pt-BR" b="1" dirty="0"/>
              <a:t>f3 = 3.f0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dirty="0"/>
              <a:t> Assim por diante =&gt;    </a:t>
            </a:r>
            <a:r>
              <a:rPr lang="pt-BR" altLang="pt-BR" b="1" dirty="0" err="1"/>
              <a:t>fn</a:t>
            </a:r>
            <a:r>
              <a:rPr lang="pt-BR" altLang="pt-BR" b="1" dirty="0"/>
              <a:t> = n.f0</a:t>
            </a:r>
          </a:p>
          <a:p>
            <a:pPr algn="just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7079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30248</TotalTime>
  <Words>971</Words>
  <Application>Microsoft Macintosh PowerPoint</Application>
  <PresentationFormat>Apresentação na tela (4:3)</PresentationFormat>
  <Paragraphs>209</Paragraphs>
  <Slides>26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Comic Sans MS</vt:lpstr>
      <vt:lpstr>Constantia</vt:lpstr>
      <vt:lpstr>Lucida Sans Unicode</vt:lpstr>
      <vt:lpstr>Monotype Corsiva</vt:lpstr>
      <vt:lpstr>Monotype Sorts</vt:lpstr>
      <vt:lpstr>Tahoma</vt:lpstr>
      <vt:lpstr>Times New Roman</vt:lpstr>
      <vt:lpstr>Verdana</vt:lpstr>
      <vt:lpstr>Wingdings</vt:lpstr>
      <vt:lpstr>Wingdings 2</vt:lpstr>
      <vt:lpstr>Fluxo</vt:lpstr>
      <vt:lpstr>Imagem de bitmap</vt:lpstr>
      <vt:lpstr>AVALIAÇÃO  ACÚSTICA DA VOZ</vt:lpstr>
      <vt:lpstr>CONHECENDO O ESPECTRO DO SOM</vt:lpstr>
      <vt:lpstr>Apresentação do PowerPoint</vt:lpstr>
      <vt:lpstr>Apresentação do PowerPoint</vt:lpstr>
      <vt:lpstr>Transformada de Fourier (TF)</vt:lpstr>
      <vt:lpstr>ESPECTRO </vt:lpstr>
      <vt:lpstr>Apresentação do PowerPoint</vt:lpstr>
      <vt:lpstr>Apresentação do PowerPoint</vt:lpstr>
      <vt:lpstr>Apresentação do PowerPoint</vt:lpstr>
      <vt:lpstr>Apresentação do PowerPoint</vt:lpstr>
      <vt:lpstr>FORMANTES DO SOM </vt:lpstr>
      <vt:lpstr>FORMANTES DO SOM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APARELHO FONADOR</dc:title>
  <dc:creator>lidiactm</dc:creator>
  <cp:lastModifiedBy>Lídia Teles</cp:lastModifiedBy>
  <cp:revision>300</cp:revision>
  <dcterms:created xsi:type="dcterms:W3CDTF">2003-10-16T13:34:01Z</dcterms:created>
  <dcterms:modified xsi:type="dcterms:W3CDTF">2020-11-09T15:01:34Z</dcterms:modified>
</cp:coreProperties>
</file>