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9"/>
  </p:notesMasterIdLst>
  <p:handoutMasterIdLst>
    <p:handoutMasterId r:id="rId20"/>
  </p:handoutMasterIdLst>
  <p:sldIdLst>
    <p:sldId id="484" r:id="rId2"/>
    <p:sldId id="486" r:id="rId3"/>
    <p:sldId id="487" r:id="rId4"/>
    <p:sldId id="488" r:id="rId5"/>
    <p:sldId id="489" r:id="rId6"/>
    <p:sldId id="384" r:id="rId7"/>
    <p:sldId id="436" r:id="rId8"/>
    <p:sldId id="260" r:id="rId9"/>
    <p:sldId id="437" r:id="rId10"/>
    <p:sldId id="481" r:id="rId11"/>
    <p:sldId id="347" r:id="rId12"/>
    <p:sldId id="449" r:id="rId13"/>
    <p:sldId id="482" r:id="rId14"/>
    <p:sldId id="438" r:id="rId15"/>
    <p:sldId id="448" r:id="rId16"/>
    <p:sldId id="440" r:id="rId17"/>
    <p:sldId id="483" r:id="rId18"/>
  </p:sldIdLst>
  <p:sldSz cx="9144000" cy="6858000" type="screen4x3"/>
  <p:notesSz cx="6858000" cy="96583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CC0000"/>
    <a:srgbClr val="FF6699"/>
    <a:srgbClr val="CC6600"/>
    <a:srgbClr val="FF3300"/>
    <a:srgbClr val="CC3300"/>
    <a:srgbClr val="800000"/>
    <a:srgbClr val="FF924F"/>
    <a:srgbClr val="DD520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1" autoAdjust="0"/>
    <p:restoredTop sz="94745" autoAdjust="0"/>
  </p:normalViewPr>
  <p:slideViewPr>
    <p:cSldViewPr>
      <p:cViewPr varScale="1">
        <p:scale>
          <a:sx n="64" d="100"/>
          <a:sy n="64" d="100"/>
        </p:scale>
        <p:origin x="184" y="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ACBCE9-1F6E-46A9-AC90-514EC7EEED5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D68868-9C65-4029-900A-FD9D728ADC3F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D365E-AB6F-4ABD-BE9A-59106759E843}" type="slidenum">
              <a:rPr lang="pt-BR"/>
              <a:pPr/>
              <a:t>1</a:t>
            </a:fld>
            <a:endParaRPr lang="pt-B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Voz veículo das mensagens, das emoções, espelho da alma. quer ser ouvida, compreendida. Reconhecemos uma pessoa pela voz, reconhecemos uma emoção, uma intensão. </a:t>
            </a:r>
          </a:p>
          <a:p>
            <a:r>
              <a:rPr lang="pt-BR"/>
              <a:t>A voz é hoje instrumento essencial para o trabalho em inúmeras profissões.</a:t>
            </a:r>
          </a:p>
          <a:p>
            <a:r>
              <a:rPr lang="pt-BR"/>
              <a:t>Quanto mais a conhecermos, maiores os recursos para a prevenção de alterações, para a reabilitação e para o seu aprimoramento. </a:t>
            </a:r>
          </a:p>
          <a:p>
            <a:r>
              <a:rPr lang="pt-BR"/>
              <a:t>Por isso hoje vamos conhecer as grandezas físicas do som da voz, para que possamos compreender as e análises, as medidas, os parâmetros que podemos quantificar e identificar fisicamente</a:t>
            </a:r>
          </a:p>
          <a:p>
            <a:r>
              <a:rPr lang="pt-BR"/>
              <a:t>A avaliação da voz é um dos procedimentos mais importantes para o Fonoaduiólogo que trabalha com indivíduos com distúrbios vocais, com ou sem patologias laríngeas, e com os profissionais da voz (multi usuários da voz)</a:t>
            </a:r>
          </a:p>
          <a:p>
            <a:r>
              <a:rPr lang="pt-BR"/>
              <a:t>Avaliação perceptivo auditiva (percepção do clínico)</a:t>
            </a:r>
          </a:p>
          <a:p>
            <a:r>
              <a:rPr lang="pt-BR"/>
              <a:t>Complementada com a avaliação visual (endoscopia)</a:t>
            </a:r>
          </a:p>
          <a:p>
            <a:r>
              <a:rPr lang="pt-BR"/>
              <a:t>E com a avaliação acústica </a:t>
            </a:r>
          </a:p>
          <a:p>
            <a:r>
              <a:rPr lang="pt-BR"/>
              <a:t>Como vcs sabem acabamos de receber nosso laboratório de voz (na clínica de Fono)</a:t>
            </a:r>
          </a:p>
          <a:p>
            <a:r>
              <a:rPr lang="pt-BR"/>
              <a:t>Portanto se queremos fazer uma avaliação de qualidade, precisamos compreender melhor as medidas acústicas que os programas no oferecem, para poder interpretá-las corretamente.</a:t>
            </a:r>
          </a:p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4D23A-9578-4849-976E-8E368ECD03E0}" type="slidenum">
              <a:rPr lang="pt-BR"/>
              <a:pPr/>
              <a:t>2</a:t>
            </a:fld>
            <a:endParaRPr lang="pt-BR"/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3886200" y="-1588"/>
            <a:ext cx="29733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3886200" y="9174163"/>
            <a:ext cx="297338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08" tIns="0" rIns="19008" bIns="0" anchor="b"/>
          <a:lstStyle/>
          <a:p>
            <a:pPr algn="r" defTabSz="938213" eaLnBrk="0" hangingPunct="0"/>
            <a:r>
              <a:rPr lang="pt-BR" sz="1000" i="1">
                <a:latin typeface="Verdana" pitchFamily="34" charset="0"/>
              </a:rPr>
              <a:t>2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-1588" y="9174163"/>
            <a:ext cx="297338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-1588" y="-1588"/>
            <a:ext cx="29733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1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3938" y="731838"/>
            <a:ext cx="4810125" cy="36068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10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72" tIns="44352" rIns="91872" bIns="443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A0A39-64A2-4E70-8FF3-A148E3F8F368}" type="slidenum">
              <a:rPr lang="pt-BR"/>
              <a:pPr/>
              <a:t>5</a:t>
            </a:fld>
            <a:endParaRPr lang="pt-BR"/>
          </a:p>
        </p:txBody>
      </p:sp>
      <p:sp>
        <p:nvSpPr>
          <p:cNvPr id="168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7588" y="754063"/>
            <a:ext cx="4833937" cy="3625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606925"/>
            <a:ext cx="5032375" cy="4302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F8211-E201-4884-98E6-D70151F34D15}" type="slidenum">
              <a:rPr lang="pt-BR"/>
              <a:pPr/>
              <a:t>11</a:t>
            </a:fld>
            <a:endParaRPr lang="pt-BR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/>
              <a:t>As freqüências que compõe uma onda sonora pode ser decomposta e apresentada num gráfico chamado espectro.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A56A8-9B6F-4539-8298-E0B62B034EDB}" type="slidenum">
              <a:rPr lang="pt-BR"/>
              <a:pPr/>
              <a:t>14</a:t>
            </a:fld>
            <a:endParaRPr lang="pt-BR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6000" y="723900"/>
            <a:ext cx="4827588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/>
              <a:t>Vogais = sons quase periódicos</a:t>
            </a:r>
          </a:p>
          <a:p>
            <a:r>
              <a:rPr lang="pt-BR"/>
              <a:t>Consoantes = sons aperiódicos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D4EB-95CE-4252-AFD4-CD14CCAF36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F026-E524-4C6D-AC69-2AC3CB3C7E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5E29-7BFE-4D10-9550-DA7B08CCC1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DE47-DC27-41D6-93CE-14C9AAA869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97FB-2FA3-438E-AACE-EA56E2C0CD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A2B9-DCB5-4C13-B392-668C3480D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C17A-635F-458F-8145-EF0A132902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2554-1DFE-4469-BA80-82616CEF8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8DB9-2BDF-44EB-94B9-8E7F4D8796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54BC-7F4F-4FE4-81A9-2AC9607EF9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8CF702-85A6-4635-813A-CD3D1D232A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E77920-2456-4665-A83D-2F50367B87D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/Users/lidiateles/Library/Mobile%20Documents/com~apple~CloudDocs/imagens/Foto_ultrarapida%20nl.mp4" TargetMode="External"/><Relationship Id="rId1" Type="http://schemas.microsoft.com/office/2007/relationships/media" Target="file:////Users/lidiateles/Library/Mobile%20Documents/com~apple~CloudDocs/imagens/Foto_ultrarapida%20nl.mp4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C:/Li&#769;dia%20FOB/Voz%20profissional/2009/Canto%202009/video_g1.avi" TargetMode="External"/><Relationship Id="rId1" Type="http://schemas.microsoft.com/office/2007/relationships/media" Target="file://localhost/C:/Li&#769;dia%20FOB/Voz%20profissional/2009/Canto%202009/video_g1.avi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C:/Li&#769;dia%20FOB/Voz%20profissional/2009/Canto%202009/video_g1.avi" TargetMode="External"/><Relationship Id="rId1" Type="http://schemas.microsoft.com/office/2007/relationships/media" Target="file://localhost/C:/Li&#769;dia%20FOB/Voz%20profissional/2009/Canto%202009/video_g1.avi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file://localhost/C:/Li&#769;dia%20FOB/Voz%20profissional/2009/Canto%202009/video_h2.avi" TargetMode="External"/><Relationship Id="rId7" Type="http://schemas.openxmlformats.org/officeDocument/2006/relationships/image" Target="../media/image15.png"/><Relationship Id="rId2" Type="http://schemas.openxmlformats.org/officeDocument/2006/relationships/video" Target="file://localhost/C:/Li&#769;dia%20FOB/Voz%20profissional/2009/Canto%202009/video_g1.avi" TargetMode="External"/><Relationship Id="rId1" Type="http://schemas.microsoft.com/office/2007/relationships/media" Target="file://localhost/C:/Li&#769;dia%20FOB/Voz%20profissional/2009/Canto%202009/video_g1.avi" TargetMode="Externa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4.xml"/><Relationship Id="rId4" Type="http://schemas.openxmlformats.org/officeDocument/2006/relationships/video" Target="file://localhost/C:/Li&#769;dia%20FOB/Voz%20profissional/2009/Canto%202009/video_h2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C:\Shanthi\nature2\pic034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1419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AVALIAÇÃO </a:t>
            </a:r>
            <a:b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ACÚSTICA DA VOZ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19200" y="5100638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pt-BR" sz="3600" b="1" dirty="0" err="1">
                <a:solidFill>
                  <a:schemeClr val="bg1"/>
                </a:solidFill>
                <a:latin typeface="Monotype Corsiva" pitchFamily="66" charset="0"/>
              </a:rPr>
              <a:t>Profª</a:t>
            </a:r>
            <a:r>
              <a:rPr lang="pt-BR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Monotype Corsiva" pitchFamily="66" charset="0"/>
              </a:rPr>
              <a:t>Drª</a:t>
            </a:r>
            <a:r>
              <a:rPr lang="pt-BR" sz="3600" b="1" dirty="0">
                <a:solidFill>
                  <a:schemeClr val="bg1"/>
                </a:solidFill>
                <a:latin typeface="Monotype Corsiva" pitchFamily="66" charset="0"/>
              </a:rPr>
              <a:t> Lídia Teles </a:t>
            </a:r>
            <a:endParaRPr lang="pt-BR" sz="20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715000" y="5486400"/>
            <a:ext cx="365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800" b="1">
                <a:solidFill>
                  <a:srgbClr val="FFFFFF"/>
                </a:solidFill>
                <a:latin typeface="Arial" charset="0"/>
              </a:rPr>
              <a:t>Onda de mucosa</a:t>
            </a:r>
          </a:p>
        </p:txBody>
      </p:sp>
      <p:pic>
        <p:nvPicPr>
          <p:cNvPr id="19" name="Foto_ultrarapida1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5496" y="29766"/>
            <a:ext cx="9066378" cy="6799784"/>
          </a:xfrm>
          <a:prstGeom prst="rect">
            <a:avLst/>
          </a:prstGeo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63688" y="332656"/>
            <a:ext cx="5943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A FONTE GLÓTICA</a:t>
            </a:r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41276" y="5843364"/>
            <a:ext cx="3240360" cy="60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Fluxo de ar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283968" y="5831160"/>
            <a:ext cx="4665712" cy="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Onda de mucosa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Rectangle 1032"/>
          <p:cNvSpPr>
            <a:spLocks noGrp="1" noChangeArrowheads="1"/>
          </p:cNvSpPr>
          <p:nvPr>
            <p:ph type="title"/>
          </p:nvPr>
        </p:nvSpPr>
        <p:spPr>
          <a:xfrm>
            <a:off x="258764" y="617116"/>
            <a:ext cx="8885237" cy="11557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FREQUÊNCIA FUNDAMENTAL</a:t>
            </a:r>
            <a:b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F</a:t>
            </a:r>
            <a:r>
              <a:rPr lang="pt-BR" sz="24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0</a:t>
            </a:r>
          </a:p>
        </p:txBody>
      </p:sp>
      <p:pic>
        <p:nvPicPr>
          <p:cNvPr id="123914" name="Picture 1034" descr="slowcords"/>
          <p:cNvPicPr>
            <a:picLocks noChangeAspect="1" noChangeArrowheads="1" noCrop="1"/>
          </p:cNvPicPr>
          <p:nvPr/>
        </p:nvPicPr>
        <p:blipFill>
          <a:blip r:embed="rId3" cstate="print">
            <a:lum bright="30000" contrast="-24000"/>
          </a:blip>
          <a:srcRect/>
          <a:stretch>
            <a:fillRect/>
          </a:stretch>
        </p:blipFill>
        <p:spPr bwMode="auto">
          <a:xfrm>
            <a:off x="6804248" y="1772816"/>
            <a:ext cx="1872208" cy="3419120"/>
          </a:xfrm>
          <a:prstGeom prst="rect">
            <a:avLst/>
          </a:prstGeom>
          <a:noFill/>
        </p:spPr>
      </p:pic>
      <p:sp>
        <p:nvSpPr>
          <p:cNvPr id="123917" name="Text Box 1037"/>
          <p:cNvSpPr txBox="1">
            <a:spLocks noChangeArrowheads="1"/>
          </p:cNvSpPr>
          <p:nvPr/>
        </p:nvSpPr>
        <p:spPr bwMode="auto">
          <a:xfrm>
            <a:off x="7788276" y="2901952"/>
            <a:ext cx="1314451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chemeClr val="bg2"/>
                </a:solidFill>
                <a:latin typeface="Arial" charset="0"/>
              </a:rPr>
              <a:t>Tempo (s)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31822" y="2060848"/>
            <a:ext cx="614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b="1" dirty="0">
                <a:solidFill>
                  <a:srgbClr val="002060"/>
                </a:solidFill>
                <a:latin typeface="Arial" charset="0"/>
              </a:rPr>
              <a:t>Velocidade na qual uma forma de onda se repete por unidade de tempo.</a:t>
            </a:r>
          </a:p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72207" y="334106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charset="0"/>
              </a:rPr>
              <a:t>Número de ciclos glóticos em um segundo (Hz ou </a:t>
            </a:r>
            <a:r>
              <a:rPr lang="pt-BR" b="1" dirty="0" err="1">
                <a:solidFill>
                  <a:srgbClr val="002060"/>
                </a:solidFill>
                <a:latin typeface="Arial" charset="0"/>
              </a:rPr>
              <a:t>st</a:t>
            </a:r>
            <a:r>
              <a:rPr lang="pt-BR" b="1" dirty="0">
                <a:solidFill>
                  <a:srgbClr val="002060"/>
                </a:solidFill>
                <a:latin typeface="Arial" charset="0"/>
              </a:rPr>
              <a:t>).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2B5806-2A7E-CD47-888E-F5E377E28674}"/>
              </a:ext>
            </a:extLst>
          </p:cNvPr>
          <p:cNvSpPr txBox="1"/>
          <p:nvPr/>
        </p:nvSpPr>
        <p:spPr>
          <a:xfrm>
            <a:off x="2843808" y="4777976"/>
            <a:ext cx="5076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É determinada pelas PPVV:</a:t>
            </a:r>
          </a:p>
          <a:p>
            <a:pPr>
              <a:buFontTx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Comprimento: natural e produzido</a:t>
            </a:r>
          </a:p>
          <a:p>
            <a:pPr>
              <a:buFontTx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Massa</a:t>
            </a:r>
          </a:p>
          <a:p>
            <a:pPr>
              <a:buFontTx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Tensão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02" name="Rectangle 14"/>
          <p:cNvSpPr>
            <a:spLocks noGrp="1" noChangeArrowheads="1"/>
          </p:cNvSpPr>
          <p:nvPr>
            <p:ph type="title"/>
          </p:nvPr>
        </p:nvSpPr>
        <p:spPr>
          <a:xfrm>
            <a:off x="134940" y="154732"/>
            <a:ext cx="8885237" cy="1656184"/>
          </a:xfrm>
          <a:noFill/>
          <a:ln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Músculos Intrínsecos</a:t>
            </a:r>
            <a:b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FREQUÊNCIA</a:t>
            </a:r>
          </a:p>
        </p:txBody>
      </p:sp>
      <p:sp>
        <p:nvSpPr>
          <p:cNvPr id="293890" name="Rectangle 2"/>
          <p:cNvSpPr>
            <a:spLocks noGrp="1" noChangeArrowheads="1"/>
          </p:cNvSpPr>
          <p:nvPr>
            <p:ph idx="1"/>
          </p:nvPr>
        </p:nvSpPr>
        <p:spPr>
          <a:xfrm>
            <a:off x="1331640" y="5301208"/>
            <a:ext cx="68407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  TA</a:t>
            </a: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		           	        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</a:t>
            </a:r>
            <a:endParaRPr lang="pt-BR" sz="24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pt-BR" sz="2400" b="1" dirty="0">
                <a:solidFill>
                  <a:sysClr val="windowText" lastClr="000000"/>
                </a:solidFill>
                <a:latin typeface="Arial" charset="0"/>
              </a:rPr>
              <a:t>    GRAVES				</a:t>
            </a:r>
            <a:r>
              <a:rPr lang="pt-BR" sz="2400" b="1" dirty="0">
                <a:solidFill>
                  <a:srgbClr val="CC0000"/>
                </a:solidFill>
                <a:latin typeface="Arial" charset="0"/>
              </a:rPr>
              <a:t>    AGUDAS</a:t>
            </a:r>
            <a:endParaRPr lang="pt-BR" dirty="0"/>
          </a:p>
        </p:txBody>
      </p:sp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2" cstate="print"/>
          <a:srcRect l="5583" t="33611" r="55667" b="28386"/>
          <a:stretch>
            <a:fillRect/>
          </a:stretch>
        </p:blipFill>
        <p:spPr bwMode="auto">
          <a:xfrm>
            <a:off x="179512" y="1952328"/>
            <a:ext cx="4468515" cy="328657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283518" y="4831060"/>
            <a:ext cx="4032251" cy="46166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err="1">
                <a:solidFill>
                  <a:sysClr val="windowText" lastClr="000000"/>
                </a:solidFill>
                <a:latin typeface="Arial" charset="0"/>
              </a:rPr>
              <a:t>m.m.</a:t>
            </a:r>
            <a:r>
              <a:rPr lang="pt-BR" dirty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ysClr val="windowText" lastClr="000000"/>
                </a:solidFill>
                <a:latin typeface="Arial" charset="0"/>
              </a:rPr>
              <a:t>tireoaritenóideo</a:t>
            </a:r>
            <a:endParaRPr lang="pt-BR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293900" name="Picture 12"/>
          <p:cNvPicPr>
            <a:picLocks noChangeAspect="1" noChangeArrowheads="1"/>
          </p:cNvPicPr>
          <p:nvPr/>
        </p:nvPicPr>
        <p:blipFill>
          <a:blip r:embed="rId3" cstate="print"/>
          <a:srcRect l="61354" t="27333" r="14084" b="38638"/>
          <a:stretch>
            <a:fillRect/>
          </a:stretch>
        </p:blipFill>
        <p:spPr bwMode="auto">
          <a:xfrm>
            <a:off x="4908673" y="1844824"/>
            <a:ext cx="3995737" cy="3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5170488" y="4788768"/>
            <a:ext cx="3744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err="1">
                <a:solidFill>
                  <a:srgbClr val="FFFFFF"/>
                </a:solidFill>
                <a:latin typeface="Arial" charset="0"/>
              </a:rPr>
              <a:t>m.m.</a:t>
            </a:r>
            <a:r>
              <a:rPr lang="pt-BR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rgbClr val="FFFFFF"/>
                </a:solidFill>
                <a:latin typeface="Arial" charset="0"/>
              </a:rPr>
              <a:t>cricotireóideo</a:t>
            </a:r>
            <a:r>
              <a:rPr lang="pt-BR" sz="2800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265007"/>
            <a:ext cx="3131840" cy="158417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pt-BR" sz="2800" b="1" dirty="0">
                <a:solidFill>
                  <a:srgbClr val="800000"/>
                </a:solidFill>
                <a:latin typeface="Arial" charset="0"/>
              </a:rPr>
              <a:t>O som produzido nas pregas vocais</a:t>
            </a: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6894"/>
            <a:ext cx="8885237" cy="115570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tx1"/>
                </a:solidFill>
              </a:rPr>
              <a:t>RESSONÂNCIA - AMPLIFICAÇÃO DA VOZ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6646" y="3967424"/>
            <a:ext cx="3100213" cy="15841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AMPLIFICADO</a:t>
            </a:r>
          </a:p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</a:t>
            </a:r>
            <a:r>
              <a:rPr kumimoji="0" lang="pt-BR" sz="2800" i="0" u="none" strike="noStrike" kern="1200" normalizeH="0" baseline="0" noProof="0" dirty="0">
                <a:uLnTx/>
                <a:uFillTx/>
                <a:latin typeface="Arial" pitchFamily="34" charset="0"/>
                <a:cs typeface="Arial" pitchFamily="34" charset="0"/>
              </a:rPr>
              <a:t>AIXAS DE RESSONÂNCIA</a:t>
            </a:r>
          </a:p>
        </p:txBody>
      </p:sp>
      <p:pic>
        <p:nvPicPr>
          <p:cNvPr id="8" name="video_g1.avi">
            <a:hlinkClick r:id="" action="ppaction://media"/>
            <a:extLst>
              <a:ext uri="{FF2B5EF4-FFF2-40B4-BE49-F238E27FC236}">
                <a16:creationId xmlns:a16="http://schemas.microsoft.com/office/drawing/2014/main" id="{885BF716-A194-204D-BA64-367469CB6C3D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3968" y="2260637"/>
            <a:ext cx="4628969" cy="3472619"/>
          </a:xfrm>
          <a:prstGeom prst="rect">
            <a:avLst/>
          </a:prstGeom>
          <a:ln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510855" y="549276"/>
            <a:ext cx="5285281" cy="1155700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Arial" charset="0"/>
              </a:rPr>
              <a:t>ARTICULAÇÃO</a:t>
            </a:r>
            <a:endParaRPr lang="pt-BR" b="1" dirty="0">
              <a:solidFill>
                <a:srgbClr val="CC6600"/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idx="1"/>
          </p:nvPr>
        </p:nvSpPr>
        <p:spPr>
          <a:xfrm>
            <a:off x="2590800" y="2362200"/>
            <a:ext cx="3962400" cy="1676400"/>
          </a:xfrm>
          <a:noFill/>
          <a:ln/>
        </p:spPr>
        <p:txBody>
          <a:bodyPr lIns="90488" tIns="44450" rIns="90488" bIns="44450"/>
          <a:lstStyle/>
          <a:p>
            <a:pPr marL="609600" indent="-609600"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Vogais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e </a:t>
            </a:r>
          </a:p>
          <a:p>
            <a:pPr marL="609600" indent="-609600" algn="ctr" eaLnBrk="0" hangingPunct="0">
              <a:lnSpc>
                <a:spcPct val="90000"/>
              </a:lnSpc>
              <a:buFont typeface="Monotype Sorts" pitchFamily="2" charset="2"/>
              <a:buNone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Consoantes</a:t>
            </a:r>
            <a:r>
              <a:rPr lang="pt-BR" sz="36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3600" b="1">
                <a:solidFill>
                  <a:srgbClr val="FFFFFF"/>
                </a:solidFill>
                <a:latin typeface="Arial" charset="0"/>
              </a:rPr>
              <a:t>      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7543800" y="3657601"/>
            <a:ext cx="1600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251520" y="2636912"/>
            <a:ext cx="4032448" cy="33547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O trato vocal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 molda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o </a:t>
            </a:r>
            <a:r>
              <a:rPr lang="pt-BR" sz="4000" dirty="0">
                <a:solidFill>
                  <a:srgbClr val="CC6600"/>
                </a:solidFill>
                <a:latin typeface="Arial" charset="0"/>
              </a:rPr>
              <a:t>som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e permite sua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pt-BR" sz="4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pt-BR" sz="4000" dirty="0">
                <a:solidFill>
                  <a:srgbClr val="CC6600"/>
                </a:solidFill>
                <a:latin typeface="Arial" charset="0"/>
              </a:rPr>
              <a:t>identificação</a:t>
            </a:r>
            <a:r>
              <a:rPr lang="pt-BR" sz="4000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pic>
        <p:nvPicPr>
          <p:cNvPr id="6" name="video_g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27984" y="1916832"/>
            <a:ext cx="4427984" cy="422257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59" y="476672"/>
            <a:ext cx="8885237" cy="11557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Articulação de Vogais</a:t>
            </a:r>
          </a:p>
        </p:txBody>
      </p:sp>
      <p:pic>
        <p:nvPicPr>
          <p:cNvPr id="292867" name="video_g1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0825" y="2060575"/>
            <a:ext cx="4117975" cy="3089275"/>
          </a:xfrm>
          <a:ln/>
        </p:spPr>
      </p:pic>
      <p:pic>
        <p:nvPicPr>
          <p:cNvPr id="292868" name="video_h2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 cstate="print">
            <a:lum bright="12000" contrast="-6000"/>
          </a:blip>
          <a:srcRect/>
          <a:stretch>
            <a:fillRect/>
          </a:stretch>
        </p:blipFill>
        <p:spPr>
          <a:xfrm>
            <a:off x="4775200" y="2060575"/>
            <a:ext cx="4117975" cy="3089275"/>
          </a:xfrm>
          <a:noFill/>
          <a:ln/>
        </p:spPr>
      </p:pic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2195736" y="5373216"/>
            <a:ext cx="5596404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BR" sz="5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j-ea"/>
                <a:cs typeface="+mj-cs"/>
              </a:rPr>
              <a:t>FONTE  GLÓTICA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2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2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8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28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2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2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86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286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2188196" y="2564904"/>
            <a:ext cx="4048372" cy="9825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4674" name="Text Box 2" descr="Granito"/>
          <p:cNvSpPr txBox="1">
            <a:spLocks noChangeArrowheads="1"/>
          </p:cNvSpPr>
          <p:nvPr/>
        </p:nvSpPr>
        <p:spPr bwMode="auto">
          <a:xfrm>
            <a:off x="-108520" y="48419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CONSOANTES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144465" y="1659402"/>
            <a:ext cx="8820151" cy="10495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pt-BR" sz="40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Obstrução da passagem do ar: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pt-BR" sz="1200" dirty="0">
              <a:latin typeface="Arial" charset="0"/>
            </a:endParaRPr>
          </a:p>
        </p:txBody>
      </p:sp>
      <p:grpSp>
        <p:nvGrpSpPr>
          <p:cNvPr id="284686" name="Group 14"/>
          <p:cNvGrpSpPr>
            <a:grpSpLocks/>
          </p:cNvGrpSpPr>
          <p:nvPr/>
        </p:nvGrpSpPr>
        <p:grpSpPr bwMode="auto">
          <a:xfrm>
            <a:off x="6005834" y="186868"/>
            <a:ext cx="3390702" cy="1656953"/>
            <a:chOff x="2325" y="128"/>
            <a:chExt cx="1203" cy="817"/>
          </a:xfrm>
          <a:scene3d>
            <a:camera prst="perspectiveContrastingRightFacing"/>
            <a:lightRig rig="threePt" dir="t"/>
          </a:scene3d>
        </p:grpSpPr>
        <p:sp>
          <p:nvSpPr>
            <p:cNvPr id="284685" name="AutoShape 13"/>
            <p:cNvSpPr>
              <a:spLocks noChangeArrowheads="1"/>
            </p:cNvSpPr>
            <p:nvPr/>
          </p:nvSpPr>
          <p:spPr bwMode="auto">
            <a:xfrm>
              <a:off x="2325" y="128"/>
              <a:ext cx="1203" cy="817"/>
            </a:xfrm>
            <a:prstGeom prst="irregularSeal1">
              <a:avLst/>
            </a:prstGeom>
            <a:solidFill>
              <a:srgbClr val="FFC000"/>
            </a:solidFill>
            <a:ln w="12700" cap="sq">
              <a:solidFill>
                <a:srgbClr val="FF924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spAutoFit/>
            </a:bodyPr>
            <a:lstStyle/>
            <a:p>
              <a:endParaRPr lang="pt-BR" dirty="0">
                <a:solidFill>
                  <a:srgbClr val="DD5205"/>
                </a:solidFill>
              </a:endParaRP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619" y="346"/>
              <a:ext cx="77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pt-BR" sz="3600" b="1" dirty="0">
                  <a:ln w="1905"/>
                  <a:solidFill>
                    <a:srgbClr val="CC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rPr>
                <a:t>RUÍDO	</a:t>
              </a:r>
            </a:p>
          </p:txBody>
        </p:sp>
      </p:grpSp>
      <p:sp>
        <p:nvSpPr>
          <p:cNvPr id="7" name="Elipse 6"/>
          <p:cNvSpPr/>
          <p:nvPr/>
        </p:nvSpPr>
        <p:spPr>
          <a:xfrm>
            <a:off x="1835696" y="3429000"/>
            <a:ext cx="4536504" cy="252028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987824" y="2420888"/>
            <a:ext cx="25922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p	 t 	 k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b	 d	 g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f 	s	 x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v	 z	 j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m 	n 	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nh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	r 	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	l	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lh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85566" y="2636912"/>
            <a:ext cx="36349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BR" sz="2800" b="1" dirty="0">
                <a:solidFill>
                  <a:srgbClr val="CC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Total e momentânea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436096" y="4221088"/>
            <a:ext cx="32608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BR" sz="2800" b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Parcial e contínua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123728" y="3526532"/>
            <a:ext cx="4048372" cy="5505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195736" y="2518420"/>
            <a:ext cx="4048372" cy="5505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188196" y="2996952"/>
            <a:ext cx="4048372" cy="550540"/>
          </a:xfrm>
          <a:prstGeom prst="ellipse">
            <a:avLst/>
          </a:prstGeom>
          <a:solidFill>
            <a:srgbClr val="FF924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4674" name="Text Box 2" descr="Granito"/>
          <p:cNvSpPr txBox="1">
            <a:spLocks noChangeArrowheads="1"/>
          </p:cNvSpPr>
          <p:nvPr/>
        </p:nvSpPr>
        <p:spPr bwMode="auto">
          <a:xfrm>
            <a:off x="-108520" y="48419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CONSOANTES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144465" y="1659402"/>
            <a:ext cx="8820151" cy="10338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pt-BR" sz="40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Obstrução na laringe: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pt-BR" sz="1200" dirty="0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05834" y="186868"/>
            <a:ext cx="3390702" cy="1656953"/>
            <a:chOff x="2325" y="128"/>
            <a:chExt cx="1203" cy="817"/>
          </a:xfrm>
          <a:scene3d>
            <a:camera prst="perspectiveContrastingRightFacing"/>
            <a:lightRig rig="threePt" dir="t"/>
          </a:scene3d>
        </p:grpSpPr>
        <p:sp>
          <p:nvSpPr>
            <p:cNvPr id="284685" name="AutoShape 13"/>
            <p:cNvSpPr>
              <a:spLocks noChangeArrowheads="1"/>
            </p:cNvSpPr>
            <p:nvPr/>
          </p:nvSpPr>
          <p:spPr bwMode="auto">
            <a:xfrm>
              <a:off x="2325" y="128"/>
              <a:ext cx="1203" cy="817"/>
            </a:xfrm>
            <a:prstGeom prst="irregularSeal1">
              <a:avLst/>
            </a:prstGeom>
            <a:solidFill>
              <a:srgbClr val="FFC000"/>
            </a:solidFill>
            <a:ln w="12700" cap="sq">
              <a:solidFill>
                <a:srgbClr val="FF924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spAutoFit/>
            </a:bodyPr>
            <a:lstStyle/>
            <a:p>
              <a:endParaRPr lang="pt-BR" dirty="0">
                <a:solidFill>
                  <a:srgbClr val="DD5205"/>
                </a:solidFill>
              </a:endParaRP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619" y="346"/>
              <a:ext cx="773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pt-BR" sz="3600" b="1" dirty="0">
                  <a:ln w="1905"/>
                  <a:solidFill>
                    <a:srgbClr val="CC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rPr>
                <a:t>RUÍDO	</a:t>
              </a:r>
            </a:p>
          </p:txBody>
        </p:sp>
      </p:grpSp>
      <p:sp>
        <p:nvSpPr>
          <p:cNvPr id="7" name="Elipse 6"/>
          <p:cNvSpPr/>
          <p:nvPr/>
        </p:nvSpPr>
        <p:spPr>
          <a:xfrm>
            <a:off x="1979712" y="4005064"/>
            <a:ext cx="4536504" cy="1944216"/>
          </a:xfrm>
          <a:prstGeom prst="ellipse">
            <a:avLst/>
          </a:prstGeom>
          <a:solidFill>
            <a:srgbClr val="FF924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87824" y="2420888"/>
            <a:ext cx="25922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p	 t 	 k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b	 d	 g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f 	s	 x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v	 z	 j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m 	n 	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nh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	r 	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	l	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lh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9762" y="2492896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surdas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084168" y="2852936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pt-BR" sz="3200" b="1" dirty="0">
                <a:solidFill>
                  <a:srgbClr val="FF33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sonoras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7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600200" y="615950"/>
            <a:ext cx="6858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hangingPunct="0">
              <a:lnSpc>
                <a:spcPct val="80000"/>
              </a:lnSpc>
            </a:pPr>
            <a:r>
              <a:rPr lang="pt-BR" sz="4800" b="1" i="1" dirty="0">
                <a:solidFill>
                  <a:srgbClr val="FFFF99"/>
                </a:solidFill>
              </a:rPr>
              <a:t>  </a:t>
            </a:r>
            <a:endParaRPr lang="pt-BR" sz="4800" b="1" dirty="0">
              <a:solidFill>
                <a:srgbClr val="FFFF99"/>
              </a:solidFill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85800" y="4191000"/>
            <a:ext cx="6400800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Comic Sans MS" pitchFamily="66" charset="0"/>
              </a:rPr>
              <a:t>Voz tem que ser digitalizada!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685800" y="2089150"/>
            <a:ext cx="7315200" cy="137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Outra</a:t>
            </a: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linguagem</a:t>
            </a:r>
            <a:endParaRPr lang="en-U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avaliação</a:t>
            </a:r>
            <a:r>
              <a:rPr lang="pt-BR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do paciente!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1131888" y="5334000"/>
            <a:ext cx="7388561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Década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de 1990 – </a:t>
            </a: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realidade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clínica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brasileira</a:t>
            </a:r>
            <a:endParaRPr lang="pt-BR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9995" name="Picture 11" descr="j02363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1600200" cy="1530350"/>
          </a:xfrm>
          <a:prstGeom prst="rect">
            <a:avLst/>
          </a:prstGeom>
          <a:noFill/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362456"/>
          </a:xfrm>
        </p:spPr>
        <p:txBody>
          <a:bodyPr/>
          <a:lstStyle/>
          <a:p>
            <a:r>
              <a:rPr lang="pt-BR" sz="6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Avaliação Acústica</a:t>
            </a:r>
            <a:endParaRPr lang="pt-B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72816"/>
            <a:ext cx="7851648" cy="1139552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FF3300"/>
                </a:solidFill>
                <a:latin typeface="Tahoma" pitchFamily="34" charset="0"/>
              </a:rPr>
              <a:t>TRANSDICIPLINARIDADE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933056"/>
            <a:ext cx="7854696" cy="1824608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DOMÍNIO DA TECNOLOGIA</a:t>
            </a:r>
          </a:p>
          <a:p>
            <a:pPr>
              <a:buFont typeface="Wingdings" pitchFamily="2" charset="2"/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PRINCÍPIOS FÍSICOS E MATEMÁTICOS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1475656" y="3212976"/>
          <a:ext cx="19050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9" name="Clip" r:id="rId3" imgW="3038400" imgH="2418840" progId="MS_ClipArt_Gallery.2">
                  <p:embed/>
                </p:oleObj>
              </mc:Choice>
              <mc:Fallback>
                <p:oleObj name="Clip" r:id="rId3" imgW="3038400" imgH="241884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212976"/>
                        <a:ext cx="1905000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7020272" y="260648"/>
          <a:ext cx="178752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0" name="Clip" r:id="rId5" imgW="1787760" imgH="1433520" progId="MS_ClipArt_Gallery.2">
                  <p:embed/>
                </p:oleObj>
              </mc:Choice>
              <mc:Fallback>
                <p:oleObj name="Clip" r:id="rId5" imgW="1787760" imgH="1433520" progId="MS_ClipArt_Gallery.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60648"/>
                        <a:ext cx="1787525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ChangeArrowheads="1"/>
          </p:cNvSpPr>
          <p:nvPr/>
        </p:nvSpPr>
        <p:spPr bwMode="auto">
          <a:xfrm>
            <a:off x="304800" y="15240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pt-BR" sz="2800" b="1">
              <a:latin typeface="Eras Demi ITC" pitchFamily="34" charset="0"/>
            </a:endParaRPr>
          </a:p>
        </p:txBody>
      </p:sp>
      <p:sp>
        <p:nvSpPr>
          <p:cNvPr id="166915" name="Text Box 1027"/>
          <p:cNvSpPr txBox="1">
            <a:spLocks noChangeArrowheads="1"/>
          </p:cNvSpPr>
          <p:nvPr/>
        </p:nvSpPr>
        <p:spPr bwMode="auto">
          <a:xfrm>
            <a:off x="3505200" y="1752600"/>
            <a:ext cx="4495800" cy="1878013"/>
          </a:xfrm>
          <a:prstGeom prst="rect">
            <a:avLst/>
          </a:prstGeom>
          <a:noFill/>
          <a:ln w="76200">
            <a:solidFill>
              <a:srgbClr val="FFCCCC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Arial" charset="0"/>
              </a:rPr>
              <a:t>Quais as utilidades da</a:t>
            </a:r>
          </a:p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Arial" charset="0"/>
              </a:rPr>
              <a:t> AVALIAÇÃO ACÚSTICA</a:t>
            </a:r>
          </a:p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FFFFFF"/>
                </a:solidFill>
                <a:latin typeface="Arial" charset="0"/>
              </a:rPr>
              <a:t>DA VOZ ?</a:t>
            </a:r>
          </a:p>
        </p:txBody>
      </p:sp>
      <p:pic>
        <p:nvPicPr>
          <p:cNvPr id="166917" name="Picture 1029" descr="j02970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8738"/>
            <a:ext cx="2743200" cy="23209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124744"/>
            <a:ext cx="7851648" cy="864096"/>
          </a:xfrm>
          <a:noFill/>
          <a:ln/>
        </p:spPr>
        <p:txBody>
          <a:bodyPr/>
          <a:lstStyle/>
          <a:p>
            <a:r>
              <a:rPr lang="en-US" sz="40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</a:rPr>
              <a:t>Utilidades</a:t>
            </a:r>
            <a:r>
              <a:rPr lang="en-US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40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</a:rPr>
              <a:t>da</a:t>
            </a:r>
            <a:r>
              <a:rPr lang="en-US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40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</a:rPr>
              <a:t>Acústica</a:t>
            </a:r>
            <a:endParaRPr lang="en-US" sz="40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420888"/>
            <a:ext cx="7854696" cy="17526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Maior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compreensão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do </a:t>
            </a:r>
            <a:r>
              <a:rPr lang="en-US" sz="2400" i="1" dirty="0">
                <a:solidFill>
                  <a:srgbClr val="0070C0"/>
                </a:solidFill>
                <a:latin typeface="Tahoma" pitchFamily="34" charset="0"/>
              </a:rPr>
              <a:t>output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vocal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Feedback visual para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os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pacientes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Criação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de dados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normativos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populações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Documentação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e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linha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de base do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cliente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Monitorar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evolução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de um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tratamento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Acompanhar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o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aperfeiçoamento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vocal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Detectar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precocemente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problemas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itchFamily="34" charset="0"/>
              </a:rPr>
              <a:t>vocais</a:t>
            </a: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sz="2400" dirty="0">
              <a:solidFill>
                <a:srgbClr val="0070C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C6BB467D-48EE-1242-93BB-03668940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" y="1340767"/>
            <a:ext cx="7772400" cy="4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20000"/>
              </a:spcBef>
            </a:pPr>
            <a:endParaRPr lang="pt-BR" altLang="pt-BR" sz="2000" dirty="0"/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Forma complementar da avaliação perceptivo-auditiva da voz.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Auxilia na obtenção de um diagnóstico mais preciso.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Por meio da análise acústica é possível extrair e quantificar os componentes do sinal vocal como frequência fundamental e demais harmônicos, os formantes, o ruído, além das medidas de perturbação da frequência e da amplitude. 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 dirty="0"/>
              <a:t>Vantagem: possibilidade de demonstrar “visualmente” a voz, facilitando a compreensão das alterações vocais.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pt-BR" altLang="pt-BR" sz="2000" dirty="0"/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pt-BR" altLang="pt-BR" sz="2000" dirty="0"/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pt-BR" altLang="pt-BR" sz="2000" dirty="0"/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pt-BR" altLang="pt-BR" sz="2000" dirty="0">
              <a:solidFill>
                <a:srgbClr val="CC33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EC99A1-7F78-5545-B53C-1CB52359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9275"/>
            <a:ext cx="792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Avaliação acústica</a:t>
            </a:r>
          </a:p>
        </p:txBody>
      </p:sp>
    </p:spTree>
    <p:extLst>
      <p:ext uri="{BB962C8B-B14F-4D97-AF65-F5344CB8AC3E}">
        <p14:creationId xmlns:p14="http://schemas.microsoft.com/office/powerpoint/2010/main" val="165171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1828800" y="2743201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R E L E M B R A N D O ...</a:t>
            </a:r>
          </a:p>
        </p:txBody>
      </p:sp>
      <p:pic>
        <p:nvPicPr>
          <p:cNvPr id="279555" name="Picture 3" descr="xm4ln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4876800" cy="858838"/>
          </a:xfrm>
          <a:prstGeom prst="rect">
            <a:avLst/>
          </a:prstGeom>
          <a:noFill/>
        </p:spPr>
      </p:pic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0" y="4725144"/>
            <a:ext cx="8892480" cy="9955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PRODUÇÃO DOS SONS DA FALA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Cloud"/>
          <p:cNvSpPr>
            <a:spLocks noChangeAspect="1" noEditPoints="1" noChangeArrowheads="1"/>
          </p:cNvSpPr>
          <p:nvPr/>
        </p:nvSpPr>
        <p:spPr bwMode="auto">
          <a:xfrm>
            <a:off x="4788024" y="3284984"/>
            <a:ext cx="4104456" cy="331236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Nenhum som 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é produzido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sem um suprimento 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pitchFamily="34" charset="0"/>
                <a:cs typeface="Arial" pitchFamily="34" charset="0"/>
              </a:rPr>
              <a:t>de energia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6480720" cy="1155700"/>
          </a:xfrm>
        </p:spPr>
        <p:txBody>
          <a:bodyPr/>
          <a:lstStyle/>
          <a:p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FONTE DE ENERGIA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51720" y="1772816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latin typeface="Arial" charset="0"/>
                <a:cs typeface="Times New Roman" pitchFamily="18" charset="0"/>
              </a:rPr>
              <a:t>AR EXPIRADO DOS PULMÕES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339136" y="6309321"/>
            <a:ext cx="1697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pt-BR" dirty="0" err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Fry</a:t>
            </a:r>
            <a:r>
              <a:rPr lang="pt-BR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, 1979)</a:t>
            </a:r>
          </a:p>
        </p:txBody>
      </p:sp>
      <p:pic>
        <p:nvPicPr>
          <p:cNvPr id="8" name="Picture 4" descr="voz9_01"/>
          <p:cNvPicPr>
            <a:picLocks noChangeAspect="1" noChangeArrowheads="1" noCrop="1"/>
          </p:cNvPicPr>
          <p:nvPr/>
        </p:nvPicPr>
        <p:blipFill>
          <a:blip r:embed="rId2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251521" y="2552038"/>
            <a:ext cx="4176464" cy="40744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2133600" y="4968875"/>
            <a:ext cx="335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LARINGE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152400" y="2667001"/>
            <a:ext cx="434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TRATO VOCAL</a:t>
            </a:r>
          </a:p>
        </p:txBody>
      </p:sp>
      <p:pic>
        <p:nvPicPr>
          <p:cNvPr id="280580" name="Picture 4" descr="PERF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2555875" cy="3810000"/>
          </a:xfrm>
          <a:prstGeom prst="rect">
            <a:avLst/>
          </a:prstGeom>
          <a:noFill/>
        </p:spPr>
      </p:pic>
      <p:sp>
        <p:nvSpPr>
          <p:cNvPr id="280581" name="AutoShape 5"/>
          <p:cNvSpPr>
            <a:spLocks/>
          </p:cNvSpPr>
          <p:nvPr/>
        </p:nvSpPr>
        <p:spPr bwMode="auto">
          <a:xfrm>
            <a:off x="4800600" y="2362200"/>
            <a:ext cx="304800" cy="2438400"/>
          </a:xfrm>
          <a:prstGeom prst="leftBracket">
            <a:avLst>
              <a:gd name="adj" fmla="val 66667"/>
            </a:avLst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0582" name="Line 6"/>
          <p:cNvSpPr>
            <a:spLocks noChangeShapeType="1"/>
          </p:cNvSpPr>
          <p:nvPr/>
        </p:nvSpPr>
        <p:spPr bwMode="auto">
          <a:xfrm rot="1524553" flipV="1">
            <a:off x="5600700" y="4848225"/>
            <a:ext cx="685800" cy="685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2209800" y="5883277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FONTE DA VIBRAÇÃO fonação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533400" y="3581402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RESSONADOR (FILTRO) articulação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27584" y="705470"/>
            <a:ext cx="368562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t-B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FONAÇÃO</a:t>
            </a:r>
            <a:endParaRPr lang="pt-BR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79" grpId="0"/>
      <p:bldP spid="280581" grpId="0" animBg="1"/>
      <p:bldP spid="280582" grpId="0" animBg="1"/>
      <p:bldP spid="280583" grpId="0"/>
      <p:bldP spid="28058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29925</TotalTime>
  <Words>696</Words>
  <Application>Microsoft Macintosh PowerPoint</Application>
  <PresentationFormat>Apresentação na tela (4:3)</PresentationFormat>
  <Paragraphs>126</Paragraphs>
  <Slides>17</Slides>
  <Notes>5</Notes>
  <HiddenSlides>0</HiddenSlides>
  <MMClips>5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Comic Sans MS</vt:lpstr>
      <vt:lpstr>Constantia</vt:lpstr>
      <vt:lpstr>Eras Demi ITC</vt:lpstr>
      <vt:lpstr>Monotype Corsiva</vt:lpstr>
      <vt:lpstr>Monotype Sorts</vt:lpstr>
      <vt:lpstr>Tahoma</vt:lpstr>
      <vt:lpstr>Times New Roman</vt:lpstr>
      <vt:lpstr>Verdana</vt:lpstr>
      <vt:lpstr>Wingdings</vt:lpstr>
      <vt:lpstr>Wingdings 2</vt:lpstr>
      <vt:lpstr>Fluxo</vt:lpstr>
      <vt:lpstr>Clip</vt:lpstr>
      <vt:lpstr>AVALIAÇÃO  ACÚSTICA DA VOZ</vt:lpstr>
      <vt:lpstr>Avaliação Acústica</vt:lpstr>
      <vt:lpstr>TRANSDICIPLINARIDADE</vt:lpstr>
      <vt:lpstr>Apresentação do PowerPoint</vt:lpstr>
      <vt:lpstr>Utilidades da Acústica</vt:lpstr>
      <vt:lpstr>Apresentação do PowerPoint</vt:lpstr>
      <vt:lpstr>Apresentação do PowerPoint</vt:lpstr>
      <vt:lpstr>FONTE DE ENERGIA</vt:lpstr>
      <vt:lpstr>Apresentação do PowerPoint</vt:lpstr>
      <vt:lpstr>Apresentação do PowerPoint</vt:lpstr>
      <vt:lpstr>FREQUÊNCIA FUNDAMENTAL F0</vt:lpstr>
      <vt:lpstr>Músculos Intrínsecos FREQUÊNCIA</vt:lpstr>
      <vt:lpstr>RESSONÂNCIA - AMPLIFICAÇÃO DA VOZ </vt:lpstr>
      <vt:lpstr>ARTICULAÇÃO</vt:lpstr>
      <vt:lpstr>Articulação de Vogais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APARELHO FONADOR</dc:title>
  <dc:creator>lidiactm</dc:creator>
  <cp:lastModifiedBy>Lídia Teles</cp:lastModifiedBy>
  <cp:revision>281</cp:revision>
  <dcterms:created xsi:type="dcterms:W3CDTF">2003-10-16T13:34:01Z</dcterms:created>
  <dcterms:modified xsi:type="dcterms:W3CDTF">2020-11-09T15:14:12Z</dcterms:modified>
</cp:coreProperties>
</file>