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56"/>
  </p:notesMasterIdLst>
  <p:handoutMasterIdLst>
    <p:handoutMasterId r:id="rId57"/>
  </p:handoutMasterIdLst>
  <p:sldIdLst>
    <p:sldId id="484" r:id="rId2"/>
    <p:sldId id="485" r:id="rId3"/>
    <p:sldId id="486" r:id="rId4"/>
    <p:sldId id="487" r:id="rId5"/>
    <p:sldId id="488" r:id="rId6"/>
    <p:sldId id="489" r:id="rId7"/>
    <p:sldId id="436" r:id="rId8"/>
    <p:sldId id="260" r:id="rId9"/>
    <p:sldId id="437" r:id="rId10"/>
    <p:sldId id="481" r:id="rId11"/>
    <p:sldId id="347" r:id="rId12"/>
    <p:sldId id="449" r:id="rId13"/>
    <p:sldId id="482" r:id="rId14"/>
    <p:sldId id="438" r:id="rId15"/>
    <p:sldId id="448" r:id="rId16"/>
    <p:sldId id="440" r:id="rId17"/>
    <p:sldId id="483" r:id="rId18"/>
    <p:sldId id="271" r:id="rId19"/>
    <p:sldId id="275" r:id="rId20"/>
    <p:sldId id="336" r:id="rId21"/>
    <p:sldId id="351" r:id="rId22"/>
    <p:sldId id="339" r:id="rId23"/>
    <p:sldId id="366" r:id="rId24"/>
    <p:sldId id="450" r:id="rId25"/>
    <p:sldId id="390" r:id="rId26"/>
    <p:sldId id="368" r:id="rId27"/>
    <p:sldId id="433" r:id="rId28"/>
    <p:sldId id="456" r:id="rId29"/>
    <p:sldId id="342" r:id="rId30"/>
    <p:sldId id="454" r:id="rId31"/>
    <p:sldId id="451" r:id="rId32"/>
    <p:sldId id="479" r:id="rId33"/>
    <p:sldId id="452" r:id="rId34"/>
    <p:sldId id="453" r:id="rId35"/>
    <p:sldId id="457" r:id="rId36"/>
    <p:sldId id="458" r:id="rId37"/>
    <p:sldId id="459" r:id="rId38"/>
    <p:sldId id="460" r:id="rId39"/>
    <p:sldId id="461" r:id="rId40"/>
    <p:sldId id="462" r:id="rId41"/>
    <p:sldId id="463" r:id="rId42"/>
    <p:sldId id="466" r:id="rId43"/>
    <p:sldId id="467" r:id="rId44"/>
    <p:sldId id="490" r:id="rId45"/>
    <p:sldId id="470" r:id="rId46"/>
    <p:sldId id="471" r:id="rId47"/>
    <p:sldId id="472" r:id="rId48"/>
    <p:sldId id="473" r:id="rId49"/>
    <p:sldId id="474" r:id="rId50"/>
    <p:sldId id="475" r:id="rId51"/>
    <p:sldId id="476" r:id="rId52"/>
    <p:sldId id="477" r:id="rId53"/>
    <p:sldId id="478" r:id="rId54"/>
    <p:sldId id="384" r:id="rId55"/>
  </p:sldIdLst>
  <p:sldSz cx="9144000" cy="6858000" type="screen4x3"/>
  <p:notesSz cx="6858000" cy="96583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00"/>
    <a:srgbClr val="CC3300"/>
    <a:srgbClr val="800000"/>
    <a:srgbClr val="FF924F"/>
    <a:srgbClr val="DD5205"/>
    <a:srgbClr val="FF6600"/>
    <a:srgbClr val="CC6600"/>
    <a:srgbClr val="BDF5C4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745" autoAdjust="0"/>
  </p:normalViewPr>
  <p:slideViewPr>
    <p:cSldViewPr>
      <p:cViewPr varScale="1">
        <p:scale>
          <a:sx n="108" d="100"/>
          <a:sy n="108" d="100"/>
        </p:scale>
        <p:origin x="1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4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0.xml"/><Relationship Id="rId2" Type="http://schemas.openxmlformats.org/officeDocument/2006/relationships/slide" Target="slides/slide14.xml"/><Relationship Id="rId1" Type="http://schemas.openxmlformats.org/officeDocument/2006/relationships/slide" Target="slides/slide1.xml"/><Relationship Id="rId5" Type="http://schemas.openxmlformats.org/officeDocument/2006/relationships/slide" Target="slides/slide29.xml"/><Relationship Id="rId4" Type="http://schemas.openxmlformats.org/officeDocument/2006/relationships/slide" Target="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391A3-39DF-43A8-A58E-C0C735245CAF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B54E5BE-17E0-4969-806C-F6FD0B8CE7EC}">
      <dgm:prSet phldrT="[Texto]" custT="1"/>
      <dgm:spPr/>
      <dgm:t>
        <a:bodyPr/>
        <a:lstStyle/>
        <a:p>
          <a:r>
            <a:rPr lang="pt-BR" sz="1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rPr>
            <a:t>QUASE PERIÓDICO</a:t>
          </a:r>
          <a:endParaRPr lang="pt-BR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EEE6F8F-2FFB-4557-8789-53D46206CC96}" type="parTrans" cxnId="{6AF46B96-8B64-419B-809C-1AA664B43D1D}">
      <dgm:prSet/>
      <dgm:spPr/>
      <dgm:t>
        <a:bodyPr/>
        <a:lstStyle/>
        <a:p>
          <a:endParaRPr lang="pt-BR"/>
        </a:p>
      </dgm:t>
    </dgm:pt>
    <dgm:pt modelId="{CBD6BF4C-82D1-42DF-ADDE-FE1A4D132460}" type="sibTrans" cxnId="{6AF46B96-8B64-419B-809C-1AA664B43D1D}">
      <dgm:prSet/>
      <dgm:spPr/>
      <dgm:t>
        <a:bodyPr/>
        <a:lstStyle/>
        <a:p>
          <a:endParaRPr lang="pt-BR"/>
        </a:p>
      </dgm:t>
    </dgm:pt>
    <dgm:pt modelId="{E254E1FD-8BFA-4143-92BD-F74C9DF76EF9}">
      <dgm:prSet phldrT="[Texto]" custT="1"/>
      <dgm:spPr/>
      <dgm:t>
        <a:bodyPr>
          <a:scene3d>
            <a:camera prst="perspectiveFront"/>
            <a:lightRig rig="threePt" dir="t"/>
          </a:scene3d>
        </a:bodyPr>
        <a:lstStyle/>
        <a:p>
          <a:r>
            <a:rPr lang="pt-BR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rPr>
            <a:t>COMPLEXO</a:t>
          </a:r>
          <a:endParaRPr lang="pt-BR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327D356-B7C4-49FA-BE13-D93344A157E5}" type="parTrans" cxnId="{5A3E4FD2-731F-48D8-83E3-8D2D6E6E6813}">
      <dgm:prSet/>
      <dgm:spPr/>
      <dgm:t>
        <a:bodyPr/>
        <a:lstStyle/>
        <a:p>
          <a:endParaRPr lang="pt-BR"/>
        </a:p>
      </dgm:t>
    </dgm:pt>
    <dgm:pt modelId="{942D7B77-A0E3-449C-B47C-514968A5109F}" type="sibTrans" cxnId="{5A3E4FD2-731F-48D8-83E3-8D2D6E6E6813}">
      <dgm:prSet/>
      <dgm:spPr/>
      <dgm:t>
        <a:bodyPr/>
        <a:lstStyle/>
        <a:p>
          <a:endParaRPr lang="pt-BR"/>
        </a:p>
      </dgm:t>
    </dgm:pt>
    <dgm:pt modelId="{D37F91F5-0752-4E70-9439-BD768791D2F4}">
      <dgm:prSet phldrT="[Texto]" phldr="1"/>
      <dgm:spPr/>
      <dgm:t>
        <a:bodyPr/>
        <a:lstStyle/>
        <a:p>
          <a:endParaRPr lang="pt-BR"/>
        </a:p>
      </dgm:t>
    </dgm:pt>
    <dgm:pt modelId="{008A36C4-AEA8-482A-B9AA-5116FD5B8E0D}" type="parTrans" cxnId="{C189E6FB-07C8-4A76-844F-9983F674DB84}">
      <dgm:prSet/>
      <dgm:spPr/>
      <dgm:t>
        <a:bodyPr/>
        <a:lstStyle/>
        <a:p>
          <a:endParaRPr lang="pt-BR"/>
        </a:p>
      </dgm:t>
    </dgm:pt>
    <dgm:pt modelId="{9C9EF7D8-90C6-42F6-B305-20A7A43EE97E}" type="sibTrans" cxnId="{C189E6FB-07C8-4A76-844F-9983F674DB84}">
      <dgm:prSet/>
      <dgm:spPr/>
      <dgm:t>
        <a:bodyPr/>
        <a:lstStyle/>
        <a:p>
          <a:endParaRPr lang="pt-BR"/>
        </a:p>
      </dgm:t>
    </dgm:pt>
    <dgm:pt modelId="{B8141653-100C-4764-8EBC-E485DE38FCD8}" type="pres">
      <dgm:prSet presAssocID="{2F2391A3-39DF-43A8-A58E-C0C735245CAF}" presName="Name0" presStyleCnt="0">
        <dgm:presLayoutVars>
          <dgm:chMax val="4"/>
          <dgm:resizeHandles val="exact"/>
        </dgm:presLayoutVars>
      </dgm:prSet>
      <dgm:spPr/>
    </dgm:pt>
    <dgm:pt modelId="{96A4A073-A04E-4401-BB1E-DAF0B6E054D4}" type="pres">
      <dgm:prSet presAssocID="{2F2391A3-39DF-43A8-A58E-C0C735245CAF}" presName="ellipse" presStyleLbl="trBgShp" presStyleIdx="0" presStyleCnt="1" custLinFactX="-1482" custLinFactNeighborX="-100000" custLinFactNeighborY="-76403"/>
      <dgm:spPr/>
    </dgm:pt>
    <dgm:pt modelId="{C51B82E8-CB27-49C8-A414-385CB0001021}" type="pres">
      <dgm:prSet presAssocID="{2F2391A3-39DF-43A8-A58E-C0C735245CAF}" presName="arrow1" presStyleLbl="fgShp" presStyleIdx="0" presStyleCnt="1" custLinFactNeighborX="36797" custLinFactNeighborY="-6529"/>
      <dgm:spPr/>
    </dgm:pt>
    <dgm:pt modelId="{5BE513CE-5E56-4EE1-9B6E-242932F26A81}" type="pres">
      <dgm:prSet presAssocID="{2F2391A3-39DF-43A8-A58E-C0C735245CAF}" presName="rectangle" presStyleLbl="revTx" presStyleIdx="0" presStyleCnt="1">
        <dgm:presLayoutVars>
          <dgm:bulletEnabled val="1"/>
        </dgm:presLayoutVars>
      </dgm:prSet>
      <dgm:spPr/>
    </dgm:pt>
    <dgm:pt modelId="{C639CFC9-2E46-4089-98DE-6DD3F0FF6E23}" type="pres">
      <dgm:prSet presAssocID="{E254E1FD-8BFA-4143-92BD-F74C9DF76EF9}" presName="item1" presStyleLbl="node1" presStyleIdx="0" presStyleCnt="2" custAng="905139" custScaleX="191237" custLinFactNeighborX="-28617" custLinFactNeighborY="-48486">
        <dgm:presLayoutVars>
          <dgm:bulletEnabled val="1"/>
        </dgm:presLayoutVars>
      </dgm:prSet>
      <dgm:spPr/>
    </dgm:pt>
    <dgm:pt modelId="{04EA5DD5-541B-4B53-A9F0-C5DEE41D9AE0}" type="pres">
      <dgm:prSet presAssocID="{D37F91F5-0752-4E70-9439-BD768791D2F4}" presName="item2" presStyleLbl="node1" presStyleIdx="1" presStyleCnt="2" custAng="20414386" custScaleX="170551" custLinFactY="8547" custLinFactNeighborX="94235" custLinFactNeighborY="100000">
        <dgm:presLayoutVars>
          <dgm:bulletEnabled val="1"/>
        </dgm:presLayoutVars>
      </dgm:prSet>
      <dgm:spPr/>
    </dgm:pt>
    <dgm:pt modelId="{7DFF68A5-1A8E-4829-8957-A38CB391FF96}" type="pres">
      <dgm:prSet presAssocID="{2F2391A3-39DF-43A8-A58E-C0C735245CAF}" presName="funnel" presStyleLbl="trAlignAcc1" presStyleIdx="0" presStyleCnt="1" custLinFactNeighborX="5118" custLinFactNeighborY="20925"/>
      <dgm:spPr/>
    </dgm:pt>
  </dgm:ptLst>
  <dgm:cxnLst>
    <dgm:cxn modelId="{6391FC05-E22D-41B2-BEC1-219215EFFC54}" type="presOf" srcId="{9B54E5BE-17E0-4969-806C-F6FD0B8CE7EC}" destId="{04EA5DD5-541B-4B53-A9F0-C5DEE41D9AE0}" srcOrd="0" destOrd="0" presId="urn:microsoft.com/office/officeart/2005/8/layout/funnel1"/>
    <dgm:cxn modelId="{1779D72C-D905-4ED5-AF97-583FCFF1D393}" type="presOf" srcId="{D37F91F5-0752-4E70-9439-BD768791D2F4}" destId="{5BE513CE-5E56-4EE1-9B6E-242932F26A81}" srcOrd="0" destOrd="0" presId="urn:microsoft.com/office/officeart/2005/8/layout/funnel1"/>
    <dgm:cxn modelId="{793D4C83-A271-473A-8004-8F2C0DAE067B}" type="presOf" srcId="{2F2391A3-39DF-43A8-A58E-C0C735245CAF}" destId="{B8141653-100C-4764-8EBC-E485DE38FCD8}" srcOrd="0" destOrd="0" presId="urn:microsoft.com/office/officeart/2005/8/layout/funnel1"/>
    <dgm:cxn modelId="{6AF46B96-8B64-419B-809C-1AA664B43D1D}" srcId="{2F2391A3-39DF-43A8-A58E-C0C735245CAF}" destId="{9B54E5BE-17E0-4969-806C-F6FD0B8CE7EC}" srcOrd="0" destOrd="0" parTransId="{9EEE6F8F-2FFB-4557-8789-53D46206CC96}" sibTransId="{CBD6BF4C-82D1-42DF-ADDE-FE1A4D132460}"/>
    <dgm:cxn modelId="{5A3E4FD2-731F-48D8-83E3-8D2D6E6E6813}" srcId="{2F2391A3-39DF-43A8-A58E-C0C735245CAF}" destId="{E254E1FD-8BFA-4143-92BD-F74C9DF76EF9}" srcOrd="1" destOrd="0" parTransId="{D327D356-B7C4-49FA-BE13-D93344A157E5}" sibTransId="{942D7B77-A0E3-449C-B47C-514968A5109F}"/>
    <dgm:cxn modelId="{4C1024E1-C570-494B-9B86-D20D5D1988A7}" type="presOf" srcId="{E254E1FD-8BFA-4143-92BD-F74C9DF76EF9}" destId="{C639CFC9-2E46-4089-98DE-6DD3F0FF6E23}" srcOrd="0" destOrd="0" presId="urn:microsoft.com/office/officeart/2005/8/layout/funnel1"/>
    <dgm:cxn modelId="{C189E6FB-07C8-4A76-844F-9983F674DB84}" srcId="{2F2391A3-39DF-43A8-A58E-C0C735245CAF}" destId="{D37F91F5-0752-4E70-9439-BD768791D2F4}" srcOrd="2" destOrd="0" parTransId="{008A36C4-AEA8-482A-B9AA-5116FD5B8E0D}" sibTransId="{9C9EF7D8-90C6-42F6-B305-20A7A43EE97E}"/>
    <dgm:cxn modelId="{761A2B1A-5F3A-4B36-8020-57D3CC87FF0A}" type="presParOf" srcId="{B8141653-100C-4764-8EBC-E485DE38FCD8}" destId="{96A4A073-A04E-4401-BB1E-DAF0B6E054D4}" srcOrd="0" destOrd="0" presId="urn:microsoft.com/office/officeart/2005/8/layout/funnel1"/>
    <dgm:cxn modelId="{350F250E-4E7B-48E0-951D-FD0765CB65BB}" type="presParOf" srcId="{B8141653-100C-4764-8EBC-E485DE38FCD8}" destId="{C51B82E8-CB27-49C8-A414-385CB0001021}" srcOrd="1" destOrd="0" presId="urn:microsoft.com/office/officeart/2005/8/layout/funnel1"/>
    <dgm:cxn modelId="{1F91DAB9-EBF9-464C-B836-144725E18D6F}" type="presParOf" srcId="{B8141653-100C-4764-8EBC-E485DE38FCD8}" destId="{5BE513CE-5E56-4EE1-9B6E-242932F26A81}" srcOrd="2" destOrd="0" presId="urn:microsoft.com/office/officeart/2005/8/layout/funnel1"/>
    <dgm:cxn modelId="{081AD4A1-2935-455C-817C-84FD945EB567}" type="presParOf" srcId="{B8141653-100C-4764-8EBC-E485DE38FCD8}" destId="{C639CFC9-2E46-4089-98DE-6DD3F0FF6E23}" srcOrd="3" destOrd="0" presId="urn:microsoft.com/office/officeart/2005/8/layout/funnel1"/>
    <dgm:cxn modelId="{B44B8B33-C4B0-4B8E-B4B5-FA7EF38755EE}" type="presParOf" srcId="{B8141653-100C-4764-8EBC-E485DE38FCD8}" destId="{04EA5DD5-541B-4B53-A9F0-C5DEE41D9AE0}" srcOrd="4" destOrd="0" presId="urn:microsoft.com/office/officeart/2005/8/layout/funnel1"/>
    <dgm:cxn modelId="{3BFFE3E1-1FDA-44D1-9A05-908666193A2B}" type="presParOf" srcId="{B8141653-100C-4764-8EBC-E485DE38FCD8}" destId="{7DFF68A5-1A8E-4829-8957-A38CB391FF96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4A073-A04E-4401-BB1E-DAF0B6E054D4}">
      <dsp:nvSpPr>
        <dsp:cNvPr id="0" name=""/>
        <dsp:cNvSpPr/>
      </dsp:nvSpPr>
      <dsp:spPr>
        <a:xfrm>
          <a:off x="0" y="0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B82E8-CB27-49C8-A414-385CB0001021}">
      <dsp:nvSpPr>
        <dsp:cNvPr id="0" name=""/>
        <dsp:cNvSpPr/>
      </dsp:nvSpPr>
      <dsp:spPr>
        <a:xfrm>
          <a:off x="2964160" y="2924946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513CE-5E56-4EE1-9B6E-242932F26A81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/>
        </a:p>
      </dsp:txBody>
      <dsp:txXfrm>
        <a:off x="1524000" y="3276600"/>
        <a:ext cx="3048000" cy="762000"/>
      </dsp:txXfrm>
    </dsp:sp>
    <dsp:sp modelId="{C639CFC9-2E46-4089-98DE-6DD3F0FF6E23}">
      <dsp:nvSpPr>
        <dsp:cNvPr id="0" name=""/>
        <dsp:cNvSpPr/>
      </dsp:nvSpPr>
      <dsp:spPr>
        <a:xfrm rot="905139">
          <a:off x="1747368" y="836709"/>
          <a:ext cx="2185838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perspectiveFront"/>
            <a:lightRig rig="threePt" dir="t"/>
          </a:scene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rPr>
            <a:t>COMPLEXO</a:t>
          </a:r>
          <a:endParaRPr lang="pt-BR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067477" y="1004097"/>
        <a:ext cx="1545620" cy="808224"/>
      </dsp:txXfrm>
    </dsp:sp>
    <dsp:sp modelId="{04EA5DD5-541B-4B53-A9F0-C5DEE41D9AE0}">
      <dsp:nvSpPr>
        <dsp:cNvPr id="0" name=""/>
        <dsp:cNvSpPr/>
      </dsp:nvSpPr>
      <dsp:spPr>
        <a:xfrm rot="20414386">
          <a:off x="2451907" y="1774092"/>
          <a:ext cx="1949397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rPr>
            <a:t>QUASE PERIÓDICO</a:t>
          </a:r>
          <a:endParaRPr lang="pt-BR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737390" y="1941480"/>
        <a:ext cx="1378431" cy="808224"/>
      </dsp:txXfrm>
    </dsp:sp>
    <dsp:sp modelId="{7DFF68A5-1A8E-4829-8957-A38CB391FF96}">
      <dsp:nvSpPr>
        <dsp:cNvPr id="0" name=""/>
        <dsp:cNvSpPr/>
      </dsp:nvSpPr>
      <dsp:spPr>
        <a:xfrm>
          <a:off x="1451996" y="620674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ACBCE9-1F6E-46A9-AC90-514EC7EEED5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6000" y="723900"/>
            <a:ext cx="4827588" cy="362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D68868-9C65-4029-900A-FD9D728ADC3F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D365E-AB6F-4ABD-BE9A-59106759E843}" type="slidenum">
              <a:rPr lang="pt-BR"/>
              <a:pPr/>
              <a:t>1</a:t>
            </a:fld>
            <a:endParaRPr lang="pt-B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Voz veículo das mensagens, das emoções, espelho da alma. quer ser ouvida, compreendida. Reconhecemos uma pessoa pela voz, reconhecemos uma emoção, uma intensão. </a:t>
            </a:r>
          </a:p>
          <a:p>
            <a:r>
              <a:rPr lang="pt-BR"/>
              <a:t>A voz é hoje instrumento essencial para o trabalho em inúmeras profissões.</a:t>
            </a:r>
          </a:p>
          <a:p>
            <a:r>
              <a:rPr lang="pt-BR"/>
              <a:t>Quanto mais a conhecermos, maiores os recursos para a prevenção de alterações, para a reabilitação e para o seu aprimoramento. </a:t>
            </a:r>
          </a:p>
          <a:p>
            <a:r>
              <a:rPr lang="pt-BR"/>
              <a:t>Por isso hoje vamos conhecer as grandezas físicas do som da voz, para que possamos compreender as e análises, as medidas, os parâmetros que podemos quantificar e identificar fisicamente</a:t>
            </a:r>
          </a:p>
          <a:p>
            <a:r>
              <a:rPr lang="pt-BR"/>
              <a:t>A avaliação da voz é um dos procedimentos mais importantes para o Fonoaduiólogo que trabalha com indivíduos com distúrbios vocais, com ou sem patologias laríngeas, e com os profissionais da voz (multi usuários da voz)</a:t>
            </a:r>
          </a:p>
          <a:p>
            <a:r>
              <a:rPr lang="pt-BR"/>
              <a:t>Avaliação perceptivo auditiva (percepção do clínico)</a:t>
            </a:r>
          </a:p>
          <a:p>
            <a:r>
              <a:rPr lang="pt-BR"/>
              <a:t>Complementada com a avaliação visual (endoscopia)</a:t>
            </a:r>
          </a:p>
          <a:p>
            <a:r>
              <a:rPr lang="pt-BR"/>
              <a:t>E com a avaliação acústica </a:t>
            </a:r>
          </a:p>
          <a:p>
            <a:r>
              <a:rPr lang="pt-BR"/>
              <a:t>Como vcs sabem acabamos de receber nosso laboratório de voz (na clínica de Fono)</a:t>
            </a:r>
          </a:p>
          <a:p>
            <a:r>
              <a:rPr lang="pt-BR"/>
              <a:t>Portanto se queremos fazer uma avaliação de qualidade, precisamos compreender melhor as medidas acústicas que os programas no oferecem, para poder interpretá-las corretamente.</a:t>
            </a:r>
          </a:p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9B2AC-D3AD-4D1E-A4BC-89F9233F1381}" type="slidenum">
              <a:rPr lang="pt-BR"/>
              <a:pPr/>
              <a:t>33</a:t>
            </a:fld>
            <a:endParaRPr lang="pt-BR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723900"/>
            <a:ext cx="4827588" cy="3622675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/a/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9A4DC-38C9-4698-BAAD-9DB8F86B325D}" type="slidenum">
              <a:rPr lang="pt-BR"/>
              <a:pPr/>
              <a:t>34</a:t>
            </a:fld>
            <a:endParaRPr lang="pt-BR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723900"/>
            <a:ext cx="4827588" cy="3622675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/a/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F9A61A-484B-4C81-B4BA-8867F2AF8BD2}" type="slidenum">
              <a:rPr lang="pt-BR"/>
              <a:pPr/>
              <a:t>41</a:t>
            </a:fld>
            <a:endParaRPr lang="pt-BR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723900"/>
            <a:ext cx="4827588" cy="3622675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32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Espectro: Gráfico onde estão representadas as amplitudes de cada freqüência que compõe o som</a:t>
            </a:r>
            <a:r>
              <a:rPr lang="pt-BR" sz="3200">
                <a:solidFill>
                  <a:srgbClr val="FFFFFF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99DBA-FCF4-400C-9A05-96354AB1128E}" type="slidenum">
              <a:rPr lang="pt-BR"/>
              <a:pPr/>
              <a:t>42</a:t>
            </a:fld>
            <a:endParaRPr lang="pt-BR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723900"/>
            <a:ext cx="4827588" cy="3622675"/>
          </a:xfrm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32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Espectro: Gráfico onde estão representadas as amplitudes de cada freqüência que compõe o som</a:t>
            </a:r>
            <a:r>
              <a:rPr lang="pt-BR" sz="3200">
                <a:solidFill>
                  <a:srgbClr val="FFFFFF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5AED2-429A-426F-971E-31EE47A308C1}" type="slidenum">
              <a:rPr lang="pt-BR"/>
              <a:pPr/>
              <a:t>49</a:t>
            </a:fld>
            <a:endParaRPr lang="pt-BR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723900"/>
            <a:ext cx="4827588" cy="36226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32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Espectro: Gráfico onde estão representadas as amplitudes de cada freqüência que compõe o som</a:t>
            </a:r>
            <a:r>
              <a:rPr lang="pt-BR" sz="3200">
                <a:solidFill>
                  <a:srgbClr val="FFFFFF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E285F-07E5-4C1C-9C9F-58A051BDBFFA}" type="slidenum">
              <a:rPr lang="pt-BR"/>
              <a:pPr/>
              <a:t>51</a:t>
            </a:fld>
            <a:endParaRPr lang="pt-BR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723900"/>
            <a:ext cx="4827588" cy="3622675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32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Espectro: Gráfico onde estão representadas as amplitudes de cada freqüência que compõe o som</a:t>
            </a:r>
            <a:r>
              <a:rPr lang="pt-BR" sz="3200">
                <a:solidFill>
                  <a:srgbClr val="FFFFFF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4D23A-9578-4849-976E-8E368ECD03E0}" type="slidenum">
              <a:rPr lang="pt-BR"/>
              <a:pPr/>
              <a:t>3</a:t>
            </a:fld>
            <a:endParaRPr lang="pt-BR"/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3886200" y="-1588"/>
            <a:ext cx="29733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3886200" y="9174163"/>
            <a:ext cx="297338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08" tIns="0" rIns="19008" bIns="0" anchor="b"/>
          <a:lstStyle/>
          <a:p>
            <a:pPr algn="r" defTabSz="938213" eaLnBrk="0" hangingPunct="0"/>
            <a:r>
              <a:rPr lang="pt-BR" sz="1000" i="1">
                <a:latin typeface="Verdana" pitchFamily="34" charset="0"/>
              </a:rPr>
              <a:t>2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-1588" y="9174163"/>
            <a:ext cx="297338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-1588" y="-1588"/>
            <a:ext cx="29733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1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3938" y="731838"/>
            <a:ext cx="4810125" cy="36068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710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872" tIns="44352" rIns="91872" bIns="4435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A0A39-64A2-4E70-8FF3-A148E3F8F368}" type="slidenum">
              <a:rPr lang="pt-BR"/>
              <a:pPr/>
              <a:t>6</a:t>
            </a:fld>
            <a:endParaRPr lang="pt-BR"/>
          </a:p>
        </p:txBody>
      </p:sp>
      <p:sp>
        <p:nvSpPr>
          <p:cNvPr id="168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7588" y="754063"/>
            <a:ext cx="4833937" cy="3625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606925"/>
            <a:ext cx="5032375" cy="4302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F8211-E201-4884-98E6-D70151F34D15}" type="slidenum">
              <a:rPr lang="pt-BR"/>
              <a:pPr/>
              <a:t>11</a:t>
            </a:fld>
            <a:endParaRPr lang="pt-BR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6000" y="723900"/>
            <a:ext cx="4827588" cy="3622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/>
              <a:t>As freqüências que compõe uma onda sonora pode ser decomposta e apresentada num gráfico chamado espectro.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A56A8-9B6F-4539-8298-E0B62B034EDB}" type="slidenum">
              <a:rPr lang="pt-BR"/>
              <a:pPr/>
              <a:t>14</a:t>
            </a:fld>
            <a:endParaRPr lang="pt-BR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6000" y="723900"/>
            <a:ext cx="4827588" cy="3622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/>
              <a:t>Vogais = sons quase periódicos</a:t>
            </a:r>
          </a:p>
          <a:p>
            <a:r>
              <a:rPr lang="pt-BR"/>
              <a:t>Consoantes = sons aperiódicos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0EB62-51C9-47AB-8195-A2B67A0E63A9}" type="slidenum">
              <a:rPr lang="pt-BR"/>
              <a:pPr/>
              <a:t>20</a:t>
            </a:fld>
            <a:endParaRPr lang="pt-B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723900"/>
            <a:ext cx="4827588" cy="3622675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                               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C698E-D8CF-4B72-A5AB-490FAA6FEF25}" type="slidenum">
              <a:rPr lang="pt-BR"/>
              <a:pPr/>
              <a:t>23</a:t>
            </a:fld>
            <a:endParaRPr lang="pt-BR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723900"/>
            <a:ext cx="4827588" cy="3622675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Depende das características da fonte</a:t>
            </a:r>
          </a:p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BE4A2-5BC0-45AE-97FE-A03DAA9EF0B6}" type="slidenum">
              <a:rPr lang="pt-BR"/>
              <a:pPr/>
              <a:t>25</a:t>
            </a:fld>
            <a:endParaRPr lang="pt-BR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6000" y="723900"/>
            <a:ext cx="4827588" cy="3622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Depende das características da fonte</a:t>
            </a:r>
          </a:p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E479A-904A-48D0-B4AC-AD37A8077409}" type="slidenum">
              <a:rPr lang="pt-BR"/>
              <a:pPr/>
              <a:t>28</a:t>
            </a:fld>
            <a:endParaRPr lang="pt-BR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723900"/>
            <a:ext cx="4827588" cy="3622675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32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Espectro: Gráfico onde estão representadas as amplitudes de cada freqüência que compõe o som</a:t>
            </a:r>
            <a:r>
              <a:rPr lang="pt-BR" sz="3200">
                <a:solidFill>
                  <a:srgbClr val="FFFFFF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D4EB-95CE-4252-AFD4-CD14CCAF36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F026-E524-4C6D-AC69-2AC3CB3C7E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5E29-7BFE-4D10-9550-DA7B08CCC1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940" y="889002"/>
            <a:ext cx="8885237" cy="11557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134939" y="2116139"/>
            <a:ext cx="8896351" cy="4135437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9994154-B83F-4977-BBB4-0209A4186DC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DE47-DC27-41D6-93CE-14C9AAA869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97FB-2FA3-438E-AACE-EA56E2C0CD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A2B9-DCB5-4C13-B392-668C3480D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C17A-635F-458F-8145-EF0A132902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2554-1DFE-4469-BA80-82616CEF8F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8DB9-2BDF-44EB-94B9-8E7F4D8796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54BC-7F4F-4FE4-81A9-2AC9607EF9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8CF702-85A6-4635-813A-CD3D1D232AC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E77920-2456-4665-A83D-2F50367B87DF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/Users/lidiateles/Library/Mobile%20Documents/com~apple~CloudDocs/imagens/Foto_ultrarapida%20nl.mp4" TargetMode="External"/><Relationship Id="rId1" Type="http://schemas.microsoft.com/office/2007/relationships/media" Target="file:////Users/lidiateles/Library/Mobile%20Documents/com~apple~CloudDocs/imagens/Foto_ultrarapida%20nl.mp4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C:/Li&#769;dia%20FOB/Voz%20profissional/2009/Canto%202009/video_g1.avi" TargetMode="External"/><Relationship Id="rId1" Type="http://schemas.microsoft.com/office/2007/relationships/media" Target="file://localhost/C:/Li&#769;dia%20FOB/Voz%20profissional/2009/Canto%202009/video_g1.avi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C:/Li&#769;dia%20FOB/Voz%20profissional/2009/Canto%202009/video_g1.avi" TargetMode="External"/><Relationship Id="rId1" Type="http://schemas.microsoft.com/office/2007/relationships/media" Target="file://localhost/C:/Li&#769;dia%20FOB/Voz%20profissional/2009/Canto%202009/video_g1.avi" TargetMode="Externa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file://localhost/C:/Li&#769;dia%20FOB/Voz%20profissional/2009/Canto%202009/video_h2.avi" TargetMode="External"/><Relationship Id="rId7" Type="http://schemas.openxmlformats.org/officeDocument/2006/relationships/image" Target="../media/image15.png"/><Relationship Id="rId2" Type="http://schemas.openxmlformats.org/officeDocument/2006/relationships/video" Target="file://localhost/C:/Li&#769;dia%20FOB/Voz%20profissional/2009/Canto%202009/video_g1.avi" TargetMode="External"/><Relationship Id="rId1" Type="http://schemas.microsoft.com/office/2007/relationships/media" Target="file://localhost/C:/Li&#769;dia%20FOB/Voz%20profissional/2009/Canto%202009/video_g1.avi" TargetMode="Externa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4.xml"/><Relationship Id="rId4" Type="http://schemas.openxmlformats.org/officeDocument/2006/relationships/video" Target="file://localhost/C:/Li&#769;dia%20FOB/Voz%20profissional/2009/Canto%202009/video_h2.av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1.xml"/><Relationship Id="rId5" Type="http://schemas.openxmlformats.org/officeDocument/2006/relationships/image" Target="../media/image17.w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3.bin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3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hyperlink" Target="file:///C:/Voce%20Vista/vv-realtime.exe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2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4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C:\Shanthi\nature2\pic034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14198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AVALIAÇÃO </a:t>
            </a:r>
            <a:b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ACÚSTICA DA VOZ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19200" y="5100638"/>
            <a:ext cx="70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pt-BR" sz="3600" b="1" dirty="0" err="1">
                <a:solidFill>
                  <a:schemeClr val="bg1"/>
                </a:solidFill>
                <a:latin typeface="Monotype Corsiva" pitchFamily="66" charset="0"/>
              </a:rPr>
              <a:t>Profª</a:t>
            </a:r>
            <a:r>
              <a:rPr lang="pt-BR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Monotype Corsiva" pitchFamily="66" charset="0"/>
              </a:rPr>
              <a:t>Drª</a:t>
            </a:r>
            <a:r>
              <a:rPr lang="pt-BR" sz="3600" b="1" dirty="0">
                <a:solidFill>
                  <a:schemeClr val="bg1"/>
                </a:solidFill>
                <a:latin typeface="Monotype Corsiva" pitchFamily="66" charset="0"/>
              </a:rPr>
              <a:t> Lídia Teles </a:t>
            </a:r>
            <a:endParaRPr lang="pt-BR" sz="20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5715000" y="5486400"/>
            <a:ext cx="365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800" b="1">
                <a:solidFill>
                  <a:srgbClr val="FFFFFF"/>
                </a:solidFill>
                <a:latin typeface="Arial" charset="0"/>
              </a:rPr>
              <a:t>Onda de mucosa</a:t>
            </a:r>
          </a:p>
        </p:txBody>
      </p:sp>
      <p:pic>
        <p:nvPicPr>
          <p:cNvPr id="19" name="Foto_ultrarapida1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5496" y="29766"/>
            <a:ext cx="9066378" cy="6799784"/>
          </a:xfrm>
          <a:prstGeom prst="rect">
            <a:avLst/>
          </a:prstGeom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63688" y="332656"/>
            <a:ext cx="594360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rPr>
              <a:t>A FONTE GLÓTICA</a:t>
            </a:r>
            <a:r>
              <a:rPr 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rPr>
              <a:t>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41276" y="5843364"/>
            <a:ext cx="3240360" cy="60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Fluxo de ar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283968" y="5831160"/>
            <a:ext cx="4665712" cy="6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Onda de mucosa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2" name="Rectangle 1032"/>
          <p:cNvSpPr>
            <a:spLocks noGrp="1" noChangeArrowheads="1"/>
          </p:cNvSpPr>
          <p:nvPr>
            <p:ph type="title"/>
          </p:nvPr>
        </p:nvSpPr>
        <p:spPr>
          <a:xfrm>
            <a:off x="258764" y="617116"/>
            <a:ext cx="8885237" cy="11557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FREQUÊNCIA FUNDAMENTAL</a:t>
            </a:r>
            <a:b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r>
              <a:rPr lang="pt-B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F</a:t>
            </a:r>
            <a:r>
              <a:rPr lang="pt-BR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0</a:t>
            </a:r>
          </a:p>
        </p:txBody>
      </p:sp>
      <p:pic>
        <p:nvPicPr>
          <p:cNvPr id="123914" name="Picture 1034" descr="slowcords"/>
          <p:cNvPicPr>
            <a:picLocks noChangeAspect="1" noChangeArrowheads="1" noCrop="1"/>
          </p:cNvPicPr>
          <p:nvPr/>
        </p:nvPicPr>
        <p:blipFill>
          <a:blip r:embed="rId3" cstate="print">
            <a:lum bright="30000" contrast="-24000"/>
          </a:blip>
          <a:srcRect/>
          <a:stretch>
            <a:fillRect/>
          </a:stretch>
        </p:blipFill>
        <p:spPr bwMode="auto">
          <a:xfrm>
            <a:off x="6804248" y="1772816"/>
            <a:ext cx="1872208" cy="3419120"/>
          </a:xfrm>
          <a:prstGeom prst="rect">
            <a:avLst/>
          </a:prstGeom>
          <a:noFill/>
        </p:spPr>
      </p:pic>
      <p:sp>
        <p:nvSpPr>
          <p:cNvPr id="123917" name="Text Box 1037"/>
          <p:cNvSpPr txBox="1">
            <a:spLocks noChangeArrowheads="1"/>
          </p:cNvSpPr>
          <p:nvPr/>
        </p:nvSpPr>
        <p:spPr bwMode="auto">
          <a:xfrm>
            <a:off x="7788276" y="2901952"/>
            <a:ext cx="1314451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chemeClr val="bg2"/>
                </a:solidFill>
                <a:latin typeface="Arial" charset="0"/>
              </a:rPr>
              <a:t>Tempo (s)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31822" y="2060848"/>
            <a:ext cx="6144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b="1" dirty="0">
                <a:solidFill>
                  <a:srgbClr val="002060"/>
                </a:solidFill>
                <a:latin typeface="Arial" charset="0"/>
              </a:rPr>
              <a:t>Velocidade na qual uma forma de onda se repete por unidade de tempo.</a:t>
            </a:r>
          </a:p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872207" y="3341063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Arial" charset="0"/>
              </a:rPr>
              <a:t>Número de ciclos glóticos em um segundo (Hz ou </a:t>
            </a:r>
            <a:r>
              <a:rPr lang="pt-BR" b="1" dirty="0" err="1">
                <a:solidFill>
                  <a:srgbClr val="002060"/>
                </a:solidFill>
                <a:latin typeface="Arial" charset="0"/>
              </a:rPr>
              <a:t>st</a:t>
            </a:r>
            <a:r>
              <a:rPr lang="pt-BR" b="1" dirty="0">
                <a:solidFill>
                  <a:srgbClr val="002060"/>
                </a:solidFill>
                <a:latin typeface="Arial" charset="0"/>
              </a:rPr>
              <a:t>).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E2B5806-2A7E-CD47-888E-F5E377E28674}"/>
              </a:ext>
            </a:extLst>
          </p:cNvPr>
          <p:cNvSpPr txBox="1"/>
          <p:nvPr/>
        </p:nvSpPr>
        <p:spPr>
          <a:xfrm>
            <a:off x="2843808" y="4777976"/>
            <a:ext cx="5076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É determinada pelas PPVV:</a:t>
            </a:r>
          </a:p>
          <a:p>
            <a:pPr>
              <a:buFontTx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Comprimento: natural e produzido</a:t>
            </a:r>
          </a:p>
          <a:p>
            <a:pPr>
              <a:buFontTx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Massa</a:t>
            </a:r>
          </a:p>
          <a:p>
            <a:pPr>
              <a:buFontTx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Tensão</a:t>
            </a: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02" name="Rectangle 14"/>
          <p:cNvSpPr>
            <a:spLocks noGrp="1" noChangeArrowheads="1"/>
          </p:cNvSpPr>
          <p:nvPr>
            <p:ph type="title"/>
          </p:nvPr>
        </p:nvSpPr>
        <p:spPr>
          <a:xfrm>
            <a:off x="134940" y="154732"/>
            <a:ext cx="8885237" cy="1656184"/>
          </a:xfrm>
          <a:noFill/>
          <a:ln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Músculos Intrínsecos</a:t>
            </a:r>
            <a:b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FREQUÊNCIA</a:t>
            </a:r>
          </a:p>
        </p:txBody>
      </p:sp>
      <p:sp>
        <p:nvSpPr>
          <p:cNvPr id="293890" name="Rectangle 2"/>
          <p:cNvSpPr>
            <a:spLocks noGrp="1" noChangeArrowheads="1"/>
          </p:cNvSpPr>
          <p:nvPr>
            <p:ph idx="1"/>
          </p:nvPr>
        </p:nvSpPr>
        <p:spPr>
          <a:xfrm>
            <a:off x="1331640" y="5301208"/>
            <a:ext cx="6840760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  TA</a:t>
            </a:r>
            <a:r>
              <a:rPr lang="pt-BR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		           	        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CT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pt-BR" sz="2400" b="1" dirty="0">
                <a:solidFill>
                  <a:sysClr val="windowText" lastClr="000000"/>
                </a:solidFill>
                <a:latin typeface="Arial" charset="0"/>
              </a:rPr>
              <a:t>    GRAVES				</a:t>
            </a:r>
            <a:r>
              <a:rPr lang="pt-BR" sz="2400" b="1" dirty="0">
                <a:solidFill>
                  <a:srgbClr val="CC0000"/>
                </a:solidFill>
                <a:latin typeface="Arial" charset="0"/>
              </a:rPr>
              <a:t>    AGUDAS</a:t>
            </a:r>
            <a:endParaRPr lang="pt-BR" dirty="0"/>
          </a:p>
        </p:txBody>
      </p:sp>
      <p:pic>
        <p:nvPicPr>
          <p:cNvPr id="293895" name="Picture 7"/>
          <p:cNvPicPr>
            <a:picLocks noChangeAspect="1" noChangeArrowheads="1"/>
          </p:cNvPicPr>
          <p:nvPr/>
        </p:nvPicPr>
        <p:blipFill>
          <a:blip r:embed="rId2" cstate="print"/>
          <a:srcRect l="5583" t="33611" r="55667" b="28386"/>
          <a:stretch>
            <a:fillRect/>
          </a:stretch>
        </p:blipFill>
        <p:spPr bwMode="auto">
          <a:xfrm>
            <a:off x="179512" y="1952328"/>
            <a:ext cx="4468515" cy="328657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</p:pic>
      <p:sp>
        <p:nvSpPr>
          <p:cNvPr id="293896" name="Text Box 8"/>
          <p:cNvSpPr txBox="1">
            <a:spLocks noChangeArrowheads="1"/>
          </p:cNvSpPr>
          <p:nvPr/>
        </p:nvSpPr>
        <p:spPr bwMode="auto">
          <a:xfrm>
            <a:off x="283518" y="4831060"/>
            <a:ext cx="4032251" cy="46166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 err="1">
                <a:solidFill>
                  <a:sysClr val="windowText" lastClr="000000"/>
                </a:solidFill>
                <a:latin typeface="Arial" charset="0"/>
              </a:rPr>
              <a:t>m.m.</a:t>
            </a:r>
            <a:r>
              <a:rPr lang="pt-BR" dirty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pt-BR" dirty="0" err="1">
                <a:solidFill>
                  <a:sysClr val="windowText" lastClr="000000"/>
                </a:solidFill>
                <a:latin typeface="Arial" charset="0"/>
              </a:rPr>
              <a:t>tireoaritenóideo</a:t>
            </a:r>
            <a:endParaRPr lang="pt-BR" dirty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293900" name="Picture 12"/>
          <p:cNvPicPr>
            <a:picLocks noChangeAspect="1" noChangeArrowheads="1"/>
          </p:cNvPicPr>
          <p:nvPr/>
        </p:nvPicPr>
        <p:blipFill>
          <a:blip r:embed="rId3" cstate="print"/>
          <a:srcRect l="61354" t="27333" r="14084" b="38638"/>
          <a:stretch>
            <a:fillRect/>
          </a:stretch>
        </p:blipFill>
        <p:spPr bwMode="auto">
          <a:xfrm>
            <a:off x="4908673" y="1844824"/>
            <a:ext cx="3995737" cy="3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5170488" y="4788768"/>
            <a:ext cx="3744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 err="1">
                <a:solidFill>
                  <a:srgbClr val="FFFFFF"/>
                </a:solidFill>
                <a:latin typeface="Arial" charset="0"/>
              </a:rPr>
              <a:t>m.m.</a:t>
            </a:r>
            <a:r>
              <a:rPr lang="pt-BR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pt-BR" dirty="0" err="1">
                <a:solidFill>
                  <a:srgbClr val="FFFFFF"/>
                </a:solidFill>
                <a:latin typeface="Arial" charset="0"/>
              </a:rPr>
              <a:t>cricotireóideo</a:t>
            </a:r>
            <a:r>
              <a:rPr lang="pt-BR" sz="2800" dirty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265007"/>
            <a:ext cx="3131840" cy="158417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pt-BR" sz="2800" b="1" dirty="0">
                <a:solidFill>
                  <a:srgbClr val="800000"/>
                </a:solidFill>
                <a:latin typeface="Arial" charset="0"/>
              </a:rPr>
              <a:t>O som produzido nas pregas vocais</a:t>
            </a:r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6894"/>
            <a:ext cx="8885237" cy="1155700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tx1"/>
                </a:solidFill>
              </a:rPr>
              <a:t>RESSONÂNCIA - AMPLIFICAÇÃO DA VOZ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86646" y="3967424"/>
            <a:ext cx="3100213" cy="15841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AMPLIFICADO</a:t>
            </a:r>
          </a:p>
          <a:p>
            <a:pPr marL="274320" lvl="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C</a:t>
            </a:r>
            <a:r>
              <a:rPr kumimoji="0" lang="pt-BR" sz="2800" i="0" u="none" strike="noStrike" kern="1200" normalizeH="0" baseline="0" noProof="0" dirty="0">
                <a:uLnTx/>
                <a:uFillTx/>
                <a:latin typeface="Arial" pitchFamily="34" charset="0"/>
                <a:cs typeface="Arial" pitchFamily="34" charset="0"/>
              </a:rPr>
              <a:t>AIXAS DE RESSONÂNCIA</a:t>
            </a:r>
          </a:p>
        </p:txBody>
      </p:sp>
      <p:pic>
        <p:nvPicPr>
          <p:cNvPr id="8" name="video_g1.avi">
            <a:hlinkClick r:id="" action="ppaction://media"/>
            <a:extLst>
              <a:ext uri="{FF2B5EF4-FFF2-40B4-BE49-F238E27FC236}">
                <a16:creationId xmlns:a16="http://schemas.microsoft.com/office/drawing/2014/main" id="{885BF716-A194-204D-BA64-367469CB6C3D}"/>
              </a:ext>
            </a:extLst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3968" y="2260637"/>
            <a:ext cx="4628969" cy="3472619"/>
          </a:xfrm>
          <a:prstGeom prst="rect">
            <a:avLst/>
          </a:prstGeom>
          <a:ln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Rectangle 4"/>
          <p:cNvSpPr>
            <a:spLocks noGrp="1" noChangeArrowheads="1"/>
          </p:cNvSpPr>
          <p:nvPr>
            <p:ph type="title"/>
          </p:nvPr>
        </p:nvSpPr>
        <p:spPr>
          <a:xfrm>
            <a:off x="510855" y="549276"/>
            <a:ext cx="5285281" cy="1155700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Arial" charset="0"/>
              </a:rPr>
              <a:t>ARTICULAÇÃO</a:t>
            </a:r>
            <a:endParaRPr lang="pt-BR" b="1" dirty="0">
              <a:solidFill>
                <a:srgbClr val="CC6600"/>
              </a:solidFill>
              <a:effectLst>
                <a:reflection blurRad="6350" stA="55000" endA="300" endPos="45500" dir="5400000" sy="-100000" algn="bl" rotWithShape="0"/>
              </a:effectLst>
              <a:latin typeface="Arial" charset="0"/>
            </a:endParaRPr>
          </a:p>
        </p:txBody>
      </p:sp>
      <p:sp>
        <p:nvSpPr>
          <p:cNvPr id="281602" name="Rectangle 2"/>
          <p:cNvSpPr>
            <a:spLocks noGrp="1" noChangeArrowheads="1"/>
          </p:cNvSpPr>
          <p:nvPr>
            <p:ph idx="1"/>
          </p:nvPr>
        </p:nvSpPr>
        <p:spPr>
          <a:xfrm>
            <a:off x="2590800" y="2362200"/>
            <a:ext cx="3962400" cy="1676400"/>
          </a:xfrm>
          <a:noFill/>
          <a:ln/>
        </p:spPr>
        <p:txBody>
          <a:bodyPr lIns="90488" tIns="44450" rIns="90488" bIns="44450"/>
          <a:lstStyle/>
          <a:p>
            <a:pPr marL="609600" indent="-609600" algn="ctr" eaLnBrk="0" hangingPunct="0">
              <a:lnSpc>
                <a:spcPct val="90000"/>
              </a:lnSpc>
              <a:buFont typeface="Monotype Sorts" pitchFamily="2" charset="2"/>
              <a:buNone/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Vogais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algn="ctr" eaLnBrk="0" hangingPunct="0">
              <a:lnSpc>
                <a:spcPct val="90000"/>
              </a:lnSpc>
              <a:buFont typeface="Monotype Sorts" pitchFamily="2" charset="2"/>
              <a:buNone/>
            </a:pPr>
            <a:r>
              <a:rPr lang="pt-BR" b="1">
                <a:solidFill>
                  <a:srgbClr val="FFFFFF"/>
                </a:solidFill>
                <a:latin typeface="Arial" charset="0"/>
              </a:rPr>
              <a:t>e </a:t>
            </a:r>
          </a:p>
          <a:p>
            <a:pPr marL="609600" indent="-609600" algn="ctr" eaLnBrk="0" hangingPunct="0">
              <a:lnSpc>
                <a:spcPct val="90000"/>
              </a:lnSpc>
              <a:buFont typeface="Monotype Sorts" pitchFamily="2" charset="2"/>
              <a:buNone/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Consoantes</a:t>
            </a:r>
            <a:r>
              <a:rPr lang="pt-BR" sz="36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sz="3600" b="1">
                <a:solidFill>
                  <a:srgbClr val="FFFFFF"/>
                </a:solidFill>
                <a:latin typeface="Arial" charset="0"/>
              </a:rPr>
              <a:t>      </a:t>
            </a:r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7543800" y="3657601"/>
            <a:ext cx="16002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251520" y="2636912"/>
            <a:ext cx="4032448" cy="33547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pt-BR" sz="4000" dirty="0">
                <a:solidFill>
                  <a:srgbClr val="800000"/>
                </a:solidFill>
                <a:latin typeface="Arial" charset="0"/>
              </a:rPr>
              <a:t>O trato vocal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pt-BR" sz="4000" dirty="0">
                <a:solidFill>
                  <a:srgbClr val="800000"/>
                </a:solidFill>
                <a:latin typeface="Arial" charset="0"/>
              </a:rPr>
              <a:t> molda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pt-BR" sz="4000" dirty="0">
                <a:solidFill>
                  <a:srgbClr val="800000"/>
                </a:solidFill>
                <a:latin typeface="Arial" charset="0"/>
              </a:rPr>
              <a:t>o </a:t>
            </a:r>
            <a:r>
              <a:rPr lang="pt-BR" sz="4000" dirty="0">
                <a:solidFill>
                  <a:srgbClr val="CC6600"/>
                </a:solidFill>
                <a:latin typeface="Arial" charset="0"/>
              </a:rPr>
              <a:t>som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pt-BR" sz="4000" dirty="0">
                <a:solidFill>
                  <a:srgbClr val="800000"/>
                </a:solidFill>
                <a:latin typeface="Arial" charset="0"/>
              </a:rPr>
              <a:t>e permite sua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pt-BR" sz="4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pt-BR" sz="4000" dirty="0">
                <a:solidFill>
                  <a:srgbClr val="CC6600"/>
                </a:solidFill>
                <a:latin typeface="Arial" charset="0"/>
              </a:rPr>
              <a:t>identificação</a:t>
            </a:r>
            <a:r>
              <a:rPr lang="pt-BR" sz="4000" dirty="0">
                <a:solidFill>
                  <a:srgbClr val="800000"/>
                </a:solidFill>
                <a:latin typeface="Arial" charset="0"/>
              </a:rPr>
              <a:t>.</a:t>
            </a:r>
          </a:p>
        </p:txBody>
      </p:sp>
      <p:pic>
        <p:nvPicPr>
          <p:cNvPr id="6" name="video_g1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427984" y="1916832"/>
            <a:ext cx="4427984" cy="422257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1259" y="476672"/>
            <a:ext cx="8885237" cy="11557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Articulação de Vogais</a:t>
            </a:r>
          </a:p>
        </p:txBody>
      </p:sp>
      <p:pic>
        <p:nvPicPr>
          <p:cNvPr id="292867" name="video_g1.avi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50825" y="2060575"/>
            <a:ext cx="4117975" cy="3089275"/>
          </a:xfrm>
          <a:ln/>
        </p:spPr>
      </p:pic>
      <p:pic>
        <p:nvPicPr>
          <p:cNvPr id="292868" name="video_h2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 cstate="print">
            <a:lum bright="12000" contrast="-6000"/>
          </a:blip>
          <a:srcRect/>
          <a:stretch>
            <a:fillRect/>
          </a:stretch>
        </p:blipFill>
        <p:spPr>
          <a:xfrm>
            <a:off x="4775200" y="2060575"/>
            <a:ext cx="4117975" cy="3089275"/>
          </a:xfrm>
          <a:noFill/>
          <a:ln/>
        </p:spPr>
      </p:pic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2195736" y="5373216"/>
            <a:ext cx="5596404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BR" sz="50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+mj-ea"/>
                <a:cs typeface="+mj-cs"/>
              </a:rPr>
              <a:t>FONTE  GLÓTICA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2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92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86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286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2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92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86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286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2188196" y="2564904"/>
            <a:ext cx="4048372" cy="98258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4674" name="Text Box 2" descr="Granito"/>
          <p:cNvSpPr txBox="1">
            <a:spLocks noChangeArrowheads="1"/>
          </p:cNvSpPr>
          <p:nvPr/>
        </p:nvSpPr>
        <p:spPr bwMode="auto">
          <a:xfrm>
            <a:off x="-108520" y="484190"/>
            <a:ext cx="609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pt-BR" sz="44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</a:rPr>
              <a:t>CONSOANTES</a:t>
            </a:r>
          </a:p>
        </p:txBody>
      </p:sp>
      <p:sp>
        <p:nvSpPr>
          <p:cNvPr id="284683" name="Text Box 11"/>
          <p:cNvSpPr txBox="1">
            <a:spLocks noChangeArrowheads="1"/>
          </p:cNvSpPr>
          <p:nvPr/>
        </p:nvSpPr>
        <p:spPr bwMode="auto">
          <a:xfrm>
            <a:off x="144465" y="1659402"/>
            <a:ext cx="8820151" cy="10495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pt-BR" sz="40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Obstrução da passagem do ar: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pt-BR" sz="1200" dirty="0">
              <a:latin typeface="Arial" charset="0"/>
            </a:endParaRPr>
          </a:p>
        </p:txBody>
      </p:sp>
      <p:grpSp>
        <p:nvGrpSpPr>
          <p:cNvPr id="284686" name="Group 14"/>
          <p:cNvGrpSpPr>
            <a:grpSpLocks/>
          </p:cNvGrpSpPr>
          <p:nvPr/>
        </p:nvGrpSpPr>
        <p:grpSpPr bwMode="auto">
          <a:xfrm>
            <a:off x="6005834" y="186868"/>
            <a:ext cx="3390702" cy="1656953"/>
            <a:chOff x="2325" y="128"/>
            <a:chExt cx="1203" cy="817"/>
          </a:xfrm>
          <a:scene3d>
            <a:camera prst="perspectiveContrastingRightFacing"/>
            <a:lightRig rig="threePt" dir="t"/>
          </a:scene3d>
        </p:grpSpPr>
        <p:sp>
          <p:nvSpPr>
            <p:cNvPr id="284685" name="AutoShape 13"/>
            <p:cNvSpPr>
              <a:spLocks noChangeArrowheads="1"/>
            </p:cNvSpPr>
            <p:nvPr/>
          </p:nvSpPr>
          <p:spPr bwMode="auto">
            <a:xfrm>
              <a:off x="2325" y="128"/>
              <a:ext cx="1203" cy="817"/>
            </a:xfrm>
            <a:prstGeom prst="irregularSeal1">
              <a:avLst/>
            </a:prstGeom>
            <a:solidFill>
              <a:srgbClr val="FFC000"/>
            </a:solidFill>
            <a:ln w="12700" cap="sq">
              <a:solidFill>
                <a:srgbClr val="FF924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square" anchor="ctr">
              <a:spAutoFit/>
            </a:bodyPr>
            <a:lstStyle/>
            <a:p>
              <a:endParaRPr lang="pt-BR" dirty="0">
                <a:solidFill>
                  <a:srgbClr val="DD5205"/>
                </a:solidFill>
              </a:endParaRPr>
            </a:p>
          </p:txBody>
        </p:sp>
        <p:sp>
          <p:nvSpPr>
            <p:cNvPr id="284684" name="Text Box 12"/>
            <p:cNvSpPr txBox="1">
              <a:spLocks noChangeArrowheads="1"/>
            </p:cNvSpPr>
            <p:nvPr/>
          </p:nvSpPr>
          <p:spPr bwMode="auto">
            <a:xfrm>
              <a:off x="2619" y="346"/>
              <a:ext cx="773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pt-BR" sz="3600" b="1" dirty="0">
                  <a:ln w="1905"/>
                  <a:solidFill>
                    <a:srgbClr val="CC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</a:rPr>
                <a:t>RUÍDO	</a:t>
              </a:r>
            </a:p>
          </p:txBody>
        </p:sp>
      </p:grpSp>
      <p:sp>
        <p:nvSpPr>
          <p:cNvPr id="7" name="Elipse 6"/>
          <p:cNvSpPr/>
          <p:nvPr/>
        </p:nvSpPr>
        <p:spPr>
          <a:xfrm>
            <a:off x="1835696" y="3429000"/>
            <a:ext cx="4536504" cy="252028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987824" y="2420888"/>
            <a:ext cx="25922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Arial" pitchFamily="34" charset="0"/>
                <a:cs typeface="Arial" pitchFamily="34" charset="0"/>
              </a:rPr>
              <a:t>p	 t 	 k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b	 d	 g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f 	s	 x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v	 z	 j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m 	n 	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nh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	r 	 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R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	l	 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lh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185566" y="2636912"/>
            <a:ext cx="363490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pt-BR" sz="2800" b="1" dirty="0">
                <a:solidFill>
                  <a:srgbClr val="CC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Total e momentânea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436096" y="4221088"/>
            <a:ext cx="32608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pt-BR" sz="2800" b="1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Parcial e contínua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2123728" y="3526532"/>
            <a:ext cx="4048372" cy="55054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195736" y="2518420"/>
            <a:ext cx="4048372" cy="55054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188196" y="2996952"/>
            <a:ext cx="4048372" cy="550540"/>
          </a:xfrm>
          <a:prstGeom prst="ellipse">
            <a:avLst/>
          </a:prstGeom>
          <a:solidFill>
            <a:srgbClr val="FF924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4674" name="Text Box 2" descr="Granito"/>
          <p:cNvSpPr txBox="1">
            <a:spLocks noChangeArrowheads="1"/>
          </p:cNvSpPr>
          <p:nvPr/>
        </p:nvSpPr>
        <p:spPr bwMode="auto">
          <a:xfrm>
            <a:off x="-108520" y="484190"/>
            <a:ext cx="609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pt-BR" sz="44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</a:rPr>
              <a:t>CONSOANTES</a:t>
            </a:r>
          </a:p>
        </p:txBody>
      </p:sp>
      <p:sp>
        <p:nvSpPr>
          <p:cNvPr id="284683" name="Text Box 11"/>
          <p:cNvSpPr txBox="1">
            <a:spLocks noChangeArrowheads="1"/>
          </p:cNvSpPr>
          <p:nvPr/>
        </p:nvSpPr>
        <p:spPr bwMode="auto">
          <a:xfrm>
            <a:off x="144465" y="1659402"/>
            <a:ext cx="8820151" cy="103380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pt-BR" sz="40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Obstrução na laringe: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pt-BR" sz="1200" dirty="0">
              <a:latin typeface="Arial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05834" y="186868"/>
            <a:ext cx="3390702" cy="1656953"/>
            <a:chOff x="2325" y="128"/>
            <a:chExt cx="1203" cy="817"/>
          </a:xfrm>
          <a:scene3d>
            <a:camera prst="perspectiveContrastingRightFacing"/>
            <a:lightRig rig="threePt" dir="t"/>
          </a:scene3d>
        </p:grpSpPr>
        <p:sp>
          <p:nvSpPr>
            <p:cNvPr id="284685" name="AutoShape 13"/>
            <p:cNvSpPr>
              <a:spLocks noChangeArrowheads="1"/>
            </p:cNvSpPr>
            <p:nvPr/>
          </p:nvSpPr>
          <p:spPr bwMode="auto">
            <a:xfrm>
              <a:off x="2325" y="128"/>
              <a:ext cx="1203" cy="817"/>
            </a:xfrm>
            <a:prstGeom prst="irregularSeal1">
              <a:avLst/>
            </a:prstGeom>
            <a:solidFill>
              <a:srgbClr val="FFC000"/>
            </a:solidFill>
            <a:ln w="12700" cap="sq">
              <a:solidFill>
                <a:srgbClr val="FF924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square" anchor="ctr">
              <a:spAutoFit/>
            </a:bodyPr>
            <a:lstStyle/>
            <a:p>
              <a:endParaRPr lang="pt-BR" dirty="0">
                <a:solidFill>
                  <a:srgbClr val="DD5205"/>
                </a:solidFill>
              </a:endParaRPr>
            </a:p>
          </p:txBody>
        </p:sp>
        <p:sp>
          <p:nvSpPr>
            <p:cNvPr id="284684" name="Text Box 12"/>
            <p:cNvSpPr txBox="1">
              <a:spLocks noChangeArrowheads="1"/>
            </p:cNvSpPr>
            <p:nvPr/>
          </p:nvSpPr>
          <p:spPr bwMode="auto">
            <a:xfrm>
              <a:off x="2619" y="346"/>
              <a:ext cx="773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pt-BR" sz="3600" b="1" dirty="0">
                  <a:ln w="1905"/>
                  <a:solidFill>
                    <a:srgbClr val="CC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</a:rPr>
                <a:t>RUÍDO	</a:t>
              </a:r>
            </a:p>
          </p:txBody>
        </p:sp>
      </p:grpSp>
      <p:sp>
        <p:nvSpPr>
          <p:cNvPr id="7" name="Elipse 6"/>
          <p:cNvSpPr/>
          <p:nvPr/>
        </p:nvSpPr>
        <p:spPr>
          <a:xfrm>
            <a:off x="1979712" y="4005064"/>
            <a:ext cx="4536504" cy="1944216"/>
          </a:xfrm>
          <a:prstGeom prst="ellipse">
            <a:avLst/>
          </a:prstGeom>
          <a:solidFill>
            <a:srgbClr val="FF924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987824" y="2420888"/>
            <a:ext cx="25922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Arial" pitchFamily="34" charset="0"/>
                <a:cs typeface="Arial" pitchFamily="34" charset="0"/>
              </a:rPr>
              <a:t>p	 t 	 k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b	 d	 g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f 	s	 x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v	 z	 j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m 	n 	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nh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	r 	 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R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	l	 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lh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39762" y="2492896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pt-BR" sz="3200" b="1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surdas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084168" y="2852936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pt-BR" sz="3200" b="1" dirty="0">
                <a:solidFill>
                  <a:srgbClr val="FF33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sonoras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4" grpId="0" animBg="1"/>
      <p:bldP spid="7" grpId="0" animBg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b="1">
                <a:solidFill>
                  <a:srgbClr val="FFFFFF"/>
                </a:solidFill>
                <a:latin typeface="Arial" charset="0"/>
              </a:rPr>
              <a:t>CONHECENDO O ESPECTRO DO SOM</a:t>
            </a:r>
          </a:p>
        </p:txBody>
      </p:sp>
      <p:pic>
        <p:nvPicPr>
          <p:cNvPr id="18436" name="Picture 4" descr="vo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1676" y="3733802"/>
            <a:ext cx="2549525" cy="2136775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7" name="Picture 17"/>
          <p:cNvPicPr>
            <a:picLocks noChangeAspect="1" noChangeArrowheads="1"/>
          </p:cNvPicPr>
          <p:nvPr/>
        </p:nvPicPr>
        <p:blipFill>
          <a:blip r:embed="rId3" cstate="print"/>
          <a:srcRect l="3163" t="71170" r="8353" b="7828"/>
          <a:stretch>
            <a:fillRect/>
          </a:stretch>
        </p:blipFill>
        <p:spPr bwMode="auto">
          <a:xfrm>
            <a:off x="684213" y="3141663"/>
            <a:ext cx="7416800" cy="7921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62000" y="476672"/>
            <a:ext cx="8382000" cy="93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SzPct val="115000"/>
              <a:buFont typeface="Monotype Sorts" pitchFamily="2" charset="2"/>
              <a:buNone/>
            </a:pPr>
            <a:endParaRPr lang="pt-B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</a:endParaRP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SzPct val="115000"/>
              <a:buFont typeface="Monotype Sorts" pitchFamily="2" charset="2"/>
              <a:buNone/>
            </a:pP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SOM  - PPVV 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SzPct val="115000"/>
              <a:buFont typeface="Monotype Sorts" pitchFamily="2" charset="2"/>
              <a:buNone/>
            </a:pPr>
            <a:endParaRPr lang="pt-B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</a:endParaRP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SzPct val="115000"/>
              <a:buFont typeface="Monotype Sorts" pitchFamily="2" charset="2"/>
              <a:buNone/>
            </a:pPr>
            <a:r>
              <a:rPr lang="pt-B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	</a:t>
            </a:r>
            <a:endParaRPr lang="pt-BR" b="1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</a:endParaRP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467544" y="4437112"/>
          <a:ext cx="830580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Documento" r:id="rId4" imgW="4246200" imgH="2000160" progId="Word.Document.8">
                  <p:embed/>
                </p:oleObj>
              </mc:Choice>
              <mc:Fallback>
                <p:oleObj name="Documento" r:id="rId4" imgW="4246200" imgH="2000160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437112"/>
                        <a:ext cx="8305800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371600" y="5334001"/>
            <a:ext cx="6858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42900" y="4419602"/>
            <a:ext cx="9144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bg2"/>
                </a:solidFill>
                <a:latin typeface="Arial" charset="0"/>
              </a:rPr>
              <a:t>Amp. (dB)</a:t>
            </a:r>
            <a:endParaRPr lang="pt-BR" sz="1600">
              <a:latin typeface="Arial" charset="0"/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743200" y="3238500"/>
            <a:ext cx="0" cy="609600"/>
          </a:xfrm>
          <a:prstGeom prst="line">
            <a:avLst/>
          </a:prstGeom>
          <a:noFill/>
          <a:ln w="38100" cap="sq">
            <a:solidFill>
              <a:srgbClr val="FF0066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3409951" y="3238500"/>
            <a:ext cx="0" cy="609600"/>
          </a:xfrm>
          <a:prstGeom prst="line">
            <a:avLst/>
          </a:prstGeom>
          <a:noFill/>
          <a:ln w="38100" cap="sq">
            <a:solidFill>
              <a:srgbClr val="FF0066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1600200" y="4552950"/>
            <a:ext cx="0" cy="1295400"/>
          </a:xfrm>
          <a:prstGeom prst="line">
            <a:avLst/>
          </a:prstGeom>
          <a:noFill/>
          <a:ln w="38100" cap="sq">
            <a:solidFill>
              <a:srgbClr val="FF0066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7848600" y="4572000"/>
            <a:ext cx="0" cy="1295400"/>
          </a:xfrm>
          <a:prstGeom prst="line">
            <a:avLst/>
          </a:prstGeom>
          <a:noFill/>
          <a:ln w="38100" cap="sq">
            <a:solidFill>
              <a:srgbClr val="FF0066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381000" y="3176588"/>
            <a:ext cx="609600" cy="738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bg2"/>
                </a:solidFill>
                <a:latin typeface="Arial" charset="0"/>
              </a:rPr>
              <a:t>Amp. (dB)</a:t>
            </a:r>
          </a:p>
          <a:p>
            <a:pPr algn="ctr">
              <a:spcBef>
                <a:spcPct val="50000"/>
              </a:spcBef>
            </a:pPr>
            <a:endParaRPr lang="pt-BR" sz="1200">
              <a:latin typeface="Arial" charset="0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810000" y="3862390"/>
            <a:ext cx="1447800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>
                <a:solidFill>
                  <a:schemeClr val="bg2"/>
                </a:solidFill>
                <a:latin typeface="Arial" charset="0"/>
              </a:rPr>
              <a:t>Tempo (s)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962400" y="5810252"/>
            <a:ext cx="1447800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solidFill>
                  <a:schemeClr val="bg2"/>
                </a:solidFill>
                <a:latin typeface="Arial" charset="0"/>
              </a:rPr>
              <a:t>Tempo (s)</a:t>
            </a:r>
          </a:p>
        </p:txBody>
      </p:sp>
      <p:graphicFrame>
        <p:nvGraphicFramePr>
          <p:cNvPr id="15" name="Diagrama 14"/>
          <p:cNvGraphicFramePr/>
          <p:nvPr/>
        </p:nvGraphicFramePr>
        <p:xfrm>
          <a:off x="3048000" y="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5" grpId="1">
        <p:bldAsOne/>
      </p:bldGraphic>
      <p:bldGraphic spid="15" grpId="2">
        <p:bldAsOne/>
      </p:bldGraphic>
      <p:bldGraphic spid="15" grpId="3">
        <p:bldAsOne/>
      </p:bldGraphic>
      <p:bldGraphic spid="15" grpId="4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6" name="Picture 6" descr="C:\Shanthi\nature2\pic034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71750" y="2305050"/>
            <a:ext cx="4371975" cy="4135438"/>
          </a:xfrm>
        </p:spPr>
        <p:txBody>
          <a:bodyPr/>
          <a:lstStyle/>
          <a:p>
            <a:r>
              <a:rPr lang="pt-BR" dirty="0">
                <a:solidFill>
                  <a:srgbClr val="FF3300"/>
                </a:solidFill>
                <a:latin typeface="Tahoma" pitchFamily="34" charset="0"/>
              </a:rPr>
              <a:t>FASCÍNIO</a:t>
            </a:r>
          </a:p>
          <a:p>
            <a:r>
              <a:rPr lang="pt-BR" dirty="0">
                <a:solidFill>
                  <a:srgbClr val="FF3300"/>
                </a:solidFill>
                <a:latin typeface="Tahoma" pitchFamily="34" charset="0"/>
              </a:rPr>
              <a:t>INTERESSE</a:t>
            </a:r>
          </a:p>
          <a:p>
            <a:r>
              <a:rPr lang="pt-BR" dirty="0">
                <a:solidFill>
                  <a:srgbClr val="FF3300"/>
                </a:solidFill>
                <a:latin typeface="Tahoma" pitchFamily="34" charset="0"/>
              </a:rPr>
              <a:t>DOMÍNIO</a:t>
            </a:r>
          </a:p>
          <a:p>
            <a:r>
              <a:rPr lang="pt-BR" dirty="0">
                <a:solidFill>
                  <a:srgbClr val="FF3300"/>
                </a:solidFill>
                <a:latin typeface="Tahoma" pitchFamily="34" charset="0"/>
              </a:rPr>
              <a:t>SOLUÇÃO</a:t>
            </a:r>
          </a:p>
          <a:p>
            <a:r>
              <a:rPr lang="pt-BR" dirty="0">
                <a:solidFill>
                  <a:srgbClr val="FF3300"/>
                </a:solidFill>
                <a:latin typeface="Tahoma" pitchFamily="34" charset="0"/>
              </a:rPr>
              <a:t>SEGURANÇA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64088" y="2580767"/>
            <a:ext cx="3482280" cy="2712318"/>
          </a:xfrm>
        </p:spPr>
        <p:txBody>
          <a:bodyPr/>
          <a:lstStyle/>
          <a:p>
            <a:r>
              <a:rPr lang="pt-BR" dirty="0">
                <a:latin typeface="Tahoma" pitchFamily="34" charset="0"/>
              </a:rPr>
              <a:t>INSEGURANÇA</a:t>
            </a:r>
          </a:p>
          <a:p>
            <a:r>
              <a:rPr lang="pt-BR" dirty="0">
                <a:latin typeface="Tahoma" pitchFamily="34" charset="0"/>
              </a:rPr>
              <a:t>MEDO</a:t>
            </a:r>
          </a:p>
          <a:p>
            <a:r>
              <a:rPr lang="pt-BR" dirty="0">
                <a:latin typeface="Tahoma" pitchFamily="34" charset="0"/>
              </a:rPr>
              <a:t>DIFICULDADE</a:t>
            </a:r>
          </a:p>
          <a:p>
            <a:r>
              <a:rPr lang="pt-BR" dirty="0">
                <a:latin typeface="Tahoma" pitchFamily="34" charset="0"/>
              </a:rPr>
              <a:t>INTERPRETAÇÃO</a:t>
            </a:r>
          </a:p>
          <a:p>
            <a:r>
              <a:rPr lang="pt-BR" dirty="0">
                <a:latin typeface="Tahoma" pitchFamily="34" charset="0"/>
              </a:rPr>
              <a:t>PROGRAMAS</a:t>
            </a:r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title"/>
          </p:nvPr>
        </p:nvSpPr>
        <p:spPr>
          <a:xfrm>
            <a:off x="134938" y="304800"/>
            <a:ext cx="8885237" cy="1155700"/>
          </a:xfrm>
          <a:noFill/>
          <a:ln/>
        </p:spPr>
        <p:txBody>
          <a:bodyPr/>
          <a:lstStyle/>
          <a:p>
            <a:r>
              <a:rPr lang="pt-BR" sz="4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ACÚSTICA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autoUpdateAnimBg="0"/>
      <p:bldP spid="23552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36650"/>
          </a:xfrm>
        </p:spPr>
        <p:txBody>
          <a:bodyPr/>
          <a:lstStyle/>
          <a:p>
            <a:r>
              <a:rPr lang="pt-BR" sz="3600" b="1" dirty="0">
                <a:solidFill>
                  <a:srgbClr val="CC0000"/>
                </a:solidFill>
                <a:latin typeface="Verdana" pitchFamily="34" charset="0"/>
              </a:rPr>
              <a:t>Produção de Espectrogramas</a:t>
            </a:r>
          </a:p>
        </p:txBody>
      </p:sp>
      <p:sp>
        <p:nvSpPr>
          <p:cNvPr id="109571" name="Rectangle 1027"/>
          <p:cNvSpPr>
            <a:spLocks noGrp="1" noChangeArrowheads="1"/>
          </p:cNvSpPr>
          <p:nvPr>
            <p:ph idx="1"/>
          </p:nvPr>
        </p:nvSpPr>
        <p:spPr>
          <a:xfrm>
            <a:off x="3685728" y="2209800"/>
            <a:ext cx="5638800" cy="2743200"/>
          </a:xfrm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pt-BR" sz="2400" b="1" i="1" dirty="0"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</a:rPr>
              <a:t>Transformada de Fourier (TF)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pt-BR" sz="2400" b="1" dirty="0">
                <a:solidFill>
                  <a:srgbClr val="800000"/>
                </a:solidFill>
                <a:latin typeface="Arial" charset="0"/>
              </a:rPr>
              <a:t>“Ondas periódicas</a:t>
            </a:r>
          </a:p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pt-BR" sz="2400" b="1" dirty="0">
                <a:solidFill>
                  <a:srgbClr val="800000"/>
                </a:solidFill>
                <a:latin typeface="Arial" charset="0"/>
              </a:rPr>
              <a:t> podem ser analisadas</a:t>
            </a:r>
          </a:p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pt-BR" sz="2400" b="1" dirty="0">
                <a:solidFill>
                  <a:srgbClr val="800000"/>
                </a:solidFill>
                <a:latin typeface="Arial" charset="0"/>
              </a:rPr>
              <a:t> em seus componentes sinusoidais, </a:t>
            </a:r>
          </a:p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pt-BR" sz="2400" b="1" dirty="0">
                <a:solidFill>
                  <a:srgbClr val="800000"/>
                </a:solidFill>
                <a:latin typeface="Arial" charset="0"/>
              </a:rPr>
              <a:t>determinando-se a amplitude                          e fase de cada um deles.”</a:t>
            </a:r>
          </a:p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pt-BR" sz="2400" b="1" dirty="0">
                <a:solidFill>
                  <a:srgbClr val="800000"/>
                </a:solidFill>
                <a:latin typeface="Arial" charset="0"/>
              </a:rPr>
              <a:t> </a:t>
            </a:r>
          </a:p>
        </p:txBody>
      </p:sp>
      <p:sp>
        <p:nvSpPr>
          <p:cNvPr id="109580" name="AutoShape 1036"/>
          <p:cNvSpPr>
            <a:spLocks noChangeArrowheads="1"/>
          </p:cNvSpPr>
          <p:nvPr/>
        </p:nvSpPr>
        <p:spPr bwMode="auto">
          <a:xfrm>
            <a:off x="228600" y="3413523"/>
            <a:ext cx="3886200" cy="564356"/>
          </a:xfrm>
          <a:prstGeom prst="verticalScroll">
            <a:avLst>
              <a:gd name="adj" fmla="val 12500"/>
            </a:avLst>
          </a:prstGeom>
          <a:solidFill>
            <a:srgbClr val="777777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pic>
        <p:nvPicPr>
          <p:cNvPr id="109582" name="Picture 1038" descr="Fourier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2" y="2038351"/>
            <a:ext cx="2876551" cy="3759200"/>
          </a:xfrm>
          <a:prstGeom prst="rect">
            <a:avLst/>
          </a:prstGeom>
          <a:noFill/>
        </p:spPr>
      </p:pic>
      <p:sp>
        <p:nvSpPr>
          <p:cNvPr id="109583" name="Text Box 1039"/>
          <p:cNvSpPr txBox="1">
            <a:spLocks noChangeArrowheads="1"/>
          </p:cNvSpPr>
          <p:nvPr/>
        </p:nvSpPr>
        <p:spPr bwMode="auto">
          <a:xfrm>
            <a:off x="1162051" y="1543051"/>
            <a:ext cx="30480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i="1">
                <a:solidFill>
                  <a:srgbClr val="FFFFFF"/>
                </a:solidFill>
              </a:rPr>
              <a:t>Jean Baptiste Fourier</a:t>
            </a:r>
          </a:p>
        </p:txBody>
      </p:sp>
      <p:sp>
        <p:nvSpPr>
          <p:cNvPr id="109577" name="Text Box 1033"/>
          <p:cNvSpPr txBox="1">
            <a:spLocks noChangeArrowheads="1"/>
          </p:cNvSpPr>
          <p:nvPr/>
        </p:nvSpPr>
        <p:spPr bwMode="auto">
          <a:xfrm>
            <a:off x="-304800" y="5486400"/>
            <a:ext cx="5257800" cy="8987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pt-BR" sz="2000">
                <a:solidFill>
                  <a:srgbClr val="FFFFFF"/>
                </a:solidFill>
                <a:latin typeface="Arial" charset="0"/>
              </a:rPr>
              <a:t>(1768 – 1830)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pt-BR" sz="20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pt-BR" b="1" i="1">
                <a:solidFill>
                  <a:srgbClr val="FFFFFF"/>
                </a:solidFill>
              </a:rPr>
              <a:t>matemático francês séc. XIX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026"/>
          <p:cNvSpPr txBox="1">
            <a:spLocks noChangeArrowheads="1"/>
          </p:cNvSpPr>
          <p:nvPr/>
        </p:nvSpPr>
        <p:spPr bwMode="auto">
          <a:xfrm>
            <a:off x="338137" y="555626"/>
            <a:ext cx="365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t-BR" sz="4800" b="1">
                <a:solidFill>
                  <a:srgbClr val="CC6600"/>
                </a:solidFill>
                <a:latin typeface="Arial" charset="0"/>
              </a:rPr>
              <a:t>Espectro</a:t>
            </a:r>
          </a:p>
        </p:txBody>
      </p:sp>
      <p:sp>
        <p:nvSpPr>
          <p:cNvPr id="131077" name="Text Box 1029"/>
          <p:cNvSpPr txBox="1">
            <a:spLocks noChangeArrowheads="1"/>
          </p:cNvSpPr>
          <p:nvPr/>
        </p:nvSpPr>
        <p:spPr bwMode="auto">
          <a:xfrm>
            <a:off x="276597" y="2220913"/>
            <a:ext cx="13486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 b="1" dirty="0">
                <a:solidFill>
                  <a:srgbClr val="FFFFFF"/>
                </a:solidFill>
                <a:latin typeface="Arial" charset="0"/>
              </a:rPr>
              <a:t>Tom puro</a:t>
            </a:r>
          </a:p>
          <a:p>
            <a:pPr algn="ctr" eaLnBrk="0" hangingPunct="0"/>
            <a:r>
              <a:rPr lang="pt-BR" sz="2000" b="1" dirty="0">
                <a:solidFill>
                  <a:srgbClr val="FFFFFF"/>
                </a:solidFill>
                <a:latin typeface="Arial" charset="0"/>
              </a:rPr>
              <a:t>(</a:t>
            </a:r>
            <a:r>
              <a:rPr lang="pt-BR" sz="2000" b="1" dirty="0" err="1">
                <a:solidFill>
                  <a:srgbClr val="FFFFFF"/>
                </a:solidFill>
                <a:latin typeface="Arial" charset="0"/>
              </a:rPr>
              <a:t>senoide</a:t>
            </a:r>
            <a:r>
              <a:rPr lang="pt-BR" sz="2000" b="1" dirty="0">
                <a:solidFill>
                  <a:srgbClr val="FFFFFF"/>
                </a:solidFill>
                <a:latin typeface="Arial" charset="0"/>
              </a:rPr>
              <a:t>)</a:t>
            </a:r>
            <a:endParaRPr lang="pt-BR" sz="2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1084" name="Text Box 1036"/>
          <p:cNvSpPr txBox="1">
            <a:spLocks noChangeArrowheads="1"/>
          </p:cNvSpPr>
          <p:nvPr/>
        </p:nvSpPr>
        <p:spPr bwMode="auto">
          <a:xfrm>
            <a:off x="244847" y="4005263"/>
            <a:ext cx="13676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 b="1">
                <a:solidFill>
                  <a:srgbClr val="FFFFFF"/>
                </a:solidFill>
                <a:latin typeface="Arial" charset="0"/>
              </a:rPr>
              <a:t>Onda </a:t>
            </a:r>
          </a:p>
          <a:p>
            <a:pPr algn="ctr" eaLnBrk="0" hangingPunct="0"/>
            <a:r>
              <a:rPr lang="pt-BR" sz="2000" b="1">
                <a:solidFill>
                  <a:srgbClr val="FFFFFF"/>
                </a:solidFill>
                <a:latin typeface="Arial" charset="0"/>
              </a:rPr>
              <a:t>complexa</a:t>
            </a:r>
            <a:endParaRPr lang="pt-BR" sz="20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31122" name="Group 1074"/>
          <p:cNvGrpSpPr>
            <a:grpSpLocks/>
          </p:cNvGrpSpPr>
          <p:nvPr/>
        </p:nvGrpSpPr>
        <p:grpSpPr bwMode="auto">
          <a:xfrm>
            <a:off x="1905000" y="2209800"/>
            <a:ext cx="1600200" cy="579438"/>
            <a:chOff x="1056" y="1392"/>
            <a:chExt cx="1200" cy="461"/>
          </a:xfrm>
        </p:grpSpPr>
        <p:grpSp>
          <p:nvGrpSpPr>
            <p:cNvPr id="131121" name="Group 1073"/>
            <p:cNvGrpSpPr>
              <a:grpSpLocks/>
            </p:cNvGrpSpPr>
            <p:nvPr/>
          </p:nvGrpSpPr>
          <p:grpSpPr bwMode="auto">
            <a:xfrm>
              <a:off x="1152" y="1392"/>
              <a:ext cx="979" cy="461"/>
              <a:chOff x="1152" y="1392"/>
              <a:chExt cx="979" cy="461"/>
            </a:xfrm>
          </p:grpSpPr>
          <p:sp>
            <p:nvSpPr>
              <p:cNvPr id="131075" name="Freeform 1027"/>
              <p:cNvSpPr>
                <a:spLocks/>
              </p:cNvSpPr>
              <p:nvPr/>
            </p:nvSpPr>
            <p:spPr bwMode="auto">
              <a:xfrm>
                <a:off x="1152" y="1392"/>
                <a:ext cx="461" cy="231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576" y="0"/>
                  </a:cxn>
                  <a:cxn ang="0">
                    <a:pos x="1152" y="576"/>
                  </a:cxn>
                </a:cxnLst>
                <a:rect l="0" t="0" r="r" b="b"/>
                <a:pathLst>
                  <a:path w="1152" h="576">
                    <a:moveTo>
                      <a:pt x="0" y="576"/>
                    </a:moveTo>
                    <a:cubicBezTo>
                      <a:pt x="192" y="288"/>
                      <a:pt x="384" y="0"/>
                      <a:pt x="576" y="0"/>
                    </a:cubicBezTo>
                    <a:cubicBezTo>
                      <a:pt x="768" y="0"/>
                      <a:pt x="960" y="288"/>
                      <a:pt x="1152" y="576"/>
                    </a:cubicBezTo>
                  </a:path>
                </a:pathLst>
              </a:custGeom>
              <a:noFill/>
              <a:ln w="38100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1076" name="Freeform 1028"/>
              <p:cNvSpPr>
                <a:spLocks/>
              </p:cNvSpPr>
              <p:nvPr/>
            </p:nvSpPr>
            <p:spPr bwMode="auto">
              <a:xfrm>
                <a:off x="1613" y="1622"/>
                <a:ext cx="518" cy="2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0" y="576"/>
                  </a:cxn>
                  <a:cxn ang="0">
                    <a:pos x="1296" y="0"/>
                  </a:cxn>
                </a:cxnLst>
                <a:rect l="0" t="0" r="r" b="b"/>
                <a:pathLst>
                  <a:path w="1296" h="576">
                    <a:moveTo>
                      <a:pt x="0" y="0"/>
                    </a:moveTo>
                    <a:cubicBezTo>
                      <a:pt x="252" y="288"/>
                      <a:pt x="504" y="576"/>
                      <a:pt x="720" y="576"/>
                    </a:cubicBezTo>
                    <a:cubicBezTo>
                      <a:pt x="936" y="576"/>
                      <a:pt x="1116" y="288"/>
                      <a:pt x="1296" y="0"/>
                    </a:cubicBezTo>
                  </a:path>
                </a:pathLst>
              </a:custGeom>
              <a:noFill/>
              <a:ln w="38100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31104" name="Line 1056"/>
            <p:cNvSpPr>
              <a:spLocks noChangeShapeType="1"/>
            </p:cNvSpPr>
            <p:nvPr/>
          </p:nvSpPr>
          <p:spPr bwMode="auto">
            <a:xfrm>
              <a:off x="1056" y="1621"/>
              <a:ext cx="120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31108" name="Line 1060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28575" cap="sq">
            <a:solidFill>
              <a:srgbClr val="CC6600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31078" name="Text Box 1030"/>
          <p:cNvSpPr txBox="1">
            <a:spLocks noChangeArrowheads="1"/>
          </p:cNvSpPr>
          <p:nvPr/>
        </p:nvSpPr>
        <p:spPr bwMode="auto">
          <a:xfrm>
            <a:off x="5796136" y="3124200"/>
            <a:ext cx="1061864" cy="3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pt-BR" sz="2000" dirty="0">
                <a:solidFill>
                  <a:srgbClr val="FFFFFF"/>
                </a:solidFill>
                <a:latin typeface="Arial" charset="0"/>
              </a:rPr>
              <a:t> F</a:t>
            </a:r>
            <a:r>
              <a:rPr lang="pt-BR" sz="2000" baseline="-25000" dirty="0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131079" name="Text Box 1031"/>
          <p:cNvSpPr txBox="1">
            <a:spLocks noChangeArrowheads="1"/>
          </p:cNvSpPr>
          <p:nvPr/>
        </p:nvSpPr>
        <p:spPr bwMode="auto">
          <a:xfrm>
            <a:off x="5529266" y="1828800"/>
            <a:ext cx="16335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pt-BR" sz="2000" dirty="0">
                <a:solidFill>
                  <a:srgbClr val="FFFFFF"/>
                </a:solidFill>
                <a:latin typeface="Arial" charset="0"/>
              </a:rPr>
              <a:t>Amplitude</a:t>
            </a:r>
          </a:p>
        </p:txBody>
      </p:sp>
      <p:sp>
        <p:nvSpPr>
          <p:cNvPr id="131080" name="Line 1032"/>
          <p:cNvSpPr>
            <a:spLocks noChangeShapeType="1"/>
          </p:cNvSpPr>
          <p:nvPr/>
        </p:nvSpPr>
        <p:spPr bwMode="auto">
          <a:xfrm flipH="1">
            <a:off x="5486400" y="2020890"/>
            <a:ext cx="0" cy="141446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1082" name="Line 1034"/>
          <p:cNvSpPr>
            <a:spLocks noChangeShapeType="1"/>
          </p:cNvSpPr>
          <p:nvPr/>
        </p:nvSpPr>
        <p:spPr bwMode="auto">
          <a:xfrm flipH="1" flipV="1">
            <a:off x="5889625" y="2149477"/>
            <a:ext cx="0" cy="96361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1083" name="Rectangle 1035"/>
          <p:cNvSpPr>
            <a:spLocks noChangeArrowheads="1"/>
          </p:cNvSpPr>
          <p:nvPr/>
        </p:nvSpPr>
        <p:spPr bwMode="auto">
          <a:xfrm>
            <a:off x="6876256" y="3140968"/>
            <a:ext cx="1533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t-BR" sz="2000" dirty="0">
                <a:solidFill>
                  <a:srgbClr val="FFFFFF"/>
                </a:solidFill>
                <a:latin typeface="Arial" charset="0"/>
              </a:rPr>
              <a:t>Frequência</a:t>
            </a:r>
          </a:p>
        </p:txBody>
      </p:sp>
      <p:sp>
        <p:nvSpPr>
          <p:cNvPr id="131110" name="Line 1062"/>
          <p:cNvSpPr>
            <a:spLocks noChangeShapeType="1"/>
          </p:cNvSpPr>
          <p:nvPr/>
        </p:nvSpPr>
        <p:spPr bwMode="auto">
          <a:xfrm>
            <a:off x="5486402" y="3113088"/>
            <a:ext cx="2246313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 type="none" w="sm" len="sm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31085" name="Text Box 1037"/>
          <p:cNvSpPr txBox="1">
            <a:spLocks noChangeArrowheads="1"/>
          </p:cNvSpPr>
          <p:nvPr/>
        </p:nvSpPr>
        <p:spPr bwMode="auto">
          <a:xfrm rot="16200000">
            <a:off x="3989387" y="4083052"/>
            <a:ext cx="1704975" cy="1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pt-BR" sz="2000">
                <a:solidFill>
                  <a:srgbClr val="FFFFFF"/>
                </a:solidFill>
                <a:latin typeface="Arial" charset="0"/>
              </a:rPr>
              <a:t>Amplitude</a:t>
            </a:r>
          </a:p>
        </p:txBody>
      </p:sp>
      <p:sp>
        <p:nvSpPr>
          <p:cNvPr id="131089" name="Rectangle 1041"/>
          <p:cNvSpPr>
            <a:spLocks noChangeArrowheads="1"/>
          </p:cNvSpPr>
          <p:nvPr/>
        </p:nvSpPr>
        <p:spPr bwMode="auto">
          <a:xfrm>
            <a:off x="7405688" y="5013325"/>
            <a:ext cx="1585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t-BR" sz="2000">
                <a:solidFill>
                  <a:srgbClr val="FFFFFF"/>
                </a:solidFill>
                <a:latin typeface="Arial" charset="0"/>
              </a:rPr>
              <a:t>Freqüência</a:t>
            </a:r>
          </a:p>
        </p:txBody>
      </p:sp>
      <p:sp>
        <p:nvSpPr>
          <p:cNvPr id="131112" name="AutoShape 1064"/>
          <p:cNvSpPr>
            <a:spLocks noChangeArrowheads="1"/>
          </p:cNvSpPr>
          <p:nvPr/>
        </p:nvSpPr>
        <p:spPr bwMode="auto">
          <a:xfrm rot="1815422" flipH="1">
            <a:off x="5233726" y="864902"/>
            <a:ext cx="3528392" cy="1008112"/>
          </a:xfrm>
          <a:prstGeom prst="wedgeRoundRectCallout">
            <a:avLst>
              <a:gd name="adj1" fmla="val -10773"/>
              <a:gd name="adj2" fmla="val 92968"/>
              <a:gd name="adj3" fmla="val 16667"/>
            </a:avLst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dirty="0">
                <a:latin typeface="Arial" charset="0"/>
              </a:rPr>
              <a:t>relação entre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dirty="0">
                <a:latin typeface="Arial" charset="0"/>
              </a:rPr>
              <a:t> amplitude e freqüência</a:t>
            </a:r>
          </a:p>
        </p:txBody>
      </p:sp>
      <p:sp>
        <p:nvSpPr>
          <p:cNvPr id="131113" name="Text Box 1065"/>
          <p:cNvSpPr txBox="1">
            <a:spLocks noChangeArrowheads="1"/>
          </p:cNvSpPr>
          <p:nvPr/>
        </p:nvSpPr>
        <p:spPr bwMode="auto">
          <a:xfrm>
            <a:off x="7016749" y="6292850"/>
            <a:ext cx="21467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600" i="1">
                <a:solidFill>
                  <a:srgbClr val="FFFFFF"/>
                </a:solidFill>
              </a:rPr>
              <a:t>(Fernandes, J.C., 2003)</a:t>
            </a:r>
          </a:p>
        </p:txBody>
      </p:sp>
      <p:sp>
        <p:nvSpPr>
          <p:cNvPr id="131123" name="Text Box 1075"/>
          <p:cNvSpPr txBox="1">
            <a:spLocks noChangeArrowheads="1"/>
          </p:cNvSpPr>
          <p:nvPr/>
        </p:nvSpPr>
        <p:spPr bwMode="auto">
          <a:xfrm>
            <a:off x="2209800" y="3429001"/>
            <a:ext cx="114300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rgbClr val="FFFFFF"/>
                </a:solidFill>
                <a:latin typeface="Arial" charset="0"/>
              </a:rPr>
              <a:t>VOZ</a:t>
            </a:r>
          </a:p>
        </p:txBody>
      </p:sp>
      <p:sp>
        <p:nvSpPr>
          <p:cNvPr id="131132" name="Line 1084"/>
          <p:cNvSpPr>
            <a:spLocks noChangeShapeType="1"/>
          </p:cNvSpPr>
          <p:nvPr/>
        </p:nvSpPr>
        <p:spPr bwMode="auto">
          <a:xfrm>
            <a:off x="1219200" y="5789615"/>
            <a:ext cx="23622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1133" name="Freeform 1085"/>
          <p:cNvSpPr>
            <a:spLocks/>
          </p:cNvSpPr>
          <p:nvPr/>
        </p:nvSpPr>
        <p:spPr bwMode="auto">
          <a:xfrm>
            <a:off x="1295400" y="5257802"/>
            <a:ext cx="2362200" cy="1012825"/>
          </a:xfrm>
          <a:custGeom>
            <a:avLst/>
            <a:gdLst/>
            <a:ahLst/>
            <a:cxnLst>
              <a:cxn ang="0">
                <a:pos x="40" y="1080"/>
              </a:cxn>
              <a:cxn ang="0">
                <a:pos x="100" y="960"/>
              </a:cxn>
              <a:cxn ang="0">
                <a:pos x="160" y="840"/>
              </a:cxn>
              <a:cxn ang="0">
                <a:pos x="240" y="640"/>
              </a:cxn>
              <a:cxn ang="0">
                <a:pos x="220" y="1180"/>
              </a:cxn>
              <a:cxn ang="0">
                <a:pos x="260" y="960"/>
              </a:cxn>
              <a:cxn ang="0">
                <a:pos x="320" y="1100"/>
              </a:cxn>
              <a:cxn ang="0">
                <a:pos x="420" y="1140"/>
              </a:cxn>
              <a:cxn ang="0">
                <a:pos x="600" y="400"/>
              </a:cxn>
              <a:cxn ang="0">
                <a:pos x="660" y="140"/>
              </a:cxn>
              <a:cxn ang="0">
                <a:pos x="720" y="180"/>
              </a:cxn>
              <a:cxn ang="0">
                <a:pos x="740" y="480"/>
              </a:cxn>
              <a:cxn ang="0">
                <a:pos x="740" y="820"/>
              </a:cxn>
              <a:cxn ang="0">
                <a:pos x="740" y="1400"/>
              </a:cxn>
              <a:cxn ang="0">
                <a:pos x="800" y="1200"/>
              </a:cxn>
              <a:cxn ang="0">
                <a:pos x="880" y="1420"/>
              </a:cxn>
              <a:cxn ang="0">
                <a:pos x="940" y="1940"/>
              </a:cxn>
              <a:cxn ang="0">
                <a:pos x="1040" y="1420"/>
              </a:cxn>
              <a:cxn ang="0">
                <a:pos x="1160" y="1240"/>
              </a:cxn>
              <a:cxn ang="0">
                <a:pos x="1200" y="1180"/>
              </a:cxn>
              <a:cxn ang="0">
                <a:pos x="1260" y="900"/>
              </a:cxn>
              <a:cxn ang="0">
                <a:pos x="1380" y="940"/>
              </a:cxn>
              <a:cxn ang="0">
                <a:pos x="1520" y="1140"/>
              </a:cxn>
              <a:cxn ang="0">
                <a:pos x="1600" y="1160"/>
              </a:cxn>
              <a:cxn ang="0">
                <a:pos x="1640" y="760"/>
              </a:cxn>
              <a:cxn ang="0">
                <a:pos x="1780" y="440"/>
              </a:cxn>
              <a:cxn ang="0">
                <a:pos x="1800" y="820"/>
              </a:cxn>
              <a:cxn ang="0">
                <a:pos x="1940" y="700"/>
              </a:cxn>
              <a:cxn ang="0">
                <a:pos x="2040" y="0"/>
              </a:cxn>
              <a:cxn ang="0">
                <a:pos x="2040" y="600"/>
              </a:cxn>
              <a:cxn ang="0">
                <a:pos x="2080" y="600"/>
              </a:cxn>
              <a:cxn ang="0">
                <a:pos x="2040" y="1180"/>
              </a:cxn>
              <a:cxn ang="0">
                <a:pos x="2040" y="1340"/>
              </a:cxn>
              <a:cxn ang="0">
                <a:pos x="2140" y="1480"/>
              </a:cxn>
              <a:cxn ang="0">
                <a:pos x="2200" y="1280"/>
              </a:cxn>
              <a:cxn ang="0">
                <a:pos x="2360" y="840"/>
              </a:cxn>
              <a:cxn ang="0">
                <a:pos x="2520" y="620"/>
              </a:cxn>
              <a:cxn ang="0">
                <a:pos x="2600" y="200"/>
              </a:cxn>
              <a:cxn ang="0">
                <a:pos x="2640" y="780"/>
              </a:cxn>
              <a:cxn ang="0">
                <a:pos x="2700" y="1780"/>
              </a:cxn>
              <a:cxn ang="0">
                <a:pos x="2800" y="1980"/>
              </a:cxn>
              <a:cxn ang="0">
                <a:pos x="2960" y="1360"/>
              </a:cxn>
              <a:cxn ang="0">
                <a:pos x="3020" y="1300"/>
              </a:cxn>
              <a:cxn ang="0">
                <a:pos x="3080" y="1120"/>
              </a:cxn>
              <a:cxn ang="0">
                <a:pos x="3200" y="720"/>
              </a:cxn>
              <a:cxn ang="0">
                <a:pos x="3300" y="1360"/>
              </a:cxn>
              <a:cxn ang="0">
                <a:pos x="3380" y="1040"/>
              </a:cxn>
              <a:cxn ang="0">
                <a:pos x="3500" y="1040"/>
              </a:cxn>
              <a:cxn ang="0">
                <a:pos x="3620" y="1200"/>
              </a:cxn>
              <a:cxn ang="0">
                <a:pos x="3700" y="1240"/>
              </a:cxn>
            </a:cxnLst>
            <a:rect l="0" t="0" r="r" b="b"/>
            <a:pathLst>
              <a:path w="3720" h="1980">
                <a:moveTo>
                  <a:pt x="0" y="1200"/>
                </a:moveTo>
                <a:cubicBezTo>
                  <a:pt x="13" y="1160"/>
                  <a:pt x="27" y="1120"/>
                  <a:pt x="40" y="1080"/>
                </a:cubicBezTo>
                <a:cubicBezTo>
                  <a:pt x="47" y="1060"/>
                  <a:pt x="53" y="1040"/>
                  <a:pt x="60" y="1020"/>
                </a:cubicBezTo>
                <a:cubicBezTo>
                  <a:pt x="68" y="997"/>
                  <a:pt x="89" y="981"/>
                  <a:pt x="100" y="960"/>
                </a:cubicBezTo>
                <a:cubicBezTo>
                  <a:pt x="109" y="941"/>
                  <a:pt x="111" y="919"/>
                  <a:pt x="120" y="900"/>
                </a:cubicBezTo>
                <a:cubicBezTo>
                  <a:pt x="131" y="879"/>
                  <a:pt x="149" y="861"/>
                  <a:pt x="160" y="840"/>
                </a:cubicBezTo>
                <a:cubicBezTo>
                  <a:pt x="199" y="762"/>
                  <a:pt x="162" y="790"/>
                  <a:pt x="200" y="700"/>
                </a:cubicBezTo>
                <a:cubicBezTo>
                  <a:pt x="209" y="678"/>
                  <a:pt x="227" y="660"/>
                  <a:pt x="240" y="640"/>
                </a:cubicBezTo>
                <a:cubicBezTo>
                  <a:pt x="270" y="731"/>
                  <a:pt x="243" y="746"/>
                  <a:pt x="220" y="840"/>
                </a:cubicBezTo>
                <a:cubicBezTo>
                  <a:pt x="209" y="941"/>
                  <a:pt x="179" y="1078"/>
                  <a:pt x="220" y="1180"/>
                </a:cubicBezTo>
                <a:cubicBezTo>
                  <a:pt x="228" y="1200"/>
                  <a:pt x="233" y="1140"/>
                  <a:pt x="240" y="1120"/>
                </a:cubicBezTo>
                <a:cubicBezTo>
                  <a:pt x="247" y="1067"/>
                  <a:pt x="232" y="1006"/>
                  <a:pt x="260" y="960"/>
                </a:cubicBezTo>
                <a:cubicBezTo>
                  <a:pt x="272" y="939"/>
                  <a:pt x="291" y="998"/>
                  <a:pt x="300" y="1020"/>
                </a:cubicBezTo>
                <a:cubicBezTo>
                  <a:pt x="311" y="1045"/>
                  <a:pt x="313" y="1073"/>
                  <a:pt x="320" y="1100"/>
                </a:cubicBezTo>
                <a:cubicBezTo>
                  <a:pt x="333" y="1073"/>
                  <a:pt x="331" y="1027"/>
                  <a:pt x="360" y="1020"/>
                </a:cubicBezTo>
                <a:cubicBezTo>
                  <a:pt x="384" y="1014"/>
                  <a:pt x="417" y="1130"/>
                  <a:pt x="420" y="1140"/>
                </a:cubicBezTo>
                <a:cubicBezTo>
                  <a:pt x="457" y="1030"/>
                  <a:pt x="446" y="949"/>
                  <a:pt x="500" y="840"/>
                </a:cubicBezTo>
                <a:cubicBezTo>
                  <a:pt x="529" y="693"/>
                  <a:pt x="553" y="542"/>
                  <a:pt x="600" y="400"/>
                </a:cubicBezTo>
                <a:cubicBezTo>
                  <a:pt x="607" y="353"/>
                  <a:pt x="609" y="306"/>
                  <a:pt x="620" y="260"/>
                </a:cubicBezTo>
                <a:cubicBezTo>
                  <a:pt x="629" y="219"/>
                  <a:pt x="660" y="140"/>
                  <a:pt x="660" y="140"/>
                </a:cubicBezTo>
                <a:cubicBezTo>
                  <a:pt x="653" y="193"/>
                  <a:pt x="595" y="270"/>
                  <a:pt x="640" y="300"/>
                </a:cubicBezTo>
                <a:cubicBezTo>
                  <a:pt x="680" y="327"/>
                  <a:pt x="705" y="226"/>
                  <a:pt x="720" y="180"/>
                </a:cubicBezTo>
                <a:cubicBezTo>
                  <a:pt x="749" y="93"/>
                  <a:pt x="725" y="135"/>
                  <a:pt x="800" y="60"/>
                </a:cubicBezTo>
                <a:cubicBezTo>
                  <a:pt x="787" y="212"/>
                  <a:pt x="776" y="336"/>
                  <a:pt x="740" y="480"/>
                </a:cubicBezTo>
                <a:cubicBezTo>
                  <a:pt x="733" y="560"/>
                  <a:pt x="720" y="640"/>
                  <a:pt x="720" y="720"/>
                </a:cubicBezTo>
                <a:cubicBezTo>
                  <a:pt x="720" y="754"/>
                  <a:pt x="740" y="786"/>
                  <a:pt x="740" y="820"/>
                </a:cubicBezTo>
                <a:cubicBezTo>
                  <a:pt x="740" y="908"/>
                  <a:pt x="711" y="993"/>
                  <a:pt x="700" y="1080"/>
                </a:cubicBezTo>
                <a:cubicBezTo>
                  <a:pt x="719" y="1499"/>
                  <a:pt x="697" y="1682"/>
                  <a:pt x="740" y="1400"/>
                </a:cubicBezTo>
                <a:cubicBezTo>
                  <a:pt x="747" y="1353"/>
                  <a:pt x="746" y="1305"/>
                  <a:pt x="760" y="1260"/>
                </a:cubicBezTo>
                <a:cubicBezTo>
                  <a:pt x="767" y="1237"/>
                  <a:pt x="787" y="1220"/>
                  <a:pt x="800" y="1200"/>
                </a:cubicBezTo>
                <a:cubicBezTo>
                  <a:pt x="807" y="1253"/>
                  <a:pt x="802" y="1309"/>
                  <a:pt x="820" y="1360"/>
                </a:cubicBezTo>
                <a:cubicBezTo>
                  <a:pt x="830" y="1387"/>
                  <a:pt x="874" y="1392"/>
                  <a:pt x="880" y="1420"/>
                </a:cubicBezTo>
                <a:cubicBezTo>
                  <a:pt x="902" y="1518"/>
                  <a:pt x="890" y="1620"/>
                  <a:pt x="900" y="1720"/>
                </a:cubicBezTo>
                <a:cubicBezTo>
                  <a:pt x="908" y="1794"/>
                  <a:pt x="929" y="1866"/>
                  <a:pt x="940" y="1940"/>
                </a:cubicBezTo>
                <a:cubicBezTo>
                  <a:pt x="947" y="1853"/>
                  <a:pt x="949" y="1766"/>
                  <a:pt x="960" y="1680"/>
                </a:cubicBezTo>
                <a:cubicBezTo>
                  <a:pt x="970" y="1598"/>
                  <a:pt x="1014" y="1497"/>
                  <a:pt x="1040" y="1420"/>
                </a:cubicBezTo>
                <a:cubicBezTo>
                  <a:pt x="1134" y="1137"/>
                  <a:pt x="1030" y="1360"/>
                  <a:pt x="1120" y="1180"/>
                </a:cubicBezTo>
                <a:cubicBezTo>
                  <a:pt x="1133" y="1200"/>
                  <a:pt x="1149" y="1219"/>
                  <a:pt x="1160" y="1240"/>
                </a:cubicBezTo>
                <a:cubicBezTo>
                  <a:pt x="1169" y="1259"/>
                  <a:pt x="1168" y="1318"/>
                  <a:pt x="1180" y="1300"/>
                </a:cubicBezTo>
                <a:cubicBezTo>
                  <a:pt x="1202" y="1266"/>
                  <a:pt x="1194" y="1220"/>
                  <a:pt x="1200" y="1180"/>
                </a:cubicBezTo>
                <a:cubicBezTo>
                  <a:pt x="1219" y="1057"/>
                  <a:pt x="1211" y="1060"/>
                  <a:pt x="1240" y="960"/>
                </a:cubicBezTo>
                <a:cubicBezTo>
                  <a:pt x="1246" y="940"/>
                  <a:pt x="1245" y="915"/>
                  <a:pt x="1260" y="900"/>
                </a:cubicBezTo>
                <a:cubicBezTo>
                  <a:pt x="1275" y="885"/>
                  <a:pt x="1300" y="887"/>
                  <a:pt x="1320" y="880"/>
                </a:cubicBezTo>
                <a:cubicBezTo>
                  <a:pt x="1367" y="1020"/>
                  <a:pt x="1347" y="1040"/>
                  <a:pt x="1380" y="940"/>
                </a:cubicBezTo>
                <a:cubicBezTo>
                  <a:pt x="1415" y="1044"/>
                  <a:pt x="1413" y="1153"/>
                  <a:pt x="1440" y="1260"/>
                </a:cubicBezTo>
                <a:cubicBezTo>
                  <a:pt x="1445" y="1238"/>
                  <a:pt x="1455" y="1124"/>
                  <a:pt x="1520" y="1140"/>
                </a:cubicBezTo>
                <a:cubicBezTo>
                  <a:pt x="1540" y="1145"/>
                  <a:pt x="1533" y="1180"/>
                  <a:pt x="1540" y="1200"/>
                </a:cubicBezTo>
                <a:cubicBezTo>
                  <a:pt x="1560" y="1187"/>
                  <a:pt x="1583" y="1143"/>
                  <a:pt x="1600" y="1160"/>
                </a:cubicBezTo>
                <a:cubicBezTo>
                  <a:pt x="1629" y="1189"/>
                  <a:pt x="1616" y="1320"/>
                  <a:pt x="1620" y="1280"/>
                </a:cubicBezTo>
                <a:cubicBezTo>
                  <a:pt x="1637" y="1107"/>
                  <a:pt x="1623" y="933"/>
                  <a:pt x="1640" y="760"/>
                </a:cubicBezTo>
                <a:cubicBezTo>
                  <a:pt x="1643" y="730"/>
                  <a:pt x="1669" y="708"/>
                  <a:pt x="1680" y="680"/>
                </a:cubicBezTo>
                <a:cubicBezTo>
                  <a:pt x="1714" y="596"/>
                  <a:pt x="1737" y="518"/>
                  <a:pt x="1780" y="440"/>
                </a:cubicBezTo>
                <a:cubicBezTo>
                  <a:pt x="1803" y="398"/>
                  <a:pt x="1860" y="320"/>
                  <a:pt x="1860" y="320"/>
                </a:cubicBezTo>
                <a:cubicBezTo>
                  <a:pt x="1819" y="485"/>
                  <a:pt x="1841" y="655"/>
                  <a:pt x="1800" y="820"/>
                </a:cubicBezTo>
                <a:cubicBezTo>
                  <a:pt x="1813" y="601"/>
                  <a:pt x="1808" y="199"/>
                  <a:pt x="1940" y="0"/>
                </a:cubicBezTo>
                <a:cubicBezTo>
                  <a:pt x="2082" y="212"/>
                  <a:pt x="1940" y="468"/>
                  <a:pt x="1940" y="700"/>
                </a:cubicBezTo>
                <a:cubicBezTo>
                  <a:pt x="1940" y="727"/>
                  <a:pt x="1953" y="647"/>
                  <a:pt x="1960" y="620"/>
                </a:cubicBezTo>
                <a:cubicBezTo>
                  <a:pt x="1973" y="412"/>
                  <a:pt x="1973" y="200"/>
                  <a:pt x="2040" y="0"/>
                </a:cubicBezTo>
                <a:cubicBezTo>
                  <a:pt x="2072" y="96"/>
                  <a:pt x="2031" y="221"/>
                  <a:pt x="2020" y="320"/>
                </a:cubicBezTo>
                <a:cubicBezTo>
                  <a:pt x="2027" y="413"/>
                  <a:pt x="2023" y="508"/>
                  <a:pt x="2040" y="600"/>
                </a:cubicBezTo>
                <a:cubicBezTo>
                  <a:pt x="2044" y="621"/>
                  <a:pt x="2039" y="540"/>
                  <a:pt x="2060" y="540"/>
                </a:cubicBezTo>
                <a:cubicBezTo>
                  <a:pt x="2081" y="540"/>
                  <a:pt x="2073" y="580"/>
                  <a:pt x="2080" y="600"/>
                </a:cubicBezTo>
                <a:cubicBezTo>
                  <a:pt x="2073" y="760"/>
                  <a:pt x="2071" y="920"/>
                  <a:pt x="2060" y="1080"/>
                </a:cubicBezTo>
                <a:cubicBezTo>
                  <a:pt x="2058" y="1114"/>
                  <a:pt x="2070" y="1165"/>
                  <a:pt x="2040" y="1180"/>
                </a:cubicBezTo>
                <a:cubicBezTo>
                  <a:pt x="2015" y="1192"/>
                  <a:pt x="2027" y="1127"/>
                  <a:pt x="2020" y="1100"/>
                </a:cubicBezTo>
                <a:cubicBezTo>
                  <a:pt x="2027" y="1180"/>
                  <a:pt x="2015" y="1264"/>
                  <a:pt x="2040" y="1340"/>
                </a:cubicBezTo>
                <a:cubicBezTo>
                  <a:pt x="2048" y="1363"/>
                  <a:pt x="2061" y="1266"/>
                  <a:pt x="2080" y="1280"/>
                </a:cubicBezTo>
                <a:cubicBezTo>
                  <a:pt x="2095" y="1291"/>
                  <a:pt x="2132" y="1447"/>
                  <a:pt x="2140" y="1480"/>
                </a:cubicBezTo>
                <a:cubicBezTo>
                  <a:pt x="2153" y="1440"/>
                  <a:pt x="2170" y="1401"/>
                  <a:pt x="2180" y="1360"/>
                </a:cubicBezTo>
                <a:cubicBezTo>
                  <a:pt x="2187" y="1333"/>
                  <a:pt x="2188" y="1305"/>
                  <a:pt x="2200" y="1280"/>
                </a:cubicBezTo>
                <a:cubicBezTo>
                  <a:pt x="2215" y="1250"/>
                  <a:pt x="2240" y="1227"/>
                  <a:pt x="2260" y="1200"/>
                </a:cubicBezTo>
                <a:cubicBezTo>
                  <a:pt x="2299" y="1082"/>
                  <a:pt x="2321" y="958"/>
                  <a:pt x="2360" y="840"/>
                </a:cubicBezTo>
                <a:cubicBezTo>
                  <a:pt x="2375" y="620"/>
                  <a:pt x="2359" y="502"/>
                  <a:pt x="2480" y="340"/>
                </a:cubicBezTo>
                <a:cubicBezTo>
                  <a:pt x="2510" y="429"/>
                  <a:pt x="2478" y="536"/>
                  <a:pt x="2520" y="620"/>
                </a:cubicBezTo>
                <a:cubicBezTo>
                  <a:pt x="2533" y="645"/>
                  <a:pt x="2560" y="580"/>
                  <a:pt x="2580" y="560"/>
                </a:cubicBezTo>
                <a:cubicBezTo>
                  <a:pt x="2587" y="440"/>
                  <a:pt x="2585" y="319"/>
                  <a:pt x="2600" y="200"/>
                </a:cubicBezTo>
                <a:cubicBezTo>
                  <a:pt x="2605" y="158"/>
                  <a:pt x="2640" y="80"/>
                  <a:pt x="2640" y="80"/>
                </a:cubicBezTo>
                <a:cubicBezTo>
                  <a:pt x="2713" y="372"/>
                  <a:pt x="2640" y="49"/>
                  <a:pt x="2640" y="780"/>
                </a:cubicBezTo>
                <a:cubicBezTo>
                  <a:pt x="2640" y="960"/>
                  <a:pt x="2652" y="1140"/>
                  <a:pt x="2660" y="1320"/>
                </a:cubicBezTo>
                <a:cubicBezTo>
                  <a:pt x="2685" y="1888"/>
                  <a:pt x="2655" y="1513"/>
                  <a:pt x="2700" y="1780"/>
                </a:cubicBezTo>
                <a:cubicBezTo>
                  <a:pt x="2708" y="1826"/>
                  <a:pt x="2699" y="1878"/>
                  <a:pt x="2720" y="1920"/>
                </a:cubicBezTo>
                <a:cubicBezTo>
                  <a:pt x="2735" y="1950"/>
                  <a:pt x="2773" y="1960"/>
                  <a:pt x="2800" y="1980"/>
                </a:cubicBezTo>
                <a:cubicBezTo>
                  <a:pt x="2849" y="1833"/>
                  <a:pt x="2810" y="1830"/>
                  <a:pt x="2900" y="1920"/>
                </a:cubicBezTo>
                <a:cubicBezTo>
                  <a:pt x="2912" y="1671"/>
                  <a:pt x="2894" y="1557"/>
                  <a:pt x="2960" y="1360"/>
                </a:cubicBezTo>
                <a:cubicBezTo>
                  <a:pt x="2973" y="1400"/>
                  <a:pt x="2995" y="1522"/>
                  <a:pt x="3000" y="1480"/>
                </a:cubicBezTo>
                <a:cubicBezTo>
                  <a:pt x="3007" y="1420"/>
                  <a:pt x="3008" y="1359"/>
                  <a:pt x="3020" y="1300"/>
                </a:cubicBezTo>
                <a:cubicBezTo>
                  <a:pt x="3028" y="1259"/>
                  <a:pt x="3047" y="1220"/>
                  <a:pt x="3060" y="1180"/>
                </a:cubicBezTo>
                <a:cubicBezTo>
                  <a:pt x="3067" y="1160"/>
                  <a:pt x="3080" y="1120"/>
                  <a:pt x="3080" y="1120"/>
                </a:cubicBezTo>
                <a:cubicBezTo>
                  <a:pt x="3182" y="1273"/>
                  <a:pt x="3107" y="1187"/>
                  <a:pt x="3140" y="860"/>
                </a:cubicBezTo>
                <a:cubicBezTo>
                  <a:pt x="3148" y="784"/>
                  <a:pt x="3161" y="779"/>
                  <a:pt x="3200" y="720"/>
                </a:cubicBezTo>
                <a:cubicBezTo>
                  <a:pt x="3227" y="800"/>
                  <a:pt x="3259" y="834"/>
                  <a:pt x="3280" y="920"/>
                </a:cubicBezTo>
                <a:cubicBezTo>
                  <a:pt x="3287" y="1067"/>
                  <a:pt x="3264" y="1218"/>
                  <a:pt x="3300" y="1360"/>
                </a:cubicBezTo>
                <a:cubicBezTo>
                  <a:pt x="3323" y="1451"/>
                  <a:pt x="3297" y="1171"/>
                  <a:pt x="3320" y="1080"/>
                </a:cubicBezTo>
                <a:cubicBezTo>
                  <a:pt x="3326" y="1057"/>
                  <a:pt x="3360" y="1053"/>
                  <a:pt x="3380" y="1040"/>
                </a:cubicBezTo>
                <a:cubicBezTo>
                  <a:pt x="3421" y="1370"/>
                  <a:pt x="3373" y="1128"/>
                  <a:pt x="3440" y="1020"/>
                </a:cubicBezTo>
                <a:cubicBezTo>
                  <a:pt x="3451" y="1002"/>
                  <a:pt x="3480" y="1033"/>
                  <a:pt x="3500" y="1040"/>
                </a:cubicBezTo>
                <a:cubicBezTo>
                  <a:pt x="3512" y="1076"/>
                  <a:pt x="3535" y="1155"/>
                  <a:pt x="3560" y="1180"/>
                </a:cubicBezTo>
                <a:cubicBezTo>
                  <a:pt x="3575" y="1195"/>
                  <a:pt x="3600" y="1193"/>
                  <a:pt x="3620" y="1200"/>
                </a:cubicBezTo>
                <a:cubicBezTo>
                  <a:pt x="3640" y="1193"/>
                  <a:pt x="3661" y="1171"/>
                  <a:pt x="3680" y="1180"/>
                </a:cubicBezTo>
                <a:cubicBezTo>
                  <a:pt x="3699" y="1189"/>
                  <a:pt x="3697" y="1219"/>
                  <a:pt x="3700" y="1240"/>
                </a:cubicBezTo>
                <a:cubicBezTo>
                  <a:pt x="3710" y="1313"/>
                  <a:pt x="3720" y="1460"/>
                  <a:pt x="3720" y="1460"/>
                </a:cubicBezTo>
              </a:path>
            </a:pathLst>
          </a:custGeom>
          <a:noFill/>
          <a:ln w="28575" cmpd="sng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1137" name="Text Box 1089"/>
          <p:cNvSpPr txBox="1">
            <a:spLocks noChangeArrowheads="1"/>
          </p:cNvSpPr>
          <p:nvPr/>
        </p:nvSpPr>
        <p:spPr bwMode="auto">
          <a:xfrm>
            <a:off x="3962400" y="5546725"/>
            <a:ext cx="4953000" cy="707886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t-BR" sz="2000">
                <a:solidFill>
                  <a:srgbClr val="FFFFFF"/>
                </a:solidFill>
                <a:latin typeface="Arial" charset="0"/>
              </a:rPr>
              <a:t>fenômeno acústico</a:t>
            </a:r>
            <a:r>
              <a:rPr lang="pt-BR" sz="2000" b="1" u="sng">
                <a:solidFill>
                  <a:srgbClr val="FFFFFF"/>
                </a:solidFill>
                <a:latin typeface="Arial" charset="0"/>
              </a:rPr>
              <a:t> </a:t>
            </a:r>
            <a:r>
              <a:rPr lang="pt-BR" sz="2000" b="1" u="sng">
                <a:solidFill>
                  <a:srgbClr val="FFFF66"/>
                </a:solidFill>
                <a:latin typeface="Arial" charset="0"/>
              </a:rPr>
              <a:t>não periódico</a:t>
            </a:r>
            <a:r>
              <a:rPr lang="pt-BR" sz="2000">
                <a:solidFill>
                  <a:srgbClr val="FFFFFF"/>
                </a:solidFill>
                <a:latin typeface="Arial" charset="0"/>
              </a:rPr>
              <a:t>, </a:t>
            </a:r>
          </a:p>
          <a:p>
            <a:pPr algn="ctr" eaLnBrk="0" hangingPunct="0"/>
            <a:r>
              <a:rPr lang="pt-BR" sz="2000">
                <a:solidFill>
                  <a:srgbClr val="FFFFFF"/>
                </a:solidFill>
                <a:latin typeface="Arial" charset="0"/>
              </a:rPr>
              <a:t>sem  componentes harmônicos definidos.</a:t>
            </a:r>
          </a:p>
        </p:txBody>
      </p:sp>
      <p:sp>
        <p:nvSpPr>
          <p:cNvPr id="131138" name="Text Box 1090"/>
          <p:cNvSpPr txBox="1">
            <a:spLocks noChangeArrowheads="1"/>
          </p:cNvSpPr>
          <p:nvPr/>
        </p:nvSpPr>
        <p:spPr bwMode="auto">
          <a:xfrm>
            <a:off x="304800" y="5546725"/>
            <a:ext cx="106680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FFFFFF"/>
                </a:solidFill>
                <a:latin typeface="Arial" charset="0"/>
              </a:rPr>
              <a:t>Ruído</a:t>
            </a:r>
          </a:p>
        </p:txBody>
      </p:sp>
      <p:pic>
        <p:nvPicPr>
          <p:cNvPr id="131144" name="Picture 1096" descr="scan0001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 l="5533" t="48920" r="6148" b="6071"/>
          <a:stretch>
            <a:fillRect/>
          </a:stretch>
        </p:blipFill>
        <p:spPr bwMode="auto">
          <a:xfrm>
            <a:off x="5148264" y="3933827"/>
            <a:ext cx="3311525" cy="98742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D356C6AB-CA5D-034B-B5A2-477F2095B62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t="43540" r="54363" b="36736"/>
          <a:stretch/>
        </p:blipFill>
        <p:spPr bwMode="auto">
          <a:xfrm>
            <a:off x="1619672" y="4072001"/>
            <a:ext cx="2838813" cy="798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/>
      <p:bldP spid="131078" grpId="0"/>
      <p:bldP spid="131079" grpId="0"/>
      <p:bldP spid="131079" grpId="1"/>
      <p:bldP spid="131080" grpId="0" animBg="1"/>
      <p:bldP spid="131083" grpId="0"/>
      <p:bldP spid="131110" grpId="0" animBg="1"/>
      <p:bldP spid="1311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46176" y="176210"/>
            <a:ext cx="7851648" cy="1828800"/>
          </a:xfrm>
        </p:spPr>
        <p:txBody>
          <a:bodyPr/>
          <a:lstStyle/>
          <a:p>
            <a:r>
              <a:rPr lang="pt-BR" sz="3600" b="1" dirty="0">
                <a:solidFill>
                  <a:srgbClr val="FFC000"/>
                </a:solidFill>
                <a:latin typeface="Verdana" pitchFamily="34" charset="0"/>
              </a:rPr>
              <a:t>ESPECTRO </a:t>
            </a:r>
            <a:endParaRPr lang="pt-BR" sz="3600" b="1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46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46176" y="1942777"/>
            <a:ext cx="7854696" cy="1752600"/>
          </a:xfrm>
        </p:spPr>
        <p:txBody>
          <a:bodyPr/>
          <a:lstStyle/>
          <a:p>
            <a:pPr algn="ctr">
              <a:lnSpc>
                <a:spcPct val="50000"/>
              </a:lnSpc>
              <a:buFont typeface="Wingdings" pitchFamily="2" charset="2"/>
              <a:buNone/>
            </a:pPr>
            <a:r>
              <a:rPr lang="pt-BR" b="1">
                <a:solidFill>
                  <a:srgbClr val="FFFFFF"/>
                </a:solidFill>
                <a:latin typeface="Arial" charset="0"/>
              </a:rPr>
              <a:t>    forma da onda                  no espectro</a:t>
            </a:r>
            <a:r>
              <a:rPr lang="pt-BR" sz="2800" b="1">
                <a:solidFill>
                  <a:srgbClr val="CCECFF"/>
                </a:solidFill>
                <a:latin typeface="Arial" charset="0"/>
              </a:rPr>
              <a:t>	</a:t>
            </a:r>
          </a:p>
        </p:txBody>
      </p:sp>
      <p:grpSp>
        <p:nvGrpSpPr>
          <p:cNvPr id="114717" name="Group 1053"/>
          <p:cNvGrpSpPr>
            <a:grpSpLocks/>
          </p:cNvGrpSpPr>
          <p:nvPr/>
        </p:nvGrpSpPr>
        <p:grpSpPr bwMode="auto">
          <a:xfrm>
            <a:off x="304800" y="2723207"/>
            <a:ext cx="9332913" cy="3717935"/>
            <a:chOff x="432" y="2745"/>
            <a:chExt cx="5879" cy="2342"/>
          </a:xfrm>
        </p:grpSpPr>
        <p:sp>
          <p:nvSpPr>
            <p:cNvPr id="114712" name="Text Box 1048"/>
            <p:cNvSpPr txBox="1">
              <a:spLocks noChangeArrowheads="1"/>
            </p:cNvSpPr>
            <p:nvPr/>
          </p:nvSpPr>
          <p:spPr bwMode="auto">
            <a:xfrm>
              <a:off x="432" y="2745"/>
              <a:ext cx="2055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800">
                  <a:solidFill>
                    <a:srgbClr val="CC0000"/>
                  </a:solidFill>
                  <a:latin typeface="Arial" charset="0"/>
                </a:rPr>
                <a:t>amplitude X </a:t>
              </a:r>
              <a:r>
                <a:rPr lang="pt-BR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tempo</a:t>
              </a:r>
            </a:p>
          </p:txBody>
        </p:sp>
        <p:sp>
          <p:nvSpPr>
            <p:cNvPr id="114714" name="Text Box 1050"/>
            <p:cNvSpPr txBox="1">
              <a:spLocks noChangeArrowheads="1"/>
            </p:cNvSpPr>
            <p:nvPr/>
          </p:nvSpPr>
          <p:spPr bwMode="auto">
            <a:xfrm>
              <a:off x="3431" y="4757"/>
              <a:ext cx="2880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800" dirty="0">
                  <a:solidFill>
                    <a:srgbClr val="CC0000"/>
                  </a:solidFill>
                  <a:latin typeface="Arial" charset="0"/>
                </a:rPr>
                <a:t>amplitude X </a:t>
              </a:r>
              <a:r>
                <a:rPr lang="pt-BR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freqüência</a:t>
              </a:r>
            </a:p>
          </p:txBody>
        </p:sp>
      </p:grpSp>
      <p:sp>
        <p:nvSpPr>
          <p:cNvPr id="114715" name="AutoShape 1051"/>
          <p:cNvSpPr>
            <a:spLocks noChangeArrowheads="1"/>
          </p:cNvSpPr>
          <p:nvPr/>
        </p:nvSpPr>
        <p:spPr bwMode="auto">
          <a:xfrm>
            <a:off x="4211639" y="3599111"/>
            <a:ext cx="256193" cy="917079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CCCC">
                  <a:gamma/>
                  <a:tint val="15686"/>
                  <a:invGamma/>
                </a:srgbClr>
              </a:gs>
              <a:gs pos="50000">
                <a:srgbClr val="FFCCCC"/>
              </a:gs>
              <a:gs pos="100000">
                <a:srgbClr val="FFCCCC">
                  <a:gamma/>
                  <a:tint val="15686"/>
                  <a:invGamma/>
                </a:srgb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14719" name="Picture 1055" descr="scan0001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 l="5533" t="48920" r="6148" b="6071"/>
          <a:stretch>
            <a:fillRect/>
          </a:stretch>
        </p:blipFill>
        <p:spPr bwMode="auto">
          <a:xfrm>
            <a:off x="5148263" y="3429000"/>
            <a:ext cx="3744912" cy="11477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114721" name="AutoShape 1057"/>
          <p:cNvSpPr>
            <a:spLocks noChangeArrowheads="1"/>
          </p:cNvSpPr>
          <p:nvPr/>
        </p:nvSpPr>
        <p:spPr bwMode="auto">
          <a:xfrm flipH="1">
            <a:off x="971550" y="765177"/>
            <a:ext cx="7912100" cy="1584325"/>
          </a:xfrm>
          <a:prstGeom prst="wedgeRoundRectCallout">
            <a:avLst>
              <a:gd name="adj1" fmla="val -26708"/>
              <a:gd name="adj2" fmla="val 69639"/>
              <a:gd name="adj3" fmla="val 16667"/>
            </a:avLst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114724" name="Group 1060"/>
          <p:cNvGrpSpPr>
            <a:grpSpLocks/>
          </p:cNvGrpSpPr>
          <p:nvPr/>
        </p:nvGrpSpPr>
        <p:grpSpPr bwMode="auto">
          <a:xfrm>
            <a:off x="5076827" y="4365627"/>
            <a:ext cx="590551" cy="1401763"/>
            <a:chOff x="3198" y="2750"/>
            <a:chExt cx="372" cy="883"/>
          </a:xfrm>
        </p:grpSpPr>
        <p:sp>
          <p:nvSpPr>
            <p:cNvPr id="114722" name="Text Box 1058"/>
            <p:cNvSpPr txBox="1">
              <a:spLocks noChangeArrowheads="1"/>
            </p:cNvSpPr>
            <p:nvPr/>
          </p:nvSpPr>
          <p:spPr bwMode="auto">
            <a:xfrm>
              <a:off x="3198" y="3249"/>
              <a:ext cx="372" cy="384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pt-BR" sz="3200">
                  <a:solidFill>
                    <a:srgbClr val="FFFFFF"/>
                  </a:solidFill>
                  <a:latin typeface="Arial" charset="0"/>
                </a:rPr>
                <a:t>F</a:t>
              </a:r>
              <a:r>
                <a:rPr lang="pt-BR" sz="3200" baseline="-25000">
                  <a:solidFill>
                    <a:srgbClr val="FFFFFF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14723" name="Line 1059"/>
            <p:cNvSpPr>
              <a:spLocks noChangeShapeType="1"/>
            </p:cNvSpPr>
            <p:nvPr/>
          </p:nvSpPr>
          <p:spPr bwMode="auto">
            <a:xfrm flipH="1">
              <a:off x="3424" y="2750"/>
              <a:ext cx="46" cy="499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43200" y="304800"/>
            <a:ext cx="3810000" cy="990600"/>
          </a:xfrm>
          <a:noFill/>
        </p:spPr>
        <p:txBody>
          <a:bodyPr/>
          <a:lstStyle/>
          <a:p>
            <a:pPr>
              <a:lnSpc>
                <a:spcPct val="130000"/>
              </a:lnSpc>
            </a:pPr>
            <a:r>
              <a:rPr lang="pt-BR" sz="4000" b="1" dirty="0">
                <a:solidFill>
                  <a:srgbClr val="FFC000"/>
                </a:solidFill>
                <a:latin typeface="Arial" charset="0"/>
              </a:rPr>
              <a:t>HARMÔNICOS</a:t>
            </a:r>
            <a:endParaRPr lang="pt-BR" sz="2400" b="1" baseline="-250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50531" name="Text Box 1027"/>
          <p:cNvSpPr txBox="1">
            <a:spLocks noChangeArrowheads="1"/>
          </p:cNvSpPr>
          <p:nvPr/>
        </p:nvSpPr>
        <p:spPr bwMode="auto">
          <a:xfrm>
            <a:off x="838200" y="2667001"/>
            <a:ext cx="75438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50532" name="Text Box 1028"/>
          <p:cNvSpPr txBox="1">
            <a:spLocks noChangeArrowheads="1"/>
          </p:cNvSpPr>
          <p:nvPr/>
        </p:nvSpPr>
        <p:spPr bwMode="auto">
          <a:xfrm>
            <a:off x="76200" y="1168400"/>
            <a:ext cx="9144000" cy="105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0"/>
              </a:lnSpc>
              <a:spcBef>
                <a:spcPct val="50000"/>
              </a:spcBef>
            </a:pPr>
            <a:r>
              <a:rPr lang="pt-BR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Componentes da Fundamental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Múltiplos inteiros da Fundamental     </a:t>
            </a:r>
            <a:r>
              <a:rPr lang="pt-BR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(2º harmônico = 2x F</a:t>
            </a:r>
            <a:r>
              <a:rPr lang="pt-BR" sz="2000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0</a:t>
            </a:r>
            <a:r>
              <a:rPr lang="pt-BR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)</a:t>
            </a:r>
          </a:p>
        </p:txBody>
      </p:sp>
      <p:pic>
        <p:nvPicPr>
          <p:cNvPr id="150544" name="Picture 1040" descr="scan0001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3810000" y="2819401"/>
            <a:ext cx="4648200" cy="271938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150545" name="Text Box 1041"/>
          <p:cNvSpPr txBox="1">
            <a:spLocks noChangeArrowheads="1"/>
          </p:cNvSpPr>
          <p:nvPr/>
        </p:nvSpPr>
        <p:spPr bwMode="auto">
          <a:xfrm>
            <a:off x="838200" y="2987677"/>
            <a:ext cx="19812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rgbClr val="800000"/>
                </a:solidFill>
                <a:latin typeface="Arial" charset="0"/>
              </a:rPr>
              <a:t>Harmônicos na glote</a:t>
            </a:r>
          </a:p>
        </p:txBody>
      </p:sp>
      <p:sp>
        <p:nvSpPr>
          <p:cNvPr id="150546" name="AutoShape 1042"/>
          <p:cNvSpPr>
            <a:spLocks noChangeArrowheads="1"/>
          </p:cNvSpPr>
          <p:nvPr/>
        </p:nvSpPr>
        <p:spPr bwMode="auto">
          <a:xfrm flipH="1">
            <a:off x="609600" y="2743200"/>
            <a:ext cx="2438400" cy="1295400"/>
          </a:xfrm>
          <a:prstGeom prst="cloudCallout">
            <a:avLst>
              <a:gd name="adj1" fmla="val -73440"/>
              <a:gd name="adj2" fmla="val -5394"/>
            </a:avLst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50547" name="Text Box 1043"/>
          <p:cNvSpPr txBox="1">
            <a:spLocks noChangeArrowheads="1"/>
          </p:cNvSpPr>
          <p:nvPr/>
        </p:nvSpPr>
        <p:spPr bwMode="auto">
          <a:xfrm>
            <a:off x="685800" y="4648201"/>
            <a:ext cx="26670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rgbClr val="800000"/>
                </a:solidFill>
                <a:latin typeface="Arial" charset="0"/>
              </a:rPr>
              <a:t>Amplificação dos harmônicos no Trato vocal</a:t>
            </a:r>
          </a:p>
        </p:txBody>
      </p:sp>
      <p:sp>
        <p:nvSpPr>
          <p:cNvPr id="150548" name="AutoShape 1044"/>
          <p:cNvSpPr>
            <a:spLocks noChangeArrowheads="1"/>
          </p:cNvSpPr>
          <p:nvPr/>
        </p:nvSpPr>
        <p:spPr bwMode="auto">
          <a:xfrm flipH="1" flipV="1">
            <a:off x="685800" y="4419600"/>
            <a:ext cx="2667000" cy="1676400"/>
          </a:xfrm>
          <a:prstGeom prst="wedgeEllipseCallout">
            <a:avLst>
              <a:gd name="adj1" fmla="val -61611"/>
              <a:gd name="adj2" fmla="val 25755"/>
            </a:avLst>
          </a:prstGeom>
          <a:noFill/>
          <a:ln w="38100" cap="sq">
            <a:solidFill>
              <a:srgbClr val="FFCC99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/>
          <a:lstStyle/>
          <a:p>
            <a:pPr algn="ctr"/>
            <a:endParaRPr lang="pt-BR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6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8382000" cy="3771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295400" y="990600"/>
            <a:ext cx="6629400" cy="838200"/>
          </a:xfrm>
          <a:noFill/>
        </p:spPr>
        <p:txBody>
          <a:bodyPr/>
          <a:lstStyle/>
          <a:p>
            <a:pPr>
              <a:lnSpc>
                <a:spcPct val="20000"/>
              </a:lnSpc>
            </a:pPr>
            <a:r>
              <a:rPr lang="pt-BR" sz="4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FORMANTES DO SOM</a:t>
            </a:r>
            <a:br>
              <a:rPr lang="pt-BR" sz="4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</a:br>
            <a:endParaRPr lang="pt-BR" sz="4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201731" name="Text Box 2051"/>
          <p:cNvSpPr txBox="1">
            <a:spLocks noChangeArrowheads="1"/>
          </p:cNvSpPr>
          <p:nvPr/>
        </p:nvSpPr>
        <p:spPr bwMode="auto">
          <a:xfrm>
            <a:off x="838200" y="2667001"/>
            <a:ext cx="75438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pic>
        <p:nvPicPr>
          <p:cNvPr id="201733" name="Picture 2053" descr="scan0001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547813" y="2178051"/>
            <a:ext cx="6081712" cy="35560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201739" name="Text Box 2059"/>
          <p:cNvSpPr txBox="1">
            <a:spLocks noChangeArrowheads="1"/>
          </p:cNvSpPr>
          <p:nvPr/>
        </p:nvSpPr>
        <p:spPr bwMode="auto">
          <a:xfrm>
            <a:off x="1601790" y="2252665"/>
            <a:ext cx="5905500" cy="1692771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800" b="1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Grupos de harmônicos amplificados</a:t>
            </a:r>
            <a:endParaRPr lang="pt-BR" sz="1000" b="1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0099FF"/>
                </a:solidFill>
                <a:latin typeface="Arial" charset="0"/>
              </a:rPr>
              <a:t>Faixas de freqüência com maior energia</a:t>
            </a:r>
          </a:p>
        </p:txBody>
      </p:sp>
    </p:spTree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81049" y="704850"/>
            <a:ext cx="7772400" cy="1143000"/>
          </a:xfrm>
        </p:spPr>
        <p:txBody>
          <a:bodyPr/>
          <a:lstStyle/>
          <a:p>
            <a:r>
              <a:rPr lang="pt-BR" sz="4000" b="1" dirty="0">
                <a:solidFill>
                  <a:srgbClr val="FFC000"/>
                </a:solidFill>
                <a:latin typeface="Arial" charset="0"/>
              </a:rPr>
              <a:t>FORMANTES DO SOM</a:t>
            </a:r>
          </a:p>
        </p:txBody>
      </p:sp>
      <p:sp>
        <p:nvSpPr>
          <p:cNvPr id="156675" name="Text Box 1027"/>
          <p:cNvSpPr txBox="1">
            <a:spLocks noChangeArrowheads="1"/>
          </p:cNvSpPr>
          <p:nvPr/>
        </p:nvSpPr>
        <p:spPr bwMode="auto">
          <a:xfrm>
            <a:off x="1295400" y="1981201"/>
            <a:ext cx="7086600" cy="3804568"/>
          </a:xfrm>
          <a:prstGeom prst="rect">
            <a:avLst/>
          </a:prstGeom>
          <a:solidFill>
            <a:srgbClr val="FFFFFF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0"/>
              </a:lnSpc>
              <a:spcBef>
                <a:spcPct val="50000"/>
              </a:spcBef>
            </a:pPr>
            <a:endParaRPr lang="pt-BR" sz="2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pt-BR" sz="2200" dirty="0">
                <a:solidFill>
                  <a:sysClr val="windowText" lastClr="000000"/>
                </a:solidFill>
                <a:latin typeface="Arial" charset="0"/>
              </a:rPr>
              <a:t>É o Trato Vocal que amplifica grupos de harmônicos</a:t>
            </a:r>
            <a:r>
              <a:rPr lang="pt-BR" dirty="0">
                <a:solidFill>
                  <a:sysClr val="windowText" lastClr="000000"/>
                </a:solidFill>
                <a:latin typeface="Arial" charset="0"/>
              </a:rPr>
              <a:t>.</a:t>
            </a:r>
            <a:endParaRPr lang="pt-BR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endParaRPr lang="pt-BR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endParaRPr lang="pt-BR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endParaRPr lang="pt-BR" sz="2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endParaRPr lang="pt-BR" sz="2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2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endParaRPr lang="pt-BR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156677" name="Group 1029"/>
          <p:cNvGrpSpPr>
            <a:grpSpLocks/>
          </p:cNvGrpSpPr>
          <p:nvPr/>
        </p:nvGrpSpPr>
        <p:grpSpPr bwMode="auto">
          <a:xfrm>
            <a:off x="2362200" y="2876551"/>
            <a:ext cx="5029200" cy="1930400"/>
            <a:chOff x="1152" y="2064"/>
            <a:chExt cx="3888" cy="1888"/>
          </a:xfrm>
        </p:grpSpPr>
        <p:pic>
          <p:nvPicPr>
            <p:cNvPr id="156678" name="Picture 1030" descr="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2" y="2064"/>
              <a:ext cx="3888" cy="1888"/>
            </a:xfrm>
            <a:prstGeom prst="rect">
              <a:avLst/>
            </a:prstGeom>
            <a:noFill/>
            <a:ln w="57150" cmpd="thinThick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156679" name="Text Box 1031"/>
            <p:cNvSpPr txBox="1">
              <a:spLocks noChangeArrowheads="1"/>
            </p:cNvSpPr>
            <p:nvPr/>
          </p:nvSpPr>
          <p:spPr bwMode="auto">
            <a:xfrm>
              <a:off x="1584" y="2399"/>
              <a:ext cx="384" cy="36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accent2"/>
                  </a:solidFill>
                  <a:latin typeface="Arial" charset="0"/>
                </a:rPr>
                <a:t>F</a:t>
              </a:r>
              <a:r>
                <a:rPr lang="pt-BR" sz="1800" b="1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56680" name="Text Box 1032"/>
            <p:cNvSpPr txBox="1">
              <a:spLocks noChangeArrowheads="1"/>
            </p:cNvSpPr>
            <p:nvPr/>
          </p:nvSpPr>
          <p:spPr bwMode="auto">
            <a:xfrm>
              <a:off x="2304" y="2640"/>
              <a:ext cx="385" cy="36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accent2"/>
                  </a:solidFill>
                  <a:latin typeface="Arial" charset="0"/>
                </a:rPr>
                <a:t>F</a:t>
              </a:r>
              <a:r>
                <a:rPr lang="pt-BR" sz="1800" b="1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56681" name="Text Box 1033"/>
            <p:cNvSpPr txBox="1">
              <a:spLocks noChangeArrowheads="1"/>
            </p:cNvSpPr>
            <p:nvPr/>
          </p:nvSpPr>
          <p:spPr bwMode="auto">
            <a:xfrm>
              <a:off x="2784" y="2888"/>
              <a:ext cx="384" cy="36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accent2"/>
                  </a:solidFill>
                  <a:latin typeface="Arial" charset="0"/>
                </a:rPr>
                <a:t>F</a:t>
              </a:r>
              <a:r>
                <a:rPr lang="pt-BR" sz="1800" b="1" baseline="-25000">
                  <a:solidFill>
                    <a:schemeClr val="accent2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156682" name="Rectangle 1034"/>
          <p:cNvSpPr>
            <a:spLocks noChangeArrowheads="1"/>
          </p:cNvSpPr>
          <p:nvPr/>
        </p:nvSpPr>
        <p:spPr bwMode="auto">
          <a:xfrm>
            <a:off x="1906588" y="5248276"/>
            <a:ext cx="6075702" cy="24006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4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pt-BR">
                <a:solidFill>
                  <a:schemeClr val="bg2"/>
                </a:solidFill>
                <a:latin typeface="Arial" charset="0"/>
              </a:rPr>
              <a:t>Corresponde a um mecanismo articulatório</a:t>
            </a:r>
          </a:p>
        </p:txBody>
      </p:sp>
    </p:spTree>
  </p:cSld>
  <p:clrMapOvr>
    <a:masterClrMapping/>
  </p:clrMapOvr>
  <p:transition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36865"/>
            <a:ext cx="3886200" cy="1887537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838200" y="4953001"/>
            <a:ext cx="7315200" cy="10387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São identificadas pelos grupos de harmônicos</a:t>
            </a:r>
          </a:p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amplificados no Trato vocal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685800" y="1476377"/>
            <a:ext cx="7924800" cy="11264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Som quase-periódico.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Somente as vogais possuem harmônicos/formates.</a:t>
            </a: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2819400" y="762002"/>
            <a:ext cx="35052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3600" b="1" dirty="0">
                <a:solidFill>
                  <a:srgbClr val="FF9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VOGAIS</a:t>
            </a:r>
            <a:endParaRPr lang="pt-BR" dirty="0">
              <a:solidFill>
                <a:srgbClr val="FF924F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pli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5154" name="Object 2"/>
          <p:cNvGraphicFramePr>
            <a:graphicFrameLocks noChangeAspect="1"/>
          </p:cNvGraphicFramePr>
          <p:nvPr/>
        </p:nvGraphicFramePr>
        <p:xfrm>
          <a:off x="990600" y="533400"/>
          <a:ext cx="74676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6" name="Imagem de bitmap" r:id="rId4" imgW="6380952" imgH="1905266" progId="PBrush">
                  <p:embed/>
                </p:oleObj>
              </mc:Choice>
              <mc:Fallback>
                <p:oleObj name="Imagem de bitmap" r:id="rId4" imgW="6380952" imgH="1905266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33400"/>
                        <a:ext cx="74676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5" name="Object 3"/>
          <p:cNvGraphicFramePr>
            <a:graphicFrameLocks noChangeAspect="1"/>
          </p:cNvGraphicFramePr>
          <p:nvPr/>
        </p:nvGraphicFramePr>
        <p:xfrm>
          <a:off x="971551" y="2667000"/>
          <a:ext cx="75057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7" name="Imagem de bitmap" r:id="rId6" imgW="6419048" imgH="1876190" progId="PBrush">
                  <p:embed/>
                </p:oleObj>
              </mc:Choice>
              <mc:Fallback>
                <p:oleObj name="Imagem de bitmap" r:id="rId6" imgW="6419048" imgH="1876190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1" y="2667000"/>
                        <a:ext cx="75057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6" name="Object 4"/>
          <p:cNvGraphicFramePr>
            <a:graphicFrameLocks noChangeAspect="1"/>
          </p:cNvGraphicFramePr>
          <p:nvPr/>
        </p:nvGraphicFramePr>
        <p:xfrm>
          <a:off x="933449" y="4724400"/>
          <a:ext cx="7543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8" name="Imagem de bitmap" r:id="rId8" imgW="6439799" imgH="1876190" progId="PBrush">
                  <p:embed/>
                </p:oleObj>
              </mc:Choice>
              <mc:Fallback>
                <p:oleObj name="Imagem de bitmap" r:id="rId8" imgW="6439799" imgH="1876190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49" y="4724400"/>
                        <a:ext cx="75438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58748" y="3451225"/>
            <a:ext cx="6084888" cy="9144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pt-BR" sz="4000" b="1" dirty="0">
                <a:solidFill>
                  <a:srgbClr val="FFC000"/>
                </a:solidFill>
                <a:latin typeface="Arial" charset="0"/>
              </a:rPr>
              <a:t>LPC</a:t>
            </a:r>
            <a:r>
              <a:rPr lang="pt-BR" sz="2800" b="1" dirty="0">
                <a:solidFill>
                  <a:srgbClr val="FFC000"/>
                </a:solidFill>
                <a:latin typeface="Arial" charset="0"/>
              </a:rPr>
              <a:t> – </a:t>
            </a:r>
            <a:r>
              <a:rPr lang="pt-BR" sz="2800" b="1" i="1" dirty="0">
                <a:solidFill>
                  <a:srgbClr val="FFC000"/>
                </a:solidFill>
                <a:latin typeface="Arial" charset="0"/>
              </a:rPr>
              <a:t>Linear </a:t>
            </a:r>
            <a:r>
              <a:rPr lang="pt-BR" sz="2800" b="1" i="1" dirty="0" err="1">
                <a:solidFill>
                  <a:srgbClr val="FFC000"/>
                </a:solidFill>
                <a:latin typeface="Arial" charset="0"/>
              </a:rPr>
              <a:t>Predictive</a:t>
            </a:r>
            <a:r>
              <a:rPr lang="pt-BR" sz="2800" b="1" i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pt-BR" sz="2800" b="1" i="1" dirty="0" err="1">
                <a:solidFill>
                  <a:srgbClr val="FFC000"/>
                </a:solidFill>
                <a:latin typeface="Arial" charset="0"/>
              </a:rPr>
              <a:t>Coding</a:t>
            </a:r>
            <a:endParaRPr lang="pt-BR" sz="2000" b="1" dirty="0">
              <a:solidFill>
                <a:srgbClr val="FFC000"/>
              </a:solidFill>
              <a:latin typeface="Arial" charset="0"/>
            </a:endParaRPr>
          </a:p>
        </p:txBody>
      </p:sp>
      <p:grpSp>
        <p:nvGrpSpPr>
          <p:cNvPr id="118805" name="Group 21"/>
          <p:cNvGrpSpPr>
            <a:grpSpLocks/>
          </p:cNvGrpSpPr>
          <p:nvPr/>
        </p:nvGrpSpPr>
        <p:grpSpPr bwMode="auto">
          <a:xfrm>
            <a:off x="250825" y="4652963"/>
            <a:ext cx="5329239" cy="1944687"/>
            <a:chOff x="3156" y="1968"/>
            <a:chExt cx="2160" cy="804"/>
          </a:xfrm>
        </p:grpSpPr>
        <p:pic>
          <p:nvPicPr>
            <p:cNvPr id="118790" name="Picture 6" descr="3"/>
            <p:cNvPicPr>
              <a:picLocks noChangeAspect="1" noChangeArrowheads="1"/>
            </p:cNvPicPr>
            <p:nvPr/>
          </p:nvPicPr>
          <p:blipFill>
            <a:blip r:embed="rId2" cstate="print">
              <a:lum bright="-30000" contrast="54000"/>
            </a:blip>
            <a:srcRect/>
            <a:stretch>
              <a:fillRect/>
            </a:stretch>
          </p:blipFill>
          <p:spPr bwMode="auto">
            <a:xfrm>
              <a:off x="3156" y="1968"/>
              <a:ext cx="2160" cy="804"/>
            </a:xfrm>
            <a:prstGeom prst="rect">
              <a:avLst/>
            </a:prstGeom>
            <a:noFill/>
            <a:ln w="57150" cmpd="thinThick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118792" name="Text Box 8"/>
            <p:cNvSpPr txBox="1">
              <a:spLocks noChangeArrowheads="1"/>
            </p:cNvSpPr>
            <p:nvPr/>
          </p:nvSpPr>
          <p:spPr bwMode="auto">
            <a:xfrm>
              <a:off x="4781" y="2004"/>
              <a:ext cx="477" cy="153"/>
            </a:xfrm>
            <a:prstGeom prst="rect">
              <a:avLst/>
            </a:prstGeom>
            <a:solidFill>
              <a:srgbClr val="EAEAEA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800" b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LPC</a:t>
              </a:r>
              <a:endParaRPr lang="pt-BR" sz="1800" b="1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4067176" y="4124326"/>
            <a:ext cx="474681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FFFFFF"/>
                </a:solidFill>
                <a:latin typeface="Arial" charset="0"/>
              </a:rPr>
              <a:t>Produz o envelope do espectro</a:t>
            </a:r>
          </a:p>
        </p:txBody>
      </p:sp>
      <p:grpSp>
        <p:nvGrpSpPr>
          <p:cNvPr id="118800" name="Group 16"/>
          <p:cNvGrpSpPr>
            <a:grpSpLocks/>
          </p:cNvGrpSpPr>
          <p:nvPr/>
        </p:nvGrpSpPr>
        <p:grpSpPr bwMode="auto">
          <a:xfrm>
            <a:off x="2771777" y="1339851"/>
            <a:ext cx="6192839" cy="1944688"/>
            <a:chOff x="1152" y="2064"/>
            <a:chExt cx="3888" cy="1888"/>
          </a:xfrm>
        </p:grpSpPr>
        <p:pic>
          <p:nvPicPr>
            <p:cNvPr id="118801" name="Picture 17" descr="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2" y="2064"/>
              <a:ext cx="3888" cy="1888"/>
            </a:xfrm>
            <a:prstGeom prst="rect">
              <a:avLst/>
            </a:prstGeom>
            <a:noFill/>
            <a:ln w="57150" cmpd="thinThick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118802" name="Text Box 18"/>
            <p:cNvSpPr txBox="1">
              <a:spLocks noChangeArrowheads="1"/>
            </p:cNvSpPr>
            <p:nvPr/>
          </p:nvSpPr>
          <p:spPr bwMode="auto">
            <a:xfrm>
              <a:off x="1583" y="2398"/>
              <a:ext cx="385" cy="35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accent2"/>
                  </a:solidFill>
                  <a:latin typeface="Arial" charset="0"/>
                </a:rPr>
                <a:t>F</a:t>
              </a:r>
              <a:r>
                <a:rPr lang="pt-BR" sz="1800" b="1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18803" name="Text Box 19"/>
            <p:cNvSpPr txBox="1">
              <a:spLocks noChangeArrowheads="1"/>
            </p:cNvSpPr>
            <p:nvPr/>
          </p:nvSpPr>
          <p:spPr bwMode="auto">
            <a:xfrm>
              <a:off x="2305" y="2640"/>
              <a:ext cx="384" cy="35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accent2"/>
                  </a:solidFill>
                  <a:latin typeface="Arial" charset="0"/>
                </a:rPr>
                <a:t>F</a:t>
              </a:r>
              <a:r>
                <a:rPr lang="pt-BR" sz="1800" b="1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18804" name="Text Box 20"/>
            <p:cNvSpPr txBox="1">
              <a:spLocks noChangeArrowheads="1"/>
            </p:cNvSpPr>
            <p:nvPr/>
          </p:nvSpPr>
          <p:spPr bwMode="auto">
            <a:xfrm>
              <a:off x="2785" y="2889"/>
              <a:ext cx="382" cy="35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accent2"/>
                  </a:solidFill>
                  <a:latin typeface="Arial" charset="0"/>
                </a:rPr>
                <a:t>F</a:t>
              </a:r>
              <a:r>
                <a:rPr lang="pt-BR" sz="1800" b="1" baseline="-25000">
                  <a:solidFill>
                    <a:schemeClr val="accent2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118806" name="Text Box 22"/>
          <p:cNvSpPr txBox="1">
            <a:spLocks noChangeArrowheads="1"/>
          </p:cNvSpPr>
          <p:nvPr/>
        </p:nvSpPr>
        <p:spPr bwMode="auto">
          <a:xfrm>
            <a:off x="250827" y="260351"/>
            <a:ext cx="7537641" cy="144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pt-BR" sz="4000" b="1" dirty="0">
                <a:solidFill>
                  <a:srgbClr val="FF924F"/>
                </a:solidFill>
                <a:latin typeface="Arial" charset="0"/>
                <a:cs typeface="Arial" charset="0"/>
              </a:rPr>
              <a:t>FFT</a:t>
            </a:r>
            <a:r>
              <a:rPr lang="pt-BR" sz="3600" b="1" dirty="0">
                <a:solidFill>
                  <a:srgbClr val="FF924F"/>
                </a:solidFill>
                <a:latin typeface="Arial" charset="0"/>
                <a:cs typeface="Arial" charset="0"/>
              </a:rPr>
              <a:t>  </a:t>
            </a:r>
            <a:r>
              <a:rPr lang="pt-BR" sz="2800" b="1" i="1" dirty="0">
                <a:solidFill>
                  <a:srgbClr val="FF924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sz="2800" b="1" i="1" dirty="0" err="1">
                <a:solidFill>
                  <a:srgbClr val="FF924F"/>
                </a:solidFill>
                <a:latin typeface="Arial" pitchFamily="34" charset="0"/>
                <a:cs typeface="Arial" pitchFamily="34" charset="0"/>
              </a:rPr>
              <a:t>Fast</a:t>
            </a:r>
            <a:r>
              <a:rPr lang="pt-BR" sz="2800" b="1" i="1" dirty="0">
                <a:solidFill>
                  <a:srgbClr val="FF924F"/>
                </a:solidFill>
                <a:latin typeface="Arial" pitchFamily="34" charset="0"/>
                <a:cs typeface="Arial" pitchFamily="34" charset="0"/>
              </a:rPr>
              <a:t> Fourier </a:t>
            </a:r>
            <a:r>
              <a:rPr lang="pt-BR" sz="2800" b="1" i="1" dirty="0" err="1">
                <a:solidFill>
                  <a:srgbClr val="FF924F"/>
                </a:solidFill>
                <a:latin typeface="Arial" pitchFamily="34" charset="0"/>
                <a:cs typeface="Arial" pitchFamily="34" charset="0"/>
              </a:rPr>
              <a:t>Transformation</a:t>
            </a:r>
            <a:r>
              <a:rPr lang="pt-BR" sz="2800" i="1" dirty="0">
                <a:solidFill>
                  <a:srgbClr val="FF924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dirty="0">
                <a:latin typeface="Arial" charset="0"/>
              </a:rPr>
              <a:t>                </a:t>
            </a:r>
            <a:r>
              <a:rPr lang="pt-BR" b="1" dirty="0">
                <a:latin typeface="Arial" charset="0"/>
              </a:rPr>
              <a:t>Mostra as freqüências dos </a:t>
            </a:r>
            <a:r>
              <a:rPr lang="pt-BR" b="1" u="sng" dirty="0">
                <a:latin typeface="Arial" charset="0"/>
              </a:rPr>
              <a:t>FORMANTES</a:t>
            </a:r>
            <a:r>
              <a:rPr lang="pt-BR" b="1" dirty="0"/>
              <a:t> </a:t>
            </a:r>
          </a:p>
          <a:p>
            <a:endParaRPr lang="pt-BR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  <p:bldP spid="1187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600200" y="615950"/>
            <a:ext cx="6858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 eaLnBrk="0" hangingPunct="0">
              <a:lnSpc>
                <a:spcPct val="80000"/>
              </a:lnSpc>
            </a:pPr>
            <a:r>
              <a:rPr lang="pt-BR" sz="4800" b="1" i="1" dirty="0">
                <a:solidFill>
                  <a:srgbClr val="FFFF99"/>
                </a:solidFill>
              </a:rPr>
              <a:t>  </a:t>
            </a:r>
            <a:endParaRPr lang="pt-BR" sz="4800" b="1" dirty="0">
              <a:solidFill>
                <a:srgbClr val="FFFF99"/>
              </a:solidFill>
            </a:endParaRP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685800" y="4191000"/>
            <a:ext cx="6400800" cy="519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chemeClr val="bg1"/>
                </a:solidFill>
                <a:latin typeface="Comic Sans MS" pitchFamily="66" charset="0"/>
              </a:rPr>
              <a:t>Voz tem que ser digitalizada!</a:t>
            </a: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685800" y="2089150"/>
            <a:ext cx="7315200" cy="137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Outra</a:t>
            </a:r>
            <a:r>
              <a:rPr lang="en-US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linguagem</a:t>
            </a:r>
            <a:endParaRPr lang="en-US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avaliação</a:t>
            </a:r>
            <a:r>
              <a:rPr lang="pt-BR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do paciente!</a:t>
            </a:r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1131888" y="5334000"/>
            <a:ext cx="7388561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Década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de 1990 – </a:t>
            </a:r>
            <a:r>
              <a:rPr lang="en-US" sz="2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realidade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clínica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brasileira</a:t>
            </a:r>
            <a:endParaRPr lang="pt-BR" sz="2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9995" name="Picture 11" descr="j02363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81400"/>
            <a:ext cx="1600200" cy="1530350"/>
          </a:xfrm>
          <a:prstGeom prst="rect">
            <a:avLst/>
          </a:prstGeom>
          <a:noFill/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2400" cy="1362456"/>
          </a:xfrm>
        </p:spPr>
        <p:txBody>
          <a:bodyPr/>
          <a:lstStyle/>
          <a:p>
            <a:r>
              <a:rPr lang="pt-BR" sz="6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Avaliação Acústica</a:t>
            </a:r>
            <a:endParaRPr lang="pt-B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106" name="Object 2"/>
          <p:cNvGraphicFramePr>
            <a:graphicFrameLocks noChangeAspect="1"/>
          </p:cNvGraphicFramePr>
          <p:nvPr/>
        </p:nvGraphicFramePr>
        <p:xfrm>
          <a:off x="304800" y="533400"/>
          <a:ext cx="5867400" cy="20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8" name="Imagem de bitmap" r:id="rId3" imgW="5038095" imgH="2419048" progId="PBrush">
                  <p:embed/>
                </p:oleObj>
              </mc:Choice>
              <mc:Fallback>
                <p:oleObj name="Imagem de bitmap" r:id="rId3" imgW="5038095" imgH="241904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33400"/>
                        <a:ext cx="5867400" cy="2027238"/>
                      </a:xfrm>
                      <a:prstGeom prst="rect">
                        <a:avLst/>
                      </a:prstGeom>
                      <a:noFill/>
                      <a:ln w="12700" cap="sq">
                        <a:solidFill>
                          <a:schemeClr val="accent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07" name="Object 3"/>
          <p:cNvGraphicFramePr>
            <a:graphicFrameLocks noChangeAspect="1"/>
          </p:cNvGraphicFramePr>
          <p:nvPr/>
        </p:nvGraphicFramePr>
        <p:xfrm>
          <a:off x="1905000" y="2438400"/>
          <a:ext cx="5410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9" name="Imagem de bitmap" r:id="rId5" imgW="3200000" imgH="1152381" progId="PBrush">
                  <p:embed/>
                </p:oleObj>
              </mc:Choice>
              <mc:Fallback>
                <p:oleObj name="Imagem de bitmap" r:id="rId5" imgW="3200000" imgH="1152381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54102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08" name="Object 4"/>
          <p:cNvGraphicFramePr>
            <a:graphicFrameLocks noChangeAspect="1"/>
          </p:cNvGraphicFramePr>
          <p:nvPr/>
        </p:nvGraphicFramePr>
        <p:xfrm>
          <a:off x="3482975" y="4170365"/>
          <a:ext cx="5410200" cy="242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30" name="Imagem de bitmap" r:id="rId7" imgW="6447619" imgH="2390476" progId="PBrush">
                  <p:embed/>
                </p:oleObj>
              </mc:Choice>
              <mc:Fallback>
                <p:oleObj name="Imagem de bitmap" r:id="rId7" imgW="6447619" imgH="2390476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4170365"/>
                        <a:ext cx="5410200" cy="242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6400800" y="990601"/>
            <a:ext cx="16002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spcBef>
                <a:spcPct val="50000"/>
              </a:spcBef>
            </a:pPr>
            <a:r>
              <a:rPr lang="pt-BR" sz="3200" dirty="0">
                <a:solidFill>
                  <a:srgbClr val="FF924F"/>
                </a:solidFill>
                <a:latin typeface="Tahoma" pitchFamily="34" charset="0"/>
              </a:rPr>
              <a:t>FFT</a:t>
            </a:r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7467600" y="2971802"/>
            <a:ext cx="12954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spcBef>
                <a:spcPct val="50000"/>
              </a:spcBef>
            </a:pPr>
            <a:r>
              <a:rPr lang="pt-BR" sz="3200" dirty="0">
                <a:solidFill>
                  <a:srgbClr val="FFC000"/>
                </a:solidFill>
                <a:latin typeface="Tahoma" pitchFamily="34" charset="0"/>
              </a:rPr>
              <a:t>LPC</a:t>
            </a:r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457200" y="5257801"/>
            <a:ext cx="31242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>
                <a:solidFill>
                  <a:srgbClr val="C00000"/>
                </a:solidFill>
                <a:latin typeface="Tahoma" pitchFamily="34" charset="0"/>
              </a:rPr>
              <a:t>espectrograma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9" grpId="0" autoUpdateAnimBg="0"/>
      <p:bldP spid="303110" grpId="0" autoUpdateAnimBg="0"/>
      <p:bldP spid="30311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ChangeArrowheads="1"/>
          </p:cNvSpPr>
          <p:nvPr/>
        </p:nvSpPr>
        <p:spPr bwMode="auto">
          <a:xfrm>
            <a:off x="134940" y="152400"/>
            <a:ext cx="88852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>
              <a:lnSpc>
                <a:spcPct val="90000"/>
              </a:lnSpc>
            </a:pPr>
            <a:r>
              <a:rPr 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ESPECTROGRAMA</a:t>
            </a:r>
            <a:endParaRPr lang="pt-BR" sz="3600" i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762000" y="1600202"/>
            <a:ext cx="7315200" cy="7017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Gráfico 3D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3886200" y="5410201"/>
            <a:ext cx="25908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rgbClr val="FFFFFF"/>
                </a:solidFill>
                <a:latin typeface="Arial" charset="0"/>
              </a:rPr>
              <a:t>Tempo</a:t>
            </a: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5562600" y="5105401"/>
            <a:ext cx="25146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 rot="-5417508">
            <a:off x="-221456" y="3815090"/>
            <a:ext cx="25146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rgbClr val="FFFFFF"/>
                </a:solidFill>
                <a:latin typeface="Arial" charset="0"/>
              </a:rPr>
              <a:t>Freqüência</a:t>
            </a:r>
          </a:p>
        </p:txBody>
      </p:sp>
      <p:graphicFrame>
        <p:nvGraphicFramePr>
          <p:cNvPr id="297992" name="Object 8"/>
          <p:cNvGraphicFramePr>
            <a:graphicFrameLocks noChangeAspect="1"/>
          </p:cNvGraphicFramePr>
          <p:nvPr/>
        </p:nvGraphicFramePr>
        <p:xfrm>
          <a:off x="1524003" y="3048000"/>
          <a:ext cx="6088063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0" name="Imagem de bitmap" r:id="rId3" imgW="6087325" imgH="2305372" progId="PBrush">
                  <p:embed/>
                </p:oleObj>
              </mc:Choice>
              <mc:Fallback>
                <p:oleObj name="Imagem de bitmap" r:id="rId3" imgW="6087325" imgH="2305372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3" y="3048000"/>
                        <a:ext cx="6088063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993" name="Text Box 9"/>
          <p:cNvSpPr txBox="1">
            <a:spLocks noChangeArrowheads="1"/>
          </p:cNvSpPr>
          <p:nvPr/>
        </p:nvSpPr>
        <p:spPr bwMode="auto">
          <a:xfrm>
            <a:off x="3505200" y="4191001"/>
            <a:ext cx="26670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chemeClr val="bg2"/>
                </a:solidFill>
                <a:latin typeface="Arial" charset="0"/>
              </a:rPr>
              <a:t>+</a:t>
            </a:r>
            <a:r>
              <a:rPr lang="pt-BR" sz="2800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pt-BR" sz="2800" b="1" u="sng">
                <a:solidFill>
                  <a:srgbClr val="FF6600"/>
                </a:solidFill>
                <a:latin typeface="Arial" charset="0"/>
              </a:rPr>
              <a:t>Intensidade</a:t>
            </a:r>
          </a:p>
        </p:txBody>
      </p:sp>
      <p:sp>
        <p:nvSpPr>
          <p:cNvPr id="297994" name="AutoShape 10">
            <a:hlinkClick r:id="rId6" action="ppaction://program" highlightClick="1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7696202" y="5827069"/>
            <a:ext cx="184731" cy="461665"/>
          </a:xfrm>
          <a:prstGeom prst="actionButtonSound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7010400" y="6096001"/>
            <a:ext cx="24384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>
                <a:latin typeface="Tahoma" pitchFamily="34" charset="0"/>
              </a:rPr>
              <a:t>Voce vista</a:t>
            </a:r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587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419225" y="1268413"/>
          <a:ext cx="6088063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84" name="Imagem de bitmap" r:id="rId3" imgW="6087325" imgH="2305372" progId="PBrush">
                  <p:embed/>
                </p:oleObj>
              </mc:Choice>
              <mc:Fallback>
                <p:oleObj name="Imagem de bitmap" r:id="rId3" imgW="6087325" imgH="2305372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1268413"/>
                        <a:ext cx="6088063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5881" name="Picture 9"/>
          <p:cNvPicPr>
            <a:picLocks noChangeAspect="1" noChangeArrowheads="1"/>
          </p:cNvPicPr>
          <p:nvPr/>
        </p:nvPicPr>
        <p:blipFill>
          <a:blip r:embed="rId5" cstate="print"/>
          <a:srcRect t="37352" b="16966"/>
          <a:stretch>
            <a:fillRect/>
          </a:stretch>
        </p:blipFill>
        <p:spPr bwMode="auto">
          <a:xfrm>
            <a:off x="827089" y="3789365"/>
            <a:ext cx="7345363" cy="2376487"/>
          </a:xfrm>
          <a:prstGeom prst="rect">
            <a:avLst/>
          </a:prstGeom>
          <a:noFill/>
          <a:ln w="9525">
            <a:solidFill>
              <a:srgbClr val="00FFCC"/>
            </a:solidFill>
            <a:miter lim="800000"/>
            <a:headEnd/>
            <a:tailEnd/>
          </a:ln>
          <a:effectLst/>
        </p:spPr>
      </p:pic>
      <p:sp>
        <p:nvSpPr>
          <p:cNvPr id="335883" name="Text Box 11"/>
          <p:cNvSpPr txBox="1">
            <a:spLocks noChangeArrowheads="1"/>
          </p:cNvSpPr>
          <p:nvPr/>
        </p:nvSpPr>
        <p:spPr bwMode="auto">
          <a:xfrm rot="-5415721">
            <a:off x="-695323" y="3221983"/>
            <a:ext cx="244475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FFFFFF"/>
                </a:solidFill>
                <a:latin typeface="Arial" charset="0"/>
              </a:rPr>
              <a:t> Freqüência</a:t>
            </a:r>
          </a:p>
        </p:txBody>
      </p:sp>
      <p:sp>
        <p:nvSpPr>
          <p:cNvPr id="335885" name="Text Box 13"/>
          <p:cNvSpPr txBox="1">
            <a:spLocks noChangeArrowheads="1"/>
          </p:cNvSpPr>
          <p:nvPr/>
        </p:nvSpPr>
        <p:spPr bwMode="auto">
          <a:xfrm>
            <a:off x="3705226" y="6156326"/>
            <a:ext cx="1497526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FFFFFF"/>
                </a:solidFill>
                <a:latin typeface="Arial" charset="0"/>
              </a:rPr>
              <a:t>Tempo</a:t>
            </a:r>
          </a:p>
        </p:txBody>
      </p:sp>
      <p:sp>
        <p:nvSpPr>
          <p:cNvPr id="335886" name="Text Box 14"/>
          <p:cNvSpPr txBox="1">
            <a:spLocks noChangeArrowheads="1"/>
          </p:cNvSpPr>
          <p:nvPr/>
        </p:nvSpPr>
        <p:spPr bwMode="auto">
          <a:xfrm rot="-5415721">
            <a:off x="7250114" y="1972619"/>
            <a:ext cx="244475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CC0000"/>
                </a:solidFill>
                <a:latin typeface="Arial" charset="0"/>
              </a:rPr>
              <a:t> Banda estreita</a:t>
            </a:r>
          </a:p>
        </p:txBody>
      </p:sp>
      <p:sp>
        <p:nvSpPr>
          <p:cNvPr id="335887" name="Text Box 15"/>
          <p:cNvSpPr txBox="1">
            <a:spLocks noChangeArrowheads="1"/>
          </p:cNvSpPr>
          <p:nvPr/>
        </p:nvSpPr>
        <p:spPr bwMode="auto">
          <a:xfrm rot="-5415721">
            <a:off x="7250114" y="4565008"/>
            <a:ext cx="244475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CC0000"/>
                </a:solidFill>
                <a:latin typeface="Arial" charset="0"/>
              </a:rPr>
              <a:t> Banda larga</a:t>
            </a:r>
          </a:p>
        </p:txBody>
      </p:sp>
      <p:sp>
        <p:nvSpPr>
          <p:cNvPr id="335888" name="Rectangle 16"/>
          <p:cNvSpPr>
            <a:spLocks noChangeArrowheads="1"/>
          </p:cNvSpPr>
          <p:nvPr/>
        </p:nvSpPr>
        <p:spPr bwMode="auto">
          <a:xfrm>
            <a:off x="1295400" y="4572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>
              <a:lnSpc>
                <a:spcPct val="90000"/>
              </a:lnSpc>
            </a:pPr>
            <a:r>
              <a:rPr lang="pt-BR" sz="2800" b="1" dirty="0">
                <a:solidFill>
                  <a:srgbClr val="002060"/>
                </a:solidFill>
                <a:latin typeface="Arial" charset="0"/>
              </a:rPr>
              <a:t>ESPECTROGRAMA</a:t>
            </a:r>
            <a:endParaRPr lang="pt-BR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1295400" y="4572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>
              <a:lnSpc>
                <a:spcPct val="90000"/>
              </a:lnSpc>
            </a:pPr>
            <a:r>
              <a:rPr lang="pt-BR" sz="2800" b="1" dirty="0">
                <a:solidFill>
                  <a:srgbClr val="FFFFFF"/>
                </a:solidFill>
                <a:latin typeface="Arial" charset="0"/>
              </a:rPr>
              <a:t>ESPECTROGRAMA  </a:t>
            </a:r>
            <a:r>
              <a:rPr lang="pt-BR" sz="2800" b="1" dirty="0">
                <a:solidFill>
                  <a:srgbClr val="FFC000"/>
                </a:solidFill>
                <a:latin typeface="Arial" charset="0"/>
              </a:rPr>
              <a:t>- </a:t>
            </a:r>
            <a:r>
              <a:rPr lang="pt-BR" b="1" dirty="0">
                <a:solidFill>
                  <a:srgbClr val="FFC000"/>
                </a:solidFill>
                <a:latin typeface="Arial" charset="0"/>
              </a:rPr>
              <a:t>Banda ESTREITA</a:t>
            </a:r>
          </a:p>
        </p:txBody>
      </p:sp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3" cstate="print"/>
          <a:srcRect b="6514"/>
          <a:stretch>
            <a:fillRect/>
          </a:stretch>
        </p:blipFill>
        <p:spPr bwMode="auto">
          <a:xfrm>
            <a:off x="914400" y="1425575"/>
            <a:ext cx="7543800" cy="517207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</p:spPr>
      </p:pic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3276600" y="6172201"/>
            <a:ext cx="60198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FFFFFF"/>
                </a:solidFill>
                <a:latin typeface="Arial" charset="0"/>
              </a:rPr>
              <a:t>Tempo</a:t>
            </a:r>
            <a:r>
              <a:rPr lang="pt-BR" b="1">
                <a:solidFill>
                  <a:schemeClr val="bg2"/>
                </a:solidFill>
                <a:latin typeface="Arial" charset="0"/>
              </a:rPr>
              <a:t> + </a:t>
            </a:r>
            <a:r>
              <a:rPr lang="pt-BR" b="1" u="sng">
                <a:solidFill>
                  <a:srgbClr val="FF6600"/>
                </a:solidFill>
                <a:latin typeface="Arial" charset="0"/>
              </a:rPr>
              <a:t>Intensidade</a:t>
            </a: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 rot="-5415721">
            <a:off x="-800100" y="4074469"/>
            <a:ext cx="28194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FFFFFF"/>
                </a:solidFill>
                <a:latin typeface="Arial" charset="0"/>
              </a:rPr>
              <a:t> Freqüência</a:t>
            </a:r>
          </a:p>
        </p:txBody>
      </p:sp>
      <p:sp>
        <p:nvSpPr>
          <p:cNvPr id="299014" name="Oval 6"/>
          <p:cNvSpPr>
            <a:spLocks noChangeArrowheads="1"/>
          </p:cNvSpPr>
          <p:nvPr/>
        </p:nvSpPr>
        <p:spPr bwMode="auto">
          <a:xfrm>
            <a:off x="2867025" y="1105744"/>
            <a:ext cx="4114800" cy="649188"/>
          </a:xfrm>
          <a:prstGeom prst="ellipse">
            <a:avLst/>
          </a:prstGeom>
          <a:solidFill>
            <a:schemeClr val="accent2"/>
          </a:solidFill>
          <a:ln w="38100" cap="sq">
            <a:solidFill>
              <a:srgbClr val="00FFFF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4308475" y="2493963"/>
            <a:ext cx="990600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chemeClr val="bg2"/>
                </a:solidFill>
                <a:latin typeface="Comic Sans MS" pitchFamily="66" charset="0"/>
              </a:rPr>
              <a:t>/a/</a:t>
            </a:r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2895600" y="1219201"/>
            <a:ext cx="41910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Evidencia os Harmônicos</a:t>
            </a:r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ChangeArrowheads="1"/>
          </p:cNvSpPr>
          <p:nvPr/>
        </p:nvSpPr>
        <p:spPr bwMode="auto">
          <a:xfrm>
            <a:off x="1295400" y="4572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>
              <a:lnSpc>
                <a:spcPct val="90000"/>
              </a:lnSpc>
            </a:pPr>
            <a:r>
              <a:rPr lang="pt-BR" sz="2800" b="1" dirty="0">
                <a:solidFill>
                  <a:srgbClr val="FFFFFF"/>
                </a:solidFill>
                <a:latin typeface="Arial" charset="0"/>
              </a:rPr>
              <a:t>ESPECTROGRAMA  - </a:t>
            </a:r>
            <a:r>
              <a:rPr lang="pt-BR" b="1" dirty="0">
                <a:solidFill>
                  <a:srgbClr val="FF924F"/>
                </a:solidFill>
                <a:latin typeface="Arial" charset="0"/>
              </a:rPr>
              <a:t>Banda LARGA</a:t>
            </a:r>
          </a:p>
        </p:txBody>
      </p:sp>
      <p:grpSp>
        <p:nvGrpSpPr>
          <p:cNvPr id="301059" name="Group 3"/>
          <p:cNvGrpSpPr>
            <a:grpSpLocks/>
          </p:cNvGrpSpPr>
          <p:nvPr/>
        </p:nvGrpSpPr>
        <p:grpSpPr bwMode="auto">
          <a:xfrm>
            <a:off x="606427" y="1341440"/>
            <a:ext cx="8308975" cy="5202237"/>
            <a:chOff x="382" y="1043"/>
            <a:chExt cx="5234" cy="3277"/>
          </a:xfrm>
        </p:grpSpPr>
        <p:grpSp>
          <p:nvGrpSpPr>
            <p:cNvPr id="301060" name="Group 4"/>
            <p:cNvGrpSpPr>
              <a:grpSpLocks/>
            </p:cNvGrpSpPr>
            <p:nvPr/>
          </p:nvGrpSpPr>
          <p:grpSpPr bwMode="auto">
            <a:xfrm>
              <a:off x="382" y="1043"/>
              <a:ext cx="5234" cy="3277"/>
              <a:chOff x="382" y="1043"/>
              <a:chExt cx="5234" cy="3277"/>
            </a:xfrm>
          </p:grpSpPr>
          <p:pic>
            <p:nvPicPr>
              <p:cNvPr id="301061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2" y="1043"/>
                <a:ext cx="4696" cy="3277"/>
              </a:xfrm>
              <a:prstGeom prst="rect">
                <a:avLst/>
              </a:prstGeom>
              <a:noFill/>
              <a:ln w="9525">
                <a:solidFill>
                  <a:srgbClr val="00FFCC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301062" name="Text Box 6"/>
              <p:cNvSpPr txBox="1">
                <a:spLocks noChangeArrowheads="1"/>
              </p:cNvSpPr>
              <p:nvPr/>
            </p:nvSpPr>
            <p:spPr bwMode="auto">
              <a:xfrm>
                <a:off x="2083" y="3851"/>
                <a:ext cx="3533" cy="29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b="1">
                    <a:solidFill>
                      <a:srgbClr val="FFFFFF"/>
                    </a:solidFill>
                    <a:latin typeface="Arial" charset="0"/>
                  </a:rPr>
                  <a:t>Tempo</a:t>
                </a:r>
                <a:r>
                  <a:rPr lang="pt-BR" b="1">
                    <a:solidFill>
                      <a:schemeClr val="bg2"/>
                    </a:solidFill>
                    <a:latin typeface="Arial" charset="0"/>
                  </a:rPr>
                  <a:t> + </a:t>
                </a:r>
                <a:r>
                  <a:rPr lang="pt-BR" b="1" u="sng">
                    <a:solidFill>
                      <a:srgbClr val="FF6600"/>
                    </a:solidFill>
                    <a:latin typeface="Arial" charset="0"/>
                  </a:rPr>
                  <a:t>Intensidade</a:t>
                </a:r>
              </a:p>
            </p:txBody>
          </p:sp>
          <p:sp>
            <p:nvSpPr>
              <p:cNvPr id="301063" name="Text Box 7"/>
              <p:cNvSpPr txBox="1">
                <a:spLocks noChangeArrowheads="1"/>
              </p:cNvSpPr>
              <p:nvPr/>
            </p:nvSpPr>
            <p:spPr bwMode="auto">
              <a:xfrm rot="16184279">
                <a:off x="-242" y="2229"/>
                <a:ext cx="1540" cy="29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b="1">
                    <a:solidFill>
                      <a:srgbClr val="FFFFFF"/>
                    </a:solidFill>
                    <a:latin typeface="Arial" charset="0"/>
                  </a:rPr>
                  <a:t> Freqüência</a:t>
                </a:r>
              </a:p>
            </p:txBody>
          </p:sp>
        </p:grpSp>
        <p:sp>
          <p:nvSpPr>
            <p:cNvPr id="301064" name="Text Box 8"/>
            <p:cNvSpPr txBox="1">
              <a:spLocks noChangeArrowheads="1"/>
            </p:cNvSpPr>
            <p:nvPr/>
          </p:nvSpPr>
          <p:spPr bwMode="auto">
            <a:xfrm>
              <a:off x="2688" y="1619"/>
              <a:ext cx="624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800" b="1">
                  <a:solidFill>
                    <a:schemeClr val="bg2"/>
                  </a:solidFill>
                  <a:latin typeface="Comic Sans MS" pitchFamily="66" charset="0"/>
                </a:rPr>
                <a:t>/a/</a:t>
              </a:r>
            </a:p>
          </p:txBody>
        </p:sp>
      </p:grpSp>
      <p:grpSp>
        <p:nvGrpSpPr>
          <p:cNvPr id="301065" name="Group 9"/>
          <p:cNvGrpSpPr>
            <a:grpSpLocks/>
          </p:cNvGrpSpPr>
          <p:nvPr/>
        </p:nvGrpSpPr>
        <p:grpSpPr bwMode="auto">
          <a:xfrm>
            <a:off x="2895600" y="1238253"/>
            <a:ext cx="4191000" cy="649288"/>
            <a:chOff x="1824" y="780"/>
            <a:chExt cx="2640" cy="409"/>
          </a:xfrm>
        </p:grpSpPr>
        <p:sp>
          <p:nvSpPr>
            <p:cNvPr id="301066" name="Oval 10"/>
            <p:cNvSpPr>
              <a:spLocks noChangeArrowheads="1"/>
            </p:cNvSpPr>
            <p:nvPr/>
          </p:nvSpPr>
          <p:spPr bwMode="auto">
            <a:xfrm>
              <a:off x="1872" y="780"/>
              <a:ext cx="2448" cy="409"/>
            </a:xfrm>
            <a:prstGeom prst="ellipse">
              <a:avLst/>
            </a:prstGeom>
            <a:solidFill>
              <a:schemeClr val="accent2"/>
            </a:solidFill>
            <a:ln w="38100" cap="sq">
              <a:solidFill>
                <a:srgbClr val="00FF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301067" name="Text Box 11"/>
            <p:cNvSpPr txBox="1">
              <a:spLocks noChangeArrowheads="1"/>
            </p:cNvSpPr>
            <p:nvPr/>
          </p:nvSpPr>
          <p:spPr bwMode="auto">
            <a:xfrm>
              <a:off x="1824" y="838"/>
              <a:ext cx="2640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Evidencia os Formantes</a:t>
              </a:r>
            </a:p>
          </p:txBody>
        </p:sp>
      </p:grpSp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 descr="Granito"/>
          <p:cNvSpPr txBox="1">
            <a:spLocks noChangeArrowheads="1"/>
          </p:cNvSpPr>
          <p:nvPr/>
        </p:nvSpPr>
        <p:spPr bwMode="auto">
          <a:xfrm>
            <a:off x="2209800" y="117477"/>
            <a:ext cx="4800600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endParaRPr lang="pt-BR" sz="3600">
              <a:solidFill>
                <a:srgbClr val="00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pt-BR" sz="3600" b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CONSOANTES</a:t>
            </a:r>
            <a:endParaRPr lang="pt-BR" b="1">
              <a:solidFill>
                <a:srgbClr val="00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b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			</a:t>
            </a:r>
          </a:p>
        </p:txBody>
      </p:sp>
      <p:pic>
        <p:nvPicPr>
          <p:cNvPr id="307203" name="Picture 3" descr="mara - fa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4419600" cy="2179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1143000" y="14478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609600" indent="-609600"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b="1">
                <a:solidFill>
                  <a:srgbClr val="FFFFFF"/>
                </a:solidFill>
                <a:latin typeface="Arial" charset="0"/>
              </a:rPr>
              <a:t>Som aperiódico - ruído</a:t>
            </a:r>
          </a:p>
          <a:p>
            <a:pPr marL="609600" indent="-609600"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endParaRPr lang="pt-BR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609600" y="4343401"/>
            <a:ext cx="48006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FFFF66"/>
                </a:solidFill>
                <a:latin typeface="Comic Sans MS" pitchFamily="66" charset="0"/>
              </a:rPr>
              <a:t> /s      a     z     a     z      a   z  a/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1905000" y="5045077"/>
            <a:ext cx="63246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tx2"/>
                </a:solidFill>
                <a:latin typeface="Arial" charset="0"/>
              </a:rPr>
              <a:t>A identificação de uma consoante é feita pelas zonas de incremento de energia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5257800" y="2620965"/>
            <a:ext cx="3886200" cy="20497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b="1">
                <a:solidFill>
                  <a:srgbClr val="FFFFFF"/>
                </a:solidFill>
                <a:latin typeface="Arial" charset="0"/>
              </a:rPr>
              <a:t>As sonoras têm certo padrão harmônico.</a:t>
            </a:r>
          </a:p>
          <a:p>
            <a:pPr algn="ctr" eaLnBrk="0" hangingPunct="0">
              <a:lnSpc>
                <a:spcPct val="16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b="1">
                <a:solidFill>
                  <a:srgbClr val="FFFFFF"/>
                </a:solidFill>
                <a:latin typeface="Arial" charset="0"/>
              </a:rPr>
              <a:t>Não têm formantes</a:t>
            </a:r>
          </a:p>
          <a:p>
            <a:pPr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>
    <p:cover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 descr="Granito"/>
          <p:cNvSpPr txBox="1">
            <a:spLocks noChangeArrowheads="1"/>
          </p:cNvSpPr>
          <p:nvPr/>
        </p:nvSpPr>
        <p:spPr bwMode="auto">
          <a:xfrm>
            <a:off x="381000" y="-76199"/>
            <a:ext cx="8534400" cy="15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</a:pPr>
            <a:endParaRPr lang="pt-BR" sz="3600" dirty="0">
              <a:solidFill>
                <a:srgbClr val="00FFCC"/>
              </a:solidFill>
              <a:latin typeface="Arial" charset="0"/>
            </a:endParaRP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pt-BR" sz="3600" b="1" dirty="0">
                <a:solidFill>
                  <a:srgbClr val="00FFCC"/>
                </a:solidFill>
                <a:latin typeface="Arial" charset="0"/>
              </a:rPr>
              <a:t>Identificação vogais e consoantes</a:t>
            </a:r>
            <a:endParaRPr lang="pt-BR" b="1" dirty="0">
              <a:solidFill>
                <a:srgbClr val="00FFCC"/>
              </a:solidFill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b="1" dirty="0">
                <a:solidFill>
                  <a:srgbClr val="00FFCC"/>
                </a:solidFill>
                <a:latin typeface="Arial" charset="0"/>
              </a:rPr>
              <a:t>					</a:t>
            </a:r>
          </a:p>
        </p:txBody>
      </p:sp>
      <p:sp>
        <p:nvSpPr>
          <p:cNvPr id="308227" name="Rectangle 3"/>
          <p:cNvSpPr>
            <a:spLocks noChangeArrowheads="1"/>
          </p:cNvSpPr>
          <p:nvPr/>
        </p:nvSpPr>
        <p:spPr bwMode="auto">
          <a:xfrm>
            <a:off x="1143000" y="13716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609600" indent="-609600"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b="1" dirty="0">
                <a:solidFill>
                  <a:srgbClr val="00206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" charset="0"/>
              </a:rPr>
              <a:t>Consoantes: som aperiódico (ruído).</a:t>
            </a:r>
          </a:p>
          <a:p>
            <a:pPr marL="609600" indent="-609600"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b="1" dirty="0">
                <a:solidFill>
                  <a:srgbClr val="00206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" charset="0"/>
              </a:rPr>
              <a:t> Não têm </a:t>
            </a:r>
            <a:r>
              <a:rPr lang="pt-BR" b="1" dirty="0" err="1">
                <a:solidFill>
                  <a:srgbClr val="00206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" charset="0"/>
              </a:rPr>
              <a:t>formantes</a:t>
            </a:r>
            <a:r>
              <a:rPr lang="pt-BR" b="1" dirty="0">
                <a:solidFill>
                  <a:srgbClr val="00206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" charset="0"/>
              </a:rPr>
              <a:t>.</a:t>
            </a:r>
          </a:p>
          <a:p>
            <a:pPr marL="609600" indent="-609600"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b="1" dirty="0">
                <a:solidFill>
                  <a:srgbClr val="00206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" charset="0"/>
              </a:rPr>
              <a:t>As sonoras têm certo padrão harmônico.</a:t>
            </a:r>
          </a:p>
          <a:p>
            <a:pPr marL="609600" indent="-609600"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endParaRPr lang="pt-BR" b="1" dirty="0">
              <a:solidFill>
                <a:srgbClr val="00206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Arial" charset="0"/>
            </a:endParaRPr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1676400" y="5502277"/>
            <a:ext cx="63246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</a:rPr>
              <a:t>A identificação de uma consoante é feita pelas zonas de incremento de energia</a:t>
            </a:r>
          </a:p>
        </p:txBody>
      </p:sp>
      <p:graphicFrame>
        <p:nvGraphicFramePr>
          <p:cNvPr id="308229" name="Object 5"/>
          <p:cNvGraphicFramePr>
            <a:graphicFrameLocks noChangeAspect="1"/>
          </p:cNvGraphicFramePr>
          <p:nvPr/>
        </p:nvGraphicFramePr>
        <p:xfrm>
          <a:off x="685800" y="2722564"/>
          <a:ext cx="8077200" cy="268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7" name="Imagem de bitmap" r:id="rId3" imgW="6039693" imgH="2010056" progId="PBrush">
                  <p:embed/>
                </p:oleObj>
              </mc:Choice>
              <mc:Fallback>
                <p:oleObj name="Imagem de bitmap" r:id="rId3" imgW="6039693" imgH="2010056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722564"/>
                        <a:ext cx="8077200" cy="268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ext Box 2"/>
          <p:cNvSpPr txBox="1">
            <a:spLocks noChangeArrowheads="1"/>
          </p:cNvSpPr>
          <p:nvPr/>
        </p:nvSpPr>
        <p:spPr bwMode="auto">
          <a:xfrm>
            <a:off x="1371600" y="609601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Arial" charset="0"/>
              </a:rPr>
              <a:t>ANÁLISE QUALITATIVA DO TRAÇADO</a:t>
            </a:r>
          </a:p>
        </p:txBody>
      </p:sp>
      <p:graphicFrame>
        <p:nvGraphicFramePr>
          <p:cNvPr id="309251" name="Object 3"/>
          <p:cNvGraphicFramePr>
            <a:graphicFrameLocks noChangeAspect="1"/>
          </p:cNvGraphicFramePr>
          <p:nvPr/>
        </p:nvGraphicFramePr>
        <p:xfrm>
          <a:off x="3505200" y="1866900"/>
          <a:ext cx="4191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9" name="Imagem de bitmap" r:id="rId3" imgW="3677163" imgH="2847619" progId="PBrush">
                  <p:embed/>
                </p:oleObj>
              </mc:Choice>
              <mc:Fallback>
                <p:oleObj name="Imagem de bitmap" r:id="rId3" imgW="3677163" imgH="2847619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866900"/>
                        <a:ext cx="4191000" cy="17145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252" name="Picture 4" descr="quebras de frequenc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267200"/>
            <a:ext cx="4114800" cy="1741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1295400" y="2514601"/>
            <a:ext cx="17526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002060"/>
                </a:solidFill>
                <a:latin typeface="Arial" charset="0"/>
              </a:rPr>
              <a:t>Voz rouca</a:t>
            </a:r>
          </a:p>
        </p:txBody>
      </p:sp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762000" y="4648202"/>
            <a:ext cx="25908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rgbClr val="002060"/>
                </a:solidFill>
                <a:latin typeface="Arial" charset="0"/>
              </a:rPr>
              <a:t>Quebra de sonoridade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mara - prosódia e modulaç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2" y="4191000"/>
            <a:ext cx="4146551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1066800" y="4648202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rgbClr val="002060"/>
                </a:solidFill>
                <a:latin typeface="Arial" charset="0"/>
              </a:rPr>
              <a:t>Modulação e Prosódia</a:t>
            </a:r>
          </a:p>
        </p:txBody>
      </p:sp>
      <p:pic>
        <p:nvPicPr>
          <p:cNvPr id="310276" name="Picture 4" descr="oral - nas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981202"/>
            <a:ext cx="4038600" cy="1781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1143000" y="609601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Arial" charset="0"/>
              </a:rPr>
              <a:t>ANÁLISE QUALITATIVA DO TRAÇADO</a:t>
            </a: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1066800" y="2362202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rgbClr val="002060"/>
                </a:solidFill>
                <a:latin typeface="Arial" charset="0"/>
              </a:rPr>
              <a:t>Ressonância oral X nasal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pt-BR" sz="4800" b="1">
                <a:solidFill>
                  <a:srgbClr val="FFFFFF"/>
                </a:solidFill>
                <a:latin typeface="Arial" charset="0"/>
              </a:rPr>
              <a:t>DESCRIÇÃO</a:t>
            </a:r>
            <a:br>
              <a:rPr lang="pt-BR" sz="4800" b="1">
                <a:solidFill>
                  <a:srgbClr val="FFFFFF"/>
                </a:solidFill>
                <a:latin typeface="Arial" charset="0"/>
              </a:rPr>
            </a:br>
            <a:r>
              <a:rPr lang="pt-BR" sz="4800" b="1">
                <a:solidFill>
                  <a:srgbClr val="FFFFFF"/>
                </a:solidFill>
                <a:latin typeface="Arial" charset="0"/>
              </a:rPr>
              <a:t> DO SINAL ACÚSTICO</a:t>
            </a:r>
          </a:p>
        </p:txBody>
      </p:sp>
      <p:graphicFrame>
        <p:nvGraphicFramePr>
          <p:cNvPr id="311299" name="Object 3"/>
          <p:cNvGraphicFramePr>
            <a:graphicFrameLocks noChangeAspect="1"/>
          </p:cNvGraphicFramePr>
          <p:nvPr/>
        </p:nvGraphicFramePr>
        <p:xfrm>
          <a:off x="609603" y="3200402"/>
          <a:ext cx="1973263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07" name="Clip" r:id="rId3" imgW="3032640" imgH="2803680" progId="">
                  <p:embed/>
                </p:oleObj>
              </mc:Choice>
              <mc:Fallback>
                <p:oleObj name="Clip" r:id="rId3" imgW="3032640" imgH="28036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3" y="3200402"/>
                        <a:ext cx="1973263" cy="182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2057400" y="2667001"/>
            <a:ext cx="5638800" cy="41426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SzPct val="75000"/>
              <a:buFont typeface="Wingdings" pitchFamily="2" charset="2"/>
              <a:buNone/>
            </a:pPr>
            <a:r>
              <a:rPr lang="pt-BR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Espectrografia acústica</a:t>
            </a:r>
            <a:r>
              <a:rPr lang="pt-BR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  <a:buSzPct val="75000"/>
              <a:buFont typeface="Wingdings" pitchFamily="2" charset="2"/>
              <a:buChar char="ü"/>
            </a:pPr>
            <a:endParaRPr lang="pt-BR" b="1" dirty="0">
              <a:solidFill>
                <a:srgbClr val="00FFFF"/>
              </a:solidFill>
              <a:latin typeface="Arial" charset="0"/>
            </a:endParaRPr>
          </a:p>
          <a:p>
            <a:pPr lvl="1" algn="ctr" eaLnBrk="0" hangingPunct="0">
              <a:lnSpc>
                <a:spcPct val="80000"/>
              </a:lnSpc>
              <a:spcBef>
                <a:spcPct val="50000"/>
              </a:spcBef>
              <a:buSzPct val="75000"/>
              <a:buFont typeface="Wingdings" pitchFamily="2" charset="2"/>
              <a:buChar char="Ø"/>
            </a:pPr>
            <a:r>
              <a:rPr lang="pt-BR" b="1" dirty="0">
                <a:solidFill>
                  <a:srgbClr val="00FFFF"/>
                </a:solidFill>
                <a:latin typeface="Arial" charset="0"/>
              </a:rPr>
              <a:t>  </a:t>
            </a:r>
            <a:r>
              <a:rPr lang="pt-BR" b="1" dirty="0">
                <a:solidFill>
                  <a:srgbClr val="FFFFFF"/>
                </a:solidFill>
                <a:latin typeface="Arial" charset="0"/>
              </a:rPr>
              <a:t>Identificação vogais e consoantes</a:t>
            </a:r>
          </a:p>
          <a:p>
            <a:pPr lvl="1" algn="ctr" eaLnBrk="0" hangingPunct="0">
              <a:lnSpc>
                <a:spcPct val="80000"/>
              </a:lnSpc>
              <a:spcBef>
                <a:spcPct val="50000"/>
              </a:spcBef>
              <a:buSzPct val="75000"/>
              <a:buFont typeface="Wingdings" pitchFamily="2" charset="2"/>
              <a:buChar char="Ø"/>
            </a:pPr>
            <a:endParaRPr lang="pt-BR" b="1" dirty="0">
              <a:solidFill>
                <a:srgbClr val="FFFFFF"/>
              </a:solidFill>
              <a:latin typeface="Arial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  <a:buSzPct val="75000"/>
              <a:buFont typeface="Wingdings" pitchFamily="2" charset="2"/>
              <a:buChar char="Ø"/>
            </a:pPr>
            <a:r>
              <a:rPr lang="pt-BR" b="1" dirty="0">
                <a:solidFill>
                  <a:srgbClr val="FFFFFF"/>
                </a:solidFill>
                <a:latin typeface="Arial" charset="0"/>
              </a:rPr>
              <a:t> Análise qualitativa do traçado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  <a:buSzPct val="75000"/>
              <a:buFont typeface="Wingdings" pitchFamily="2" charset="2"/>
              <a:buChar char="Ø"/>
            </a:pPr>
            <a:endParaRPr lang="pt-BR" b="1" dirty="0">
              <a:solidFill>
                <a:srgbClr val="FFFFFF"/>
              </a:solidFill>
              <a:latin typeface="Arial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  <a:buSzPct val="75000"/>
              <a:buFont typeface="Wingdings" pitchFamily="2" charset="2"/>
              <a:buChar char="Ø"/>
            </a:pPr>
            <a:r>
              <a:rPr lang="pt-BR" b="1" dirty="0">
                <a:solidFill>
                  <a:srgbClr val="FFFFFF"/>
                </a:solidFill>
                <a:latin typeface="Arial" charset="0"/>
              </a:rPr>
              <a:t> Extração de </a:t>
            </a:r>
            <a:r>
              <a:rPr lang="pt-BR" b="1" dirty="0" err="1">
                <a:solidFill>
                  <a:srgbClr val="FFFFFF"/>
                </a:solidFill>
                <a:latin typeface="Arial" charset="0"/>
              </a:rPr>
              <a:t>formantes</a:t>
            </a:r>
            <a:r>
              <a:rPr lang="pt-BR" b="1" dirty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  <a:buSzPct val="75000"/>
              <a:buFont typeface="Wingdings" pitchFamily="2" charset="2"/>
              <a:buNone/>
            </a:pPr>
            <a:endParaRPr lang="pt-BR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772816"/>
            <a:ext cx="7851648" cy="1139552"/>
          </a:xfrm>
        </p:spPr>
        <p:txBody>
          <a:bodyPr>
            <a:normAutofit/>
          </a:bodyPr>
          <a:lstStyle/>
          <a:p>
            <a:r>
              <a:rPr lang="pt-BR" sz="4400" dirty="0">
                <a:solidFill>
                  <a:srgbClr val="FF3300"/>
                </a:solidFill>
                <a:latin typeface="Tahoma" pitchFamily="34" charset="0"/>
              </a:rPr>
              <a:t>TRANSDICIPLINARIDADE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933056"/>
            <a:ext cx="7854696" cy="1824608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DOMÍNIO DA TECNOLOGIA</a:t>
            </a:r>
          </a:p>
          <a:p>
            <a:pPr>
              <a:buFont typeface="Wingdings" pitchFamily="2" charset="2"/>
              <a:buNone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PRINCÍPIOS FÍSICOS E MATEMÁTICOS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9620" name="Object 4"/>
          <p:cNvGraphicFramePr>
            <a:graphicFrameLocks noChangeAspect="1"/>
          </p:cNvGraphicFramePr>
          <p:nvPr/>
        </p:nvGraphicFramePr>
        <p:xfrm>
          <a:off x="1475656" y="3212976"/>
          <a:ext cx="1905000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29" name="Clip" r:id="rId3" imgW="3038400" imgH="2418840" progId="MS_ClipArt_Gallery.2">
                  <p:embed/>
                </p:oleObj>
              </mc:Choice>
              <mc:Fallback>
                <p:oleObj name="Clip" r:id="rId3" imgW="3038400" imgH="2418840" progId="MS_ClipArt_Gallery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212976"/>
                        <a:ext cx="1905000" cy="151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1" name="Object 5"/>
          <p:cNvGraphicFramePr>
            <a:graphicFrameLocks noChangeAspect="1"/>
          </p:cNvGraphicFramePr>
          <p:nvPr/>
        </p:nvGraphicFramePr>
        <p:xfrm>
          <a:off x="7020272" y="260648"/>
          <a:ext cx="1787525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30" name="Clip" r:id="rId5" imgW="1787760" imgH="1433520" progId="MS_ClipArt_Gallery.2">
                  <p:embed/>
                </p:oleObj>
              </mc:Choice>
              <mc:Fallback>
                <p:oleObj name="Clip" r:id="rId5" imgW="1787760" imgH="1433520" progId="MS_ClipArt_Gallery.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60648"/>
                        <a:ext cx="1787525" cy="143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2" descr="Montanhas azu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228600" y="1484315"/>
            <a:ext cx="8686800" cy="32747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QUAIS OS PRINCIPAIS PARÂMETROS ACÚSTICOS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DO SINAL VOCAL?                            </a:t>
            </a:r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ChangeArrowheads="1"/>
          </p:cNvSpPr>
          <p:nvPr/>
        </p:nvSpPr>
        <p:spPr bwMode="auto">
          <a:xfrm>
            <a:off x="928663" y="1524000"/>
            <a:ext cx="762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09600" indent="-609600" eaLnBrk="0" hangingPunct="0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  <a:tabLst>
                <a:tab pos="347663" algn="l"/>
              </a:tabLst>
            </a:pPr>
            <a:r>
              <a:rPr lang="pt-BR" sz="1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					</a:t>
            </a:r>
            <a:endParaRPr lang="pt-BR" sz="11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marL="609600" indent="-609600" algn="ctr" eaLnBrk="0" hangingPunct="0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  <a:tabLst>
                <a:tab pos="347663" algn="l"/>
              </a:tabLst>
            </a:pPr>
            <a:r>
              <a:rPr lang="pt-BR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</a:p>
          <a:p>
            <a:pPr marL="609600" indent="-609600" algn="ctr" eaLnBrk="0" hangingPunct="0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  <a:tabLst>
                <a:tab pos="347663" algn="l"/>
              </a:tabLst>
            </a:pPr>
            <a:r>
              <a:rPr lang="pt-BR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Freqüência Fundamental (F</a:t>
            </a:r>
            <a:r>
              <a:rPr lang="pt-BR" sz="3200" b="1" baseline="-25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0</a:t>
            </a:r>
            <a:r>
              <a:rPr lang="pt-BR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)</a:t>
            </a:r>
          </a:p>
          <a:p>
            <a:pPr marL="609600" indent="-609600" algn="ctr" eaLnBrk="0" hangingPunct="0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  <a:tabLst>
                <a:tab pos="347663" algn="l"/>
              </a:tabLst>
            </a:pPr>
            <a:endParaRPr lang="pt-BR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marL="609600" indent="-609600" algn="ctr" eaLnBrk="0" hangingPunct="0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  <a:tabLst>
                <a:tab pos="347663" algn="l"/>
              </a:tabLst>
            </a:pPr>
            <a:r>
              <a:rPr lang="pt-BR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Índices de Perturbação</a:t>
            </a:r>
          </a:p>
          <a:p>
            <a:pPr marL="723900" lvl="1" indent="-101600" algn="ctr" eaLnBrk="0" hangingPunct="0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  <a:tabLst>
                <a:tab pos="347663" algn="l"/>
              </a:tabLst>
            </a:pPr>
            <a:r>
              <a:rPr lang="pt-BR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		</a:t>
            </a:r>
            <a:r>
              <a:rPr lang="pt-BR" b="1" i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Jitter</a:t>
            </a:r>
            <a:r>
              <a:rPr lang="pt-BR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e </a:t>
            </a:r>
            <a:r>
              <a:rPr lang="pt-BR" b="1" i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Shimmer</a:t>
            </a:r>
            <a:endParaRPr lang="pt-BR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marL="723900" lvl="1" indent="-101600" algn="ctr" eaLnBrk="0" hangingPunct="0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  <a:tabLst>
                <a:tab pos="347663" algn="l"/>
              </a:tabLst>
            </a:pPr>
            <a:endParaRPr lang="pt-BR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marL="609600" indent="-609600" algn="ctr" eaLnBrk="0" hangingPunct="0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  <a:tabLst>
                <a:tab pos="347663" algn="l"/>
              </a:tabLst>
            </a:pPr>
            <a:r>
              <a:rPr lang="pt-BR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Medidas de Ruído</a:t>
            </a:r>
          </a:p>
          <a:p>
            <a:pPr marL="723900" lvl="1" indent="-101600" algn="ctr" eaLnBrk="0" hangingPunct="0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  <a:tabLst>
                <a:tab pos="347663" algn="l"/>
              </a:tabLst>
            </a:pPr>
            <a:r>
              <a:rPr lang="pt-BR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		PHR, PSN, ERG, GNE e outras</a:t>
            </a:r>
          </a:p>
          <a:p>
            <a:pPr marL="723900" lvl="1" indent="-101600" algn="ctr" eaLnBrk="0" hangingPunct="0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  <a:tabLst>
                <a:tab pos="347663" algn="l"/>
              </a:tabLst>
            </a:pPr>
            <a:endParaRPr lang="pt-BR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marL="723900" lvl="1" indent="-101600" eaLnBrk="0" hangingPunct="0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  <a:tabLst>
                <a:tab pos="347663" algn="l"/>
              </a:tabLst>
            </a:pPr>
            <a:endParaRPr lang="pt-BR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marL="723900" lvl="1" indent="-101600" eaLnBrk="0" hangingPunct="0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  <a:tabLst>
                <a:tab pos="347663" algn="l"/>
              </a:tabLst>
            </a:pPr>
            <a:endParaRPr lang="pt-BR" sz="1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marL="723900" lvl="1" indent="-101600" eaLnBrk="0" hangingPunct="0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Char char="è"/>
              <a:tabLst>
                <a:tab pos="347663" algn="l"/>
              </a:tabLst>
            </a:pPr>
            <a:endParaRPr lang="pt-BR" sz="1050" b="1" baseline="-25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13347" name="Picture 3" descr="j0182866"/>
          <p:cNvPicPr>
            <a:picLocks noChangeAspect="1" noChangeArrowheads="1"/>
          </p:cNvPicPr>
          <p:nvPr/>
        </p:nvPicPr>
        <p:blipFill>
          <a:blip r:embed="rId3" cstate="print">
            <a:lum bright="48000" contrast="12000"/>
          </a:blip>
          <a:srcRect/>
          <a:stretch>
            <a:fillRect/>
          </a:stretch>
        </p:blipFill>
        <p:spPr bwMode="auto">
          <a:xfrm>
            <a:off x="304800" y="442915"/>
            <a:ext cx="1752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2590800" y="730251"/>
            <a:ext cx="5029200" cy="64633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Extração das medidas</a:t>
            </a:r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40" y="381000"/>
            <a:ext cx="8885237" cy="18288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pt-BR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FREQÜÊNCIA FUNDAMENTAL</a:t>
            </a:r>
            <a:br>
              <a:rPr lang="pt-BR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br>
              <a:rPr lang="pt-BR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</a:br>
            <a:r>
              <a:rPr lang="pt-BR" sz="36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" charset="0"/>
              </a:rPr>
              <a:t>Aplicações na clínica</a:t>
            </a:r>
          </a:p>
        </p:txBody>
      </p:sp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381000" y="2833710"/>
            <a:ext cx="868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609600" indent="-609600" eaLnBrk="0" hangingPunct="0">
              <a:lnSpc>
                <a:spcPct val="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endParaRPr lang="pt-BR" b="1" dirty="0">
              <a:ln w="50800"/>
              <a:solidFill>
                <a:srgbClr val="002060"/>
              </a:solidFill>
              <a:latin typeface="Arial" charset="0"/>
            </a:endParaRPr>
          </a:p>
          <a:p>
            <a:pPr marL="609600" indent="-609600"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sz="2800" b="1" dirty="0">
                <a:ln w="50800"/>
                <a:solidFill>
                  <a:srgbClr val="002060"/>
                </a:solidFill>
                <a:latin typeface="Arial" charset="0"/>
              </a:rPr>
              <a:t>É o parâmetro acústico MAIS ROBUSTO!</a:t>
            </a:r>
          </a:p>
          <a:p>
            <a:pPr marL="609600" indent="-609600"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b="1" dirty="0">
                <a:ln w="50800"/>
                <a:solidFill>
                  <a:srgbClr val="002060"/>
                </a:solidFill>
                <a:latin typeface="Arial" charset="0"/>
              </a:rPr>
              <a:t>	  Vozes com crepitação = F</a:t>
            </a:r>
            <a:r>
              <a:rPr lang="pt-BR" b="1" baseline="-25000" dirty="0">
                <a:ln w="50800"/>
                <a:solidFill>
                  <a:srgbClr val="002060"/>
                </a:solidFill>
                <a:latin typeface="Arial" charset="0"/>
              </a:rPr>
              <a:t>0 </a:t>
            </a:r>
            <a:r>
              <a:rPr lang="pt-BR" b="1" dirty="0">
                <a:ln w="50800"/>
                <a:solidFill>
                  <a:srgbClr val="002060"/>
                </a:solidFill>
                <a:latin typeface="Arial" charset="0"/>
              </a:rPr>
              <a:t>grave</a:t>
            </a:r>
          </a:p>
          <a:p>
            <a:pPr marL="609600" indent="-609600"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b="1" dirty="0">
                <a:ln w="50800"/>
                <a:solidFill>
                  <a:srgbClr val="002060"/>
                </a:solidFill>
                <a:latin typeface="Arial" charset="0"/>
              </a:rPr>
              <a:t>	Vozes com aspereza = F</a:t>
            </a:r>
            <a:r>
              <a:rPr lang="pt-BR" b="1" baseline="-25000" dirty="0">
                <a:ln w="50800"/>
                <a:solidFill>
                  <a:srgbClr val="002060"/>
                </a:solidFill>
                <a:latin typeface="Arial" charset="0"/>
              </a:rPr>
              <a:t>0 </a:t>
            </a:r>
            <a:r>
              <a:rPr lang="pt-BR" b="1" dirty="0">
                <a:ln w="50800"/>
                <a:solidFill>
                  <a:srgbClr val="002060"/>
                </a:solidFill>
                <a:latin typeface="Arial" charset="0"/>
              </a:rPr>
              <a:t>aguda</a:t>
            </a:r>
          </a:p>
          <a:p>
            <a:pPr marL="609600" indent="-609600"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b="1" dirty="0">
                <a:ln w="50800"/>
                <a:solidFill>
                  <a:srgbClr val="002060"/>
                </a:solidFill>
                <a:latin typeface="Arial" charset="0"/>
              </a:rPr>
              <a:t>	           Tensão psicológica =  F</a:t>
            </a:r>
            <a:r>
              <a:rPr lang="pt-BR" b="1" baseline="-25000" dirty="0">
                <a:ln w="50800"/>
                <a:solidFill>
                  <a:srgbClr val="002060"/>
                </a:solidFill>
                <a:latin typeface="Arial" charset="0"/>
              </a:rPr>
              <a:t>0 </a:t>
            </a:r>
            <a:r>
              <a:rPr lang="pt-BR" b="1" dirty="0">
                <a:ln w="50800"/>
                <a:solidFill>
                  <a:srgbClr val="002060"/>
                </a:solidFill>
                <a:latin typeface="Arial" charset="0"/>
              </a:rPr>
              <a:t>muito aguda</a:t>
            </a:r>
          </a:p>
          <a:p>
            <a:pPr marL="609600" indent="-609600" eaLnBrk="0" hangingPunc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endParaRPr lang="pt-BR" sz="1800" b="1" dirty="0">
              <a:ln w="50800"/>
              <a:solidFill>
                <a:srgbClr val="002060"/>
              </a:solidFill>
              <a:latin typeface="Arial" charset="0"/>
            </a:endParaRPr>
          </a:p>
          <a:p>
            <a:pPr marL="609600" indent="-609600"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b="1" dirty="0">
                <a:ln w="50800"/>
                <a:solidFill>
                  <a:srgbClr val="002060"/>
                </a:solidFill>
                <a:latin typeface="Arial" charset="0"/>
              </a:rPr>
              <a:t>A variabilidade é uma observação interessante na fala!!!!</a:t>
            </a:r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Box 2"/>
          <p:cNvSpPr txBox="1">
            <a:spLocks noChangeArrowheads="1"/>
          </p:cNvSpPr>
          <p:nvPr/>
        </p:nvSpPr>
        <p:spPr bwMode="auto">
          <a:xfrm>
            <a:off x="1066800" y="609602"/>
            <a:ext cx="70866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PERTURBAÇÕES DA FORMA DE ONDA</a:t>
            </a: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0" y="2214556"/>
            <a:ext cx="9144000" cy="116955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pt-BR" sz="2800" b="1" i="1" dirty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</a:rPr>
              <a:t>     </a:t>
            </a:r>
            <a:r>
              <a:rPr lang="pt-BR" sz="2800" b="1" i="1" dirty="0" err="1">
                <a:ln w="50800"/>
                <a:solidFill>
                  <a:srgbClr val="FF9966"/>
                </a:solidFill>
                <a:latin typeface="Arial" charset="0"/>
              </a:rPr>
              <a:t>Jitter</a:t>
            </a:r>
            <a:r>
              <a:rPr lang="pt-BR" sz="2800" b="1" dirty="0">
                <a:ln w="50800"/>
                <a:solidFill>
                  <a:srgbClr val="FF9966"/>
                </a:solidFill>
                <a:latin typeface="Arial" charset="0"/>
              </a:rPr>
              <a:t> = </a:t>
            </a:r>
            <a:r>
              <a:rPr kumimoji="1" lang="pt-BR" sz="2800" b="1" dirty="0">
                <a:ln w="50800"/>
                <a:solidFill>
                  <a:srgbClr val="FF9966"/>
                </a:solidFill>
                <a:latin typeface="Arial" charset="0"/>
              </a:rPr>
              <a:t>perturbação da freqüência ciclo a  ciclo</a:t>
            </a:r>
            <a:r>
              <a:rPr kumimoji="1" lang="pt-BR" sz="2800" b="1" dirty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endParaRPr lang="pt-BR" sz="2800" b="1" dirty="0">
              <a:ln w="50800"/>
              <a:solidFill>
                <a:schemeClr val="accent3">
                  <a:lumMod val="40000"/>
                  <a:lumOff val="60000"/>
                </a:schemeClr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pt-BR" sz="2800" b="1" i="1" dirty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</a:rPr>
              <a:t>   </a:t>
            </a:r>
            <a:r>
              <a:rPr lang="pt-BR" sz="2800" b="1" i="1" dirty="0" err="1">
                <a:ln w="50800"/>
                <a:solidFill>
                  <a:srgbClr val="FFFF00"/>
                </a:solidFill>
                <a:latin typeface="Arial" charset="0"/>
              </a:rPr>
              <a:t>Shimmer</a:t>
            </a:r>
            <a:r>
              <a:rPr lang="pt-BR" sz="2800" b="1" dirty="0">
                <a:ln w="50800"/>
                <a:solidFill>
                  <a:srgbClr val="FFFF00"/>
                </a:solidFill>
                <a:latin typeface="Arial" charset="0"/>
              </a:rPr>
              <a:t> = </a:t>
            </a:r>
            <a:r>
              <a:rPr kumimoji="1" lang="pt-BR" sz="2800" b="1" dirty="0">
                <a:ln w="50800"/>
                <a:solidFill>
                  <a:srgbClr val="FFFF00"/>
                </a:solidFill>
                <a:latin typeface="Arial" charset="0"/>
              </a:rPr>
              <a:t>perturbação da amplitude ciclo a ciclo </a:t>
            </a:r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571473" y="3929068"/>
            <a:ext cx="4090991" cy="1038746"/>
          </a:xfrm>
          <a:prstGeom prst="rect">
            <a:avLst/>
          </a:prstGeom>
          <a:noFill/>
          <a:ln>
            <a:solidFill>
              <a:schemeClr val="tx2"/>
            </a:solidFill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buClr>
                <a:schemeClr val="tx1"/>
              </a:buClr>
              <a:buSzPct val="115000"/>
              <a:buFont typeface="Monotype Sorts" pitchFamily="2" charset="2"/>
              <a:buNone/>
            </a:pPr>
            <a:r>
              <a:rPr lang="pt-BR" b="1" dirty="0">
                <a:ln w="50800"/>
                <a:solidFill>
                  <a:srgbClr val="002060"/>
                </a:solidFill>
                <a:latin typeface="Arial" charset="0"/>
              </a:rPr>
              <a:t>A onda é quase periódica </a:t>
            </a:r>
          </a:p>
          <a:p>
            <a:pPr algn="ctr" eaLnBrk="0" hangingPunct="0">
              <a:spcBef>
                <a:spcPct val="50000"/>
              </a:spcBef>
              <a:buClr>
                <a:schemeClr val="tx1"/>
              </a:buClr>
              <a:buSzPct val="115000"/>
              <a:buFont typeface="Monotype Sorts" pitchFamily="2" charset="2"/>
              <a:buNone/>
            </a:pPr>
            <a:r>
              <a:rPr lang="pt-BR" b="1" dirty="0">
                <a:ln w="50800"/>
                <a:solidFill>
                  <a:srgbClr val="002060"/>
                </a:solidFill>
                <a:latin typeface="Arial" charset="0"/>
              </a:rPr>
              <a:t>Tem perturbações </a:t>
            </a:r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5072065" y="4071944"/>
            <a:ext cx="3657600" cy="830997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pt-BR" b="1" dirty="0">
                <a:ln w="5080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2060"/>
                </a:solidFill>
                <a:latin typeface="Arial" charset="0"/>
              </a:rPr>
              <a:t>Emissões periódicas não são humanas</a:t>
            </a:r>
          </a:p>
        </p:txBody>
      </p:sp>
      <p:graphicFrame>
        <p:nvGraphicFramePr>
          <p:cNvPr id="321542" name="Object 6"/>
          <p:cNvGraphicFramePr>
            <a:graphicFrameLocks noChangeAspect="1"/>
          </p:cNvGraphicFramePr>
          <p:nvPr/>
        </p:nvGraphicFramePr>
        <p:xfrm>
          <a:off x="152400" y="5638800"/>
          <a:ext cx="8839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50" name="Documento" r:id="rId3" imgW="4239360" imgH="2000160" progId="Word.Document.8">
                  <p:embed/>
                </p:oleObj>
              </mc:Choice>
              <mc:Fallback>
                <p:oleObj name="Documento" r:id="rId3" imgW="4239360" imgH="2000160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638800"/>
                        <a:ext cx="8839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Box 2"/>
          <p:cNvSpPr txBox="1">
            <a:spLocks noChangeArrowheads="1"/>
          </p:cNvSpPr>
          <p:nvPr/>
        </p:nvSpPr>
        <p:spPr bwMode="auto">
          <a:xfrm>
            <a:off x="1066800" y="609602"/>
            <a:ext cx="70866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</a:rPr>
              <a:t>PERTURBAÇÕES DA FORMA DE ONDA</a:t>
            </a: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0" y="2214556"/>
            <a:ext cx="9144000" cy="116955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pt-BR" sz="2800" b="1" i="1" dirty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</a:rPr>
              <a:t>     </a:t>
            </a:r>
            <a:r>
              <a:rPr lang="pt-BR" sz="2800" b="1" i="1" dirty="0" err="1">
                <a:ln w="50800"/>
                <a:solidFill>
                  <a:srgbClr val="FF9966"/>
                </a:solidFill>
                <a:latin typeface="Arial" charset="0"/>
              </a:rPr>
              <a:t>Jitter</a:t>
            </a:r>
            <a:r>
              <a:rPr lang="pt-BR" sz="2800" b="1" dirty="0">
                <a:ln w="50800"/>
                <a:solidFill>
                  <a:srgbClr val="FF9966"/>
                </a:solidFill>
                <a:latin typeface="Arial" charset="0"/>
              </a:rPr>
              <a:t> = </a:t>
            </a:r>
            <a:r>
              <a:rPr kumimoji="1" lang="pt-BR" sz="2800" b="1" dirty="0">
                <a:ln w="50800"/>
                <a:solidFill>
                  <a:srgbClr val="FF9966"/>
                </a:solidFill>
                <a:latin typeface="Arial" charset="0"/>
              </a:rPr>
              <a:t>perturbação da freqüência ciclo a  ciclo</a:t>
            </a:r>
            <a:r>
              <a:rPr kumimoji="1" lang="pt-BR" sz="2800" b="1" dirty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endParaRPr lang="pt-BR" sz="2800" b="1" dirty="0">
              <a:ln w="50800"/>
              <a:solidFill>
                <a:schemeClr val="accent3">
                  <a:lumMod val="40000"/>
                  <a:lumOff val="60000"/>
                </a:schemeClr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pt-BR" sz="2800" b="1" i="1" dirty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</a:rPr>
              <a:t>   </a:t>
            </a:r>
            <a:r>
              <a:rPr lang="pt-BR" sz="2800" b="1" i="1" dirty="0" err="1">
                <a:ln w="50800"/>
                <a:solidFill>
                  <a:srgbClr val="FFFF00"/>
                </a:solidFill>
                <a:latin typeface="Arial" charset="0"/>
              </a:rPr>
              <a:t>Shimmer</a:t>
            </a:r>
            <a:r>
              <a:rPr lang="pt-BR" sz="2800" b="1" dirty="0">
                <a:ln w="50800"/>
                <a:solidFill>
                  <a:srgbClr val="FFFF00"/>
                </a:solidFill>
                <a:latin typeface="Arial" charset="0"/>
              </a:rPr>
              <a:t> = </a:t>
            </a:r>
            <a:r>
              <a:rPr kumimoji="1" lang="pt-BR" sz="2800" b="1" dirty="0">
                <a:ln w="50800"/>
                <a:solidFill>
                  <a:srgbClr val="FFFF00"/>
                </a:solidFill>
                <a:latin typeface="Arial" charset="0"/>
              </a:rPr>
              <a:t>perturbação da amplitude ciclo a ciclo </a:t>
            </a:r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571473" y="3929068"/>
            <a:ext cx="4090991" cy="1038746"/>
          </a:xfrm>
          <a:prstGeom prst="rect">
            <a:avLst/>
          </a:prstGeom>
          <a:noFill/>
          <a:ln>
            <a:solidFill>
              <a:schemeClr val="tx2"/>
            </a:solidFill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buClr>
                <a:schemeClr val="tx1"/>
              </a:buClr>
              <a:buSzPct val="115000"/>
              <a:buFont typeface="Monotype Sorts" pitchFamily="2" charset="2"/>
              <a:buNone/>
            </a:pPr>
            <a:r>
              <a:rPr lang="pt-BR" b="1" dirty="0">
                <a:ln w="50800"/>
                <a:solidFill>
                  <a:srgbClr val="002060"/>
                </a:solidFill>
                <a:latin typeface="Arial" charset="0"/>
              </a:rPr>
              <a:t>A onda é quase periódica </a:t>
            </a:r>
          </a:p>
          <a:p>
            <a:pPr algn="ctr" eaLnBrk="0" hangingPunct="0">
              <a:spcBef>
                <a:spcPct val="50000"/>
              </a:spcBef>
              <a:buClr>
                <a:schemeClr val="tx1"/>
              </a:buClr>
              <a:buSzPct val="115000"/>
              <a:buFont typeface="Monotype Sorts" pitchFamily="2" charset="2"/>
              <a:buNone/>
            </a:pPr>
            <a:r>
              <a:rPr lang="pt-BR" b="1" dirty="0">
                <a:ln w="50800"/>
                <a:solidFill>
                  <a:srgbClr val="002060"/>
                </a:solidFill>
                <a:latin typeface="Arial" charset="0"/>
              </a:rPr>
              <a:t>Tem perturbações </a:t>
            </a:r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5072065" y="4071944"/>
            <a:ext cx="3657600" cy="830997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pt-BR" b="1" dirty="0">
                <a:ln w="5080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2060"/>
                </a:solidFill>
                <a:latin typeface="Arial" charset="0"/>
              </a:rPr>
              <a:t>Emissões periódicas não são humanas</a:t>
            </a:r>
          </a:p>
        </p:txBody>
      </p:sp>
    </p:spTree>
    <p:extLst>
      <p:ext uri="{BB962C8B-B14F-4D97-AF65-F5344CB8AC3E}">
        <p14:creationId xmlns:p14="http://schemas.microsoft.com/office/powerpoint/2010/main" val="3458745745"/>
      </p:ext>
    </p:extLst>
  </p:cSld>
  <p:clrMapOvr>
    <a:masterClrMapping/>
  </p:clrMapOvr>
  <p:transition>
    <p:blinds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4495800" y="304800"/>
            <a:ext cx="327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609600" indent="-609600" algn="ctr" eaLnBrk="0" hangingPunct="0">
              <a:spcBef>
                <a:spcPct val="20000"/>
              </a:spcBef>
              <a:buClr>
                <a:schemeClr val="tx1"/>
              </a:buClr>
              <a:buSzPct val="115000"/>
              <a:buFont typeface="Monotype Sorts" pitchFamily="2" charset="2"/>
              <a:buNone/>
            </a:pPr>
            <a:endParaRPr lang="pt-BR" b="1">
              <a:solidFill>
                <a:srgbClr val="FFCC00"/>
              </a:solidFill>
              <a:latin typeface="Arial" charset="0"/>
            </a:endParaRPr>
          </a:p>
        </p:txBody>
      </p:sp>
      <p:grpSp>
        <p:nvGrpSpPr>
          <p:cNvPr id="324613" name="Group 5"/>
          <p:cNvGrpSpPr>
            <a:grpSpLocks/>
          </p:cNvGrpSpPr>
          <p:nvPr/>
        </p:nvGrpSpPr>
        <p:grpSpPr bwMode="auto">
          <a:xfrm>
            <a:off x="5410200" y="2057400"/>
            <a:ext cx="3124200" cy="1600200"/>
            <a:chOff x="3312" y="528"/>
            <a:chExt cx="1968" cy="1008"/>
          </a:xfrm>
        </p:grpSpPr>
        <p:sp>
          <p:nvSpPr>
            <p:cNvPr id="324614" name="Text Box 6"/>
            <p:cNvSpPr txBox="1">
              <a:spLocks noChangeArrowheads="1"/>
            </p:cNvSpPr>
            <p:nvPr/>
          </p:nvSpPr>
          <p:spPr bwMode="auto">
            <a:xfrm>
              <a:off x="3525" y="635"/>
              <a:ext cx="1536" cy="75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i="1" dirty="0" err="1"/>
                <a:t>Jitter</a:t>
              </a:r>
              <a:r>
                <a:rPr lang="pt-BR" b="1" i="1" dirty="0"/>
                <a:t> </a:t>
              </a:r>
              <a:r>
                <a:rPr lang="pt-BR" b="1" dirty="0"/>
                <a:t>e</a:t>
              </a:r>
              <a:r>
                <a:rPr lang="pt-BR" b="1" i="1" dirty="0"/>
                <a:t> </a:t>
              </a:r>
              <a:r>
                <a:rPr lang="pt-BR" b="1" i="1" dirty="0" err="1"/>
                <a:t>Shimmer</a:t>
              </a:r>
              <a:r>
                <a:rPr lang="pt-BR" b="1" i="1" dirty="0"/>
                <a:t>  </a:t>
              </a:r>
              <a:r>
                <a:rPr lang="pt-BR" dirty="0">
                  <a:latin typeface="Arial" charset="0"/>
                </a:rPr>
                <a:t>zero só em máquinas</a:t>
              </a:r>
            </a:p>
          </p:txBody>
        </p:sp>
        <p:sp>
          <p:nvSpPr>
            <p:cNvPr id="324615" name="AutoShape 7"/>
            <p:cNvSpPr>
              <a:spLocks noChangeArrowheads="1"/>
            </p:cNvSpPr>
            <p:nvPr/>
          </p:nvSpPr>
          <p:spPr bwMode="auto">
            <a:xfrm flipH="1">
              <a:off x="3312" y="528"/>
              <a:ext cx="1968" cy="1008"/>
            </a:xfrm>
            <a:prstGeom prst="cloudCallout">
              <a:avLst>
                <a:gd name="adj1" fmla="val 29574"/>
                <a:gd name="adj2" fmla="val 70435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/>
              <a:endParaRPr lang="pt-BR"/>
            </a:p>
          </p:txBody>
        </p:sp>
      </p:grp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762000" y="5791202"/>
            <a:ext cx="78486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115000"/>
              <a:buFont typeface="Monotype Sorts" pitchFamily="2" charset="2"/>
              <a:buNone/>
            </a:pPr>
            <a:r>
              <a:rPr lang="pt-BR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Não têm boa correlação com a percepção auditiva!!!</a:t>
            </a:r>
            <a:endParaRPr lang="pt-B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324617" name="Group 9"/>
          <p:cNvGrpSpPr>
            <a:grpSpLocks/>
          </p:cNvGrpSpPr>
          <p:nvPr/>
        </p:nvGrpSpPr>
        <p:grpSpPr bwMode="auto">
          <a:xfrm>
            <a:off x="838200" y="2209801"/>
            <a:ext cx="3733800" cy="1646240"/>
            <a:chOff x="258" y="624"/>
            <a:chExt cx="2352" cy="1037"/>
          </a:xfrm>
        </p:grpSpPr>
        <p:sp>
          <p:nvSpPr>
            <p:cNvPr id="324618" name="Text Box 10"/>
            <p:cNvSpPr txBox="1">
              <a:spLocks noChangeArrowheads="1"/>
            </p:cNvSpPr>
            <p:nvPr/>
          </p:nvSpPr>
          <p:spPr bwMode="auto">
            <a:xfrm>
              <a:off x="258" y="672"/>
              <a:ext cx="2352" cy="98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dirty="0">
                  <a:solidFill>
                    <a:srgbClr val="002060"/>
                  </a:solidFill>
                  <a:latin typeface="Arial" charset="0"/>
                </a:rPr>
                <a:t>Quanto maior a perturbação maior a instabilidade de vibração das PPVV</a:t>
              </a:r>
            </a:p>
          </p:txBody>
        </p:sp>
        <p:sp>
          <p:nvSpPr>
            <p:cNvPr id="324619" name="AutoShape 11"/>
            <p:cNvSpPr>
              <a:spLocks noChangeArrowheads="1"/>
            </p:cNvSpPr>
            <p:nvPr/>
          </p:nvSpPr>
          <p:spPr bwMode="auto">
            <a:xfrm flipH="1">
              <a:off x="288" y="624"/>
              <a:ext cx="2304" cy="1008"/>
            </a:xfrm>
            <a:prstGeom prst="wedgeRoundRectCallout">
              <a:avLst>
                <a:gd name="adj1" fmla="val -45444"/>
                <a:gd name="adj2" fmla="val 59819"/>
                <a:gd name="adj3" fmla="val 1666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/>
              <a:endParaRPr lang="pt-BR" dirty="0">
                <a:solidFill>
                  <a:srgbClr val="002060"/>
                </a:solidFill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>
            <a:off x="1922629" y="214290"/>
            <a:ext cx="54569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115000"/>
              <a:buFont typeface="Monotype Sorts" pitchFamily="2" charset="2"/>
              <a:buNone/>
            </a:pPr>
            <a:r>
              <a:rPr lang="pt-BR" sz="4000" b="1" i="1" dirty="0" err="1">
                <a:ln w="11430"/>
                <a:solidFill>
                  <a:srgbClr val="FF92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Jitter</a:t>
            </a:r>
            <a:r>
              <a:rPr lang="pt-BR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pt-BR" sz="4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e</a:t>
            </a:r>
            <a:r>
              <a:rPr lang="pt-BR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pt-BR" sz="4000" b="1" i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Shimmer</a:t>
            </a:r>
            <a:endParaRPr lang="pt-BR" sz="4000" b="1" i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115000"/>
              <a:buFont typeface="Monotype Sorts" pitchFamily="2" charset="2"/>
              <a:buNone/>
            </a:pPr>
            <a:r>
              <a:rPr lang="pt-BR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Aplicações na Clínica</a:t>
            </a:r>
            <a:endParaRPr lang="pt-BR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896B865-B9BF-1C45-8DD6-33E9A0B24D5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1" b="16185"/>
          <a:stretch/>
        </p:blipFill>
        <p:spPr bwMode="auto">
          <a:xfrm>
            <a:off x="287953" y="3884852"/>
            <a:ext cx="4207847" cy="160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0532291-ADC8-8E42-968D-8C6C9B8EF06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4" r="19417" b="24008"/>
          <a:stretch/>
        </p:blipFill>
        <p:spPr bwMode="auto">
          <a:xfrm>
            <a:off x="4619625" y="3733561"/>
            <a:ext cx="4344863" cy="1916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blinds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sz="2800" b="1" dirty="0">
                <a:latin typeface="Arial" charset="0"/>
              </a:rPr>
              <a:t>			</a:t>
            </a:r>
          </a:p>
          <a:p>
            <a:pPr marL="609600" indent="-609600" eaLnBrk="0" hangingPunct="0">
              <a:lnSpc>
                <a:spcPct val="16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sz="2800" b="1" dirty="0">
                <a:latin typeface="Arial" charset="0"/>
              </a:rPr>
              <a:t>		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b="1" dirty="0">
                <a:latin typeface="Arial" charset="0"/>
              </a:rPr>
              <a:t>            </a:t>
            </a:r>
            <a:r>
              <a:rPr lang="pt-BR" sz="2800" b="1" dirty="0">
                <a:latin typeface="Arial" charset="0"/>
              </a:rPr>
              <a:t> </a:t>
            </a:r>
            <a:r>
              <a:rPr lang="pt-BR" sz="2800" b="1" dirty="0">
                <a:solidFill>
                  <a:srgbClr val="FF0000"/>
                </a:solidFill>
                <a:latin typeface="Arial" charset="0"/>
              </a:rPr>
              <a:t>Ruído</a:t>
            </a:r>
            <a:r>
              <a:rPr lang="pt-BR" sz="2800" b="1" dirty="0">
                <a:latin typeface="Arial" charset="0"/>
              </a:rPr>
              <a:t> </a:t>
            </a:r>
            <a:r>
              <a:rPr lang="pt-BR" b="1" dirty="0">
                <a:latin typeface="Arial" charset="0"/>
              </a:rPr>
              <a:t>= componente aperiódico do sinal.</a:t>
            </a:r>
          </a:p>
          <a:p>
            <a:pPr marL="609600" indent="-609600"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endParaRPr lang="pt-BR" sz="1600" b="1" dirty="0">
              <a:solidFill>
                <a:schemeClr val="bg1">
                  <a:lumMod val="40000"/>
                  <a:lumOff val="60000"/>
                </a:schemeClr>
              </a:solidFill>
              <a:latin typeface="Arial" charset="0"/>
            </a:endParaRPr>
          </a:p>
          <a:p>
            <a:pPr marL="609600" indent="-609600"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b="1" dirty="0">
                <a:latin typeface="Arial" charset="0"/>
              </a:rPr>
              <a:t>Toda voz tem  componente  harmônico  e  ruído.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endParaRPr lang="pt-BR" b="1" dirty="0">
              <a:solidFill>
                <a:srgbClr val="FFFFFF"/>
              </a:solidFill>
              <a:latin typeface="Arial" charset="0"/>
            </a:endParaRP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b="1" dirty="0">
                <a:solidFill>
                  <a:schemeClr val="bg2">
                    <a:lumMod val="85000"/>
                    <a:lumOff val="15000"/>
                  </a:schemeClr>
                </a:solidFill>
                <a:latin typeface="Arial" charset="0"/>
              </a:rPr>
              <a:t>      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endParaRPr lang="pt-BR" b="1" dirty="0">
              <a:solidFill>
                <a:schemeClr val="bg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endParaRPr lang="pt-BR" b="1" dirty="0">
              <a:solidFill>
                <a:schemeClr val="bg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609600" indent="-609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b="1" dirty="0">
                <a:solidFill>
                  <a:srgbClr val="002060"/>
                </a:solidFill>
                <a:latin typeface="Arial" charset="0"/>
              </a:rPr>
              <a:t> Vários índices:</a:t>
            </a:r>
          </a:p>
          <a:p>
            <a:pPr marL="609600" indent="-6096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b="1" dirty="0">
                <a:solidFill>
                  <a:srgbClr val="002060"/>
                </a:solidFill>
                <a:latin typeface="Arial" charset="0"/>
              </a:rPr>
              <a:t>			</a:t>
            </a:r>
            <a:r>
              <a:rPr lang="pt-BR" sz="1800" b="1" dirty="0">
                <a:solidFill>
                  <a:srgbClr val="002060"/>
                </a:solidFill>
                <a:latin typeface="Arial" charset="0"/>
              </a:rPr>
              <a:t>PHR – base harmônica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sz="1800" b="1" dirty="0">
                <a:solidFill>
                  <a:srgbClr val="002060"/>
                </a:solidFill>
                <a:latin typeface="Arial" charset="0"/>
              </a:rPr>
              <a:t>			PSR – relação do sinal total com o ruído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sz="1800" b="1" dirty="0">
                <a:solidFill>
                  <a:srgbClr val="002060"/>
                </a:solidFill>
                <a:latin typeface="Arial" charset="0"/>
              </a:rPr>
              <a:t>			ERG – ruído na glote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pt-BR" sz="1800" b="1" dirty="0">
                <a:solidFill>
                  <a:srgbClr val="002060"/>
                </a:solidFill>
                <a:latin typeface="Arial" charset="0"/>
              </a:rPr>
              <a:t>			GNE – ruído na glote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endParaRPr lang="pt-BR" b="1" dirty="0">
              <a:solidFill>
                <a:srgbClr val="002060"/>
              </a:solidFill>
              <a:latin typeface="Arial" charset="0"/>
            </a:endParaRPr>
          </a:p>
          <a:p>
            <a:pPr marL="609600" indent="-609600" eaLnBrk="0" hangingPunct="0">
              <a:lnSpc>
                <a:spcPct val="16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endParaRPr lang="pt-BR" b="1" dirty="0">
              <a:latin typeface="Arial" charset="0"/>
            </a:endParaRPr>
          </a:p>
        </p:txBody>
      </p:sp>
      <p:sp>
        <p:nvSpPr>
          <p:cNvPr id="325636" name="Line 4"/>
          <p:cNvSpPr>
            <a:spLocks noChangeShapeType="1"/>
          </p:cNvSpPr>
          <p:nvPr/>
        </p:nvSpPr>
        <p:spPr bwMode="auto">
          <a:xfrm>
            <a:off x="7218363" y="2833688"/>
            <a:ext cx="7620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25637" name="Line 5"/>
          <p:cNvSpPr>
            <a:spLocks noChangeShapeType="1"/>
          </p:cNvSpPr>
          <p:nvPr/>
        </p:nvSpPr>
        <p:spPr bwMode="auto">
          <a:xfrm>
            <a:off x="5180013" y="2871788"/>
            <a:ext cx="1524000" cy="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pt-BR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71606" y="500042"/>
            <a:ext cx="6109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5400" b="1" cap="none" spc="0" dirty="0">
                <a:ln w="50800"/>
                <a:solidFill>
                  <a:srgbClr val="FF0000"/>
                </a:solidFill>
                <a:effectLst/>
                <a:latin typeface="Arial" charset="0"/>
              </a:rPr>
              <a:t>Medidas de Ruído</a:t>
            </a:r>
            <a:endParaRPr lang="pt-BR" sz="5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3214688"/>
            <a:ext cx="878684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2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Tanto a glote como o trato vocal</a:t>
            </a:r>
          </a:p>
          <a:p>
            <a:pPr algn="ctr"/>
            <a:r>
              <a:rPr lang="pt-BR" sz="2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 produzem ruído.</a:t>
            </a:r>
            <a:endParaRPr lang="pt-BR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1691680" y="3223343"/>
            <a:ext cx="5832648" cy="12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kumimoji="1" lang="pt-BR" b="1" dirty="0">
                <a:ln w="50800"/>
                <a:solidFill>
                  <a:srgbClr val="002060"/>
                </a:solidFill>
                <a:latin typeface="Arial" charset="0"/>
              </a:rPr>
              <a:t>PHR</a:t>
            </a:r>
            <a:r>
              <a:rPr kumimoji="1" lang="pt-BR" b="1" baseline="-25000" dirty="0">
                <a:ln w="50800"/>
                <a:solidFill>
                  <a:srgbClr val="002060"/>
                </a:solidFill>
                <a:latin typeface="Arial" charset="0"/>
              </a:rPr>
              <a:t> </a:t>
            </a:r>
            <a:r>
              <a:rPr kumimoji="1" lang="pt-BR" b="1" dirty="0">
                <a:ln w="50800"/>
                <a:solidFill>
                  <a:srgbClr val="002060"/>
                </a:solidFill>
                <a:latin typeface="Arial" charset="0"/>
              </a:rPr>
              <a:t>= razão média entre a </a:t>
            </a:r>
            <a:r>
              <a:rPr kumimoji="1" lang="pt-BR" b="1">
                <a:ln w="50800"/>
                <a:solidFill>
                  <a:srgbClr val="002060"/>
                </a:solidFill>
                <a:latin typeface="Arial" charset="0"/>
              </a:rPr>
              <a:t>energia espectral harmônica </a:t>
            </a:r>
            <a:r>
              <a:rPr kumimoji="1" lang="pt-BR" b="1" dirty="0">
                <a:ln w="50800"/>
                <a:solidFill>
                  <a:srgbClr val="002060"/>
                </a:solidFill>
                <a:latin typeface="Arial" charset="0"/>
              </a:rPr>
              <a:t>e a energia espectral não harmônica</a:t>
            </a:r>
          </a:p>
        </p:txBody>
      </p:sp>
      <p:graphicFrame>
        <p:nvGraphicFramePr>
          <p:cNvPr id="326660" name="Object 4"/>
          <p:cNvGraphicFramePr>
            <a:graphicFrameLocks noChangeAspect="1"/>
          </p:cNvGraphicFramePr>
          <p:nvPr/>
        </p:nvGraphicFramePr>
        <p:xfrm>
          <a:off x="9144002" y="8096250"/>
          <a:ext cx="3790951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74" name="Documento" r:id="rId3" imgW="3792960" imgH="1771200" progId="Word.Document.8">
                  <p:embed/>
                </p:oleObj>
              </mc:Choice>
              <mc:Fallback>
                <p:oleObj name="Documento" r:id="rId3" imgW="3792960" imgH="177120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2" y="8096250"/>
                        <a:ext cx="3790951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981C5F50-38DA-164A-ACEC-E8C4BCDEC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066802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Medidas de </a:t>
            </a:r>
            <a:r>
              <a:rPr lang="pt-BR" sz="40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Ruído</a:t>
            </a:r>
          </a:p>
          <a:p>
            <a:pPr algn="ctr"/>
            <a:r>
              <a:rPr lang="pt-BR" sz="36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Aplicações na Clínica</a:t>
            </a:r>
          </a:p>
        </p:txBody>
      </p:sp>
    </p:spTree>
  </p:cSld>
  <p:clrMapOvr>
    <a:masterClrMapping/>
  </p:clrMapOvr>
  <p:transition>
    <p:zoom dir="in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914400" y="1066802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Medidas de </a:t>
            </a:r>
            <a:r>
              <a:rPr lang="pt-BR" sz="40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Ruído</a:t>
            </a:r>
          </a:p>
          <a:p>
            <a:pPr algn="ctr"/>
            <a:r>
              <a:rPr lang="pt-BR" sz="36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Aplicações na Clínica</a:t>
            </a:r>
          </a:p>
        </p:txBody>
      </p:sp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762000" y="2133601"/>
            <a:ext cx="8153400" cy="416421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Clr>
                <a:srgbClr val="00FFCC"/>
              </a:buClr>
              <a:buFont typeface="Wingdings" pitchFamily="2" charset="2"/>
              <a:buChar char="ü"/>
            </a:pPr>
            <a:r>
              <a:rPr lang="pt-BR" b="1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Componente ruído aumenta muito nas fendas     	glóticas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00FFCC"/>
              </a:buClr>
              <a:buFont typeface="Wingdings" pitchFamily="2" charset="2"/>
              <a:buNone/>
            </a:pPr>
            <a:endParaRPr lang="pt-BR" sz="900" b="1" dirty="0">
              <a:solidFill>
                <a:schemeClr val="tx1">
                  <a:lumMod val="95000"/>
                </a:schemeClr>
              </a:solidFill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00FFCC"/>
              </a:buClr>
              <a:buFont typeface="Wingdings" pitchFamily="2" charset="2"/>
              <a:buChar char="ü"/>
            </a:pPr>
            <a:r>
              <a:rPr lang="pt-BR" sz="2000" b="1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</a:t>
            </a:r>
            <a:r>
              <a:rPr lang="pt-BR" b="1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Mulheres têm maior componente ruído que homens: 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00FFCC"/>
              </a:buClr>
              <a:buFont typeface="Wingdings" pitchFamily="2" charset="2"/>
              <a:buNone/>
            </a:pPr>
            <a:r>
              <a:rPr lang="pt-BR" sz="2000" b="1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	- </a:t>
            </a:r>
            <a:r>
              <a:rPr lang="pt-BR" b="1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fenda glótica e &lt; harmônicos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00FFCC"/>
              </a:buClr>
              <a:buFont typeface="Wingdings" pitchFamily="2" charset="2"/>
              <a:buNone/>
            </a:pPr>
            <a:endParaRPr lang="pt-BR" sz="1400" b="1" dirty="0">
              <a:solidFill>
                <a:schemeClr val="tx1">
                  <a:lumMod val="95000"/>
                </a:schemeClr>
              </a:solidFill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00FFCC"/>
              </a:buClr>
              <a:buFont typeface="Wingdings" pitchFamily="2" charset="2"/>
              <a:buChar char="ü"/>
            </a:pPr>
            <a:r>
              <a:rPr lang="pt-BR" b="1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 Ruído pode ser normal nas lesões de massa 	difusas</a:t>
            </a:r>
          </a:p>
        </p:txBody>
      </p:sp>
    </p:spTree>
  </p:cSld>
  <p:clrMapOvr>
    <a:masterClrMapping/>
  </p:clrMapOvr>
  <p:transition>
    <p:blinds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 descr="PE0161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505202"/>
            <a:ext cx="2819400" cy="2644775"/>
          </a:xfrm>
          <a:prstGeom prst="rect">
            <a:avLst/>
          </a:prstGeom>
          <a:noFill/>
        </p:spPr>
      </p:pic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685800" y="1371600"/>
            <a:ext cx="7924800" cy="144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pt-BR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Como obter tais medidas?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026"/>
          <p:cNvSpPr>
            <a:spLocks noChangeArrowheads="1"/>
          </p:cNvSpPr>
          <p:nvPr/>
        </p:nvSpPr>
        <p:spPr bwMode="auto">
          <a:xfrm>
            <a:off x="304800" y="1524000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pt-BR" sz="2800" b="1">
              <a:latin typeface="Eras Demi ITC" pitchFamily="34" charset="0"/>
            </a:endParaRPr>
          </a:p>
        </p:txBody>
      </p:sp>
      <p:sp>
        <p:nvSpPr>
          <p:cNvPr id="166915" name="Text Box 1027"/>
          <p:cNvSpPr txBox="1">
            <a:spLocks noChangeArrowheads="1"/>
          </p:cNvSpPr>
          <p:nvPr/>
        </p:nvSpPr>
        <p:spPr bwMode="auto">
          <a:xfrm>
            <a:off x="3505200" y="1752600"/>
            <a:ext cx="4495800" cy="1878013"/>
          </a:xfrm>
          <a:prstGeom prst="rect">
            <a:avLst/>
          </a:prstGeom>
          <a:noFill/>
          <a:ln w="76200">
            <a:solidFill>
              <a:srgbClr val="FFCCCC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rgbClr val="FFFFFF"/>
                </a:solidFill>
                <a:latin typeface="Arial" charset="0"/>
              </a:rPr>
              <a:t>Quais as utilidades da</a:t>
            </a:r>
          </a:p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rgbClr val="FFFFFF"/>
                </a:solidFill>
                <a:latin typeface="Arial" charset="0"/>
              </a:rPr>
              <a:t> AVALIAÇÃO ACÚSTICA</a:t>
            </a:r>
          </a:p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rgbClr val="FFFFFF"/>
                </a:solidFill>
                <a:latin typeface="Arial" charset="0"/>
              </a:rPr>
              <a:t>DA VOZ ?</a:t>
            </a:r>
          </a:p>
        </p:txBody>
      </p:sp>
      <p:pic>
        <p:nvPicPr>
          <p:cNvPr id="166917" name="Picture 1029" descr="j02970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8738"/>
            <a:ext cx="2743200" cy="23209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2"/>
          <p:cNvSpPr txBox="1">
            <a:spLocks noChangeArrowheads="1"/>
          </p:cNvSpPr>
          <p:nvPr/>
        </p:nvSpPr>
        <p:spPr bwMode="auto">
          <a:xfrm>
            <a:off x="5643570" y="4214818"/>
            <a:ext cx="2514600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  <a:scene3d>
              <a:camera prst="isometricOffAxis1Right"/>
              <a:lightRig rig="balanced" dir="t">
                <a:rot lat="0" lon="0" rev="2100000"/>
              </a:lightRig>
            </a:scene3d>
            <a:sp3d extrusionH="57150" prstMaterial="metal">
              <a:bevelT w="38100" h="25400" prst="angle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CC0000"/>
                </a:solidFill>
                <a:latin typeface="Arial" charset="0"/>
              </a:rPr>
              <a:t>Difícil</a:t>
            </a:r>
            <a:r>
              <a:rPr lang="pt-BR" sz="3200" b="1" dirty="0">
                <a:ln w="50800"/>
                <a:solidFill>
                  <a:srgbClr val="CC0000"/>
                </a:solidFill>
                <a:latin typeface="Arial" charset="0"/>
              </a:rPr>
              <a:t> </a:t>
            </a:r>
            <a:r>
              <a:rPr lang="pt-BR" sz="3200" dirty="0">
                <a:solidFill>
                  <a:srgbClr val="CC0000"/>
                </a:solidFill>
                <a:latin typeface="Arial" charset="0"/>
              </a:rPr>
              <a:t>comparação</a:t>
            </a:r>
            <a:r>
              <a:rPr lang="pt-BR" sz="3200" b="1" dirty="0">
                <a:ln w="50800"/>
                <a:solidFill>
                  <a:srgbClr val="CC0000"/>
                </a:solidFill>
                <a:latin typeface="Arial" charset="0"/>
              </a:rPr>
              <a:t> </a:t>
            </a:r>
          </a:p>
        </p:txBody>
      </p:sp>
      <p:sp>
        <p:nvSpPr>
          <p:cNvPr id="330755" name="Text Box 3"/>
          <p:cNvSpPr txBox="1">
            <a:spLocks noChangeArrowheads="1"/>
          </p:cNvSpPr>
          <p:nvPr/>
        </p:nvSpPr>
        <p:spPr bwMode="auto">
          <a:xfrm>
            <a:off x="1071538" y="876300"/>
            <a:ext cx="3857652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pt-BR" sz="32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Vários programas</a:t>
            </a:r>
            <a:endParaRPr lang="pt-BR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2743200" y="5653090"/>
            <a:ext cx="41148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 i="1" dirty="0">
                <a:solidFill>
                  <a:srgbClr val="FFFFFF"/>
                </a:solidFill>
              </a:rPr>
              <a:t>Algoritmos </a:t>
            </a:r>
            <a:r>
              <a:rPr lang="pt-BR" sz="2800" b="1" i="1" dirty="0">
                <a:solidFill>
                  <a:srgbClr val="FF0000"/>
                </a:solidFill>
              </a:rPr>
              <a:t>diferentes</a:t>
            </a:r>
            <a:r>
              <a:rPr lang="pt-BR" sz="2800" b="1" i="1" dirty="0">
                <a:solidFill>
                  <a:srgbClr val="FFFFFF"/>
                </a:solidFill>
              </a:rPr>
              <a:t> !!!!</a:t>
            </a: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1600200" y="2514602"/>
            <a:ext cx="4114800" cy="224676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000" dirty="0">
                <a:latin typeface="Arial" charset="0"/>
              </a:rPr>
              <a:t> DSP – São Carlos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dirty="0">
                <a:latin typeface="Arial" charset="0"/>
              </a:rPr>
              <a:t> </a:t>
            </a:r>
            <a:r>
              <a:rPr lang="pt-BR" sz="2000" dirty="0" err="1">
                <a:latin typeface="Arial" charset="0"/>
              </a:rPr>
              <a:t>Doctor</a:t>
            </a:r>
            <a:r>
              <a:rPr lang="pt-BR" sz="2000" dirty="0">
                <a:latin typeface="Arial" charset="0"/>
              </a:rPr>
              <a:t> Speech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dirty="0">
                <a:latin typeface="Arial" charset="0"/>
              </a:rPr>
              <a:t> MDPV – CSL – </a:t>
            </a:r>
            <a:r>
              <a:rPr lang="pt-BR" sz="2000" dirty="0" err="1">
                <a:latin typeface="Arial" charset="0"/>
              </a:rPr>
              <a:t>Kay</a:t>
            </a:r>
            <a:r>
              <a:rPr lang="pt-BR" sz="2000" dirty="0">
                <a:latin typeface="Arial" charset="0"/>
              </a:rPr>
              <a:t> </a:t>
            </a:r>
            <a:r>
              <a:rPr lang="pt-BR" sz="2000" dirty="0" err="1">
                <a:latin typeface="Arial" charset="0"/>
              </a:rPr>
              <a:t>Elemetrics</a:t>
            </a:r>
            <a:endParaRPr lang="pt-BR" sz="2000" dirty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dirty="0">
                <a:latin typeface="Arial" charset="0"/>
              </a:rPr>
              <a:t> Vox </a:t>
            </a:r>
            <a:r>
              <a:rPr lang="pt-BR" sz="2000" dirty="0" err="1">
                <a:latin typeface="Arial" charset="0"/>
              </a:rPr>
              <a:t>metria</a:t>
            </a:r>
            <a:endParaRPr lang="pt-BR" sz="2000" dirty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dirty="0">
                <a:latin typeface="Arial" charset="0"/>
              </a:rPr>
              <a:t> outros</a:t>
            </a:r>
          </a:p>
        </p:txBody>
      </p:sp>
      <p:graphicFrame>
        <p:nvGraphicFramePr>
          <p:cNvPr id="330760" name="Object 8"/>
          <p:cNvGraphicFramePr>
            <a:graphicFrameLocks noChangeAspect="1"/>
          </p:cNvGraphicFramePr>
          <p:nvPr/>
        </p:nvGraphicFramePr>
        <p:xfrm>
          <a:off x="5562600" y="1171577"/>
          <a:ext cx="220980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68" name="Clip" r:id="rId3" imgW="1645920" imgH="1512000" progId="">
                  <p:embed/>
                </p:oleObj>
              </mc:Choice>
              <mc:Fallback>
                <p:oleObj name="Clip" r:id="rId3" imgW="1645920" imgH="15120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6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171577"/>
                        <a:ext cx="2209800" cy="202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dir="in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5730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2209800" y="685801"/>
            <a:ext cx="56388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pt-BR" b="1" dirty="0">
                <a:ln w="50800"/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MDPV – CSL – </a:t>
            </a:r>
            <a:r>
              <a:rPr lang="pt-BR" b="1" dirty="0" err="1">
                <a:ln w="50800"/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Kay</a:t>
            </a:r>
            <a:r>
              <a:rPr lang="pt-BR" b="1" dirty="0">
                <a:ln w="50800"/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 </a:t>
            </a:r>
            <a:r>
              <a:rPr lang="pt-BR" b="1" dirty="0" err="1">
                <a:ln w="50800"/>
                <a:solidFill>
                  <a:schemeClr val="tx1">
                    <a:lumMod val="85000"/>
                  </a:schemeClr>
                </a:solidFill>
                <a:latin typeface="Arial" charset="0"/>
              </a:rPr>
              <a:t>Elemetrics</a:t>
            </a:r>
            <a:endParaRPr lang="pt-BR" b="1" dirty="0">
              <a:ln w="50800"/>
              <a:solidFill>
                <a:schemeClr val="tx1">
                  <a:lumMod val="8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chart" idx="1"/>
          </p:nvPr>
        </p:nvSpPr>
        <p:spPr/>
      </p:sp>
      <p:pic>
        <p:nvPicPr>
          <p:cNvPr id="188420" name="Picture 4" descr="Margaridas18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6553200" y="5683252"/>
            <a:ext cx="24384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latin typeface="Comic Sans MS" pitchFamily="66" charset="0"/>
              </a:rPr>
              <a:t>Obrigada!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124744"/>
            <a:ext cx="7851648" cy="864096"/>
          </a:xfrm>
          <a:noFill/>
          <a:ln/>
        </p:spPr>
        <p:txBody>
          <a:bodyPr/>
          <a:lstStyle/>
          <a:p>
            <a:r>
              <a:rPr lang="en-US" sz="4000" b="1" dirty="0" err="1">
                <a:solidFill>
                  <a:srgbClr val="FF3300"/>
                </a:solidFill>
                <a:latin typeface="Verdana" pitchFamily="34" charset="0"/>
              </a:rPr>
              <a:t>Utilidades</a:t>
            </a:r>
            <a:r>
              <a:rPr lang="en-US" sz="4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Verdana" pitchFamily="34" charset="0"/>
              </a:rPr>
              <a:t>da</a:t>
            </a:r>
            <a:r>
              <a:rPr lang="en-US" sz="40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Verdana" pitchFamily="34" charset="0"/>
              </a:rPr>
              <a:t>Acústica</a:t>
            </a:r>
            <a:endParaRPr lang="en-US" sz="4000" b="1" dirty="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780928"/>
            <a:ext cx="7854696" cy="175260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rgbClr val="FFFF99"/>
              </a:buClr>
            </a:pP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Maior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compreensão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do </a:t>
            </a:r>
            <a:r>
              <a:rPr lang="en-U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output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vocal</a:t>
            </a:r>
          </a:p>
          <a:p>
            <a:pPr>
              <a:lnSpc>
                <a:spcPct val="120000"/>
              </a:lnSpc>
              <a:buClr>
                <a:srgbClr val="FFFF99"/>
              </a:buClr>
            </a:pP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Criação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de dados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normativos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de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populações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>
              <a:lnSpc>
                <a:spcPct val="120000"/>
              </a:lnSpc>
              <a:buClr>
                <a:srgbClr val="FFFF99"/>
              </a:buClr>
            </a:pP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Documentação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e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linha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de base do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cliente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>
              <a:lnSpc>
                <a:spcPct val="120000"/>
              </a:lnSpc>
              <a:buClr>
                <a:srgbClr val="FFFF99"/>
              </a:buClr>
            </a:pP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Monitorar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a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evolução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de um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tratamento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>
              <a:lnSpc>
                <a:spcPct val="120000"/>
              </a:lnSpc>
              <a:buClr>
                <a:srgbClr val="FFFF99"/>
              </a:buClr>
            </a:pP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Acompanhar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o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aperfeiçoamento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vocal</a:t>
            </a:r>
          </a:p>
          <a:p>
            <a:pPr>
              <a:lnSpc>
                <a:spcPct val="120000"/>
              </a:lnSpc>
              <a:buClr>
                <a:srgbClr val="FFFF99"/>
              </a:buClr>
            </a:pP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Detectar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precocemente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problemas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vocais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2"/>
          <p:cNvSpPr txBox="1">
            <a:spLocks noChangeArrowheads="1"/>
          </p:cNvSpPr>
          <p:nvPr/>
        </p:nvSpPr>
        <p:spPr bwMode="auto">
          <a:xfrm>
            <a:off x="1828800" y="2743201"/>
            <a:ext cx="617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R E L E M B R A N D O ...</a:t>
            </a:r>
          </a:p>
        </p:txBody>
      </p:sp>
      <p:pic>
        <p:nvPicPr>
          <p:cNvPr id="279555" name="Picture 3" descr="xm4ln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581400"/>
            <a:ext cx="4876800" cy="858838"/>
          </a:xfrm>
          <a:prstGeom prst="rect">
            <a:avLst/>
          </a:prstGeom>
          <a:noFill/>
        </p:spPr>
      </p:pic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0" y="4725144"/>
            <a:ext cx="8892480" cy="99553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PRODUÇÃO DOS SONS DA FALA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Cloud"/>
          <p:cNvSpPr>
            <a:spLocks noChangeAspect="1" noEditPoints="1" noChangeArrowheads="1"/>
          </p:cNvSpPr>
          <p:nvPr/>
        </p:nvSpPr>
        <p:spPr bwMode="auto">
          <a:xfrm>
            <a:off x="4788024" y="3284984"/>
            <a:ext cx="4104456" cy="331236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pt-BR" dirty="0">
                <a:latin typeface="Arial" pitchFamily="34" charset="0"/>
                <a:cs typeface="Arial" pitchFamily="34" charset="0"/>
              </a:rPr>
              <a:t>Nenhum som </a:t>
            </a:r>
          </a:p>
          <a:p>
            <a:pPr algn="ctr">
              <a:spcBef>
                <a:spcPct val="50000"/>
              </a:spcBef>
            </a:pPr>
            <a:r>
              <a:rPr lang="pt-BR" dirty="0">
                <a:latin typeface="Arial" pitchFamily="34" charset="0"/>
                <a:cs typeface="Arial" pitchFamily="34" charset="0"/>
              </a:rPr>
              <a:t>é produzido</a:t>
            </a:r>
          </a:p>
          <a:p>
            <a:pPr algn="ctr">
              <a:spcBef>
                <a:spcPct val="50000"/>
              </a:spcBef>
            </a:pPr>
            <a:r>
              <a:rPr lang="pt-BR" dirty="0">
                <a:latin typeface="Arial" pitchFamily="34" charset="0"/>
                <a:cs typeface="Arial" pitchFamily="34" charset="0"/>
              </a:rPr>
              <a:t>sem um suprimento </a:t>
            </a:r>
          </a:p>
          <a:p>
            <a:pPr algn="ctr">
              <a:spcBef>
                <a:spcPct val="50000"/>
              </a:spcBef>
            </a:pPr>
            <a:r>
              <a:rPr lang="pt-BR" dirty="0">
                <a:latin typeface="Arial" pitchFamily="34" charset="0"/>
                <a:cs typeface="Arial" pitchFamily="34" charset="0"/>
              </a:rPr>
              <a:t>de energia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6480720" cy="1155700"/>
          </a:xfrm>
        </p:spPr>
        <p:txBody>
          <a:bodyPr/>
          <a:lstStyle/>
          <a:p>
            <a:r>
              <a:rPr lang="pt-B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FONTE DE ENERGIA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051720" y="1772816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AR EXPIRADO DOS PULMÕES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339136" y="6309321"/>
            <a:ext cx="1697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pt-BR" dirty="0" err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Fry</a:t>
            </a:r>
            <a:r>
              <a:rPr lang="pt-BR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, 1979)</a:t>
            </a:r>
          </a:p>
        </p:txBody>
      </p:sp>
      <p:pic>
        <p:nvPicPr>
          <p:cNvPr id="8" name="Picture 4" descr="voz9_01"/>
          <p:cNvPicPr>
            <a:picLocks noChangeAspect="1" noChangeArrowheads="1" noCrop="1"/>
          </p:cNvPicPr>
          <p:nvPr/>
        </p:nvPicPr>
        <p:blipFill>
          <a:blip r:embed="rId2" cstate="print">
            <a:lum bright="12000" contrast="-12000"/>
          </a:blip>
          <a:srcRect/>
          <a:stretch>
            <a:fillRect/>
          </a:stretch>
        </p:blipFill>
        <p:spPr bwMode="auto">
          <a:xfrm>
            <a:off x="251521" y="2552038"/>
            <a:ext cx="4176464" cy="40744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2133600" y="4968875"/>
            <a:ext cx="3352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LARINGE</a:t>
            </a:r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152400" y="2667001"/>
            <a:ext cx="4343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TRATO VOCAL</a:t>
            </a:r>
          </a:p>
        </p:txBody>
      </p:sp>
      <p:pic>
        <p:nvPicPr>
          <p:cNvPr id="280580" name="Picture 4" descr="PERF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2555875" cy="3810000"/>
          </a:xfrm>
          <a:prstGeom prst="rect">
            <a:avLst/>
          </a:prstGeom>
          <a:noFill/>
        </p:spPr>
      </p:pic>
      <p:sp>
        <p:nvSpPr>
          <p:cNvPr id="280581" name="AutoShape 5"/>
          <p:cNvSpPr>
            <a:spLocks/>
          </p:cNvSpPr>
          <p:nvPr/>
        </p:nvSpPr>
        <p:spPr bwMode="auto">
          <a:xfrm>
            <a:off x="4800600" y="2362200"/>
            <a:ext cx="304800" cy="2438400"/>
          </a:xfrm>
          <a:prstGeom prst="leftBracket">
            <a:avLst>
              <a:gd name="adj" fmla="val 66667"/>
            </a:avLst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80582" name="Line 6"/>
          <p:cNvSpPr>
            <a:spLocks noChangeShapeType="1"/>
          </p:cNvSpPr>
          <p:nvPr/>
        </p:nvSpPr>
        <p:spPr bwMode="auto">
          <a:xfrm rot="1524553" flipV="1">
            <a:off x="5600700" y="4848225"/>
            <a:ext cx="685800" cy="685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2209800" y="5883277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FFFF"/>
                </a:solidFill>
                <a:latin typeface="Arial" charset="0"/>
              </a:rPr>
              <a:t>FONTE DA VIBRAÇÃO fonação</a:t>
            </a:r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533400" y="3581402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FFFF"/>
                </a:solidFill>
                <a:latin typeface="Arial" charset="0"/>
              </a:rPr>
              <a:t>RESSONADOR (FILTRO) articulação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27584" y="705470"/>
            <a:ext cx="368562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pt-BR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FONAÇÃO</a:t>
            </a:r>
            <a:endParaRPr lang="pt-BR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/>
      <p:bldP spid="280579" grpId="0"/>
      <p:bldP spid="280581" grpId="0" animBg="1"/>
      <p:bldP spid="280582" grpId="0" animBg="1"/>
      <p:bldP spid="280583" grpId="0"/>
      <p:bldP spid="28058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29612</TotalTime>
  <Words>1524</Words>
  <Application>Microsoft Macintosh PowerPoint</Application>
  <PresentationFormat>Apresentação na tela (4:3)</PresentationFormat>
  <Paragraphs>356</Paragraphs>
  <Slides>54</Slides>
  <Notes>15</Notes>
  <HiddenSlides>0</HiddenSlides>
  <MMClips>5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54</vt:i4>
      </vt:variant>
    </vt:vector>
  </HeadingPairs>
  <TitlesOfParts>
    <vt:vector size="70" baseType="lpstr">
      <vt:lpstr>Arial</vt:lpstr>
      <vt:lpstr>Calibri</vt:lpstr>
      <vt:lpstr>Comic Sans MS</vt:lpstr>
      <vt:lpstr>Constantia</vt:lpstr>
      <vt:lpstr>Eras Demi ITC</vt:lpstr>
      <vt:lpstr>Monotype Corsiva</vt:lpstr>
      <vt:lpstr>Monotype Sorts</vt:lpstr>
      <vt:lpstr>Tahoma</vt:lpstr>
      <vt:lpstr>Times New Roman</vt:lpstr>
      <vt:lpstr>Verdana</vt:lpstr>
      <vt:lpstr>Wingdings</vt:lpstr>
      <vt:lpstr>Wingdings 2</vt:lpstr>
      <vt:lpstr>Fluxo</vt:lpstr>
      <vt:lpstr>Clip</vt:lpstr>
      <vt:lpstr>Documento</vt:lpstr>
      <vt:lpstr>Imagem de bitmap</vt:lpstr>
      <vt:lpstr>AVALIAÇÃO  ACÚSTICA DA VOZ</vt:lpstr>
      <vt:lpstr>ACÚSTICA</vt:lpstr>
      <vt:lpstr>Avaliação Acústica</vt:lpstr>
      <vt:lpstr>TRANSDICIPLINARIDADE</vt:lpstr>
      <vt:lpstr>Apresentação do PowerPoint</vt:lpstr>
      <vt:lpstr>Utilidades da Acústica</vt:lpstr>
      <vt:lpstr>Apresentação do PowerPoint</vt:lpstr>
      <vt:lpstr>FONTE DE ENERGIA</vt:lpstr>
      <vt:lpstr>Apresentação do PowerPoint</vt:lpstr>
      <vt:lpstr>Apresentação do PowerPoint</vt:lpstr>
      <vt:lpstr>FREQUÊNCIA FUNDAMENTAL F0</vt:lpstr>
      <vt:lpstr>Músculos Intrínsecos FREQUÊNCIA</vt:lpstr>
      <vt:lpstr>RESSONÂNCIA - AMPLIFICAÇÃO DA VOZ </vt:lpstr>
      <vt:lpstr>ARTICULAÇÃO</vt:lpstr>
      <vt:lpstr>Articulação de Vogais</vt:lpstr>
      <vt:lpstr>Apresentação do PowerPoint</vt:lpstr>
      <vt:lpstr>Apresentação do PowerPoint</vt:lpstr>
      <vt:lpstr>CONHECENDO O ESPECTRO DO SOM</vt:lpstr>
      <vt:lpstr>Apresentação do PowerPoint</vt:lpstr>
      <vt:lpstr>Produção de Espectrogramas</vt:lpstr>
      <vt:lpstr>Apresentação do PowerPoint</vt:lpstr>
      <vt:lpstr>ESPECTRO </vt:lpstr>
      <vt:lpstr>HARMÔNICOS</vt:lpstr>
      <vt:lpstr>Apresentação do PowerPoint</vt:lpstr>
      <vt:lpstr>FORMANTES DO SOM </vt:lpstr>
      <vt:lpstr>FORMANTES DO SOM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DESCRIÇÃO  DO SINAL ACÚSTICO</vt:lpstr>
      <vt:lpstr>Apresentação do PowerPoint</vt:lpstr>
      <vt:lpstr>Apresentação do PowerPoint</vt:lpstr>
      <vt:lpstr>FREQÜÊNCIA FUNDAMENTAL  Aplicações na clínica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APARELHO FONADOR</dc:title>
  <dc:creator>lidiactm</dc:creator>
  <cp:lastModifiedBy>Lídia Teles</cp:lastModifiedBy>
  <cp:revision>260</cp:revision>
  <dcterms:created xsi:type="dcterms:W3CDTF">2003-10-16T13:34:01Z</dcterms:created>
  <dcterms:modified xsi:type="dcterms:W3CDTF">2020-11-04T21:13:40Z</dcterms:modified>
</cp:coreProperties>
</file>