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45"/>
  </p:notesMasterIdLst>
  <p:sldIdLst>
    <p:sldId id="274" r:id="rId2"/>
    <p:sldId id="287" r:id="rId3"/>
    <p:sldId id="278" r:id="rId4"/>
    <p:sldId id="354" r:id="rId5"/>
    <p:sldId id="355" r:id="rId6"/>
    <p:sldId id="288" r:id="rId7"/>
    <p:sldId id="289" r:id="rId8"/>
    <p:sldId id="256" r:id="rId9"/>
    <p:sldId id="334" r:id="rId10"/>
    <p:sldId id="335" r:id="rId11"/>
    <p:sldId id="284" r:id="rId12"/>
    <p:sldId id="285" r:id="rId13"/>
    <p:sldId id="286" r:id="rId14"/>
    <p:sldId id="356" r:id="rId15"/>
    <p:sldId id="338" r:id="rId16"/>
    <p:sldId id="333" r:id="rId17"/>
    <p:sldId id="257" r:id="rId18"/>
    <p:sldId id="258" r:id="rId19"/>
    <p:sldId id="282" r:id="rId20"/>
    <p:sldId id="259" r:id="rId21"/>
    <p:sldId id="279" r:id="rId22"/>
    <p:sldId id="272" r:id="rId23"/>
    <p:sldId id="261" r:id="rId24"/>
    <p:sldId id="262" r:id="rId25"/>
    <p:sldId id="347" r:id="rId26"/>
    <p:sldId id="348" r:id="rId27"/>
    <p:sldId id="350" r:id="rId28"/>
    <p:sldId id="351" r:id="rId29"/>
    <p:sldId id="281" r:id="rId30"/>
    <p:sldId id="276" r:id="rId31"/>
    <p:sldId id="283" r:id="rId32"/>
    <p:sldId id="277" r:id="rId33"/>
    <p:sldId id="331" r:id="rId34"/>
    <p:sldId id="357" r:id="rId35"/>
    <p:sldId id="327" r:id="rId36"/>
    <p:sldId id="290" r:id="rId37"/>
    <p:sldId id="336" r:id="rId38"/>
    <p:sldId id="342" r:id="rId39"/>
    <p:sldId id="341" r:id="rId40"/>
    <p:sldId id="358" r:id="rId41"/>
    <p:sldId id="359" r:id="rId42"/>
    <p:sldId id="352" r:id="rId43"/>
    <p:sldId id="353"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5"/>
    <p:restoredTop sz="94673"/>
  </p:normalViewPr>
  <p:slideViewPr>
    <p:cSldViewPr>
      <p:cViewPr varScale="1">
        <p:scale>
          <a:sx n="107" d="100"/>
          <a:sy n="107" d="100"/>
        </p:scale>
        <p:origin x="16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72559-62DA-4011-B46D-EB6FDE1B2BE3}" type="datetimeFigureOut">
              <a:rPr lang="pt-BR" smtClean="0"/>
              <a:pPr/>
              <a:t>08/11/2022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BD07A-B66F-47D6-B759-1D40208AD46E}" type="slidenum">
              <a:rPr lang="pt-BR" smtClean="0"/>
              <a:pPr/>
              <a:t>‹nº›</a:t>
            </a:fld>
            <a:endParaRPr lang="pt-BR"/>
          </a:p>
        </p:txBody>
      </p:sp>
    </p:spTree>
    <p:extLst>
      <p:ext uri="{BB962C8B-B14F-4D97-AF65-F5344CB8AC3E}">
        <p14:creationId xmlns:p14="http://schemas.microsoft.com/office/powerpoint/2010/main" val="318990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vid-nma.com/images/forest/rct/999_21_vacc_rct.jpg?8149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ja.com.au/journal/2021/effectiveness-covid-19-vaccines-findings-real-world-studi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Sato; </a:t>
            </a:r>
            <a:r>
              <a:rPr lang="pt-BR" sz="1200" b="1" i="0" kern="1200" dirty="0">
                <a:solidFill>
                  <a:schemeClr val="tx1"/>
                </a:solidFill>
                <a:effectLst/>
                <a:latin typeface="+mn-lt"/>
                <a:ea typeface="+mn-ea"/>
                <a:cs typeface="+mn-cs"/>
              </a:rPr>
              <a:t>Quadro   Instrumento para estudar a hesitação à vacinação infantil aplicado a pais ou cuidadores, em escala </a:t>
            </a:r>
            <a:r>
              <a:rPr lang="pt-BR" sz="1200" b="1" i="0" kern="1200" dirty="0" err="1">
                <a:solidFill>
                  <a:schemeClr val="tx1"/>
                </a:solidFill>
                <a:effectLst/>
                <a:latin typeface="+mn-lt"/>
                <a:ea typeface="+mn-ea"/>
                <a:cs typeface="+mn-cs"/>
              </a:rPr>
              <a:t>Likert</a:t>
            </a:r>
            <a:r>
              <a:rPr lang="pt-BR" sz="1200" b="1" i="0" kern="1200" dirty="0">
                <a:solidFill>
                  <a:schemeClr val="tx1"/>
                </a:solidFill>
                <a:effectLst/>
                <a:latin typeface="+mn-lt"/>
                <a:ea typeface="+mn-ea"/>
                <a:cs typeface="+mn-cs"/>
              </a:rPr>
              <a:t> de 5 pontos.</a:t>
            </a:r>
          </a:p>
          <a:p>
            <a:r>
              <a:rPr lang="pt-BR" sz="1200" b="0" i="0" kern="1200" dirty="0">
                <a:solidFill>
                  <a:schemeClr val="tx1"/>
                </a:solidFill>
                <a:effectLst/>
                <a:latin typeface="+mn-lt"/>
                <a:ea typeface="+mn-ea"/>
                <a:cs typeface="+mn-cs"/>
              </a:rPr>
              <a:t>O quanto você concorda com as seguintes afirmações sobre vacinas? Por favor, indique sua resposta, usando a escala abaixo:1 = discordo fortemente; 2 = discordo; 3 = nem concordo e nem discordo; 4 = concordo; 5 = concordo fortementeL1. Vacinas são importantes para a saúde de minha criança.L2. Vacinas funcionam.L3. Vacinar a minha criança é importante para a saúde de outras crianças em meu bairro.L4. Todas as vacinas infantis que são fornecidas pelo governo são benéficas.L5. Vacinas novas apresentam mais riscos do que as antigas.L6. Eu confio na informação que eu recebi do programa de imunização sobre vacinas.L7. Vacinar é uma boa forma de proteger a minha criança de doenças.L8. Geralmente, eu sigo as orientações sobre vacinação que os profissionais de saúde que atendem minha criança recomendam.L9. Eu me preocupo com as reações graves de vacinas.L10. Minha criança não precisa de vacinas para doenças que não são mais comuns atualmente.</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3</a:t>
            </a:fld>
            <a:endParaRPr lang="pt-BR"/>
          </a:p>
        </p:txBody>
      </p:sp>
    </p:spTree>
    <p:extLst>
      <p:ext uri="{BB962C8B-B14F-4D97-AF65-F5344CB8AC3E}">
        <p14:creationId xmlns:p14="http://schemas.microsoft.com/office/powerpoint/2010/main" val="372373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Sato; </a:t>
            </a:r>
            <a:r>
              <a:rPr lang="pt-BR" sz="1200" b="1" i="0" kern="1200" dirty="0">
                <a:solidFill>
                  <a:schemeClr val="tx1"/>
                </a:solidFill>
                <a:effectLst/>
                <a:latin typeface="+mn-lt"/>
                <a:ea typeface="+mn-ea"/>
                <a:cs typeface="+mn-cs"/>
              </a:rPr>
              <a:t>Quadro   Instrumento para estudar a hesitação à vacinação infantil aplicado a pais ou cuidadores, em escala </a:t>
            </a:r>
            <a:r>
              <a:rPr lang="pt-BR" sz="1200" b="1" i="0" kern="1200" dirty="0" err="1">
                <a:solidFill>
                  <a:schemeClr val="tx1"/>
                </a:solidFill>
                <a:effectLst/>
                <a:latin typeface="+mn-lt"/>
                <a:ea typeface="+mn-ea"/>
                <a:cs typeface="+mn-cs"/>
              </a:rPr>
              <a:t>Likert</a:t>
            </a:r>
            <a:r>
              <a:rPr lang="pt-BR" sz="1200" b="1" i="0" kern="1200" dirty="0">
                <a:solidFill>
                  <a:schemeClr val="tx1"/>
                </a:solidFill>
                <a:effectLst/>
                <a:latin typeface="+mn-lt"/>
                <a:ea typeface="+mn-ea"/>
                <a:cs typeface="+mn-cs"/>
              </a:rPr>
              <a:t> de 5 pontos.</a:t>
            </a:r>
          </a:p>
          <a:p>
            <a:r>
              <a:rPr lang="pt-BR" sz="1200" b="0" i="0" kern="1200" dirty="0">
                <a:solidFill>
                  <a:schemeClr val="tx1"/>
                </a:solidFill>
                <a:effectLst/>
                <a:latin typeface="+mn-lt"/>
                <a:ea typeface="+mn-ea"/>
                <a:cs typeface="+mn-cs"/>
              </a:rPr>
              <a:t>O quanto você concorda com as seguintes afirmações sobre vacinas? Por favor, indique sua resposta, usando a escala abaixo:1 = discordo fortemente; 2 = discordo; 3 = nem concordo e nem discordo; 4 = concordo; 5 = concordo fortementeL1. Vacinas são importantes para a saúde de minha criança.L2. Vacinas funcionam.L3. Vacinar a minha criança é importante para a saúde de outras crianças em meu bairro.L4. Todas as vacinas infantis que são fornecidas pelo governo são benéficas.L5. Vacinas novas apresentam mais riscos do que as antigas.L6. Eu confio na informação que eu recebi do programa de imunização sobre vacinas.L7. Vacinar é uma boa forma de proteger a minha criança de doenças.L8. Geralmente, eu sigo as orientações sobre vacinação que os profissionais de saúde que atendem minha criança recomendam.L9. Eu me preocupo com as reações graves de vacinas.L10. Minha criança não precisa de vacinas para doenças que não são mais comuns atualmente.</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4</a:t>
            </a:fld>
            <a:endParaRPr lang="pt-BR"/>
          </a:p>
        </p:txBody>
      </p:sp>
    </p:spTree>
    <p:extLst>
      <p:ext uri="{BB962C8B-B14F-4D97-AF65-F5344CB8AC3E}">
        <p14:creationId xmlns:p14="http://schemas.microsoft.com/office/powerpoint/2010/main" val="361007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Sato; </a:t>
            </a:r>
            <a:r>
              <a:rPr lang="pt-BR" sz="1200" b="1" i="0" kern="1200" dirty="0">
                <a:solidFill>
                  <a:schemeClr val="tx1"/>
                </a:solidFill>
                <a:effectLst/>
                <a:latin typeface="+mn-lt"/>
                <a:ea typeface="+mn-ea"/>
                <a:cs typeface="+mn-cs"/>
              </a:rPr>
              <a:t>Quadro   Instrumento para estudar a hesitação à vacinação infantil aplicado a pais ou cuidadores, em escala </a:t>
            </a:r>
            <a:r>
              <a:rPr lang="pt-BR" sz="1200" b="1" i="0" kern="1200" dirty="0" err="1">
                <a:solidFill>
                  <a:schemeClr val="tx1"/>
                </a:solidFill>
                <a:effectLst/>
                <a:latin typeface="+mn-lt"/>
                <a:ea typeface="+mn-ea"/>
                <a:cs typeface="+mn-cs"/>
              </a:rPr>
              <a:t>Likert</a:t>
            </a:r>
            <a:r>
              <a:rPr lang="pt-BR" sz="1200" b="1" i="0" kern="1200" dirty="0">
                <a:solidFill>
                  <a:schemeClr val="tx1"/>
                </a:solidFill>
                <a:effectLst/>
                <a:latin typeface="+mn-lt"/>
                <a:ea typeface="+mn-ea"/>
                <a:cs typeface="+mn-cs"/>
              </a:rPr>
              <a:t> de 5 pontos.</a:t>
            </a:r>
          </a:p>
          <a:p>
            <a:r>
              <a:rPr lang="pt-BR" sz="1200" b="0" i="0" kern="1200" dirty="0">
                <a:solidFill>
                  <a:schemeClr val="tx1"/>
                </a:solidFill>
                <a:effectLst/>
                <a:latin typeface="+mn-lt"/>
                <a:ea typeface="+mn-ea"/>
                <a:cs typeface="+mn-cs"/>
              </a:rPr>
              <a:t>O quanto você concorda com as seguintes afirmações sobre vacinas? Por favor, indique sua resposta, usando a escala abaixo:1 = discordo fortemente; 2 = discordo; 3 = nem concordo e nem discordo; 4 = concordo; 5 = concordo fortementeL1. Vacinas são importantes para a saúde de minha criança.L2. Vacinas funcionam.L3. Vacinar a minha criança é importante para a saúde de outras crianças em meu bairro.L4. Todas as vacinas infantis que são fornecidas pelo governo são benéficas.L5. Vacinas novas apresentam mais riscos do que as antigas.L6. Eu confio na informação que eu recebi do programa de imunização sobre vacinas.L7. Vacinar é uma boa forma de proteger a minha criança de doenças.L8. Geralmente, eu sigo as orientações sobre vacinação que os profissionais de saúde que atendem minha criança recomendam.L9. Eu me preocupo com as reações graves de vacinas.L10. Minha criança não precisa de vacinas para doenças que não são mais comuns atualmente.</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5</a:t>
            </a:fld>
            <a:endParaRPr lang="pt-BR"/>
          </a:p>
        </p:txBody>
      </p:sp>
    </p:spTree>
    <p:extLst>
      <p:ext uri="{BB962C8B-B14F-4D97-AF65-F5344CB8AC3E}">
        <p14:creationId xmlns:p14="http://schemas.microsoft.com/office/powerpoint/2010/main" val="269574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22</a:t>
            </a:fld>
            <a:endParaRPr lang="en-GB" sz="1300" dirty="0"/>
          </a:p>
        </p:txBody>
      </p:sp>
      <p:sp>
        <p:nvSpPr>
          <p:cNvPr id="97284" name="Rectangle 2"/>
          <p:cNvSpPr>
            <a:spLocks noGrp="1" noRot="1" noChangeAspect="1" noChangeArrowheads="1" noTextEdit="1"/>
          </p:cNvSpPr>
          <p:nvPr>
            <p:ph type="sldImg"/>
          </p:nvPr>
        </p:nvSpPr>
        <p:spPr>
          <a:xfrm>
            <a:off x="1143000" y="685800"/>
            <a:ext cx="4573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Brasil é o </a:t>
            </a:r>
            <a:r>
              <a:rPr lang="pt-BR" sz="1200" b="0" i="0" u="none" strike="noStrike" kern="1200" dirty="0">
                <a:solidFill>
                  <a:schemeClr val="tx1"/>
                </a:solidFill>
                <a:effectLst/>
                <a:latin typeface="+mn-lt"/>
                <a:ea typeface="+mn-ea"/>
                <a:cs typeface="+mn-cs"/>
              </a:rPr>
              <a:t>4o</a:t>
            </a:r>
            <a:r>
              <a:rPr lang="pt-BR" dirty="0"/>
              <a:t> em mortes totais por COVID-19; </a:t>
            </a:r>
            <a:r>
              <a:rPr lang="pt-BR" sz="1200" b="0" i="0" u="none" strike="noStrike" kern="1200" dirty="0">
                <a:solidFill>
                  <a:schemeClr val="tx1"/>
                </a:solidFill>
                <a:effectLst/>
                <a:latin typeface="+mn-lt"/>
                <a:ea typeface="+mn-ea"/>
                <a:cs typeface="+mn-cs"/>
              </a:rPr>
              <a:t>2o</a:t>
            </a:r>
            <a:r>
              <a:rPr lang="pt-BR" dirty="0"/>
              <a:t> em mortes notificadas e</a:t>
            </a:r>
            <a:r>
              <a:rPr lang="pt-BR" sz="1200" b="0" i="0" u="none" strike="noStrike" kern="1200" dirty="0">
                <a:solidFill>
                  <a:schemeClr val="tx1"/>
                </a:solidFill>
                <a:effectLst/>
                <a:latin typeface="+mn-lt"/>
                <a:ea typeface="+mn-ea"/>
                <a:cs typeface="+mn-cs"/>
              </a:rPr>
              <a:t>14o em subestimação! Viva o SUS!</a:t>
            </a:r>
            <a:r>
              <a:rPr lang="pt-BR" dirty="0"/>
              <a:t> </a:t>
            </a:r>
          </a:p>
        </p:txBody>
      </p:sp>
      <p:sp>
        <p:nvSpPr>
          <p:cNvPr id="4" name="Espaço Reservado para Número de Slide 3"/>
          <p:cNvSpPr>
            <a:spLocks noGrp="1"/>
          </p:cNvSpPr>
          <p:nvPr>
            <p:ph type="sldNum" sz="quarter" idx="5"/>
          </p:nvPr>
        </p:nvSpPr>
        <p:spPr/>
        <p:txBody>
          <a:bodyPr/>
          <a:lstStyle/>
          <a:p>
            <a:fld id="{D7857822-B616-F140-887D-5784CF98C834}" type="slidenum">
              <a:rPr lang="pt-BR" smtClean="0"/>
              <a:t>35</a:t>
            </a:fld>
            <a:endParaRPr lang="pt-BR"/>
          </a:p>
        </p:txBody>
      </p:sp>
    </p:spTree>
    <p:extLst>
      <p:ext uri="{BB962C8B-B14F-4D97-AF65-F5344CB8AC3E}">
        <p14:creationId xmlns:p14="http://schemas.microsoft.com/office/powerpoint/2010/main" val="90331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manter-se atualizado, vá até </a:t>
            </a:r>
            <a:r>
              <a:rPr lang="pt-BR" dirty="0" err="1"/>
              <a:t>https</a:t>
            </a:r>
            <a:r>
              <a:rPr lang="pt-BR" dirty="0"/>
              <a:t>://</a:t>
            </a:r>
            <a:r>
              <a:rPr lang="pt-BR" dirty="0" err="1"/>
              <a:t>covid-nma.com</a:t>
            </a:r>
            <a:r>
              <a:rPr lang="pt-BR" dirty="0"/>
              <a:t>/</a:t>
            </a:r>
            <a:r>
              <a:rPr lang="pt-BR" dirty="0" err="1"/>
              <a:t>vaccines</a:t>
            </a:r>
            <a:r>
              <a:rPr lang="pt-BR" dirty="0"/>
              <a:t>/ e clique em “</a:t>
            </a:r>
            <a:r>
              <a:rPr lang="pt-BR" sz="1200" b="1" i="0" u="none" strike="noStrike" kern="1200" dirty="0">
                <a:solidFill>
                  <a:schemeClr val="tx1"/>
                </a:solidFill>
                <a:effectLst/>
                <a:latin typeface="+mn-lt"/>
                <a:ea typeface="+mn-ea"/>
                <a:cs typeface="+mn-cs"/>
                <a:hlinkClick r:id="rId3"/>
              </a:rPr>
              <a:t>Overall results</a:t>
            </a:r>
            <a:r>
              <a:rPr lang="pt-BR" sz="1200" b="1" i="0" u="none" strike="noStrike" kern="1200">
                <a:solidFill>
                  <a:schemeClr val="tx1"/>
                </a:solidFill>
                <a:effectLst/>
                <a:latin typeface="+mn-lt"/>
                <a:ea typeface="+mn-ea"/>
                <a:cs typeface="+mn-cs"/>
              </a:rPr>
              <a:t>”</a:t>
            </a:r>
            <a:endParaRPr lang="pt-BR"/>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38</a:t>
            </a:fld>
            <a:endParaRPr lang="pt-BR"/>
          </a:p>
        </p:txBody>
      </p:sp>
    </p:spTree>
    <p:extLst>
      <p:ext uri="{BB962C8B-B14F-4D97-AF65-F5344CB8AC3E}">
        <p14:creationId xmlns:p14="http://schemas.microsoft.com/office/powerpoint/2010/main" val="233709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The </a:t>
            </a:r>
            <a:r>
              <a:rPr lang="pt-BR" sz="1200" b="0" i="0" kern="1200" dirty="0" err="1">
                <a:solidFill>
                  <a:schemeClr val="tx1"/>
                </a:solidFill>
                <a:effectLst/>
                <a:latin typeface="+mn-lt"/>
                <a:ea typeface="+mn-ea"/>
                <a:cs typeface="+mn-cs"/>
              </a:rPr>
              <a:t>most</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important</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finding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from</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analysing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these</a:t>
            </a:r>
            <a:r>
              <a:rPr lang="pt-BR" sz="1200" b="0" i="0" kern="1200" dirty="0">
                <a:solidFill>
                  <a:schemeClr val="tx1"/>
                </a:solidFill>
                <a:effectLst/>
                <a:latin typeface="+mn-lt"/>
                <a:ea typeface="+mn-ea"/>
                <a:cs typeface="+mn-cs"/>
              </a:rPr>
              <a:t> data </a:t>
            </a:r>
            <a:r>
              <a:rPr lang="pt-BR" sz="1200" b="0" i="0" kern="1200" dirty="0" err="1">
                <a:solidFill>
                  <a:schemeClr val="tx1"/>
                </a:solidFill>
                <a:effectLst/>
                <a:latin typeface="+mn-lt"/>
                <a:ea typeface="+mn-ea"/>
                <a:cs typeface="+mn-cs"/>
              </a:rPr>
              <a:t>is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vaccines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from</a:t>
            </a:r>
            <a:r>
              <a:rPr lang="pt-BR" sz="1200" b="0" i="0" kern="1200" dirty="0">
                <a:solidFill>
                  <a:schemeClr val="tx1"/>
                </a:solidFill>
                <a:effectLst/>
                <a:latin typeface="+mn-lt"/>
                <a:ea typeface="+mn-ea"/>
                <a:cs typeface="+mn-cs"/>
              </a:rPr>
              <a:t> AstraZeneca, Pfizer and Moderna </a:t>
            </a:r>
            <a:r>
              <a:rPr lang="pt-BR" sz="1200" b="0" i="0" kern="1200" dirty="0" err="1">
                <a:solidFill>
                  <a:schemeClr val="tx1"/>
                </a:solidFill>
                <a:effectLst/>
                <a:latin typeface="+mn-lt"/>
                <a:ea typeface="+mn-ea"/>
                <a:cs typeface="+mn-cs"/>
              </a:rPr>
              <a:t>appear</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equivalent</a:t>
            </a:r>
            <a:r>
              <a:rPr lang="pt-BR" sz="1200" b="0" i="0" kern="1200" dirty="0">
                <a:solidFill>
                  <a:schemeClr val="tx1"/>
                </a:solidFill>
                <a:effectLst/>
                <a:latin typeface="+mn-lt"/>
                <a:ea typeface="+mn-ea"/>
                <a:cs typeface="+mn-cs"/>
              </a:rPr>
              <a:t> in </a:t>
            </a:r>
            <a:r>
              <a:rPr lang="pt-BR" sz="1200" b="0" i="0" kern="1200" dirty="0" err="1">
                <a:solidFill>
                  <a:schemeClr val="tx1"/>
                </a:solidFill>
                <a:effectLst/>
                <a:latin typeface="+mn-lt"/>
                <a:ea typeface="+mn-ea"/>
                <a:cs typeface="+mn-cs"/>
              </a:rPr>
              <a:t>reducing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your</a:t>
            </a:r>
            <a:r>
              <a:rPr lang="pt-BR" sz="1200" b="0" i="0" kern="1200" dirty="0">
                <a:solidFill>
                  <a:schemeClr val="tx1"/>
                </a:solidFill>
                <a:effectLst/>
                <a:latin typeface="+mn-lt"/>
                <a:ea typeface="+mn-ea"/>
                <a:cs typeface="+mn-cs"/>
              </a:rPr>
              <a:t> chance of </a:t>
            </a:r>
            <a:r>
              <a:rPr lang="pt-BR" sz="1200" b="0" i="0" kern="1200" dirty="0" err="1">
                <a:solidFill>
                  <a:schemeClr val="tx1"/>
                </a:solidFill>
                <a:effectLst/>
                <a:latin typeface="+mn-lt"/>
                <a:ea typeface="+mn-ea"/>
                <a:cs typeface="+mn-cs"/>
              </a:rPr>
              <a:t>serious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illness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from</a:t>
            </a:r>
            <a:r>
              <a:rPr lang="pt-BR" sz="1200" b="0" i="0" kern="1200" dirty="0">
                <a:solidFill>
                  <a:schemeClr val="tx1"/>
                </a:solidFill>
                <a:effectLst/>
                <a:latin typeface="+mn-lt"/>
                <a:ea typeface="+mn-ea"/>
                <a:cs typeface="+mn-cs"/>
              </a:rPr>
              <a:t> COVID-19. As </a:t>
            </a:r>
            <a:r>
              <a:rPr lang="pt-BR" sz="1200" b="0" i="0" kern="1200" dirty="0" err="1">
                <a:solidFill>
                  <a:schemeClr val="tx1"/>
                </a:solidFill>
                <a:effectLst/>
                <a:latin typeface="+mn-lt"/>
                <a:ea typeface="+mn-ea"/>
                <a:cs typeface="+mn-cs"/>
              </a:rPr>
              <a:t>we</a:t>
            </a:r>
            <a:r>
              <a:rPr lang="pt-BR" sz="1200" b="0" i="0" kern="1200" dirty="0">
                <a:solidFill>
                  <a:schemeClr val="tx1"/>
                </a:solidFill>
                <a:effectLst/>
                <a:latin typeface="+mn-lt"/>
                <a:ea typeface="+mn-ea"/>
                <a:cs typeface="+mn-cs"/>
              </a:rPr>
              <a:t> show </a:t>
            </a:r>
            <a:r>
              <a:rPr lang="pt-BR" sz="1200" b="0" i="0" u="sng" kern="1200" dirty="0">
                <a:solidFill>
                  <a:schemeClr val="tx1"/>
                </a:solidFill>
                <a:effectLst/>
                <a:latin typeface="+mn-lt"/>
                <a:ea typeface="+mn-ea"/>
                <a:cs typeface="+mn-cs"/>
                <a:hlinkClick r:id="rId3"/>
              </a:rPr>
              <a:t>in our recent review</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they</a:t>
            </a:r>
            <a:r>
              <a:rPr lang="pt-BR" sz="1200" b="0" i="0" kern="1200" dirty="0">
                <a:solidFill>
                  <a:schemeClr val="tx1"/>
                </a:solidFill>
                <a:effectLst/>
                <a:latin typeface="+mn-lt"/>
                <a:ea typeface="+mn-ea"/>
                <a:cs typeface="+mn-cs"/>
              </a:rPr>
              <a:t> do </a:t>
            </a:r>
            <a:r>
              <a:rPr lang="pt-BR" sz="1200" b="0" i="0" kern="1200" dirty="0" err="1">
                <a:solidFill>
                  <a:schemeClr val="tx1"/>
                </a:solidFill>
                <a:effectLst/>
                <a:latin typeface="+mn-lt"/>
                <a:ea typeface="+mn-ea"/>
                <a:cs typeface="+mn-cs"/>
              </a:rPr>
              <a:t>this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by</a:t>
            </a:r>
            <a:r>
              <a:rPr lang="pt-BR" sz="1200" b="0" i="0" kern="1200" dirty="0">
                <a:solidFill>
                  <a:schemeClr val="tx1"/>
                </a:solidFill>
                <a:effectLst/>
                <a:latin typeface="+mn-lt"/>
                <a:ea typeface="+mn-ea"/>
                <a:cs typeface="+mn-cs"/>
              </a:rPr>
              <a:t> more </a:t>
            </a:r>
            <a:r>
              <a:rPr lang="pt-BR" sz="1200" b="0" i="0" kern="1200" dirty="0" err="1">
                <a:solidFill>
                  <a:schemeClr val="tx1"/>
                </a:solidFill>
                <a:effectLst/>
                <a:latin typeface="+mn-lt"/>
                <a:ea typeface="+mn-ea"/>
                <a:cs typeface="+mn-cs"/>
              </a:rPr>
              <a:t>than</a:t>
            </a:r>
            <a:r>
              <a:rPr lang="pt-BR" sz="1200" b="0" i="0" kern="1200">
                <a:solidFill>
                  <a:schemeClr val="tx1"/>
                </a:solidFill>
                <a:effectLst/>
                <a:latin typeface="+mn-lt"/>
                <a:ea typeface="+mn-ea"/>
                <a:cs typeface="+mn-cs"/>
              </a:rPr>
              <a:t> 80%.</a:t>
            </a:r>
            <a:endParaRPr lang="pt-BR"/>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39</a:t>
            </a:fld>
            <a:endParaRPr lang="pt-BR"/>
          </a:p>
        </p:txBody>
      </p:sp>
    </p:spTree>
    <p:extLst>
      <p:ext uri="{BB962C8B-B14F-4D97-AF65-F5344CB8AC3E}">
        <p14:creationId xmlns:p14="http://schemas.microsoft.com/office/powerpoint/2010/main" val="413047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Há uns seis meses atrás, eram 185 em fase pré-clínica, 40 na fase 1, 35 fase 2, 34 fase 3, 21 em USO e 8 em MONITORAMENTO POPULACIONAL</a:t>
            </a:r>
          </a:p>
        </p:txBody>
      </p:sp>
      <p:sp>
        <p:nvSpPr>
          <p:cNvPr id="4" name="Espaço Reservado para Número de Slide 3"/>
          <p:cNvSpPr>
            <a:spLocks noGrp="1"/>
          </p:cNvSpPr>
          <p:nvPr>
            <p:ph type="sldNum" sz="quarter" idx="5"/>
          </p:nvPr>
        </p:nvSpPr>
        <p:spPr/>
        <p:txBody>
          <a:bodyPr/>
          <a:lstStyle/>
          <a:p>
            <a:fld id="{C87BD07A-B66F-47D6-B759-1D40208AD46E}" type="slidenum">
              <a:rPr lang="pt-BR" smtClean="0"/>
              <a:pPr/>
              <a:t>43</a:t>
            </a:fld>
            <a:endParaRPr lang="pt-BR"/>
          </a:p>
        </p:txBody>
      </p:sp>
    </p:spTree>
    <p:extLst>
      <p:ext uri="{BB962C8B-B14F-4D97-AF65-F5344CB8AC3E}">
        <p14:creationId xmlns:p14="http://schemas.microsoft.com/office/powerpoint/2010/main" val="412559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CCE6393D-61B6-43BC-BDC7-D0044BBB3D5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0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E373F149-83C4-4179-9681-702531CCFDAC}" type="datetimeFigureOut">
              <a:rPr lang="de-DE" smtClean="0"/>
              <a:pPr/>
              <a:t>08.11.22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‹nº›</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a:buNone/>
              <a:defRPr sz="2000"/>
            </a:lvl1pPr>
          </a:lstStyle>
          <a:p>
            <a:pPr lvl="0"/>
            <a:r>
              <a:rPr lang="de-DE"/>
              <a:t>Textmasterformate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harteo.com / Design 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4595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E6393D-61B6-43BC-BDC7-D0044BBB3D5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E6393D-61B6-43BC-BDC7-D0044BBB3D5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357E7727-6DCA-4C96-8B31-AC7D54B4610E}" type="datetimeFigureOut">
              <a:rPr lang="pt-BR" smtClean="0"/>
              <a:pPr/>
              <a:t>08/11/2022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CCE6393D-61B6-43BC-BDC7-D0044BBB3D51}"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7E7727-6DCA-4C96-8B31-AC7D54B4610E}" type="datetimeFigureOut">
              <a:rPr lang="pt-BR" smtClean="0"/>
              <a:pPr/>
              <a:t>08/11/2022</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E6393D-61B6-43BC-BDC7-D0044BBB3D51}"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662" r:id="rId13"/>
    <p:sldLayoutId id="2147483928"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ccine-safety-training.org/history-of-vaccine-development.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doi.org/10.1016/j.vaccine.2019.10.07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bvsms.saude.gov.br/bvs/publicacoes/capacitacao_pessoal_vacinacao_manual_treinando_p2.pdf" TargetMode="External"/><Relationship Id="rId2" Type="http://schemas.openxmlformats.org/officeDocument/2006/relationships/hyperlink" Target="https://bvsms.saude.gov.br/bvs/publicacoes/manual_procedimentos_vacinacao.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hyperlink" Target="https://tinyurl.com/3285ubw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tinyurl.com/ypftvtt3" TargetMode="External"/><Relationship Id="rId4" Type="http://schemas.openxmlformats.org/officeDocument/2006/relationships/hyperlink" Target="https://tinyurl.com/8yvvz7k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who.int/news-room/feature-stories/detail/the-sinovac-covid-19-vaccine-what-you-need-to-know" TargetMode="External"/><Relationship Id="rId3" Type="http://schemas.openxmlformats.org/officeDocument/2006/relationships/hyperlink" Target="https://www.who.int/news-room/feature-stories/detail/who-can-take-the-pfizer-biontech-covid-19--vaccine-what-you-need-to-know" TargetMode="External"/><Relationship Id="rId7" Type="http://schemas.openxmlformats.org/officeDocument/2006/relationships/hyperlink" Target="https://www.who.int/news-room/feature-stories/detail/the-sinopharm-covid-19-vaccine-what-you-need-to-know" TargetMode="External"/><Relationship Id="rId2" Type="http://schemas.openxmlformats.org/officeDocument/2006/relationships/hyperlink" Target="https://tinyurl.com/49yzw2hw" TargetMode="External"/><Relationship Id="rId1" Type="http://schemas.openxmlformats.org/officeDocument/2006/relationships/slideLayout" Target="../slideLayouts/slideLayout2.xml"/><Relationship Id="rId6" Type="http://schemas.openxmlformats.org/officeDocument/2006/relationships/hyperlink" Target="https://www.who.int/news-room/feature-stories/detail/the-moderna-covid-19-mrna-1273-vaccine-what-you-need-to-know" TargetMode="External"/><Relationship Id="rId11" Type="http://schemas.openxmlformats.org/officeDocument/2006/relationships/hyperlink" Target="https://www.who.int/news-room/questions-and-answers/item/coronavirus-disease-(covid-19)-vaccines" TargetMode="External"/><Relationship Id="rId5" Type="http://schemas.openxmlformats.org/officeDocument/2006/relationships/hyperlink" Target="https://www.who.int/news-room/feature-stories/detail/the-j-j-covid-19-vaccine-what-you-need-to-know" TargetMode="External"/><Relationship Id="rId10" Type="http://schemas.openxmlformats.org/officeDocument/2006/relationships/hyperlink" Target="https://www.who.int/news-room/feature-stories/detail/the-novavax-vaccine-against-covid-19-what-you-need-to-know" TargetMode="External"/><Relationship Id="rId4" Type="http://schemas.openxmlformats.org/officeDocument/2006/relationships/hyperlink" Target="https://www.who.int/news-room/feature-stories/detail/the-oxford-astrazeneca-covid-19-vaccine-what-you-need-to-know" TargetMode="External"/><Relationship Id="rId9" Type="http://schemas.openxmlformats.org/officeDocument/2006/relationships/hyperlink" Target="https://www.who.int/news-room/feature-stories/detail/the-bharat-biotech-bbv152-covaxin-vaccine-against-covid-19-what-you-need-to-kno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ovid-nma.com/vaccines/#images4-3" TargetMode="External"/><Relationship Id="rId5" Type="http://schemas.openxmlformats.org/officeDocument/2006/relationships/image" Target="../media/image24.jpeg"/><Relationship Id="rId4" Type="http://schemas.openxmlformats.org/officeDocument/2006/relationships/hyperlink" Target="https://covid-nma.com/vaccines/#images4-1"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vaccine.2021.06.08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avi.org/vaccineswork/covid-19-vaccine-ra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bit.ly/2Xp13k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u6gpw_Deth8" TargetMode="External"/><Relationship Id="rId7" Type="http://schemas.openxmlformats.org/officeDocument/2006/relationships/hyperlink" Target="https://doi.org/10.1038/nm0109-21" TargetMode="External"/><Relationship Id="rId2" Type="http://schemas.openxmlformats.org/officeDocument/2006/relationships/hyperlink" Target="https://youtu.be/8BIcAZxFfrc" TargetMode="External"/><Relationship Id="rId1" Type="http://schemas.openxmlformats.org/officeDocument/2006/relationships/slideLayout" Target="../slideLayouts/slideLayout7.xml"/><Relationship Id="rId6" Type="http://schemas.openxmlformats.org/officeDocument/2006/relationships/hyperlink" Target="https://youtu.be/aLf63yIEquo" TargetMode="External"/><Relationship Id="rId5" Type="http://schemas.openxmlformats.org/officeDocument/2006/relationships/hyperlink" Target="https://www.ncbi.nlm.nih.gov/pmc/articles/PMC1383764/pdf/0156.pdf" TargetMode="External"/><Relationship Id="rId4" Type="http://schemas.openxmlformats.org/officeDocument/2006/relationships/hyperlink" Target="https://youtu.be/HGb9m1dbNd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vaccine-safety-training.org/home.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accine-safety-training.org/history-of-vaccine-development.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6176" y="2276872"/>
            <a:ext cx="7851648" cy="761256"/>
          </a:xfrm>
        </p:spPr>
        <p:txBody>
          <a:bodyPr>
            <a:normAutofit fontScale="90000"/>
          </a:bodyPr>
          <a:lstStyle/>
          <a:p>
            <a:pPr algn="ctr"/>
            <a:r>
              <a:rPr lang="pt-BR" dirty="0"/>
              <a:t>VACINAÇÃO</a:t>
            </a:r>
          </a:p>
        </p:txBody>
      </p:sp>
      <p:sp>
        <p:nvSpPr>
          <p:cNvPr id="5" name="CaixaDeTexto 4"/>
          <p:cNvSpPr txBox="1"/>
          <p:nvPr/>
        </p:nvSpPr>
        <p:spPr>
          <a:xfrm>
            <a:off x="5597905" y="5117068"/>
            <a:ext cx="2808312" cy="830997"/>
          </a:xfrm>
          <a:prstGeom prst="rect">
            <a:avLst/>
          </a:prstGeom>
          <a:noFill/>
        </p:spPr>
        <p:txBody>
          <a:bodyPr wrap="square" rtlCol="0">
            <a:spAutoFit/>
          </a:bodyPr>
          <a:lstStyle/>
          <a:p>
            <a:r>
              <a:rPr lang="pt-BR" sz="2400" dirty="0"/>
              <a:t>Ivan França Junior</a:t>
            </a:r>
          </a:p>
          <a:p>
            <a:r>
              <a:rPr lang="pt-BR" sz="2400" dirty="0"/>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agrama&#10;&#10;Descrição gerada automaticamente">
            <a:extLst>
              <a:ext uri="{FF2B5EF4-FFF2-40B4-BE49-F238E27FC236}">
                <a16:creationId xmlns:a16="http://schemas.microsoft.com/office/drawing/2014/main" id="{C9DAA4CA-F939-274E-8DE6-022EAC8BC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5536"/>
            <a:ext cx="4626864" cy="6765036"/>
          </a:xfrm>
          <a:prstGeom prst="rect">
            <a:avLst/>
          </a:prstGeom>
        </p:spPr>
      </p:pic>
      <p:sp>
        <p:nvSpPr>
          <p:cNvPr id="5" name="Retângulo 4">
            <a:extLst>
              <a:ext uri="{FF2B5EF4-FFF2-40B4-BE49-F238E27FC236}">
                <a16:creationId xmlns:a16="http://schemas.microsoft.com/office/drawing/2014/main" id="{BBE2BE18-BDA7-2B44-BD70-882927DDF027}"/>
              </a:ext>
            </a:extLst>
          </p:cNvPr>
          <p:cNvSpPr/>
          <p:nvPr/>
        </p:nvSpPr>
        <p:spPr>
          <a:xfrm>
            <a:off x="4716016" y="6581944"/>
            <a:ext cx="8982744" cy="246221"/>
          </a:xfrm>
          <a:prstGeom prst="rect">
            <a:avLst/>
          </a:prstGeom>
        </p:spPr>
        <p:txBody>
          <a:bodyPr wrap="square">
            <a:spAutoFit/>
          </a:bodyPr>
          <a:lstStyle/>
          <a:p>
            <a:r>
              <a:rPr lang="pt-BR" sz="1000" dirty="0">
                <a:latin typeface="Times New Roman" panose="02020603050405020304" pitchFamily="18" charset="0"/>
                <a:ea typeface="Times New Roman" panose="02020603050405020304" pitchFamily="18" charset="0"/>
                <a:cs typeface="Times New Roman" panose="02020603050405020304" pitchFamily="18" charset="0"/>
              </a:rPr>
              <a:t>Fonte:</a:t>
            </a:r>
            <a:r>
              <a:rPr lang="pt-BR" sz="1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1000"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https://vaccine-safety-training.org/history-of-vaccine-development.html</a:t>
            </a:r>
            <a:r>
              <a:rPr lang="pt-BR" sz="1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1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5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C0F662-FF2E-7D48-8198-04892B3A1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244408" cy="519855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876315CB-D0E5-8E4A-9521-55908E9D89A5}"/>
              </a:ext>
            </a:extLst>
          </p:cNvPr>
          <p:cNvSpPr/>
          <p:nvPr/>
        </p:nvSpPr>
        <p:spPr>
          <a:xfrm>
            <a:off x="611560" y="140439"/>
            <a:ext cx="8208912" cy="877163"/>
          </a:xfrm>
          <a:prstGeom prst="rect">
            <a:avLst/>
          </a:prstGeom>
        </p:spPr>
        <p:txBody>
          <a:bodyPr wrap="square">
            <a:spAutoFit/>
          </a:bodyPr>
          <a:lstStyle/>
          <a:p>
            <a:r>
              <a:rPr lang="pt-BR" sz="1700" b="1" dirty="0">
                <a:solidFill>
                  <a:srgbClr val="403D39"/>
                </a:solidFill>
                <a:latin typeface="Arial" panose="020B0604020202020204" pitchFamily="34" charset="0"/>
              </a:rPr>
              <a:t>Figura 1   Séries históricas das coberturas vacinais (CV) da Difteria-Tétano-Coqueluche (CV DTP), sarampo (CV sarampo) e poliomielite (CV </a:t>
            </a:r>
            <a:r>
              <a:rPr lang="pt-BR" sz="1700" b="1" dirty="0" err="1">
                <a:solidFill>
                  <a:srgbClr val="403D39"/>
                </a:solidFill>
                <a:latin typeface="Arial" panose="020B0604020202020204" pitchFamily="34" charset="0"/>
              </a:rPr>
              <a:t>Polio</a:t>
            </a:r>
            <a:r>
              <a:rPr lang="pt-BR" sz="1700" b="1" dirty="0">
                <a:solidFill>
                  <a:srgbClr val="403D39"/>
                </a:solidFill>
                <a:latin typeface="Arial" panose="020B0604020202020204" pitchFamily="34" charset="0"/>
              </a:rPr>
              <a:t>) e dos casos confirmados de sarampo, entre 1994 a 2018, Brasil.</a:t>
            </a:r>
            <a:endParaRPr lang="pt-BR" sz="1700" b="1" i="0" dirty="0">
              <a:solidFill>
                <a:srgbClr val="403D39"/>
              </a:solidFill>
              <a:effectLst/>
              <a:latin typeface="Arial" panose="020B0604020202020204" pitchFamily="34" charset="0"/>
            </a:endParaRPr>
          </a:p>
        </p:txBody>
      </p:sp>
      <p:sp>
        <p:nvSpPr>
          <p:cNvPr id="4" name="Retângulo 3">
            <a:extLst>
              <a:ext uri="{FF2B5EF4-FFF2-40B4-BE49-F238E27FC236}">
                <a16:creationId xmlns:a16="http://schemas.microsoft.com/office/drawing/2014/main" id="{FF4844FE-46DF-9C49-B8AC-F49B58B1E01E}"/>
              </a:ext>
            </a:extLst>
          </p:cNvPr>
          <p:cNvSpPr/>
          <p:nvPr/>
        </p:nvSpPr>
        <p:spPr>
          <a:xfrm>
            <a:off x="5364088" y="6354659"/>
            <a:ext cx="4572000" cy="461665"/>
          </a:xfrm>
          <a:prstGeom prst="rect">
            <a:avLst/>
          </a:prstGeom>
        </p:spPr>
        <p:txBody>
          <a:bodyPr>
            <a:spAutoFit/>
          </a:bodyPr>
          <a:lstStyle/>
          <a:p>
            <a:r>
              <a:rPr lang="pt-BR" sz="1200" dirty="0"/>
              <a:t>Fonte: Sato (2018) </a:t>
            </a:r>
            <a:br>
              <a:rPr lang="pt-BR" sz="1200" dirty="0"/>
            </a:br>
            <a:r>
              <a:rPr lang="pt-BR" sz="1200" dirty="0" err="1"/>
              <a:t>https</a:t>
            </a:r>
            <a:r>
              <a:rPr lang="pt-BR" sz="1200" dirty="0"/>
              <a:t>://</a:t>
            </a:r>
            <a:r>
              <a:rPr lang="pt-BR" sz="1200" dirty="0" err="1"/>
              <a:t>www.scielosp.org</a:t>
            </a:r>
            <a:r>
              <a:rPr lang="pt-BR" sz="1200" dirty="0"/>
              <a:t>/</a:t>
            </a:r>
            <a:r>
              <a:rPr lang="pt-BR" sz="1200" dirty="0" err="1"/>
              <a:t>article</a:t>
            </a:r>
            <a:r>
              <a:rPr lang="pt-BR" sz="1200" dirty="0"/>
              <a:t>/</a:t>
            </a:r>
            <a:r>
              <a:rPr lang="pt-BR" sz="1200" dirty="0" err="1"/>
              <a:t>rsp</a:t>
            </a:r>
            <a:r>
              <a:rPr lang="pt-BR" sz="1200" dirty="0"/>
              <a:t>/2018.v52/96/</a:t>
            </a:r>
            <a:r>
              <a:rPr lang="pt-BR" sz="1200" dirty="0" err="1"/>
              <a:t>pt</a:t>
            </a:r>
            <a:r>
              <a:rPr lang="pt-BR" sz="1200" dirty="0"/>
              <a:t>/</a:t>
            </a:r>
          </a:p>
        </p:txBody>
      </p:sp>
    </p:spTree>
    <p:extLst>
      <p:ext uri="{BB962C8B-B14F-4D97-AF65-F5344CB8AC3E}">
        <p14:creationId xmlns:p14="http://schemas.microsoft.com/office/powerpoint/2010/main" val="146617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67702BB-E895-5545-B171-C74EE7155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 y="1124744"/>
            <a:ext cx="9144000" cy="54737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77057014-3BD9-014C-A46F-DEC81B99D64E}"/>
              </a:ext>
            </a:extLst>
          </p:cNvPr>
          <p:cNvSpPr/>
          <p:nvPr/>
        </p:nvSpPr>
        <p:spPr>
          <a:xfrm>
            <a:off x="493544" y="175962"/>
            <a:ext cx="8622704" cy="877163"/>
          </a:xfrm>
          <a:prstGeom prst="rect">
            <a:avLst/>
          </a:prstGeom>
        </p:spPr>
        <p:txBody>
          <a:bodyPr wrap="square">
            <a:spAutoFit/>
          </a:bodyPr>
          <a:lstStyle/>
          <a:p>
            <a:r>
              <a:rPr lang="pt-BR" sz="1700" b="1" dirty="0">
                <a:solidFill>
                  <a:srgbClr val="403D39"/>
                </a:solidFill>
                <a:latin typeface="Arial" panose="020B0604020202020204" pitchFamily="34" charset="0"/>
              </a:rPr>
              <a:t>Figura 2   </a:t>
            </a:r>
            <a:r>
              <a:rPr lang="pt-BR" sz="1700" b="1" dirty="0" err="1">
                <a:solidFill>
                  <a:srgbClr val="403D39"/>
                </a:solidFill>
                <a:latin typeface="Arial" panose="020B0604020202020204" pitchFamily="34" charset="0"/>
              </a:rPr>
              <a:t>Municipios</a:t>
            </a:r>
            <a:r>
              <a:rPr lang="pt-BR" sz="1700" b="1" dirty="0">
                <a:solidFill>
                  <a:srgbClr val="403D39"/>
                </a:solidFill>
                <a:latin typeface="Arial" panose="020B0604020202020204" pitchFamily="34" charset="0"/>
              </a:rPr>
              <a:t> brasileiros que </a:t>
            </a:r>
            <a:r>
              <a:rPr lang="pt-BR" sz="1700" b="1" dirty="0" err="1">
                <a:solidFill>
                  <a:srgbClr val="403D39"/>
                </a:solidFill>
                <a:latin typeface="Arial" panose="020B0604020202020204" pitchFamily="34" charset="0"/>
              </a:rPr>
              <a:t>alcancaram</a:t>
            </a:r>
            <a:r>
              <a:rPr lang="pt-BR" sz="1700" b="1" dirty="0">
                <a:solidFill>
                  <a:srgbClr val="403D39"/>
                </a:solidFill>
                <a:latin typeface="Arial" panose="020B0604020202020204" pitchFamily="34" charset="0"/>
              </a:rPr>
              <a:t> coberturas vacinais (CV) ≥ 95% para as vacinas infantis Difteria-</a:t>
            </a:r>
            <a:r>
              <a:rPr lang="pt-BR" sz="1700" b="1" dirty="0" err="1">
                <a:solidFill>
                  <a:srgbClr val="403D39"/>
                </a:solidFill>
                <a:latin typeface="Arial" panose="020B0604020202020204" pitchFamily="34" charset="0"/>
              </a:rPr>
              <a:t>Tetano</a:t>
            </a:r>
            <a:r>
              <a:rPr lang="pt-BR" sz="1700" b="1" dirty="0">
                <a:solidFill>
                  <a:srgbClr val="403D39"/>
                </a:solidFill>
                <a:latin typeface="Arial" panose="020B0604020202020204" pitchFamily="34" charset="0"/>
              </a:rPr>
              <a:t>-Coqueluche (DTP) (3</a:t>
            </a:r>
            <a:r>
              <a:rPr lang="pt-BR" sz="1700" b="1" baseline="30000" dirty="0">
                <a:solidFill>
                  <a:srgbClr val="403D39"/>
                </a:solidFill>
                <a:latin typeface="Arial" panose="020B0604020202020204" pitchFamily="34" charset="0"/>
              </a:rPr>
              <a:t>a</a:t>
            </a:r>
            <a:r>
              <a:rPr lang="pt-BR" sz="1700" b="1" dirty="0">
                <a:solidFill>
                  <a:srgbClr val="403D39"/>
                </a:solidFill>
                <a:latin typeface="Arial" panose="020B0604020202020204" pitchFamily="34" charset="0"/>
              </a:rPr>
              <a:t> dose), sarampo (1</a:t>
            </a:r>
            <a:r>
              <a:rPr lang="pt-BR" sz="1700" b="1" baseline="30000" dirty="0">
                <a:solidFill>
                  <a:srgbClr val="403D39"/>
                </a:solidFill>
                <a:latin typeface="Arial" panose="020B0604020202020204" pitchFamily="34" charset="0"/>
              </a:rPr>
              <a:t>a</a:t>
            </a:r>
            <a:r>
              <a:rPr lang="pt-BR" sz="1700" b="1" dirty="0">
                <a:solidFill>
                  <a:srgbClr val="403D39"/>
                </a:solidFill>
                <a:latin typeface="Arial" panose="020B0604020202020204" pitchFamily="34" charset="0"/>
              </a:rPr>
              <a:t> dose) e poliomielite (3</a:t>
            </a:r>
            <a:r>
              <a:rPr lang="pt-BR" sz="1700" b="1" baseline="30000" dirty="0">
                <a:solidFill>
                  <a:srgbClr val="403D39"/>
                </a:solidFill>
                <a:latin typeface="Arial" panose="020B0604020202020204" pitchFamily="34" charset="0"/>
              </a:rPr>
              <a:t>a</a:t>
            </a:r>
            <a:r>
              <a:rPr lang="pt-BR" sz="1700" b="1" dirty="0">
                <a:solidFill>
                  <a:srgbClr val="403D39"/>
                </a:solidFill>
                <a:latin typeface="Arial" panose="020B0604020202020204" pitchFamily="34" charset="0"/>
              </a:rPr>
              <a:t> dose), 1994.2017.</a:t>
            </a:r>
            <a:endParaRPr lang="pt-BR" sz="1700" b="1" i="0" dirty="0">
              <a:solidFill>
                <a:srgbClr val="403D39"/>
              </a:solidFill>
              <a:effectLst/>
              <a:latin typeface="Arial" panose="020B0604020202020204" pitchFamily="34" charset="0"/>
            </a:endParaRPr>
          </a:p>
        </p:txBody>
      </p:sp>
      <p:sp>
        <p:nvSpPr>
          <p:cNvPr id="4" name="Retângulo 3">
            <a:extLst>
              <a:ext uri="{FF2B5EF4-FFF2-40B4-BE49-F238E27FC236}">
                <a16:creationId xmlns:a16="http://schemas.microsoft.com/office/drawing/2014/main" id="{1B14B299-D1EC-D548-9C0F-59B6C447814A}"/>
              </a:ext>
            </a:extLst>
          </p:cNvPr>
          <p:cNvSpPr/>
          <p:nvPr/>
        </p:nvSpPr>
        <p:spPr>
          <a:xfrm>
            <a:off x="5508104" y="5085184"/>
            <a:ext cx="4572000" cy="461665"/>
          </a:xfrm>
          <a:prstGeom prst="rect">
            <a:avLst/>
          </a:prstGeom>
        </p:spPr>
        <p:txBody>
          <a:bodyPr>
            <a:spAutoFit/>
          </a:bodyPr>
          <a:lstStyle/>
          <a:p>
            <a:r>
              <a:rPr lang="pt-BR" sz="1200" dirty="0"/>
              <a:t>Fonte: Sato (2018) </a:t>
            </a:r>
            <a:br>
              <a:rPr lang="pt-BR" sz="1200" dirty="0"/>
            </a:br>
            <a:r>
              <a:rPr lang="pt-BR" sz="1200" dirty="0" err="1"/>
              <a:t>https</a:t>
            </a:r>
            <a:r>
              <a:rPr lang="pt-BR" sz="1200" dirty="0"/>
              <a:t>://</a:t>
            </a:r>
            <a:r>
              <a:rPr lang="pt-BR" sz="1200" dirty="0" err="1"/>
              <a:t>www.scielosp.org</a:t>
            </a:r>
            <a:r>
              <a:rPr lang="pt-BR" sz="1200" dirty="0"/>
              <a:t>/</a:t>
            </a:r>
            <a:r>
              <a:rPr lang="pt-BR" sz="1200" dirty="0" err="1"/>
              <a:t>article</a:t>
            </a:r>
            <a:r>
              <a:rPr lang="pt-BR" sz="1200" dirty="0"/>
              <a:t>/</a:t>
            </a:r>
            <a:r>
              <a:rPr lang="pt-BR" sz="1200" dirty="0" err="1"/>
              <a:t>rsp</a:t>
            </a:r>
            <a:r>
              <a:rPr lang="pt-BR" sz="1200" dirty="0"/>
              <a:t>/2018.v52/96/</a:t>
            </a:r>
            <a:r>
              <a:rPr lang="pt-BR" sz="1200" dirty="0" err="1"/>
              <a:t>pt</a:t>
            </a:r>
            <a:r>
              <a:rPr lang="pt-BR" sz="1200" dirty="0"/>
              <a:t>/</a:t>
            </a:r>
          </a:p>
        </p:txBody>
      </p:sp>
    </p:spTree>
    <p:extLst>
      <p:ext uri="{BB962C8B-B14F-4D97-AF65-F5344CB8AC3E}">
        <p14:creationId xmlns:p14="http://schemas.microsoft.com/office/powerpoint/2010/main" val="128146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D075B59-D2EF-0649-88CD-1713EFA08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64704"/>
            <a:ext cx="6352852" cy="5905814"/>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CE943A6E-26C3-184F-ADF9-03576F38BED5}"/>
              </a:ext>
            </a:extLst>
          </p:cNvPr>
          <p:cNvSpPr/>
          <p:nvPr/>
        </p:nvSpPr>
        <p:spPr>
          <a:xfrm>
            <a:off x="1078012" y="118373"/>
            <a:ext cx="7182544" cy="615553"/>
          </a:xfrm>
          <a:prstGeom prst="rect">
            <a:avLst/>
          </a:prstGeom>
        </p:spPr>
        <p:txBody>
          <a:bodyPr wrap="square">
            <a:spAutoFit/>
          </a:bodyPr>
          <a:lstStyle/>
          <a:p>
            <a:r>
              <a:rPr lang="pt-BR" sz="1700" b="1" dirty="0">
                <a:solidFill>
                  <a:srgbClr val="403D39"/>
                </a:solidFill>
                <a:latin typeface="Arial" panose="020B0604020202020204" pitchFamily="34" charset="0"/>
              </a:rPr>
              <a:t>Figura 3   Cobertura da vacina de sarampo (1</a:t>
            </a:r>
            <a:r>
              <a:rPr lang="pt-BR" sz="1700" b="1" baseline="30000" dirty="0">
                <a:solidFill>
                  <a:srgbClr val="403D39"/>
                </a:solidFill>
                <a:latin typeface="Arial" panose="020B0604020202020204" pitchFamily="34" charset="0"/>
              </a:rPr>
              <a:t>a</a:t>
            </a:r>
            <a:r>
              <a:rPr lang="pt-BR" sz="1700" b="1" dirty="0">
                <a:solidFill>
                  <a:srgbClr val="403D39"/>
                </a:solidFill>
                <a:latin typeface="Arial" panose="020B0604020202020204" pitchFamily="34" charset="0"/>
              </a:rPr>
              <a:t> dose) em 2005, 2009, 2013 e 2017, segundo município, Brasil.</a:t>
            </a:r>
            <a:endParaRPr lang="pt-BR" sz="1700" b="1" i="0" dirty="0">
              <a:solidFill>
                <a:srgbClr val="403D39"/>
              </a:solidFill>
              <a:effectLst/>
              <a:latin typeface="Arial" panose="020B0604020202020204" pitchFamily="34" charset="0"/>
            </a:endParaRPr>
          </a:p>
        </p:txBody>
      </p:sp>
      <p:sp>
        <p:nvSpPr>
          <p:cNvPr id="4" name="Retângulo 3">
            <a:extLst>
              <a:ext uri="{FF2B5EF4-FFF2-40B4-BE49-F238E27FC236}">
                <a16:creationId xmlns:a16="http://schemas.microsoft.com/office/drawing/2014/main" id="{B04E6A07-5408-9642-BD42-0D49732ECDE0}"/>
              </a:ext>
            </a:extLst>
          </p:cNvPr>
          <p:cNvSpPr/>
          <p:nvPr/>
        </p:nvSpPr>
        <p:spPr>
          <a:xfrm>
            <a:off x="97284" y="6485274"/>
            <a:ext cx="4572000" cy="400110"/>
          </a:xfrm>
          <a:prstGeom prst="rect">
            <a:avLst/>
          </a:prstGeom>
        </p:spPr>
        <p:txBody>
          <a:bodyPr>
            <a:spAutoFit/>
          </a:bodyPr>
          <a:lstStyle/>
          <a:p>
            <a:r>
              <a:rPr lang="pt-BR" sz="1000" dirty="0"/>
              <a:t>Fonte: Sato (2018) </a:t>
            </a:r>
            <a:br>
              <a:rPr lang="pt-BR" sz="1000" dirty="0"/>
            </a:br>
            <a:r>
              <a:rPr lang="pt-BR" sz="1000" dirty="0" err="1"/>
              <a:t>https</a:t>
            </a:r>
            <a:r>
              <a:rPr lang="pt-BR" sz="1000" dirty="0"/>
              <a:t>://</a:t>
            </a:r>
            <a:r>
              <a:rPr lang="pt-BR" sz="1000" dirty="0" err="1"/>
              <a:t>www.scielosp.org</a:t>
            </a:r>
            <a:r>
              <a:rPr lang="pt-BR" sz="1000" dirty="0"/>
              <a:t>/</a:t>
            </a:r>
            <a:r>
              <a:rPr lang="pt-BR" sz="1000" dirty="0" err="1"/>
              <a:t>article</a:t>
            </a:r>
            <a:r>
              <a:rPr lang="pt-BR" sz="1000" dirty="0"/>
              <a:t>/</a:t>
            </a:r>
            <a:r>
              <a:rPr lang="pt-BR" sz="1000" dirty="0" err="1"/>
              <a:t>rsp</a:t>
            </a:r>
            <a:r>
              <a:rPr lang="pt-BR" sz="1000" dirty="0"/>
              <a:t>/2018.v52/96/</a:t>
            </a:r>
            <a:r>
              <a:rPr lang="pt-BR" sz="1000" dirty="0" err="1"/>
              <a:t>pt</a:t>
            </a:r>
            <a:r>
              <a:rPr lang="pt-BR" sz="1000" dirty="0"/>
              <a:t>/</a:t>
            </a:r>
          </a:p>
        </p:txBody>
      </p:sp>
    </p:spTree>
    <p:extLst>
      <p:ext uri="{BB962C8B-B14F-4D97-AF65-F5344CB8AC3E}">
        <p14:creationId xmlns:p14="http://schemas.microsoft.com/office/powerpoint/2010/main" val="412473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E943A6E-26C3-184F-ADF9-03576F38BED5}"/>
              </a:ext>
            </a:extLst>
          </p:cNvPr>
          <p:cNvSpPr/>
          <p:nvPr/>
        </p:nvSpPr>
        <p:spPr>
          <a:xfrm>
            <a:off x="1078012" y="118373"/>
            <a:ext cx="7182544" cy="1138773"/>
          </a:xfrm>
          <a:prstGeom prst="rect">
            <a:avLst/>
          </a:prstGeom>
        </p:spPr>
        <p:txBody>
          <a:bodyPr wrap="square">
            <a:spAutoFit/>
          </a:bodyPr>
          <a:lstStyle/>
          <a:p>
            <a:r>
              <a:rPr lang="pt-BR" sz="1700" b="1" dirty="0">
                <a:solidFill>
                  <a:srgbClr val="403D39"/>
                </a:solidFill>
                <a:latin typeface="Arial" panose="020B0604020202020204" pitchFamily="34" charset="0"/>
              </a:rPr>
              <a:t>Figura 4   Cobertura de imunização completa com as vacinas básicas recomendadas para o primeiro ano de vida, por quintis de rendimento familiar (em 1982, a BCG não foi considerada uma vez que esta vacina foi administrada à entrada da escola).</a:t>
            </a:r>
            <a:endParaRPr lang="pt-BR" sz="1700" b="1" i="0" dirty="0">
              <a:solidFill>
                <a:srgbClr val="403D39"/>
              </a:solidFill>
              <a:effectLst/>
              <a:latin typeface="Arial" panose="020B0604020202020204" pitchFamily="34" charset="0"/>
            </a:endParaRPr>
          </a:p>
        </p:txBody>
      </p:sp>
      <p:sp>
        <p:nvSpPr>
          <p:cNvPr id="4" name="Retângulo 3">
            <a:extLst>
              <a:ext uri="{FF2B5EF4-FFF2-40B4-BE49-F238E27FC236}">
                <a16:creationId xmlns:a16="http://schemas.microsoft.com/office/drawing/2014/main" id="{B04E6A07-5408-9642-BD42-0D49732ECDE0}"/>
              </a:ext>
            </a:extLst>
          </p:cNvPr>
          <p:cNvSpPr/>
          <p:nvPr/>
        </p:nvSpPr>
        <p:spPr>
          <a:xfrm>
            <a:off x="97284" y="6485274"/>
            <a:ext cx="4572000" cy="400110"/>
          </a:xfrm>
          <a:prstGeom prst="rect">
            <a:avLst/>
          </a:prstGeom>
        </p:spPr>
        <p:txBody>
          <a:bodyPr>
            <a:spAutoFit/>
          </a:bodyPr>
          <a:lstStyle/>
          <a:p>
            <a:r>
              <a:rPr lang="pt-BR" sz="1000" dirty="0"/>
              <a:t>Fonte: Silveira et al (2020) </a:t>
            </a:r>
            <a:br>
              <a:rPr lang="pt-BR" sz="1000" dirty="0"/>
            </a:br>
            <a:r>
              <a:rPr lang="pt-BR" sz="1000" b="0" i="0" u="none" strike="noStrike" dirty="0">
                <a:solidFill>
                  <a:srgbClr val="0C7DBB"/>
                </a:solidFill>
                <a:effectLst/>
                <a:latin typeface="NexusSans"/>
                <a:hlinkClick r:id="rId2" tooltip="Persistent link using digital object identifier"/>
              </a:rPr>
              <a:t>https://doi.org/10.1016/j.vaccine.2019.10.070</a:t>
            </a:r>
            <a:r>
              <a:rPr lang="pt-BR" sz="1000" b="0" i="0" u="none" strike="noStrike" dirty="0">
                <a:solidFill>
                  <a:srgbClr val="0C7DBB"/>
                </a:solidFill>
                <a:effectLst/>
                <a:latin typeface="NexusSans"/>
              </a:rPr>
              <a:t> </a:t>
            </a:r>
            <a:endParaRPr lang="pt-BR" sz="1000" dirty="0"/>
          </a:p>
        </p:txBody>
      </p:sp>
      <p:pic>
        <p:nvPicPr>
          <p:cNvPr id="5" name="Imagem 4" descr="Gráfico, Gráfico de dispersão, Gráfico de bolhas&#10;&#10;Descrição gerada automaticamente">
            <a:extLst>
              <a:ext uri="{FF2B5EF4-FFF2-40B4-BE49-F238E27FC236}">
                <a16:creationId xmlns:a16="http://schemas.microsoft.com/office/drawing/2014/main" id="{935DC26C-195B-B075-0A5E-90AE8897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00" y="1556792"/>
            <a:ext cx="7704856" cy="5494180"/>
          </a:xfrm>
          <a:prstGeom prst="rect">
            <a:avLst/>
          </a:prstGeom>
        </p:spPr>
      </p:pic>
    </p:spTree>
    <p:extLst>
      <p:ext uri="{BB962C8B-B14F-4D97-AF65-F5344CB8AC3E}">
        <p14:creationId xmlns:p14="http://schemas.microsoft.com/office/powerpoint/2010/main" val="251684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Gráfico, Gráfico de barras&#10;&#10;Descrição gerada automaticamente">
            <a:extLst>
              <a:ext uri="{FF2B5EF4-FFF2-40B4-BE49-F238E27FC236}">
                <a16:creationId xmlns:a16="http://schemas.microsoft.com/office/drawing/2014/main" id="{E41338C0-31C7-DA45-AD6C-1C12042C5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
        <p:nvSpPr>
          <p:cNvPr id="4" name="CaixaDeTexto 3">
            <a:extLst>
              <a:ext uri="{FF2B5EF4-FFF2-40B4-BE49-F238E27FC236}">
                <a16:creationId xmlns:a16="http://schemas.microsoft.com/office/drawing/2014/main" id="{648C3E7E-51EE-5A41-8445-D2D2C7B4C3E9}"/>
              </a:ext>
            </a:extLst>
          </p:cNvPr>
          <p:cNvSpPr txBox="1"/>
          <p:nvPr/>
        </p:nvSpPr>
        <p:spPr>
          <a:xfrm>
            <a:off x="4283968" y="6379295"/>
            <a:ext cx="3266343" cy="276999"/>
          </a:xfrm>
          <a:prstGeom prst="rect">
            <a:avLst/>
          </a:prstGeom>
          <a:noFill/>
        </p:spPr>
        <p:txBody>
          <a:bodyPr wrap="none" rtlCol="0">
            <a:spAutoFit/>
          </a:bodyPr>
          <a:lstStyle/>
          <a:p>
            <a:r>
              <a:rPr lang="pt-BR" sz="1200" dirty="0"/>
              <a:t>Fonte: </a:t>
            </a:r>
            <a:r>
              <a:rPr lang="pt-BR" sz="1200" dirty="0" err="1"/>
              <a:t>https</a:t>
            </a:r>
            <a:r>
              <a:rPr lang="pt-BR" sz="1200" dirty="0"/>
              <a:t>://</a:t>
            </a:r>
            <a:r>
              <a:rPr lang="pt-BR" sz="1200" dirty="0" err="1"/>
              <a:t>ourworldindata.org</a:t>
            </a:r>
            <a:r>
              <a:rPr lang="pt-BR" sz="1200" dirty="0"/>
              <a:t>/</a:t>
            </a:r>
            <a:r>
              <a:rPr lang="pt-BR" sz="1200" dirty="0" err="1"/>
              <a:t>vaccination</a:t>
            </a:r>
            <a:endParaRPr lang="pt-BR" sz="1200" dirty="0"/>
          </a:p>
        </p:txBody>
      </p:sp>
    </p:spTree>
    <p:extLst>
      <p:ext uri="{BB962C8B-B14F-4D97-AF65-F5344CB8AC3E}">
        <p14:creationId xmlns:p14="http://schemas.microsoft.com/office/powerpoint/2010/main" val="380096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pa&#10;&#10;Descrição gerada automaticamente">
            <a:extLst>
              <a:ext uri="{FF2B5EF4-FFF2-40B4-BE49-F238E27FC236}">
                <a16:creationId xmlns:a16="http://schemas.microsoft.com/office/drawing/2014/main" id="{06E1BB22-26C1-0741-81BD-706685F9E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3" y="100853"/>
            <a:ext cx="9305385" cy="6568507"/>
          </a:xfrm>
          <a:prstGeom prst="rect">
            <a:avLst/>
          </a:prstGeom>
        </p:spPr>
      </p:pic>
    </p:spTree>
    <p:extLst>
      <p:ext uri="{BB962C8B-B14F-4D97-AF65-F5344CB8AC3E}">
        <p14:creationId xmlns:p14="http://schemas.microsoft.com/office/powerpoint/2010/main" val="269534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85852" y="785794"/>
            <a:ext cx="7246588" cy="3724096"/>
          </a:xfrm>
          <a:prstGeom prst="rect">
            <a:avLst/>
          </a:prstGeom>
        </p:spPr>
        <p:txBody>
          <a:bodyPr wrap="square">
            <a:spAutoFit/>
          </a:bodyPr>
          <a:lstStyle/>
          <a:p>
            <a:r>
              <a:rPr lang="pt-BR" sz="4400" b="1" dirty="0">
                <a:solidFill>
                  <a:schemeClr val="accent1">
                    <a:lumMod val="60000"/>
                    <a:lumOff val="40000"/>
                  </a:schemeClr>
                </a:solidFill>
              </a:rPr>
              <a:t>VACINAS</a:t>
            </a:r>
          </a:p>
          <a:p>
            <a:endParaRPr lang="pt-BR" sz="2400" b="1" dirty="0"/>
          </a:p>
          <a:p>
            <a:r>
              <a:rPr lang="pt-BR" sz="2400" dirty="0"/>
              <a:t>PNI – MS, 1973</a:t>
            </a:r>
          </a:p>
          <a:p>
            <a:endParaRPr lang="pt-BR" sz="2400" dirty="0"/>
          </a:p>
          <a:p>
            <a:r>
              <a:rPr lang="pt-BR" sz="2400" b="1" dirty="0"/>
              <a:t>Objetivo</a:t>
            </a:r>
            <a:r>
              <a:rPr lang="pt-BR" sz="2400" dirty="0"/>
              <a:t> - coordenar  as  ações de Imunizações  em  todo  o  território Nacional</a:t>
            </a:r>
          </a:p>
          <a:p>
            <a:r>
              <a:rPr lang="pt-BR" sz="2400" dirty="0"/>
              <a:t>                 - contribuir  para  o controle  das DIC  ou outros  agravos  no  caso de grupos de  populações   especificas</a:t>
            </a:r>
            <a:r>
              <a:rPr lang="pt-BR"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59136" y="1938169"/>
            <a:ext cx="6890538" cy="3147015"/>
          </a:xfrm>
          <a:prstGeom prst="rect">
            <a:avLst/>
          </a:prstGeom>
        </p:spPr>
        <p:txBody>
          <a:bodyPr wrap="square">
            <a:spAutoFit/>
          </a:bodyPr>
          <a:lstStyle/>
          <a:p>
            <a:pPr>
              <a:lnSpc>
                <a:spcPts val="1800"/>
              </a:lnSpc>
              <a:spcBef>
                <a:spcPts val="300"/>
              </a:spcBef>
              <a:spcAft>
                <a:spcPts val="300"/>
              </a:spcAft>
            </a:pPr>
            <a:r>
              <a:rPr lang="pt-BR" dirty="0"/>
              <a:t>    Bactérias ou vírus vivos atenuado     </a:t>
            </a:r>
          </a:p>
          <a:p>
            <a:pPr>
              <a:lnSpc>
                <a:spcPts val="1800"/>
              </a:lnSpc>
              <a:spcBef>
                <a:spcPts val="300"/>
              </a:spcBef>
              <a:spcAft>
                <a:spcPts val="300"/>
              </a:spcAft>
            </a:pPr>
            <a:r>
              <a:rPr lang="pt-BR" dirty="0"/>
              <a:t>    </a:t>
            </a:r>
            <a:r>
              <a:rPr lang="pt-BR" dirty="0" err="1"/>
              <a:t>Virus</a:t>
            </a:r>
            <a:r>
              <a:rPr lang="pt-BR" dirty="0"/>
              <a:t> inativados ou bactérias mortas</a:t>
            </a:r>
          </a:p>
          <a:p>
            <a:pPr>
              <a:lnSpc>
                <a:spcPts val="1800"/>
              </a:lnSpc>
              <a:spcBef>
                <a:spcPts val="300"/>
              </a:spcBef>
              <a:spcAft>
                <a:spcPts val="300"/>
              </a:spcAft>
            </a:pPr>
            <a:r>
              <a:rPr lang="pt-BR" dirty="0"/>
              <a:t>    Componentes purificados e/ou modificados dos agentes causadores das doenças.</a:t>
            </a:r>
          </a:p>
          <a:p>
            <a:endParaRPr lang="pt-BR" dirty="0"/>
          </a:p>
          <a:p>
            <a:r>
              <a:rPr lang="pt-BR" sz="1600" b="1" dirty="0"/>
              <a:t>COMPOSIÇÃO</a:t>
            </a:r>
            <a:r>
              <a:rPr lang="pt-BR" dirty="0"/>
              <a:t>     1) Agente imunizante</a:t>
            </a:r>
          </a:p>
          <a:p>
            <a:r>
              <a:rPr lang="pt-BR" dirty="0"/>
              <a:t>                             2) Proteínas ou outros componentes</a:t>
            </a:r>
          </a:p>
          <a:p>
            <a:r>
              <a:rPr lang="pt-BR" dirty="0"/>
              <a:t>                             3) Liquido de suspensão (água ou SF)</a:t>
            </a:r>
          </a:p>
          <a:p>
            <a:r>
              <a:rPr lang="pt-BR" dirty="0"/>
              <a:t>                             4) Conservantes e Antibióticos</a:t>
            </a:r>
          </a:p>
          <a:p>
            <a:r>
              <a:rPr lang="pt-BR" dirty="0"/>
              <a:t>                             5) Estabilizantes (fosfato, sais,...)</a:t>
            </a:r>
          </a:p>
          <a:p>
            <a:r>
              <a:rPr lang="pt-BR" dirty="0"/>
              <a:t>                             6) Adjuvantes (Hidróxido de Al, Fosfato de Al,....)</a:t>
            </a:r>
          </a:p>
        </p:txBody>
      </p:sp>
      <p:sp>
        <p:nvSpPr>
          <p:cNvPr id="1025" name="Rectangle 1"/>
          <p:cNvSpPr>
            <a:spLocks noChangeArrowheads="1"/>
          </p:cNvSpPr>
          <p:nvPr/>
        </p:nvSpPr>
        <p:spPr bwMode="auto">
          <a:xfrm>
            <a:off x="323528" y="560724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ORIGEM</a:t>
            </a:r>
            <a:r>
              <a:rPr kumimoji="0" lang="pt-BR" sz="1600" b="0" i="0" u="none" strike="noStrike" cap="none" normalizeH="0" baseline="0" dirty="0">
                <a:ln>
                  <a:noFill/>
                </a:ln>
                <a:solidFill>
                  <a:schemeClr val="tx1"/>
                </a:solidFill>
                <a:effectLst/>
                <a:ea typeface="Calibri" pitchFamily="34" charset="0"/>
                <a:cs typeface="Times New Roman" pitchFamily="18" charset="0"/>
              </a:rPr>
              <a:t> – Lab. Nacionais e Internacionais</a:t>
            </a: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CONTROLE DE QUALIDADE </a:t>
            </a:r>
            <a:r>
              <a:rPr kumimoji="0" lang="pt-BR" sz="1600" b="0" i="0" u="none" strike="noStrike" cap="none" normalizeH="0" baseline="0" dirty="0">
                <a:ln>
                  <a:noFill/>
                </a:ln>
                <a:solidFill>
                  <a:schemeClr val="tx1"/>
                </a:solidFill>
                <a:effectLst/>
                <a:ea typeface="Calibri" pitchFamily="34" charset="0"/>
                <a:cs typeface="Times New Roman" pitchFamily="18" charset="0"/>
              </a:rPr>
              <a:t>– Pelo lab. Produtor (padrão OMS) e INCQS, ANVISA, MS</a:t>
            </a: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CONSERVAÇÃO </a:t>
            </a:r>
            <a:r>
              <a:rPr kumimoji="0" lang="pt-BR" sz="1600" b="0" i="0" u="none" strike="noStrike" cap="none" normalizeH="0" baseline="0" dirty="0">
                <a:ln>
                  <a:noFill/>
                </a:ln>
                <a:solidFill>
                  <a:schemeClr val="tx1"/>
                </a:solidFill>
                <a:effectLst/>
                <a:ea typeface="Calibri" pitchFamily="34" charset="0"/>
                <a:cs typeface="Times New Roman" pitchFamily="18" charset="0"/>
              </a:rPr>
              <a:t> -70   </a:t>
            </a:r>
            <a:r>
              <a:rPr kumimoji="0" lang="pt-BR" sz="1600" b="0" i="0" u="none" strike="noStrike" cap="none" normalizeH="0" dirty="0">
                <a:ln>
                  <a:noFill/>
                </a:ln>
                <a:solidFill>
                  <a:schemeClr val="tx1"/>
                </a:solidFill>
                <a:effectLst/>
                <a:ea typeface="Calibri" pitchFamily="34" charset="0"/>
                <a:cs typeface="Times New Roman" pitchFamily="18" charset="0"/>
              </a:rPr>
              <a:t> </a:t>
            </a:r>
            <a:r>
              <a:rPr kumimoji="0" lang="pt-BR" sz="1600" b="0" i="0" u="none" strike="noStrike" cap="none" normalizeH="0" baseline="0" dirty="0">
                <a:ln>
                  <a:noFill/>
                </a:ln>
                <a:solidFill>
                  <a:schemeClr val="tx1"/>
                </a:solidFill>
                <a:effectLst/>
                <a:ea typeface="Calibri" pitchFamily="34" charset="0"/>
                <a:cs typeface="Times New Roman" pitchFamily="18" charset="0"/>
              </a:rPr>
              <a:t>         +8</a:t>
            </a:r>
            <a:r>
              <a:rPr lang="pt-BR" sz="1600" dirty="0">
                <a:ea typeface="Calibri" pitchFamily="34" charset="0"/>
                <a:cs typeface="Times New Roman" pitchFamily="18" charset="0"/>
              </a:rPr>
              <a:t>  ºC</a:t>
            </a:r>
            <a:endParaRPr kumimoji="0" lang="pt-BR" sz="1800" b="0" i="0" u="none" strike="noStrike" cap="none" normalizeH="0" baseline="0" dirty="0">
              <a:ln>
                <a:noFill/>
              </a:ln>
              <a:solidFill>
                <a:schemeClr val="tx1"/>
              </a:solidFill>
              <a:effectLst/>
              <a:latin typeface="Arial" pitchFamily="34" charset="0"/>
              <a:cs typeface="Arial" pitchFamily="34" charset="0"/>
            </a:endParaRPr>
          </a:p>
        </p:txBody>
      </p:sp>
      <p:sp>
        <p:nvSpPr>
          <p:cNvPr id="9" name="_h2"/>
          <p:cNvSpPr txBox="1">
            <a:spLocks/>
          </p:cNvSpPr>
          <p:nvPr/>
        </p:nvSpPr>
        <p:spPr bwMode="gray">
          <a:xfrm>
            <a:off x="323850" y="1092492"/>
            <a:ext cx="8496300" cy="336244"/>
          </a:xfrm>
          <a:prstGeom prst="rect">
            <a:avLst/>
          </a:prstGeom>
        </p:spPr>
        <p:txBody>
          <a:bodyPr>
            <a:noAutofit/>
          </a:bodyPr>
          <a:lstStyle/>
          <a:p>
            <a:pPr marL="342900" lvl="0" indent="-342900">
              <a:spcBef>
                <a:spcPct val="20000"/>
              </a:spcBef>
              <a:buFont typeface="Arial" pitchFamily="34" charset="0"/>
              <a:buChar char="•"/>
            </a:pPr>
            <a:r>
              <a:rPr lang="pt-BR" b="1" dirty="0"/>
              <a:t>DEFINIÇÃO</a:t>
            </a:r>
            <a:r>
              <a:rPr lang="pt-BR" dirty="0"/>
              <a:t> - É um produto farmacêutico com um ou mais agentes imunizantes em diversas formas biológicas</a:t>
            </a:r>
            <a:endParaRPr kumimoji="0" lang="pt-BR"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luxograma: Classificar 9"/>
          <p:cNvSpPr/>
          <p:nvPr/>
        </p:nvSpPr>
        <p:spPr>
          <a:xfrm>
            <a:off x="395536" y="1988840"/>
            <a:ext cx="288032" cy="216024"/>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sp>
        <p:nvSpPr>
          <p:cNvPr id="18" name="Fluxograma: Classificar 17"/>
          <p:cNvSpPr/>
          <p:nvPr/>
        </p:nvSpPr>
        <p:spPr>
          <a:xfrm>
            <a:off x="395536" y="2276872"/>
            <a:ext cx="288032" cy="216024"/>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sp>
        <p:nvSpPr>
          <p:cNvPr id="19" name="Fluxograma: Classificar 18"/>
          <p:cNvSpPr/>
          <p:nvPr/>
        </p:nvSpPr>
        <p:spPr>
          <a:xfrm>
            <a:off x="395536" y="2564904"/>
            <a:ext cx="288032" cy="216024"/>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sp>
        <p:nvSpPr>
          <p:cNvPr id="21" name="Seta entalhada para a direita 20"/>
          <p:cNvSpPr/>
          <p:nvPr/>
        </p:nvSpPr>
        <p:spPr>
          <a:xfrm flipV="1">
            <a:off x="2483768" y="6237313"/>
            <a:ext cx="432048" cy="144016"/>
          </a:xfrm>
          <a:prstGeom prst="notchedRightArrow">
            <a:avLst>
              <a:gd name="adj1" fmla="val 50000"/>
              <a:gd name="adj2" fmla="val 44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347864" y="439192"/>
            <a:ext cx="3543533" cy="769441"/>
          </a:xfrm>
          <a:prstGeom prst="rect">
            <a:avLst/>
          </a:prstGeom>
        </p:spPr>
        <p:txBody>
          <a:bodyPr wrap="square">
            <a:spAutoFit/>
          </a:bodyPr>
          <a:lstStyle/>
          <a:p>
            <a:r>
              <a:rPr lang="pt-BR" sz="4400" b="1" dirty="0">
                <a:solidFill>
                  <a:schemeClr val="accent1">
                    <a:lumMod val="60000"/>
                    <a:lumOff val="40000"/>
                  </a:schemeClr>
                </a:solidFill>
                <a:effectLst>
                  <a:outerShdw blurRad="38100" dist="25400" dir="5400000" algn="tl" rotWithShape="0">
                    <a:srgbClr val="000000">
                      <a:alpha val="43000"/>
                    </a:srgbClr>
                  </a:outerShdw>
                </a:effectLst>
                <a:latin typeface="Calibri"/>
                <a:ea typeface="+mj-ea"/>
                <a:cs typeface="+mj-cs"/>
              </a:rPr>
              <a:t>VACINAS</a:t>
            </a:r>
            <a:endParaRPr lang="pt-BR" dirty="0">
              <a:solidFill>
                <a:schemeClr val="accent1">
                  <a:lumMod val="60000"/>
                  <a:lumOff val="4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5335389"/>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ORIGEM</a:t>
            </a:r>
            <a:r>
              <a:rPr kumimoji="0" lang="pt-BR" sz="1600" b="0" i="0" u="none" strike="noStrike" cap="none" normalizeH="0" baseline="0" dirty="0">
                <a:ln>
                  <a:noFill/>
                </a:ln>
                <a:solidFill>
                  <a:schemeClr val="tx1"/>
                </a:solidFill>
                <a:effectLst/>
                <a:ea typeface="Calibri" pitchFamily="34" charset="0"/>
                <a:cs typeface="Times New Roman" pitchFamily="18" charset="0"/>
              </a:rPr>
              <a:t> – Lab. Nacionais e Internacionais</a:t>
            </a: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CONTROLE DE QUALIDADE </a:t>
            </a:r>
            <a:r>
              <a:rPr kumimoji="0" lang="pt-BR" sz="1600" b="0" i="0" u="none" strike="noStrike" cap="none" normalizeH="0" baseline="0" dirty="0">
                <a:ln>
                  <a:noFill/>
                </a:ln>
                <a:solidFill>
                  <a:schemeClr val="tx1"/>
                </a:solidFill>
                <a:effectLst/>
                <a:ea typeface="Calibri" pitchFamily="34" charset="0"/>
                <a:cs typeface="Times New Roman" pitchFamily="18" charset="0"/>
              </a:rPr>
              <a:t>– </a:t>
            </a:r>
            <a:br>
              <a:rPr kumimoji="0" lang="pt-BR" sz="1600" b="0" i="0" u="none" strike="noStrike" cap="none" normalizeH="0" baseline="0" dirty="0">
                <a:ln>
                  <a:noFill/>
                </a:ln>
                <a:solidFill>
                  <a:schemeClr val="tx1"/>
                </a:solidFill>
                <a:effectLst/>
                <a:ea typeface="Calibri" pitchFamily="34" charset="0"/>
                <a:cs typeface="Times New Roman" pitchFamily="18" charset="0"/>
              </a:rPr>
            </a:br>
            <a:r>
              <a:rPr kumimoji="0" lang="pt-BR" sz="1600" b="0" i="0" u="none" strike="noStrike" cap="none" normalizeH="0" baseline="0" dirty="0">
                <a:ln>
                  <a:noFill/>
                </a:ln>
                <a:solidFill>
                  <a:schemeClr val="tx1"/>
                </a:solidFill>
                <a:effectLst/>
                <a:ea typeface="Calibri" pitchFamily="34" charset="0"/>
                <a:cs typeface="Times New Roman" pitchFamily="18" charset="0"/>
              </a:rPr>
              <a:t>Pelo lab. Produtor (padrão OMS) e INCQS - FIOCRUZ, </a:t>
            </a:r>
            <a:br>
              <a:rPr kumimoji="0" lang="pt-BR" sz="1600" b="0" i="0" u="none" strike="noStrike" cap="none" normalizeH="0" baseline="0" dirty="0">
                <a:ln>
                  <a:noFill/>
                </a:ln>
                <a:solidFill>
                  <a:schemeClr val="tx1"/>
                </a:solidFill>
                <a:effectLst/>
                <a:ea typeface="Calibri" pitchFamily="34" charset="0"/>
                <a:cs typeface="Times New Roman" pitchFamily="18" charset="0"/>
              </a:rPr>
            </a:br>
            <a:r>
              <a:rPr kumimoji="0" lang="pt-BR" sz="1600" b="0" i="0" u="none" strike="noStrike" cap="none" normalizeH="0" baseline="0" dirty="0">
                <a:ln>
                  <a:noFill/>
                </a:ln>
                <a:solidFill>
                  <a:schemeClr val="tx1"/>
                </a:solidFill>
                <a:effectLst/>
                <a:ea typeface="Calibri" pitchFamily="34" charset="0"/>
                <a:cs typeface="Times New Roman" pitchFamily="18" charset="0"/>
              </a:rPr>
              <a:t>                                                            ANVISA, MS</a:t>
            </a:r>
            <a:endParaRPr kumimoji="0" lang="pt-BR" sz="1600" b="0" i="0" u="none" strike="noStrike" cap="none" normalizeH="0" baseline="0" dirty="0">
              <a:ln>
                <a:noFill/>
              </a:ln>
              <a:solidFill>
                <a:schemeClr val="tx1"/>
              </a:solidFill>
              <a:effectLst/>
              <a:cs typeface="Arial" pitchFamily="34" charset="0"/>
            </a:endParaRPr>
          </a:p>
          <a:p>
            <a:pPr lvl="0" eaLnBrk="0" fontAlgn="base" hangingPunct="0">
              <a:spcBef>
                <a:spcPct val="0"/>
              </a:spcBef>
              <a:spcAft>
                <a:spcPct val="0"/>
              </a:spcAft>
            </a:pPr>
            <a:r>
              <a:rPr kumimoji="0" lang="pt-BR" sz="1600" b="1" i="0" u="none" strike="noStrike" cap="none" normalizeH="0" baseline="0" dirty="0">
                <a:ln>
                  <a:noFill/>
                </a:ln>
                <a:solidFill>
                  <a:schemeClr val="tx1"/>
                </a:solidFill>
                <a:effectLst/>
                <a:ea typeface="Calibri" pitchFamily="34" charset="0"/>
                <a:cs typeface="Times New Roman" pitchFamily="18" charset="0"/>
              </a:rPr>
              <a:t>CONSERVAÇÃO </a:t>
            </a:r>
            <a:r>
              <a:rPr lang="pt-BR" sz="1600" dirty="0">
                <a:ea typeface="Calibri" pitchFamily="34" charset="0"/>
                <a:cs typeface="Times New Roman" pitchFamily="18" charset="0"/>
              </a:rPr>
              <a:t>-70             +8  </a:t>
            </a:r>
            <a:r>
              <a:rPr lang="pt-BR" sz="1600" dirty="0" err="1">
                <a:ea typeface="Calibri" pitchFamily="34" charset="0"/>
                <a:cs typeface="Times New Roman" pitchFamily="18" charset="0"/>
              </a:rPr>
              <a:t>ºC</a:t>
            </a:r>
            <a:endParaRPr kumimoji="0" lang="pt-BR" sz="1800" b="0" i="0" u="none" strike="noStrike" cap="none" normalizeH="0" baseline="0" dirty="0">
              <a:ln>
                <a:noFill/>
              </a:ln>
              <a:solidFill>
                <a:schemeClr val="tx1"/>
              </a:solidFill>
              <a:effectLst/>
              <a:latin typeface="Arial" pitchFamily="34" charset="0"/>
              <a:cs typeface="Arial" pitchFamily="34" charset="0"/>
            </a:endParaRPr>
          </a:p>
        </p:txBody>
      </p:sp>
      <p:sp>
        <p:nvSpPr>
          <p:cNvPr id="9" name="_h2"/>
          <p:cNvSpPr txBox="1">
            <a:spLocks/>
          </p:cNvSpPr>
          <p:nvPr/>
        </p:nvSpPr>
        <p:spPr bwMode="gray">
          <a:xfrm>
            <a:off x="323850" y="692696"/>
            <a:ext cx="8496300" cy="336244"/>
          </a:xfrm>
          <a:prstGeom prst="rect">
            <a:avLst/>
          </a:prstGeom>
        </p:spPr>
        <p:txBody>
          <a:bodyPr>
            <a:noAutofit/>
          </a:bodyPr>
          <a:lstStyle/>
          <a:p>
            <a:pPr marL="342900" lvl="0" indent="-342900">
              <a:spcBef>
                <a:spcPct val="20000"/>
              </a:spcBef>
              <a:buFont typeface="Arial" pitchFamily="34" charset="0"/>
              <a:buChar char="•"/>
            </a:pPr>
            <a:r>
              <a:rPr lang="pt-BR" b="1" dirty="0"/>
              <a:t>DEFINIÇÃO</a:t>
            </a:r>
            <a:r>
              <a:rPr lang="pt-BR" dirty="0"/>
              <a:t> - É um produto farmacêutico com um ou mais agentes imunizantes em diversas formas biológicas</a:t>
            </a:r>
            <a:endParaRPr kumimoji="0" lang="pt-BR"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Seta entalhada para a direita 20"/>
          <p:cNvSpPr/>
          <p:nvPr/>
        </p:nvSpPr>
        <p:spPr>
          <a:xfrm flipV="1">
            <a:off x="2123728" y="6453336"/>
            <a:ext cx="432048" cy="144016"/>
          </a:xfrm>
          <a:prstGeom prst="notchedRightArrow">
            <a:avLst>
              <a:gd name="adj1" fmla="val 50000"/>
              <a:gd name="adj2" fmla="val 44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254246" y="44624"/>
            <a:ext cx="3543533" cy="769441"/>
          </a:xfrm>
          <a:prstGeom prst="rect">
            <a:avLst/>
          </a:prstGeom>
        </p:spPr>
        <p:txBody>
          <a:bodyPr wrap="square">
            <a:spAutoFit/>
          </a:bodyPr>
          <a:lstStyle/>
          <a:p>
            <a:r>
              <a:rPr lang="pt-BR" sz="4400" b="1" dirty="0">
                <a:solidFill>
                  <a:schemeClr val="accent1">
                    <a:lumMod val="60000"/>
                    <a:lumOff val="40000"/>
                  </a:schemeClr>
                </a:solidFill>
                <a:effectLst>
                  <a:outerShdw blurRad="38100" dist="25400" dir="5400000" algn="tl" rotWithShape="0">
                    <a:srgbClr val="000000">
                      <a:alpha val="43000"/>
                    </a:srgbClr>
                  </a:outerShdw>
                </a:effectLst>
                <a:latin typeface="Calibri"/>
                <a:ea typeface="+mj-ea"/>
                <a:cs typeface="+mj-cs"/>
              </a:rPr>
              <a:t>VACINAS</a:t>
            </a:r>
            <a:endParaRPr lang="pt-BR" dirty="0">
              <a:solidFill>
                <a:schemeClr val="accent1">
                  <a:lumMod val="60000"/>
                  <a:lumOff val="40000"/>
                </a:schemeClr>
              </a:solidFill>
            </a:endParaRPr>
          </a:p>
        </p:txBody>
      </p:sp>
      <p:grpSp>
        <p:nvGrpSpPr>
          <p:cNvPr id="6" name="Agrupar 5">
            <a:extLst>
              <a:ext uri="{FF2B5EF4-FFF2-40B4-BE49-F238E27FC236}">
                <a16:creationId xmlns:a16="http://schemas.microsoft.com/office/drawing/2014/main" id="{FBC0FD3E-C956-0244-B18B-05490CC187CB}"/>
              </a:ext>
            </a:extLst>
          </p:cNvPr>
          <p:cNvGrpSpPr/>
          <p:nvPr/>
        </p:nvGrpSpPr>
        <p:grpSpPr>
          <a:xfrm>
            <a:off x="107504" y="2725532"/>
            <a:ext cx="3923928" cy="2358139"/>
            <a:chOff x="274554" y="1907374"/>
            <a:chExt cx="3923928" cy="2358139"/>
          </a:xfrm>
        </p:grpSpPr>
        <p:pic>
          <p:nvPicPr>
            <p:cNvPr id="3" name="Imagem 2" descr="Forma&#10;&#10;Descrição gerada automaticamente">
              <a:extLst>
                <a:ext uri="{FF2B5EF4-FFF2-40B4-BE49-F238E27FC236}">
                  <a16:creationId xmlns:a16="http://schemas.microsoft.com/office/drawing/2014/main" id="{F04B1310-6E0B-1842-B2A4-320B14A6B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54" y="1907374"/>
              <a:ext cx="3923928" cy="2354753"/>
            </a:xfrm>
            <a:prstGeom prst="rect">
              <a:avLst/>
            </a:prstGeom>
          </p:spPr>
        </p:pic>
        <p:sp>
          <p:nvSpPr>
            <p:cNvPr id="5" name="CaixaDeTexto 4">
              <a:extLst>
                <a:ext uri="{FF2B5EF4-FFF2-40B4-BE49-F238E27FC236}">
                  <a16:creationId xmlns:a16="http://schemas.microsoft.com/office/drawing/2014/main" id="{6AFAB137-627F-5242-8063-021CE56204B5}"/>
                </a:ext>
              </a:extLst>
            </p:cNvPr>
            <p:cNvSpPr txBox="1"/>
            <p:nvPr/>
          </p:nvSpPr>
          <p:spPr>
            <a:xfrm>
              <a:off x="323528" y="2074537"/>
              <a:ext cx="3802946" cy="353943"/>
            </a:xfrm>
            <a:prstGeom prst="rect">
              <a:avLst/>
            </a:prstGeom>
            <a:solidFill>
              <a:schemeClr val="tx1"/>
            </a:solidFill>
          </p:spPr>
          <p:txBody>
            <a:bodyPr wrap="square" rtlCol="0">
              <a:spAutoFit/>
            </a:bodyPr>
            <a:lstStyle/>
            <a:p>
              <a:r>
                <a:rPr lang="pt-BR" sz="1700" dirty="0">
                  <a:solidFill>
                    <a:schemeClr val="accent1">
                      <a:lumMod val="75000"/>
                    </a:schemeClr>
                  </a:solidFill>
                </a:rPr>
                <a:t>Três abordagens para produzir vacinas</a:t>
              </a:r>
            </a:p>
          </p:txBody>
        </p:sp>
        <p:sp>
          <p:nvSpPr>
            <p:cNvPr id="13" name="CaixaDeTexto 12">
              <a:extLst>
                <a:ext uri="{FF2B5EF4-FFF2-40B4-BE49-F238E27FC236}">
                  <a16:creationId xmlns:a16="http://schemas.microsoft.com/office/drawing/2014/main" id="{2F4CDA16-76E4-D24A-AEA9-7CA347F8DBD6}"/>
                </a:ext>
              </a:extLst>
            </p:cNvPr>
            <p:cNvSpPr txBox="1"/>
            <p:nvPr/>
          </p:nvSpPr>
          <p:spPr>
            <a:xfrm>
              <a:off x="467544" y="3573016"/>
              <a:ext cx="1107389" cy="692497"/>
            </a:xfrm>
            <a:prstGeom prst="rect">
              <a:avLst/>
            </a:prstGeom>
            <a:solidFill>
              <a:schemeClr val="tx1"/>
            </a:solidFill>
          </p:spPr>
          <p:txBody>
            <a:bodyPr wrap="square" rtlCol="0">
              <a:spAutoFit/>
            </a:bodyPr>
            <a:lstStyle/>
            <a:p>
              <a:pPr algn="ctr"/>
              <a:r>
                <a:rPr lang="pt-BR" sz="1300" dirty="0">
                  <a:solidFill>
                    <a:schemeClr val="accent1">
                      <a:lumMod val="75000"/>
                    </a:schemeClr>
                  </a:solidFill>
                </a:rPr>
                <a:t>Vírus ou Bactéria inteiros</a:t>
              </a:r>
            </a:p>
          </p:txBody>
        </p:sp>
        <p:sp>
          <p:nvSpPr>
            <p:cNvPr id="14" name="CaixaDeTexto 13">
              <a:extLst>
                <a:ext uri="{FF2B5EF4-FFF2-40B4-BE49-F238E27FC236}">
                  <a16:creationId xmlns:a16="http://schemas.microsoft.com/office/drawing/2014/main" id="{06060423-844F-884D-AF97-5D5D12DFC300}"/>
                </a:ext>
              </a:extLst>
            </p:cNvPr>
            <p:cNvSpPr txBox="1"/>
            <p:nvPr/>
          </p:nvSpPr>
          <p:spPr>
            <a:xfrm>
              <a:off x="1601260" y="3571323"/>
              <a:ext cx="1314556" cy="692497"/>
            </a:xfrm>
            <a:prstGeom prst="rect">
              <a:avLst/>
            </a:prstGeom>
            <a:solidFill>
              <a:schemeClr val="tx1"/>
            </a:solidFill>
          </p:spPr>
          <p:txBody>
            <a:bodyPr wrap="square" rtlCol="0">
              <a:spAutoFit/>
            </a:bodyPr>
            <a:lstStyle/>
            <a:p>
              <a:pPr algn="ctr"/>
              <a:r>
                <a:rPr lang="pt-BR" sz="1300" dirty="0">
                  <a:solidFill>
                    <a:schemeClr val="accent1">
                      <a:lumMod val="75000"/>
                    </a:schemeClr>
                  </a:solidFill>
                </a:rPr>
                <a:t>Partes que ativam sistema imune</a:t>
              </a:r>
            </a:p>
          </p:txBody>
        </p:sp>
        <p:sp>
          <p:nvSpPr>
            <p:cNvPr id="15" name="CaixaDeTexto 14">
              <a:extLst>
                <a:ext uri="{FF2B5EF4-FFF2-40B4-BE49-F238E27FC236}">
                  <a16:creationId xmlns:a16="http://schemas.microsoft.com/office/drawing/2014/main" id="{9D86F1B0-10B8-9748-B76A-8608140732F1}"/>
                </a:ext>
              </a:extLst>
            </p:cNvPr>
            <p:cNvSpPr txBox="1"/>
            <p:nvPr/>
          </p:nvSpPr>
          <p:spPr>
            <a:xfrm>
              <a:off x="2799644" y="3564501"/>
              <a:ext cx="1314556" cy="692497"/>
            </a:xfrm>
            <a:prstGeom prst="rect">
              <a:avLst/>
            </a:prstGeom>
            <a:solidFill>
              <a:schemeClr val="tx1"/>
            </a:solidFill>
          </p:spPr>
          <p:txBody>
            <a:bodyPr wrap="square" rtlCol="0">
              <a:spAutoFit/>
            </a:bodyPr>
            <a:lstStyle/>
            <a:p>
              <a:pPr algn="ctr"/>
              <a:r>
                <a:rPr lang="pt-BR" sz="1300" dirty="0">
                  <a:solidFill>
                    <a:schemeClr val="accent1">
                      <a:lumMod val="75000"/>
                    </a:schemeClr>
                  </a:solidFill>
                </a:rPr>
                <a:t>Apenas material genético</a:t>
              </a:r>
            </a:p>
          </p:txBody>
        </p:sp>
      </p:grpSp>
      <p:sp>
        <p:nvSpPr>
          <p:cNvPr id="7" name="Arco 6">
            <a:extLst>
              <a:ext uri="{FF2B5EF4-FFF2-40B4-BE49-F238E27FC236}">
                <a16:creationId xmlns:a16="http://schemas.microsoft.com/office/drawing/2014/main" id="{3A6171EE-CD35-8847-942E-84674080874E}"/>
              </a:ext>
            </a:extLst>
          </p:cNvPr>
          <p:cNvSpPr/>
          <p:nvPr/>
        </p:nvSpPr>
        <p:spPr>
          <a:xfrm flipH="1">
            <a:off x="908806" y="2082036"/>
            <a:ext cx="6471505" cy="1794110"/>
          </a:xfrm>
          <a:prstGeom prst="arc">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27" name="Agrupar 26">
            <a:extLst>
              <a:ext uri="{FF2B5EF4-FFF2-40B4-BE49-F238E27FC236}">
                <a16:creationId xmlns:a16="http://schemas.microsoft.com/office/drawing/2014/main" id="{12BFC51E-2C59-E84A-9263-8FA6C8301222}"/>
              </a:ext>
            </a:extLst>
          </p:cNvPr>
          <p:cNvGrpSpPr/>
          <p:nvPr/>
        </p:nvGrpSpPr>
        <p:grpSpPr>
          <a:xfrm>
            <a:off x="4499992" y="1052736"/>
            <a:ext cx="3240360" cy="1944543"/>
            <a:chOff x="5724128" y="1463661"/>
            <a:chExt cx="3240360" cy="1944543"/>
          </a:xfrm>
        </p:grpSpPr>
        <p:pic>
          <p:nvPicPr>
            <p:cNvPr id="16" name="Imagem 15" descr="Uma imagem contendo Forma&#10;&#10;Descrição gerada automaticamente">
              <a:extLst>
                <a:ext uri="{FF2B5EF4-FFF2-40B4-BE49-F238E27FC236}">
                  <a16:creationId xmlns:a16="http://schemas.microsoft.com/office/drawing/2014/main" id="{0EC8B22F-04BE-1347-9187-264520408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463661"/>
              <a:ext cx="3240360" cy="1944543"/>
            </a:xfrm>
            <a:prstGeom prst="rect">
              <a:avLst/>
            </a:prstGeom>
          </p:spPr>
        </p:pic>
        <p:sp>
          <p:nvSpPr>
            <p:cNvPr id="22" name="CaixaDeTexto 21">
              <a:extLst>
                <a:ext uri="{FF2B5EF4-FFF2-40B4-BE49-F238E27FC236}">
                  <a16:creationId xmlns:a16="http://schemas.microsoft.com/office/drawing/2014/main" id="{1880E7B7-423E-E54F-AF50-0E1BDEFD0FEF}"/>
                </a:ext>
              </a:extLst>
            </p:cNvPr>
            <p:cNvSpPr txBox="1"/>
            <p:nvPr/>
          </p:nvSpPr>
          <p:spPr>
            <a:xfrm>
              <a:off x="5724128" y="1590067"/>
              <a:ext cx="3240360" cy="292388"/>
            </a:xfrm>
            <a:prstGeom prst="rect">
              <a:avLst/>
            </a:prstGeom>
            <a:solidFill>
              <a:schemeClr val="tx1"/>
            </a:solidFill>
          </p:spPr>
          <p:txBody>
            <a:bodyPr wrap="square" rtlCol="0">
              <a:spAutoFit/>
            </a:bodyPr>
            <a:lstStyle/>
            <a:p>
              <a:pPr algn="ctr"/>
              <a:r>
                <a:rPr lang="pt-BR" sz="1300" dirty="0">
                  <a:solidFill>
                    <a:schemeClr val="accent1">
                      <a:lumMod val="75000"/>
                    </a:schemeClr>
                  </a:solidFill>
                </a:rPr>
                <a:t>Vírus ou Bactéria inteiros</a:t>
              </a:r>
            </a:p>
          </p:txBody>
        </p:sp>
        <p:grpSp>
          <p:nvGrpSpPr>
            <p:cNvPr id="17" name="Agrupar 16">
              <a:extLst>
                <a:ext uri="{FF2B5EF4-FFF2-40B4-BE49-F238E27FC236}">
                  <a16:creationId xmlns:a16="http://schemas.microsoft.com/office/drawing/2014/main" id="{26A98DCC-FBD8-A04F-97EA-D28D3F091645}"/>
                </a:ext>
              </a:extLst>
            </p:cNvPr>
            <p:cNvGrpSpPr/>
            <p:nvPr/>
          </p:nvGrpSpPr>
          <p:grpSpPr>
            <a:xfrm>
              <a:off x="5859163" y="2916704"/>
              <a:ext cx="3022394" cy="461665"/>
              <a:chOff x="4563019" y="2916704"/>
              <a:chExt cx="3022394" cy="461665"/>
            </a:xfrm>
          </p:grpSpPr>
          <p:sp>
            <p:nvSpPr>
              <p:cNvPr id="23" name="CaixaDeTexto 22">
                <a:extLst>
                  <a:ext uri="{FF2B5EF4-FFF2-40B4-BE49-F238E27FC236}">
                    <a16:creationId xmlns:a16="http://schemas.microsoft.com/office/drawing/2014/main" id="{455E2135-9744-5D40-943E-A102B7EA01C0}"/>
                  </a:ext>
                </a:extLst>
              </p:cNvPr>
              <p:cNvSpPr txBox="1"/>
              <p:nvPr/>
            </p:nvSpPr>
            <p:spPr>
              <a:xfrm>
                <a:off x="4563019" y="2916704"/>
                <a:ext cx="1107389" cy="276999"/>
              </a:xfrm>
              <a:prstGeom prst="rect">
                <a:avLst/>
              </a:prstGeom>
              <a:solidFill>
                <a:schemeClr val="tx1"/>
              </a:solidFill>
            </p:spPr>
            <p:txBody>
              <a:bodyPr wrap="square" rtlCol="0">
                <a:spAutoFit/>
              </a:bodyPr>
              <a:lstStyle/>
              <a:p>
                <a:pPr algn="ctr"/>
                <a:r>
                  <a:rPr lang="pt-BR" sz="1200" dirty="0">
                    <a:solidFill>
                      <a:schemeClr val="accent1">
                        <a:lumMod val="75000"/>
                      </a:schemeClr>
                    </a:solidFill>
                  </a:rPr>
                  <a:t>Inativada</a:t>
                </a:r>
              </a:p>
            </p:txBody>
          </p:sp>
          <p:sp>
            <p:nvSpPr>
              <p:cNvPr id="24" name="CaixaDeTexto 23">
                <a:extLst>
                  <a:ext uri="{FF2B5EF4-FFF2-40B4-BE49-F238E27FC236}">
                    <a16:creationId xmlns:a16="http://schemas.microsoft.com/office/drawing/2014/main" id="{A71799C9-BF50-4843-8444-FC9F80A85836}"/>
                  </a:ext>
                </a:extLst>
              </p:cNvPr>
              <p:cNvSpPr txBox="1"/>
              <p:nvPr/>
            </p:nvSpPr>
            <p:spPr>
              <a:xfrm>
                <a:off x="5494469" y="2916704"/>
                <a:ext cx="1107389" cy="461665"/>
              </a:xfrm>
              <a:prstGeom prst="rect">
                <a:avLst/>
              </a:prstGeom>
              <a:solidFill>
                <a:schemeClr val="tx1"/>
              </a:solidFill>
            </p:spPr>
            <p:txBody>
              <a:bodyPr wrap="square" rtlCol="0">
                <a:spAutoFit/>
              </a:bodyPr>
              <a:lstStyle/>
              <a:p>
                <a:pPr algn="ctr"/>
                <a:r>
                  <a:rPr lang="pt-BR" sz="1200" dirty="0">
                    <a:solidFill>
                      <a:schemeClr val="accent1">
                        <a:lumMod val="75000"/>
                      </a:schemeClr>
                    </a:solidFill>
                  </a:rPr>
                  <a:t>Vivo atenuado</a:t>
                </a:r>
              </a:p>
            </p:txBody>
          </p:sp>
          <p:sp>
            <p:nvSpPr>
              <p:cNvPr id="25" name="CaixaDeTexto 24">
                <a:extLst>
                  <a:ext uri="{FF2B5EF4-FFF2-40B4-BE49-F238E27FC236}">
                    <a16:creationId xmlns:a16="http://schemas.microsoft.com/office/drawing/2014/main" id="{334B05C0-E31C-6B41-811B-0C842C95507D}"/>
                  </a:ext>
                </a:extLst>
              </p:cNvPr>
              <p:cNvSpPr txBox="1"/>
              <p:nvPr/>
            </p:nvSpPr>
            <p:spPr>
              <a:xfrm>
                <a:off x="6478024" y="2916704"/>
                <a:ext cx="1107389" cy="461665"/>
              </a:xfrm>
              <a:prstGeom prst="rect">
                <a:avLst/>
              </a:prstGeom>
              <a:solidFill>
                <a:schemeClr val="tx1"/>
              </a:solidFill>
            </p:spPr>
            <p:txBody>
              <a:bodyPr wrap="square" rtlCol="0">
                <a:spAutoFit/>
              </a:bodyPr>
              <a:lstStyle/>
              <a:p>
                <a:pPr algn="ctr"/>
                <a:r>
                  <a:rPr lang="pt-BR" sz="1200" dirty="0">
                    <a:solidFill>
                      <a:schemeClr val="accent1">
                        <a:lumMod val="75000"/>
                      </a:schemeClr>
                    </a:solidFill>
                  </a:rPr>
                  <a:t>Vetor </a:t>
                </a:r>
                <a:br>
                  <a:rPr lang="pt-BR" sz="1200" dirty="0">
                    <a:solidFill>
                      <a:schemeClr val="accent1">
                        <a:lumMod val="75000"/>
                      </a:schemeClr>
                    </a:solidFill>
                  </a:rPr>
                </a:br>
                <a:r>
                  <a:rPr lang="pt-BR" sz="1200" dirty="0">
                    <a:solidFill>
                      <a:schemeClr val="accent1">
                        <a:lumMod val="75000"/>
                      </a:schemeClr>
                    </a:solidFill>
                  </a:rPr>
                  <a:t>viral</a:t>
                </a:r>
              </a:p>
            </p:txBody>
          </p:sp>
        </p:grpSp>
      </p:grpSp>
      <p:grpSp>
        <p:nvGrpSpPr>
          <p:cNvPr id="33" name="Agrupar 32">
            <a:extLst>
              <a:ext uri="{FF2B5EF4-FFF2-40B4-BE49-F238E27FC236}">
                <a16:creationId xmlns:a16="http://schemas.microsoft.com/office/drawing/2014/main" id="{1DD9CEE6-547D-064F-BD33-C8BBCA35C6D3}"/>
              </a:ext>
            </a:extLst>
          </p:cNvPr>
          <p:cNvGrpSpPr/>
          <p:nvPr/>
        </p:nvGrpSpPr>
        <p:grpSpPr>
          <a:xfrm>
            <a:off x="5026012" y="2996952"/>
            <a:ext cx="3235572" cy="1941670"/>
            <a:chOff x="5728916" y="3485604"/>
            <a:chExt cx="3235572" cy="1941670"/>
          </a:xfrm>
        </p:grpSpPr>
        <p:pic>
          <p:nvPicPr>
            <p:cNvPr id="26" name="Imagem 25" descr="Diagrama&#10;&#10;Descrição gerada automaticamente">
              <a:extLst>
                <a:ext uri="{FF2B5EF4-FFF2-40B4-BE49-F238E27FC236}">
                  <a16:creationId xmlns:a16="http://schemas.microsoft.com/office/drawing/2014/main" id="{ACC683FA-E53B-634E-B823-D778DB471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916" y="3485604"/>
              <a:ext cx="3235572" cy="1941670"/>
            </a:xfrm>
            <a:prstGeom prst="rect">
              <a:avLst/>
            </a:prstGeom>
          </p:spPr>
        </p:pic>
        <p:sp>
          <p:nvSpPr>
            <p:cNvPr id="28" name="CaixaDeTexto 27">
              <a:extLst>
                <a:ext uri="{FF2B5EF4-FFF2-40B4-BE49-F238E27FC236}">
                  <a16:creationId xmlns:a16="http://schemas.microsoft.com/office/drawing/2014/main" id="{C5252F3D-A76D-0547-BA41-44476726BBFE}"/>
                </a:ext>
              </a:extLst>
            </p:cNvPr>
            <p:cNvSpPr txBox="1"/>
            <p:nvPr/>
          </p:nvSpPr>
          <p:spPr>
            <a:xfrm>
              <a:off x="5868144" y="3568660"/>
              <a:ext cx="3006952" cy="292388"/>
            </a:xfrm>
            <a:prstGeom prst="rect">
              <a:avLst/>
            </a:prstGeom>
            <a:solidFill>
              <a:schemeClr val="tx1"/>
            </a:solidFill>
          </p:spPr>
          <p:txBody>
            <a:bodyPr wrap="square" rtlCol="0">
              <a:spAutoFit/>
            </a:bodyPr>
            <a:lstStyle/>
            <a:p>
              <a:pPr algn="ctr"/>
              <a:r>
                <a:rPr lang="pt-BR" sz="1300" dirty="0">
                  <a:solidFill>
                    <a:schemeClr val="accent1">
                      <a:lumMod val="75000"/>
                    </a:schemeClr>
                  </a:solidFill>
                </a:rPr>
                <a:t>Subunidade</a:t>
              </a:r>
            </a:p>
          </p:txBody>
        </p:sp>
        <p:sp>
          <p:nvSpPr>
            <p:cNvPr id="31" name="CaixaDeTexto 30">
              <a:extLst>
                <a:ext uri="{FF2B5EF4-FFF2-40B4-BE49-F238E27FC236}">
                  <a16:creationId xmlns:a16="http://schemas.microsoft.com/office/drawing/2014/main" id="{F35C5CC1-FC86-C443-B3AB-4A4CA8E82A9A}"/>
                </a:ext>
              </a:extLst>
            </p:cNvPr>
            <p:cNvSpPr txBox="1"/>
            <p:nvPr/>
          </p:nvSpPr>
          <p:spPr>
            <a:xfrm>
              <a:off x="6725422" y="4917618"/>
              <a:ext cx="1237769" cy="461665"/>
            </a:xfrm>
            <a:prstGeom prst="rect">
              <a:avLst/>
            </a:prstGeom>
            <a:solidFill>
              <a:schemeClr val="tx1"/>
            </a:solidFill>
          </p:spPr>
          <p:txBody>
            <a:bodyPr wrap="square" rtlCol="0">
              <a:spAutoFit/>
            </a:bodyPr>
            <a:lstStyle/>
            <a:p>
              <a:pPr algn="ctr">
                <a:spcBef>
                  <a:spcPts val="1200"/>
                </a:spcBef>
                <a:spcAft>
                  <a:spcPts val="1200"/>
                </a:spcAft>
              </a:pPr>
              <a:r>
                <a:rPr lang="pt-BR" sz="1200" dirty="0">
                  <a:solidFill>
                    <a:schemeClr val="accent1">
                      <a:lumMod val="75000"/>
                    </a:schemeClr>
                  </a:solidFill>
                </a:rPr>
                <a:t>Usa apenas subunidade</a:t>
              </a:r>
            </a:p>
          </p:txBody>
        </p:sp>
      </p:grpSp>
      <p:sp>
        <p:nvSpPr>
          <p:cNvPr id="39" name="Arco 38">
            <a:extLst>
              <a:ext uri="{FF2B5EF4-FFF2-40B4-BE49-F238E27FC236}">
                <a16:creationId xmlns:a16="http://schemas.microsoft.com/office/drawing/2014/main" id="{C57CE3EC-DC7B-8247-B42E-570150A757CB}"/>
              </a:ext>
            </a:extLst>
          </p:cNvPr>
          <p:cNvSpPr/>
          <p:nvPr/>
        </p:nvSpPr>
        <p:spPr>
          <a:xfrm rot="467895" flipH="1">
            <a:off x="984431" y="3525555"/>
            <a:ext cx="6984889" cy="1794110"/>
          </a:xfrm>
          <a:prstGeom prst="arc">
            <a:avLst>
              <a:gd name="adj1" fmla="val 16200000"/>
              <a:gd name="adj2" fmla="val 20412009"/>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0" name="Arco 39">
            <a:extLst>
              <a:ext uri="{FF2B5EF4-FFF2-40B4-BE49-F238E27FC236}">
                <a16:creationId xmlns:a16="http://schemas.microsoft.com/office/drawing/2014/main" id="{3A448B10-2400-6040-B3E3-FB56EB07B6C5}"/>
              </a:ext>
            </a:extLst>
          </p:cNvPr>
          <p:cNvSpPr/>
          <p:nvPr/>
        </p:nvSpPr>
        <p:spPr>
          <a:xfrm rot="361177" flipH="1" flipV="1">
            <a:off x="1988733" y="3642319"/>
            <a:ext cx="6984889" cy="1794110"/>
          </a:xfrm>
          <a:prstGeom prst="arc">
            <a:avLst>
              <a:gd name="adj1" fmla="val 16200000"/>
              <a:gd name="adj2" fmla="val 20412009"/>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41" name="Imagem 40" descr="Diagrama&#10;&#10;Descrição gerada automaticamente">
            <a:extLst>
              <a:ext uri="{FF2B5EF4-FFF2-40B4-BE49-F238E27FC236}">
                <a16:creationId xmlns:a16="http://schemas.microsoft.com/office/drawing/2014/main" id="{94D3852D-6C9B-B645-844E-D079C100B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654" y="4905446"/>
            <a:ext cx="3260963" cy="1956907"/>
          </a:xfrm>
          <a:prstGeom prst="rect">
            <a:avLst/>
          </a:prstGeom>
        </p:spPr>
      </p:pic>
    </p:spTree>
    <p:extLst>
      <p:ext uri="{BB962C8B-B14F-4D97-AF65-F5344CB8AC3E}">
        <p14:creationId xmlns:p14="http://schemas.microsoft.com/office/powerpoint/2010/main" val="38640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7"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D7C169-0754-9A41-9E94-A963DA4675BA}"/>
              </a:ext>
            </a:extLst>
          </p:cNvPr>
          <p:cNvSpPr txBox="1"/>
          <p:nvPr/>
        </p:nvSpPr>
        <p:spPr>
          <a:xfrm>
            <a:off x="1804607" y="1268760"/>
            <a:ext cx="6013826" cy="584775"/>
          </a:xfrm>
          <a:prstGeom prst="rect">
            <a:avLst/>
          </a:prstGeom>
          <a:noFill/>
        </p:spPr>
        <p:txBody>
          <a:bodyPr wrap="none" rtlCol="0">
            <a:spAutoFit/>
          </a:bodyPr>
          <a:lstStyle/>
          <a:p>
            <a:r>
              <a:rPr lang="pt-BR" sz="3200" b="1" dirty="0"/>
              <a:t>Quais vacinas vocês tomaram?</a:t>
            </a:r>
          </a:p>
        </p:txBody>
      </p:sp>
      <p:sp>
        <p:nvSpPr>
          <p:cNvPr id="3" name="CaixaDeTexto 2">
            <a:extLst>
              <a:ext uri="{FF2B5EF4-FFF2-40B4-BE49-F238E27FC236}">
                <a16:creationId xmlns:a16="http://schemas.microsoft.com/office/drawing/2014/main" id="{B67308D8-1AB5-CB40-BAD7-3FC217FBC3E8}"/>
              </a:ext>
            </a:extLst>
          </p:cNvPr>
          <p:cNvSpPr txBox="1"/>
          <p:nvPr/>
        </p:nvSpPr>
        <p:spPr>
          <a:xfrm>
            <a:off x="2033644" y="3397301"/>
            <a:ext cx="5555752" cy="584775"/>
          </a:xfrm>
          <a:prstGeom prst="rect">
            <a:avLst/>
          </a:prstGeom>
          <a:noFill/>
        </p:spPr>
        <p:txBody>
          <a:bodyPr wrap="none" rtlCol="0">
            <a:spAutoFit/>
          </a:bodyPr>
          <a:lstStyle/>
          <a:p>
            <a:r>
              <a:rPr lang="pt-BR" sz="3200" b="1" dirty="0"/>
              <a:t>Devemos aceitar as vacinas?</a:t>
            </a:r>
          </a:p>
        </p:txBody>
      </p:sp>
    </p:spTree>
    <p:extLst>
      <p:ext uri="{BB962C8B-B14F-4D97-AF65-F5344CB8AC3E}">
        <p14:creationId xmlns:p14="http://schemas.microsoft.com/office/powerpoint/2010/main" val="7646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9832" y="692696"/>
            <a:ext cx="7931224" cy="708688"/>
          </a:xfrm>
        </p:spPr>
        <p:txBody>
          <a:bodyPr>
            <a:normAutofit fontScale="90000"/>
          </a:bodyPr>
          <a:lstStyle/>
          <a:p>
            <a:pPr lvl="0" eaLnBrk="0" fontAlgn="base" hangingPunct="0">
              <a:spcAft>
                <a:spcPct val="0"/>
              </a:spcAft>
            </a:pPr>
            <a:r>
              <a:rPr lang="pt-BR" dirty="0"/>
              <a:t>               </a:t>
            </a:r>
            <a:br>
              <a:rPr lang="pt-BR" dirty="0"/>
            </a:br>
            <a:br>
              <a:rPr lang="pt-BR" dirty="0"/>
            </a:br>
            <a:r>
              <a:rPr lang="pt-BR" dirty="0"/>
              <a:t>                   </a:t>
            </a:r>
            <a:br>
              <a:rPr lang="pt-BR" dirty="0"/>
            </a:br>
            <a:r>
              <a:rPr lang="pt-BR" sz="5400" b="1" dirty="0">
                <a:solidFill>
                  <a:schemeClr val="accent1">
                    <a:lumMod val="60000"/>
                    <a:lumOff val="40000"/>
                  </a:schemeClr>
                </a:solidFill>
              </a:rPr>
              <a:t>VACINAS</a:t>
            </a:r>
            <a:endParaRPr lang="pt-BR" sz="5400" b="1" dirty="0">
              <a:solidFill>
                <a:schemeClr val="accent1">
                  <a:lumMod val="60000"/>
                  <a:lumOff val="40000"/>
                </a:schemeClr>
              </a:solidFill>
              <a:cs typeface="Arial" pitchFamily="34" charset="0"/>
            </a:endParaRPr>
          </a:p>
        </p:txBody>
      </p:sp>
      <p:sp>
        <p:nvSpPr>
          <p:cNvPr id="7169" name="Rectangle 1"/>
          <p:cNvSpPr>
            <a:spLocks noChangeArrowheads="1"/>
          </p:cNvSpPr>
          <p:nvPr/>
        </p:nvSpPr>
        <p:spPr bwMode="auto">
          <a:xfrm>
            <a:off x="1071538" y="1355093"/>
            <a:ext cx="666881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CONTRA INDICAÇÕES GERAIS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ea typeface="Calibri" pitchFamily="34" charset="0"/>
                <a:cs typeface="Times New Roman" pitchFamily="18" charset="0"/>
              </a:rPr>
              <a:t>Reação Anafilática em dose anterior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SITUAÇÕES EM QUE SE RECOMENDA O ADIAMENTO DA VACINAÇÃO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FALSAS CONTRA INDICAÇÕES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EVENTOS ADVERSOS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ea typeface="Calibri" pitchFamily="34" charset="0"/>
                <a:cs typeface="Times New Roman" pitchFamily="18" charset="0"/>
              </a:rPr>
              <a:t>- Características do Produto</a:t>
            </a: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ea typeface="Calibri" pitchFamily="34" charset="0"/>
                <a:cs typeface="Times New Roman" pitchFamily="18" charset="0"/>
              </a:rPr>
              <a:t>- Pessoas a ser imunizada</a:t>
            </a: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ea typeface="Calibri" pitchFamily="34" charset="0"/>
                <a:cs typeface="Times New Roman" pitchFamily="18" charset="0"/>
              </a:rPr>
              <a:t> Modo de Administração</a:t>
            </a:r>
          </a:p>
          <a:p>
            <a:pPr lvl="0" eaLnBrk="0" fontAlgn="base" hangingPunct="0">
              <a:spcBef>
                <a:spcPct val="0"/>
              </a:spcBef>
              <a:spcAft>
                <a:spcPct val="0"/>
              </a:spcAft>
            </a:pPr>
            <a:endParaRPr lang="pt-BR" sz="16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pt-B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ea typeface="Calibri" pitchFamily="34" charset="0"/>
                <a:cs typeface="Times New Roman" pitchFamily="18" charset="0"/>
              </a:rPr>
              <a:t>- CRIE, 1993 (HC, EPM, IIER)</a:t>
            </a:r>
            <a:endParaRPr kumimoji="0" lang="pt-BR" sz="1600" b="0" i="0" u="none" strike="noStrike" cap="none" normalizeH="0" baseline="0" dirty="0">
              <a:ln>
                <a:noFill/>
              </a:ln>
              <a:solidFill>
                <a:schemeClr val="tx1"/>
              </a:solidFill>
              <a:effectLst/>
              <a:cs typeface="Arial" pitchFamily="34" charset="0"/>
            </a:endParaRPr>
          </a:p>
        </p:txBody>
      </p:sp>
      <p:sp>
        <p:nvSpPr>
          <p:cNvPr id="6" name="Fluxograma: Conector 5"/>
          <p:cNvSpPr/>
          <p:nvPr/>
        </p:nvSpPr>
        <p:spPr>
          <a:xfrm>
            <a:off x="827584" y="1484784"/>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Fluxograma: Conector 6"/>
          <p:cNvSpPr/>
          <p:nvPr/>
        </p:nvSpPr>
        <p:spPr>
          <a:xfrm>
            <a:off x="755576" y="2420888"/>
            <a:ext cx="288032"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Fluxograma: Conector 7"/>
          <p:cNvSpPr/>
          <p:nvPr/>
        </p:nvSpPr>
        <p:spPr>
          <a:xfrm>
            <a:off x="755576" y="3212976"/>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Fluxograma: Conector 8"/>
          <p:cNvSpPr/>
          <p:nvPr/>
        </p:nvSpPr>
        <p:spPr>
          <a:xfrm>
            <a:off x="755576" y="3645024"/>
            <a:ext cx="288032"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IMG-20161031-WA0049.jpg"/>
          <p:cNvPicPr>
            <a:picLocks noChangeAspect="1"/>
          </p:cNvPicPr>
          <p:nvPr/>
        </p:nvPicPr>
        <p:blipFill>
          <a:blip r:embed="rId2" cstate="print"/>
          <a:stretch>
            <a:fillRect/>
          </a:stretch>
        </p:blipFill>
        <p:spPr>
          <a:xfrm>
            <a:off x="2195736" y="692696"/>
            <a:ext cx="4968552" cy="61653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2339752" y="260648"/>
            <a:ext cx="8281068" cy="720080"/>
          </a:xfrm>
        </p:spPr>
        <p:txBody>
          <a:bodyPr/>
          <a:lstStyle/>
          <a:p>
            <a:pPr lvl="0" fontAlgn="base">
              <a:spcAft>
                <a:spcPct val="0"/>
              </a:spcAft>
            </a:pPr>
            <a:r>
              <a:rPr lang="pt-BR" sz="4400" dirty="0">
                <a:ea typeface="Calibri" pitchFamily="34" charset="0"/>
                <a:cs typeface="Times New Roman" pitchFamily="18" charset="0"/>
              </a:rPr>
              <a:t>REDE</a:t>
            </a:r>
            <a:r>
              <a:rPr lang="pt-BR" dirty="0">
                <a:ea typeface="Calibri" pitchFamily="34" charset="0"/>
                <a:cs typeface="Times New Roman" pitchFamily="18" charset="0"/>
              </a:rPr>
              <a:t> </a:t>
            </a:r>
            <a:r>
              <a:rPr lang="pt-BR" sz="4400" dirty="0">
                <a:ea typeface="Calibri" pitchFamily="34" charset="0"/>
                <a:cs typeface="Times New Roman" pitchFamily="18" charset="0"/>
              </a:rPr>
              <a:t>DE FRIO</a:t>
            </a:r>
            <a:endParaRPr lang="pt-BR" sz="4400" dirty="0">
              <a:cs typeface="Arial" pitchFamily="34" charset="0"/>
            </a:endParaRPr>
          </a:p>
        </p:txBody>
      </p:sp>
      <p:sp>
        <p:nvSpPr>
          <p:cNvPr id="29" name="_h2"/>
          <p:cNvSpPr>
            <a:spLocks noGrp="1"/>
          </p:cNvSpPr>
          <p:nvPr>
            <p:ph type="body" sz="quarter" idx="13"/>
          </p:nvPr>
        </p:nvSpPr>
        <p:spPr bwMode="gray">
          <a:xfrm>
            <a:off x="357158" y="1092492"/>
            <a:ext cx="8496300" cy="336244"/>
          </a:xfrm>
        </p:spPr>
        <p:txBody>
          <a:bodyPr/>
          <a:lstStyle/>
          <a:p>
            <a:pPr marL="0" lvl="0" indent="0" eaLnBrk="0" fontAlgn="base" hangingPunct="0">
              <a:spcBef>
                <a:spcPct val="0"/>
              </a:spcBef>
              <a:spcAft>
                <a:spcPct val="0"/>
              </a:spcAft>
            </a:pPr>
            <a:r>
              <a:rPr lang="pt-BR" dirty="0">
                <a:ea typeface="Calibri" pitchFamily="34" charset="0"/>
                <a:cs typeface="Times New Roman" pitchFamily="18" charset="0"/>
              </a:rPr>
              <a:t>DEFINIÇÃO  – Sistema de conservação de Imunológicos. Tem como objetivo a conservação de sua capacidade de Imunização (produtos </a:t>
            </a:r>
            <a:r>
              <a:rPr lang="pt-BR" dirty="0" err="1">
                <a:ea typeface="Calibri" pitchFamily="34" charset="0"/>
                <a:cs typeface="Times New Roman" pitchFamily="18" charset="0"/>
              </a:rPr>
              <a:t>termolábeis</a:t>
            </a:r>
            <a:r>
              <a:rPr lang="pt-BR" dirty="0">
                <a:ea typeface="Calibri" pitchFamily="34" charset="0"/>
                <a:cs typeface="Times New Roman" pitchFamily="18" charset="0"/>
              </a:rPr>
              <a:t>)</a:t>
            </a:r>
            <a:endParaRPr lang="pt-BR" dirty="0">
              <a:cs typeface="Arial" pitchFamily="34" charset="0"/>
            </a:endParaRPr>
          </a:p>
        </p:txBody>
      </p:sp>
      <p:sp>
        <p:nvSpPr>
          <p:cNvPr id="40" name="Text Box 13"/>
          <p:cNvSpPr txBox="1">
            <a:spLocks noChangeArrowheads="1"/>
          </p:cNvSpPr>
          <p:nvPr/>
        </p:nvSpPr>
        <p:spPr bwMode="gray">
          <a:xfrm>
            <a:off x="500034" y="2000240"/>
            <a:ext cx="1371600" cy="292388"/>
          </a:xfrm>
          <a:prstGeom prst="rect">
            <a:avLst/>
          </a:prstGeom>
          <a:noFill/>
          <a:ln w="9525" algn="ctr">
            <a:noFill/>
            <a:miter lim="800000"/>
            <a:headEnd/>
            <a:tailEnd/>
          </a:ln>
        </p:spPr>
        <p:txBody>
          <a:bodyPr wrap="square" lIns="0" tIns="0" rIns="0" bIns="0" anchor="t" anchorCtr="0">
            <a:spAutoFit/>
          </a:bodyPr>
          <a:lstStyle/>
          <a:p>
            <a:pPr algn="ctr" defTabSz="801688">
              <a:lnSpc>
                <a:spcPct val="95000"/>
              </a:lnSpc>
              <a:spcAft>
                <a:spcPts val="800"/>
              </a:spcAft>
            </a:pPr>
            <a:r>
              <a:rPr lang="en-US" sz="2000" b="1" noProof="1"/>
              <a:t>Níveis</a:t>
            </a:r>
          </a:p>
        </p:txBody>
      </p:sp>
      <p:grpSp>
        <p:nvGrpSpPr>
          <p:cNvPr id="2" name="Gruppieren 31"/>
          <p:cNvGrpSpPr/>
          <p:nvPr/>
        </p:nvGrpSpPr>
        <p:grpSpPr>
          <a:xfrm>
            <a:off x="323528" y="2420888"/>
            <a:ext cx="9455587" cy="3498304"/>
            <a:chOff x="323528" y="2420888"/>
            <a:chExt cx="9455587" cy="3498304"/>
          </a:xfrm>
        </p:grpSpPr>
        <p:grpSp>
          <p:nvGrpSpPr>
            <p:cNvPr id="3" name="Gruppieren 30"/>
            <p:cNvGrpSpPr/>
            <p:nvPr/>
          </p:nvGrpSpPr>
          <p:grpSpPr>
            <a:xfrm>
              <a:off x="323528" y="2420888"/>
              <a:ext cx="5335242" cy="3498304"/>
              <a:chOff x="323528" y="2420888"/>
              <a:chExt cx="5335242" cy="3498304"/>
            </a:xfrm>
          </p:grpSpPr>
          <p:sp>
            <p:nvSpPr>
              <p:cNvPr id="52" name="_color1"/>
              <p:cNvSpPr/>
              <p:nvPr/>
            </p:nvSpPr>
            <p:spPr bwMode="gray">
              <a:xfrm>
                <a:off x="323528" y="5157192"/>
                <a:ext cx="5335242" cy="762000"/>
              </a:xfrm>
              <a:prstGeom prst="rightArrow">
                <a:avLst>
                  <a:gd name="adj1" fmla="val 50000"/>
                  <a:gd name="adj2" fmla="val 86016"/>
                </a:avLst>
              </a:prstGeom>
              <a:gradFill flip="none" rotWithShape="1">
                <a:gsLst>
                  <a:gs pos="0">
                    <a:schemeClr val="accent1">
                      <a:lumMod val="60000"/>
                      <a:lumOff val="40000"/>
                    </a:schemeClr>
                  </a:gs>
                  <a:gs pos="61000">
                    <a:schemeClr val="accent1">
                      <a:lumMod val="75000"/>
                    </a:schemeClr>
                  </a:gs>
                </a:gsLst>
                <a:lin ang="3600000" scaled="0"/>
                <a:tileRect/>
              </a:gradFill>
              <a:ln w="12700" cap="flat">
                <a:solidFill>
                  <a:srgbClr val="FFFFFF"/>
                </a:solidFill>
                <a:prstDash val="solid"/>
                <a:miter lim="800000"/>
                <a:headEnd/>
                <a:tailEnd/>
              </a:ln>
              <a:effectLst>
                <a:outerShdw blurRad="127000" dist="63500" dir="2700000" algn="tl" rotWithShape="0">
                  <a:prstClr val="black">
                    <a:alpha val="40000"/>
                  </a:prstClr>
                </a:outerShdw>
              </a:effectLst>
            </p:spPr>
            <p:txBody>
              <a:bodyPr vert="horz" wrap="square" lIns="36000" tIns="36000" rIns="306000" bIns="36000" numCol="1" anchor="ctr" anchorCtr="0" compatLnSpc="1">
                <a:prstTxWarp prst="textNoShape">
                  <a:avLst/>
                </a:prstTxWarp>
              </a:bodyPr>
              <a:lstStyle/>
              <a:p>
                <a:pPr marL="180000" indent="-180000" algn="r">
                  <a:lnSpc>
                    <a:spcPct val="95000"/>
                  </a:lnSpc>
                  <a:spcAft>
                    <a:spcPts val="800"/>
                  </a:spcAft>
                  <a:defRPr/>
                </a:pPr>
                <a:r>
                  <a:rPr lang="pt-BR" b="1" dirty="0">
                    <a:solidFill>
                      <a:schemeClr val="bg1"/>
                    </a:solidFill>
                    <a:ea typeface="Calibri" pitchFamily="34" charset="0"/>
                    <a:cs typeface="Times New Roman" pitchFamily="18" charset="0"/>
                  </a:rPr>
                  <a:t>Local</a:t>
                </a:r>
                <a:endParaRPr lang="en-GB" b="1" noProof="1">
                  <a:solidFill>
                    <a:schemeClr val="bg1"/>
                  </a:solidFill>
                </a:endParaRPr>
              </a:p>
            </p:txBody>
          </p:sp>
          <p:sp>
            <p:nvSpPr>
              <p:cNvPr id="41" name="_color1"/>
              <p:cNvSpPr/>
              <p:nvPr/>
            </p:nvSpPr>
            <p:spPr bwMode="gray">
              <a:xfrm>
                <a:off x="323528" y="2420888"/>
                <a:ext cx="1944342" cy="762000"/>
              </a:xfrm>
              <a:prstGeom prst="rightArrow">
                <a:avLst>
                  <a:gd name="adj1" fmla="val 50000"/>
                  <a:gd name="adj2" fmla="val 86016"/>
                </a:avLst>
              </a:prstGeom>
              <a:gradFill>
                <a:gsLst>
                  <a:gs pos="0">
                    <a:schemeClr val="accent1">
                      <a:lumMod val="60000"/>
                      <a:lumOff val="40000"/>
                    </a:schemeClr>
                  </a:gs>
                  <a:gs pos="50000">
                    <a:schemeClr val="accent1">
                      <a:lumMod val="40000"/>
                      <a:lumOff val="60000"/>
                    </a:schemeClr>
                  </a:gs>
                </a:gsLst>
                <a:lin ang="3600000" scaled="0"/>
              </a:gradFill>
              <a:ln w="12700">
                <a:solidFill>
                  <a:srgbClr val="FFFFFF"/>
                </a:solidFill>
                <a:round/>
                <a:headEnd/>
                <a:tailEnd/>
              </a:ln>
              <a:effectLst>
                <a:outerShdw blurRad="127000" dist="63500" dir="2700000" algn="tl" rotWithShape="0">
                  <a:prstClr val="black">
                    <a:alpha val="40000"/>
                  </a:prstClr>
                </a:outerShdw>
              </a:effectLst>
            </p:spPr>
            <p:txBody>
              <a:bodyPr vert="horz" wrap="square" lIns="36000" tIns="36000" rIns="306000" bIns="36000" numCol="1" anchor="ctr" anchorCtr="0" compatLnSpc="1">
                <a:prstTxWarp prst="textNoShape">
                  <a:avLst/>
                </a:prstTxWarp>
              </a:bodyPr>
              <a:lstStyle/>
              <a:p>
                <a:pPr algn="r"/>
                <a:r>
                  <a:rPr kumimoji="0" lang="pt-BR" b="1" i="0" u="none" strike="noStrike" cap="none" normalizeH="0" baseline="0" dirty="0">
                    <a:ln>
                      <a:noFill/>
                    </a:ln>
                    <a:solidFill>
                      <a:schemeClr val="tx1"/>
                    </a:solidFill>
                    <a:effectLst/>
                    <a:ea typeface="Calibri" pitchFamily="34" charset="0"/>
                    <a:cs typeface="Times New Roman" pitchFamily="18" charset="0"/>
                  </a:rPr>
                  <a:t>Nacional</a:t>
                </a:r>
                <a:endParaRPr lang="en-GB" b="1" noProof="1">
                  <a:solidFill>
                    <a:srgbClr val="000000"/>
                  </a:solidFill>
                </a:endParaRPr>
              </a:p>
            </p:txBody>
          </p:sp>
          <p:sp>
            <p:nvSpPr>
              <p:cNvPr id="42" name="_color1"/>
              <p:cNvSpPr/>
              <p:nvPr/>
            </p:nvSpPr>
            <p:spPr bwMode="gray">
              <a:xfrm>
                <a:off x="323528" y="3068960"/>
                <a:ext cx="3077817" cy="762000"/>
              </a:xfrm>
              <a:prstGeom prst="rightArrow">
                <a:avLst>
                  <a:gd name="adj1" fmla="val 50000"/>
                  <a:gd name="adj2" fmla="val 86016"/>
                </a:avLst>
              </a:prstGeom>
              <a:gradFill>
                <a:gsLst>
                  <a:gs pos="0">
                    <a:schemeClr val="accent1">
                      <a:lumMod val="60000"/>
                      <a:lumOff val="40000"/>
                    </a:schemeClr>
                  </a:gs>
                  <a:gs pos="50000">
                    <a:schemeClr val="accent1">
                      <a:lumMod val="40000"/>
                      <a:lumOff val="60000"/>
                    </a:schemeClr>
                  </a:gs>
                </a:gsLst>
                <a:lin ang="3600000" scaled="0"/>
              </a:gradFill>
              <a:ln w="12700">
                <a:solidFill>
                  <a:srgbClr val="FFFFFF"/>
                </a:solidFill>
                <a:round/>
                <a:headEnd/>
                <a:tailEnd/>
              </a:ln>
              <a:effectLst>
                <a:outerShdw blurRad="127000" dist="63500" dir="2700000" algn="tl" rotWithShape="0">
                  <a:prstClr val="black">
                    <a:alpha val="40000"/>
                  </a:prstClr>
                </a:outerShdw>
              </a:effectLst>
            </p:spPr>
            <p:txBody>
              <a:bodyPr vert="horz" wrap="square" lIns="36000" tIns="36000" rIns="306000" bIns="36000" numCol="1" anchor="ctr" anchorCtr="0" compatLnSpc="1">
                <a:prstTxWarp prst="textNoShape">
                  <a:avLst/>
                </a:prstTxWarp>
              </a:bodyPr>
              <a:lstStyle/>
              <a:p>
                <a:pPr algn="r"/>
                <a:r>
                  <a:rPr lang="pt-BR" b="1" dirty="0">
                    <a:ea typeface="Calibri" pitchFamily="34" charset="0"/>
                    <a:cs typeface="Times New Roman" pitchFamily="18" charset="0"/>
                  </a:rPr>
                  <a:t>Cen</a:t>
                </a:r>
                <a:r>
                  <a:rPr kumimoji="0" lang="pt-BR" b="1" i="0" u="none" strike="noStrike" cap="none" normalizeH="0" baseline="0" dirty="0">
                    <a:ln>
                      <a:noFill/>
                    </a:ln>
                    <a:solidFill>
                      <a:schemeClr val="tx1"/>
                    </a:solidFill>
                    <a:effectLst/>
                    <a:ea typeface="Calibri" pitchFamily="34" charset="0"/>
                    <a:cs typeface="Times New Roman" pitchFamily="18" charset="0"/>
                  </a:rPr>
                  <a:t>tral (Estadual)</a:t>
                </a:r>
                <a:endParaRPr lang="en-GB" b="1" noProof="1">
                  <a:solidFill>
                    <a:srgbClr val="000000"/>
                  </a:solidFill>
                </a:endParaRPr>
              </a:p>
            </p:txBody>
          </p:sp>
          <p:sp>
            <p:nvSpPr>
              <p:cNvPr id="49" name="_color1"/>
              <p:cNvSpPr/>
              <p:nvPr/>
            </p:nvSpPr>
            <p:spPr bwMode="gray">
              <a:xfrm>
                <a:off x="323528" y="3717032"/>
                <a:ext cx="4201768" cy="762000"/>
              </a:xfrm>
              <a:prstGeom prst="rightArrow">
                <a:avLst>
                  <a:gd name="adj1" fmla="val 50000"/>
                  <a:gd name="adj2" fmla="val 86016"/>
                </a:avLst>
              </a:prstGeom>
              <a:gradFill>
                <a:gsLst>
                  <a:gs pos="0">
                    <a:schemeClr val="accent1">
                      <a:lumMod val="60000"/>
                      <a:lumOff val="40000"/>
                    </a:schemeClr>
                  </a:gs>
                  <a:gs pos="50000">
                    <a:schemeClr val="accent1">
                      <a:lumMod val="40000"/>
                      <a:lumOff val="60000"/>
                    </a:schemeClr>
                  </a:gs>
                </a:gsLst>
                <a:lin ang="3600000" scaled="0"/>
              </a:gradFill>
              <a:ln w="12700">
                <a:solidFill>
                  <a:srgbClr val="FFFFFF"/>
                </a:solidFill>
                <a:round/>
                <a:headEnd/>
                <a:tailEnd/>
              </a:ln>
              <a:effectLst>
                <a:outerShdw blurRad="127000" dist="63500" dir="2700000" algn="tl" rotWithShape="0">
                  <a:prstClr val="black">
                    <a:alpha val="40000"/>
                  </a:prstClr>
                </a:outerShdw>
              </a:effectLst>
            </p:spPr>
            <p:txBody>
              <a:bodyPr vert="horz" wrap="square" lIns="36000" tIns="36000" rIns="306000" bIns="36000" numCol="1" anchor="ctr" anchorCtr="0" compatLnSpc="1">
                <a:prstTxWarp prst="textNoShape">
                  <a:avLst/>
                </a:prstTxWarp>
              </a:bodyPr>
              <a:lstStyle/>
              <a:p>
                <a:pPr algn="r"/>
                <a:r>
                  <a:rPr kumimoji="0" lang="pt-BR" b="1" i="0" u="none" strike="noStrike" cap="none" normalizeH="0" baseline="0" dirty="0">
                    <a:ln>
                      <a:noFill/>
                    </a:ln>
                    <a:solidFill>
                      <a:schemeClr val="tx1"/>
                    </a:solidFill>
                    <a:effectLst/>
                    <a:ea typeface="Calibri" pitchFamily="34" charset="0"/>
                    <a:cs typeface="Times New Roman" pitchFamily="18" charset="0"/>
                  </a:rPr>
                  <a:t>Regional</a:t>
                </a:r>
                <a:endParaRPr lang="en-GB" b="1" noProof="1">
                  <a:solidFill>
                    <a:srgbClr val="000000"/>
                  </a:solidFill>
                </a:endParaRPr>
              </a:p>
            </p:txBody>
          </p:sp>
          <p:sp>
            <p:nvSpPr>
              <p:cNvPr id="3081" name="_color1"/>
              <p:cNvSpPr>
                <a:spLocks/>
              </p:cNvSpPr>
              <p:nvPr/>
            </p:nvSpPr>
            <p:spPr bwMode="gray">
              <a:xfrm>
                <a:off x="331561" y="2533314"/>
                <a:ext cx="3992769" cy="3265844"/>
              </a:xfrm>
              <a:custGeom>
                <a:avLst/>
                <a:gdLst/>
                <a:ahLst/>
                <a:cxnLst>
                  <a:cxn ang="0">
                    <a:pos x="0" y="0"/>
                  </a:cxn>
                  <a:cxn ang="0">
                    <a:pos x="1507" y="1674"/>
                  </a:cxn>
                  <a:cxn ang="0">
                    <a:pos x="3497" y="2860"/>
                  </a:cxn>
                  <a:cxn ang="0">
                    <a:pos x="0" y="2860"/>
                  </a:cxn>
                </a:cxnLst>
                <a:rect l="0" t="0" r="r" b="b"/>
                <a:pathLst>
                  <a:path w="3497" h="2860">
                    <a:moveTo>
                      <a:pt x="0" y="0"/>
                    </a:moveTo>
                    <a:cubicBezTo>
                      <a:pt x="0" y="0"/>
                      <a:pt x="559" y="978"/>
                      <a:pt x="1507" y="1674"/>
                    </a:cubicBezTo>
                    <a:cubicBezTo>
                      <a:pt x="2455" y="2370"/>
                      <a:pt x="3497" y="2860"/>
                      <a:pt x="3497" y="2860"/>
                    </a:cubicBezTo>
                    <a:cubicBezTo>
                      <a:pt x="0" y="2860"/>
                      <a:pt x="0" y="2860"/>
                      <a:pt x="0" y="2860"/>
                    </a:cubicBezTo>
                  </a:path>
                </a:pathLst>
              </a:custGeom>
              <a:gradFill flip="none" rotWithShape="1">
                <a:gsLst>
                  <a:gs pos="0">
                    <a:schemeClr val="accent1">
                      <a:lumMod val="60000"/>
                      <a:lumOff val="40000"/>
                      <a:alpha val="50000"/>
                    </a:schemeClr>
                  </a:gs>
                  <a:gs pos="50000">
                    <a:schemeClr val="accent1">
                      <a:lumMod val="20000"/>
                      <a:lumOff val="80000"/>
                      <a:alpha val="50000"/>
                    </a:schemeClr>
                  </a:gs>
                </a:gsLst>
                <a:lin ang="189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grpSp>
        <p:sp>
          <p:nvSpPr>
            <p:cNvPr id="44" name="Text Box 13"/>
            <p:cNvSpPr txBox="1">
              <a:spLocks noChangeArrowheads="1"/>
            </p:cNvSpPr>
            <p:nvPr/>
          </p:nvSpPr>
          <p:spPr bwMode="gray">
            <a:xfrm>
              <a:off x="4644008" y="3861048"/>
              <a:ext cx="5135107" cy="570413"/>
            </a:xfrm>
            <a:prstGeom prst="rect">
              <a:avLst/>
            </a:prstGeom>
            <a:noFill/>
            <a:ln w="9525" algn="ctr">
              <a:noFill/>
              <a:miter lim="800000"/>
              <a:headEnd/>
              <a:tailEnd/>
            </a:ln>
          </p:spPr>
          <p:txBody>
            <a:bodyPr wrap="square" lIns="0" tIns="0" rIns="0" bIns="0" anchor="t" anchorCtr="0">
              <a:spAutoFit/>
            </a:bodyPr>
            <a:lstStyle/>
            <a:p>
              <a:pPr defTabSz="801688">
                <a:lnSpc>
                  <a:spcPct val="95000"/>
                </a:lnSpc>
                <a:spcAft>
                  <a:spcPts val="800"/>
                </a:spcAft>
              </a:pPr>
              <a:endParaRPr kumimoji="0" lang="pt-BR" sz="1600" b="0" i="0" u="none" strike="noStrike" cap="none" normalizeH="0" baseline="0" dirty="0">
                <a:ln>
                  <a:noFill/>
                </a:ln>
                <a:solidFill>
                  <a:schemeClr val="tx1"/>
                </a:solidFill>
                <a:effectLst/>
                <a:ea typeface="Calibri" pitchFamily="34" charset="0"/>
                <a:cs typeface="Times New Roman" pitchFamily="18" charset="0"/>
              </a:endParaRPr>
            </a:p>
            <a:p>
              <a:pPr defTabSz="801688">
                <a:lnSpc>
                  <a:spcPct val="95000"/>
                </a:lnSpc>
                <a:spcAft>
                  <a:spcPts val="800"/>
                </a:spcAft>
              </a:pPr>
              <a:endParaRPr lang="en-US" sz="1600" noProof="1"/>
            </a:p>
          </p:txBody>
        </p:sp>
        <p:sp>
          <p:nvSpPr>
            <p:cNvPr id="47" name="Text Box 13"/>
            <p:cNvSpPr txBox="1">
              <a:spLocks noChangeArrowheads="1"/>
            </p:cNvSpPr>
            <p:nvPr/>
          </p:nvSpPr>
          <p:spPr bwMode="gray">
            <a:xfrm>
              <a:off x="3995936" y="3573016"/>
              <a:ext cx="4144507" cy="233910"/>
            </a:xfrm>
            <a:prstGeom prst="rect">
              <a:avLst/>
            </a:prstGeom>
            <a:noFill/>
            <a:ln w="9525" algn="ctr">
              <a:noFill/>
              <a:miter lim="800000"/>
              <a:headEnd/>
              <a:tailEnd/>
            </a:ln>
          </p:spPr>
          <p:txBody>
            <a:bodyPr wrap="square" lIns="0" tIns="0" rIns="0" bIns="0" anchor="t" anchorCtr="0">
              <a:spAutoFit/>
            </a:bodyPr>
            <a:lstStyle/>
            <a:p>
              <a:pPr defTabSz="801688">
                <a:lnSpc>
                  <a:spcPct val="95000"/>
                </a:lnSpc>
                <a:spcAft>
                  <a:spcPts val="800"/>
                </a:spcAft>
              </a:pPr>
              <a:r>
                <a:rPr kumimoji="0" lang="pt-BR" sz="1600" b="0" i="0" u="none" strike="noStrike" cap="none" normalizeH="0" baseline="0" dirty="0">
                  <a:ln>
                    <a:noFill/>
                  </a:ln>
                  <a:solidFill>
                    <a:schemeClr val="tx1"/>
                  </a:solidFill>
                  <a:effectLst/>
                  <a:ea typeface="Calibri" pitchFamily="34" charset="0"/>
                  <a:cs typeface="Times New Roman" pitchFamily="18" charset="0"/>
                </a:rPr>
                <a:t> </a:t>
              </a:r>
              <a:endParaRPr lang="en-US" sz="1600" noProof="1"/>
            </a:p>
          </p:txBody>
        </p:sp>
        <p:sp>
          <p:nvSpPr>
            <p:cNvPr id="48" name="Text Box 13"/>
            <p:cNvSpPr txBox="1">
              <a:spLocks noChangeArrowheads="1"/>
            </p:cNvSpPr>
            <p:nvPr/>
          </p:nvSpPr>
          <p:spPr bwMode="gray">
            <a:xfrm>
              <a:off x="5796136" y="5301208"/>
              <a:ext cx="3020557" cy="526298"/>
            </a:xfrm>
            <a:prstGeom prst="rect">
              <a:avLst/>
            </a:prstGeom>
            <a:noFill/>
            <a:ln w="9525" algn="ctr">
              <a:noFill/>
              <a:miter lim="800000"/>
              <a:headEnd/>
              <a:tailEnd/>
            </a:ln>
          </p:spPr>
          <p:txBody>
            <a:bodyPr wrap="square" lIns="0" tIns="0" rIns="0" bIns="0" anchor="t" anchorCtr="0">
              <a:spAutoFit/>
            </a:bodyPr>
            <a:lstStyle/>
            <a:p>
              <a:pPr defTabSz="801688">
                <a:lnSpc>
                  <a:spcPct val="95000"/>
                </a:lnSpc>
                <a:spcAft>
                  <a:spcPts val="800"/>
                </a:spcAft>
              </a:pPr>
              <a:r>
                <a:rPr kumimoji="0" lang="pt-BR" sz="1600" b="0" i="0" u="none" strike="noStrike" cap="none" normalizeH="0" baseline="0" dirty="0">
                  <a:ln>
                    <a:noFill/>
                  </a:ln>
                  <a:solidFill>
                    <a:schemeClr val="tx1"/>
                  </a:solidFill>
                  <a:effectLst/>
                  <a:ea typeface="Calibri" pitchFamily="34" charset="0"/>
                  <a:cs typeface="Times New Roman" pitchFamily="18" charset="0"/>
                </a:rPr>
                <a:t> </a:t>
              </a:r>
              <a:r>
                <a:rPr lang="pt-BR" b="1" dirty="0">
                  <a:ea typeface="Calibri" pitchFamily="34" charset="0"/>
                  <a:cs typeface="Times New Roman" pitchFamily="18" charset="0"/>
                </a:rPr>
                <a:t>R</a:t>
              </a:r>
              <a:r>
                <a:rPr kumimoji="0" lang="pt-BR" b="1" i="0" u="none" strike="noStrike" cap="none" normalizeH="0" baseline="0" dirty="0">
                  <a:ln>
                    <a:noFill/>
                  </a:ln>
                  <a:solidFill>
                    <a:schemeClr val="tx1"/>
                  </a:solidFill>
                  <a:effectLst/>
                  <a:ea typeface="Calibri" pitchFamily="34" charset="0"/>
                  <a:cs typeface="Times New Roman" pitchFamily="18" charset="0"/>
                </a:rPr>
                <a:t>efrigeradores, caixas térmicas </a:t>
              </a:r>
              <a:r>
                <a:rPr kumimoji="0" lang="pt-BR" sz="1600" b="1" i="0" u="none" strike="noStrike" cap="none" normalizeH="0" baseline="0" dirty="0">
                  <a:ln>
                    <a:noFill/>
                  </a:ln>
                  <a:solidFill>
                    <a:schemeClr val="tx1"/>
                  </a:solidFill>
                  <a:effectLst/>
                  <a:ea typeface="Calibri" pitchFamily="34" charset="0"/>
                  <a:cs typeface="Times New Roman" pitchFamily="18" charset="0"/>
                </a:rPr>
                <a:t>S/N</a:t>
              </a:r>
              <a:endParaRPr lang="en-US" sz="1600" b="1" noProof="1"/>
            </a:p>
          </p:txBody>
        </p:sp>
      </p:grpSp>
      <p:pic>
        <p:nvPicPr>
          <p:cNvPr id="59" name="_color1" descr="Bild4.png" hidden="1"/>
          <p:cNvPicPr>
            <a:picLocks noChangeAspect="1"/>
          </p:cNvPicPr>
          <p:nvPr/>
        </p:nvPicPr>
        <p:blipFill>
          <a:blip r:embed="rId3" cstate="print"/>
          <a:stretch>
            <a:fillRect/>
          </a:stretch>
        </p:blipFill>
        <p:spPr>
          <a:xfrm>
            <a:off x="221007" y="2465430"/>
            <a:ext cx="5620048" cy="3346428"/>
          </a:xfrm>
          <a:prstGeom prst="rect">
            <a:avLst/>
          </a:prstGeom>
        </p:spPr>
      </p:pic>
      <p:sp>
        <p:nvSpPr>
          <p:cNvPr id="18" name="_color1"/>
          <p:cNvSpPr/>
          <p:nvPr/>
        </p:nvSpPr>
        <p:spPr bwMode="gray">
          <a:xfrm>
            <a:off x="323528" y="4509120"/>
            <a:ext cx="4608512" cy="762000"/>
          </a:xfrm>
          <a:prstGeom prst="rightArrow">
            <a:avLst>
              <a:gd name="adj1" fmla="val 50000"/>
              <a:gd name="adj2" fmla="val 86016"/>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36000" tIns="36000" rIns="306000" bIns="36000" numCol="1" anchor="ctr" anchorCtr="0" compatLnSpc="1">
            <a:prstTxWarp prst="textNoShape">
              <a:avLst/>
            </a:prstTxWarp>
          </a:bodyPr>
          <a:lstStyle/>
          <a:p>
            <a:pPr algn="r"/>
            <a:r>
              <a:rPr lang="pt-BR" b="1" noProof="1">
                <a:cs typeface="Times New Roman" pitchFamily="18" charset="0"/>
              </a:rPr>
              <a:t>Municipal</a:t>
            </a:r>
            <a:endParaRPr lang="en-GB" b="1" noProof="1">
              <a:solidFill>
                <a:srgbClr val="000000"/>
              </a:solidFill>
            </a:endParaRPr>
          </a:p>
        </p:txBody>
      </p:sp>
      <p:sp>
        <p:nvSpPr>
          <p:cNvPr id="19" name="Text Box 13"/>
          <p:cNvSpPr txBox="1">
            <a:spLocks noChangeArrowheads="1"/>
          </p:cNvSpPr>
          <p:nvPr/>
        </p:nvSpPr>
        <p:spPr bwMode="gray">
          <a:xfrm>
            <a:off x="4148336" y="3725416"/>
            <a:ext cx="4144507" cy="233910"/>
          </a:xfrm>
          <a:prstGeom prst="rect">
            <a:avLst/>
          </a:prstGeom>
          <a:noFill/>
          <a:ln w="9525" algn="ctr">
            <a:noFill/>
            <a:miter lim="800000"/>
            <a:headEnd/>
            <a:tailEnd/>
          </a:ln>
        </p:spPr>
        <p:txBody>
          <a:bodyPr wrap="square" lIns="0" tIns="0" rIns="0" bIns="0" anchor="t" anchorCtr="0">
            <a:spAutoFit/>
          </a:bodyPr>
          <a:lstStyle/>
          <a:p>
            <a:pPr defTabSz="801688">
              <a:lnSpc>
                <a:spcPct val="95000"/>
              </a:lnSpc>
              <a:spcAft>
                <a:spcPts val="800"/>
              </a:spcAft>
            </a:pPr>
            <a:r>
              <a:rPr kumimoji="0" lang="pt-BR" sz="1600" b="0" i="0" u="none" strike="noStrike" cap="none" normalizeH="0" baseline="0" dirty="0">
                <a:ln>
                  <a:noFill/>
                </a:ln>
                <a:solidFill>
                  <a:schemeClr val="tx1"/>
                </a:solidFill>
                <a:effectLst/>
                <a:ea typeface="Calibri" pitchFamily="34" charset="0"/>
                <a:cs typeface="Times New Roman" pitchFamily="18" charset="0"/>
              </a:rPr>
              <a:t> </a:t>
            </a:r>
            <a:endParaRPr lang="en-US" sz="1600" noProof="1"/>
          </a:p>
        </p:txBody>
      </p:sp>
      <p:sp>
        <p:nvSpPr>
          <p:cNvPr id="22" name="CaixaDeTexto 21"/>
          <p:cNvSpPr txBox="1"/>
          <p:nvPr/>
        </p:nvSpPr>
        <p:spPr>
          <a:xfrm>
            <a:off x="2411760" y="2636912"/>
            <a:ext cx="4104456" cy="355482"/>
          </a:xfrm>
          <a:prstGeom prst="rect">
            <a:avLst/>
          </a:prstGeom>
          <a:noFill/>
        </p:spPr>
        <p:txBody>
          <a:bodyPr wrap="square" rtlCol="0">
            <a:spAutoFit/>
          </a:bodyPr>
          <a:lstStyle/>
          <a:p>
            <a:pPr defTabSz="801688">
              <a:lnSpc>
                <a:spcPct val="95000"/>
              </a:lnSpc>
              <a:spcAft>
                <a:spcPts val="800"/>
              </a:spcAft>
            </a:pPr>
            <a:r>
              <a:rPr lang="pt-BR" b="1" dirty="0">
                <a:ea typeface="Calibri" pitchFamily="34" charset="0"/>
                <a:cs typeface="Times New Roman" pitchFamily="18" charset="0"/>
              </a:rPr>
              <a:t>Câmeras Frias (+2 - +8 ºC e -70 ºC)</a:t>
            </a:r>
          </a:p>
        </p:txBody>
      </p:sp>
      <p:sp>
        <p:nvSpPr>
          <p:cNvPr id="27" name="Retângulo 26"/>
          <p:cNvSpPr/>
          <p:nvPr/>
        </p:nvSpPr>
        <p:spPr>
          <a:xfrm>
            <a:off x="4932040" y="3140968"/>
            <a:ext cx="4752528" cy="1700978"/>
          </a:xfrm>
          <a:prstGeom prst="rect">
            <a:avLst/>
          </a:prstGeom>
        </p:spPr>
        <p:txBody>
          <a:bodyPr wrap="square">
            <a:spAutoFit/>
          </a:bodyPr>
          <a:lstStyle/>
          <a:p>
            <a:pPr defTabSz="801688">
              <a:lnSpc>
                <a:spcPct val="95000"/>
              </a:lnSpc>
              <a:spcAft>
                <a:spcPts val="800"/>
              </a:spcAft>
            </a:pPr>
            <a:r>
              <a:rPr lang="pt-BR" sz="3200" dirty="0">
                <a:ea typeface="Calibri" pitchFamily="34" charset="0"/>
                <a:cs typeface="Times New Roman" pitchFamily="18" charset="0"/>
              </a:rPr>
              <a:t>Câmeras frias,</a:t>
            </a:r>
          </a:p>
          <a:p>
            <a:pPr defTabSz="801688">
              <a:lnSpc>
                <a:spcPct val="95000"/>
              </a:lnSpc>
              <a:spcAft>
                <a:spcPts val="800"/>
              </a:spcAft>
            </a:pPr>
            <a:r>
              <a:rPr lang="pt-BR" sz="3200" dirty="0">
                <a:ea typeface="Calibri" pitchFamily="34" charset="0"/>
                <a:cs typeface="Times New Roman" pitchFamily="18" charset="0"/>
              </a:rPr>
              <a:t> Freezer,</a:t>
            </a:r>
          </a:p>
          <a:p>
            <a:pPr defTabSz="801688">
              <a:lnSpc>
                <a:spcPct val="95000"/>
              </a:lnSpc>
              <a:spcAft>
                <a:spcPts val="800"/>
              </a:spcAft>
            </a:pPr>
            <a:r>
              <a:rPr lang="pt-BR" sz="3200" dirty="0">
                <a:ea typeface="Calibri" pitchFamily="34" charset="0"/>
                <a:cs typeface="Times New Roman" pitchFamily="18" charset="0"/>
              </a:rPr>
              <a:t> Geladeiras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75856" y="704088"/>
            <a:ext cx="5410944" cy="780696"/>
          </a:xfrm>
        </p:spPr>
        <p:txBody>
          <a:bodyPr>
            <a:normAutofit/>
          </a:bodyPr>
          <a:lstStyle/>
          <a:p>
            <a:r>
              <a:rPr lang="pt-BR" sz="4400" dirty="0"/>
              <a:t>VACINAS</a:t>
            </a:r>
          </a:p>
        </p:txBody>
      </p:sp>
      <p:sp>
        <p:nvSpPr>
          <p:cNvPr id="18433" name="Rectangle 1"/>
          <p:cNvSpPr>
            <a:spLocks noChangeArrowheads="1"/>
          </p:cNvSpPr>
          <p:nvPr/>
        </p:nvSpPr>
        <p:spPr bwMode="auto">
          <a:xfrm>
            <a:off x="539552" y="1988840"/>
            <a:ext cx="7859396" cy="36317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a:ln>
                  <a:noFill/>
                </a:ln>
                <a:solidFill>
                  <a:schemeClr val="tx1"/>
                </a:solidFill>
                <a:effectLst/>
                <a:ea typeface="Calibri" pitchFamily="34" charset="0"/>
                <a:cs typeface="Times New Roman" pitchFamily="18" charset="0"/>
              </a:rPr>
              <a:t>CUIDADOS GERAIS NA REFRIGERAÇÃO DOS IMUNOLÓGICOS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Ambiente climatizado</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Refrigerador afastado +- 20 cm da parede (p/ circulação do ar do condensador).</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Tomada Exclusiva (1,30 distante do piso)</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Refrigerador exclusivo p/ Imunológicos (Armazenamento/ Uso diário)</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Na frente nas prateleiras – prazo de validade mais próximos.</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Armazenamento que possibilite livre circulação de ar.]</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Registro em ficha controle de temperatura</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Ajuste dos controles de temperatura e alarmes</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Termômetro Digital</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Limpeza dos refrigeradores</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ea typeface="Calibri" pitchFamily="34" charset="0"/>
                <a:cs typeface="Times New Roman" pitchFamily="18" charset="0"/>
              </a:rPr>
              <a:t>- Gerador p/ possíveis problemas de energia.</a:t>
            </a:r>
            <a:endParaRPr kumimoji="0" lang="pt-BR" sz="16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pitchFamily="34" charset="0"/>
              <a:cs typeface="Arial" pitchFamily="34" charset="0"/>
            </a:endParaRPr>
          </a:p>
        </p:txBody>
      </p:sp>
      <p:sp>
        <p:nvSpPr>
          <p:cNvPr id="3" name="CaixaDeTexto 2">
            <a:extLst>
              <a:ext uri="{FF2B5EF4-FFF2-40B4-BE49-F238E27FC236}">
                <a16:creationId xmlns:a16="http://schemas.microsoft.com/office/drawing/2014/main" id="{F4A9CD66-76E9-AF4E-A250-6BB215D56103}"/>
              </a:ext>
            </a:extLst>
          </p:cNvPr>
          <p:cNvSpPr txBox="1"/>
          <p:nvPr/>
        </p:nvSpPr>
        <p:spPr>
          <a:xfrm>
            <a:off x="307413" y="6112526"/>
            <a:ext cx="8861850" cy="523220"/>
          </a:xfrm>
          <a:prstGeom prst="rect">
            <a:avLst/>
          </a:prstGeom>
          <a:noFill/>
        </p:spPr>
        <p:txBody>
          <a:bodyPr wrap="none" rtlCol="0">
            <a:spAutoFit/>
          </a:bodyPr>
          <a:lstStyle/>
          <a:p>
            <a:r>
              <a:rPr lang="pt-BR" sz="1400" dirty="0"/>
              <a:t>Fontes: </a:t>
            </a:r>
            <a:r>
              <a:rPr lang="pt-BR" sz="1400" dirty="0">
                <a:solidFill>
                  <a:srgbClr val="C00000"/>
                </a:solidFill>
                <a:hlinkClick r:id="rId2">
                  <a:extLst>
                    <a:ext uri="{A12FA001-AC4F-418D-AE19-62706E023703}">
                      <ahyp:hlinkClr xmlns:ahyp="http://schemas.microsoft.com/office/drawing/2018/hyperlinkcolor" val="tx"/>
                    </a:ext>
                  </a:extLst>
                </a:hlinkClick>
              </a:rPr>
              <a:t>https://bvsms.saude.gov.br/bvs/publicacoes/manual_procedimentos_vacinacao.pdf</a:t>
            </a:r>
            <a:br>
              <a:rPr lang="pt-BR" sz="1400" dirty="0">
                <a:solidFill>
                  <a:srgbClr val="C00000"/>
                </a:solidFill>
              </a:rPr>
            </a:br>
            <a:r>
              <a:rPr lang="pt-BR" sz="1400" dirty="0">
                <a:solidFill>
                  <a:srgbClr val="C00000"/>
                </a:solidFill>
              </a:rPr>
              <a:t>              </a:t>
            </a:r>
            <a:r>
              <a:rPr lang="pt-BR" sz="1400" dirty="0">
                <a:solidFill>
                  <a:srgbClr val="C00000"/>
                </a:solidFill>
                <a:hlinkClick r:id="rId3">
                  <a:extLst>
                    <a:ext uri="{A12FA001-AC4F-418D-AE19-62706E023703}">
                      <ahyp:hlinkClr xmlns:ahyp="http://schemas.microsoft.com/office/drawing/2018/hyperlinkcolor" val="tx"/>
                    </a:ext>
                  </a:extLst>
                </a:hlinkClick>
              </a:rPr>
              <a:t>https://bvsms.saude.gov.br/bvs/publicacoes/capacitacao_pessoal_vacinacao_manual_treinando_p2.pdf</a:t>
            </a:r>
            <a:r>
              <a:rPr lang="pt-BR" sz="1400" dirty="0">
                <a:solidFill>
                  <a:srgbClr val="C00000"/>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5816" y="704088"/>
            <a:ext cx="5770984" cy="1143000"/>
          </a:xfrm>
        </p:spPr>
        <p:txBody>
          <a:bodyPr>
            <a:normAutofit/>
          </a:bodyPr>
          <a:lstStyle/>
          <a:p>
            <a:r>
              <a:rPr lang="pt-BR" sz="4400" dirty="0"/>
              <a:t>VACINAS</a:t>
            </a:r>
          </a:p>
        </p:txBody>
      </p:sp>
      <p:sp>
        <p:nvSpPr>
          <p:cNvPr id="4" name="Retângulo 3"/>
          <p:cNvSpPr/>
          <p:nvPr/>
        </p:nvSpPr>
        <p:spPr>
          <a:xfrm>
            <a:off x="1475656" y="1916832"/>
            <a:ext cx="4572000" cy="3200876"/>
          </a:xfrm>
          <a:prstGeom prst="rect">
            <a:avLst/>
          </a:prstGeom>
        </p:spPr>
        <p:txBody>
          <a:bodyPr>
            <a:spAutoFit/>
          </a:bodyPr>
          <a:lstStyle/>
          <a:p>
            <a:r>
              <a:rPr lang="pt-BR" sz="2000" b="1" dirty="0"/>
              <a:t>CALENDÁRIO DE VACINAÇÃO</a:t>
            </a:r>
          </a:p>
          <a:p>
            <a:endParaRPr lang="pt-BR" sz="2000" b="1" dirty="0"/>
          </a:p>
          <a:p>
            <a:r>
              <a:rPr lang="pt-BR" dirty="0"/>
              <a:t> </a:t>
            </a:r>
            <a:r>
              <a:rPr lang="pt-BR" b="1" dirty="0"/>
              <a:t>Fatores a serem observados –</a:t>
            </a:r>
          </a:p>
          <a:p>
            <a:endParaRPr lang="pt-BR" b="1" dirty="0"/>
          </a:p>
          <a:p>
            <a:pPr lvl="0"/>
            <a:r>
              <a:rPr lang="pt-BR" dirty="0"/>
              <a:t> Situação Epidemiológica das Doenças    </a:t>
            </a:r>
            <a:r>
              <a:rPr lang="pt-BR" dirty="0" err="1"/>
              <a:t>Imunopreveníveis</a:t>
            </a:r>
            <a:endParaRPr lang="pt-BR" dirty="0"/>
          </a:p>
          <a:p>
            <a:pPr lvl="0"/>
            <a:endParaRPr lang="pt-BR" dirty="0"/>
          </a:p>
          <a:p>
            <a:pPr lvl="0"/>
            <a:r>
              <a:rPr lang="pt-BR" dirty="0"/>
              <a:t> Idade ótima x Idade praticável</a:t>
            </a:r>
          </a:p>
          <a:p>
            <a:pPr lvl="0"/>
            <a:endParaRPr lang="pt-BR" dirty="0"/>
          </a:p>
          <a:p>
            <a:pPr lvl="0"/>
            <a:r>
              <a:rPr lang="pt-BR" dirty="0"/>
              <a:t>Operacionalidade do cumprimento do esquema vacinal</a:t>
            </a:r>
          </a:p>
        </p:txBody>
      </p:sp>
      <p:sp>
        <p:nvSpPr>
          <p:cNvPr id="6" name="Fluxograma: Agrupar 5"/>
          <p:cNvSpPr/>
          <p:nvPr/>
        </p:nvSpPr>
        <p:spPr>
          <a:xfrm>
            <a:off x="1259632" y="3212976"/>
            <a:ext cx="288032" cy="14401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00000"/>
              </a:solidFill>
            </a:endParaRPr>
          </a:p>
        </p:txBody>
      </p:sp>
      <p:sp>
        <p:nvSpPr>
          <p:cNvPr id="8" name="Fluxograma: Agrupar 7"/>
          <p:cNvSpPr/>
          <p:nvPr/>
        </p:nvSpPr>
        <p:spPr>
          <a:xfrm>
            <a:off x="1259632" y="4005064"/>
            <a:ext cx="288032" cy="14401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luxograma: Agrupar 8"/>
          <p:cNvSpPr/>
          <p:nvPr/>
        </p:nvSpPr>
        <p:spPr>
          <a:xfrm>
            <a:off x="1259632" y="4581128"/>
            <a:ext cx="288032" cy="14401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50644328"/>
              </p:ext>
            </p:extLst>
          </p:nvPr>
        </p:nvGraphicFramePr>
        <p:xfrm>
          <a:off x="220136" y="116632"/>
          <a:ext cx="8816360" cy="6624732"/>
        </p:xfrm>
        <a:graphic>
          <a:graphicData uri="http://schemas.openxmlformats.org/drawingml/2006/table">
            <a:tbl>
              <a:tblPr firstRow="1" bandRow="1">
                <a:tableStyleId>{2D5ABB26-0587-4C30-8999-92F81FD0307C}</a:tableStyleId>
              </a:tblPr>
              <a:tblGrid>
                <a:gridCol w="895068">
                  <a:extLst>
                    <a:ext uri="{9D8B030D-6E8A-4147-A177-3AD203B41FA5}">
                      <a16:colId xmlns:a16="http://schemas.microsoft.com/office/drawing/2014/main" val="20000"/>
                    </a:ext>
                  </a:extLst>
                </a:gridCol>
                <a:gridCol w="618180">
                  <a:extLst>
                    <a:ext uri="{9D8B030D-6E8A-4147-A177-3AD203B41FA5}">
                      <a16:colId xmlns:a16="http://schemas.microsoft.com/office/drawing/2014/main" val="20001"/>
                    </a:ext>
                  </a:extLst>
                </a:gridCol>
                <a:gridCol w="704053">
                  <a:extLst>
                    <a:ext uri="{9D8B030D-6E8A-4147-A177-3AD203B41FA5}">
                      <a16:colId xmlns:a16="http://schemas.microsoft.com/office/drawing/2014/main" val="20002"/>
                    </a:ext>
                  </a:extLst>
                </a:gridCol>
                <a:gridCol w="544417">
                  <a:extLst>
                    <a:ext uri="{9D8B030D-6E8A-4147-A177-3AD203B41FA5}">
                      <a16:colId xmlns:a16="http://schemas.microsoft.com/office/drawing/2014/main" val="20003"/>
                    </a:ext>
                  </a:extLst>
                </a:gridCol>
                <a:gridCol w="802038">
                  <a:extLst>
                    <a:ext uri="{9D8B030D-6E8A-4147-A177-3AD203B41FA5}">
                      <a16:colId xmlns:a16="http://schemas.microsoft.com/office/drawing/2014/main" val="20004"/>
                    </a:ext>
                  </a:extLst>
                </a:gridCol>
                <a:gridCol w="829561">
                  <a:extLst>
                    <a:ext uri="{9D8B030D-6E8A-4147-A177-3AD203B41FA5}">
                      <a16:colId xmlns:a16="http://schemas.microsoft.com/office/drawing/2014/main" val="20005"/>
                    </a:ext>
                  </a:extLst>
                </a:gridCol>
                <a:gridCol w="819103">
                  <a:extLst>
                    <a:ext uri="{9D8B030D-6E8A-4147-A177-3AD203B41FA5}">
                      <a16:colId xmlns:a16="http://schemas.microsoft.com/office/drawing/2014/main" val="20006"/>
                    </a:ext>
                  </a:extLst>
                </a:gridCol>
                <a:gridCol w="571941">
                  <a:extLst>
                    <a:ext uri="{9D8B030D-6E8A-4147-A177-3AD203B41FA5}">
                      <a16:colId xmlns:a16="http://schemas.microsoft.com/office/drawing/2014/main" val="20007"/>
                    </a:ext>
                  </a:extLst>
                </a:gridCol>
                <a:gridCol w="698549">
                  <a:extLst>
                    <a:ext uri="{9D8B030D-6E8A-4147-A177-3AD203B41FA5}">
                      <a16:colId xmlns:a16="http://schemas.microsoft.com/office/drawing/2014/main" val="20008"/>
                    </a:ext>
                  </a:extLst>
                </a:gridCol>
                <a:gridCol w="904425">
                  <a:extLst>
                    <a:ext uri="{9D8B030D-6E8A-4147-A177-3AD203B41FA5}">
                      <a16:colId xmlns:a16="http://schemas.microsoft.com/office/drawing/2014/main" val="20009"/>
                    </a:ext>
                  </a:extLst>
                </a:gridCol>
                <a:gridCol w="634694">
                  <a:extLst>
                    <a:ext uri="{9D8B030D-6E8A-4147-A177-3AD203B41FA5}">
                      <a16:colId xmlns:a16="http://schemas.microsoft.com/office/drawing/2014/main" val="20010"/>
                    </a:ext>
                  </a:extLst>
                </a:gridCol>
                <a:gridCol w="794331">
                  <a:extLst>
                    <a:ext uri="{9D8B030D-6E8A-4147-A177-3AD203B41FA5}">
                      <a16:colId xmlns:a16="http://schemas.microsoft.com/office/drawing/2014/main" val="20011"/>
                    </a:ext>
                  </a:extLst>
                </a:gridCol>
              </a:tblGrid>
              <a:tr h="307719">
                <a:tc gridSpan="12">
                  <a:txBody>
                    <a:bodyPr/>
                    <a:lstStyle/>
                    <a:p>
                      <a:pPr marL="8255" algn="ctr">
                        <a:lnSpc>
                          <a:spcPts val="1580"/>
                        </a:lnSpc>
                      </a:pPr>
                      <a:r>
                        <a:rPr sz="1200" b="1" spc="10" dirty="0">
                          <a:latin typeface="Calibri"/>
                          <a:cs typeface="Calibri"/>
                        </a:rPr>
                        <a:t>Anexo</a:t>
                      </a:r>
                      <a:r>
                        <a:rPr sz="1200" b="1" spc="-5" dirty="0">
                          <a:latin typeface="Calibri"/>
                          <a:cs typeface="Calibri"/>
                        </a:rPr>
                        <a:t> </a:t>
                      </a:r>
                      <a:r>
                        <a:rPr sz="1200" b="1" spc="5" dirty="0">
                          <a:latin typeface="Calibri"/>
                          <a:cs typeface="Calibri"/>
                        </a:rPr>
                        <a:t>I</a:t>
                      </a:r>
                      <a:r>
                        <a:rPr sz="1200" b="1" dirty="0">
                          <a:latin typeface="Calibri"/>
                          <a:cs typeface="Calibri"/>
                        </a:rPr>
                        <a:t> </a:t>
                      </a:r>
                      <a:r>
                        <a:rPr sz="1200" b="1" spc="5" dirty="0">
                          <a:latin typeface="Calibri"/>
                          <a:cs typeface="Calibri"/>
                        </a:rPr>
                        <a:t>-</a:t>
                      </a:r>
                      <a:r>
                        <a:rPr sz="1200" b="1" dirty="0">
                          <a:latin typeface="Calibri"/>
                          <a:cs typeface="Calibri"/>
                        </a:rPr>
                        <a:t> Calendário</a:t>
                      </a:r>
                      <a:r>
                        <a:rPr sz="1200" b="1" spc="-5" dirty="0">
                          <a:latin typeface="Calibri"/>
                          <a:cs typeface="Calibri"/>
                        </a:rPr>
                        <a:t> </a:t>
                      </a:r>
                      <a:r>
                        <a:rPr sz="1200" b="1" spc="10" dirty="0">
                          <a:latin typeface="Calibri"/>
                          <a:cs typeface="Calibri"/>
                        </a:rPr>
                        <a:t>da</a:t>
                      </a:r>
                      <a:r>
                        <a:rPr sz="1200" b="1" dirty="0">
                          <a:latin typeface="Calibri"/>
                          <a:cs typeface="Calibri"/>
                        </a:rPr>
                        <a:t> Criança</a:t>
                      </a:r>
                      <a:endParaRPr sz="1200">
                        <a:latin typeface="Calibri"/>
                        <a:cs typeface="Calibri"/>
                      </a:endParaRPr>
                    </a:p>
                  </a:txBody>
                  <a:tcPr marL="0" marR="0" marT="0" marB="0">
                    <a:solidFill>
                      <a:srgbClr val="DAEEF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0135">
                <a:tc rowSpan="2">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gn="ctr">
                        <a:lnSpc>
                          <a:spcPct val="100000"/>
                        </a:lnSpc>
                      </a:pPr>
                      <a:r>
                        <a:rPr sz="500" b="1" spc="5" dirty="0">
                          <a:latin typeface="Calibri"/>
                          <a:cs typeface="Calibri"/>
                        </a:rPr>
                        <a:t>VACINA</a:t>
                      </a:r>
                      <a:endParaRPr sz="500" dirty="0">
                        <a:latin typeface="Calibri"/>
                        <a:cs typeface="Calibri"/>
                      </a:endParaRPr>
                    </a:p>
                  </a:txBody>
                  <a:tcPr marL="0" marR="0" marT="0" marB="0">
                    <a:lnR w="9525">
                      <a:solidFill>
                        <a:srgbClr val="FFFFFF"/>
                      </a:solidFill>
                      <a:prstDash val="solid"/>
                    </a:lnR>
                    <a:lnB w="9525">
                      <a:solidFill>
                        <a:srgbClr val="FFFFFF"/>
                      </a:solidFill>
                      <a:prstDash val="solid"/>
                    </a:lnB>
                    <a:solidFill>
                      <a:srgbClr val="78CED5"/>
                    </a:solidFill>
                  </a:tcPr>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26034">
                        <a:lnSpc>
                          <a:spcPct val="100000"/>
                        </a:lnSpc>
                      </a:pPr>
                      <a:r>
                        <a:rPr sz="500" b="1" spc="5" dirty="0">
                          <a:latin typeface="Calibri"/>
                          <a:cs typeface="Calibri"/>
                        </a:rPr>
                        <a:t>PROTEÇÃO</a:t>
                      </a:r>
                      <a:r>
                        <a:rPr sz="500" b="1" spc="-10" dirty="0">
                          <a:latin typeface="Calibri"/>
                          <a:cs typeface="Calibri"/>
                        </a:rPr>
                        <a:t> </a:t>
                      </a:r>
                      <a:r>
                        <a:rPr sz="500" b="1" spc="5" dirty="0">
                          <a:latin typeface="Calibri"/>
                          <a:cs typeface="Calibri"/>
                        </a:rPr>
                        <a:t>CONTRA</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73355">
                        <a:lnSpc>
                          <a:spcPct val="100000"/>
                        </a:lnSpc>
                      </a:pPr>
                      <a:r>
                        <a:rPr sz="500" b="1" spc="5" dirty="0">
                          <a:latin typeface="Calibri"/>
                          <a:cs typeface="Calibri"/>
                        </a:rPr>
                        <a:t>COMPOSIÇÃO</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gridSpan="2">
                  <a:txBody>
                    <a:bodyPr/>
                    <a:lstStyle/>
                    <a:p>
                      <a:pPr algn="ctr">
                        <a:lnSpc>
                          <a:spcPct val="100000"/>
                        </a:lnSpc>
                        <a:spcBef>
                          <a:spcPts val="200"/>
                        </a:spcBef>
                      </a:pPr>
                      <a:r>
                        <a:rPr sz="500" b="1" spc="10" dirty="0">
                          <a:latin typeface="Calibri"/>
                          <a:cs typeface="Calibri"/>
                        </a:rPr>
                        <a:t>Nº</a:t>
                      </a:r>
                      <a:r>
                        <a:rPr sz="500" b="1" spc="-30" dirty="0">
                          <a:latin typeface="Calibri"/>
                          <a:cs typeface="Calibri"/>
                        </a:rPr>
                        <a:t> </a:t>
                      </a:r>
                      <a:r>
                        <a:rPr sz="500" b="1" spc="5" dirty="0">
                          <a:latin typeface="Calibri"/>
                          <a:cs typeface="Calibri"/>
                        </a:rPr>
                        <a:t>DOSES</a:t>
                      </a:r>
                      <a:endParaRPr sz="500">
                        <a:latin typeface="Calibri"/>
                        <a:cs typeface="Calibri"/>
                      </a:endParaRPr>
                    </a:p>
                  </a:txBody>
                  <a:tcPr marL="0" marR="0" marT="2172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hMerge="1">
                  <a:txBody>
                    <a:bodyPr/>
                    <a:lstStyle/>
                    <a:p>
                      <a:endParaRPr/>
                    </a:p>
                  </a:txBody>
                  <a:tcPr marL="0" marR="0" marT="0" marB="0"/>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97790">
                        <a:lnSpc>
                          <a:spcPct val="100000"/>
                        </a:lnSpc>
                      </a:pPr>
                      <a:r>
                        <a:rPr sz="500" b="1" spc="10" dirty="0">
                          <a:latin typeface="Calibri"/>
                          <a:cs typeface="Calibri"/>
                        </a:rPr>
                        <a:t>IDADE</a:t>
                      </a:r>
                      <a:r>
                        <a:rPr sz="500" b="1" spc="-30" dirty="0">
                          <a:latin typeface="Calibri"/>
                          <a:cs typeface="Calibri"/>
                        </a:rPr>
                        <a:t> </a:t>
                      </a:r>
                      <a:r>
                        <a:rPr sz="500" b="1" spc="15" dirty="0">
                          <a:latin typeface="Calibri"/>
                          <a:cs typeface="Calibri"/>
                        </a:rPr>
                        <a:t>RECOMENDADA</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gridSpan="2">
                  <a:txBody>
                    <a:bodyPr/>
                    <a:lstStyle/>
                    <a:p>
                      <a:pPr marL="328295">
                        <a:lnSpc>
                          <a:spcPct val="100000"/>
                        </a:lnSpc>
                        <a:spcBef>
                          <a:spcPts val="200"/>
                        </a:spcBef>
                      </a:pPr>
                      <a:r>
                        <a:rPr sz="500" b="1" spc="10" dirty="0">
                          <a:latin typeface="Calibri"/>
                          <a:cs typeface="Calibri"/>
                        </a:rPr>
                        <a:t>INTERVALO</a:t>
                      </a:r>
                      <a:r>
                        <a:rPr sz="500" b="1" spc="-5" dirty="0">
                          <a:latin typeface="Calibri"/>
                          <a:cs typeface="Calibri"/>
                        </a:rPr>
                        <a:t> </a:t>
                      </a:r>
                      <a:r>
                        <a:rPr sz="500" b="1" spc="10" dirty="0">
                          <a:latin typeface="Calibri"/>
                          <a:cs typeface="Calibri"/>
                        </a:rPr>
                        <a:t>ENTRE</a:t>
                      </a:r>
                      <a:r>
                        <a:rPr sz="500" b="1" dirty="0">
                          <a:latin typeface="Calibri"/>
                          <a:cs typeface="Calibri"/>
                        </a:rPr>
                        <a:t> </a:t>
                      </a:r>
                      <a:r>
                        <a:rPr sz="500" b="1" spc="10" dirty="0">
                          <a:latin typeface="Calibri"/>
                          <a:cs typeface="Calibri"/>
                        </a:rPr>
                        <a:t>AS</a:t>
                      </a:r>
                      <a:r>
                        <a:rPr sz="500" b="1" spc="-5" dirty="0">
                          <a:latin typeface="Calibri"/>
                          <a:cs typeface="Calibri"/>
                        </a:rPr>
                        <a:t> </a:t>
                      </a:r>
                      <a:r>
                        <a:rPr sz="500" b="1" spc="5" dirty="0">
                          <a:latin typeface="Calibri"/>
                          <a:cs typeface="Calibri"/>
                        </a:rPr>
                        <a:t>DOSES</a:t>
                      </a:r>
                      <a:endParaRPr sz="500">
                        <a:latin typeface="Calibri"/>
                        <a:cs typeface="Calibri"/>
                      </a:endParaRPr>
                    </a:p>
                  </a:txBody>
                  <a:tcPr marL="0" marR="0" marT="2172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hMerge="1">
                  <a:txBody>
                    <a:bodyPr/>
                    <a:lstStyle/>
                    <a:p>
                      <a:endParaRPr/>
                    </a:p>
                  </a:txBody>
                  <a:tcPr marL="0" marR="0" marT="0" marB="0"/>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59690">
                        <a:lnSpc>
                          <a:spcPct val="100000"/>
                        </a:lnSpc>
                      </a:pPr>
                      <a:r>
                        <a:rPr sz="500" b="1" spc="10" dirty="0">
                          <a:latin typeface="Calibri"/>
                          <a:cs typeface="Calibri"/>
                        </a:rPr>
                        <a:t>VOLUME</a:t>
                      </a:r>
                      <a:r>
                        <a:rPr sz="500" b="1" spc="-15" dirty="0">
                          <a:latin typeface="Calibri"/>
                          <a:cs typeface="Calibri"/>
                        </a:rPr>
                        <a:t> </a:t>
                      </a:r>
                      <a:r>
                        <a:rPr sz="500" b="1" spc="10" dirty="0">
                          <a:latin typeface="Calibri"/>
                          <a:cs typeface="Calibri"/>
                        </a:rPr>
                        <a:t>DA</a:t>
                      </a:r>
                      <a:r>
                        <a:rPr sz="500" b="1" spc="-15" dirty="0">
                          <a:latin typeface="Calibri"/>
                          <a:cs typeface="Calibri"/>
                        </a:rPr>
                        <a:t> </a:t>
                      </a:r>
                      <a:r>
                        <a:rPr sz="500" b="1" spc="5" dirty="0">
                          <a:latin typeface="Calibri"/>
                          <a:cs typeface="Calibri"/>
                        </a:rPr>
                        <a:t>DOSE**</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11760">
                        <a:lnSpc>
                          <a:spcPct val="100000"/>
                        </a:lnSpc>
                      </a:pPr>
                      <a:r>
                        <a:rPr sz="500" b="1" spc="5" dirty="0">
                          <a:latin typeface="Calibri"/>
                          <a:cs typeface="Calibri"/>
                        </a:rPr>
                        <a:t>VIA</a:t>
                      </a:r>
                      <a:r>
                        <a:rPr sz="500" b="1" spc="-10" dirty="0">
                          <a:latin typeface="Calibri"/>
                          <a:cs typeface="Calibri"/>
                        </a:rPr>
                        <a:t> </a:t>
                      </a:r>
                      <a:r>
                        <a:rPr sz="500" b="1" spc="10" dirty="0">
                          <a:latin typeface="Calibri"/>
                          <a:cs typeface="Calibri"/>
                        </a:rPr>
                        <a:t>DE</a:t>
                      </a:r>
                      <a:r>
                        <a:rPr sz="500" b="1" spc="-5" dirty="0">
                          <a:latin typeface="Calibri"/>
                          <a:cs typeface="Calibri"/>
                        </a:rPr>
                        <a:t> </a:t>
                      </a:r>
                      <a:r>
                        <a:rPr sz="500" b="1" spc="10" dirty="0">
                          <a:latin typeface="Calibri"/>
                          <a:cs typeface="Calibri"/>
                        </a:rPr>
                        <a:t>ADMINISTRAÇÃO</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rowSpan="2">
                  <a:txBody>
                    <a:bodyPr/>
                    <a:lstStyle/>
                    <a:p>
                      <a:pPr>
                        <a:lnSpc>
                          <a:spcPct val="100000"/>
                        </a:lnSpc>
                      </a:pPr>
                      <a:endParaRPr sz="600">
                        <a:latin typeface="Times New Roman"/>
                        <a:cs typeface="Times New Roman"/>
                      </a:endParaRPr>
                    </a:p>
                    <a:p>
                      <a:pPr marL="175895" marR="170180" indent="22860">
                        <a:lnSpc>
                          <a:spcPct val="114999"/>
                        </a:lnSpc>
                      </a:pPr>
                      <a:r>
                        <a:rPr sz="500" b="1" spc="10" dirty="0">
                          <a:latin typeface="Calibri"/>
                          <a:cs typeface="Calibri"/>
                        </a:rPr>
                        <a:t>LOCAL </a:t>
                      </a:r>
                      <a:r>
                        <a:rPr sz="500" b="1" spc="5" dirty="0">
                          <a:latin typeface="Calibri"/>
                          <a:cs typeface="Calibri"/>
                        </a:rPr>
                        <a:t>DE </a:t>
                      </a:r>
                      <a:r>
                        <a:rPr sz="500" b="1" spc="10" dirty="0">
                          <a:latin typeface="Calibri"/>
                          <a:cs typeface="Calibri"/>
                        </a:rPr>
                        <a:t> </a:t>
                      </a:r>
                      <a:r>
                        <a:rPr sz="500" b="1" dirty="0">
                          <a:latin typeface="Calibri"/>
                          <a:cs typeface="Calibri"/>
                        </a:rPr>
                        <a:t>APLICAÇÃO</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rowSpan="2">
                  <a:txBody>
                    <a:bodyPr/>
                    <a:lstStyle/>
                    <a:p>
                      <a:pPr>
                        <a:lnSpc>
                          <a:spcPct val="100000"/>
                        </a:lnSpc>
                        <a:spcBef>
                          <a:spcPts val="50"/>
                        </a:spcBef>
                      </a:pPr>
                      <a:endParaRPr sz="700">
                        <a:latin typeface="Times New Roman"/>
                        <a:cs typeface="Times New Roman"/>
                      </a:endParaRPr>
                    </a:p>
                    <a:p>
                      <a:pPr marL="58419">
                        <a:lnSpc>
                          <a:spcPct val="100000"/>
                        </a:lnSpc>
                      </a:pPr>
                      <a:r>
                        <a:rPr sz="500" b="1" spc="10" dirty="0">
                          <a:latin typeface="Calibri"/>
                          <a:cs typeface="Calibri"/>
                        </a:rPr>
                        <a:t>AGULHA</a:t>
                      </a:r>
                      <a:r>
                        <a:rPr sz="500" b="1" spc="-10" dirty="0">
                          <a:latin typeface="Calibri"/>
                          <a:cs typeface="Calibri"/>
                        </a:rPr>
                        <a:t> </a:t>
                      </a:r>
                      <a:r>
                        <a:rPr sz="500" b="1" spc="10" dirty="0">
                          <a:latin typeface="Calibri"/>
                          <a:cs typeface="Calibri"/>
                        </a:rPr>
                        <a:t>HIPODÉRMICA</a:t>
                      </a:r>
                      <a:endParaRPr sz="500">
                        <a:latin typeface="Calibri"/>
                        <a:cs typeface="Calibri"/>
                      </a:endParaRPr>
                    </a:p>
                    <a:p>
                      <a:pPr marL="18415">
                        <a:lnSpc>
                          <a:spcPct val="100000"/>
                        </a:lnSpc>
                        <a:spcBef>
                          <a:spcPts val="110"/>
                        </a:spcBef>
                      </a:pPr>
                      <a:r>
                        <a:rPr sz="500" b="1" dirty="0">
                          <a:latin typeface="Calibri"/>
                          <a:cs typeface="Calibri"/>
                        </a:rPr>
                        <a:t>RECOMENDADA</a:t>
                      </a:r>
                      <a:r>
                        <a:rPr sz="500" spc="-10" dirty="0">
                          <a:latin typeface="Times New Roman"/>
                          <a:cs typeface="Times New Roman"/>
                        </a:rPr>
                        <a:t> </a:t>
                      </a:r>
                      <a:r>
                        <a:rPr sz="500" b="1" dirty="0">
                          <a:latin typeface="Calibri"/>
                          <a:cs typeface="Calibri"/>
                        </a:rPr>
                        <a:t>(dec/mm)</a:t>
                      </a:r>
                      <a:endParaRPr sz="500">
                        <a:latin typeface="Calibri"/>
                        <a:cs typeface="Calibri"/>
                      </a:endParaRPr>
                    </a:p>
                  </a:txBody>
                  <a:tcPr marL="0" marR="0" marT="543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extLst>
                  <a:ext uri="{0D108BD9-81ED-4DB2-BD59-A6C34878D82A}">
                    <a16:rowId xmlns:a16="http://schemas.microsoft.com/office/drawing/2014/main" val="10001"/>
                  </a:ext>
                </a:extLst>
              </a:tr>
              <a:tr h="318136">
                <a:tc vMerge="1">
                  <a:txBody>
                    <a:bodyPr/>
                    <a:lstStyle/>
                    <a:p>
                      <a:endParaRPr/>
                    </a:p>
                  </a:txBody>
                  <a:tcPr marL="0" marR="0" marT="0" marB="0">
                    <a:lnR w="9525">
                      <a:solidFill>
                        <a:srgbClr val="FFFFFF"/>
                      </a:solidFill>
                      <a:prstDash val="solid"/>
                    </a:lnR>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a:txBody>
                    <a:bodyPr/>
                    <a:lstStyle/>
                    <a:p>
                      <a:pPr marL="191135" marR="135890" indent="-46355">
                        <a:lnSpc>
                          <a:spcPct val="114999"/>
                        </a:lnSpc>
                        <a:spcBef>
                          <a:spcPts val="270"/>
                        </a:spcBef>
                      </a:pPr>
                      <a:r>
                        <a:rPr sz="500" b="1" dirty="0">
                          <a:latin typeface="Calibri"/>
                          <a:cs typeface="Calibri"/>
                        </a:rPr>
                        <a:t>ESQUEMA </a:t>
                      </a:r>
                      <a:r>
                        <a:rPr sz="500" dirty="0">
                          <a:latin typeface="Times New Roman"/>
                          <a:cs typeface="Times New Roman"/>
                        </a:rPr>
                        <a:t> </a:t>
                      </a:r>
                      <a:r>
                        <a:rPr sz="500" b="1" spc="10" dirty="0">
                          <a:latin typeface="Calibri"/>
                          <a:cs typeface="Calibri"/>
                        </a:rPr>
                        <a:t>BÁSICO</a:t>
                      </a:r>
                      <a:endParaRPr sz="500">
                        <a:latin typeface="Calibri"/>
                        <a:cs typeface="Calibri"/>
                      </a:endParaRPr>
                    </a:p>
                  </a:txBody>
                  <a:tcPr marL="0" marR="0" marT="2932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spcBef>
                          <a:spcPts val="50"/>
                        </a:spcBef>
                      </a:pPr>
                      <a:endParaRPr sz="600">
                        <a:latin typeface="Times New Roman"/>
                        <a:cs typeface="Times New Roman"/>
                      </a:endParaRPr>
                    </a:p>
                    <a:p>
                      <a:pPr marL="2540" algn="ctr">
                        <a:lnSpc>
                          <a:spcPct val="100000"/>
                        </a:lnSpc>
                      </a:pPr>
                      <a:r>
                        <a:rPr sz="500" b="1" spc="10" dirty="0">
                          <a:latin typeface="Calibri"/>
                          <a:cs typeface="Calibri"/>
                        </a:rPr>
                        <a:t>REFORÇO</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a:txBody>
                    <a:bodyPr/>
                    <a:lstStyle/>
                    <a:p>
                      <a:pPr>
                        <a:lnSpc>
                          <a:spcPct val="100000"/>
                        </a:lnSpc>
                        <a:spcBef>
                          <a:spcPts val="50"/>
                        </a:spcBef>
                      </a:pPr>
                      <a:endParaRPr sz="600">
                        <a:latin typeface="Times New Roman"/>
                        <a:cs typeface="Times New Roman"/>
                      </a:endParaRPr>
                    </a:p>
                    <a:p>
                      <a:pPr marL="3175" algn="ctr">
                        <a:lnSpc>
                          <a:spcPct val="100000"/>
                        </a:lnSpc>
                      </a:pPr>
                      <a:r>
                        <a:rPr sz="500" b="1" spc="15" dirty="0">
                          <a:latin typeface="Calibri"/>
                          <a:cs typeface="Calibri"/>
                        </a:rPr>
                        <a:t>RECOMENDADO</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spcBef>
                          <a:spcPts val="50"/>
                        </a:spcBef>
                      </a:pPr>
                      <a:endParaRPr sz="600">
                        <a:latin typeface="Times New Roman"/>
                        <a:cs typeface="Times New Roman"/>
                      </a:endParaRPr>
                    </a:p>
                    <a:p>
                      <a:pPr marL="168275">
                        <a:lnSpc>
                          <a:spcPct val="100000"/>
                        </a:lnSpc>
                      </a:pPr>
                      <a:r>
                        <a:rPr sz="500" b="1" spc="10" dirty="0">
                          <a:latin typeface="Calibri"/>
                          <a:cs typeface="Calibri"/>
                        </a:rPr>
                        <a:t>MÍNIMO*</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vMerge="1">
                  <a:txBody>
                    <a:bodyPr/>
                    <a:lstStyle/>
                    <a:p>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tc vMerge="1">
                  <a:txBody>
                    <a:bodyPr/>
                    <a:lstStyle/>
                    <a:p>
                      <a:endParaRPr/>
                    </a:p>
                  </a:txBody>
                  <a:tcPr marL="0" marR="0" marT="6350" marB="0">
                    <a:lnL w="9525">
                      <a:solidFill>
                        <a:srgbClr val="FFFFFF"/>
                      </a:solidFill>
                      <a:prstDash val="solid"/>
                    </a:lnL>
                    <a:lnR w="9525">
                      <a:solidFill>
                        <a:srgbClr val="FFFFFF"/>
                      </a:solidFill>
                      <a:prstDash val="solid"/>
                    </a:lnR>
                    <a:lnB w="9525">
                      <a:solidFill>
                        <a:srgbClr val="FFFFFF"/>
                      </a:solidFill>
                      <a:prstDash val="solid"/>
                    </a:lnB>
                    <a:solidFill>
                      <a:srgbClr val="78CED5"/>
                    </a:solidFill>
                  </a:tcPr>
                </a:tc>
                <a:extLst>
                  <a:ext uri="{0D108BD9-81ED-4DB2-BD59-A6C34878D82A}">
                    <a16:rowId xmlns:a16="http://schemas.microsoft.com/office/drawing/2014/main" val="10002"/>
                  </a:ext>
                </a:extLst>
              </a:tr>
              <a:tr h="549610">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spcBef>
                          <a:spcPts val="5"/>
                        </a:spcBef>
                      </a:pPr>
                      <a:endParaRPr sz="500" dirty="0">
                        <a:latin typeface="Times New Roman"/>
                        <a:cs typeface="Times New Roman"/>
                      </a:endParaRPr>
                    </a:p>
                    <a:p>
                      <a:pPr algn="ctr">
                        <a:lnSpc>
                          <a:spcPct val="100000"/>
                        </a:lnSpc>
                        <a:spcBef>
                          <a:spcPts val="5"/>
                        </a:spcBef>
                      </a:pPr>
                      <a:r>
                        <a:rPr sz="500" b="1" spc="10" dirty="0">
                          <a:latin typeface="Calibri"/>
                          <a:cs typeface="Calibri"/>
                        </a:rPr>
                        <a:t>BCG</a:t>
                      </a:r>
                      <a:r>
                        <a:rPr sz="500" b="1" spc="-30" dirty="0">
                          <a:latin typeface="Calibri"/>
                          <a:cs typeface="Calibri"/>
                        </a:rPr>
                        <a:t> </a:t>
                      </a:r>
                      <a:r>
                        <a:rPr sz="500" b="1" spc="5" dirty="0">
                          <a:latin typeface="Calibri"/>
                          <a:cs typeface="Calibri"/>
                        </a:rPr>
                        <a:t>(1)</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marL="66040" marR="58419" indent="-15875" algn="ctr">
                        <a:lnSpc>
                          <a:spcPct val="114999"/>
                        </a:lnSpc>
                        <a:spcBef>
                          <a:spcPts val="395"/>
                        </a:spcBef>
                      </a:pPr>
                      <a:r>
                        <a:rPr sz="500" spc="5" dirty="0">
                          <a:latin typeface="Calibri"/>
                          <a:cs typeface="Calibri"/>
                        </a:rPr>
                        <a:t>Formas </a:t>
                      </a:r>
                      <a:r>
                        <a:rPr sz="500" spc="10" dirty="0">
                          <a:latin typeface="Calibri"/>
                          <a:cs typeface="Calibri"/>
                        </a:rPr>
                        <a:t>graves </a:t>
                      </a:r>
                      <a:r>
                        <a:rPr sz="500" spc="5" dirty="0">
                          <a:latin typeface="Calibri"/>
                          <a:cs typeface="Calibri"/>
                        </a:rPr>
                        <a:t>de </a:t>
                      </a:r>
                      <a:r>
                        <a:rPr sz="500" spc="10" dirty="0">
                          <a:latin typeface="Calibri"/>
                          <a:cs typeface="Calibri"/>
                        </a:rPr>
                        <a:t> tuberculose, </a:t>
                      </a:r>
                      <a:r>
                        <a:rPr sz="500" spc="15" dirty="0">
                          <a:latin typeface="Calibri"/>
                          <a:cs typeface="Calibri"/>
                        </a:rPr>
                        <a:t> </a:t>
                      </a:r>
                      <a:r>
                        <a:rPr sz="500" spc="10" dirty="0">
                          <a:latin typeface="Calibri"/>
                          <a:cs typeface="Calibri"/>
                        </a:rPr>
                        <a:t>meníngea</a:t>
                      </a:r>
                      <a:r>
                        <a:rPr sz="500" spc="-20" dirty="0">
                          <a:latin typeface="Calibri"/>
                          <a:cs typeface="Calibri"/>
                        </a:rPr>
                        <a:t> </a:t>
                      </a:r>
                      <a:r>
                        <a:rPr sz="500" spc="10" dirty="0">
                          <a:latin typeface="Calibri"/>
                          <a:cs typeface="Calibri"/>
                        </a:rPr>
                        <a:t>e</a:t>
                      </a:r>
                      <a:r>
                        <a:rPr sz="500" spc="-20" dirty="0">
                          <a:latin typeface="Calibri"/>
                          <a:cs typeface="Calibri"/>
                        </a:rPr>
                        <a:t> </a:t>
                      </a:r>
                      <a:r>
                        <a:rPr sz="500" spc="5" dirty="0">
                          <a:latin typeface="Calibri"/>
                          <a:cs typeface="Calibri"/>
                        </a:rPr>
                        <a:t>miliar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5080" algn="ctr">
                        <a:lnSpc>
                          <a:spcPct val="100000"/>
                        </a:lnSpc>
                        <a:spcBef>
                          <a:spcPts val="5"/>
                        </a:spcBef>
                      </a:pPr>
                      <a:r>
                        <a:rPr sz="500" spc="10" dirty="0">
                          <a:latin typeface="Calibri"/>
                          <a:cs typeface="Calibri"/>
                        </a:rPr>
                        <a:t>Bactéria</a:t>
                      </a:r>
                      <a:r>
                        <a:rPr sz="500" spc="-20" dirty="0">
                          <a:latin typeface="Calibri"/>
                          <a:cs typeface="Calibri"/>
                        </a:rPr>
                        <a:t> </a:t>
                      </a:r>
                      <a:r>
                        <a:rPr sz="500" spc="10" dirty="0">
                          <a:latin typeface="Calibri"/>
                          <a:cs typeface="Calibri"/>
                        </a:rPr>
                        <a:t>viva</a:t>
                      </a:r>
                      <a:r>
                        <a:rPr sz="500" spc="-20" dirty="0">
                          <a:latin typeface="Calibri"/>
                          <a:cs typeface="Calibri"/>
                        </a:rPr>
                        <a:t> </a:t>
                      </a:r>
                      <a:r>
                        <a:rPr sz="500" spc="10" dirty="0">
                          <a:latin typeface="Calibri"/>
                          <a:cs typeface="Calibri"/>
                        </a:rPr>
                        <a:t>atenuada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3175" algn="ctr">
                        <a:lnSpc>
                          <a:spcPct val="100000"/>
                        </a:lnSpc>
                        <a:spcBef>
                          <a:spcPts val="5"/>
                        </a:spcBef>
                      </a:pPr>
                      <a:r>
                        <a:rPr sz="500" spc="5" dirty="0">
                          <a:latin typeface="Calibri"/>
                          <a:cs typeface="Calibri"/>
                        </a:rPr>
                        <a:t>Dose</a:t>
                      </a:r>
                      <a:r>
                        <a:rPr sz="500" spc="-30" dirty="0">
                          <a:latin typeface="Calibri"/>
                          <a:cs typeface="Calibri"/>
                        </a:rPr>
                        <a:t> </a:t>
                      </a:r>
                      <a:r>
                        <a:rPr sz="500" spc="5" dirty="0">
                          <a:latin typeface="Calibri"/>
                          <a:cs typeface="Calibri"/>
                        </a:rPr>
                        <a:t>única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1270" algn="ctr">
                        <a:lnSpc>
                          <a:spcPct val="100000"/>
                        </a:lnSpc>
                        <a:spcBef>
                          <a:spcPts val="5"/>
                        </a:spcBef>
                      </a:pPr>
                      <a:r>
                        <a:rPr sz="500" spc="10" dirty="0">
                          <a:latin typeface="Calibri"/>
                          <a:cs typeface="Calibri"/>
                        </a:rPr>
                        <a:t>Ao</a:t>
                      </a:r>
                      <a:r>
                        <a:rPr sz="500" spc="-35" dirty="0">
                          <a:latin typeface="Calibri"/>
                          <a:cs typeface="Calibri"/>
                        </a:rPr>
                        <a:t> </a:t>
                      </a:r>
                      <a:r>
                        <a:rPr sz="500" spc="5" dirty="0">
                          <a:latin typeface="Calibri"/>
                          <a:cs typeface="Calibri"/>
                        </a:rPr>
                        <a:t>nascer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635"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R="10795" algn="ctr">
                        <a:lnSpc>
                          <a:spcPct val="100000"/>
                        </a:lnSpc>
                        <a:spcBef>
                          <a:spcPts val="365"/>
                        </a:spcBef>
                      </a:pPr>
                      <a:r>
                        <a:rPr sz="500" spc="10" dirty="0">
                          <a:latin typeface="Calibri"/>
                          <a:cs typeface="Calibri"/>
                        </a:rPr>
                        <a:t>0,1</a:t>
                      </a:r>
                      <a:r>
                        <a:rPr sz="500" spc="-10" dirty="0">
                          <a:latin typeface="Calibri"/>
                          <a:cs typeface="Calibri"/>
                        </a:rPr>
                        <a:t> </a:t>
                      </a:r>
                      <a:r>
                        <a:rPr sz="500" spc="15" dirty="0">
                          <a:latin typeface="Calibri"/>
                          <a:cs typeface="Calibri"/>
                        </a:rPr>
                        <a:t>mL</a:t>
                      </a:r>
                      <a:r>
                        <a:rPr sz="500" spc="-10" dirty="0">
                          <a:latin typeface="Calibri"/>
                          <a:cs typeface="Calibri"/>
                        </a:rPr>
                        <a:t> </a:t>
                      </a:r>
                      <a:r>
                        <a:rPr sz="500" spc="10" dirty="0">
                          <a:latin typeface="Calibri"/>
                          <a:cs typeface="Calibri"/>
                        </a:rPr>
                        <a:t>e</a:t>
                      </a:r>
                      <a:r>
                        <a:rPr sz="500" spc="-10" dirty="0">
                          <a:latin typeface="Calibri"/>
                          <a:cs typeface="Calibri"/>
                        </a:rPr>
                        <a:t> </a:t>
                      </a:r>
                      <a:r>
                        <a:rPr sz="500" spc="10" dirty="0">
                          <a:latin typeface="Calibri"/>
                          <a:cs typeface="Calibri"/>
                        </a:rPr>
                        <a:t>0,05</a:t>
                      </a:r>
                      <a:r>
                        <a:rPr sz="500" spc="-5" dirty="0">
                          <a:latin typeface="Calibri"/>
                          <a:cs typeface="Calibri"/>
                        </a:rPr>
                        <a:t> </a:t>
                      </a:r>
                      <a:r>
                        <a:rPr sz="500" spc="10" dirty="0">
                          <a:latin typeface="Calibri"/>
                          <a:cs typeface="Calibri"/>
                        </a:rPr>
                        <a:t>mL,</a:t>
                      </a:r>
                      <a:r>
                        <a:rPr sz="500" spc="-10" dirty="0">
                          <a:latin typeface="Calibri"/>
                          <a:cs typeface="Calibri"/>
                        </a:rPr>
                        <a:t> </a:t>
                      </a:r>
                      <a:r>
                        <a:rPr sz="500" spc="10" dirty="0">
                          <a:latin typeface="Calibri"/>
                          <a:cs typeface="Calibri"/>
                        </a:rPr>
                        <a:t>a</a:t>
                      </a:r>
                      <a:endParaRPr sz="500">
                        <a:latin typeface="Calibri"/>
                        <a:cs typeface="Calibri"/>
                      </a:endParaRPr>
                    </a:p>
                    <a:p>
                      <a:pPr marL="23495" marR="31750" algn="ctr">
                        <a:lnSpc>
                          <a:spcPct val="114999"/>
                        </a:lnSpc>
                      </a:pPr>
                      <a:r>
                        <a:rPr sz="500" spc="5" dirty="0">
                          <a:latin typeface="Calibri"/>
                          <a:cs typeface="Calibri"/>
                        </a:rPr>
                        <a:t>depender do </a:t>
                      </a:r>
                      <a:r>
                        <a:rPr sz="500" spc="10" dirty="0">
                          <a:latin typeface="Calibri"/>
                          <a:cs typeface="Calibri"/>
                        </a:rPr>
                        <a:t> </a:t>
                      </a:r>
                      <a:r>
                        <a:rPr sz="500" spc="5" dirty="0">
                          <a:latin typeface="Calibri"/>
                          <a:cs typeface="Calibri"/>
                        </a:rPr>
                        <a:t>laboratório produtor </a:t>
                      </a:r>
                      <a:r>
                        <a:rPr sz="500" spc="10" dirty="0">
                          <a:latin typeface="Calibri"/>
                          <a:cs typeface="Calibri"/>
                        </a:rPr>
                        <a:t> e/ou</a:t>
                      </a:r>
                      <a:r>
                        <a:rPr sz="500" spc="-10" dirty="0">
                          <a:latin typeface="Calibri"/>
                          <a:cs typeface="Calibri"/>
                        </a:rPr>
                        <a:t> </a:t>
                      </a:r>
                      <a:r>
                        <a:rPr sz="500" spc="10" dirty="0">
                          <a:latin typeface="Calibri"/>
                          <a:cs typeface="Calibri"/>
                        </a:rPr>
                        <a:t>da</a:t>
                      </a:r>
                      <a:r>
                        <a:rPr sz="500" spc="-10" dirty="0">
                          <a:latin typeface="Calibri"/>
                          <a:cs typeface="Calibri"/>
                        </a:rPr>
                        <a:t> </a:t>
                      </a:r>
                      <a:r>
                        <a:rPr sz="500" spc="5" dirty="0">
                          <a:latin typeface="Calibri"/>
                          <a:cs typeface="Calibri"/>
                        </a:rPr>
                        <a:t>idade</a:t>
                      </a:r>
                      <a:r>
                        <a:rPr sz="500" spc="-15" dirty="0">
                          <a:latin typeface="Calibri"/>
                          <a:cs typeface="Calibri"/>
                        </a:rPr>
                        <a:t> </a:t>
                      </a:r>
                      <a:r>
                        <a:rPr sz="500" spc="5" dirty="0">
                          <a:latin typeface="Calibri"/>
                          <a:cs typeface="Calibri"/>
                        </a:rPr>
                        <a:t>que</a:t>
                      </a:r>
                      <a:r>
                        <a:rPr sz="500" spc="-10" dirty="0">
                          <a:latin typeface="Calibri"/>
                          <a:cs typeface="Calibri"/>
                        </a:rPr>
                        <a:t> </a:t>
                      </a:r>
                      <a:r>
                        <a:rPr sz="500" spc="5" dirty="0">
                          <a:latin typeface="Calibri"/>
                          <a:cs typeface="Calibri"/>
                        </a:rPr>
                        <a:t>será </a:t>
                      </a:r>
                      <a:r>
                        <a:rPr sz="500" spc="-120" dirty="0">
                          <a:latin typeface="Calibri"/>
                          <a:cs typeface="Calibri"/>
                        </a:rPr>
                        <a:t> </a:t>
                      </a:r>
                      <a:r>
                        <a:rPr sz="500" spc="10" dirty="0">
                          <a:latin typeface="Calibri"/>
                          <a:cs typeface="Calibri"/>
                        </a:rPr>
                        <a:t>administrada</a:t>
                      </a:r>
                      <a:endParaRPr sz="500">
                        <a:latin typeface="Calibri"/>
                        <a:cs typeface="Calibri"/>
                      </a:endParaRPr>
                    </a:p>
                  </a:txBody>
                  <a:tcPr marL="0" marR="0" marT="3963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1270" algn="ctr">
                        <a:lnSpc>
                          <a:spcPct val="100000"/>
                        </a:lnSpc>
                        <a:spcBef>
                          <a:spcPts val="5"/>
                        </a:spcBef>
                      </a:pPr>
                      <a:r>
                        <a:rPr sz="500" spc="10" dirty="0">
                          <a:latin typeface="Calibri"/>
                          <a:cs typeface="Calibri"/>
                        </a:rPr>
                        <a:t>Intradérmica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43180" marR="50800" algn="ctr">
                        <a:lnSpc>
                          <a:spcPct val="114999"/>
                        </a:lnSpc>
                        <a:spcBef>
                          <a:spcPts val="395"/>
                        </a:spcBef>
                      </a:pPr>
                      <a:r>
                        <a:rPr sz="500" spc="10" dirty="0">
                          <a:latin typeface="Calibri"/>
                          <a:cs typeface="Calibri"/>
                        </a:rPr>
                        <a:t>Inserção</a:t>
                      </a:r>
                      <a:r>
                        <a:rPr sz="500" spc="-35" dirty="0">
                          <a:latin typeface="Calibri"/>
                          <a:cs typeface="Calibri"/>
                        </a:rPr>
                        <a:t> </a:t>
                      </a:r>
                      <a:r>
                        <a:rPr sz="500" spc="5" dirty="0">
                          <a:latin typeface="Calibri"/>
                          <a:cs typeface="Calibri"/>
                        </a:rPr>
                        <a:t>inferior</a:t>
                      </a:r>
                      <a:r>
                        <a:rPr sz="500" spc="-35" dirty="0">
                          <a:latin typeface="Calibri"/>
                          <a:cs typeface="Calibri"/>
                        </a:rPr>
                        <a:t> </a:t>
                      </a:r>
                      <a:r>
                        <a:rPr sz="500" spc="5" dirty="0">
                          <a:latin typeface="Calibri"/>
                          <a:cs typeface="Calibri"/>
                        </a:rPr>
                        <a:t>do </a:t>
                      </a:r>
                      <a:r>
                        <a:rPr sz="500" spc="-120" dirty="0">
                          <a:latin typeface="Calibri"/>
                          <a:cs typeface="Calibri"/>
                        </a:rPr>
                        <a:t> </a:t>
                      </a:r>
                      <a:r>
                        <a:rPr sz="500" spc="10" dirty="0">
                          <a:latin typeface="Calibri"/>
                          <a:cs typeface="Calibri"/>
                        </a:rPr>
                        <a:t>músculo </a:t>
                      </a:r>
                      <a:r>
                        <a:rPr sz="500" spc="5" dirty="0">
                          <a:latin typeface="Calibri"/>
                          <a:cs typeface="Calibri"/>
                        </a:rPr>
                        <a:t>deltoide </a:t>
                      </a:r>
                      <a:r>
                        <a:rPr sz="500" spc="10" dirty="0">
                          <a:latin typeface="Calibri"/>
                          <a:cs typeface="Calibri"/>
                        </a:rPr>
                        <a:t> </a:t>
                      </a:r>
                      <a:r>
                        <a:rPr sz="500" dirty="0">
                          <a:latin typeface="Calibri"/>
                          <a:cs typeface="Calibri"/>
                        </a:rPr>
                        <a:t>direito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spcBef>
                          <a:spcPts val="5"/>
                        </a:spcBef>
                      </a:pPr>
                      <a:endParaRPr sz="500" dirty="0">
                        <a:latin typeface="Times New Roman"/>
                        <a:cs typeface="Times New Roman"/>
                      </a:endParaRPr>
                    </a:p>
                    <a:p>
                      <a:pPr marL="3175" algn="ctr">
                        <a:lnSpc>
                          <a:spcPct val="100000"/>
                        </a:lnSpc>
                        <a:spcBef>
                          <a:spcPts val="5"/>
                        </a:spcBef>
                      </a:pPr>
                      <a:r>
                        <a:rPr sz="500" spc="10" dirty="0">
                          <a:latin typeface="Calibri"/>
                          <a:cs typeface="Calibri"/>
                        </a:rPr>
                        <a:t>13x3,8</a:t>
                      </a:r>
                      <a:endParaRPr sz="500" dirty="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3"/>
                  </a:ext>
                </a:extLst>
              </a:tr>
              <a:tr h="443423">
                <a:tc>
                  <a:txBody>
                    <a:bodyPr/>
                    <a:lstStyle/>
                    <a:p>
                      <a:pPr>
                        <a:lnSpc>
                          <a:spcPct val="100000"/>
                        </a:lnSpc>
                        <a:spcBef>
                          <a:spcPts val="10"/>
                        </a:spcBef>
                      </a:pPr>
                      <a:endParaRPr lang="pt-BR" sz="500" dirty="0">
                        <a:latin typeface="Times New Roman"/>
                        <a:cs typeface="Times New Roman"/>
                      </a:endParaRPr>
                    </a:p>
                    <a:p>
                      <a:pPr marL="470534" marR="335915" indent="-311445">
                        <a:lnSpc>
                          <a:spcPct val="114999"/>
                        </a:lnSpc>
                      </a:pPr>
                      <a:r>
                        <a:rPr kumimoji="0" sz="500" b="1" kern="1200" spc="5" dirty="0">
                          <a:solidFill>
                            <a:schemeClr val="tx1"/>
                          </a:solidFill>
                          <a:latin typeface="Calibri"/>
                          <a:ea typeface="+mn-ea"/>
                          <a:cs typeface="Calibri"/>
                        </a:rPr>
                        <a:t>H</a:t>
                      </a:r>
                      <a:r>
                        <a:rPr kumimoji="0" lang="pt-BR" sz="500" b="1" kern="1200" spc="5" dirty="0">
                          <a:solidFill>
                            <a:schemeClr val="tx1"/>
                          </a:solidFill>
                          <a:latin typeface="Calibri"/>
                          <a:ea typeface="+mn-ea"/>
                          <a:cs typeface="Calibri"/>
                        </a:rPr>
                        <a:t>e</a:t>
                      </a:r>
                      <a:r>
                        <a:rPr kumimoji="0" sz="500" b="1" kern="1200" spc="5" dirty="0">
                          <a:solidFill>
                            <a:schemeClr val="tx1"/>
                          </a:solidFill>
                          <a:latin typeface="Calibri"/>
                          <a:ea typeface="+mn-ea"/>
                          <a:cs typeface="Calibri"/>
                        </a:rPr>
                        <a:t>pat</a:t>
                      </a:r>
                      <a:r>
                        <a:rPr kumimoji="0" lang="pt-BR" sz="500" b="1" kern="1200" spc="5" dirty="0" err="1">
                          <a:solidFill>
                            <a:schemeClr val="tx1"/>
                          </a:solidFill>
                          <a:latin typeface="Calibri"/>
                          <a:ea typeface="+mn-ea"/>
                          <a:cs typeface="Calibri"/>
                        </a:rPr>
                        <a:t>i</a:t>
                      </a:r>
                      <a:r>
                        <a:rPr kumimoji="0" sz="500" b="1" kern="1200" spc="5" dirty="0" err="1">
                          <a:solidFill>
                            <a:schemeClr val="tx1"/>
                          </a:solidFill>
                          <a:latin typeface="Calibri"/>
                          <a:ea typeface="+mn-ea"/>
                          <a:cs typeface="Calibri"/>
                        </a:rPr>
                        <a:t>te</a:t>
                      </a:r>
                      <a:r>
                        <a:rPr kumimoji="0" sz="500" b="1" kern="1200" spc="5" dirty="0">
                          <a:solidFill>
                            <a:schemeClr val="tx1"/>
                          </a:solidFill>
                          <a:latin typeface="Calibri"/>
                          <a:ea typeface="+mn-ea"/>
                          <a:cs typeface="Calibri"/>
                        </a:rPr>
                        <a:t> B  (2)</a:t>
                      </a:r>
                    </a:p>
                  </a:txBody>
                  <a:tcPr marL="0" marR="0" marT="1086"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marL="3175" algn="ctr">
                        <a:lnSpc>
                          <a:spcPct val="100000"/>
                        </a:lnSpc>
                        <a:spcBef>
                          <a:spcPts val="525"/>
                        </a:spcBef>
                      </a:pPr>
                      <a:r>
                        <a:rPr sz="500" spc="5" dirty="0">
                          <a:latin typeface="Calibri"/>
                          <a:cs typeface="Calibri"/>
                        </a:rPr>
                        <a:t>Hepatite</a:t>
                      </a:r>
                      <a:r>
                        <a:rPr sz="500" spc="-35" dirty="0">
                          <a:latin typeface="Calibri"/>
                          <a:cs typeface="Calibri"/>
                        </a:rPr>
                        <a:t> </a:t>
                      </a:r>
                      <a:r>
                        <a:rPr sz="500" spc="10" dirty="0">
                          <a:latin typeface="Calibri"/>
                          <a:cs typeface="Calibri"/>
                        </a:rPr>
                        <a:t>B</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17145" marR="21590" algn="ctr">
                        <a:lnSpc>
                          <a:spcPct val="114999"/>
                        </a:lnSpc>
                        <a:spcBef>
                          <a:spcPts val="280"/>
                        </a:spcBef>
                      </a:pPr>
                      <a:r>
                        <a:rPr sz="500" dirty="0">
                          <a:latin typeface="Calibri"/>
                          <a:cs typeface="Calibri"/>
                        </a:rPr>
                        <a:t>Antígeno</a:t>
                      </a:r>
                      <a:r>
                        <a:rPr sz="500" spc="-10" dirty="0">
                          <a:latin typeface="Times New Roman"/>
                          <a:cs typeface="Times New Roman"/>
                        </a:rPr>
                        <a:t> </a:t>
                      </a:r>
                      <a:r>
                        <a:rPr sz="500" dirty="0">
                          <a:latin typeface="Calibri"/>
                          <a:cs typeface="Calibri"/>
                        </a:rPr>
                        <a:t>recombinante </a:t>
                      </a:r>
                      <a:r>
                        <a:rPr sz="500" dirty="0">
                          <a:latin typeface="Times New Roman"/>
                          <a:cs typeface="Times New Roman"/>
                        </a:rPr>
                        <a:t> </a:t>
                      </a:r>
                      <a:r>
                        <a:rPr sz="500" spc="10" dirty="0">
                          <a:latin typeface="Calibri"/>
                          <a:cs typeface="Calibri"/>
                        </a:rPr>
                        <a:t>de </a:t>
                      </a:r>
                      <a:r>
                        <a:rPr sz="500" spc="5" dirty="0">
                          <a:latin typeface="Calibri"/>
                          <a:cs typeface="Calibri"/>
                        </a:rPr>
                        <a:t>superfície </a:t>
                      </a:r>
                      <a:r>
                        <a:rPr sz="500" spc="10" dirty="0">
                          <a:latin typeface="Calibri"/>
                          <a:cs typeface="Calibri"/>
                        </a:rPr>
                        <a:t>do </a:t>
                      </a:r>
                      <a:r>
                        <a:rPr sz="500" spc="5" dirty="0">
                          <a:latin typeface="Calibri"/>
                          <a:cs typeface="Calibri"/>
                        </a:rPr>
                        <a:t>vírus </a:t>
                      </a:r>
                      <a:r>
                        <a:rPr sz="500" spc="10" dirty="0">
                          <a:latin typeface="Calibri"/>
                          <a:cs typeface="Calibri"/>
                        </a:rPr>
                        <a:t> </a:t>
                      </a:r>
                      <a:r>
                        <a:rPr sz="500" spc="5" dirty="0">
                          <a:latin typeface="Calibri"/>
                          <a:cs typeface="Calibri"/>
                        </a:rPr>
                        <a:t>purificado</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600">
                        <a:latin typeface="Times New Roman"/>
                        <a:cs typeface="Times New Roman"/>
                      </a:endParaRPr>
                    </a:p>
                    <a:p>
                      <a:pPr marL="22225" algn="ctr">
                        <a:lnSpc>
                          <a:spcPct val="100000"/>
                        </a:lnSpc>
                        <a:spcBef>
                          <a:spcPts val="425"/>
                        </a:spcBef>
                      </a:pPr>
                      <a:r>
                        <a:rPr sz="500" spc="5" dirty="0">
                          <a:latin typeface="Calibri"/>
                          <a:cs typeface="Calibri"/>
                        </a:rPr>
                        <a:t>Dose</a:t>
                      </a:r>
                      <a:r>
                        <a:rPr sz="500" spc="-20" dirty="0">
                          <a:latin typeface="Calibri"/>
                          <a:cs typeface="Calibri"/>
                        </a:rPr>
                        <a:t> </a:t>
                      </a:r>
                      <a:r>
                        <a:rPr sz="500" spc="10" dirty="0">
                          <a:latin typeface="Calibri"/>
                          <a:cs typeface="Calibri"/>
                        </a:rPr>
                        <a:t>ao</a:t>
                      </a:r>
                      <a:r>
                        <a:rPr sz="500" spc="-15" dirty="0">
                          <a:latin typeface="Calibri"/>
                          <a:cs typeface="Calibri"/>
                        </a:rPr>
                        <a:t> </a:t>
                      </a:r>
                      <a:r>
                        <a:rPr sz="500" spc="5" dirty="0">
                          <a:latin typeface="Calibri"/>
                          <a:cs typeface="Calibri"/>
                        </a:rPr>
                        <a:t>nascer</a:t>
                      </a:r>
                      <a:r>
                        <a:rPr sz="500" spc="5" dirty="0">
                          <a:latin typeface="Times New Roman"/>
                          <a:cs typeface="Times New Roman"/>
                        </a:rPr>
                        <a:t> </a:t>
                      </a:r>
                      <a:r>
                        <a:rPr sz="500" spc="-30" dirty="0">
                          <a:latin typeface="Times New Roman"/>
                          <a:cs typeface="Times New Roman"/>
                        </a:rPr>
                        <a:t> </a:t>
                      </a:r>
                      <a:r>
                        <a:rPr sz="600" dirty="0">
                          <a:latin typeface="Microsoft Sans Serif"/>
                          <a:cs typeface="Microsoft Sans Serif"/>
                        </a:rPr>
                        <a:t> </a:t>
                      </a:r>
                      <a:endParaRPr sz="600">
                        <a:latin typeface="Microsoft Sans Serif"/>
                        <a:cs typeface="Microsoft Sans Serif"/>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spc="10" dirty="0">
                          <a:latin typeface="Calibri"/>
                          <a:cs typeface="Calibri"/>
                        </a:rPr>
                        <a:t>Ao</a:t>
                      </a:r>
                      <a:r>
                        <a:rPr sz="500" spc="-35" dirty="0">
                          <a:latin typeface="Calibri"/>
                          <a:cs typeface="Calibri"/>
                        </a:rPr>
                        <a:t> </a:t>
                      </a:r>
                      <a:r>
                        <a:rPr sz="500" spc="5" dirty="0">
                          <a:latin typeface="Calibri"/>
                          <a:cs typeface="Calibri"/>
                        </a:rPr>
                        <a:t>nascer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635"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905" algn="ctr">
                        <a:lnSpc>
                          <a:spcPct val="100000"/>
                        </a:lnSpc>
                        <a:spcBef>
                          <a:spcPts val="525"/>
                        </a:spcBef>
                      </a:pPr>
                      <a:r>
                        <a:rPr sz="500" spc="10" dirty="0">
                          <a:latin typeface="Calibri"/>
                          <a:cs typeface="Calibri"/>
                        </a:rPr>
                        <a:t>0,5mL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3810" algn="ctr">
                        <a:lnSpc>
                          <a:spcPct val="100000"/>
                        </a:lnSpc>
                        <a:spcBef>
                          <a:spcPts val="525"/>
                        </a:spcBef>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2540" algn="ctr">
                        <a:lnSpc>
                          <a:spcPct val="100000"/>
                        </a:lnSpc>
                        <a:spcBef>
                          <a:spcPts val="390"/>
                        </a:spcBef>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4235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4"/>
                  </a:ext>
                </a:extLst>
              </a:tr>
              <a:tr h="286994">
                <a:tc>
                  <a:txBody>
                    <a:bodyPr/>
                    <a:lstStyle/>
                    <a:p>
                      <a:pPr marL="348615" marR="132715" indent="-228600">
                        <a:lnSpc>
                          <a:spcPct val="114999"/>
                        </a:lnSpc>
                        <a:spcBef>
                          <a:spcPts val="290"/>
                        </a:spcBef>
                      </a:pPr>
                      <a:r>
                        <a:rPr sz="500" b="1" spc="5" dirty="0">
                          <a:latin typeface="Calibri"/>
                          <a:cs typeface="Calibri"/>
                        </a:rPr>
                        <a:t>Poliomielite</a:t>
                      </a:r>
                      <a:r>
                        <a:rPr sz="500" b="1" spc="-20" dirty="0">
                          <a:latin typeface="Calibri"/>
                          <a:cs typeface="Calibri"/>
                        </a:rPr>
                        <a:t> </a:t>
                      </a:r>
                      <a:r>
                        <a:rPr sz="500" b="1" spc="10" dirty="0">
                          <a:latin typeface="Calibri"/>
                          <a:cs typeface="Calibri"/>
                        </a:rPr>
                        <a:t>1,2,3</a:t>
                      </a:r>
                      <a:r>
                        <a:rPr sz="500" b="1" spc="-20" dirty="0">
                          <a:latin typeface="Calibri"/>
                          <a:cs typeface="Calibri"/>
                        </a:rPr>
                        <a:t> </a:t>
                      </a:r>
                      <a:r>
                        <a:rPr sz="500" b="1" spc="10" dirty="0">
                          <a:latin typeface="Calibri"/>
                          <a:cs typeface="Calibri"/>
                        </a:rPr>
                        <a:t>(VIP</a:t>
                      </a:r>
                      <a:r>
                        <a:rPr sz="500" b="1" spc="-20" dirty="0">
                          <a:latin typeface="Calibri"/>
                          <a:cs typeface="Calibri"/>
                        </a:rPr>
                        <a:t> </a:t>
                      </a:r>
                      <a:r>
                        <a:rPr sz="500" b="1" spc="5" dirty="0">
                          <a:latin typeface="Calibri"/>
                          <a:cs typeface="Calibri"/>
                        </a:rPr>
                        <a:t>- </a:t>
                      </a:r>
                      <a:r>
                        <a:rPr sz="500" b="1" spc="-120" dirty="0">
                          <a:latin typeface="Calibri"/>
                          <a:cs typeface="Calibri"/>
                        </a:rPr>
                        <a:t> </a:t>
                      </a:r>
                      <a:r>
                        <a:rPr sz="500" b="1" spc="10" dirty="0">
                          <a:latin typeface="Calibri"/>
                          <a:cs typeface="Calibri"/>
                        </a:rPr>
                        <a:t>inativada)</a:t>
                      </a:r>
                      <a:endParaRPr sz="500" dirty="0">
                        <a:latin typeface="Calibri"/>
                        <a:cs typeface="Calibri"/>
                      </a:endParaRPr>
                    </a:p>
                  </a:txBody>
                  <a:tcPr marL="0" marR="0" marT="31494"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spcBef>
                          <a:spcPts val="15"/>
                        </a:spcBef>
                      </a:pPr>
                      <a:endParaRPr sz="600">
                        <a:latin typeface="Times New Roman"/>
                        <a:cs typeface="Times New Roman"/>
                      </a:endParaRPr>
                    </a:p>
                    <a:p>
                      <a:pPr marL="2540" algn="ctr">
                        <a:lnSpc>
                          <a:spcPct val="100000"/>
                        </a:lnSpc>
                      </a:pPr>
                      <a:r>
                        <a:rPr sz="500" spc="10" dirty="0">
                          <a:latin typeface="Calibri"/>
                          <a:cs typeface="Calibri"/>
                        </a:rPr>
                        <a:t>Poliomielite</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318770" marR="36830" indent="-288290">
                        <a:lnSpc>
                          <a:spcPct val="114999"/>
                        </a:lnSpc>
                        <a:spcBef>
                          <a:spcPts val="290"/>
                        </a:spcBef>
                      </a:pPr>
                      <a:r>
                        <a:rPr sz="500" spc="5" dirty="0">
                          <a:latin typeface="Calibri"/>
                          <a:cs typeface="Calibri"/>
                        </a:rPr>
                        <a:t>Vírus</a:t>
                      </a:r>
                      <a:r>
                        <a:rPr sz="500" spc="-20" dirty="0">
                          <a:latin typeface="Calibri"/>
                          <a:cs typeface="Calibri"/>
                        </a:rPr>
                        <a:t> </a:t>
                      </a:r>
                      <a:r>
                        <a:rPr sz="500" spc="5" dirty="0">
                          <a:latin typeface="Calibri"/>
                          <a:cs typeface="Calibri"/>
                        </a:rPr>
                        <a:t>inativado</a:t>
                      </a:r>
                      <a:r>
                        <a:rPr sz="500" spc="-15" dirty="0">
                          <a:latin typeface="Calibri"/>
                          <a:cs typeface="Calibri"/>
                        </a:rPr>
                        <a:t> </a:t>
                      </a:r>
                      <a:r>
                        <a:rPr sz="500" spc="10" dirty="0">
                          <a:latin typeface="Calibri"/>
                          <a:cs typeface="Calibri"/>
                        </a:rPr>
                        <a:t>tipos</a:t>
                      </a:r>
                      <a:r>
                        <a:rPr sz="500" spc="-20" dirty="0">
                          <a:latin typeface="Calibri"/>
                          <a:cs typeface="Calibri"/>
                        </a:rPr>
                        <a:t> </a:t>
                      </a:r>
                      <a:r>
                        <a:rPr sz="500" spc="5" dirty="0">
                          <a:latin typeface="Calibri"/>
                          <a:cs typeface="Calibri"/>
                        </a:rPr>
                        <a:t>1, </a:t>
                      </a:r>
                      <a:r>
                        <a:rPr sz="500" spc="-120" dirty="0">
                          <a:latin typeface="Calibri"/>
                          <a:cs typeface="Calibri"/>
                        </a:rPr>
                        <a:t> </a:t>
                      </a:r>
                      <a:r>
                        <a:rPr sz="500" spc="5" dirty="0">
                          <a:latin typeface="Calibri"/>
                          <a:cs typeface="Calibri"/>
                        </a:rPr>
                        <a:t>2,</a:t>
                      </a:r>
                      <a:r>
                        <a:rPr sz="500" spc="-5" dirty="0">
                          <a:latin typeface="Calibri"/>
                          <a:cs typeface="Calibri"/>
                        </a:rPr>
                        <a:t> </a:t>
                      </a:r>
                      <a:r>
                        <a:rPr sz="500" spc="10" dirty="0">
                          <a:latin typeface="Calibri"/>
                          <a:cs typeface="Calibri"/>
                        </a:rPr>
                        <a:t>e</a:t>
                      </a:r>
                      <a:r>
                        <a:rPr sz="500" dirty="0">
                          <a:latin typeface="Calibri"/>
                          <a:cs typeface="Calibri"/>
                        </a:rPr>
                        <a:t> </a:t>
                      </a:r>
                      <a:r>
                        <a:rPr sz="500" spc="10" dirty="0">
                          <a:latin typeface="Calibri"/>
                          <a:cs typeface="Calibri"/>
                        </a:rPr>
                        <a:t>3</a:t>
                      </a:r>
                      <a:endParaRPr sz="500">
                        <a:latin typeface="Calibri"/>
                        <a:cs typeface="Calibri"/>
                      </a:endParaRPr>
                    </a:p>
                  </a:txBody>
                  <a:tcPr marL="0" marR="0" marT="31494"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3810" algn="ctr">
                        <a:lnSpc>
                          <a:spcPct val="100000"/>
                        </a:lnSpc>
                      </a:pPr>
                      <a:r>
                        <a:rPr sz="500" spc="10" dirty="0">
                          <a:latin typeface="Calibri"/>
                          <a:cs typeface="Calibri"/>
                        </a:rPr>
                        <a:t>3</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393700" marR="80645" indent="-320040">
                        <a:lnSpc>
                          <a:spcPct val="114999"/>
                        </a:lnSpc>
                        <a:spcBef>
                          <a:spcPts val="290"/>
                        </a:spcBef>
                      </a:pPr>
                      <a:r>
                        <a:rPr sz="500" spc="10" dirty="0">
                          <a:latin typeface="Calibri"/>
                          <a:cs typeface="Calibri"/>
                        </a:rPr>
                        <a:t>2</a:t>
                      </a:r>
                      <a:r>
                        <a:rPr sz="500" spc="-15" dirty="0">
                          <a:latin typeface="Calibri"/>
                          <a:cs typeface="Calibri"/>
                        </a:rPr>
                        <a:t> </a:t>
                      </a:r>
                      <a:r>
                        <a:rPr sz="500" spc="10" dirty="0">
                          <a:latin typeface="Calibri"/>
                          <a:cs typeface="Calibri"/>
                        </a:rPr>
                        <a:t>reforços</a:t>
                      </a:r>
                      <a:r>
                        <a:rPr sz="500" spc="-15" dirty="0">
                          <a:latin typeface="Calibri"/>
                          <a:cs typeface="Calibri"/>
                        </a:rPr>
                        <a:t> </a:t>
                      </a:r>
                      <a:r>
                        <a:rPr sz="500" spc="10" dirty="0">
                          <a:latin typeface="Calibri"/>
                          <a:cs typeface="Calibri"/>
                        </a:rPr>
                        <a:t>com</a:t>
                      </a:r>
                      <a:r>
                        <a:rPr sz="500" spc="-10" dirty="0">
                          <a:latin typeface="Calibri"/>
                          <a:cs typeface="Calibri"/>
                        </a:rPr>
                        <a:t> </a:t>
                      </a:r>
                      <a:r>
                        <a:rPr sz="500" spc="10" dirty="0">
                          <a:latin typeface="Calibri"/>
                          <a:cs typeface="Calibri"/>
                        </a:rPr>
                        <a:t>a</a:t>
                      </a:r>
                      <a:r>
                        <a:rPr sz="500" spc="-15" dirty="0">
                          <a:latin typeface="Calibri"/>
                          <a:cs typeface="Calibri"/>
                        </a:rPr>
                        <a:t> </a:t>
                      </a:r>
                      <a:r>
                        <a:rPr sz="500" spc="10" dirty="0">
                          <a:latin typeface="Calibri"/>
                          <a:cs typeface="Calibri"/>
                        </a:rPr>
                        <a:t>vacina </a:t>
                      </a:r>
                      <a:r>
                        <a:rPr sz="500" spc="-120" dirty="0">
                          <a:latin typeface="Calibri"/>
                          <a:cs typeface="Calibri"/>
                        </a:rPr>
                        <a:t> </a:t>
                      </a:r>
                      <a:r>
                        <a:rPr sz="500" spc="5" dirty="0">
                          <a:latin typeface="Calibri"/>
                          <a:cs typeface="Calibri"/>
                        </a:rPr>
                        <a:t>VOP</a:t>
                      </a:r>
                      <a:endParaRPr sz="500">
                        <a:latin typeface="Calibri"/>
                        <a:cs typeface="Calibri"/>
                      </a:endParaRPr>
                    </a:p>
                  </a:txBody>
                  <a:tcPr marL="0" marR="0" marT="31494"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635" algn="ctr">
                        <a:lnSpc>
                          <a:spcPct val="100000"/>
                        </a:lnSpc>
                      </a:pPr>
                      <a:r>
                        <a:rPr sz="500" spc="10" dirty="0">
                          <a:latin typeface="Calibri"/>
                          <a:cs typeface="Calibri"/>
                        </a:rPr>
                        <a:t>2</a:t>
                      </a:r>
                      <a:r>
                        <a:rPr sz="500" spc="-5" dirty="0">
                          <a:latin typeface="Calibri"/>
                          <a:cs typeface="Calibri"/>
                        </a:rPr>
                        <a:t> </a:t>
                      </a:r>
                      <a:r>
                        <a:rPr sz="500" spc="10" dirty="0">
                          <a:latin typeface="Calibri"/>
                          <a:cs typeface="Calibri"/>
                        </a:rPr>
                        <a:t>meses,</a:t>
                      </a:r>
                      <a:r>
                        <a:rPr sz="500" spc="-5" dirty="0">
                          <a:latin typeface="Calibri"/>
                          <a:cs typeface="Calibri"/>
                        </a:rPr>
                        <a:t> </a:t>
                      </a:r>
                      <a:r>
                        <a:rPr sz="500" spc="10" dirty="0">
                          <a:latin typeface="Calibri"/>
                          <a:cs typeface="Calibri"/>
                        </a:rPr>
                        <a:t>4</a:t>
                      </a:r>
                      <a:r>
                        <a:rPr sz="500" dirty="0">
                          <a:latin typeface="Calibri"/>
                          <a:cs typeface="Calibri"/>
                        </a:rPr>
                        <a:t> </a:t>
                      </a:r>
                      <a:r>
                        <a:rPr sz="500" spc="10" dirty="0">
                          <a:latin typeface="Calibri"/>
                          <a:cs typeface="Calibri"/>
                        </a:rPr>
                        <a:t>meses</a:t>
                      </a:r>
                      <a:r>
                        <a:rPr sz="500" spc="-5" dirty="0">
                          <a:latin typeface="Calibri"/>
                          <a:cs typeface="Calibri"/>
                        </a:rPr>
                        <a:t> </a:t>
                      </a:r>
                      <a:r>
                        <a:rPr sz="500" spc="10" dirty="0">
                          <a:latin typeface="Calibri"/>
                          <a:cs typeface="Calibri"/>
                        </a:rPr>
                        <a:t>e</a:t>
                      </a:r>
                      <a:r>
                        <a:rPr sz="500" dirty="0">
                          <a:latin typeface="Calibri"/>
                          <a:cs typeface="Calibri"/>
                        </a:rPr>
                        <a:t> </a:t>
                      </a:r>
                      <a:r>
                        <a:rPr sz="500" spc="10" dirty="0">
                          <a:latin typeface="Calibri"/>
                          <a:cs typeface="Calibri"/>
                        </a:rPr>
                        <a:t>6</a:t>
                      </a:r>
                      <a:r>
                        <a:rPr sz="500" spc="-5" dirty="0">
                          <a:latin typeface="Calibri"/>
                          <a:cs typeface="Calibri"/>
                        </a:rPr>
                        <a:t> </a:t>
                      </a:r>
                      <a:r>
                        <a:rPr sz="500" spc="10" dirty="0">
                          <a:latin typeface="Calibri"/>
                          <a:cs typeface="Calibri"/>
                        </a:rPr>
                        <a:t>meses</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3810" algn="ctr">
                        <a:lnSpc>
                          <a:spcPct val="100000"/>
                        </a:lnSpc>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217170">
                        <a:lnSpc>
                          <a:spcPct val="100000"/>
                        </a:lnSpc>
                      </a:pPr>
                      <a:r>
                        <a:rPr sz="500" dirty="0">
                          <a:latin typeface="Calibri"/>
                          <a:cs typeface="Calibri"/>
                        </a:rPr>
                        <a:t>30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1905" algn="ctr">
                        <a:lnSpc>
                          <a:spcPct val="100000"/>
                        </a:lnSpc>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5080" algn="ctr">
                        <a:lnSpc>
                          <a:spcPct val="100000"/>
                        </a:lnSpc>
                      </a:pPr>
                      <a:r>
                        <a:rPr sz="500" spc="10" dirty="0">
                          <a:latin typeface="Calibri"/>
                          <a:cs typeface="Calibri"/>
                        </a:rPr>
                        <a:t>Intramuscular</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5"/>
                        </a:spcBef>
                      </a:pPr>
                      <a:endParaRPr sz="600">
                        <a:latin typeface="Times New Roman"/>
                        <a:cs typeface="Times New Roman"/>
                      </a:endParaRPr>
                    </a:p>
                    <a:p>
                      <a:pPr marL="1905" algn="ctr">
                        <a:lnSpc>
                          <a:spcPct val="100000"/>
                        </a:lnSpc>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2540" algn="ctr">
                        <a:lnSpc>
                          <a:spcPts val="715"/>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ts val="66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5"/>
                  </a:ext>
                </a:extLst>
              </a:tr>
              <a:tr h="468945">
                <a:tc>
                  <a:txBody>
                    <a:bodyPr/>
                    <a:lstStyle/>
                    <a:p>
                      <a:pPr>
                        <a:lnSpc>
                          <a:spcPct val="100000"/>
                        </a:lnSpc>
                      </a:pPr>
                      <a:endParaRPr sz="500">
                        <a:latin typeface="Times New Roman"/>
                        <a:cs typeface="Times New Roman"/>
                      </a:endParaRPr>
                    </a:p>
                    <a:p>
                      <a:pPr marL="345440" marR="120650" indent="-241300">
                        <a:lnSpc>
                          <a:spcPct val="114999"/>
                        </a:lnSpc>
                        <a:spcBef>
                          <a:spcPts val="455"/>
                        </a:spcBef>
                      </a:pPr>
                      <a:r>
                        <a:rPr sz="500" b="1" spc="5" dirty="0">
                          <a:latin typeface="Calibri"/>
                          <a:cs typeface="Calibri"/>
                        </a:rPr>
                        <a:t>Poliomielite</a:t>
                      </a:r>
                      <a:r>
                        <a:rPr sz="500" b="1" spc="-10" dirty="0">
                          <a:latin typeface="Calibri"/>
                          <a:cs typeface="Calibri"/>
                        </a:rPr>
                        <a:t> </a:t>
                      </a:r>
                      <a:r>
                        <a:rPr sz="500" b="1" spc="10" dirty="0">
                          <a:latin typeface="Calibri"/>
                          <a:cs typeface="Calibri"/>
                        </a:rPr>
                        <a:t>1</a:t>
                      </a:r>
                      <a:r>
                        <a:rPr sz="500" b="1" spc="-10" dirty="0">
                          <a:latin typeface="Calibri"/>
                          <a:cs typeface="Calibri"/>
                        </a:rPr>
                        <a:t> </a:t>
                      </a:r>
                      <a:r>
                        <a:rPr sz="500" b="1" spc="10" dirty="0">
                          <a:latin typeface="Calibri"/>
                          <a:cs typeface="Calibri"/>
                        </a:rPr>
                        <a:t>e</a:t>
                      </a:r>
                      <a:r>
                        <a:rPr sz="500" b="1" spc="-5" dirty="0">
                          <a:latin typeface="Calibri"/>
                          <a:cs typeface="Calibri"/>
                        </a:rPr>
                        <a:t> </a:t>
                      </a:r>
                      <a:r>
                        <a:rPr sz="500" b="1" spc="10" dirty="0">
                          <a:latin typeface="Calibri"/>
                          <a:cs typeface="Calibri"/>
                        </a:rPr>
                        <a:t>3</a:t>
                      </a:r>
                      <a:r>
                        <a:rPr sz="500" b="1" spc="-10" dirty="0">
                          <a:latin typeface="Calibri"/>
                          <a:cs typeface="Calibri"/>
                        </a:rPr>
                        <a:t> </a:t>
                      </a:r>
                      <a:r>
                        <a:rPr sz="500" b="1" spc="10" dirty="0">
                          <a:latin typeface="Calibri"/>
                          <a:cs typeface="Calibri"/>
                        </a:rPr>
                        <a:t>(VOP</a:t>
                      </a:r>
                      <a:r>
                        <a:rPr sz="500" b="1" spc="-5" dirty="0">
                          <a:latin typeface="Calibri"/>
                          <a:cs typeface="Calibri"/>
                        </a:rPr>
                        <a:t> </a:t>
                      </a:r>
                      <a:r>
                        <a:rPr sz="500" b="1" spc="5" dirty="0">
                          <a:latin typeface="Calibri"/>
                          <a:cs typeface="Calibri"/>
                        </a:rPr>
                        <a:t>- </a:t>
                      </a:r>
                      <a:r>
                        <a:rPr sz="500" b="1" spc="-120" dirty="0">
                          <a:latin typeface="Calibri"/>
                          <a:cs typeface="Calibri"/>
                        </a:rPr>
                        <a:t> </a:t>
                      </a:r>
                      <a:r>
                        <a:rPr sz="500" b="1" spc="10" dirty="0">
                          <a:latin typeface="Calibri"/>
                          <a:cs typeface="Calibri"/>
                        </a:rPr>
                        <a:t>atenuada)</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2540" algn="ctr">
                        <a:lnSpc>
                          <a:spcPct val="100000"/>
                        </a:lnSpc>
                      </a:pPr>
                      <a:r>
                        <a:rPr sz="500" spc="10" dirty="0">
                          <a:latin typeface="Calibri"/>
                          <a:cs typeface="Calibri"/>
                        </a:rPr>
                        <a:t>Poliomielite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241300" marR="74930" indent="-152400">
                        <a:lnSpc>
                          <a:spcPct val="114999"/>
                        </a:lnSpc>
                        <a:spcBef>
                          <a:spcPts val="455"/>
                        </a:spcBef>
                      </a:pPr>
                      <a:r>
                        <a:rPr sz="500" spc="5" dirty="0">
                          <a:latin typeface="Calibri"/>
                          <a:cs typeface="Calibri"/>
                        </a:rPr>
                        <a:t>Vírus</a:t>
                      </a:r>
                      <a:r>
                        <a:rPr sz="500" spc="-30" dirty="0">
                          <a:latin typeface="Calibri"/>
                          <a:cs typeface="Calibri"/>
                        </a:rPr>
                        <a:t> </a:t>
                      </a:r>
                      <a:r>
                        <a:rPr sz="500" spc="10" dirty="0">
                          <a:latin typeface="Calibri"/>
                          <a:cs typeface="Calibri"/>
                        </a:rPr>
                        <a:t>vivo</a:t>
                      </a:r>
                      <a:r>
                        <a:rPr sz="500" spc="-30" dirty="0">
                          <a:latin typeface="Calibri"/>
                          <a:cs typeface="Calibri"/>
                        </a:rPr>
                        <a:t> </a:t>
                      </a:r>
                      <a:r>
                        <a:rPr sz="500" spc="10" dirty="0">
                          <a:latin typeface="Calibri"/>
                          <a:cs typeface="Calibri"/>
                        </a:rPr>
                        <a:t>atenuado </a:t>
                      </a:r>
                      <a:r>
                        <a:rPr sz="500" spc="-120" dirty="0">
                          <a:latin typeface="Calibri"/>
                          <a:cs typeface="Calibri"/>
                        </a:rPr>
                        <a:t> </a:t>
                      </a:r>
                      <a:r>
                        <a:rPr sz="500" spc="10" dirty="0">
                          <a:latin typeface="Calibri"/>
                          <a:cs typeface="Calibri"/>
                        </a:rPr>
                        <a:t>tipos</a:t>
                      </a:r>
                      <a:r>
                        <a:rPr sz="500" spc="-5" dirty="0">
                          <a:latin typeface="Calibri"/>
                          <a:cs typeface="Calibri"/>
                        </a:rPr>
                        <a:t> </a:t>
                      </a:r>
                      <a:r>
                        <a:rPr sz="500" spc="10" dirty="0">
                          <a:latin typeface="Calibri"/>
                          <a:cs typeface="Calibri"/>
                        </a:rPr>
                        <a:t>1</a:t>
                      </a:r>
                      <a:r>
                        <a:rPr sz="500" spc="-5" dirty="0">
                          <a:latin typeface="Calibri"/>
                          <a:cs typeface="Calibri"/>
                        </a:rPr>
                        <a:t> </a:t>
                      </a:r>
                      <a:r>
                        <a:rPr sz="500" spc="10" dirty="0">
                          <a:latin typeface="Calibri"/>
                          <a:cs typeface="Calibri"/>
                        </a:rPr>
                        <a:t>e</a:t>
                      </a:r>
                      <a:r>
                        <a:rPr sz="500" spc="-5" dirty="0">
                          <a:latin typeface="Calibri"/>
                          <a:cs typeface="Calibri"/>
                        </a:rPr>
                        <a:t> </a:t>
                      </a:r>
                      <a:r>
                        <a:rPr sz="500" spc="10" dirty="0">
                          <a:latin typeface="Calibri"/>
                          <a:cs typeface="Calibri"/>
                        </a:rPr>
                        <a:t>3</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1270"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22225" algn="ctr">
                        <a:lnSpc>
                          <a:spcPct val="100000"/>
                        </a:lnSpc>
                      </a:pPr>
                      <a:r>
                        <a:rPr sz="500" spc="10" dirty="0">
                          <a:latin typeface="Calibri"/>
                          <a:cs typeface="Calibri"/>
                        </a:rPr>
                        <a:t>2</a:t>
                      </a:r>
                      <a:r>
                        <a:rPr sz="500" spc="-15" dirty="0">
                          <a:latin typeface="Calibri"/>
                          <a:cs typeface="Calibri"/>
                        </a:rPr>
                        <a:t> </a:t>
                      </a:r>
                      <a:r>
                        <a:rPr sz="500" spc="5" dirty="0">
                          <a:latin typeface="Calibri"/>
                          <a:cs typeface="Calibri"/>
                        </a:rPr>
                        <a:t>doses</a:t>
                      </a:r>
                      <a:r>
                        <a:rPr sz="500" spc="-15" dirty="0">
                          <a:latin typeface="Calibri"/>
                          <a:cs typeface="Calibri"/>
                        </a:rPr>
                        <a:t> </a:t>
                      </a:r>
                      <a:r>
                        <a:rPr sz="500" spc="10" dirty="0">
                          <a:latin typeface="Calibri"/>
                          <a:cs typeface="Calibri"/>
                        </a:rPr>
                        <a:t>de</a:t>
                      </a:r>
                      <a:r>
                        <a:rPr sz="500" spc="-15" dirty="0">
                          <a:latin typeface="Calibri"/>
                          <a:cs typeface="Calibri"/>
                        </a:rPr>
                        <a:t> </a:t>
                      </a:r>
                      <a:r>
                        <a:rPr sz="500" spc="10" dirty="0">
                          <a:latin typeface="Calibri"/>
                          <a:cs typeface="Calibri"/>
                        </a:rPr>
                        <a:t>reforço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1905" algn="ctr">
                        <a:lnSpc>
                          <a:spcPct val="100000"/>
                        </a:lnSpc>
                      </a:pPr>
                      <a:r>
                        <a:rPr sz="500" spc="10" dirty="0">
                          <a:latin typeface="Calibri"/>
                          <a:cs typeface="Calibri"/>
                        </a:rPr>
                        <a:t>15</a:t>
                      </a:r>
                      <a:r>
                        <a:rPr sz="500" spc="-10" dirty="0">
                          <a:latin typeface="Calibri"/>
                          <a:cs typeface="Calibri"/>
                        </a:rPr>
                        <a:t> </a:t>
                      </a:r>
                      <a:r>
                        <a:rPr sz="500" spc="10" dirty="0">
                          <a:latin typeface="Calibri"/>
                          <a:cs typeface="Calibri"/>
                        </a:rPr>
                        <a:t>meses</a:t>
                      </a:r>
                      <a:r>
                        <a:rPr sz="500" spc="-10" dirty="0">
                          <a:latin typeface="Calibri"/>
                          <a:cs typeface="Calibri"/>
                        </a:rPr>
                        <a:t> </a:t>
                      </a:r>
                      <a:r>
                        <a:rPr sz="500" spc="10" dirty="0">
                          <a:latin typeface="Calibri"/>
                          <a:cs typeface="Calibri"/>
                        </a:rPr>
                        <a:t>e</a:t>
                      </a:r>
                      <a:r>
                        <a:rPr sz="500" spc="-5" dirty="0">
                          <a:latin typeface="Calibri"/>
                          <a:cs typeface="Calibri"/>
                        </a:rPr>
                        <a:t> </a:t>
                      </a:r>
                      <a:r>
                        <a:rPr sz="500" spc="10" dirty="0">
                          <a:latin typeface="Calibri"/>
                          <a:cs typeface="Calibri"/>
                        </a:rPr>
                        <a:t>4</a:t>
                      </a:r>
                      <a:r>
                        <a:rPr sz="500" spc="-10" dirty="0">
                          <a:latin typeface="Calibri"/>
                          <a:cs typeface="Calibri"/>
                        </a:rPr>
                        <a:t> </a:t>
                      </a:r>
                      <a:r>
                        <a:rPr sz="500" spc="10" dirty="0">
                          <a:latin typeface="Calibri"/>
                          <a:cs typeface="Calibri"/>
                        </a:rPr>
                        <a:t>anos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1270"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R="8255" algn="ctr">
                        <a:lnSpc>
                          <a:spcPct val="100000"/>
                        </a:lnSpc>
                        <a:spcBef>
                          <a:spcPts val="15"/>
                        </a:spcBef>
                      </a:pPr>
                      <a:r>
                        <a:rPr sz="500" spc="10" dirty="0">
                          <a:latin typeface="Calibri"/>
                          <a:cs typeface="Calibri"/>
                        </a:rPr>
                        <a:t>1º</a:t>
                      </a:r>
                      <a:r>
                        <a:rPr sz="500" spc="-10" dirty="0">
                          <a:latin typeface="Calibri"/>
                          <a:cs typeface="Calibri"/>
                        </a:rPr>
                        <a:t> </a:t>
                      </a:r>
                      <a:r>
                        <a:rPr sz="500" spc="5" dirty="0">
                          <a:latin typeface="Calibri"/>
                          <a:cs typeface="Calibri"/>
                        </a:rPr>
                        <a:t>ref.</a:t>
                      </a:r>
                      <a:r>
                        <a:rPr sz="500" spc="120" dirty="0">
                          <a:latin typeface="Calibri"/>
                          <a:cs typeface="Calibri"/>
                        </a:rPr>
                        <a:t> </a:t>
                      </a:r>
                      <a:r>
                        <a:rPr sz="500" spc="10" dirty="0">
                          <a:latin typeface="Calibri"/>
                          <a:cs typeface="Calibri"/>
                        </a:rPr>
                        <a:t>6</a:t>
                      </a:r>
                      <a:r>
                        <a:rPr sz="500" spc="-5" dirty="0">
                          <a:latin typeface="Calibri"/>
                          <a:cs typeface="Calibri"/>
                        </a:rPr>
                        <a:t> </a:t>
                      </a:r>
                      <a:r>
                        <a:rPr sz="500" spc="10" dirty="0">
                          <a:latin typeface="Calibri"/>
                          <a:cs typeface="Calibri"/>
                        </a:rPr>
                        <a:t>meses</a:t>
                      </a:r>
                      <a:endParaRPr sz="500">
                        <a:latin typeface="Calibri"/>
                        <a:cs typeface="Calibri"/>
                      </a:endParaRPr>
                    </a:p>
                    <a:p>
                      <a:pPr marL="66040" marR="73660" algn="ctr">
                        <a:lnSpc>
                          <a:spcPct val="114999"/>
                        </a:lnSpc>
                      </a:pPr>
                      <a:r>
                        <a:rPr sz="500" spc="10" dirty="0">
                          <a:latin typeface="Calibri"/>
                          <a:cs typeface="Calibri"/>
                        </a:rPr>
                        <a:t>após</a:t>
                      </a:r>
                      <a:r>
                        <a:rPr sz="500" spc="-20" dirty="0">
                          <a:latin typeface="Calibri"/>
                          <a:cs typeface="Calibri"/>
                        </a:rPr>
                        <a:t> </a:t>
                      </a:r>
                      <a:r>
                        <a:rPr sz="500" spc="10" dirty="0">
                          <a:latin typeface="Calibri"/>
                          <a:cs typeface="Calibri"/>
                        </a:rPr>
                        <a:t>3ª</a:t>
                      </a:r>
                      <a:r>
                        <a:rPr sz="500" spc="-15" dirty="0">
                          <a:latin typeface="Calibri"/>
                          <a:cs typeface="Calibri"/>
                        </a:rPr>
                        <a:t> </a:t>
                      </a:r>
                      <a:r>
                        <a:rPr sz="500" spc="5" dirty="0">
                          <a:latin typeface="Calibri"/>
                          <a:cs typeface="Calibri"/>
                        </a:rPr>
                        <a:t>dose</a:t>
                      </a:r>
                      <a:r>
                        <a:rPr sz="500" spc="-20" dirty="0">
                          <a:latin typeface="Calibri"/>
                          <a:cs typeface="Calibri"/>
                        </a:rPr>
                        <a:t> </a:t>
                      </a:r>
                      <a:r>
                        <a:rPr sz="500" spc="5" dirty="0">
                          <a:latin typeface="Calibri"/>
                          <a:cs typeface="Calibri"/>
                        </a:rPr>
                        <a:t>da </a:t>
                      </a:r>
                      <a:r>
                        <a:rPr sz="500" spc="-120" dirty="0">
                          <a:latin typeface="Calibri"/>
                          <a:cs typeface="Calibri"/>
                        </a:rPr>
                        <a:t> </a:t>
                      </a:r>
                      <a:r>
                        <a:rPr sz="500" spc="5" dirty="0">
                          <a:latin typeface="Calibri"/>
                          <a:cs typeface="Calibri"/>
                        </a:rPr>
                        <a:t>VIP , </a:t>
                      </a:r>
                      <a:r>
                        <a:rPr sz="500" spc="10" dirty="0">
                          <a:latin typeface="Calibri"/>
                          <a:cs typeface="Calibri"/>
                        </a:rPr>
                        <a:t>2º </a:t>
                      </a:r>
                      <a:r>
                        <a:rPr sz="500" spc="5" dirty="0">
                          <a:latin typeface="Calibri"/>
                          <a:cs typeface="Calibri"/>
                        </a:rPr>
                        <a:t>ref. </a:t>
                      </a:r>
                      <a:r>
                        <a:rPr sz="500" spc="10" dirty="0">
                          <a:latin typeface="Calibri"/>
                          <a:cs typeface="Calibri"/>
                        </a:rPr>
                        <a:t>6 </a:t>
                      </a:r>
                      <a:r>
                        <a:rPr sz="500" spc="15" dirty="0">
                          <a:latin typeface="Calibri"/>
                          <a:cs typeface="Calibri"/>
                        </a:rPr>
                        <a:t> </a:t>
                      </a:r>
                      <a:r>
                        <a:rPr sz="500" spc="10" dirty="0">
                          <a:latin typeface="Calibri"/>
                          <a:cs typeface="Calibri"/>
                        </a:rPr>
                        <a:t>meses após</a:t>
                      </a:r>
                      <a:r>
                        <a:rPr sz="500" spc="15" dirty="0">
                          <a:latin typeface="Calibri"/>
                          <a:cs typeface="Calibri"/>
                        </a:rPr>
                        <a:t> </a:t>
                      </a:r>
                      <a:r>
                        <a:rPr sz="500" spc="10" dirty="0">
                          <a:latin typeface="Calibri"/>
                          <a:cs typeface="Calibri"/>
                        </a:rPr>
                        <a:t>1º </a:t>
                      </a:r>
                      <a:r>
                        <a:rPr sz="500" spc="-125" dirty="0">
                          <a:latin typeface="Calibri"/>
                          <a:cs typeface="Calibri"/>
                        </a:rPr>
                        <a:t> </a:t>
                      </a:r>
                      <a:r>
                        <a:rPr sz="500" spc="10" dirty="0">
                          <a:latin typeface="Calibri"/>
                          <a:cs typeface="Calibri"/>
                        </a:rPr>
                        <a:t>ref.***</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4445" algn="ctr">
                        <a:lnSpc>
                          <a:spcPct val="100000"/>
                        </a:lnSpc>
                      </a:pPr>
                      <a:r>
                        <a:rPr sz="500" spc="10" dirty="0">
                          <a:latin typeface="Calibri"/>
                          <a:cs typeface="Calibri"/>
                        </a:rPr>
                        <a:t>2</a:t>
                      </a:r>
                      <a:r>
                        <a:rPr sz="500" spc="-35" dirty="0">
                          <a:latin typeface="Calibri"/>
                          <a:cs typeface="Calibri"/>
                        </a:rPr>
                        <a:t> </a:t>
                      </a:r>
                      <a:r>
                        <a:rPr sz="500" spc="10" dirty="0">
                          <a:latin typeface="Calibri"/>
                          <a:cs typeface="Calibri"/>
                        </a:rPr>
                        <a:t>gotas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1905" algn="ctr">
                        <a:lnSpc>
                          <a:spcPct val="100000"/>
                        </a:lnSpc>
                      </a:pPr>
                      <a:r>
                        <a:rPr sz="500" spc="5" dirty="0">
                          <a:latin typeface="Calibri"/>
                          <a:cs typeface="Calibri"/>
                        </a:rPr>
                        <a:t>Oral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1905" algn="ctr">
                        <a:lnSpc>
                          <a:spcPct val="100000"/>
                        </a:lnSpc>
                      </a:pPr>
                      <a:r>
                        <a:rPr sz="500" spc="5" dirty="0">
                          <a:latin typeface="Calibri"/>
                          <a:cs typeface="Calibri"/>
                        </a:rPr>
                        <a:t>Cavidade</a:t>
                      </a:r>
                      <a:r>
                        <a:rPr sz="500" spc="105" dirty="0">
                          <a:latin typeface="Calibri"/>
                          <a:cs typeface="Calibri"/>
                        </a:rPr>
                        <a:t> </a:t>
                      </a:r>
                      <a:r>
                        <a:rPr sz="500" dirty="0">
                          <a:latin typeface="Calibri"/>
                          <a:cs typeface="Calibri"/>
                        </a:rPr>
                        <a:t>oral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5"/>
                        </a:spcBef>
                      </a:pPr>
                      <a:endParaRPr sz="700">
                        <a:latin typeface="Times New Roman"/>
                        <a:cs typeface="Times New Roman"/>
                      </a:endParaRPr>
                    </a:p>
                    <a:p>
                      <a:pPr marL="635"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6"/>
                  </a:ext>
                </a:extLst>
              </a:tr>
              <a:tr h="538672">
                <a:tc>
                  <a:txBody>
                    <a:bodyPr/>
                    <a:lstStyle/>
                    <a:p>
                      <a:pPr>
                        <a:lnSpc>
                          <a:spcPct val="100000"/>
                        </a:lnSpc>
                      </a:pPr>
                      <a:endParaRPr sz="500" dirty="0">
                        <a:latin typeface="Times New Roman"/>
                        <a:cs typeface="Times New Roman"/>
                      </a:endParaRPr>
                    </a:p>
                    <a:p>
                      <a:pPr>
                        <a:lnSpc>
                          <a:spcPct val="100000"/>
                        </a:lnSpc>
                        <a:spcBef>
                          <a:spcPts val="20"/>
                        </a:spcBef>
                      </a:pPr>
                      <a:endParaRPr sz="600" dirty="0">
                        <a:latin typeface="Times New Roman"/>
                        <a:cs typeface="Times New Roman"/>
                      </a:endParaRPr>
                    </a:p>
                    <a:p>
                      <a:pPr marL="365760" marR="120650" indent="-259079">
                        <a:lnSpc>
                          <a:spcPct val="114999"/>
                        </a:lnSpc>
                      </a:pPr>
                      <a:r>
                        <a:rPr sz="500" b="1" spc="10" dirty="0">
                          <a:latin typeface="Calibri"/>
                          <a:cs typeface="Calibri"/>
                        </a:rPr>
                        <a:t>Rotavírus</a:t>
                      </a:r>
                      <a:r>
                        <a:rPr sz="500" b="1" spc="-20" dirty="0">
                          <a:latin typeface="Calibri"/>
                          <a:cs typeface="Calibri"/>
                        </a:rPr>
                        <a:t> </a:t>
                      </a:r>
                      <a:r>
                        <a:rPr sz="500" b="1" spc="10" dirty="0">
                          <a:latin typeface="Calibri"/>
                          <a:cs typeface="Calibri"/>
                        </a:rPr>
                        <a:t>humano</a:t>
                      </a:r>
                      <a:r>
                        <a:rPr sz="500" b="1" spc="-20" dirty="0">
                          <a:latin typeface="Calibri"/>
                          <a:cs typeface="Calibri"/>
                        </a:rPr>
                        <a:t> </a:t>
                      </a:r>
                      <a:r>
                        <a:rPr sz="500" b="1" spc="5" dirty="0">
                          <a:latin typeface="Calibri"/>
                          <a:cs typeface="Calibri"/>
                        </a:rPr>
                        <a:t>G1P1 </a:t>
                      </a:r>
                      <a:r>
                        <a:rPr sz="500" b="1" spc="-120" dirty="0">
                          <a:latin typeface="Calibri"/>
                          <a:cs typeface="Calibri"/>
                        </a:rPr>
                        <a:t> </a:t>
                      </a:r>
                      <a:r>
                        <a:rPr sz="500" b="1" spc="10" dirty="0">
                          <a:latin typeface="Calibri"/>
                          <a:cs typeface="Calibri"/>
                        </a:rPr>
                        <a:t>(VRH)</a:t>
                      </a:r>
                      <a:r>
                        <a:rPr sz="500" b="1" spc="-5" dirty="0">
                          <a:latin typeface="Calibri"/>
                          <a:cs typeface="Calibri"/>
                        </a:rPr>
                        <a:t> </a:t>
                      </a:r>
                      <a:r>
                        <a:rPr sz="500" b="1" spc="5" dirty="0">
                          <a:latin typeface="Calibri"/>
                          <a:cs typeface="Calibri"/>
                        </a:rPr>
                        <a:t>(3)</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spcBef>
                          <a:spcPts val="20"/>
                        </a:spcBef>
                      </a:pPr>
                      <a:endParaRPr sz="600">
                        <a:latin typeface="Times New Roman"/>
                        <a:cs typeface="Times New Roman"/>
                      </a:endParaRPr>
                    </a:p>
                    <a:p>
                      <a:pPr marL="207645" marR="164465" indent="-52069">
                        <a:lnSpc>
                          <a:spcPct val="114999"/>
                        </a:lnSpc>
                      </a:pPr>
                      <a:r>
                        <a:rPr sz="500" spc="-5" dirty="0">
                          <a:latin typeface="Calibri"/>
                          <a:cs typeface="Calibri"/>
                        </a:rPr>
                        <a:t>Diarrei</a:t>
                      </a:r>
                      <a:r>
                        <a:rPr sz="500" dirty="0">
                          <a:latin typeface="Calibri"/>
                          <a:cs typeface="Calibri"/>
                        </a:rPr>
                        <a:t>a</a:t>
                      </a:r>
                      <a:r>
                        <a:rPr sz="500" spc="-10" dirty="0">
                          <a:latin typeface="Times New Roman"/>
                          <a:cs typeface="Times New Roman"/>
                        </a:rPr>
                        <a:t> </a:t>
                      </a:r>
                      <a:r>
                        <a:rPr sz="500" spc="-5" dirty="0">
                          <a:latin typeface="Calibri"/>
                          <a:cs typeface="Calibri"/>
                        </a:rPr>
                        <a:t>por </a:t>
                      </a:r>
                      <a:r>
                        <a:rPr sz="500" spc="-5" dirty="0">
                          <a:latin typeface="Times New Roman"/>
                          <a:cs typeface="Times New Roman"/>
                        </a:rPr>
                        <a:t> </a:t>
                      </a:r>
                      <a:r>
                        <a:rPr sz="500" spc="10" dirty="0">
                          <a:latin typeface="Calibri"/>
                          <a:cs typeface="Calibri"/>
                        </a:rPr>
                        <a:t>Rotavírus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5715" algn="ctr">
                        <a:lnSpc>
                          <a:spcPct val="100000"/>
                        </a:lnSpc>
                        <a:spcBef>
                          <a:spcPts val="5"/>
                        </a:spcBef>
                      </a:pPr>
                      <a:r>
                        <a:rPr sz="500" spc="5" dirty="0">
                          <a:latin typeface="Calibri"/>
                          <a:cs typeface="Calibri"/>
                        </a:rPr>
                        <a:t>Vírus</a:t>
                      </a:r>
                      <a:r>
                        <a:rPr sz="500" spc="-20" dirty="0">
                          <a:latin typeface="Calibri"/>
                          <a:cs typeface="Calibri"/>
                        </a:rPr>
                        <a:t> </a:t>
                      </a:r>
                      <a:r>
                        <a:rPr sz="500" spc="10" dirty="0">
                          <a:latin typeface="Calibri"/>
                          <a:cs typeface="Calibri"/>
                        </a:rPr>
                        <a:t>vivo</a:t>
                      </a:r>
                      <a:r>
                        <a:rPr sz="500" spc="-20" dirty="0">
                          <a:latin typeface="Calibri"/>
                          <a:cs typeface="Calibri"/>
                        </a:rPr>
                        <a:t> </a:t>
                      </a:r>
                      <a:r>
                        <a:rPr sz="500" spc="10" dirty="0">
                          <a:latin typeface="Calibri"/>
                          <a:cs typeface="Calibri"/>
                        </a:rPr>
                        <a:t>atenuado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3175" algn="ctr">
                        <a:lnSpc>
                          <a:spcPct val="100000"/>
                        </a:lnSpc>
                        <a:spcBef>
                          <a:spcPts val="5"/>
                        </a:spcBef>
                      </a:pPr>
                      <a:r>
                        <a:rPr sz="500" spc="10" dirty="0">
                          <a:latin typeface="Calibri"/>
                          <a:cs typeface="Calibri"/>
                        </a:rPr>
                        <a:t>2</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10"/>
                        </a:spcBef>
                      </a:pPr>
                      <a:endParaRPr sz="600">
                        <a:latin typeface="Times New Roman"/>
                        <a:cs typeface="Times New Roman"/>
                      </a:endParaRPr>
                    </a:p>
                    <a:p>
                      <a:pPr marL="13970">
                        <a:lnSpc>
                          <a:spcPct val="100000"/>
                        </a:lnSpc>
                      </a:pPr>
                      <a:r>
                        <a:rPr sz="500" spc="10" dirty="0">
                          <a:latin typeface="Calibri"/>
                          <a:cs typeface="Calibri"/>
                        </a:rPr>
                        <a:t>1ª</a:t>
                      </a:r>
                      <a:r>
                        <a:rPr sz="500" spc="-15" dirty="0">
                          <a:latin typeface="Calibri"/>
                          <a:cs typeface="Calibri"/>
                        </a:rPr>
                        <a:t> </a:t>
                      </a:r>
                      <a:r>
                        <a:rPr sz="500" spc="5" dirty="0">
                          <a:latin typeface="Calibri"/>
                          <a:cs typeface="Calibri"/>
                        </a:rPr>
                        <a:t>dose:</a:t>
                      </a:r>
                      <a:r>
                        <a:rPr sz="500" spc="-10" dirty="0">
                          <a:latin typeface="Calibri"/>
                          <a:cs typeface="Calibri"/>
                        </a:rPr>
                        <a:t> </a:t>
                      </a:r>
                      <a:r>
                        <a:rPr sz="500" spc="10" dirty="0">
                          <a:latin typeface="Calibri"/>
                          <a:cs typeface="Calibri"/>
                        </a:rPr>
                        <a:t>2</a:t>
                      </a:r>
                      <a:r>
                        <a:rPr sz="500" spc="-10" dirty="0">
                          <a:latin typeface="Calibri"/>
                          <a:cs typeface="Calibri"/>
                        </a:rPr>
                        <a:t> </a:t>
                      </a:r>
                      <a:r>
                        <a:rPr sz="500" spc="10" dirty="0">
                          <a:latin typeface="Calibri"/>
                          <a:cs typeface="Calibri"/>
                        </a:rPr>
                        <a:t>meses</a:t>
                      </a:r>
                      <a:endParaRPr sz="500">
                        <a:latin typeface="Calibri"/>
                        <a:cs typeface="Calibri"/>
                      </a:endParaRPr>
                    </a:p>
                    <a:p>
                      <a:pPr marL="300990">
                        <a:lnSpc>
                          <a:spcPct val="100000"/>
                        </a:lnSpc>
                        <a:spcBef>
                          <a:spcPts val="110"/>
                        </a:spcBef>
                      </a:pPr>
                      <a:r>
                        <a:rPr sz="500" spc="10" dirty="0">
                          <a:latin typeface="Calibri"/>
                          <a:cs typeface="Calibri"/>
                        </a:rPr>
                        <a:t>2ª</a:t>
                      </a:r>
                      <a:r>
                        <a:rPr sz="500" spc="-10" dirty="0">
                          <a:latin typeface="Calibri"/>
                          <a:cs typeface="Calibri"/>
                        </a:rPr>
                        <a:t> </a:t>
                      </a:r>
                      <a:r>
                        <a:rPr sz="500" spc="5" dirty="0">
                          <a:latin typeface="Calibri"/>
                          <a:cs typeface="Calibri"/>
                        </a:rPr>
                        <a:t>dose:</a:t>
                      </a:r>
                      <a:r>
                        <a:rPr sz="500" spc="114" dirty="0">
                          <a:latin typeface="Calibri"/>
                          <a:cs typeface="Calibri"/>
                        </a:rPr>
                        <a:t> </a:t>
                      </a:r>
                      <a:r>
                        <a:rPr sz="500" spc="10" dirty="0">
                          <a:latin typeface="Calibri"/>
                          <a:cs typeface="Calibri"/>
                        </a:rPr>
                        <a:t>4</a:t>
                      </a:r>
                      <a:r>
                        <a:rPr sz="500" spc="-5" dirty="0">
                          <a:latin typeface="Calibri"/>
                          <a:cs typeface="Calibri"/>
                        </a:rPr>
                        <a:t> </a:t>
                      </a:r>
                      <a:r>
                        <a:rPr sz="500" spc="10" dirty="0">
                          <a:latin typeface="Calibri"/>
                          <a:cs typeface="Calibri"/>
                        </a:rPr>
                        <a:t>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3175" algn="ctr">
                        <a:lnSpc>
                          <a:spcPct val="100000"/>
                        </a:lnSpc>
                        <a:spcBef>
                          <a:spcPts val="5"/>
                        </a:spcBef>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137795">
                        <a:lnSpc>
                          <a:spcPct val="100000"/>
                        </a:lnSpc>
                        <a:spcBef>
                          <a:spcPts val="5"/>
                        </a:spcBef>
                      </a:pPr>
                      <a:r>
                        <a:rPr sz="500" spc="10" dirty="0">
                          <a:latin typeface="Calibri"/>
                          <a:cs typeface="Calibri"/>
                        </a:rPr>
                        <a:t>30</a:t>
                      </a:r>
                      <a:r>
                        <a:rPr sz="500" spc="-35" dirty="0">
                          <a:latin typeface="Calibri"/>
                          <a:cs typeface="Calibri"/>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635" algn="ctr">
                        <a:lnSpc>
                          <a:spcPct val="100000"/>
                        </a:lnSpc>
                        <a:spcBef>
                          <a:spcPts val="5"/>
                        </a:spcBef>
                      </a:pPr>
                      <a:r>
                        <a:rPr sz="500" dirty="0">
                          <a:latin typeface="Calibri"/>
                          <a:cs typeface="Calibri"/>
                        </a:rPr>
                        <a:t>1,5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1905" algn="ctr">
                        <a:lnSpc>
                          <a:spcPct val="100000"/>
                        </a:lnSpc>
                        <a:spcBef>
                          <a:spcPts val="5"/>
                        </a:spcBef>
                      </a:pPr>
                      <a:r>
                        <a:rPr sz="500" spc="5" dirty="0">
                          <a:latin typeface="Calibri"/>
                          <a:cs typeface="Calibri"/>
                        </a:rPr>
                        <a:t>Oral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marL="1905" algn="ctr">
                        <a:lnSpc>
                          <a:spcPct val="100000"/>
                        </a:lnSpc>
                        <a:spcBef>
                          <a:spcPts val="5"/>
                        </a:spcBef>
                      </a:pPr>
                      <a:r>
                        <a:rPr sz="500" spc="5" dirty="0">
                          <a:latin typeface="Calibri"/>
                          <a:cs typeface="Calibri"/>
                        </a:rPr>
                        <a:t>Cavidade</a:t>
                      </a:r>
                      <a:r>
                        <a:rPr sz="500" spc="105" dirty="0">
                          <a:latin typeface="Calibri"/>
                          <a:cs typeface="Calibri"/>
                        </a:rPr>
                        <a:t> </a:t>
                      </a:r>
                      <a:r>
                        <a:rPr sz="500" dirty="0">
                          <a:latin typeface="Calibri"/>
                          <a:cs typeface="Calibri"/>
                        </a:rPr>
                        <a:t>oral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4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7"/>
                  </a:ext>
                </a:extLst>
              </a:tr>
              <a:tr h="824415">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spcBef>
                          <a:spcPts val="50"/>
                        </a:spcBef>
                      </a:pPr>
                      <a:endParaRPr sz="500" dirty="0">
                        <a:latin typeface="Times New Roman"/>
                        <a:cs typeface="Times New Roman"/>
                      </a:endParaRPr>
                    </a:p>
                    <a:p>
                      <a:pPr algn="ctr">
                        <a:lnSpc>
                          <a:spcPct val="100000"/>
                        </a:lnSpc>
                        <a:spcBef>
                          <a:spcPts val="5"/>
                        </a:spcBef>
                      </a:pPr>
                      <a:r>
                        <a:rPr sz="500" b="1" spc="5" dirty="0">
                          <a:latin typeface="Calibri"/>
                          <a:cs typeface="Calibri"/>
                        </a:rPr>
                        <a:t>DTP+Hib+HB</a:t>
                      </a:r>
                      <a:endParaRPr sz="500" dirty="0">
                        <a:latin typeface="Calibri"/>
                        <a:cs typeface="Calibri"/>
                      </a:endParaRPr>
                    </a:p>
                    <a:p>
                      <a:pPr algn="ctr">
                        <a:lnSpc>
                          <a:spcPct val="100000"/>
                        </a:lnSpc>
                        <a:spcBef>
                          <a:spcPts val="105"/>
                        </a:spcBef>
                      </a:pPr>
                      <a:r>
                        <a:rPr sz="500" b="1" spc="10" dirty="0">
                          <a:latin typeface="Calibri"/>
                          <a:cs typeface="Calibri"/>
                        </a:rPr>
                        <a:t>(Penta)</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marL="128270" marR="94615" indent="-43180">
                        <a:lnSpc>
                          <a:spcPct val="114999"/>
                        </a:lnSpc>
                        <a:spcBef>
                          <a:spcPts val="360"/>
                        </a:spcBef>
                      </a:pPr>
                      <a:r>
                        <a:rPr sz="500" dirty="0">
                          <a:latin typeface="Calibri"/>
                          <a:cs typeface="Calibri"/>
                        </a:rPr>
                        <a:t>Difteria, </a:t>
                      </a:r>
                      <a:r>
                        <a:rPr sz="500" spc="5" dirty="0">
                          <a:latin typeface="Calibri"/>
                          <a:cs typeface="Calibri"/>
                        </a:rPr>
                        <a:t>Tétano, </a:t>
                      </a:r>
                      <a:r>
                        <a:rPr sz="500" spc="-125" dirty="0">
                          <a:latin typeface="Calibri"/>
                          <a:cs typeface="Calibri"/>
                        </a:rPr>
                        <a:t> </a:t>
                      </a:r>
                      <a:r>
                        <a:rPr sz="500" spc="5" dirty="0">
                          <a:latin typeface="Calibri"/>
                          <a:cs typeface="Calibri"/>
                        </a:rPr>
                        <a:t>Coqueluche, </a:t>
                      </a:r>
                      <a:r>
                        <a:rPr sz="500" spc="10" dirty="0">
                          <a:latin typeface="Calibri"/>
                          <a:cs typeface="Calibri"/>
                        </a:rPr>
                        <a:t> </a:t>
                      </a:r>
                      <a:r>
                        <a:rPr sz="500" i="1" spc="5" dirty="0">
                          <a:latin typeface="Calibri"/>
                          <a:cs typeface="Calibri"/>
                        </a:rPr>
                        <a:t>Haemophilus </a:t>
                      </a:r>
                      <a:r>
                        <a:rPr sz="500" i="1" spc="10" dirty="0">
                          <a:latin typeface="Calibri"/>
                          <a:cs typeface="Calibri"/>
                        </a:rPr>
                        <a:t> </a:t>
                      </a:r>
                      <a:r>
                        <a:rPr sz="500" i="1" spc="5" dirty="0">
                          <a:latin typeface="Calibri"/>
                          <a:cs typeface="Calibri"/>
                        </a:rPr>
                        <a:t>influenzae</a:t>
                      </a:r>
                      <a:r>
                        <a:rPr sz="500" i="1" spc="125" dirty="0">
                          <a:latin typeface="Calibri"/>
                          <a:cs typeface="Calibri"/>
                        </a:rPr>
                        <a:t> </a:t>
                      </a:r>
                      <a:r>
                        <a:rPr sz="500" spc="10" dirty="0">
                          <a:latin typeface="Calibri"/>
                          <a:cs typeface="Calibri"/>
                        </a:rPr>
                        <a:t>B</a:t>
                      </a:r>
                      <a:endParaRPr sz="500">
                        <a:latin typeface="Calibri"/>
                        <a:cs typeface="Calibri"/>
                      </a:endParaRPr>
                    </a:p>
                    <a:p>
                      <a:pPr marL="187960" marR="176530" indent="149225">
                        <a:lnSpc>
                          <a:spcPct val="114999"/>
                        </a:lnSpc>
                      </a:pPr>
                      <a:r>
                        <a:rPr sz="500" spc="10" dirty="0">
                          <a:latin typeface="Calibri"/>
                          <a:cs typeface="Calibri"/>
                        </a:rPr>
                        <a:t>e </a:t>
                      </a:r>
                      <a:r>
                        <a:rPr sz="500" spc="15" dirty="0">
                          <a:latin typeface="Calibri"/>
                          <a:cs typeface="Calibri"/>
                        </a:rPr>
                        <a:t> </a:t>
                      </a:r>
                      <a:r>
                        <a:rPr sz="500" spc="-5" dirty="0">
                          <a:latin typeface="Calibri"/>
                          <a:cs typeface="Calibri"/>
                        </a:rPr>
                        <a:t>Hepatit</a:t>
                      </a:r>
                      <a:r>
                        <a:rPr sz="500" dirty="0">
                          <a:latin typeface="Calibri"/>
                          <a:cs typeface="Calibri"/>
                        </a:rPr>
                        <a:t>e</a:t>
                      </a:r>
                      <a:r>
                        <a:rPr sz="500" spc="-10" dirty="0">
                          <a:latin typeface="Times New Roman"/>
                          <a:cs typeface="Times New Roman"/>
                        </a:rPr>
                        <a:t> </a:t>
                      </a:r>
                      <a:r>
                        <a:rPr sz="500" dirty="0">
                          <a:latin typeface="Calibri"/>
                          <a:cs typeface="Calibri"/>
                        </a:rPr>
                        <a:t>B</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23495" marR="29209" algn="ctr">
                        <a:lnSpc>
                          <a:spcPct val="114999"/>
                        </a:lnSpc>
                        <a:spcBef>
                          <a:spcPts val="220"/>
                        </a:spcBef>
                      </a:pPr>
                      <a:r>
                        <a:rPr sz="500" spc="5" dirty="0">
                          <a:latin typeface="Calibri"/>
                          <a:cs typeface="Calibri"/>
                        </a:rPr>
                        <a:t>Toxoides diftérico </a:t>
                      </a:r>
                      <a:r>
                        <a:rPr sz="500" spc="10" dirty="0">
                          <a:latin typeface="Calibri"/>
                          <a:cs typeface="Calibri"/>
                        </a:rPr>
                        <a:t>e </a:t>
                      </a:r>
                      <a:r>
                        <a:rPr sz="500" spc="15" dirty="0">
                          <a:latin typeface="Calibri"/>
                          <a:cs typeface="Calibri"/>
                        </a:rPr>
                        <a:t> </a:t>
                      </a:r>
                      <a:r>
                        <a:rPr sz="500" spc="10" dirty="0">
                          <a:latin typeface="Calibri"/>
                          <a:cs typeface="Calibri"/>
                        </a:rPr>
                        <a:t>tetânico </a:t>
                      </a:r>
                      <a:r>
                        <a:rPr sz="500" spc="5" dirty="0">
                          <a:latin typeface="Calibri"/>
                          <a:cs typeface="Calibri"/>
                        </a:rPr>
                        <a:t>purificados </a:t>
                      </a:r>
                      <a:r>
                        <a:rPr sz="500" spc="10" dirty="0">
                          <a:latin typeface="Calibri"/>
                          <a:cs typeface="Calibri"/>
                        </a:rPr>
                        <a:t>e </a:t>
                      </a:r>
                      <a:r>
                        <a:rPr sz="500" spc="15" dirty="0">
                          <a:latin typeface="Calibri"/>
                          <a:cs typeface="Calibri"/>
                        </a:rPr>
                        <a:t> </a:t>
                      </a:r>
                      <a:r>
                        <a:rPr sz="500" spc="5" dirty="0">
                          <a:latin typeface="Calibri"/>
                          <a:cs typeface="Calibri"/>
                        </a:rPr>
                        <a:t>bactéria</a:t>
                      </a:r>
                      <a:r>
                        <a:rPr sz="500" spc="-30" dirty="0">
                          <a:latin typeface="Calibri"/>
                          <a:cs typeface="Calibri"/>
                        </a:rPr>
                        <a:t> </a:t>
                      </a:r>
                      <a:r>
                        <a:rPr sz="500" spc="10" dirty="0">
                          <a:latin typeface="Calibri"/>
                          <a:cs typeface="Calibri"/>
                        </a:rPr>
                        <a:t>da</a:t>
                      </a:r>
                      <a:r>
                        <a:rPr sz="500" spc="-25" dirty="0">
                          <a:latin typeface="Calibri"/>
                          <a:cs typeface="Calibri"/>
                        </a:rPr>
                        <a:t> </a:t>
                      </a:r>
                      <a:r>
                        <a:rPr sz="500" spc="10" dirty="0">
                          <a:latin typeface="Calibri"/>
                          <a:cs typeface="Calibri"/>
                        </a:rPr>
                        <a:t>coqueluche </a:t>
                      </a:r>
                      <a:r>
                        <a:rPr sz="500" spc="-125" dirty="0">
                          <a:latin typeface="Calibri"/>
                          <a:cs typeface="Calibri"/>
                        </a:rPr>
                        <a:t> </a:t>
                      </a:r>
                      <a:r>
                        <a:rPr sz="500" dirty="0">
                          <a:latin typeface="Calibri"/>
                          <a:cs typeface="Calibri"/>
                        </a:rPr>
                        <a:t>inativada.</a:t>
                      </a:r>
                      <a:endParaRPr sz="500">
                        <a:latin typeface="Calibri"/>
                        <a:cs typeface="Calibri"/>
                      </a:endParaRPr>
                    </a:p>
                    <a:p>
                      <a:pPr marL="41910" marR="45720" indent="-635" algn="ctr">
                        <a:lnSpc>
                          <a:spcPct val="114999"/>
                        </a:lnSpc>
                      </a:pPr>
                      <a:r>
                        <a:rPr sz="500" spc="5" dirty="0">
                          <a:latin typeface="Calibri"/>
                          <a:cs typeface="Calibri"/>
                        </a:rPr>
                        <a:t>Oligossacarídeos </a:t>
                      </a:r>
                      <a:r>
                        <a:rPr sz="500" spc="10" dirty="0">
                          <a:latin typeface="Calibri"/>
                          <a:cs typeface="Calibri"/>
                        </a:rPr>
                        <a:t> conjugados do </a:t>
                      </a:r>
                      <a:r>
                        <a:rPr sz="500" spc="5" dirty="0">
                          <a:latin typeface="Calibri"/>
                          <a:cs typeface="Calibri"/>
                        </a:rPr>
                        <a:t>HiB, </a:t>
                      </a:r>
                      <a:r>
                        <a:rPr sz="500" spc="10" dirty="0">
                          <a:latin typeface="Calibri"/>
                          <a:cs typeface="Calibri"/>
                        </a:rPr>
                        <a:t> antígeno de </a:t>
                      </a:r>
                      <a:r>
                        <a:rPr sz="500" dirty="0">
                          <a:latin typeface="Calibri"/>
                          <a:cs typeface="Calibri"/>
                        </a:rPr>
                        <a:t>superfície </a:t>
                      </a:r>
                      <a:r>
                        <a:rPr sz="500" spc="-130" dirty="0">
                          <a:latin typeface="Calibri"/>
                          <a:cs typeface="Calibri"/>
                        </a:rPr>
                        <a:t> </a:t>
                      </a:r>
                      <a:r>
                        <a:rPr sz="500" spc="10" dirty="0">
                          <a:latin typeface="Calibri"/>
                          <a:cs typeface="Calibri"/>
                        </a:rPr>
                        <a:t>de</a:t>
                      </a:r>
                      <a:r>
                        <a:rPr sz="500" dirty="0">
                          <a:latin typeface="Calibri"/>
                          <a:cs typeface="Calibri"/>
                        </a:rPr>
                        <a:t> </a:t>
                      </a:r>
                      <a:r>
                        <a:rPr sz="500" spc="5" dirty="0">
                          <a:latin typeface="Calibri"/>
                          <a:cs typeface="Calibri"/>
                        </a:rPr>
                        <a:t>HB.</a:t>
                      </a:r>
                      <a:endParaRPr sz="500">
                        <a:latin typeface="Calibri"/>
                        <a:cs typeface="Calibri"/>
                      </a:endParaRPr>
                    </a:p>
                  </a:txBody>
                  <a:tcPr marL="0" marR="0" marT="2389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3810" algn="ctr">
                        <a:lnSpc>
                          <a:spcPct val="100000"/>
                        </a:lnSpc>
                        <a:spcBef>
                          <a:spcPts val="475"/>
                        </a:spcBef>
                      </a:pPr>
                      <a:r>
                        <a:rPr sz="500" spc="10" dirty="0">
                          <a:latin typeface="Calibri"/>
                          <a:cs typeface="Calibri"/>
                        </a:rPr>
                        <a:t>3</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398145" marR="80645" indent="-325120">
                        <a:lnSpc>
                          <a:spcPct val="114999"/>
                        </a:lnSpc>
                      </a:pPr>
                      <a:r>
                        <a:rPr sz="500" spc="10" dirty="0">
                          <a:latin typeface="Calibri"/>
                          <a:cs typeface="Calibri"/>
                        </a:rPr>
                        <a:t>2</a:t>
                      </a:r>
                      <a:r>
                        <a:rPr sz="500" spc="-15" dirty="0">
                          <a:latin typeface="Calibri"/>
                          <a:cs typeface="Calibri"/>
                        </a:rPr>
                        <a:t> </a:t>
                      </a:r>
                      <a:r>
                        <a:rPr sz="500" spc="10" dirty="0">
                          <a:latin typeface="Calibri"/>
                          <a:cs typeface="Calibri"/>
                        </a:rPr>
                        <a:t>reforços</a:t>
                      </a:r>
                      <a:r>
                        <a:rPr sz="500" spc="-15" dirty="0">
                          <a:latin typeface="Calibri"/>
                          <a:cs typeface="Calibri"/>
                        </a:rPr>
                        <a:t> </a:t>
                      </a:r>
                      <a:r>
                        <a:rPr sz="500" spc="10" dirty="0">
                          <a:latin typeface="Calibri"/>
                          <a:cs typeface="Calibri"/>
                        </a:rPr>
                        <a:t>com</a:t>
                      </a:r>
                      <a:r>
                        <a:rPr sz="500" spc="-10" dirty="0">
                          <a:latin typeface="Calibri"/>
                          <a:cs typeface="Calibri"/>
                        </a:rPr>
                        <a:t> </a:t>
                      </a:r>
                      <a:r>
                        <a:rPr sz="500" spc="10" dirty="0">
                          <a:latin typeface="Calibri"/>
                          <a:cs typeface="Calibri"/>
                        </a:rPr>
                        <a:t>a</a:t>
                      </a:r>
                      <a:r>
                        <a:rPr sz="500" spc="-15" dirty="0">
                          <a:latin typeface="Calibri"/>
                          <a:cs typeface="Calibri"/>
                        </a:rPr>
                        <a:t> </a:t>
                      </a:r>
                      <a:r>
                        <a:rPr sz="500" spc="10" dirty="0">
                          <a:latin typeface="Calibri"/>
                          <a:cs typeface="Calibri"/>
                        </a:rPr>
                        <a:t>vacina </a:t>
                      </a:r>
                      <a:r>
                        <a:rPr sz="500" spc="-120" dirty="0">
                          <a:latin typeface="Calibri"/>
                          <a:cs typeface="Calibri"/>
                        </a:rPr>
                        <a:t> </a:t>
                      </a:r>
                      <a:r>
                        <a:rPr sz="500" spc="5" dirty="0">
                          <a:latin typeface="Calibri"/>
                          <a:cs typeface="Calibri"/>
                        </a:rPr>
                        <a:t>DTP</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87630" marR="24765" indent="-68580">
                        <a:lnSpc>
                          <a:spcPct val="114999"/>
                        </a:lnSpc>
                      </a:pPr>
                      <a:r>
                        <a:rPr sz="500" spc="10" dirty="0">
                          <a:latin typeface="Calibri"/>
                          <a:cs typeface="Calibri"/>
                        </a:rPr>
                        <a:t>1ª</a:t>
                      </a:r>
                      <a:r>
                        <a:rPr sz="500" spc="-5" dirty="0">
                          <a:latin typeface="Calibri"/>
                          <a:cs typeface="Calibri"/>
                        </a:rPr>
                        <a:t> </a:t>
                      </a:r>
                      <a:r>
                        <a:rPr sz="500" spc="5" dirty="0">
                          <a:latin typeface="Calibri"/>
                          <a:cs typeface="Calibri"/>
                        </a:rPr>
                        <a:t>dose:</a:t>
                      </a:r>
                      <a:r>
                        <a:rPr sz="500" spc="-5" dirty="0">
                          <a:latin typeface="Calibri"/>
                          <a:cs typeface="Calibri"/>
                        </a:rPr>
                        <a:t> </a:t>
                      </a:r>
                      <a:r>
                        <a:rPr sz="500" spc="10" dirty="0">
                          <a:latin typeface="Calibri"/>
                          <a:cs typeface="Calibri"/>
                        </a:rPr>
                        <a:t>2</a:t>
                      </a:r>
                      <a:r>
                        <a:rPr sz="500" dirty="0">
                          <a:latin typeface="Calibri"/>
                          <a:cs typeface="Calibri"/>
                        </a:rPr>
                        <a:t> </a:t>
                      </a:r>
                      <a:r>
                        <a:rPr sz="500" spc="10" dirty="0">
                          <a:latin typeface="Calibri"/>
                          <a:cs typeface="Calibri"/>
                        </a:rPr>
                        <a:t>meses</a:t>
                      </a:r>
                      <a:r>
                        <a:rPr sz="500" spc="130" dirty="0">
                          <a:latin typeface="Calibri"/>
                          <a:cs typeface="Calibri"/>
                        </a:rPr>
                        <a:t> </a:t>
                      </a:r>
                      <a:r>
                        <a:rPr sz="500" spc="10" dirty="0">
                          <a:latin typeface="Calibri"/>
                          <a:cs typeface="Calibri"/>
                        </a:rPr>
                        <a:t>2ª</a:t>
                      </a:r>
                      <a:r>
                        <a:rPr sz="500" spc="-5" dirty="0">
                          <a:latin typeface="Calibri"/>
                          <a:cs typeface="Calibri"/>
                        </a:rPr>
                        <a:t> </a:t>
                      </a:r>
                      <a:r>
                        <a:rPr sz="500" spc="5" dirty="0">
                          <a:latin typeface="Calibri"/>
                          <a:cs typeface="Calibri"/>
                        </a:rPr>
                        <a:t>dose:</a:t>
                      </a:r>
                      <a:r>
                        <a:rPr sz="500" spc="-5" dirty="0">
                          <a:latin typeface="Calibri"/>
                          <a:cs typeface="Calibri"/>
                        </a:rPr>
                        <a:t> </a:t>
                      </a:r>
                      <a:r>
                        <a:rPr sz="500" spc="10" dirty="0">
                          <a:latin typeface="Calibri"/>
                          <a:cs typeface="Calibri"/>
                        </a:rPr>
                        <a:t>4 </a:t>
                      </a:r>
                      <a:r>
                        <a:rPr sz="500" spc="-120" dirty="0">
                          <a:latin typeface="Calibri"/>
                          <a:cs typeface="Calibri"/>
                        </a:rPr>
                        <a:t> </a:t>
                      </a:r>
                      <a:r>
                        <a:rPr sz="500" spc="10" dirty="0">
                          <a:latin typeface="Calibri"/>
                          <a:cs typeface="Calibri"/>
                        </a:rPr>
                        <a:t>meses</a:t>
                      </a:r>
                      <a:r>
                        <a:rPr sz="500" spc="130" dirty="0">
                          <a:latin typeface="Calibri"/>
                          <a:cs typeface="Calibri"/>
                        </a:rPr>
                        <a:t> </a:t>
                      </a:r>
                      <a:r>
                        <a:rPr sz="500" spc="10" dirty="0">
                          <a:latin typeface="Calibri"/>
                          <a:cs typeface="Calibri"/>
                        </a:rPr>
                        <a:t>3ª</a:t>
                      </a:r>
                      <a:r>
                        <a:rPr sz="500" spc="-5" dirty="0">
                          <a:latin typeface="Calibri"/>
                          <a:cs typeface="Calibri"/>
                        </a:rPr>
                        <a:t> </a:t>
                      </a:r>
                      <a:r>
                        <a:rPr sz="500" spc="5" dirty="0">
                          <a:latin typeface="Calibri"/>
                          <a:cs typeface="Calibri"/>
                        </a:rPr>
                        <a:t>dose:</a:t>
                      </a:r>
                      <a:r>
                        <a:rPr sz="500" dirty="0">
                          <a:latin typeface="Calibri"/>
                          <a:cs typeface="Calibri"/>
                        </a:rPr>
                        <a:t> </a:t>
                      </a:r>
                      <a:r>
                        <a:rPr sz="500" spc="10" dirty="0">
                          <a:latin typeface="Calibri"/>
                          <a:cs typeface="Calibri"/>
                        </a:rPr>
                        <a:t>6</a:t>
                      </a:r>
                      <a:r>
                        <a:rPr sz="500" spc="-5" dirty="0">
                          <a:latin typeface="Calibri"/>
                          <a:cs typeface="Calibri"/>
                        </a:rPr>
                        <a:t> </a:t>
                      </a:r>
                      <a:r>
                        <a:rPr sz="500" spc="10" dirty="0">
                          <a:latin typeface="Calibri"/>
                          <a:cs typeface="Calibri"/>
                        </a:rPr>
                        <a:t>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3175" algn="ctr">
                        <a:lnSpc>
                          <a:spcPct val="100000"/>
                        </a:lnSpc>
                        <a:spcBef>
                          <a:spcPts val="475"/>
                        </a:spcBef>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17475">
                        <a:lnSpc>
                          <a:spcPct val="100000"/>
                        </a:lnSpc>
                        <a:spcBef>
                          <a:spcPts val="475"/>
                        </a:spcBef>
                      </a:pPr>
                      <a:r>
                        <a:rPr sz="500" spc="10" dirty="0">
                          <a:latin typeface="Calibri"/>
                          <a:cs typeface="Calibri"/>
                        </a:rPr>
                        <a:t>30</a:t>
                      </a:r>
                      <a:r>
                        <a:rPr sz="500" spc="-30" dirty="0">
                          <a:latin typeface="Calibri"/>
                          <a:cs typeface="Calibri"/>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635" algn="ctr">
                        <a:lnSpc>
                          <a:spcPct val="100000"/>
                        </a:lnSpc>
                        <a:spcBef>
                          <a:spcPts val="47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3810" algn="ctr">
                        <a:lnSpc>
                          <a:spcPct val="100000"/>
                        </a:lnSpc>
                        <a:spcBef>
                          <a:spcPts val="475"/>
                        </a:spcBef>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635" algn="ctr">
                        <a:lnSpc>
                          <a:spcPct val="100000"/>
                        </a:lnSpc>
                        <a:spcBef>
                          <a:spcPts val="475"/>
                        </a:spcBef>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5"/>
                        </a:spcBef>
                      </a:pPr>
                      <a:endParaRPr sz="700">
                        <a:latin typeface="Times New Roman"/>
                        <a:cs typeface="Times New Roman"/>
                      </a:endParaRPr>
                    </a:p>
                    <a:p>
                      <a:pPr marR="7620" algn="ctr">
                        <a:lnSpc>
                          <a:spcPct val="100000"/>
                        </a:lnSpc>
                      </a:pPr>
                      <a:r>
                        <a:rPr sz="500" dirty="0">
                          <a:latin typeface="Calibri"/>
                          <a:cs typeface="Calibri"/>
                        </a:rPr>
                        <a:t>20</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5,5</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8"/>
                  </a:ext>
                </a:extLst>
              </a:tr>
              <a:tr h="624806">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400">
                        <a:latin typeface="Times New Roman"/>
                        <a:cs typeface="Times New Roman"/>
                      </a:endParaRPr>
                    </a:p>
                    <a:p>
                      <a:pPr algn="ctr">
                        <a:lnSpc>
                          <a:spcPct val="100000"/>
                        </a:lnSpc>
                      </a:pPr>
                      <a:r>
                        <a:rPr sz="500" b="1" spc="5" dirty="0">
                          <a:latin typeface="Calibri"/>
                          <a:cs typeface="Calibri"/>
                        </a:rPr>
                        <a:t>Pneumocócica</a:t>
                      </a:r>
                      <a:r>
                        <a:rPr sz="500" b="1" spc="-15" dirty="0">
                          <a:latin typeface="Calibri"/>
                          <a:cs typeface="Calibri"/>
                        </a:rPr>
                        <a:t> </a:t>
                      </a:r>
                      <a:r>
                        <a:rPr sz="500" b="1" spc="10" dirty="0">
                          <a:latin typeface="Calibri"/>
                          <a:cs typeface="Calibri"/>
                        </a:rPr>
                        <a:t>10</a:t>
                      </a:r>
                      <a:r>
                        <a:rPr sz="500" b="1" spc="-10" dirty="0">
                          <a:latin typeface="Calibri"/>
                          <a:cs typeface="Calibri"/>
                        </a:rPr>
                        <a:t> </a:t>
                      </a:r>
                      <a:r>
                        <a:rPr sz="500" b="1" spc="5" dirty="0">
                          <a:latin typeface="Calibri"/>
                          <a:cs typeface="Calibri"/>
                        </a:rPr>
                        <a:t>valente</a:t>
                      </a:r>
                      <a:endParaRPr sz="500">
                        <a:latin typeface="Calibri"/>
                        <a:cs typeface="Calibri"/>
                      </a:endParaRPr>
                    </a:p>
                    <a:p>
                      <a:pPr algn="ctr">
                        <a:lnSpc>
                          <a:spcPct val="100000"/>
                        </a:lnSpc>
                        <a:spcBef>
                          <a:spcPts val="105"/>
                        </a:spcBef>
                      </a:pPr>
                      <a:r>
                        <a:rPr sz="500" b="1" spc="10" dirty="0">
                          <a:latin typeface="Calibri"/>
                          <a:cs typeface="Calibri"/>
                        </a:rPr>
                        <a:t>(Pncc</a:t>
                      </a:r>
                      <a:r>
                        <a:rPr sz="500" b="1" spc="-20" dirty="0">
                          <a:latin typeface="Calibri"/>
                          <a:cs typeface="Calibri"/>
                        </a:rPr>
                        <a:t> </a:t>
                      </a:r>
                      <a:r>
                        <a:rPr sz="500" b="1" spc="10" dirty="0">
                          <a:latin typeface="Calibri"/>
                          <a:cs typeface="Calibri"/>
                        </a:rPr>
                        <a:t>10)</a:t>
                      </a:r>
                      <a:r>
                        <a:rPr sz="500" b="1" spc="-20" dirty="0">
                          <a:latin typeface="Calibri"/>
                          <a:cs typeface="Calibri"/>
                        </a:rPr>
                        <a:t> </a:t>
                      </a:r>
                      <a:r>
                        <a:rPr sz="500" b="1" spc="5" dirty="0">
                          <a:latin typeface="Calibri"/>
                          <a:cs typeface="Calibri"/>
                        </a:rPr>
                        <a:t>(4)</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spcBef>
                          <a:spcPts val="15"/>
                        </a:spcBef>
                      </a:pPr>
                      <a:endParaRPr sz="400">
                        <a:latin typeface="Times New Roman"/>
                        <a:cs typeface="Times New Roman"/>
                      </a:endParaRPr>
                    </a:p>
                    <a:p>
                      <a:pPr marL="43180" marR="45085" indent="-6985" algn="ctr">
                        <a:lnSpc>
                          <a:spcPct val="114999"/>
                        </a:lnSpc>
                        <a:spcBef>
                          <a:spcPts val="5"/>
                        </a:spcBef>
                      </a:pPr>
                      <a:r>
                        <a:rPr sz="500" spc="10" dirty="0">
                          <a:latin typeface="Calibri"/>
                          <a:cs typeface="Calibri"/>
                        </a:rPr>
                        <a:t>Pneumonias, </a:t>
                      </a:r>
                      <a:r>
                        <a:rPr sz="500" spc="15" dirty="0">
                          <a:latin typeface="Calibri"/>
                          <a:cs typeface="Calibri"/>
                        </a:rPr>
                        <a:t> </a:t>
                      </a:r>
                      <a:r>
                        <a:rPr sz="500" spc="10" dirty="0">
                          <a:latin typeface="Calibri"/>
                          <a:cs typeface="Calibri"/>
                        </a:rPr>
                        <a:t>Meningites, </a:t>
                      </a:r>
                      <a:r>
                        <a:rPr sz="500" dirty="0">
                          <a:latin typeface="Calibri"/>
                          <a:cs typeface="Calibri"/>
                        </a:rPr>
                        <a:t>Otites, </a:t>
                      </a:r>
                      <a:r>
                        <a:rPr sz="500" spc="-130" dirty="0">
                          <a:latin typeface="Calibri"/>
                          <a:cs typeface="Calibri"/>
                        </a:rPr>
                        <a:t> </a:t>
                      </a:r>
                      <a:r>
                        <a:rPr sz="500" spc="5" dirty="0">
                          <a:latin typeface="Calibri"/>
                          <a:cs typeface="Calibri"/>
                        </a:rPr>
                        <a:t>Sinusites pelos </a:t>
                      </a:r>
                      <a:r>
                        <a:rPr sz="500" spc="10" dirty="0">
                          <a:latin typeface="Calibri"/>
                          <a:cs typeface="Calibri"/>
                        </a:rPr>
                        <a:t> </a:t>
                      </a:r>
                      <a:r>
                        <a:rPr sz="500" spc="5" dirty="0">
                          <a:latin typeface="Calibri"/>
                          <a:cs typeface="Calibri"/>
                        </a:rPr>
                        <a:t>sorotipos que </a:t>
                      </a:r>
                      <a:r>
                        <a:rPr sz="500" spc="10" dirty="0">
                          <a:latin typeface="Calibri"/>
                          <a:cs typeface="Calibri"/>
                        </a:rPr>
                        <a:t> compõem</a:t>
                      </a:r>
                      <a:r>
                        <a:rPr sz="500" spc="-20" dirty="0">
                          <a:latin typeface="Calibri"/>
                          <a:cs typeface="Calibri"/>
                        </a:rPr>
                        <a:t> </a:t>
                      </a:r>
                      <a:r>
                        <a:rPr sz="500" spc="10" dirty="0">
                          <a:latin typeface="Calibri"/>
                          <a:cs typeface="Calibri"/>
                        </a:rPr>
                        <a:t>a</a:t>
                      </a:r>
                      <a:r>
                        <a:rPr sz="500" spc="-20" dirty="0">
                          <a:latin typeface="Calibri"/>
                          <a:cs typeface="Calibri"/>
                        </a:rPr>
                        <a:t> </a:t>
                      </a:r>
                      <a:r>
                        <a:rPr sz="500" spc="10" dirty="0">
                          <a:latin typeface="Calibri"/>
                          <a:cs typeface="Calibri"/>
                        </a:rPr>
                        <a:t>vacina</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40"/>
                        </a:spcBef>
                      </a:pPr>
                      <a:endParaRPr sz="500">
                        <a:latin typeface="Times New Roman"/>
                        <a:cs typeface="Times New Roman"/>
                      </a:endParaRPr>
                    </a:p>
                    <a:p>
                      <a:pPr marL="34290" marR="21590" algn="ctr">
                        <a:lnSpc>
                          <a:spcPct val="114999"/>
                        </a:lnSpc>
                      </a:pPr>
                      <a:r>
                        <a:rPr sz="500" dirty="0">
                          <a:latin typeface="Calibri"/>
                          <a:cs typeface="Calibri"/>
                        </a:rPr>
                        <a:t>Polissacarídeo</a:t>
                      </a:r>
                      <a:r>
                        <a:rPr sz="500" spc="-10" dirty="0">
                          <a:latin typeface="Times New Roman"/>
                          <a:cs typeface="Times New Roman"/>
                        </a:rPr>
                        <a:t> </a:t>
                      </a:r>
                      <a:r>
                        <a:rPr sz="500" dirty="0">
                          <a:latin typeface="Calibri"/>
                          <a:cs typeface="Calibri"/>
                        </a:rPr>
                        <a:t>capsular </a:t>
                      </a:r>
                      <a:r>
                        <a:rPr sz="500" dirty="0">
                          <a:latin typeface="Times New Roman"/>
                          <a:cs typeface="Times New Roman"/>
                        </a:rPr>
                        <a:t> </a:t>
                      </a:r>
                      <a:r>
                        <a:rPr sz="500" spc="10" dirty="0">
                          <a:latin typeface="Calibri"/>
                          <a:cs typeface="Calibri"/>
                        </a:rPr>
                        <a:t>de 10 </a:t>
                      </a:r>
                      <a:r>
                        <a:rPr sz="500" spc="5" dirty="0">
                          <a:latin typeface="Calibri"/>
                          <a:cs typeface="Calibri"/>
                        </a:rPr>
                        <a:t>sorotipos </a:t>
                      </a:r>
                      <a:r>
                        <a:rPr sz="500" spc="10" dirty="0">
                          <a:latin typeface="Calibri"/>
                          <a:cs typeface="Calibri"/>
                        </a:rPr>
                        <a:t> </a:t>
                      </a:r>
                      <a:r>
                        <a:rPr sz="500" spc="5" dirty="0">
                          <a:latin typeface="Calibri"/>
                          <a:cs typeface="Calibri"/>
                        </a:rPr>
                        <a:t>pneumococos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3810" algn="ctr">
                        <a:lnSpc>
                          <a:spcPct val="100000"/>
                        </a:lnSpc>
                      </a:pPr>
                      <a:r>
                        <a:rPr sz="500" spc="10" dirty="0">
                          <a:latin typeface="Calibri"/>
                          <a:cs typeface="Calibri"/>
                        </a:rPr>
                        <a:t>2</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1270" algn="ctr">
                        <a:lnSpc>
                          <a:spcPct val="100000"/>
                        </a:lnSpc>
                      </a:pPr>
                      <a:r>
                        <a:rPr sz="500" spc="10" dirty="0">
                          <a:latin typeface="Calibri"/>
                          <a:cs typeface="Calibri"/>
                        </a:rPr>
                        <a:t>Reforço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3970" marR="29845">
                        <a:lnSpc>
                          <a:spcPct val="114999"/>
                        </a:lnSpc>
                        <a:spcBef>
                          <a:spcPts val="450"/>
                        </a:spcBef>
                      </a:pPr>
                      <a:r>
                        <a:rPr sz="500" spc="10" dirty="0">
                          <a:latin typeface="Calibri"/>
                          <a:cs typeface="Calibri"/>
                        </a:rPr>
                        <a:t>1ª</a:t>
                      </a:r>
                      <a:r>
                        <a:rPr sz="500" spc="-5" dirty="0">
                          <a:latin typeface="Calibri"/>
                          <a:cs typeface="Calibri"/>
                        </a:rPr>
                        <a:t> </a:t>
                      </a:r>
                      <a:r>
                        <a:rPr sz="500" spc="5" dirty="0">
                          <a:latin typeface="Calibri"/>
                          <a:cs typeface="Calibri"/>
                        </a:rPr>
                        <a:t>dose:</a:t>
                      </a:r>
                      <a:r>
                        <a:rPr sz="500" spc="-5" dirty="0">
                          <a:latin typeface="Calibri"/>
                          <a:cs typeface="Calibri"/>
                        </a:rPr>
                        <a:t> </a:t>
                      </a:r>
                      <a:r>
                        <a:rPr sz="500" spc="10" dirty="0">
                          <a:latin typeface="Calibri"/>
                          <a:cs typeface="Calibri"/>
                        </a:rPr>
                        <a:t>2</a:t>
                      </a:r>
                      <a:r>
                        <a:rPr sz="500" dirty="0">
                          <a:latin typeface="Calibri"/>
                          <a:cs typeface="Calibri"/>
                        </a:rPr>
                        <a:t> </a:t>
                      </a:r>
                      <a:r>
                        <a:rPr sz="500" spc="10" dirty="0">
                          <a:latin typeface="Calibri"/>
                          <a:cs typeface="Calibri"/>
                        </a:rPr>
                        <a:t>meses</a:t>
                      </a:r>
                      <a:r>
                        <a:rPr sz="500" spc="130" dirty="0">
                          <a:latin typeface="Calibri"/>
                          <a:cs typeface="Calibri"/>
                        </a:rPr>
                        <a:t> </a:t>
                      </a:r>
                      <a:r>
                        <a:rPr sz="500" spc="10" dirty="0">
                          <a:latin typeface="Calibri"/>
                          <a:cs typeface="Calibri"/>
                        </a:rPr>
                        <a:t>2ª</a:t>
                      </a:r>
                      <a:r>
                        <a:rPr sz="500" spc="-5" dirty="0">
                          <a:latin typeface="Calibri"/>
                          <a:cs typeface="Calibri"/>
                        </a:rPr>
                        <a:t> </a:t>
                      </a:r>
                      <a:r>
                        <a:rPr sz="500" spc="5" dirty="0">
                          <a:latin typeface="Calibri"/>
                          <a:cs typeface="Calibri"/>
                        </a:rPr>
                        <a:t>dose:</a:t>
                      </a:r>
                      <a:r>
                        <a:rPr sz="500" spc="-5" dirty="0">
                          <a:latin typeface="Calibri"/>
                          <a:cs typeface="Calibri"/>
                        </a:rPr>
                        <a:t> </a:t>
                      </a:r>
                      <a:r>
                        <a:rPr sz="500" spc="10" dirty="0">
                          <a:latin typeface="Calibri"/>
                          <a:cs typeface="Calibri"/>
                        </a:rPr>
                        <a:t>4 </a:t>
                      </a:r>
                      <a:r>
                        <a:rPr sz="500" spc="-120" dirty="0">
                          <a:latin typeface="Calibri"/>
                          <a:cs typeface="Calibri"/>
                        </a:rPr>
                        <a:t> </a:t>
                      </a:r>
                      <a:r>
                        <a:rPr sz="500" spc="10" dirty="0">
                          <a:latin typeface="Calibri"/>
                          <a:cs typeface="Calibri"/>
                        </a:rPr>
                        <a:t>meses</a:t>
                      </a:r>
                      <a:r>
                        <a:rPr sz="500" spc="120" dirty="0">
                          <a:latin typeface="Calibri"/>
                          <a:cs typeface="Calibri"/>
                        </a:rPr>
                        <a:t> </a:t>
                      </a:r>
                      <a:r>
                        <a:rPr sz="500" spc="10" dirty="0">
                          <a:latin typeface="Calibri"/>
                          <a:cs typeface="Calibri"/>
                        </a:rPr>
                        <a:t>Reforço:</a:t>
                      </a:r>
                      <a:r>
                        <a:rPr sz="500" spc="-5" dirty="0">
                          <a:latin typeface="Calibri"/>
                          <a:cs typeface="Calibri"/>
                        </a:rPr>
                        <a:t> </a:t>
                      </a:r>
                      <a:r>
                        <a:rPr sz="500" spc="10" dirty="0">
                          <a:latin typeface="Calibri"/>
                          <a:cs typeface="Calibri"/>
                        </a:rPr>
                        <a:t>12meses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3175" algn="ctr">
                        <a:lnSpc>
                          <a:spcPct val="100000"/>
                        </a:lnSpc>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20"/>
                        </a:spcBef>
                      </a:pPr>
                      <a:endParaRPr sz="700">
                        <a:latin typeface="Times New Roman"/>
                        <a:cs typeface="Times New Roman"/>
                      </a:endParaRPr>
                    </a:p>
                    <a:p>
                      <a:pPr marL="23495" marR="32384" algn="ctr">
                        <a:lnSpc>
                          <a:spcPct val="114999"/>
                        </a:lnSpc>
                        <a:spcBef>
                          <a:spcPts val="5"/>
                        </a:spcBef>
                      </a:pPr>
                      <a:r>
                        <a:rPr sz="500" spc="10" dirty="0">
                          <a:latin typeface="Calibri"/>
                          <a:cs typeface="Calibri"/>
                        </a:rPr>
                        <a:t>30</a:t>
                      </a:r>
                      <a:r>
                        <a:rPr sz="500" spc="-15" dirty="0">
                          <a:latin typeface="Calibri"/>
                          <a:cs typeface="Calibri"/>
                        </a:rPr>
                        <a:t> </a:t>
                      </a:r>
                      <a:r>
                        <a:rPr sz="500" spc="5" dirty="0">
                          <a:latin typeface="Calibri"/>
                          <a:cs typeface="Calibri"/>
                        </a:rPr>
                        <a:t>dias</a:t>
                      </a:r>
                      <a:r>
                        <a:rPr sz="500" spc="114" dirty="0">
                          <a:latin typeface="Calibri"/>
                          <a:cs typeface="Calibri"/>
                        </a:rPr>
                        <a:t> </a:t>
                      </a:r>
                      <a:r>
                        <a:rPr sz="500" spc="10" dirty="0">
                          <a:latin typeface="Calibri"/>
                          <a:cs typeface="Calibri"/>
                        </a:rPr>
                        <a:t>da</a:t>
                      </a:r>
                      <a:r>
                        <a:rPr sz="500" spc="-10" dirty="0">
                          <a:latin typeface="Calibri"/>
                          <a:cs typeface="Calibri"/>
                        </a:rPr>
                        <a:t> </a:t>
                      </a:r>
                      <a:r>
                        <a:rPr sz="500" spc="10" dirty="0">
                          <a:latin typeface="Calibri"/>
                          <a:cs typeface="Calibri"/>
                        </a:rPr>
                        <a:t>1ª</a:t>
                      </a:r>
                      <a:r>
                        <a:rPr sz="500" spc="-10" dirty="0">
                          <a:latin typeface="Calibri"/>
                          <a:cs typeface="Calibri"/>
                        </a:rPr>
                        <a:t> </a:t>
                      </a:r>
                      <a:r>
                        <a:rPr sz="500" spc="5" dirty="0">
                          <a:latin typeface="Calibri"/>
                          <a:cs typeface="Calibri"/>
                        </a:rPr>
                        <a:t>para </a:t>
                      </a:r>
                      <a:r>
                        <a:rPr sz="500" spc="-120" dirty="0">
                          <a:latin typeface="Calibri"/>
                          <a:cs typeface="Calibri"/>
                        </a:rPr>
                        <a:t> </a:t>
                      </a:r>
                      <a:r>
                        <a:rPr sz="500" spc="10" dirty="0">
                          <a:latin typeface="Calibri"/>
                          <a:cs typeface="Calibri"/>
                        </a:rPr>
                        <a:t>2ª </a:t>
                      </a:r>
                      <a:r>
                        <a:rPr sz="500" spc="5" dirty="0">
                          <a:latin typeface="Calibri"/>
                          <a:cs typeface="Calibri"/>
                        </a:rPr>
                        <a:t>dose </a:t>
                      </a:r>
                      <a:r>
                        <a:rPr sz="500" spc="10" dirty="0">
                          <a:latin typeface="Calibri"/>
                          <a:cs typeface="Calibri"/>
                        </a:rPr>
                        <a:t>e de 60 </a:t>
                      </a:r>
                      <a:r>
                        <a:rPr sz="500" spc="15" dirty="0">
                          <a:latin typeface="Calibri"/>
                          <a:cs typeface="Calibri"/>
                        </a:rPr>
                        <a:t> </a:t>
                      </a:r>
                      <a:r>
                        <a:rPr sz="500" spc="5" dirty="0">
                          <a:latin typeface="Calibri"/>
                          <a:cs typeface="Calibri"/>
                        </a:rPr>
                        <a:t>dias </a:t>
                      </a:r>
                      <a:r>
                        <a:rPr sz="500" spc="10" dirty="0">
                          <a:latin typeface="Calibri"/>
                          <a:cs typeface="Calibri"/>
                        </a:rPr>
                        <a:t>da 2ª </a:t>
                      </a:r>
                      <a:r>
                        <a:rPr sz="500" spc="5" dirty="0">
                          <a:latin typeface="Calibri"/>
                          <a:cs typeface="Calibri"/>
                        </a:rPr>
                        <a:t>dose </a:t>
                      </a:r>
                      <a:r>
                        <a:rPr sz="500" spc="10" dirty="0">
                          <a:latin typeface="Calibri"/>
                          <a:cs typeface="Calibri"/>
                        </a:rPr>
                        <a:t> </a:t>
                      </a:r>
                      <a:r>
                        <a:rPr sz="500" spc="5" dirty="0">
                          <a:latin typeface="Calibri"/>
                          <a:cs typeface="Calibri"/>
                        </a:rPr>
                        <a:t>para</a:t>
                      </a:r>
                      <a:r>
                        <a:rPr sz="500" spc="-5" dirty="0">
                          <a:latin typeface="Calibri"/>
                          <a:cs typeface="Calibri"/>
                        </a:rPr>
                        <a:t> </a:t>
                      </a:r>
                      <a:r>
                        <a:rPr sz="500" spc="10" dirty="0">
                          <a:latin typeface="Calibri"/>
                          <a:cs typeface="Calibri"/>
                        </a:rPr>
                        <a:t>o</a:t>
                      </a:r>
                      <a:r>
                        <a:rPr sz="500" spc="-5" dirty="0">
                          <a:latin typeface="Calibri"/>
                          <a:cs typeface="Calibri"/>
                        </a:rPr>
                        <a:t> </a:t>
                      </a:r>
                      <a:r>
                        <a:rPr sz="500" spc="10" dirty="0">
                          <a:latin typeface="Calibri"/>
                          <a:cs typeface="Calibri"/>
                        </a:rPr>
                        <a:t>reforço</a:t>
                      </a:r>
                      <a:endParaRPr sz="500">
                        <a:latin typeface="Calibri"/>
                        <a:cs typeface="Calibri"/>
                      </a:endParaRPr>
                    </a:p>
                  </a:txBody>
                  <a:tcPr marL="0" marR="0" marT="217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1270" algn="ctr">
                        <a:lnSpc>
                          <a:spcPct val="100000"/>
                        </a:lnSpc>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4445" algn="ctr">
                        <a:lnSpc>
                          <a:spcPct val="100000"/>
                        </a:lnSpc>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1905" algn="ctr">
                        <a:lnSpc>
                          <a:spcPct val="100000"/>
                        </a:lnSpc>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35"/>
                        </a:spcBef>
                      </a:pPr>
                      <a:endParaRPr sz="600">
                        <a:latin typeface="Times New Roman"/>
                        <a:cs typeface="Times New Roman"/>
                      </a:endParaRPr>
                    </a:p>
                    <a:p>
                      <a:pPr marR="7620" algn="ctr">
                        <a:lnSpc>
                          <a:spcPct val="100000"/>
                        </a:lnSpc>
                      </a:pPr>
                      <a:r>
                        <a:rPr sz="500" dirty="0">
                          <a:latin typeface="Calibri"/>
                          <a:cs typeface="Calibri"/>
                        </a:rPr>
                        <a:t>20</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9"/>
                  </a:ext>
                </a:extLst>
              </a:tr>
              <a:tr h="597461">
                <a:tc>
                  <a:txBody>
                    <a:bodyPr/>
                    <a:lstStyle/>
                    <a:p>
                      <a:pPr>
                        <a:lnSpc>
                          <a:spcPct val="100000"/>
                        </a:lnSpc>
                      </a:pPr>
                      <a:endParaRPr sz="500" dirty="0">
                        <a:latin typeface="Times New Roman"/>
                        <a:cs typeface="Times New Roman"/>
                      </a:endParaRPr>
                    </a:p>
                    <a:p>
                      <a:pPr>
                        <a:lnSpc>
                          <a:spcPct val="100000"/>
                        </a:lnSpc>
                        <a:spcBef>
                          <a:spcPts val="40"/>
                        </a:spcBef>
                      </a:pPr>
                      <a:endParaRPr sz="700" dirty="0">
                        <a:latin typeface="Times New Roman"/>
                        <a:cs typeface="Times New Roman"/>
                      </a:endParaRPr>
                    </a:p>
                    <a:p>
                      <a:pPr marL="470534" marR="38735" indent="-448309">
                        <a:lnSpc>
                          <a:spcPct val="114999"/>
                        </a:lnSpc>
                      </a:pPr>
                      <a:r>
                        <a:rPr sz="500" b="1" spc="10" dirty="0">
                          <a:latin typeface="Calibri"/>
                          <a:cs typeface="Calibri"/>
                        </a:rPr>
                        <a:t>Meningocócica</a:t>
                      </a:r>
                      <a:r>
                        <a:rPr sz="500" b="1" spc="-25" dirty="0">
                          <a:latin typeface="Calibri"/>
                          <a:cs typeface="Calibri"/>
                        </a:rPr>
                        <a:t> </a:t>
                      </a:r>
                      <a:r>
                        <a:rPr sz="500" b="1" spc="10" dirty="0">
                          <a:latin typeface="Calibri"/>
                          <a:cs typeface="Calibri"/>
                        </a:rPr>
                        <a:t>C</a:t>
                      </a:r>
                      <a:r>
                        <a:rPr sz="500" b="1" spc="-25" dirty="0">
                          <a:latin typeface="Calibri"/>
                          <a:cs typeface="Calibri"/>
                        </a:rPr>
                        <a:t> </a:t>
                      </a:r>
                      <a:r>
                        <a:rPr sz="500" b="1" spc="10" dirty="0">
                          <a:latin typeface="Calibri"/>
                          <a:cs typeface="Calibri"/>
                        </a:rPr>
                        <a:t>(conjugada) </a:t>
                      </a:r>
                      <a:r>
                        <a:rPr sz="500" b="1" spc="-120" dirty="0">
                          <a:latin typeface="Calibri"/>
                          <a:cs typeface="Calibri"/>
                        </a:rPr>
                        <a:t> </a:t>
                      </a:r>
                      <a:r>
                        <a:rPr sz="500" b="1" spc="5" dirty="0">
                          <a:latin typeface="Calibri"/>
                          <a:cs typeface="Calibri"/>
                        </a:rPr>
                        <a:t>(4)</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spcBef>
                          <a:spcPts val="35"/>
                        </a:spcBef>
                      </a:pPr>
                      <a:endParaRPr sz="400">
                        <a:latin typeface="Times New Roman"/>
                        <a:cs typeface="Times New Roman"/>
                      </a:endParaRPr>
                    </a:p>
                    <a:p>
                      <a:pPr marL="26670" marR="31750" algn="ctr">
                        <a:lnSpc>
                          <a:spcPct val="114999"/>
                        </a:lnSpc>
                      </a:pPr>
                      <a:r>
                        <a:rPr sz="500" spc="10" dirty="0">
                          <a:latin typeface="Calibri"/>
                          <a:cs typeface="Calibri"/>
                        </a:rPr>
                        <a:t>Meningite </a:t>
                      </a:r>
                      <a:r>
                        <a:rPr sz="500" spc="15" dirty="0">
                          <a:latin typeface="Calibri"/>
                          <a:cs typeface="Calibri"/>
                        </a:rPr>
                        <a:t> </a:t>
                      </a:r>
                      <a:r>
                        <a:rPr sz="500" spc="10" dirty="0">
                          <a:latin typeface="Calibri"/>
                          <a:cs typeface="Calibri"/>
                        </a:rPr>
                        <a:t>meningocócica</a:t>
                      </a:r>
                      <a:r>
                        <a:rPr sz="500" spc="70" dirty="0">
                          <a:latin typeface="Calibri"/>
                          <a:cs typeface="Calibri"/>
                        </a:rPr>
                        <a:t> </a:t>
                      </a:r>
                      <a:r>
                        <a:rPr sz="500" spc="10" dirty="0">
                          <a:latin typeface="Calibri"/>
                          <a:cs typeface="Calibri"/>
                        </a:rPr>
                        <a:t>tipo </a:t>
                      </a:r>
                      <a:r>
                        <a:rPr sz="500" spc="-130" dirty="0">
                          <a:latin typeface="Calibri"/>
                          <a:cs typeface="Calibri"/>
                        </a:rPr>
                        <a:t> </a:t>
                      </a:r>
                      <a:r>
                        <a:rPr sz="500" spc="10" dirty="0">
                          <a:latin typeface="Calibri"/>
                          <a:cs typeface="Calibri"/>
                        </a:rPr>
                        <a:t>C</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41910" marR="47625" indent="1270" algn="ctr">
                        <a:lnSpc>
                          <a:spcPct val="114999"/>
                        </a:lnSpc>
                        <a:spcBef>
                          <a:spcPts val="470"/>
                        </a:spcBef>
                      </a:pPr>
                      <a:r>
                        <a:rPr sz="500" spc="10" dirty="0">
                          <a:latin typeface="Calibri"/>
                          <a:cs typeface="Calibri"/>
                        </a:rPr>
                        <a:t>Polissacarídeos </a:t>
                      </a:r>
                      <a:r>
                        <a:rPr sz="500" spc="15" dirty="0">
                          <a:latin typeface="Calibri"/>
                          <a:cs typeface="Calibri"/>
                        </a:rPr>
                        <a:t> </a:t>
                      </a:r>
                      <a:r>
                        <a:rPr sz="500" dirty="0">
                          <a:latin typeface="Calibri"/>
                          <a:cs typeface="Calibri"/>
                        </a:rPr>
                        <a:t>capsulares</a:t>
                      </a:r>
                      <a:r>
                        <a:rPr sz="500" spc="-10" dirty="0">
                          <a:latin typeface="Times New Roman"/>
                          <a:cs typeface="Times New Roman"/>
                        </a:rPr>
                        <a:t> </a:t>
                      </a:r>
                      <a:r>
                        <a:rPr sz="500" spc="-5" dirty="0">
                          <a:latin typeface="Calibri"/>
                          <a:cs typeface="Calibri"/>
                        </a:rPr>
                        <a:t>purificados </a:t>
                      </a:r>
                      <a:r>
                        <a:rPr sz="500" spc="-5" dirty="0">
                          <a:latin typeface="Times New Roman"/>
                          <a:cs typeface="Times New Roman"/>
                        </a:rPr>
                        <a:t> </a:t>
                      </a:r>
                      <a:r>
                        <a:rPr sz="500" spc="10" dirty="0">
                          <a:latin typeface="Calibri"/>
                          <a:cs typeface="Calibri"/>
                        </a:rPr>
                        <a:t>da Neisseria </a:t>
                      </a:r>
                      <a:r>
                        <a:rPr sz="500" spc="15" dirty="0">
                          <a:latin typeface="Calibri"/>
                          <a:cs typeface="Calibri"/>
                        </a:rPr>
                        <a:t> </a:t>
                      </a:r>
                      <a:r>
                        <a:rPr sz="500" spc="10" dirty="0">
                          <a:latin typeface="Calibri"/>
                          <a:cs typeface="Calibri"/>
                        </a:rPr>
                        <a:t>meningitidis </a:t>
                      </a:r>
                      <a:r>
                        <a:rPr sz="500" spc="5" dirty="0">
                          <a:latin typeface="Calibri"/>
                          <a:cs typeface="Calibri"/>
                        </a:rPr>
                        <a:t>do </a:t>
                      </a:r>
                      <a:r>
                        <a:rPr sz="500" spc="10" dirty="0">
                          <a:latin typeface="Calibri"/>
                          <a:cs typeface="Calibri"/>
                        </a:rPr>
                        <a:t> </a:t>
                      </a:r>
                      <a:r>
                        <a:rPr sz="500" spc="5" dirty="0">
                          <a:latin typeface="Calibri"/>
                          <a:cs typeface="Calibri"/>
                        </a:rPr>
                        <a:t>sorogrupo</a:t>
                      </a:r>
                      <a:r>
                        <a:rPr sz="500" dirty="0">
                          <a:latin typeface="Calibri"/>
                          <a:cs typeface="Calibri"/>
                        </a:rPr>
                        <a:t> </a:t>
                      </a:r>
                      <a:r>
                        <a:rPr sz="500" spc="10" dirty="0">
                          <a:latin typeface="Calibri"/>
                          <a:cs typeface="Calibri"/>
                        </a:rPr>
                        <a:t>C</a:t>
                      </a:r>
                      <a:endParaRPr sz="500">
                        <a:latin typeface="Calibri"/>
                        <a:cs typeface="Calibri"/>
                      </a:endParaRPr>
                    </a:p>
                  </a:txBody>
                  <a:tcPr marL="0" marR="0" marT="51041"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3810" algn="ctr">
                        <a:lnSpc>
                          <a:spcPct val="100000"/>
                        </a:lnSpc>
                      </a:pPr>
                      <a:r>
                        <a:rPr sz="500" spc="10" dirty="0">
                          <a:latin typeface="Calibri"/>
                          <a:cs typeface="Calibri"/>
                        </a:rPr>
                        <a:t>2</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1270" algn="ctr">
                        <a:lnSpc>
                          <a:spcPct val="100000"/>
                        </a:lnSpc>
                      </a:pPr>
                      <a:r>
                        <a:rPr sz="500" spc="10" dirty="0">
                          <a:latin typeface="Calibri"/>
                          <a:cs typeface="Calibri"/>
                        </a:rPr>
                        <a:t>1º</a:t>
                      </a:r>
                      <a:r>
                        <a:rPr sz="500" spc="-35" dirty="0">
                          <a:latin typeface="Calibri"/>
                          <a:cs typeface="Calibri"/>
                        </a:rPr>
                        <a:t> </a:t>
                      </a:r>
                      <a:r>
                        <a:rPr sz="500" spc="10" dirty="0">
                          <a:latin typeface="Calibri"/>
                          <a:cs typeface="Calibri"/>
                        </a:rPr>
                        <a:t>reforço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35"/>
                        </a:spcBef>
                      </a:pPr>
                      <a:endParaRPr sz="400">
                        <a:latin typeface="Times New Roman"/>
                        <a:cs typeface="Times New Roman"/>
                      </a:endParaRPr>
                    </a:p>
                    <a:p>
                      <a:pPr marL="47625" marR="38735" indent="596900">
                        <a:lnSpc>
                          <a:spcPct val="114999"/>
                        </a:lnSpc>
                      </a:pPr>
                      <a:r>
                        <a:rPr sz="500" dirty="0">
                          <a:latin typeface="Calibri"/>
                          <a:cs typeface="Calibri"/>
                        </a:rPr>
                        <a:t>1ª</a:t>
                      </a:r>
                      <a:r>
                        <a:rPr sz="500" spc="-10" dirty="0">
                          <a:latin typeface="Times New Roman"/>
                          <a:cs typeface="Times New Roman"/>
                        </a:rPr>
                        <a:t> </a:t>
                      </a:r>
                      <a:r>
                        <a:rPr sz="500" spc="-5" dirty="0">
                          <a:latin typeface="Calibri"/>
                          <a:cs typeface="Calibri"/>
                        </a:rPr>
                        <a:t>dose: </a:t>
                      </a:r>
                      <a:r>
                        <a:rPr sz="500" spc="-5" dirty="0">
                          <a:latin typeface="Times New Roman"/>
                          <a:cs typeface="Times New Roman"/>
                        </a:rPr>
                        <a:t> </a:t>
                      </a:r>
                      <a:r>
                        <a:rPr sz="500" spc="10" dirty="0">
                          <a:latin typeface="Calibri"/>
                          <a:cs typeface="Calibri"/>
                        </a:rPr>
                        <a:t>3</a:t>
                      </a:r>
                      <a:r>
                        <a:rPr sz="500" spc="-5" dirty="0">
                          <a:latin typeface="Calibri"/>
                          <a:cs typeface="Calibri"/>
                        </a:rPr>
                        <a:t> </a:t>
                      </a:r>
                      <a:r>
                        <a:rPr sz="500" spc="10" dirty="0">
                          <a:latin typeface="Calibri"/>
                          <a:cs typeface="Calibri"/>
                        </a:rPr>
                        <a:t>meses</a:t>
                      </a:r>
                      <a:r>
                        <a:rPr sz="500" spc="130" dirty="0">
                          <a:latin typeface="Calibri"/>
                          <a:cs typeface="Calibri"/>
                        </a:rPr>
                        <a:t> </a:t>
                      </a:r>
                      <a:r>
                        <a:rPr sz="500" spc="10" dirty="0">
                          <a:latin typeface="Calibri"/>
                          <a:cs typeface="Calibri"/>
                        </a:rPr>
                        <a:t>2ª</a:t>
                      </a:r>
                      <a:r>
                        <a:rPr sz="500" spc="-5" dirty="0">
                          <a:latin typeface="Calibri"/>
                          <a:cs typeface="Calibri"/>
                        </a:rPr>
                        <a:t> </a:t>
                      </a:r>
                      <a:r>
                        <a:rPr sz="500" spc="5" dirty="0">
                          <a:latin typeface="Calibri"/>
                          <a:cs typeface="Calibri"/>
                        </a:rPr>
                        <a:t>dose:</a:t>
                      </a:r>
                      <a:r>
                        <a:rPr sz="500" dirty="0">
                          <a:latin typeface="Calibri"/>
                          <a:cs typeface="Calibri"/>
                        </a:rPr>
                        <a:t> </a:t>
                      </a:r>
                      <a:r>
                        <a:rPr sz="500" spc="10" dirty="0">
                          <a:latin typeface="Calibri"/>
                          <a:cs typeface="Calibri"/>
                        </a:rPr>
                        <a:t>5</a:t>
                      </a:r>
                      <a:r>
                        <a:rPr sz="500" spc="-5" dirty="0">
                          <a:latin typeface="Calibri"/>
                          <a:cs typeface="Calibri"/>
                        </a:rPr>
                        <a:t> </a:t>
                      </a:r>
                      <a:r>
                        <a:rPr sz="500" spc="10" dirty="0">
                          <a:latin typeface="Calibri"/>
                          <a:cs typeface="Calibri"/>
                        </a:rPr>
                        <a:t>meses</a:t>
                      </a:r>
                      <a:endParaRPr sz="500">
                        <a:latin typeface="Calibri"/>
                        <a:cs typeface="Calibri"/>
                      </a:endParaRPr>
                    </a:p>
                    <a:p>
                      <a:pPr marL="137795">
                        <a:lnSpc>
                          <a:spcPct val="100000"/>
                        </a:lnSpc>
                        <a:spcBef>
                          <a:spcPts val="110"/>
                        </a:spcBef>
                      </a:pPr>
                      <a:r>
                        <a:rPr sz="500" spc="10" dirty="0">
                          <a:latin typeface="Calibri"/>
                          <a:cs typeface="Calibri"/>
                        </a:rPr>
                        <a:t>1º</a:t>
                      </a:r>
                      <a:r>
                        <a:rPr sz="500" spc="-15" dirty="0">
                          <a:latin typeface="Calibri"/>
                          <a:cs typeface="Calibri"/>
                        </a:rPr>
                        <a:t> </a:t>
                      </a:r>
                      <a:r>
                        <a:rPr sz="500" spc="10" dirty="0">
                          <a:latin typeface="Calibri"/>
                          <a:cs typeface="Calibri"/>
                        </a:rPr>
                        <a:t>Reforço:</a:t>
                      </a:r>
                      <a:r>
                        <a:rPr sz="500" spc="-10" dirty="0">
                          <a:latin typeface="Calibri"/>
                          <a:cs typeface="Calibri"/>
                        </a:rPr>
                        <a:t> </a:t>
                      </a:r>
                      <a:r>
                        <a:rPr sz="500" spc="10" dirty="0">
                          <a:latin typeface="Calibri"/>
                          <a:cs typeface="Calibri"/>
                        </a:rPr>
                        <a:t>12</a:t>
                      </a:r>
                      <a:r>
                        <a:rPr sz="500" spc="-15" dirty="0">
                          <a:latin typeface="Calibri"/>
                          <a:cs typeface="Calibri"/>
                        </a:rPr>
                        <a:t> </a:t>
                      </a:r>
                      <a:r>
                        <a:rPr sz="500" spc="10" dirty="0">
                          <a:latin typeface="Calibri"/>
                          <a:cs typeface="Calibri"/>
                        </a:rPr>
                        <a:t>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3175" algn="ctr">
                        <a:lnSpc>
                          <a:spcPct val="100000"/>
                        </a:lnSpc>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spcBef>
                          <a:spcPts val="15"/>
                        </a:spcBef>
                      </a:pPr>
                      <a:endParaRPr sz="600">
                        <a:latin typeface="Times New Roman"/>
                        <a:cs typeface="Times New Roman"/>
                      </a:endParaRPr>
                    </a:p>
                    <a:p>
                      <a:pPr marL="32384" marR="41275" algn="ctr">
                        <a:lnSpc>
                          <a:spcPct val="114999"/>
                        </a:lnSpc>
                        <a:spcBef>
                          <a:spcPts val="5"/>
                        </a:spcBef>
                      </a:pPr>
                      <a:r>
                        <a:rPr sz="500" spc="10" dirty="0">
                          <a:latin typeface="Calibri"/>
                          <a:cs typeface="Calibri"/>
                        </a:rPr>
                        <a:t>30</a:t>
                      </a:r>
                      <a:r>
                        <a:rPr sz="500" spc="-15" dirty="0">
                          <a:latin typeface="Calibri"/>
                          <a:cs typeface="Calibri"/>
                        </a:rPr>
                        <a:t> </a:t>
                      </a:r>
                      <a:r>
                        <a:rPr sz="500" spc="5" dirty="0">
                          <a:latin typeface="Calibri"/>
                          <a:cs typeface="Calibri"/>
                        </a:rPr>
                        <a:t>dias</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1ª</a:t>
                      </a:r>
                      <a:r>
                        <a:rPr sz="500" spc="-15" dirty="0">
                          <a:latin typeface="Calibri"/>
                          <a:cs typeface="Calibri"/>
                        </a:rPr>
                        <a:t> </a:t>
                      </a:r>
                      <a:r>
                        <a:rPr sz="500" spc="5" dirty="0">
                          <a:latin typeface="Calibri"/>
                          <a:cs typeface="Calibri"/>
                        </a:rPr>
                        <a:t>para </a:t>
                      </a:r>
                      <a:r>
                        <a:rPr sz="500" spc="-120" dirty="0">
                          <a:latin typeface="Calibri"/>
                          <a:cs typeface="Calibri"/>
                        </a:rPr>
                        <a:t> </a:t>
                      </a:r>
                      <a:r>
                        <a:rPr sz="500" spc="10" dirty="0">
                          <a:latin typeface="Calibri"/>
                          <a:cs typeface="Calibri"/>
                        </a:rPr>
                        <a:t>2ª </a:t>
                      </a:r>
                      <a:r>
                        <a:rPr sz="500" spc="5" dirty="0">
                          <a:latin typeface="Calibri"/>
                          <a:cs typeface="Calibri"/>
                        </a:rPr>
                        <a:t>dose </a:t>
                      </a:r>
                      <a:r>
                        <a:rPr sz="500" spc="10" dirty="0">
                          <a:latin typeface="Calibri"/>
                          <a:cs typeface="Calibri"/>
                        </a:rPr>
                        <a:t>e de 60 </a:t>
                      </a:r>
                      <a:r>
                        <a:rPr sz="500" spc="15" dirty="0">
                          <a:latin typeface="Calibri"/>
                          <a:cs typeface="Calibri"/>
                        </a:rPr>
                        <a:t> </a:t>
                      </a:r>
                      <a:r>
                        <a:rPr sz="500" spc="5" dirty="0">
                          <a:latin typeface="Calibri"/>
                          <a:cs typeface="Calibri"/>
                        </a:rPr>
                        <a:t>dias </a:t>
                      </a:r>
                      <a:r>
                        <a:rPr sz="500" spc="10" dirty="0">
                          <a:latin typeface="Calibri"/>
                          <a:cs typeface="Calibri"/>
                        </a:rPr>
                        <a:t>da 2ª </a:t>
                      </a:r>
                      <a:r>
                        <a:rPr sz="500" spc="5" dirty="0">
                          <a:latin typeface="Calibri"/>
                          <a:cs typeface="Calibri"/>
                        </a:rPr>
                        <a:t>dose </a:t>
                      </a:r>
                      <a:r>
                        <a:rPr sz="500" spc="10" dirty="0">
                          <a:latin typeface="Calibri"/>
                          <a:cs typeface="Calibri"/>
                        </a:rPr>
                        <a:t> </a:t>
                      </a:r>
                      <a:r>
                        <a:rPr sz="500" spc="5" dirty="0">
                          <a:latin typeface="Calibri"/>
                          <a:cs typeface="Calibri"/>
                        </a:rPr>
                        <a:t>para</a:t>
                      </a:r>
                      <a:r>
                        <a:rPr sz="500" spc="-15" dirty="0">
                          <a:latin typeface="Calibri"/>
                          <a:cs typeface="Calibri"/>
                        </a:rPr>
                        <a:t> </a:t>
                      </a:r>
                      <a:r>
                        <a:rPr sz="500" spc="10" dirty="0">
                          <a:latin typeface="Calibri"/>
                          <a:cs typeface="Calibri"/>
                        </a:rPr>
                        <a:t>o</a:t>
                      </a:r>
                      <a:r>
                        <a:rPr sz="500" spc="-10" dirty="0">
                          <a:latin typeface="Calibri"/>
                          <a:cs typeface="Calibri"/>
                        </a:rPr>
                        <a:t> </a:t>
                      </a:r>
                      <a:r>
                        <a:rPr sz="500" spc="10" dirty="0">
                          <a:latin typeface="Calibri"/>
                          <a:cs typeface="Calibri"/>
                        </a:rPr>
                        <a:t>1º</a:t>
                      </a:r>
                      <a:r>
                        <a:rPr sz="500" spc="-15" dirty="0">
                          <a:latin typeface="Calibri"/>
                          <a:cs typeface="Calibri"/>
                        </a:rPr>
                        <a:t> </a:t>
                      </a:r>
                      <a:r>
                        <a:rPr sz="500" spc="10" dirty="0">
                          <a:latin typeface="Calibri"/>
                          <a:cs typeface="Calibri"/>
                        </a:rPr>
                        <a:t>reforço</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1270" algn="ctr">
                        <a:lnSpc>
                          <a:spcPct val="100000"/>
                        </a:lnSpc>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3810" algn="ctr">
                        <a:lnSpc>
                          <a:spcPct val="100000"/>
                        </a:lnSpc>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0"/>
                        </a:spcBef>
                      </a:pPr>
                      <a:endParaRPr sz="600">
                        <a:latin typeface="Times New Roman"/>
                        <a:cs typeface="Times New Roman"/>
                      </a:endParaRPr>
                    </a:p>
                    <a:p>
                      <a:pPr marL="1270" algn="ctr">
                        <a:lnSpc>
                          <a:spcPct val="100000"/>
                        </a:lnSpc>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spcBef>
                          <a:spcPts val="30"/>
                        </a:spcBef>
                      </a:pPr>
                      <a:endParaRPr sz="500">
                        <a:latin typeface="Times New Roman"/>
                        <a:cs typeface="Times New Roman"/>
                      </a:endParaRPr>
                    </a:p>
                    <a:p>
                      <a:pPr marL="2540" algn="ctr">
                        <a:lnSpc>
                          <a:spcPct val="100000"/>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10"/>
                  </a:ext>
                </a:extLst>
              </a:tr>
              <a:tr h="608400">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spcBef>
                          <a:spcPts val="40"/>
                        </a:spcBef>
                      </a:pPr>
                      <a:endParaRPr sz="600" dirty="0">
                        <a:latin typeface="Times New Roman"/>
                        <a:cs typeface="Times New Roman"/>
                      </a:endParaRPr>
                    </a:p>
                    <a:p>
                      <a:pPr algn="ctr">
                        <a:lnSpc>
                          <a:spcPct val="100000"/>
                        </a:lnSpc>
                      </a:pPr>
                      <a:r>
                        <a:rPr sz="500" b="1" spc="10" dirty="0">
                          <a:latin typeface="Calibri"/>
                          <a:cs typeface="Calibri"/>
                        </a:rPr>
                        <a:t>Febre</a:t>
                      </a:r>
                      <a:r>
                        <a:rPr sz="500" b="1" spc="-10" dirty="0">
                          <a:latin typeface="Calibri"/>
                          <a:cs typeface="Calibri"/>
                        </a:rPr>
                        <a:t> </a:t>
                      </a:r>
                      <a:r>
                        <a:rPr sz="500" b="1" spc="10" dirty="0">
                          <a:latin typeface="Calibri"/>
                          <a:cs typeface="Calibri"/>
                        </a:rPr>
                        <a:t>Amarela</a:t>
                      </a:r>
                      <a:r>
                        <a:rPr sz="500" b="1" spc="-5" dirty="0">
                          <a:latin typeface="Calibri"/>
                          <a:cs typeface="Calibri"/>
                        </a:rPr>
                        <a:t> </a:t>
                      </a:r>
                      <a:r>
                        <a:rPr sz="500" b="1" spc="10" dirty="0">
                          <a:latin typeface="Calibri"/>
                          <a:cs typeface="Calibri"/>
                        </a:rPr>
                        <a:t>(Atenuada)</a:t>
                      </a:r>
                      <a:r>
                        <a:rPr sz="500" b="1" spc="-5" dirty="0">
                          <a:latin typeface="Calibri"/>
                          <a:cs typeface="Calibri"/>
                        </a:rPr>
                        <a:t> </a:t>
                      </a:r>
                      <a:r>
                        <a:rPr sz="500" b="1" spc="5" dirty="0">
                          <a:latin typeface="Calibri"/>
                          <a:cs typeface="Calibri"/>
                        </a:rPr>
                        <a:t>(5)</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algn="ctr">
                        <a:lnSpc>
                          <a:spcPct val="100000"/>
                        </a:lnSpc>
                      </a:pPr>
                      <a:r>
                        <a:rPr sz="500" spc="5" dirty="0">
                          <a:latin typeface="Calibri"/>
                          <a:cs typeface="Calibri"/>
                        </a:rPr>
                        <a:t>Febre</a:t>
                      </a:r>
                      <a:r>
                        <a:rPr sz="500" spc="-30" dirty="0">
                          <a:latin typeface="Calibri"/>
                          <a:cs typeface="Calibri"/>
                        </a:rPr>
                        <a:t> </a:t>
                      </a:r>
                      <a:r>
                        <a:rPr sz="500" spc="10" dirty="0">
                          <a:latin typeface="Calibri"/>
                          <a:cs typeface="Calibri"/>
                        </a:rPr>
                        <a:t>Amarela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5715" algn="ctr">
                        <a:lnSpc>
                          <a:spcPct val="100000"/>
                        </a:lnSpc>
                      </a:pPr>
                      <a:r>
                        <a:rPr sz="500" spc="5" dirty="0">
                          <a:latin typeface="Calibri"/>
                          <a:cs typeface="Calibri"/>
                        </a:rPr>
                        <a:t>Vírus</a:t>
                      </a:r>
                      <a:r>
                        <a:rPr sz="500" spc="-20" dirty="0">
                          <a:latin typeface="Calibri"/>
                          <a:cs typeface="Calibri"/>
                        </a:rPr>
                        <a:t> </a:t>
                      </a:r>
                      <a:r>
                        <a:rPr sz="500" spc="10" dirty="0">
                          <a:latin typeface="Calibri"/>
                          <a:cs typeface="Calibri"/>
                        </a:rPr>
                        <a:t>vivo</a:t>
                      </a:r>
                      <a:r>
                        <a:rPr sz="500" spc="-20" dirty="0">
                          <a:latin typeface="Calibri"/>
                          <a:cs typeface="Calibri"/>
                        </a:rPr>
                        <a:t> </a:t>
                      </a:r>
                      <a:r>
                        <a:rPr sz="500" spc="10" dirty="0">
                          <a:latin typeface="Calibri"/>
                          <a:cs typeface="Calibri"/>
                        </a:rPr>
                        <a:t>atenuado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3175" algn="ctr">
                        <a:lnSpc>
                          <a:spcPct val="100000"/>
                        </a:lnSpc>
                      </a:pPr>
                      <a:r>
                        <a:rPr sz="500" spc="10" dirty="0">
                          <a:latin typeface="Calibri"/>
                          <a:cs typeface="Calibri"/>
                        </a:rPr>
                        <a:t>1</a:t>
                      </a:r>
                      <a:r>
                        <a:rPr sz="500" spc="-35" dirty="0">
                          <a:latin typeface="Calibri"/>
                          <a:cs typeface="Calibri"/>
                        </a:rPr>
                        <a:t> </a:t>
                      </a:r>
                      <a:r>
                        <a:rPr sz="500" spc="5" dirty="0">
                          <a:latin typeface="Calibri"/>
                          <a:cs typeface="Calibri"/>
                        </a:rPr>
                        <a:t>dose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1270" algn="ctr">
                        <a:lnSpc>
                          <a:spcPct val="100000"/>
                        </a:lnSpc>
                      </a:pPr>
                      <a:r>
                        <a:rPr sz="500" spc="10" dirty="0">
                          <a:latin typeface="Calibri"/>
                          <a:cs typeface="Calibri"/>
                        </a:rPr>
                        <a:t>Reforço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255270" marR="54610" indent="-208915">
                        <a:lnSpc>
                          <a:spcPct val="114999"/>
                        </a:lnSpc>
                        <a:spcBef>
                          <a:spcPts val="375"/>
                        </a:spcBef>
                      </a:pPr>
                      <a:r>
                        <a:rPr sz="500" spc="5" dirty="0">
                          <a:latin typeface="Calibri"/>
                          <a:cs typeface="Calibri"/>
                        </a:rPr>
                        <a:t>Dose:</a:t>
                      </a:r>
                      <a:r>
                        <a:rPr sz="500" spc="-10" dirty="0">
                          <a:latin typeface="Calibri"/>
                          <a:cs typeface="Calibri"/>
                        </a:rPr>
                        <a:t> </a:t>
                      </a:r>
                      <a:r>
                        <a:rPr sz="500" spc="10" dirty="0">
                          <a:latin typeface="Calibri"/>
                          <a:cs typeface="Calibri"/>
                        </a:rPr>
                        <a:t>9</a:t>
                      </a:r>
                      <a:r>
                        <a:rPr sz="500" spc="-5" dirty="0">
                          <a:latin typeface="Calibri"/>
                          <a:cs typeface="Calibri"/>
                        </a:rPr>
                        <a:t> </a:t>
                      </a:r>
                      <a:r>
                        <a:rPr sz="500" spc="10" dirty="0">
                          <a:latin typeface="Calibri"/>
                          <a:cs typeface="Calibri"/>
                        </a:rPr>
                        <a:t>meses</a:t>
                      </a:r>
                      <a:r>
                        <a:rPr sz="500" spc="114" dirty="0">
                          <a:latin typeface="Calibri"/>
                          <a:cs typeface="Calibri"/>
                        </a:rPr>
                        <a:t> </a:t>
                      </a:r>
                      <a:r>
                        <a:rPr sz="500" spc="10" dirty="0">
                          <a:latin typeface="Calibri"/>
                          <a:cs typeface="Calibri"/>
                        </a:rPr>
                        <a:t>Reforço:</a:t>
                      </a:r>
                      <a:r>
                        <a:rPr sz="500" spc="-5" dirty="0">
                          <a:latin typeface="Calibri"/>
                          <a:cs typeface="Calibri"/>
                        </a:rPr>
                        <a:t> </a:t>
                      </a:r>
                      <a:r>
                        <a:rPr sz="500" spc="10" dirty="0">
                          <a:latin typeface="Calibri"/>
                          <a:cs typeface="Calibri"/>
                        </a:rPr>
                        <a:t>4 </a:t>
                      </a:r>
                      <a:r>
                        <a:rPr sz="500" spc="-125" dirty="0">
                          <a:latin typeface="Calibri"/>
                          <a:cs typeface="Calibri"/>
                        </a:rPr>
                        <a:t> </a:t>
                      </a:r>
                      <a:r>
                        <a:rPr sz="500" spc="10" dirty="0">
                          <a:latin typeface="Calibri"/>
                          <a:cs typeface="Calibri"/>
                        </a:rPr>
                        <a:t>anos</a:t>
                      </a:r>
                      <a:r>
                        <a:rPr sz="500" spc="-5" dirty="0">
                          <a:latin typeface="Calibri"/>
                          <a:cs typeface="Calibri"/>
                        </a:rPr>
                        <a:t> </a:t>
                      </a:r>
                      <a:r>
                        <a:rPr sz="500" spc="10" dirty="0">
                          <a:latin typeface="Calibri"/>
                          <a:cs typeface="Calibri"/>
                        </a:rPr>
                        <a:t>de</a:t>
                      </a:r>
                      <a:r>
                        <a:rPr sz="500" dirty="0">
                          <a:latin typeface="Calibri"/>
                          <a:cs typeface="Calibri"/>
                        </a:rPr>
                        <a:t> </a:t>
                      </a:r>
                      <a:r>
                        <a:rPr sz="500" spc="5" dirty="0">
                          <a:latin typeface="Calibri"/>
                          <a:cs typeface="Calibri"/>
                        </a:rPr>
                        <a:t>idade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1270"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216535">
                        <a:lnSpc>
                          <a:spcPct val="100000"/>
                        </a:lnSpc>
                      </a:pPr>
                      <a:r>
                        <a:rPr sz="500" dirty="0">
                          <a:latin typeface="Calibri"/>
                          <a:cs typeface="Calibri"/>
                        </a:rPr>
                        <a:t>30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1270" algn="ctr">
                        <a:lnSpc>
                          <a:spcPct val="100000"/>
                        </a:lnSpc>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3175" algn="ctr">
                        <a:lnSpc>
                          <a:spcPct val="100000"/>
                        </a:lnSpc>
                      </a:pPr>
                      <a:r>
                        <a:rPr sz="500" spc="5" dirty="0">
                          <a:latin typeface="Calibri"/>
                          <a:cs typeface="Calibri"/>
                        </a:rPr>
                        <a:t>Subcutânea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marL="2540" algn="ctr">
                        <a:lnSpc>
                          <a:spcPct val="100000"/>
                        </a:lnSpc>
                      </a:pPr>
                      <a:r>
                        <a:rPr sz="500" spc="10" dirty="0">
                          <a:latin typeface="Calibri"/>
                          <a:cs typeface="Calibri"/>
                        </a:rPr>
                        <a:t>Região</a:t>
                      </a:r>
                      <a:r>
                        <a:rPr sz="500" spc="-30" dirty="0">
                          <a:latin typeface="Calibri"/>
                          <a:cs typeface="Calibri"/>
                        </a:rPr>
                        <a:t> </a:t>
                      </a:r>
                      <a:r>
                        <a:rPr sz="500" spc="5" dirty="0">
                          <a:latin typeface="Calibri"/>
                          <a:cs typeface="Calibri"/>
                        </a:rPr>
                        <a:t>deltoideana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0"/>
                        </a:spcBef>
                      </a:pPr>
                      <a:endParaRPr sz="600">
                        <a:latin typeface="Times New Roman"/>
                        <a:cs typeface="Times New Roman"/>
                      </a:endParaRPr>
                    </a:p>
                    <a:p>
                      <a:pPr algn="ctr">
                        <a:lnSpc>
                          <a:spcPct val="100000"/>
                        </a:lnSpc>
                      </a:pPr>
                      <a:r>
                        <a:rPr sz="500" spc="10" dirty="0">
                          <a:latin typeface="Calibri"/>
                          <a:cs typeface="Calibri"/>
                        </a:rPr>
                        <a:t>13x4,5</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11"/>
                  </a:ext>
                </a:extLst>
              </a:tr>
              <a:tr h="366406">
                <a:tc>
                  <a:txBody>
                    <a:bodyPr/>
                    <a:lstStyle/>
                    <a:p>
                      <a:pPr>
                        <a:lnSpc>
                          <a:spcPct val="100000"/>
                        </a:lnSpc>
                        <a:spcBef>
                          <a:spcPts val="10"/>
                        </a:spcBef>
                      </a:pPr>
                      <a:endParaRPr sz="500" dirty="0">
                        <a:latin typeface="Times New Roman"/>
                        <a:cs typeface="Times New Roman"/>
                      </a:endParaRPr>
                    </a:p>
                    <a:p>
                      <a:pPr marL="374650" marR="45720" indent="-344805">
                        <a:lnSpc>
                          <a:spcPct val="114999"/>
                        </a:lnSpc>
                      </a:pPr>
                      <a:r>
                        <a:rPr sz="500" b="1" spc="10" dirty="0">
                          <a:latin typeface="Calibri"/>
                          <a:cs typeface="Calibri"/>
                        </a:rPr>
                        <a:t>Sarampo,</a:t>
                      </a:r>
                      <a:r>
                        <a:rPr sz="500" b="1" spc="-15" dirty="0">
                          <a:latin typeface="Calibri"/>
                          <a:cs typeface="Calibri"/>
                        </a:rPr>
                        <a:t> </a:t>
                      </a:r>
                      <a:r>
                        <a:rPr sz="500" b="1" spc="5" dirty="0">
                          <a:latin typeface="Calibri"/>
                          <a:cs typeface="Calibri"/>
                        </a:rPr>
                        <a:t>Caxumba,</a:t>
                      </a:r>
                      <a:r>
                        <a:rPr sz="500" b="1" spc="-10" dirty="0">
                          <a:latin typeface="Calibri"/>
                          <a:cs typeface="Calibri"/>
                        </a:rPr>
                        <a:t> </a:t>
                      </a:r>
                      <a:r>
                        <a:rPr sz="500" b="1" spc="10" dirty="0">
                          <a:latin typeface="Calibri"/>
                          <a:cs typeface="Calibri"/>
                        </a:rPr>
                        <a:t>Rubéola </a:t>
                      </a:r>
                      <a:r>
                        <a:rPr sz="500" b="1" spc="-120" dirty="0">
                          <a:latin typeface="Calibri"/>
                          <a:cs typeface="Calibri"/>
                        </a:rPr>
                        <a:t> </a:t>
                      </a:r>
                      <a:r>
                        <a:rPr sz="500" b="1" spc="10" dirty="0">
                          <a:latin typeface="Calibri"/>
                          <a:cs typeface="Calibri"/>
                        </a:rPr>
                        <a:t>(SCR)</a:t>
                      </a:r>
                      <a:r>
                        <a:rPr sz="500" b="1" dirty="0">
                          <a:latin typeface="Calibri"/>
                          <a:cs typeface="Calibri"/>
                        </a:rPr>
                        <a:t> </a:t>
                      </a:r>
                      <a:r>
                        <a:rPr sz="500" b="1" spc="5" dirty="0">
                          <a:latin typeface="Calibri"/>
                          <a:cs typeface="Calibri"/>
                        </a:rPr>
                        <a:t>(6)</a:t>
                      </a:r>
                      <a:endParaRPr sz="500" dirty="0">
                        <a:latin typeface="Calibri"/>
                        <a:cs typeface="Calibri"/>
                      </a:endParaRPr>
                    </a:p>
                  </a:txBody>
                  <a:tcPr marL="0" marR="0" marT="1086"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spcBef>
                          <a:spcPts val="10"/>
                        </a:spcBef>
                      </a:pPr>
                      <a:endParaRPr sz="500">
                        <a:latin typeface="Times New Roman"/>
                        <a:cs typeface="Times New Roman"/>
                      </a:endParaRPr>
                    </a:p>
                    <a:p>
                      <a:pPr marL="196850" marR="45720" indent="-161925">
                        <a:lnSpc>
                          <a:spcPct val="114999"/>
                        </a:lnSpc>
                      </a:pPr>
                      <a:r>
                        <a:rPr sz="500" spc="5" dirty="0">
                          <a:latin typeface="Calibri"/>
                          <a:cs typeface="Calibri"/>
                        </a:rPr>
                        <a:t>Sarampo, Caxumba </a:t>
                      </a:r>
                      <a:r>
                        <a:rPr sz="500" spc="-125" dirty="0">
                          <a:latin typeface="Calibri"/>
                          <a:cs typeface="Calibri"/>
                        </a:rPr>
                        <a:t> </a:t>
                      </a:r>
                      <a:r>
                        <a:rPr sz="500" spc="10" dirty="0">
                          <a:latin typeface="Calibri"/>
                          <a:cs typeface="Calibri"/>
                        </a:rPr>
                        <a:t>e</a:t>
                      </a:r>
                      <a:r>
                        <a:rPr sz="500" spc="-5" dirty="0">
                          <a:latin typeface="Calibri"/>
                          <a:cs typeface="Calibri"/>
                        </a:rPr>
                        <a:t> </a:t>
                      </a:r>
                      <a:r>
                        <a:rPr sz="500" spc="10" dirty="0">
                          <a:latin typeface="Calibri"/>
                          <a:cs typeface="Calibri"/>
                        </a:rPr>
                        <a:t>Rubéola</a:t>
                      </a:r>
                      <a:endParaRPr sz="500">
                        <a:latin typeface="Calibri"/>
                        <a:cs typeface="Calibri"/>
                      </a:endParaRPr>
                    </a:p>
                  </a:txBody>
                  <a:tcPr marL="0" marR="0" marT="1086"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5715" algn="ctr">
                        <a:lnSpc>
                          <a:spcPct val="100000"/>
                        </a:lnSpc>
                        <a:spcBef>
                          <a:spcPts val="525"/>
                        </a:spcBef>
                      </a:pPr>
                      <a:r>
                        <a:rPr sz="500" spc="5" dirty="0">
                          <a:latin typeface="Calibri"/>
                          <a:cs typeface="Calibri"/>
                        </a:rPr>
                        <a:t>Vírus</a:t>
                      </a:r>
                      <a:r>
                        <a:rPr sz="500" spc="-20" dirty="0">
                          <a:latin typeface="Calibri"/>
                          <a:cs typeface="Calibri"/>
                        </a:rPr>
                        <a:t> </a:t>
                      </a:r>
                      <a:r>
                        <a:rPr sz="500" spc="10" dirty="0">
                          <a:latin typeface="Calibri"/>
                          <a:cs typeface="Calibri"/>
                        </a:rPr>
                        <a:t>vivo</a:t>
                      </a:r>
                      <a:r>
                        <a:rPr sz="500" spc="-20" dirty="0">
                          <a:latin typeface="Calibri"/>
                          <a:cs typeface="Calibri"/>
                        </a:rPr>
                        <a:t> </a:t>
                      </a:r>
                      <a:r>
                        <a:rPr sz="500" spc="10" dirty="0">
                          <a:latin typeface="Calibri"/>
                          <a:cs typeface="Calibri"/>
                        </a:rPr>
                        <a:t>atenuado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23495" marR="31750" algn="ctr">
                        <a:lnSpc>
                          <a:spcPct val="114999"/>
                        </a:lnSpc>
                        <a:spcBef>
                          <a:spcPts val="280"/>
                        </a:spcBef>
                      </a:pPr>
                      <a:r>
                        <a:rPr sz="500" spc="10" dirty="0">
                          <a:latin typeface="Calibri"/>
                          <a:cs typeface="Calibri"/>
                        </a:rPr>
                        <a:t>2</a:t>
                      </a:r>
                      <a:r>
                        <a:rPr sz="500" spc="-10" dirty="0">
                          <a:latin typeface="Calibri"/>
                          <a:cs typeface="Calibri"/>
                        </a:rPr>
                        <a:t> </a:t>
                      </a:r>
                      <a:r>
                        <a:rPr sz="500" spc="5" dirty="0">
                          <a:latin typeface="Calibri"/>
                          <a:cs typeface="Calibri"/>
                        </a:rPr>
                        <a:t>doses</a:t>
                      </a:r>
                      <a:r>
                        <a:rPr sz="500" spc="110" dirty="0">
                          <a:latin typeface="Calibri"/>
                          <a:cs typeface="Calibri"/>
                        </a:rPr>
                        <a:t> </a:t>
                      </a:r>
                      <a:r>
                        <a:rPr sz="500" spc="5" dirty="0">
                          <a:latin typeface="Calibri"/>
                          <a:cs typeface="Calibri"/>
                        </a:rPr>
                        <a:t>(1ª</a:t>
                      </a:r>
                      <a:r>
                        <a:rPr sz="500" spc="-10" dirty="0">
                          <a:latin typeface="Calibri"/>
                          <a:cs typeface="Calibri"/>
                        </a:rPr>
                        <a:t> </a:t>
                      </a:r>
                      <a:r>
                        <a:rPr sz="500" spc="5" dirty="0">
                          <a:latin typeface="Calibri"/>
                          <a:cs typeface="Calibri"/>
                        </a:rPr>
                        <a:t>dose </a:t>
                      </a:r>
                      <a:r>
                        <a:rPr sz="500" spc="-125" dirty="0">
                          <a:latin typeface="Calibri"/>
                          <a:cs typeface="Calibri"/>
                        </a:rPr>
                        <a:t> </a:t>
                      </a:r>
                      <a:r>
                        <a:rPr sz="500" spc="10" dirty="0">
                          <a:latin typeface="Calibri"/>
                          <a:cs typeface="Calibri"/>
                        </a:rPr>
                        <a:t>com </a:t>
                      </a:r>
                      <a:r>
                        <a:rPr sz="500" spc="5" dirty="0">
                          <a:latin typeface="Calibri"/>
                          <a:cs typeface="Calibri"/>
                        </a:rPr>
                        <a:t>SCR </a:t>
                      </a:r>
                      <a:r>
                        <a:rPr sz="500" spc="10" dirty="0">
                          <a:latin typeface="Calibri"/>
                          <a:cs typeface="Calibri"/>
                        </a:rPr>
                        <a:t>e 2ª </a:t>
                      </a:r>
                      <a:r>
                        <a:rPr sz="500" spc="15" dirty="0">
                          <a:latin typeface="Calibri"/>
                          <a:cs typeface="Calibri"/>
                        </a:rPr>
                        <a:t> </a:t>
                      </a:r>
                      <a:r>
                        <a:rPr sz="500" spc="5" dirty="0">
                          <a:latin typeface="Calibri"/>
                          <a:cs typeface="Calibri"/>
                        </a:rPr>
                        <a:t>dose</a:t>
                      </a:r>
                      <a:r>
                        <a:rPr sz="500" spc="-10" dirty="0">
                          <a:latin typeface="Calibri"/>
                          <a:cs typeface="Calibri"/>
                        </a:rPr>
                        <a:t> </a:t>
                      </a:r>
                      <a:r>
                        <a:rPr sz="500" spc="10" dirty="0">
                          <a:latin typeface="Calibri"/>
                          <a:cs typeface="Calibri"/>
                        </a:rPr>
                        <a:t>com</a:t>
                      </a:r>
                      <a:r>
                        <a:rPr sz="500" spc="-10" dirty="0">
                          <a:latin typeface="Calibri"/>
                          <a:cs typeface="Calibri"/>
                        </a:rPr>
                        <a:t> </a:t>
                      </a:r>
                      <a:r>
                        <a:rPr sz="500" spc="5" dirty="0">
                          <a:latin typeface="Calibri"/>
                          <a:cs typeface="Calibri"/>
                        </a:rPr>
                        <a:t>SCRV)</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2540" algn="ctr">
                        <a:lnSpc>
                          <a:spcPct val="100000"/>
                        </a:lnSpc>
                        <a:spcBef>
                          <a:spcPts val="525"/>
                        </a:spcBef>
                      </a:pPr>
                      <a:r>
                        <a:rPr sz="500" spc="10" dirty="0">
                          <a:latin typeface="Calibri"/>
                          <a:cs typeface="Calibri"/>
                        </a:rPr>
                        <a:t>12</a:t>
                      </a:r>
                      <a:r>
                        <a:rPr sz="500" spc="-30" dirty="0">
                          <a:latin typeface="Calibri"/>
                          <a:cs typeface="Calibri"/>
                        </a:rPr>
                        <a:t> </a:t>
                      </a:r>
                      <a:r>
                        <a:rPr sz="500" spc="10" dirty="0">
                          <a:latin typeface="Calibri"/>
                          <a:cs typeface="Calibri"/>
                        </a:rPr>
                        <a:t>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217170">
                        <a:lnSpc>
                          <a:spcPct val="100000"/>
                        </a:lnSpc>
                        <a:spcBef>
                          <a:spcPts val="525"/>
                        </a:spcBef>
                      </a:pPr>
                      <a:r>
                        <a:rPr sz="500" dirty="0">
                          <a:latin typeface="Calibri"/>
                          <a:cs typeface="Calibri"/>
                        </a:rPr>
                        <a:t>30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3810" algn="ctr">
                        <a:lnSpc>
                          <a:spcPct val="100000"/>
                        </a:lnSpc>
                        <a:spcBef>
                          <a:spcPts val="525"/>
                        </a:spcBef>
                      </a:pPr>
                      <a:r>
                        <a:rPr sz="500" spc="5" dirty="0">
                          <a:latin typeface="Calibri"/>
                          <a:cs typeface="Calibri"/>
                        </a:rPr>
                        <a:t>Subcutânea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3810" algn="ctr">
                        <a:lnSpc>
                          <a:spcPct val="100000"/>
                        </a:lnSpc>
                        <a:spcBef>
                          <a:spcPts val="525"/>
                        </a:spcBef>
                      </a:pPr>
                      <a:r>
                        <a:rPr sz="500" spc="10" dirty="0">
                          <a:latin typeface="Calibri"/>
                          <a:cs typeface="Calibri"/>
                        </a:rPr>
                        <a:t>Região</a:t>
                      </a:r>
                      <a:r>
                        <a:rPr sz="500" spc="-30" dirty="0">
                          <a:latin typeface="Calibri"/>
                          <a:cs typeface="Calibri"/>
                        </a:rPr>
                        <a:t> </a:t>
                      </a:r>
                      <a:r>
                        <a:rPr sz="500" spc="5" dirty="0">
                          <a:latin typeface="Calibri"/>
                          <a:cs typeface="Calibri"/>
                        </a:rPr>
                        <a:t>deltoideana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905" algn="ctr">
                        <a:lnSpc>
                          <a:spcPct val="100000"/>
                        </a:lnSpc>
                        <a:spcBef>
                          <a:spcPts val="525"/>
                        </a:spcBef>
                      </a:pPr>
                      <a:r>
                        <a:rPr sz="500" spc="10" dirty="0">
                          <a:latin typeface="Calibri"/>
                          <a:cs typeface="Calibri"/>
                        </a:rPr>
                        <a:t>13x4,5</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12"/>
                  </a:ext>
                </a:extLst>
              </a:tr>
              <a:tr h="549610">
                <a:tc>
                  <a:txBody>
                    <a:bodyPr/>
                    <a:lstStyle/>
                    <a:p>
                      <a:pPr>
                        <a:lnSpc>
                          <a:spcPct val="100000"/>
                        </a:lnSpc>
                      </a:pPr>
                      <a:endParaRPr sz="500" dirty="0">
                        <a:latin typeface="Times New Roman"/>
                        <a:cs typeface="Times New Roman"/>
                      </a:endParaRPr>
                    </a:p>
                    <a:p>
                      <a:pPr>
                        <a:lnSpc>
                          <a:spcPct val="100000"/>
                        </a:lnSpc>
                        <a:spcBef>
                          <a:spcPts val="10"/>
                        </a:spcBef>
                      </a:pPr>
                      <a:endParaRPr sz="600" dirty="0">
                        <a:latin typeface="Times New Roman"/>
                        <a:cs typeface="Times New Roman"/>
                      </a:endParaRPr>
                    </a:p>
                    <a:p>
                      <a:pPr marL="146050" marR="34290" indent="-125095">
                        <a:lnSpc>
                          <a:spcPct val="114999"/>
                        </a:lnSpc>
                      </a:pPr>
                      <a:r>
                        <a:rPr sz="500" b="1" spc="10" dirty="0">
                          <a:latin typeface="Calibri"/>
                          <a:cs typeface="Calibri"/>
                        </a:rPr>
                        <a:t>Sarampo,</a:t>
                      </a:r>
                      <a:r>
                        <a:rPr sz="500" b="1" spc="-15" dirty="0">
                          <a:latin typeface="Calibri"/>
                          <a:cs typeface="Calibri"/>
                        </a:rPr>
                        <a:t> </a:t>
                      </a:r>
                      <a:r>
                        <a:rPr sz="500" b="1" spc="5" dirty="0">
                          <a:latin typeface="Calibri"/>
                          <a:cs typeface="Calibri"/>
                        </a:rPr>
                        <a:t>Caxumba,</a:t>
                      </a:r>
                      <a:r>
                        <a:rPr sz="500" b="1" spc="-15" dirty="0">
                          <a:latin typeface="Calibri"/>
                          <a:cs typeface="Calibri"/>
                        </a:rPr>
                        <a:t> </a:t>
                      </a:r>
                      <a:r>
                        <a:rPr sz="500" b="1" spc="10" dirty="0">
                          <a:latin typeface="Calibri"/>
                          <a:cs typeface="Calibri"/>
                        </a:rPr>
                        <a:t>Rubéola, </a:t>
                      </a:r>
                      <a:r>
                        <a:rPr sz="500" b="1" spc="-120" dirty="0">
                          <a:latin typeface="Calibri"/>
                          <a:cs typeface="Calibri"/>
                        </a:rPr>
                        <a:t> </a:t>
                      </a:r>
                      <a:r>
                        <a:rPr sz="500" b="1" spc="5" dirty="0">
                          <a:latin typeface="Calibri"/>
                          <a:cs typeface="Calibri"/>
                        </a:rPr>
                        <a:t>Varicela</a:t>
                      </a:r>
                      <a:r>
                        <a:rPr sz="500" b="1" spc="-5" dirty="0">
                          <a:latin typeface="Calibri"/>
                          <a:cs typeface="Calibri"/>
                        </a:rPr>
                        <a:t> </a:t>
                      </a:r>
                      <a:r>
                        <a:rPr sz="500" b="1" spc="10" dirty="0">
                          <a:latin typeface="Calibri"/>
                          <a:cs typeface="Calibri"/>
                        </a:rPr>
                        <a:t>(SCRV)</a:t>
                      </a:r>
                      <a:r>
                        <a:rPr sz="500" b="1" dirty="0">
                          <a:latin typeface="Calibri"/>
                          <a:cs typeface="Calibri"/>
                        </a:rPr>
                        <a:t> </a:t>
                      </a:r>
                      <a:r>
                        <a:rPr sz="500" b="1" spc="5" dirty="0">
                          <a:latin typeface="Calibri"/>
                          <a:cs typeface="Calibri"/>
                        </a:rPr>
                        <a:t>(4)</a:t>
                      </a:r>
                      <a:r>
                        <a:rPr sz="500" b="1" spc="135" dirty="0">
                          <a:latin typeface="Calibri"/>
                          <a:cs typeface="Calibri"/>
                        </a:rPr>
                        <a:t> </a:t>
                      </a:r>
                      <a:r>
                        <a:rPr sz="500" b="1" spc="5" dirty="0">
                          <a:latin typeface="Calibri"/>
                          <a:cs typeface="Calibri"/>
                        </a:rPr>
                        <a:t>(7)</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spcBef>
                          <a:spcPts val="10"/>
                        </a:spcBef>
                      </a:pPr>
                      <a:endParaRPr sz="600">
                        <a:latin typeface="Times New Roman"/>
                        <a:cs typeface="Times New Roman"/>
                      </a:endParaRPr>
                    </a:p>
                    <a:p>
                      <a:pPr marL="58419" marR="36830" indent="-13970">
                        <a:lnSpc>
                          <a:spcPct val="114999"/>
                        </a:lnSpc>
                      </a:pPr>
                      <a:r>
                        <a:rPr sz="500" spc="5" dirty="0">
                          <a:latin typeface="Calibri"/>
                          <a:cs typeface="Calibri"/>
                        </a:rPr>
                        <a:t>Sarampo, Caxumba </a:t>
                      </a:r>
                      <a:r>
                        <a:rPr sz="500" spc="-125" dirty="0">
                          <a:latin typeface="Calibri"/>
                          <a:cs typeface="Calibri"/>
                        </a:rPr>
                        <a:t> </a:t>
                      </a:r>
                      <a:r>
                        <a:rPr sz="500" spc="10" dirty="0">
                          <a:latin typeface="Calibri"/>
                          <a:cs typeface="Calibri"/>
                        </a:rPr>
                        <a:t>Rubéola</a:t>
                      </a:r>
                      <a:r>
                        <a:rPr sz="500" spc="-25" dirty="0">
                          <a:latin typeface="Calibri"/>
                          <a:cs typeface="Calibri"/>
                        </a:rPr>
                        <a:t> </a:t>
                      </a:r>
                      <a:r>
                        <a:rPr sz="500" spc="10" dirty="0">
                          <a:latin typeface="Calibri"/>
                          <a:cs typeface="Calibri"/>
                        </a:rPr>
                        <a:t>e</a:t>
                      </a:r>
                      <a:r>
                        <a:rPr sz="500" spc="-25" dirty="0">
                          <a:latin typeface="Calibri"/>
                          <a:cs typeface="Calibri"/>
                        </a:rPr>
                        <a:t> </a:t>
                      </a:r>
                      <a:r>
                        <a:rPr sz="500" spc="5" dirty="0">
                          <a:latin typeface="Calibri"/>
                          <a:cs typeface="Calibri"/>
                        </a:rPr>
                        <a:t>Varicela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5715" algn="ctr">
                        <a:lnSpc>
                          <a:spcPct val="100000"/>
                        </a:lnSpc>
                        <a:spcBef>
                          <a:spcPts val="5"/>
                        </a:spcBef>
                      </a:pPr>
                      <a:r>
                        <a:rPr sz="500" spc="5" dirty="0">
                          <a:latin typeface="Calibri"/>
                          <a:cs typeface="Calibri"/>
                        </a:rPr>
                        <a:t>Vírus</a:t>
                      </a:r>
                      <a:r>
                        <a:rPr sz="500" spc="-20" dirty="0">
                          <a:latin typeface="Calibri"/>
                          <a:cs typeface="Calibri"/>
                        </a:rPr>
                        <a:t> </a:t>
                      </a:r>
                      <a:r>
                        <a:rPr sz="500" spc="10" dirty="0">
                          <a:latin typeface="Calibri"/>
                          <a:cs typeface="Calibri"/>
                        </a:rPr>
                        <a:t>vivo</a:t>
                      </a:r>
                      <a:r>
                        <a:rPr sz="500" spc="-20" dirty="0">
                          <a:latin typeface="Calibri"/>
                          <a:cs typeface="Calibri"/>
                        </a:rPr>
                        <a:t> </a:t>
                      </a:r>
                      <a:r>
                        <a:rPr sz="500" spc="10" dirty="0">
                          <a:latin typeface="Calibri"/>
                          <a:cs typeface="Calibri"/>
                        </a:rPr>
                        <a:t>atenuado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19050" marR="31115" indent="4445" algn="ctr">
                        <a:lnSpc>
                          <a:spcPct val="114999"/>
                        </a:lnSpc>
                        <a:spcBef>
                          <a:spcPts val="254"/>
                        </a:spcBef>
                      </a:pPr>
                      <a:r>
                        <a:rPr sz="500" spc="10" dirty="0">
                          <a:latin typeface="Calibri"/>
                          <a:cs typeface="Calibri"/>
                        </a:rPr>
                        <a:t>1 </a:t>
                      </a:r>
                      <a:r>
                        <a:rPr sz="500" spc="5" dirty="0">
                          <a:latin typeface="Calibri"/>
                          <a:cs typeface="Calibri"/>
                        </a:rPr>
                        <a:t>dose </a:t>
                      </a:r>
                      <a:r>
                        <a:rPr sz="500" spc="10" dirty="0">
                          <a:latin typeface="Calibri"/>
                          <a:cs typeface="Calibri"/>
                        </a:rPr>
                        <a:t> </a:t>
                      </a:r>
                      <a:r>
                        <a:rPr sz="500" spc="5" dirty="0">
                          <a:latin typeface="Calibri"/>
                          <a:cs typeface="Calibri"/>
                        </a:rPr>
                        <a:t>(corresponde </a:t>
                      </a:r>
                      <a:r>
                        <a:rPr sz="500" spc="10" dirty="0">
                          <a:latin typeface="Calibri"/>
                          <a:cs typeface="Calibri"/>
                        </a:rPr>
                        <a:t>a </a:t>
                      </a:r>
                      <a:r>
                        <a:rPr sz="500" spc="15" dirty="0">
                          <a:latin typeface="Calibri"/>
                          <a:cs typeface="Calibri"/>
                        </a:rPr>
                        <a:t> </a:t>
                      </a:r>
                      <a:r>
                        <a:rPr sz="500" spc="5" dirty="0">
                          <a:latin typeface="Calibri"/>
                          <a:cs typeface="Calibri"/>
                        </a:rPr>
                        <a:t>segunda dose da </a:t>
                      </a:r>
                      <a:r>
                        <a:rPr sz="500" spc="10" dirty="0">
                          <a:latin typeface="Calibri"/>
                          <a:cs typeface="Calibri"/>
                        </a:rPr>
                        <a:t> </a:t>
                      </a:r>
                      <a:r>
                        <a:rPr sz="500" spc="5" dirty="0">
                          <a:latin typeface="Calibri"/>
                          <a:cs typeface="Calibri"/>
                        </a:rPr>
                        <a:t>SCR</a:t>
                      </a:r>
                      <a:r>
                        <a:rPr sz="500" spc="-20" dirty="0">
                          <a:latin typeface="Calibri"/>
                          <a:cs typeface="Calibri"/>
                        </a:rPr>
                        <a:t> </a:t>
                      </a:r>
                      <a:r>
                        <a:rPr sz="500" spc="10" dirty="0">
                          <a:latin typeface="Calibri"/>
                          <a:cs typeface="Calibri"/>
                        </a:rPr>
                        <a:t>e</a:t>
                      </a:r>
                      <a:r>
                        <a:rPr sz="500" spc="-15" dirty="0">
                          <a:latin typeface="Calibri"/>
                          <a:cs typeface="Calibri"/>
                        </a:rPr>
                        <a:t> </a:t>
                      </a:r>
                      <a:r>
                        <a:rPr sz="500" spc="5" dirty="0">
                          <a:latin typeface="Calibri"/>
                          <a:cs typeface="Calibri"/>
                        </a:rPr>
                        <a:t>primeira</a:t>
                      </a:r>
                      <a:r>
                        <a:rPr sz="500" spc="-15" dirty="0">
                          <a:latin typeface="Calibri"/>
                          <a:cs typeface="Calibri"/>
                        </a:rPr>
                        <a:t> </a:t>
                      </a:r>
                      <a:r>
                        <a:rPr sz="500" spc="5" dirty="0">
                          <a:latin typeface="Calibri"/>
                          <a:cs typeface="Calibri"/>
                        </a:rPr>
                        <a:t>de </a:t>
                      </a:r>
                      <a:r>
                        <a:rPr sz="500" spc="-120" dirty="0">
                          <a:latin typeface="Calibri"/>
                          <a:cs typeface="Calibri"/>
                        </a:rPr>
                        <a:t> </a:t>
                      </a:r>
                      <a:r>
                        <a:rPr sz="500" spc="5" dirty="0">
                          <a:latin typeface="Calibri"/>
                          <a:cs typeface="Calibri"/>
                        </a:rPr>
                        <a:t>varicela)</a:t>
                      </a:r>
                      <a:endParaRPr sz="500">
                        <a:latin typeface="Calibri"/>
                        <a:cs typeface="Calibri"/>
                      </a:endParaRPr>
                    </a:p>
                  </a:txBody>
                  <a:tcPr marL="0" marR="0" marT="2769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2540" algn="ctr">
                        <a:lnSpc>
                          <a:spcPct val="100000"/>
                        </a:lnSpc>
                        <a:spcBef>
                          <a:spcPts val="5"/>
                        </a:spcBef>
                      </a:pPr>
                      <a:r>
                        <a:rPr sz="500" spc="10" dirty="0">
                          <a:latin typeface="Calibri"/>
                          <a:cs typeface="Calibri"/>
                        </a:rPr>
                        <a:t>15</a:t>
                      </a:r>
                      <a:endParaRPr sz="500">
                        <a:latin typeface="Calibri"/>
                        <a:cs typeface="Calibri"/>
                      </a:endParaRPr>
                    </a:p>
                    <a:p>
                      <a:pPr marL="1270" algn="ctr">
                        <a:lnSpc>
                          <a:spcPct val="100000"/>
                        </a:lnSpc>
                        <a:spcBef>
                          <a:spcPts val="105"/>
                        </a:spcBef>
                      </a:pPr>
                      <a:r>
                        <a:rPr sz="500" spc="10" dirty="0">
                          <a:latin typeface="Calibri"/>
                          <a:cs typeface="Calibri"/>
                        </a:rPr>
                        <a:t>meses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1270"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1270" algn="ctr">
                        <a:lnSpc>
                          <a:spcPct val="100000"/>
                        </a:lnSpc>
                        <a:spcBef>
                          <a:spcPts val="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3175" algn="ctr">
                        <a:lnSpc>
                          <a:spcPct val="100000"/>
                        </a:lnSpc>
                        <a:spcBef>
                          <a:spcPts val="5"/>
                        </a:spcBef>
                      </a:pPr>
                      <a:r>
                        <a:rPr sz="500" spc="5" dirty="0">
                          <a:latin typeface="Calibri"/>
                          <a:cs typeface="Calibri"/>
                        </a:rPr>
                        <a:t>Subcutânea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5"/>
                        </a:spcBef>
                      </a:pPr>
                      <a:endParaRPr sz="500">
                        <a:latin typeface="Times New Roman"/>
                        <a:cs typeface="Times New Roman"/>
                      </a:endParaRPr>
                    </a:p>
                    <a:p>
                      <a:pPr marL="2540" algn="ctr">
                        <a:lnSpc>
                          <a:spcPct val="100000"/>
                        </a:lnSpc>
                        <a:spcBef>
                          <a:spcPts val="5"/>
                        </a:spcBef>
                      </a:pPr>
                      <a:r>
                        <a:rPr sz="500" spc="10" dirty="0">
                          <a:latin typeface="Calibri"/>
                          <a:cs typeface="Calibri"/>
                        </a:rPr>
                        <a:t>Região</a:t>
                      </a:r>
                      <a:r>
                        <a:rPr sz="500" spc="-30" dirty="0">
                          <a:latin typeface="Calibri"/>
                          <a:cs typeface="Calibri"/>
                        </a:rPr>
                        <a:t> </a:t>
                      </a:r>
                      <a:r>
                        <a:rPr sz="500" spc="5" dirty="0">
                          <a:latin typeface="Calibri"/>
                          <a:cs typeface="Calibri"/>
                        </a:rPr>
                        <a:t>deltoideana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dirty="0">
                        <a:latin typeface="Times New Roman"/>
                        <a:cs typeface="Times New Roman"/>
                      </a:endParaRPr>
                    </a:p>
                    <a:p>
                      <a:pPr>
                        <a:lnSpc>
                          <a:spcPct val="100000"/>
                        </a:lnSpc>
                      </a:pPr>
                      <a:endParaRPr sz="500" dirty="0">
                        <a:latin typeface="Times New Roman"/>
                        <a:cs typeface="Times New Roman"/>
                      </a:endParaRPr>
                    </a:p>
                    <a:p>
                      <a:pPr>
                        <a:lnSpc>
                          <a:spcPct val="100000"/>
                        </a:lnSpc>
                        <a:spcBef>
                          <a:spcPts val="5"/>
                        </a:spcBef>
                      </a:pPr>
                      <a:endParaRPr sz="500" dirty="0">
                        <a:latin typeface="Times New Roman"/>
                        <a:cs typeface="Times New Roman"/>
                      </a:endParaRPr>
                    </a:p>
                    <a:p>
                      <a:pPr algn="ctr">
                        <a:lnSpc>
                          <a:spcPct val="100000"/>
                        </a:lnSpc>
                        <a:spcBef>
                          <a:spcPts val="5"/>
                        </a:spcBef>
                      </a:pPr>
                      <a:r>
                        <a:rPr sz="500" spc="10" dirty="0">
                          <a:latin typeface="Calibri"/>
                          <a:cs typeface="Calibri"/>
                        </a:rPr>
                        <a:t>13x4,5</a:t>
                      </a:r>
                      <a:endParaRPr sz="500" dirty="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13"/>
                  </a:ext>
                </a:extLst>
              </a:tr>
            </a:tbl>
          </a:graphicData>
        </a:graphic>
      </p:graphicFrame>
      <p:sp>
        <p:nvSpPr>
          <p:cNvPr id="3" name="object 3"/>
          <p:cNvSpPr/>
          <p:nvPr/>
        </p:nvSpPr>
        <p:spPr>
          <a:xfrm>
            <a:off x="4948081" y="1648634"/>
            <a:ext cx="21177" cy="4344"/>
          </a:xfrm>
          <a:custGeom>
            <a:avLst/>
            <a:gdLst/>
            <a:ahLst/>
            <a:cxnLst/>
            <a:rect l="l" t="t" r="r" b="b"/>
            <a:pathLst>
              <a:path w="24764" h="5080">
                <a:moveTo>
                  <a:pt x="24383" y="4571"/>
                </a:moveTo>
                <a:lnTo>
                  <a:pt x="24383" y="0"/>
                </a:lnTo>
                <a:lnTo>
                  <a:pt x="0" y="0"/>
                </a:lnTo>
                <a:lnTo>
                  <a:pt x="0" y="4571"/>
                </a:lnTo>
                <a:lnTo>
                  <a:pt x="24383" y="4571"/>
                </a:lnTo>
                <a:close/>
              </a:path>
            </a:pathLst>
          </a:custGeom>
          <a:solidFill>
            <a:srgbClr val="000000"/>
          </a:solidFill>
        </p:spPr>
        <p:txBody>
          <a:bodyPr wrap="square" lIns="0" tIns="0" rIns="0" bIns="0" rtlCol="0"/>
          <a:lstStyle/>
          <a:p>
            <a:endParaRPr sz="1539"/>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79713853"/>
              </p:ext>
            </p:extLst>
          </p:nvPr>
        </p:nvGraphicFramePr>
        <p:xfrm>
          <a:off x="72010" y="136570"/>
          <a:ext cx="9036494" cy="3292429"/>
        </p:xfrm>
        <a:graphic>
          <a:graphicData uri="http://schemas.openxmlformats.org/drawingml/2006/table">
            <a:tbl>
              <a:tblPr firstRow="1" bandRow="1">
                <a:tableStyleId>{2D5ABB26-0587-4C30-8999-92F81FD0307C}</a:tableStyleId>
              </a:tblPr>
              <a:tblGrid>
                <a:gridCol w="917416">
                  <a:extLst>
                    <a:ext uri="{9D8B030D-6E8A-4147-A177-3AD203B41FA5}">
                      <a16:colId xmlns:a16="http://schemas.microsoft.com/office/drawing/2014/main" val="20000"/>
                    </a:ext>
                  </a:extLst>
                </a:gridCol>
                <a:gridCol w="633615">
                  <a:extLst>
                    <a:ext uri="{9D8B030D-6E8A-4147-A177-3AD203B41FA5}">
                      <a16:colId xmlns:a16="http://schemas.microsoft.com/office/drawing/2014/main" val="20001"/>
                    </a:ext>
                  </a:extLst>
                </a:gridCol>
                <a:gridCol w="721633">
                  <a:extLst>
                    <a:ext uri="{9D8B030D-6E8A-4147-A177-3AD203B41FA5}">
                      <a16:colId xmlns:a16="http://schemas.microsoft.com/office/drawing/2014/main" val="20002"/>
                    </a:ext>
                  </a:extLst>
                </a:gridCol>
                <a:gridCol w="558010">
                  <a:extLst>
                    <a:ext uri="{9D8B030D-6E8A-4147-A177-3AD203B41FA5}">
                      <a16:colId xmlns:a16="http://schemas.microsoft.com/office/drawing/2014/main" val="20003"/>
                    </a:ext>
                  </a:extLst>
                </a:gridCol>
                <a:gridCol w="822065">
                  <a:extLst>
                    <a:ext uri="{9D8B030D-6E8A-4147-A177-3AD203B41FA5}">
                      <a16:colId xmlns:a16="http://schemas.microsoft.com/office/drawing/2014/main" val="20004"/>
                    </a:ext>
                  </a:extLst>
                </a:gridCol>
                <a:gridCol w="850275">
                  <a:extLst>
                    <a:ext uri="{9D8B030D-6E8A-4147-A177-3AD203B41FA5}">
                      <a16:colId xmlns:a16="http://schemas.microsoft.com/office/drawing/2014/main" val="20005"/>
                    </a:ext>
                  </a:extLst>
                </a:gridCol>
                <a:gridCol w="839554">
                  <a:extLst>
                    <a:ext uri="{9D8B030D-6E8A-4147-A177-3AD203B41FA5}">
                      <a16:colId xmlns:a16="http://schemas.microsoft.com/office/drawing/2014/main" val="20006"/>
                    </a:ext>
                  </a:extLst>
                </a:gridCol>
                <a:gridCol w="586222">
                  <a:extLst>
                    <a:ext uri="{9D8B030D-6E8A-4147-A177-3AD203B41FA5}">
                      <a16:colId xmlns:a16="http://schemas.microsoft.com/office/drawing/2014/main" val="20007"/>
                    </a:ext>
                  </a:extLst>
                </a:gridCol>
                <a:gridCol w="715991">
                  <a:extLst>
                    <a:ext uri="{9D8B030D-6E8A-4147-A177-3AD203B41FA5}">
                      <a16:colId xmlns:a16="http://schemas.microsoft.com/office/drawing/2014/main" val="20008"/>
                    </a:ext>
                  </a:extLst>
                </a:gridCol>
                <a:gridCol w="927007">
                  <a:extLst>
                    <a:ext uri="{9D8B030D-6E8A-4147-A177-3AD203B41FA5}">
                      <a16:colId xmlns:a16="http://schemas.microsoft.com/office/drawing/2014/main" val="20009"/>
                    </a:ext>
                  </a:extLst>
                </a:gridCol>
                <a:gridCol w="650541">
                  <a:extLst>
                    <a:ext uri="{9D8B030D-6E8A-4147-A177-3AD203B41FA5}">
                      <a16:colId xmlns:a16="http://schemas.microsoft.com/office/drawing/2014/main" val="20010"/>
                    </a:ext>
                  </a:extLst>
                </a:gridCol>
                <a:gridCol w="814165">
                  <a:extLst>
                    <a:ext uri="{9D8B030D-6E8A-4147-A177-3AD203B41FA5}">
                      <a16:colId xmlns:a16="http://schemas.microsoft.com/office/drawing/2014/main" val="20011"/>
                    </a:ext>
                  </a:extLst>
                </a:gridCol>
              </a:tblGrid>
              <a:tr h="301362">
                <a:tc>
                  <a:txBody>
                    <a:bodyPr/>
                    <a:lstStyle/>
                    <a:p>
                      <a:pPr>
                        <a:lnSpc>
                          <a:spcPct val="100000"/>
                        </a:lnSpc>
                        <a:spcBef>
                          <a:spcPts val="40"/>
                        </a:spcBef>
                      </a:pPr>
                      <a:endParaRPr sz="600" dirty="0">
                        <a:latin typeface="Times New Roman"/>
                        <a:cs typeface="Times New Roman"/>
                      </a:endParaRPr>
                    </a:p>
                    <a:p>
                      <a:pPr algn="ctr">
                        <a:lnSpc>
                          <a:spcPct val="100000"/>
                        </a:lnSpc>
                        <a:spcBef>
                          <a:spcPts val="5"/>
                        </a:spcBef>
                      </a:pPr>
                      <a:r>
                        <a:rPr sz="500" b="1" spc="10" dirty="0">
                          <a:latin typeface="Calibri"/>
                          <a:cs typeface="Calibri"/>
                        </a:rPr>
                        <a:t>Hepatite</a:t>
                      </a:r>
                      <a:r>
                        <a:rPr sz="500" b="1" spc="-15" dirty="0">
                          <a:latin typeface="Calibri"/>
                          <a:cs typeface="Calibri"/>
                        </a:rPr>
                        <a:t> </a:t>
                      </a:r>
                      <a:r>
                        <a:rPr sz="500" b="1" spc="15" dirty="0">
                          <a:latin typeface="Calibri"/>
                          <a:cs typeface="Calibri"/>
                        </a:rPr>
                        <a:t>A</a:t>
                      </a:r>
                      <a:r>
                        <a:rPr sz="500" b="1" spc="-10" dirty="0">
                          <a:latin typeface="Calibri"/>
                          <a:cs typeface="Calibri"/>
                        </a:rPr>
                        <a:t> </a:t>
                      </a:r>
                      <a:r>
                        <a:rPr sz="500" b="1" spc="10" dirty="0">
                          <a:latin typeface="Calibri"/>
                          <a:cs typeface="Calibri"/>
                        </a:rPr>
                        <a:t>(HA)</a:t>
                      </a:r>
                      <a:r>
                        <a:rPr sz="500" b="1" spc="-10" dirty="0">
                          <a:latin typeface="Calibri"/>
                          <a:cs typeface="Calibri"/>
                        </a:rPr>
                        <a:t> </a:t>
                      </a:r>
                      <a:r>
                        <a:rPr sz="500" b="1" spc="5" dirty="0">
                          <a:latin typeface="Calibri"/>
                          <a:cs typeface="Calibri"/>
                        </a:rPr>
                        <a:t>(4)</a:t>
                      </a:r>
                      <a:endParaRPr sz="500" dirty="0">
                        <a:latin typeface="Calibri"/>
                        <a:cs typeface="Calibri"/>
                      </a:endParaRPr>
                    </a:p>
                  </a:txBody>
                  <a:tcPr marL="0" marR="0" marT="4344" marB="0">
                    <a:lnR w="9525">
                      <a:solidFill>
                        <a:srgbClr val="FFFFFF"/>
                      </a:solidFill>
                      <a:prstDash val="solid"/>
                    </a:lnR>
                    <a:lnB w="9525">
                      <a:solidFill>
                        <a:srgbClr val="FFFFFF"/>
                      </a:solidFill>
                      <a:prstDash val="solid"/>
                    </a:lnB>
                    <a:solidFill>
                      <a:srgbClr val="78CED5"/>
                    </a:solidFill>
                  </a:tcPr>
                </a:tc>
                <a:tc>
                  <a:txBody>
                    <a:bodyPr/>
                    <a:lstStyle/>
                    <a:p>
                      <a:pPr>
                        <a:lnSpc>
                          <a:spcPct val="100000"/>
                        </a:lnSpc>
                        <a:spcBef>
                          <a:spcPts val="40"/>
                        </a:spcBef>
                      </a:pPr>
                      <a:endParaRPr sz="600">
                        <a:latin typeface="Times New Roman"/>
                        <a:cs typeface="Times New Roman"/>
                      </a:endParaRPr>
                    </a:p>
                    <a:p>
                      <a:pPr marL="3175" algn="ctr">
                        <a:lnSpc>
                          <a:spcPct val="100000"/>
                        </a:lnSpc>
                        <a:spcBef>
                          <a:spcPts val="5"/>
                        </a:spcBef>
                      </a:pPr>
                      <a:r>
                        <a:rPr sz="500" spc="5" dirty="0">
                          <a:latin typeface="Calibri"/>
                          <a:cs typeface="Calibri"/>
                        </a:rPr>
                        <a:t>Hepatite</a:t>
                      </a:r>
                      <a:r>
                        <a:rPr sz="500" spc="-30" dirty="0">
                          <a:latin typeface="Calibri"/>
                          <a:cs typeface="Calibri"/>
                        </a:rPr>
                        <a:t> </a:t>
                      </a:r>
                      <a:r>
                        <a:rPr sz="500" spc="10" dirty="0">
                          <a:latin typeface="Calibri"/>
                          <a:cs typeface="Calibri"/>
                        </a:rPr>
                        <a:t>A</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marL="73660" marR="61594" indent="-6350">
                        <a:lnSpc>
                          <a:spcPct val="114999"/>
                        </a:lnSpc>
                        <a:spcBef>
                          <a:spcPts val="260"/>
                        </a:spcBef>
                      </a:pPr>
                      <a:r>
                        <a:rPr sz="500" spc="10" dirty="0">
                          <a:latin typeface="Calibri"/>
                          <a:cs typeface="Calibri"/>
                        </a:rPr>
                        <a:t>Antígeno do </a:t>
                      </a:r>
                      <a:r>
                        <a:rPr sz="500" spc="5" dirty="0">
                          <a:latin typeface="Calibri"/>
                          <a:cs typeface="Calibri"/>
                        </a:rPr>
                        <a:t>vírus da </a:t>
                      </a:r>
                      <a:r>
                        <a:rPr sz="500" spc="-125" dirty="0">
                          <a:latin typeface="Calibri"/>
                          <a:cs typeface="Calibri"/>
                        </a:rPr>
                        <a:t> </a:t>
                      </a:r>
                      <a:r>
                        <a:rPr sz="500" spc="5" dirty="0">
                          <a:latin typeface="Calibri"/>
                          <a:cs typeface="Calibri"/>
                        </a:rPr>
                        <a:t>hepatite</a:t>
                      </a:r>
                      <a:r>
                        <a:rPr sz="500" spc="-30" dirty="0">
                          <a:latin typeface="Calibri"/>
                          <a:cs typeface="Calibri"/>
                        </a:rPr>
                        <a:t> </a:t>
                      </a:r>
                      <a:r>
                        <a:rPr sz="500" spc="10" dirty="0">
                          <a:latin typeface="Calibri"/>
                          <a:cs typeface="Calibri"/>
                        </a:rPr>
                        <a:t>A,</a:t>
                      </a:r>
                      <a:r>
                        <a:rPr sz="500" spc="-30" dirty="0">
                          <a:latin typeface="Calibri"/>
                          <a:cs typeface="Calibri"/>
                        </a:rPr>
                        <a:t> </a:t>
                      </a:r>
                      <a:r>
                        <a:rPr sz="500" spc="5" dirty="0">
                          <a:latin typeface="Calibri"/>
                          <a:cs typeface="Calibri"/>
                        </a:rPr>
                        <a:t>inativada</a:t>
                      </a:r>
                      <a:endParaRPr sz="500">
                        <a:latin typeface="Calibri"/>
                        <a:cs typeface="Calibri"/>
                      </a:endParaRPr>
                    </a:p>
                  </a:txBody>
                  <a:tcPr marL="0" marR="0" marT="28236"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3175" algn="ctr">
                        <a:lnSpc>
                          <a:spcPct val="100000"/>
                        </a:lnSpc>
                        <a:spcBef>
                          <a:spcPts val="5"/>
                        </a:spcBef>
                      </a:pPr>
                      <a:r>
                        <a:rPr sz="500" spc="10" dirty="0">
                          <a:latin typeface="Calibri"/>
                          <a:cs typeface="Calibri"/>
                        </a:rPr>
                        <a:t>1</a:t>
                      </a:r>
                      <a:r>
                        <a:rPr sz="500" spc="-35" dirty="0">
                          <a:latin typeface="Calibri"/>
                          <a:cs typeface="Calibri"/>
                        </a:rPr>
                        <a:t> </a:t>
                      </a:r>
                      <a:r>
                        <a:rPr sz="500" spc="5" dirty="0">
                          <a:latin typeface="Calibri"/>
                          <a:cs typeface="Calibri"/>
                        </a:rPr>
                        <a:t>dose</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marL="2540" algn="ctr">
                        <a:lnSpc>
                          <a:spcPct val="100000"/>
                        </a:lnSpc>
                        <a:spcBef>
                          <a:spcPts val="370"/>
                        </a:spcBef>
                      </a:pPr>
                      <a:r>
                        <a:rPr sz="500" spc="10" dirty="0">
                          <a:latin typeface="Calibri"/>
                          <a:cs typeface="Calibri"/>
                        </a:rPr>
                        <a:t>15</a:t>
                      </a:r>
                      <a:endParaRPr sz="500">
                        <a:latin typeface="Calibri"/>
                        <a:cs typeface="Calibri"/>
                      </a:endParaRPr>
                    </a:p>
                    <a:p>
                      <a:pPr marL="1270" algn="ctr">
                        <a:lnSpc>
                          <a:spcPct val="100000"/>
                        </a:lnSpc>
                        <a:spcBef>
                          <a:spcPts val="110"/>
                        </a:spcBef>
                      </a:pPr>
                      <a:r>
                        <a:rPr sz="500" spc="10" dirty="0">
                          <a:latin typeface="Calibri"/>
                          <a:cs typeface="Calibri"/>
                        </a:rPr>
                        <a:t>meses</a:t>
                      </a:r>
                      <a:endParaRPr sz="500">
                        <a:latin typeface="Calibri"/>
                        <a:cs typeface="Calibri"/>
                      </a:endParaRPr>
                    </a:p>
                  </a:txBody>
                  <a:tcPr marL="0" marR="0" marT="40181"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1270" algn="ctr">
                        <a:lnSpc>
                          <a:spcPct val="100000"/>
                        </a:lnSpc>
                        <a:spcBef>
                          <a:spcPts val="5"/>
                        </a:spcBef>
                      </a:pPr>
                      <a:r>
                        <a:rPr sz="500" dirty="0">
                          <a:latin typeface="Calibri"/>
                          <a:cs typeface="Calibri"/>
                        </a:rPr>
                        <a:t>-</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algn="ctr">
                        <a:lnSpc>
                          <a:spcPct val="100000"/>
                        </a:lnSpc>
                        <a:spcBef>
                          <a:spcPts val="5"/>
                        </a:spcBef>
                      </a:pPr>
                      <a:r>
                        <a:rPr sz="500" dirty="0">
                          <a:latin typeface="Calibri"/>
                          <a:cs typeface="Calibri"/>
                        </a:rPr>
                        <a:t>-</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1270" algn="ctr">
                        <a:lnSpc>
                          <a:spcPct val="100000"/>
                        </a:lnSpc>
                        <a:spcBef>
                          <a:spcPts val="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3810" algn="ctr">
                        <a:lnSpc>
                          <a:spcPct val="100000"/>
                        </a:lnSpc>
                        <a:spcBef>
                          <a:spcPts val="5"/>
                        </a:spcBef>
                      </a:pPr>
                      <a:r>
                        <a:rPr sz="500" spc="10" dirty="0">
                          <a:latin typeface="Calibri"/>
                          <a:cs typeface="Calibri"/>
                        </a:rPr>
                        <a:t>Intramuscular</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1270" algn="ctr">
                        <a:lnSpc>
                          <a:spcPct val="100000"/>
                        </a:lnSpc>
                        <a:spcBef>
                          <a:spcPts val="5"/>
                        </a:spcBef>
                      </a:pPr>
                      <a:r>
                        <a:rPr sz="500" spc="5" dirty="0">
                          <a:latin typeface="Calibri"/>
                          <a:cs typeface="Calibri"/>
                        </a:rPr>
                        <a:t>Vasto</a:t>
                      </a:r>
                      <a:r>
                        <a:rPr sz="500" spc="-15" dirty="0">
                          <a:latin typeface="Calibri"/>
                          <a:cs typeface="Calibri"/>
                        </a:rPr>
                        <a:t> </a:t>
                      </a:r>
                      <a:r>
                        <a:rPr sz="500" spc="5" dirty="0">
                          <a:latin typeface="Calibri"/>
                          <a:cs typeface="Calibri"/>
                        </a:rPr>
                        <a:t>lateral</a:t>
                      </a:r>
                      <a:r>
                        <a:rPr sz="500" spc="-15" dirty="0">
                          <a:latin typeface="Calibri"/>
                          <a:cs typeface="Calibri"/>
                        </a:rPr>
                        <a:t> </a:t>
                      </a:r>
                      <a:r>
                        <a:rPr sz="500" spc="10" dirty="0">
                          <a:latin typeface="Calibri"/>
                          <a:cs typeface="Calibri"/>
                        </a:rPr>
                        <a:t>da</a:t>
                      </a:r>
                      <a:r>
                        <a:rPr sz="500" spc="-15" dirty="0">
                          <a:latin typeface="Calibri"/>
                          <a:cs typeface="Calibri"/>
                        </a:rPr>
                        <a:t> </a:t>
                      </a:r>
                      <a:r>
                        <a:rPr sz="500" spc="10" dirty="0">
                          <a:latin typeface="Calibri"/>
                          <a:cs typeface="Calibri"/>
                        </a:rPr>
                        <a:t>coxa</a:t>
                      </a:r>
                      <a:endParaRPr sz="500">
                        <a:latin typeface="Calibri"/>
                        <a:cs typeface="Calibri"/>
                      </a:endParaRPr>
                    </a:p>
                  </a:txBody>
                  <a:tcPr marL="0" marR="0" marT="4344"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tc>
                  <a:txBody>
                    <a:bodyPr/>
                    <a:lstStyle/>
                    <a:p>
                      <a:pPr marL="2540" algn="ctr">
                        <a:lnSpc>
                          <a:spcPts val="685"/>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ts val="66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0" marB="0">
                    <a:lnL w="9525">
                      <a:solidFill>
                        <a:srgbClr val="FFFFFF"/>
                      </a:solidFill>
                      <a:prstDash val="solid"/>
                    </a:lnL>
                    <a:lnR w="9525">
                      <a:solidFill>
                        <a:srgbClr val="FFFFFF"/>
                      </a:solidFill>
                      <a:prstDash val="solid"/>
                    </a:lnR>
                    <a:lnB w="9525">
                      <a:solidFill>
                        <a:srgbClr val="FFFFFF"/>
                      </a:solidFill>
                      <a:prstDash val="solid"/>
                    </a:lnB>
                    <a:solidFill>
                      <a:srgbClr val="D8EFF0"/>
                    </a:solidFill>
                  </a:tcPr>
                </a:tc>
                <a:extLst>
                  <a:ext uri="{0D108BD9-81ED-4DB2-BD59-A6C34878D82A}">
                    <a16:rowId xmlns:a16="http://schemas.microsoft.com/office/drawing/2014/main" val="10000"/>
                  </a:ext>
                </a:extLst>
              </a:tr>
              <a:tr h="520389">
                <a:tc>
                  <a:txBody>
                    <a:bodyPr/>
                    <a:lstStyle/>
                    <a:p>
                      <a:pPr>
                        <a:lnSpc>
                          <a:spcPct val="100000"/>
                        </a:lnSpc>
                      </a:pPr>
                      <a:endParaRPr sz="500">
                        <a:latin typeface="Times New Roman"/>
                        <a:cs typeface="Times New Roman"/>
                      </a:endParaRPr>
                    </a:p>
                    <a:p>
                      <a:pPr marL="266065" marR="240665" indent="-21590">
                        <a:lnSpc>
                          <a:spcPct val="114999"/>
                        </a:lnSpc>
                        <a:spcBef>
                          <a:spcPts val="405"/>
                        </a:spcBef>
                      </a:pPr>
                      <a:r>
                        <a:rPr sz="500" b="1" dirty="0">
                          <a:latin typeface="Calibri"/>
                          <a:cs typeface="Calibri"/>
                        </a:rPr>
                        <a:t>Difteria, </a:t>
                      </a:r>
                      <a:r>
                        <a:rPr sz="500" b="1" spc="5" dirty="0">
                          <a:latin typeface="Calibri"/>
                          <a:cs typeface="Calibri"/>
                        </a:rPr>
                        <a:t>Tétano, </a:t>
                      </a:r>
                      <a:r>
                        <a:rPr sz="500" b="1" spc="-125" dirty="0">
                          <a:latin typeface="Calibri"/>
                          <a:cs typeface="Calibri"/>
                        </a:rPr>
                        <a:t> </a:t>
                      </a:r>
                      <a:r>
                        <a:rPr sz="500" b="1" spc="5" dirty="0">
                          <a:latin typeface="Calibri"/>
                          <a:cs typeface="Calibri"/>
                        </a:rPr>
                        <a:t>Pertussis</a:t>
                      </a:r>
                      <a:r>
                        <a:rPr sz="500" b="1" spc="-30" dirty="0">
                          <a:latin typeface="Calibri"/>
                          <a:cs typeface="Calibri"/>
                        </a:rPr>
                        <a:t> </a:t>
                      </a:r>
                      <a:r>
                        <a:rPr sz="500" b="1" spc="10" dirty="0">
                          <a:latin typeface="Calibri"/>
                          <a:cs typeface="Calibri"/>
                        </a:rPr>
                        <a:t>(DTP)</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marL="166370" marR="114300" indent="-60960">
                        <a:lnSpc>
                          <a:spcPct val="114999"/>
                        </a:lnSpc>
                        <a:spcBef>
                          <a:spcPts val="405"/>
                        </a:spcBef>
                      </a:pPr>
                      <a:r>
                        <a:rPr sz="500" spc="-5" dirty="0">
                          <a:latin typeface="Calibri"/>
                          <a:cs typeface="Calibri"/>
                        </a:rPr>
                        <a:t>Difteri</a:t>
                      </a:r>
                      <a:r>
                        <a:rPr sz="500" dirty="0">
                          <a:latin typeface="Calibri"/>
                          <a:cs typeface="Calibri"/>
                        </a:rPr>
                        <a:t>a</a:t>
                      </a:r>
                      <a:r>
                        <a:rPr sz="500" spc="-10" dirty="0">
                          <a:latin typeface="Times New Roman"/>
                          <a:cs typeface="Times New Roman"/>
                        </a:rPr>
                        <a:t> </a:t>
                      </a:r>
                      <a:r>
                        <a:rPr sz="500" spc="-5" dirty="0">
                          <a:latin typeface="Calibri"/>
                          <a:cs typeface="Calibri"/>
                        </a:rPr>
                        <a:t>Tétano </a:t>
                      </a:r>
                      <a:r>
                        <a:rPr sz="500" spc="-5" dirty="0">
                          <a:latin typeface="Times New Roman"/>
                          <a:cs typeface="Times New Roman"/>
                        </a:rPr>
                        <a:t> </a:t>
                      </a:r>
                      <a:r>
                        <a:rPr sz="500" spc="5" dirty="0">
                          <a:latin typeface="Calibri"/>
                          <a:cs typeface="Calibri"/>
                        </a:rPr>
                        <a:t>Coqueluche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48895" marR="41910" indent="-15875" algn="ctr">
                        <a:lnSpc>
                          <a:spcPct val="114999"/>
                        </a:lnSpc>
                        <a:spcBef>
                          <a:spcPts val="270"/>
                        </a:spcBef>
                      </a:pPr>
                      <a:r>
                        <a:rPr sz="500" spc="5" dirty="0">
                          <a:latin typeface="Calibri"/>
                          <a:cs typeface="Calibri"/>
                        </a:rPr>
                        <a:t>Toxoides diftérico </a:t>
                      </a:r>
                      <a:r>
                        <a:rPr sz="500" spc="10" dirty="0">
                          <a:latin typeface="Calibri"/>
                          <a:cs typeface="Calibri"/>
                        </a:rPr>
                        <a:t>e </a:t>
                      </a:r>
                      <a:r>
                        <a:rPr sz="500" spc="15" dirty="0">
                          <a:latin typeface="Calibri"/>
                          <a:cs typeface="Calibri"/>
                        </a:rPr>
                        <a:t> </a:t>
                      </a:r>
                      <a:r>
                        <a:rPr sz="500" spc="10" dirty="0">
                          <a:latin typeface="Calibri"/>
                          <a:cs typeface="Calibri"/>
                        </a:rPr>
                        <a:t>tetânico </a:t>
                      </a:r>
                      <a:r>
                        <a:rPr sz="500" spc="5" dirty="0">
                          <a:latin typeface="Calibri"/>
                          <a:cs typeface="Calibri"/>
                        </a:rPr>
                        <a:t>purificados </a:t>
                      </a:r>
                      <a:r>
                        <a:rPr sz="500" spc="10" dirty="0">
                          <a:latin typeface="Calibri"/>
                          <a:cs typeface="Calibri"/>
                        </a:rPr>
                        <a:t>e </a:t>
                      </a:r>
                      <a:r>
                        <a:rPr sz="500" spc="-125" dirty="0">
                          <a:latin typeface="Calibri"/>
                          <a:cs typeface="Calibri"/>
                        </a:rPr>
                        <a:t> </a:t>
                      </a:r>
                      <a:r>
                        <a:rPr sz="500" spc="5" dirty="0">
                          <a:latin typeface="Calibri"/>
                          <a:cs typeface="Calibri"/>
                        </a:rPr>
                        <a:t>bactéria da </a:t>
                      </a:r>
                      <a:r>
                        <a:rPr sz="500" spc="10" dirty="0">
                          <a:latin typeface="Calibri"/>
                          <a:cs typeface="Calibri"/>
                        </a:rPr>
                        <a:t> </a:t>
                      </a:r>
                      <a:r>
                        <a:rPr sz="500" dirty="0">
                          <a:latin typeface="Calibri"/>
                          <a:cs typeface="Calibri"/>
                        </a:rPr>
                        <a:t>coqueluche,</a:t>
                      </a:r>
                      <a:r>
                        <a:rPr sz="500" spc="-10" dirty="0">
                          <a:latin typeface="Times New Roman"/>
                          <a:cs typeface="Times New Roman"/>
                        </a:rPr>
                        <a:t> </a:t>
                      </a:r>
                      <a:r>
                        <a:rPr sz="500" spc="-5" dirty="0">
                          <a:latin typeface="Calibri"/>
                          <a:cs typeface="Calibri"/>
                        </a:rPr>
                        <a:t>inativada</a:t>
                      </a:r>
                      <a:endParaRPr sz="500">
                        <a:latin typeface="Calibri"/>
                        <a:cs typeface="Calibri"/>
                      </a:endParaRPr>
                    </a:p>
                  </a:txBody>
                  <a:tcPr marL="0" marR="0" marT="2932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31115" marR="36830" algn="ctr">
                        <a:lnSpc>
                          <a:spcPct val="114999"/>
                        </a:lnSpc>
                      </a:pPr>
                      <a:r>
                        <a:rPr sz="500" spc="-5" dirty="0">
                          <a:latin typeface="Calibri"/>
                          <a:cs typeface="Calibri"/>
                        </a:rPr>
                        <a:t>Considera</a:t>
                      </a:r>
                      <a:r>
                        <a:rPr sz="500" dirty="0">
                          <a:latin typeface="Calibri"/>
                          <a:cs typeface="Calibri"/>
                        </a:rPr>
                        <a:t>r</a:t>
                      </a:r>
                      <a:r>
                        <a:rPr sz="500" spc="-10" dirty="0">
                          <a:latin typeface="Times New Roman"/>
                          <a:cs typeface="Times New Roman"/>
                        </a:rPr>
                        <a:t> </a:t>
                      </a:r>
                      <a:r>
                        <a:rPr sz="500" spc="-5" dirty="0">
                          <a:latin typeface="Calibri"/>
                          <a:cs typeface="Calibri"/>
                        </a:rPr>
                        <a:t>doses </a:t>
                      </a:r>
                      <a:r>
                        <a:rPr sz="500" spc="-5" dirty="0">
                          <a:latin typeface="Times New Roman"/>
                          <a:cs typeface="Times New Roman"/>
                        </a:rPr>
                        <a:t> </a:t>
                      </a:r>
                      <a:r>
                        <a:rPr sz="500" spc="10" dirty="0">
                          <a:latin typeface="Calibri"/>
                          <a:cs typeface="Calibri"/>
                        </a:rPr>
                        <a:t>anteriores </a:t>
                      </a:r>
                      <a:r>
                        <a:rPr sz="500" spc="5" dirty="0">
                          <a:latin typeface="Calibri"/>
                          <a:cs typeface="Calibri"/>
                        </a:rPr>
                        <a:t>(3 </a:t>
                      </a:r>
                      <a:r>
                        <a:rPr sz="500" spc="10"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2540" algn="ctr">
                        <a:lnSpc>
                          <a:spcPct val="100000"/>
                        </a:lnSpc>
                      </a:pPr>
                      <a:r>
                        <a:rPr sz="500" dirty="0">
                          <a:latin typeface="Calibri"/>
                          <a:cs typeface="Calibri"/>
                        </a:rPr>
                        <a:t>2</a:t>
                      </a:r>
                      <a:r>
                        <a:rPr sz="500" spc="-10" dirty="0">
                          <a:latin typeface="Times New Roman"/>
                          <a:cs typeface="Times New Roman"/>
                        </a:rPr>
                        <a:t> </a:t>
                      </a:r>
                      <a:r>
                        <a:rPr sz="500" dirty="0">
                          <a:latin typeface="Calibri"/>
                          <a:cs typeface="Calibri"/>
                        </a:rPr>
                        <a:t>reforços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50"/>
                        </a:spcBef>
                      </a:pPr>
                      <a:endParaRPr sz="600">
                        <a:latin typeface="Times New Roman"/>
                        <a:cs typeface="Times New Roman"/>
                      </a:endParaRPr>
                    </a:p>
                    <a:p>
                      <a:pPr marL="13970">
                        <a:lnSpc>
                          <a:spcPct val="100000"/>
                        </a:lnSpc>
                      </a:pPr>
                      <a:r>
                        <a:rPr sz="500" spc="10" dirty="0">
                          <a:latin typeface="Calibri"/>
                          <a:cs typeface="Calibri"/>
                        </a:rPr>
                        <a:t>1º</a:t>
                      </a:r>
                      <a:r>
                        <a:rPr sz="500" spc="-25" dirty="0">
                          <a:latin typeface="Calibri"/>
                          <a:cs typeface="Calibri"/>
                        </a:rPr>
                        <a:t> </a:t>
                      </a:r>
                      <a:r>
                        <a:rPr sz="500" spc="10" dirty="0">
                          <a:latin typeface="Calibri"/>
                          <a:cs typeface="Calibri"/>
                        </a:rPr>
                        <a:t>reforço:</a:t>
                      </a:r>
                      <a:r>
                        <a:rPr sz="500" spc="-20" dirty="0">
                          <a:latin typeface="Calibri"/>
                          <a:cs typeface="Calibri"/>
                        </a:rPr>
                        <a:t> </a:t>
                      </a:r>
                      <a:r>
                        <a:rPr sz="500" spc="10" dirty="0">
                          <a:latin typeface="Calibri"/>
                          <a:cs typeface="Calibri"/>
                        </a:rPr>
                        <a:t>15</a:t>
                      </a:r>
                      <a:endParaRPr sz="500">
                        <a:latin typeface="Calibri"/>
                        <a:cs typeface="Calibri"/>
                      </a:endParaRPr>
                    </a:p>
                    <a:p>
                      <a:pPr marL="13970">
                        <a:lnSpc>
                          <a:spcPct val="100000"/>
                        </a:lnSpc>
                        <a:spcBef>
                          <a:spcPts val="105"/>
                        </a:spcBef>
                        <a:tabLst>
                          <a:tab pos="631190" algn="l"/>
                        </a:tabLst>
                      </a:pPr>
                      <a:r>
                        <a:rPr sz="500" spc="10" dirty="0">
                          <a:latin typeface="Calibri"/>
                          <a:cs typeface="Calibri"/>
                        </a:rPr>
                        <a:t>meses</a:t>
                      </a:r>
                      <a:r>
                        <a:rPr sz="500" spc="10" dirty="0">
                          <a:latin typeface="Times New Roman"/>
                          <a:cs typeface="Times New Roman"/>
                        </a:rPr>
                        <a:t>	</a:t>
                      </a:r>
                      <a:r>
                        <a:rPr sz="500" spc="10" dirty="0">
                          <a:latin typeface="Calibri"/>
                          <a:cs typeface="Calibri"/>
                        </a:rPr>
                        <a:t>2º</a:t>
                      </a:r>
                      <a:endParaRPr sz="500">
                        <a:latin typeface="Calibri"/>
                        <a:cs typeface="Calibri"/>
                      </a:endParaRPr>
                    </a:p>
                    <a:p>
                      <a:pPr marL="13970">
                        <a:lnSpc>
                          <a:spcPct val="100000"/>
                        </a:lnSpc>
                        <a:spcBef>
                          <a:spcPts val="110"/>
                        </a:spcBef>
                      </a:pPr>
                      <a:r>
                        <a:rPr sz="500" spc="10" dirty="0">
                          <a:latin typeface="Calibri"/>
                          <a:cs typeface="Calibri"/>
                        </a:rPr>
                        <a:t>reforço:</a:t>
                      </a:r>
                      <a:r>
                        <a:rPr sz="500" spc="-15" dirty="0">
                          <a:latin typeface="Calibri"/>
                          <a:cs typeface="Calibri"/>
                        </a:rPr>
                        <a:t> </a:t>
                      </a:r>
                      <a:r>
                        <a:rPr sz="500" spc="10" dirty="0">
                          <a:latin typeface="Calibri"/>
                          <a:cs typeface="Calibri"/>
                        </a:rPr>
                        <a:t>4</a:t>
                      </a:r>
                      <a:r>
                        <a:rPr sz="500" spc="-10" dirty="0">
                          <a:latin typeface="Calibri"/>
                          <a:cs typeface="Calibri"/>
                        </a:rPr>
                        <a:t> </a:t>
                      </a:r>
                      <a:r>
                        <a:rPr sz="500" spc="10" dirty="0">
                          <a:latin typeface="Calibri"/>
                          <a:cs typeface="Calibri"/>
                        </a:rPr>
                        <a:t>anos</a:t>
                      </a:r>
                      <a:r>
                        <a:rPr sz="500" spc="-10" dirty="0">
                          <a:latin typeface="Calibri"/>
                          <a:cs typeface="Calibri"/>
                        </a:rPr>
                        <a:t> </a:t>
                      </a:r>
                      <a:r>
                        <a:rPr sz="500" spc="10" dirty="0">
                          <a:latin typeface="Calibri"/>
                          <a:cs typeface="Calibri"/>
                        </a:rPr>
                        <a:t>de</a:t>
                      </a:r>
                      <a:r>
                        <a:rPr sz="500" spc="-10" dirty="0">
                          <a:latin typeface="Calibri"/>
                          <a:cs typeface="Calibri"/>
                        </a:rPr>
                        <a:t> </a:t>
                      </a:r>
                      <a:r>
                        <a:rPr sz="500" spc="5" dirty="0">
                          <a:latin typeface="Calibri"/>
                          <a:cs typeface="Calibri"/>
                        </a:rPr>
                        <a:t>idade</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23495" marR="27305" indent="-1905" algn="ctr">
                        <a:lnSpc>
                          <a:spcPct val="114999"/>
                        </a:lnSpc>
                      </a:pPr>
                      <a:r>
                        <a:rPr sz="500" spc="10" dirty="0">
                          <a:latin typeface="Calibri"/>
                          <a:cs typeface="Calibri"/>
                        </a:rPr>
                        <a:t>1º </a:t>
                      </a:r>
                      <a:r>
                        <a:rPr sz="500" spc="5" dirty="0">
                          <a:latin typeface="Calibri"/>
                          <a:cs typeface="Calibri"/>
                        </a:rPr>
                        <a:t>ref.</a:t>
                      </a:r>
                      <a:r>
                        <a:rPr sz="500" spc="10" dirty="0">
                          <a:latin typeface="Calibri"/>
                          <a:cs typeface="Calibri"/>
                        </a:rPr>
                        <a:t> 9 meses após 3ª </a:t>
                      </a:r>
                      <a:r>
                        <a:rPr sz="500" spc="15" dirty="0">
                          <a:latin typeface="Calibri"/>
                          <a:cs typeface="Calibri"/>
                        </a:rPr>
                        <a:t> </a:t>
                      </a:r>
                      <a:r>
                        <a:rPr sz="500" spc="5" dirty="0">
                          <a:latin typeface="Calibri"/>
                          <a:cs typeface="Calibri"/>
                        </a:rPr>
                        <a:t>dose.</a:t>
                      </a:r>
                      <a:r>
                        <a:rPr sz="500" spc="-5" dirty="0">
                          <a:latin typeface="Calibri"/>
                          <a:cs typeface="Calibri"/>
                        </a:rPr>
                        <a:t> </a:t>
                      </a:r>
                      <a:r>
                        <a:rPr sz="500" spc="10" dirty="0">
                          <a:latin typeface="Calibri"/>
                          <a:cs typeface="Calibri"/>
                        </a:rPr>
                        <a:t>2º</a:t>
                      </a:r>
                      <a:r>
                        <a:rPr sz="500" spc="-5" dirty="0">
                          <a:latin typeface="Calibri"/>
                          <a:cs typeface="Calibri"/>
                        </a:rPr>
                        <a:t> </a:t>
                      </a:r>
                      <a:r>
                        <a:rPr sz="500" spc="5" dirty="0">
                          <a:latin typeface="Calibri"/>
                          <a:cs typeface="Calibri"/>
                        </a:rPr>
                        <a:t>ref.</a:t>
                      </a:r>
                      <a:r>
                        <a:rPr sz="500" spc="-5" dirty="0">
                          <a:latin typeface="Calibri"/>
                          <a:cs typeface="Calibri"/>
                        </a:rPr>
                        <a:t> </a:t>
                      </a:r>
                      <a:r>
                        <a:rPr sz="500" spc="10" dirty="0">
                          <a:latin typeface="Calibri"/>
                          <a:cs typeface="Calibri"/>
                        </a:rPr>
                        <a:t>3</a:t>
                      </a:r>
                      <a:r>
                        <a:rPr sz="500" dirty="0">
                          <a:latin typeface="Calibri"/>
                          <a:cs typeface="Calibri"/>
                        </a:rPr>
                        <a:t> </a:t>
                      </a:r>
                      <a:r>
                        <a:rPr sz="500" spc="10" dirty="0">
                          <a:latin typeface="Calibri"/>
                          <a:cs typeface="Calibri"/>
                        </a:rPr>
                        <a:t>anos</a:t>
                      </a:r>
                      <a:r>
                        <a:rPr sz="500" spc="-5" dirty="0">
                          <a:latin typeface="Calibri"/>
                          <a:cs typeface="Calibri"/>
                        </a:rPr>
                        <a:t> </a:t>
                      </a:r>
                      <a:r>
                        <a:rPr sz="500" spc="10" dirty="0">
                          <a:latin typeface="Calibri"/>
                          <a:cs typeface="Calibri"/>
                        </a:rPr>
                        <a:t>após</a:t>
                      </a:r>
                      <a:r>
                        <a:rPr sz="500" spc="-5" dirty="0">
                          <a:latin typeface="Calibri"/>
                          <a:cs typeface="Calibri"/>
                        </a:rPr>
                        <a:t> </a:t>
                      </a:r>
                      <a:r>
                        <a:rPr sz="500" spc="10" dirty="0">
                          <a:latin typeface="Calibri"/>
                          <a:cs typeface="Calibri"/>
                        </a:rPr>
                        <a:t>1º </a:t>
                      </a:r>
                      <a:r>
                        <a:rPr sz="500" spc="-120" dirty="0">
                          <a:latin typeface="Calibri"/>
                          <a:cs typeface="Calibri"/>
                        </a:rPr>
                        <a:t> </a:t>
                      </a:r>
                      <a:r>
                        <a:rPr sz="500" spc="5" dirty="0">
                          <a:latin typeface="Calibri"/>
                          <a:cs typeface="Calibri"/>
                        </a:rPr>
                        <a:t>ref.</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31115" marR="57150" indent="17145" algn="ctr">
                        <a:lnSpc>
                          <a:spcPct val="114999"/>
                        </a:lnSpc>
                        <a:spcBef>
                          <a:spcPts val="270"/>
                        </a:spcBef>
                      </a:pPr>
                      <a:r>
                        <a:rPr sz="500" spc="10" dirty="0">
                          <a:latin typeface="Calibri"/>
                          <a:cs typeface="Calibri"/>
                        </a:rPr>
                        <a:t>1º </a:t>
                      </a:r>
                      <a:r>
                        <a:rPr sz="500" spc="5" dirty="0">
                          <a:latin typeface="Calibri"/>
                          <a:cs typeface="Calibri"/>
                        </a:rPr>
                        <a:t>ref.</a:t>
                      </a:r>
                      <a:r>
                        <a:rPr sz="500" spc="10" dirty="0">
                          <a:latin typeface="Calibri"/>
                          <a:cs typeface="Calibri"/>
                        </a:rPr>
                        <a:t> 6 meses </a:t>
                      </a:r>
                      <a:r>
                        <a:rPr sz="500" spc="15" dirty="0">
                          <a:latin typeface="Calibri"/>
                          <a:cs typeface="Calibri"/>
                        </a:rPr>
                        <a:t> </a:t>
                      </a:r>
                      <a:r>
                        <a:rPr sz="500" spc="10" dirty="0">
                          <a:latin typeface="Calibri"/>
                          <a:cs typeface="Calibri"/>
                        </a:rPr>
                        <a:t>após 3ª </a:t>
                      </a:r>
                      <a:r>
                        <a:rPr sz="500" spc="5" dirty="0">
                          <a:latin typeface="Calibri"/>
                          <a:cs typeface="Calibri"/>
                        </a:rPr>
                        <a:t>dose , </a:t>
                      </a:r>
                      <a:r>
                        <a:rPr sz="500" spc="10" dirty="0">
                          <a:latin typeface="Calibri"/>
                          <a:cs typeface="Calibri"/>
                        </a:rPr>
                        <a:t>2º </a:t>
                      </a:r>
                      <a:r>
                        <a:rPr sz="500" spc="-125" dirty="0">
                          <a:latin typeface="Calibri"/>
                          <a:cs typeface="Calibri"/>
                        </a:rPr>
                        <a:t> </a:t>
                      </a:r>
                      <a:r>
                        <a:rPr sz="500" spc="5" dirty="0">
                          <a:latin typeface="Calibri"/>
                          <a:cs typeface="Calibri"/>
                        </a:rPr>
                        <a:t>ref.</a:t>
                      </a:r>
                      <a:r>
                        <a:rPr sz="500" spc="-15" dirty="0">
                          <a:latin typeface="Calibri"/>
                          <a:cs typeface="Calibri"/>
                        </a:rPr>
                        <a:t> </a:t>
                      </a:r>
                      <a:r>
                        <a:rPr sz="500" spc="10" dirty="0">
                          <a:latin typeface="Calibri"/>
                          <a:cs typeface="Calibri"/>
                        </a:rPr>
                        <a:t>6</a:t>
                      </a:r>
                      <a:r>
                        <a:rPr sz="500" spc="-15" dirty="0">
                          <a:latin typeface="Calibri"/>
                          <a:cs typeface="Calibri"/>
                        </a:rPr>
                        <a:t> </a:t>
                      </a:r>
                      <a:r>
                        <a:rPr sz="500" spc="10" dirty="0">
                          <a:latin typeface="Calibri"/>
                          <a:cs typeface="Calibri"/>
                        </a:rPr>
                        <a:t>meses</a:t>
                      </a:r>
                      <a:r>
                        <a:rPr sz="500" spc="-15" dirty="0">
                          <a:latin typeface="Calibri"/>
                          <a:cs typeface="Calibri"/>
                        </a:rPr>
                        <a:t> </a:t>
                      </a:r>
                      <a:r>
                        <a:rPr sz="500" spc="10" dirty="0">
                          <a:latin typeface="Calibri"/>
                          <a:cs typeface="Calibri"/>
                        </a:rPr>
                        <a:t>após </a:t>
                      </a:r>
                      <a:r>
                        <a:rPr sz="500" spc="-120" dirty="0">
                          <a:latin typeface="Calibri"/>
                          <a:cs typeface="Calibri"/>
                        </a:rPr>
                        <a:t> </a:t>
                      </a:r>
                      <a:r>
                        <a:rPr sz="500" spc="10" dirty="0">
                          <a:latin typeface="Calibri"/>
                          <a:cs typeface="Calibri"/>
                        </a:rPr>
                        <a:t>1º</a:t>
                      </a:r>
                      <a:r>
                        <a:rPr sz="500" dirty="0">
                          <a:latin typeface="Calibri"/>
                          <a:cs typeface="Calibri"/>
                        </a:rPr>
                        <a:t> </a:t>
                      </a:r>
                      <a:r>
                        <a:rPr sz="500" spc="5" dirty="0">
                          <a:latin typeface="Calibri"/>
                          <a:cs typeface="Calibri"/>
                        </a:rPr>
                        <a:t>ref.</a:t>
                      </a:r>
                      <a:endParaRPr sz="500">
                        <a:latin typeface="Calibri"/>
                        <a:cs typeface="Calibri"/>
                      </a:endParaRPr>
                    </a:p>
                  </a:txBody>
                  <a:tcPr marL="0" marR="0" marT="2932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1270" algn="ctr">
                        <a:lnSpc>
                          <a:spcPct val="100000"/>
                        </a:lnSpc>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4445" algn="ctr">
                        <a:lnSpc>
                          <a:spcPct val="100000"/>
                        </a:lnSpc>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23495" marR="31115" indent="-1905" algn="ctr">
                        <a:lnSpc>
                          <a:spcPct val="114999"/>
                        </a:lnSpc>
                        <a:spcBef>
                          <a:spcPts val="270"/>
                        </a:spcBef>
                      </a:pPr>
                      <a:r>
                        <a:rPr sz="500" spc="5" dirty="0">
                          <a:latin typeface="Calibri"/>
                          <a:cs typeface="Calibri"/>
                        </a:rPr>
                        <a:t>Vasto</a:t>
                      </a:r>
                      <a:r>
                        <a:rPr sz="500" spc="-20" dirty="0">
                          <a:latin typeface="Calibri"/>
                          <a:cs typeface="Calibri"/>
                        </a:rPr>
                        <a:t> </a:t>
                      </a:r>
                      <a:r>
                        <a:rPr sz="500" spc="5" dirty="0">
                          <a:latin typeface="Calibri"/>
                          <a:cs typeface="Calibri"/>
                        </a:rPr>
                        <a:t>lateral</a:t>
                      </a:r>
                      <a:r>
                        <a:rPr sz="500" spc="-20" dirty="0">
                          <a:latin typeface="Calibri"/>
                          <a:cs typeface="Calibri"/>
                        </a:rPr>
                        <a:t> </a:t>
                      </a:r>
                      <a:r>
                        <a:rPr sz="500" spc="10" dirty="0">
                          <a:latin typeface="Calibri"/>
                          <a:cs typeface="Calibri"/>
                        </a:rPr>
                        <a:t>da</a:t>
                      </a:r>
                      <a:r>
                        <a:rPr sz="500" spc="-20" dirty="0">
                          <a:latin typeface="Calibri"/>
                          <a:cs typeface="Calibri"/>
                        </a:rPr>
                        <a:t> </a:t>
                      </a:r>
                      <a:r>
                        <a:rPr sz="500" spc="10" dirty="0">
                          <a:latin typeface="Calibri"/>
                          <a:cs typeface="Calibri"/>
                        </a:rPr>
                        <a:t>coxa </a:t>
                      </a:r>
                      <a:r>
                        <a:rPr sz="500" spc="-120" dirty="0">
                          <a:latin typeface="Calibri"/>
                          <a:cs typeface="Calibri"/>
                        </a:rPr>
                        <a:t> </a:t>
                      </a:r>
                      <a:r>
                        <a:rPr sz="500" spc="15" dirty="0">
                          <a:latin typeface="Calibri"/>
                          <a:cs typeface="Calibri"/>
                        </a:rPr>
                        <a:t>em</a:t>
                      </a:r>
                      <a:r>
                        <a:rPr sz="500" spc="-20" dirty="0">
                          <a:latin typeface="Calibri"/>
                          <a:cs typeface="Calibri"/>
                        </a:rPr>
                        <a:t> </a:t>
                      </a:r>
                      <a:r>
                        <a:rPr sz="500" spc="10" dirty="0">
                          <a:latin typeface="Calibri"/>
                          <a:cs typeface="Calibri"/>
                        </a:rPr>
                        <a:t>crianças</a:t>
                      </a:r>
                      <a:r>
                        <a:rPr sz="500" spc="-15" dirty="0">
                          <a:latin typeface="Calibri"/>
                          <a:cs typeface="Calibri"/>
                        </a:rPr>
                        <a:t> </a:t>
                      </a:r>
                      <a:r>
                        <a:rPr sz="500" spc="10" dirty="0">
                          <a:latin typeface="Calibri"/>
                          <a:cs typeface="Calibri"/>
                        </a:rPr>
                        <a:t>&lt;</a:t>
                      </a:r>
                      <a:r>
                        <a:rPr sz="500" spc="-15" dirty="0">
                          <a:latin typeface="Calibri"/>
                          <a:cs typeface="Calibri"/>
                        </a:rPr>
                        <a:t> </a:t>
                      </a:r>
                      <a:r>
                        <a:rPr sz="500" spc="10" dirty="0">
                          <a:latin typeface="Calibri"/>
                          <a:cs typeface="Calibri"/>
                        </a:rPr>
                        <a:t>2</a:t>
                      </a:r>
                      <a:r>
                        <a:rPr sz="500" spc="-15" dirty="0">
                          <a:latin typeface="Calibri"/>
                          <a:cs typeface="Calibri"/>
                        </a:rPr>
                        <a:t> </a:t>
                      </a:r>
                      <a:r>
                        <a:rPr sz="500" spc="10" dirty="0">
                          <a:latin typeface="Calibri"/>
                          <a:cs typeface="Calibri"/>
                        </a:rPr>
                        <a:t>anos </a:t>
                      </a:r>
                      <a:r>
                        <a:rPr sz="500" spc="-120" dirty="0">
                          <a:latin typeface="Calibri"/>
                          <a:cs typeface="Calibri"/>
                        </a:rPr>
                        <a:t> </a:t>
                      </a:r>
                      <a:r>
                        <a:rPr sz="500" spc="10" dirty="0">
                          <a:latin typeface="Calibri"/>
                          <a:cs typeface="Calibri"/>
                        </a:rPr>
                        <a:t>e </a:t>
                      </a:r>
                      <a:r>
                        <a:rPr sz="500" spc="5" dirty="0">
                          <a:latin typeface="Calibri"/>
                          <a:cs typeface="Calibri"/>
                        </a:rPr>
                        <a:t>deltóide </a:t>
                      </a:r>
                      <a:r>
                        <a:rPr sz="500" spc="15" dirty="0">
                          <a:latin typeface="Calibri"/>
                          <a:cs typeface="Calibri"/>
                        </a:rPr>
                        <a:t>em </a:t>
                      </a:r>
                      <a:r>
                        <a:rPr sz="500" spc="20" dirty="0">
                          <a:latin typeface="Calibri"/>
                          <a:cs typeface="Calibri"/>
                        </a:rPr>
                        <a:t> </a:t>
                      </a:r>
                      <a:r>
                        <a:rPr sz="500" spc="10" dirty="0">
                          <a:latin typeface="Calibri"/>
                          <a:cs typeface="Calibri"/>
                        </a:rPr>
                        <a:t>crianças</a:t>
                      </a:r>
                      <a:r>
                        <a:rPr sz="500" spc="-10" dirty="0">
                          <a:latin typeface="Calibri"/>
                          <a:cs typeface="Calibri"/>
                        </a:rPr>
                        <a:t> </a:t>
                      </a:r>
                      <a:r>
                        <a:rPr sz="500" spc="10" dirty="0">
                          <a:latin typeface="Calibri"/>
                          <a:cs typeface="Calibri"/>
                        </a:rPr>
                        <a:t>≥</a:t>
                      </a:r>
                      <a:r>
                        <a:rPr sz="500" spc="-5" dirty="0">
                          <a:latin typeface="Calibri"/>
                          <a:cs typeface="Calibri"/>
                        </a:rPr>
                        <a:t> </a:t>
                      </a:r>
                      <a:r>
                        <a:rPr sz="500" spc="10" dirty="0">
                          <a:latin typeface="Calibri"/>
                          <a:cs typeface="Calibri"/>
                        </a:rPr>
                        <a:t>2</a:t>
                      </a:r>
                      <a:r>
                        <a:rPr sz="500" spc="-5" dirty="0">
                          <a:latin typeface="Calibri"/>
                          <a:cs typeface="Calibri"/>
                        </a:rPr>
                        <a:t> </a:t>
                      </a:r>
                      <a:r>
                        <a:rPr sz="500" spc="10" dirty="0">
                          <a:latin typeface="Calibri"/>
                          <a:cs typeface="Calibri"/>
                        </a:rPr>
                        <a:t>anos</a:t>
                      </a:r>
                      <a:endParaRPr sz="500">
                        <a:latin typeface="Calibri"/>
                        <a:cs typeface="Calibri"/>
                      </a:endParaRPr>
                    </a:p>
                  </a:txBody>
                  <a:tcPr marL="0" marR="0" marT="2932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50"/>
                        </a:spcBef>
                      </a:pPr>
                      <a:endParaRPr sz="600">
                        <a:latin typeface="Times New Roman"/>
                        <a:cs typeface="Times New Roman"/>
                      </a:endParaRPr>
                    </a:p>
                    <a:p>
                      <a:pPr marL="2540" algn="ctr">
                        <a:lnSpc>
                          <a:spcPct val="100000"/>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1"/>
                  </a:ext>
                </a:extLst>
              </a:tr>
              <a:tr h="633116">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algn="ctr">
                        <a:lnSpc>
                          <a:spcPct val="100000"/>
                        </a:lnSpc>
                        <a:spcBef>
                          <a:spcPts val="5"/>
                        </a:spcBef>
                      </a:pPr>
                      <a:r>
                        <a:rPr sz="500" b="1" dirty="0">
                          <a:latin typeface="Calibri"/>
                          <a:cs typeface="Calibri"/>
                        </a:rPr>
                        <a:t>Difteria,</a:t>
                      </a:r>
                      <a:r>
                        <a:rPr sz="500" b="1" spc="-10" dirty="0">
                          <a:latin typeface="Calibri"/>
                          <a:cs typeface="Calibri"/>
                        </a:rPr>
                        <a:t> </a:t>
                      </a:r>
                      <a:r>
                        <a:rPr sz="500" b="1" spc="5" dirty="0">
                          <a:latin typeface="Calibri"/>
                          <a:cs typeface="Calibri"/>
                        </a:rPr>
                        <a:t>Tétano</a:t>
                      </a:r>
                      <a:r>
                        <a:rPr sz="500" b="1" spc="-5" dirty="0">
                          <a:latin typeface="Calibri"/>
                          <a:cs typeface="Calibri"/>
                        </a:rPr>
                        <a:t> </a:t>
                      </a:r>
                      <a:r>
                        <a:rPr sz="500" b="1" spc="10" dirty="0">
                          <a:latin typeface="Calibri"/>
                          <a:cs typeface="Calibri"/>
                        </a:rPr>
                        <a:t>(dT)</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marL="1270" algn="ctr">
                        <a:lnSpc>
                          <a:spcPct val="100000"/>
                        </a:lnSpc>
                        <a:spcBef>
                          <a:spcPts val="5"/>
                        </a:spcBef>
                      </a:pPr>
                      <a:r>
                        <a:rPr sz="500" spc="5" dirty="0">
                          <a:latin typeface="Calibri"/>
                          <a:cs typeface="Calibri"/>
                        </a:rPr>
                        <a:t>Difteria</a:t>
                      </a:r>
                      <a:r>
                        <a:rPr sz="500" spc="-25" dirty="0">
                          <a:latin typeface="Calibri"/>
                          <a:cs typeface="Calibri"/>
                        </a:rPr>
                        <a:t> </a:t>
                      </a:r>
                      <a:r>
                        <a:rPr sz="500" spc="10" dirty="0">
                          <a:latin typeface="Calibri"/>
                          <a:cs typeface="Calibri"/>
                        </a:rPr>
                        <a:t>e</a:t>
                      </a:r>
                      <a:r>
                        <a:rPr sz="500" spc="-20" dirty="0">
                          <a:latin typeface="Calibri"/>
                          <a:cs typeface="Calibri"/>
                        </a:rPr>
                        <a:t> </a:t>
                      </a:r>
                      <a:r>
                        <a:rPr sz="500" spc="5" dirty="0">
                          <a:latin typeface="Calibri"/>
                          <a:cs typeface="Calibri"/>
                        </a:rPr>
                        <a:t>Tétano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69215" marR="74295" indent="-635" algn="ctr">
                        <a:lnSpc>
                          <a:spcPct val="114999"/>
                        </a:lnSpc>
                      </a:pPr>
                      <a:r>
                        <a:rPr sz="500" spc="5" dirty="0">
                          <a:latin typeface="Calibri"/>
                          <a:cs typeface="Calibri"/>
                        </a:rPr>
                        <a:t>Toxoides diftérico </a:t>
                      </a:r>
                      <a:r>
                        <a:rPr sz="500" spc="10" dirty="0">
                          <a:latin typeface="Calibri"/>
                          <a:cs typeface="Calibri"/>
                        </a:rPr>
                        <a:t>e </a:t>
                      </a:r>
                      <a:r>
                        <a:rPr sz="500" spc="15" dirty="0">
                          <a:latin typeface="Calibri"/>
                          <a:cs typeface="Calibri"/>
                        </a:rPr>
                        <a:t> </a:t>
                      </a:r>
                      <a:r>
                        <a:rPr sz="500" spc="10" dirty="0">
                          <a:latin typeface="Calibri"/>
                          <a:cs typeface="Calibri"/>
                        </a:rPr>
                        <a:t>tetânico </a:t>
                      </a:r>
                      <a:r>
                        <a:rPr sz="500" dirty="0">
                          <a:latin typeface="Calibri"/>
                          <a:cs typeface="Calibri"/>
                        </a:rPr>
                        <a:t>purificados, </a:t>
                      </a:r>
                      <a:r>
                        <a:rPr sz="500" spc="-125" dirty="0">
                          <a:latin typeface="Calibri"/>
                          <a:cs typeface="Calibri"/>
                        </a:rPr>
                        <a:t> </a:t>
                      </a:r>
                      <a:r>
                        <a:rPr sz="500" spc="5" dirty="0">
                          <a:latin typeface="Calibri"/>
                          <a:cs typeface="Calibri"/>
                        </a:rPr>
                        <a:t>inativada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31115" marR="36830" indent="-1270" algn="ctr">
                        <a:lnSpc>
                          <a:spcPct val="114999"/>
                        </a:lnSpc>
                      </a:pPr>
                      <a:r>
                        <a:rPr sz="500" spc="10" dirty="0">
                          <a:latin typeface="Calibri"/>
                          <a:cs typeface="Calibri"/>
                        </a:rPr>
                        <a:t>3 </a:t>
                      </a:r>
                      <a:r>
                        <a:rPr sz="500" spc="5" dirty="0">
                          <a:latin typeface="Calibri"/>
                          <a:cs typeface="Calibri"/>
                        </a:rPr>
                        <a:t>doses </a:t>
                      </a:r>
                      <a:r>
                        <a:rPr sz="500" spc="10" dirty="0">
                          <a:latin typeface="Calibri"/>
                          <a:cs typeface="Calibri"/>
                        </a:rPr>
                        <a:t> </a:t>
                      </a:r>
                      <a:r>
                        <a:rPr sz="500" spc="-5" dirty="0">
                          <a:latin typeface="Calibri"/>
                          <a:cs typeface="Calibri"/>
                        </a:rPr>
                        <a:t>Considera</a:t>
                      </a:r>
                      <a:r>
                        <a:rPr sz="500" dirty="0">
                          <a:latin typeface="Calibri"/>
                          <a:cs typeface="Calibri"/>
                        </a:rPr>
                        <a:t>r</a:t>
                      </a:r>
                      <a:r>
                        <a:rPr sz="500" spc="-10" dirty="0">
                          <a:latin typeface="Times New Roman"/>
                          <a:cs typeface="Times New Roman"/>
                        </a:rPr>
                        <a:t> </a:t>
                      </a:r>
                      <a:r>
                        <a:rPr sz="500" spc="-5" dirty="0">
                          <a:latin typeface="Calibri"/>
                          <a:cs typeface="Calibri"/>
                        </a:rPr>
                        <a:t>doses </a:t>
                      </a:r>
                      <a:r>
                        <a:rPr sz="500" spc="-5" dirty="0">
                          <a:latin typeface="Times New Roman"/>
                          <a:cs typeface="Times New Roman"/>
                        </a:rPr>
                        <a:t> </a:t>
                      </a:r>
                      <a:r>
                        <a:rPr sz="500" spc="10" dirty="0">
                          <a:latin typeface="Calibri"/>
                          <a:cs typeface="Calibri"/>
                        </a:rPr>
                        <a:t>anteriores com </a:t>
                      </a:r>
                      <a:r>
                        <a:rPr sz="500" spc="15" dirty="0">
                          <a:latin typeface="Calibri"/>
                          <a:cs typeface="Calibri"/>
                        </a:rPr>
                        <a:t> </a:t>
                      </a:r>
                      <a:r>
                        <a:rPr sz="500" spc="5" dirty="0">
                          <a:latin typeface="Calibri"/>
                          <a:cs typeface="Calibri"/>
                        </a:rPr>
                        <a:t>penta</a:t>
                      </a:r>
                      <a:r>
                        <a:rPr sz="500" spc="-5" dirty="0">
                          <a:latin typeface="Calibri"/>
                          <a:cs typeface="Calibri"/>
                        </a:rPr>
                        <a:t> </a:t>
                      </a:r>
                      <a:r>
                        <a:rPr sz="500" spc="10" dirty="0">
                          <a:latin typeface="Calibri"/>
                          <a:cs typeface="Calibri"/>
                        </a:rPr>
                        <a:t>e</a:t>
                      </a:r>
                      <a:r>
                        <a:rPr sz="500" dirty="0">
                          <a:latin typeface="Calibri"/>
                          <a:cs typeface="Calibri"/>
                        </a:rPr>
                        <a:t> </a:t>
                      </a:r>
                      <a:r>
                        <a:rPr sz="500" spc="5" dirty="0">
                          <a:latin typeface="Calibri"/>
                          <a:cs typeface="Calibri"/>
                        </a:rPr>
                        <a:t>DTP</a:t>
                      </a:r>
                      <a:endParaRPr sz="500">
                        <a:latin typeface="Calibri"/>
                        <a:cs typeface="Calibri"/>
                      </a:endParaRPr>
                    </a:p>
                  </a:txBody>
                  <a:tcPr marL="0" marR="0" marT="4344"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61594" marR="68580" algn="ctr">
                        <a:lnSpc>
                          <a:spcPct val="114999"/>
                        </a:lnSpc>
                      </a:pPr>
                      <a:r>
                        <a:rPr sz="500" spc="10" dirty="0">
                          <a:latin typeface="Calibri"/>
                          <a:cs typeface="Calibri"/>
                        </a:rPr>
                        <a:t>A</a:t>
                      </a:r>
                      <a:r>
                        <a:rPr sz="500" spc="-10" dirty="0">
                          <a:latin typeface="Calibri"/>
                          <a:cs typeface="Calibri"/>
                        </a:rPr>
                        <a:t> </a:t>
                      </a:r>
                      <a:r>
                        <a:rPr sz="500" spc="10" dirty="0">
                          <a:latin typeface="Calibri"/>
                          <a:cs typeface="Calibri"/>
                        </a:rPr>
                        <a:t>cada</a:t>
                      </a:r>
                      <a:r>
                        <a:rPr sz="500" spc="-10" dirty="0">
                          <a:latin typeface="Calibri"/>
                          <a:cs typeface="Calibri"/>
                        </a:rPr>
                        <a:t> </a:t>
                      </a:r>
                      <a:r>
                        <a:rPr sz="500" spc="10" dirty="0">
                          <a:latin typeface="Calibri"/>
                          <a:cs typeface="Calibri"/>
                        </a:rPr>
                        <a:t>10</a:t>
                      </a:r>
                      <a:r>
                        <a:rPr sz="500" spc="-10" dirty="0">
                          <a:latin typeface="Calibri"/>
                          <a:cs typeface="Calibri"/>
                        </a:rPr>
                        <a:t> </a:t>
                      </a:r>
                      <a:r>
                        <a:rPr sz="500" spc="10" dirty="0">
                          <a:latin typeface="Calibri"/>
                          <a:cs typeface="Calibri"/>
                        </a:rPr>
                        <a:t>anos.</a:t>
                      </a:r>
                      <a:r>
                        <a:rPr sz="500" spc="-5" dirty="0">
                          <a:latin typeface="Calibri"/>
                          <a:cs typeface="Calibri"/>
                        </a:rPr>
                        <a:t> </a:t>
                      </a:r>
                      <a:r>
                        <a:rPr sz="500" spc="10" dirty="0">
                          <a:latin typeface="Calibri"/>
                          <a:cs typeface="Calibri"/>
                        </a:rPr>
                        <a:t>Em</a:t>
                      </a:r>
                      <a:r>
                        <a:rPr sz="500" spc="-10" dirty="0">
                          <a:latin typeface="Calibri"/>
                          <a:cs typeface="Calibri"/>
                        </a:rPr>
                        <a:t> </a:t>
                      </a:r>
                      <a:r>
                        <a:rPr sz="500" spc="10" dirty="0">
                          <a:latin typeface="Calibri"/>
                          <a:cs typeface="Calibri"/>
                        </a:rPr>
                        <a:t>caso </a:t>
                      </a:r>
                      <a:r>
                        <a:rPr sz="500" spc="-120" dirty="0">
                          <a:latin typeface="Calibri"/>
                          <a:cs typeface="Calibri"/>
                        </a:rPr>
                        <a:t> </a:t>
                      </a:r>
                      <a:r>
                        <a:rPr sz="500" spc="10" dirty="0">
                          <a:latin typeface="Calibri"/>
                          <a:cs typeface="Calibri"/>
                        </a:rPr>
                        <a:t>de </a:t>
                      </a:r>
                      <a:r>
                        <a:rPr sz="500" spc="5" dirty="0">
                          <a:latin typeface="Calibri"/>
                          <a:cs typeface="Calibri"/>
                        </a:rPr>
                        <a:t>ferimentos </a:t>
                      </a:r>
                      <a:r>
                        <a:rPr sz="500" spc="10" dirty="0">
                          <a:latin typeface="Calibri"/>
                          <a:cs typeface="Calibri"/>
                        </a:rPr>
                        <a:t>graves a </a:t>
                      </a:r>
                      <a:r>
                        <a:rPr sz="500" spc="15" dirty="0">
                          <a:latin typeface="Calibri"/>
                          <a:cs typeface="Calibri"/>
                        </a:rPr>
                        <a:t> </a:t>
                      </a:r>
                      <a:r>
                        <a:rPr sz="500" spc="10" dirty="0">
                          <a:latin typeface="Calibri"/>
                          <a:cs typeface="Calibri"/>
                        </a:rPr>
                        <a:t>cada</a:t>
                      </a:r>
                      <a:r>
                        <a:rPr sz="500" dirty="0">
                          <a:latin typeface="Calibri"/>
                          <a:cs typeface="Calibri"/>
                        </a:rPr>
                        <a:t> </a:t>
                      </a:r>
                      <a:r>
                        <a:rPr sz="500" spc="10" dirty="0">
                          <a:latin typeface="Calibri"/>
                          <a:cs typeface="Calibri"/>
                        </a:rPr>
                        <a:t>5</a:t>
                      </a:r>
                      <a:r>
                        <a:rPr sz="500" dirty="0">
                          <a:latin typeface="Calibri"/>
                          <a:cs typeface="Calibri"/>
                        </a:rPr>
                        <a:t> </a:t>
                      </a:r>
                      <a:r>
                        <a:rPr sz="500" spc="10" dirty="0">
                          <a:latin typeface="Calibri"/>
                          <a:cs typeface="Calibri"/>
                        </a:rPr>
                        <a:t>anos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marL="5080" algn="ctr">
                        <a:lnSpc>
                          <a:spcPct val="100000"/>
                        </a:lnSpc>
                        <a:spcBef>
                          <a:spcPts val="5"/>
                        </a:spcBef>
                      </a:pPr>
                      <a:r>
                        <a:rPr sz="500" spc="10" dirty="0">
                          <a:latin typeface="Calibri"/>
                          <a:cs typeface="Calibri"/>
                        </a:rPr>
                        <a:t>A</a:t>
                      </a:r>
                      <a:r>
                        <a:rPr sz="500" spc="-10" dirty="0">
                          <a:latin typeface="Calibri"/>
                          <a:cs typeface="Calibri"/>
                        </a:rPr>
                        <a:t> </a:t>
                      </a:r>
                      <a:r>
                        <a:rPr sz="500" spc="5" dirty="0">
                          <a:latin typeface="Calibri"/>
                          <a:cs typeface="Calibri"/>
                        </a:rPr>
                        <a:t>partir</a:t>
                      </a:r>
                      <a:r>
                        <a:rPr sz="500" spc="-10" dirty="0">
                          <a:latin typeface="Calibri"/>
                          <a:cs typeface="Calibri"/>
                        </a:rPr>
                        <a:t> </a:t>
                      </a:r>
                      <a:r>
                        <a:rPr sz="500" spc="5" dirty="0">
                          <a:latin typeface="Calibri"/>
                          <a:cs typeface="Calibri"/>
                        </a:rPr>
                        <a:t>dos</a:t>
                      </a:r>
                      <a:r>
                        <a:rPr sz="500" spc="-10" dirty="0">
                          <a:latin typeface="Calibri"/>
                          <a:cs typeface="Calibri"/>
                        </a:rPr>
                        <a:t> </a:t>
                      </a:r>
                      <a:r>
                        <a:rPr sz="500" spc="10" dirty="0">
                          <a:latin typeface="Calibri"/>
                          <a:cs typeface="Calibri"/>
                        </a:rPr>
                        <a:t>7</a:t>
                      </a:r>
                      <a:r>
                        <a:rPr sz="500" spc="-10" dirty="0">
                          <a:latin typeface="Calibri"/>
                          <a:cs typeface="Calibri"/>
                        </a:rPr>
                        <a:t> </a:t>
                      </a:r>
                      <a:r>
                        <a:rPr sz="500" spc="10" dirty="0">
                          <a:latin typeface="Calibri"/>
                          <a:cs typeface="Calibri"/>
                        </a:rPr>
                        <a:t>anos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marL="1905" algn="ctr">
                        <a:lnSpc>
                          <a:spcPct val="100000"/>
                        </a:lnSpc>
                        <a:spcBef>
                          <a:spcPts val="5"/>
                        </a:spcBef>
                      </a:pPr>
                      <a:r>
                        <a:rPr sz="500" dirty="0">
                          <a:latin typeface="Calibri"/>
                          <a:cs typeface="Calibri"/>
                        </a:rPr>
                        <a:t>60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algn="ctr">
                        <a:lnSpc>
                          <a:spcPct val="100000"/>
                        </a:lnSpc>
                        <a:spcBef>
                          <a:spcPts val="5"/>
                        </a:spcBef>
                      </a:pPr>
                      <a:r>
                        <a:rPr sz="500" dirty="0">
                          <a:latin typeface="Calibri"/>
                          <a:cs typeface="Calibri"/>
                        </a:rPr>
                        <a:t>30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algn="ctr">
                        <a:lnSpc>
                          <a:spcPct val="100000"/>
                        </a:lnSpc>
                        <a:spcBef>
                          <a:spcPts val="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5"/>
                        </a:spcBef>
                      </a:pPr>
                      <a:endParaRPr sz="600">
                        <a:latin typeface="Times New Roman"/>
                        <a:cs typeface="Times New Roman"/>
                      </a:endParaRPr>
                    </a:p>
                    <a:p>
                      <a:pPr marL="3175" algn="ctr">
                        <a:lnSpc>
                          <a:spcPct val="100000"/>
                        </a:lnSpc>
                        <a:spcBef>
                          <a:spcPts val="5"/>
                        </a:spcBef>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spcBef>
                          <a:spcPts val="40"/>
                        </a:spcBef>
                      </a:pPr>
                      <a:endParaRPr sz="600">
                        <a:latin typeface="Times New Roman"/>
                        <a:cs typeface="Times New Roman"/>
                      </a:endParaRPr>
                    </a:p>
                    <a:p>
                      <a:pPr marL="111760" marR="118745" indent="-635" algn="ctr">
                        <a:lnSpc>
                          <a:spcPct val="114999"/>
                        </a:lnSpc>
                      </a:pPr>
                      <a:r>
                        <a:rPr sz="500" spc="-5" dirty="0">
                          <a:latin typeface="Calibri"/>
                          <a:cs typeface="Calibri"/>
                        </a:rPr>
                        <a:t>Deltoide</a:t>
                      </a:r>
                      <a:r>
                        <a:rPr sz="500" dirty="0">
                          <a:latin typeface="Calibri"/>
                          <a:cs typeface="Calibri"/>
                        </a:rPr>
                        <a:t>,</a:t>
                      </a:r>
                      <a:r>
                        <a:rPr sz="500" spc="-10" dirty="0">
                          <a:latin typeface="Times New Roman"/>
                          <a:cs typeface="Times New Roman"/>
                        </a:rPr>
                        <a:t> </a:t>
                      </a:r>
                      <a:r>
                        <a:rPr sz="500" spc="-5" dirty="0">
                          <a:latin typeface="Calibri"/>
                          <a:cs typeface="Calibri"/>
                        </a:rPr>
                        <a:t>Vasto </a:t>
                      </a:r>
                      <a:r>
                        <a:rPr sz="500" spc="-5" dirty="0">
                          <a:latin typeface="Times New Roman"/>
                          <a:cs typeface="Times New Roman"/>
                        </a:rPr>
                        <a:t> </a:t>
                      </a:r>
                      <a:r>
                        <a:rPr sz="500" spc="5" dirty="0">
                          <a:latin typeface="Calibri"/>
                          <a:cs typeface="Calibri"/>
                        </a:rPr>
                        <a:t>lateral</a:t>
                      </a:r>
                      <a:r>
                        <a:rPr sz="500" spc="-35" dirty="0">
                          <a:latin typeface="Calibri"/>
                          <a:cs typeface="Calibri"/>
                        </a:rPr>
                        <a:t> </a:t>
                      </a:r>
                      <a:r>
                        <a:rPr sz="500" spc="10" dirty="0">
                          <a:latin typeface="Calibri"/>
                          <a:cs typeface="Calibri"/>
                        </a:rPr>
                        <a:t>da</a:t>
                      </a:r>
                      <a:r>
                        <a:rPr sz="500" spc="-35" dirty="0">
                          <a:latin typeface="Calibri"/>
                          <a:cs typeface="Calibri"/>
                        </a:rPr>
                        <a:t> </a:t>
                      </a:r>
                      <a:r>
                        <a:rPr sz="500" spc="10" dirty="0">
                          <a:latin typeface="Calibri"/>
                          <a:cs typeface="Calibri"/>
                        </a:rPr>
                        <a:t>coxa, </a:t>
                      </a:r>
                      <a:r>
                        <a:rPr sz="500" spc="-120" dirty="0">
                          <a:latin typeface="Calibri"/>
                          <a:cs typeface="Calibri"/>
                        </a:rPr>
                        <a:t> </a:t>
                      </a:r>
                      <a:r>
                        <a:rPr sz="500" spc="-5" dirty="0">
                          <a:latin typeface="Calibri"/>
                          <a:cs typeface="Calibri"/>
                        </a:rPr>
                        <a:t>dorsoglúte</a:t>
                      </a:r>
                      <a:r>
                        <a:rPr sz="500" dirty="0">
                          <a:latin typeface="Calibri"/>
                          <a:cs typeface="Calibri"/>
                        </a:rPr>
                        <a:t>o</a:t>
                      </a:r>
                      <a:r>
                        <a:rPr sz="500" spc="-10" dirty="0">
                          <a:latin typeface="Times New Roman"/>
                          <a:cs typeface="Times New Roman"/>
                        </a:rPr>
                        <a:t> </a:t>
                      </a:r>
                      <a:r>
                        <a:rPr sz="500" spc="-5" dirty="0">
                          <a:latin typeface="Calibri"/>
                          <a:cs typeface="Calibri"/>
                        </a:rPr>
                        <a:t>ou </a:t>
                      </a:r>
                      <a:r>
                        <a:rPr sz="500" spc="-5" dirty="0">
                          <a:latin typeface="Times New Roman"/>
                          <a:cs typeface="Times New Roman"/>
                        </a:rPr>
                        <a:t> </a:t>
                      </a:r>
                      <a:r>
                        <a:rPr sz="500" spc="10" dirty="0">
                          <a:latin typeface="Calibri"/>
                          <a:cs typeface="Calibri"/>
                        </a:rPr>
                        <a:t>ventroglúteo</a:t>
                      </a:r>
                      <a:endParaRPr sz="500">
                        <a:latin typeface="Calibri"/>
                        <a:cs typeface="Calibri"/>
                      </a:endParaRPr>
                    </a:p>
                  </a:txBody>
                  <a:tcPr marL="0" marR="0" marT="4344"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spcBef>
                          <a:spcPts val="35"/>
                        </a:spcBef>
                      </a:pPr>
                      <a:endParaRPr sz="700">
                        <a:latin typeface="Times New Roman"/>
                        <a:cs typeface="Times New Roman"/>
                      </a:endParaRPr>
                    </a:p>
                    <a:p>
                      <a:pPr marL="2540" algn="ctr">
                        <a:lnSpc>
                          <a:spcPct val="100000"/>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p>
                      <a:pPr marL="3175" algn="ctr">
                        <a:lnSpc>
                          <a:spcPct val="100000"/>
                        </a:lnSpc>
                        <a:spcBef>
                          <a:spcPts val="110"/>
                        </a:spcBef>
                      </a:pPr>
                      <a:r>
                        <a:rPr sz="500" dirty="0">
                          <a:latin typeface="Calibri"/>
                          <a:cs typeface="Calibri"/>
                        </a:rPr>
                        <a:t>30</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3801"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2"/>
                  </a:ext>
                </a:extLst>
              </a:tr>
              <a:tr h="396920">
                <a:tc>
                  <a:txBody>
                    <a:bodyPr/>
                    <a:lstStyle/>
                    <a:p>
                      <a:pPr>
                        <a:lnSpc>
                          <a:spcPct val="100000"/>
                        </a:lnSpc>
                      </a:pPr>
                      <a:endParaRPr sz="500">
                        <a:latin typeface="Times New Roman"/>
                        <a:cs typeface="Times New Roman"/>
                      </a:endParaRPr>
                    </a:p>
                    <a:p>
                      <a:pPr algn="ctr">
                        <a:lnSpc>
                          <a:spcPct val="100000"/>
                        </a:lnSpc>
                        <a:spcBef>
                          <a:spcPts val="525"/>
                        </a:spcBef>
                      </a:pPr>
                      <a:r>
                        <a:rPr sz="500" b="1" spc="5" dirty="0">
                          <a:latin typeface="Calibri"/>
                          <a:cs typeface="Calibri"/>
                        </a:rPr>
                        <a:t>Papilomavírus</a:t>
                      </a:r>
                      <a:r>
                        <a:rPr sz="500" b="1" spc="-10" dirty="0">
                          <a:latin typeface="Calibri"/>
                          <a:cs typeface="Calibri"/>
                        </a:rPr>
                        <a:t> </a:t>
                      </a:r>
                      <a:r>
                        <a:rPr sz="500" b="1" spc="10" dirty="0">
                          <a:latin typeface="Calibri"/>
                          <a:cs typeface="Calibri"/>
                        </a:rPr>
                        <a:t>humano</a:t>
                      </a:r>
                      <a:r>
                        <a:rPr sz="500" b="1" spc="-10" dirty="0">
                          <a:latin typeface="Calibri"/>
                          <a:cs typeface="Calibri"/>
                        </a:rPr>
                        <a:t> </a:t>
                      </a:r>
                      <a:r>
                        <a:rPr sz="500" b="1" spc="10" dirty="0">
                          <a:latin typeface="Calibri"/>
                          <a:cs typeface="Calibri"/>
                        </a:rPr>
                        <a:t>(HPV)</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marL="73660" marR="60960" indent="-17780" algn="ctr">
                        <a:lnSpc>
                          <a:spcPct val="114999"/>
                        </a:lnSpc>
                        <a:spcBef>
                          <a:spcPts val="280"/>
                        </a:spcBef>
                      </a:pPr>
                      <a:r>
                        <a:rPr sz="500" spc="10" dirty="0">
                          <a:latin typeface="Calibri"/>
                          <a:cs typeface="Calibri"/>
                        </a:rPr>
                        <a:t>Papilomavírus </a:t>
                      </a:r>
                      <a:r>
                        <a:rPr sz="500" spc="15" dirty="0">
                          <a:latin typeface="Calibri"/>
                          <a:cs typeface="Calibri"/>
                        </a:rPr>
                        <a:t> </a:t>
                      </a:r>
                      <a:r>
                        <a:rPr sz="500" spc="10" dirty="0">
                          <a:latin typeface="Calibri"/>
                          <a:cs typeface="Calibri"/>
                        </a:rPr>
                        <a:t>Humano</a:t>
                      </a:r>
                      <a:r>
                        <a:rPr sz="500" spc="-25" dirty="0">
                          <a:latin typeface="Calibri"/>
                          <a:cs typeface="Calibri"/>
                        </a:rPr>
                        <a:t> </a:t>
                      </a:r>
                      <a:r>
                        <a:rPr sz="500" spc="5" dirty="0">
                          <a:latin typeface="Calibri"/>
                          <a:cs typeface="Calibri"/>
                        </a:rPr>
                        <a:t>6,</a:t>
                      </a:r>
                      <a:r>
                        <a:rPr sz="500" spc="-20" dirty="0">
                          <a:latin typeface="Calibri"/>
                          <a:cs typeface="Calibri"/>
                        </a:rPr>
                        <a:t> </a:t>
                      </a:r>
                      <a:r>
                        <a:rPr sz="500" spc="10" dirty="0">
                          <a:latin typeface="Calibri"/>
                          <a:cs typeface="Calibri"/>
                        </a:rPr>
                        <a:t>11,</a:t>
                      </a:r>
                      <a:r>
                        <a:rPr sz="500" spc="-20" dirty="0">
                          <a:latin typeface="Calibri"/>
                          <a:cs typeface="Calibri"/>
                        </a:rPr>
                        <a:t> </a:t>
                      </a:r>
                      <a:r>
                        <a:rPr sz="500" spc="10" dirty="0">
                          <a:latin typeface="Calibri"/>
                          <a:cs typeface="Calibri"/>
                        </a:rPr>
                        <a:t>16</a:t>
                      </a:r>
                      <a:endParaRPr sz="500">
                        <a:latin typeface="Calibri"/>
                        <a:cs typeface="Calibri"/>
                      </a:endParaRPr>
                    </a:p>
                    <a:p>
                      <a:pPr marL="3175" algn="ctr">
                        <a:lnSpc>
                          <a:spcPct val="100000"/>
                        </a:lnSpc>
                        <a:spcBef>
                          <a:spcPts val="110"/>
                        </a:spcBef>
                      </a:pPr>
                      <a:r>
                        <a:rPr sz="500" spc="10" dirty="0">
                          <a:latin typeface="Calibri"/>
                          <a:cs typeface="Calibri"/>
                        </a:rPr>
                        <a:t>e</a:t>
                      </a:r>
                      <a:r>
                        <a:rPr sz="500" spc="-20" dirty="0">
                          <a:latin typeface="Calibri"/>
                          <a:cs typeface="Calibri"/>
                        </a:rPr>
                        <a:t> </a:t>
                      </a:r>
                      <a:r>
                        <a:rPr sz="500" spc="10" dirty="0">
                          <a:latin typeface="Calibri"/>
                          <a:cs typeface="Calibri"/>
                        </a:rPr>
                        <a:t>18</a:t>
                      </a:r>
                      <a:r>
                        <a:rPr sz="500" spc="-20" dirty="0">
                          <a:latin typeface="Calibri"/>
                          <a:cs typeface="Calibri"/>
                        </a:rPr>
                        <a:t> </a:t>
                      </a:r>
                      <a:r>
                        <a:rPr sz="500" spc="5" dirty="0">
                          <a:latin typeface="Calibri"/>
                          <a:cs typeface="Calibri"/>
                        </a:rPr>
                        <a:t>(recombinante)</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27940" marR="33655" algn="ctr">
                        <a:lnSpc>
                          <a:spcPct val="114999"/>
                        </a:lnSpc>
                        <a:spcBef>
                          <a:spcPts val="280"/>
                        </a:spcBef>
                      </a:pPr>
                      <a:r>
                        <a:rPr sz="500" spc="5" dirty="0">
                          <a:latin typeface="Calibri"/>
                          <a:cs typeface="Calibri"/>
                        </a:rPr>
                        <a:t>Partícula</a:t>
                      </a:r>
                      <a:r>
                        <a:rPr sz="500" spc="-10" dirty="0">
                          <a:latin typeface="Calibri"/>
                          <a:cs typeface="Calibri"/>
                        </a:rPr>
                        <a:t> </a:t>
                      </a:r>
                      <a:r>
                        <a:rPr sz="500" spc="10" dirty="0">
                          <a:latin typeface="Calibri"/>
                          <a:cs typeface="Calibri"/>
                        </a:rPr>
                        <a:t>da</a:t>
                      </a:r>
                      <a:r>
                        <a:rPr sz="500" spc="-10" dirty="0">
                          <a:latin typeface="Calibri"/>
                          <a:cs typeface="Calibri"/>
                        </a:rPr>
                        <a:t> </a:t>
                      </a:r>
                      <a:r>
                        <a:rPr sz="500" spc="10" dirty="0">
                          <a:latin typeface="Calibri"/>
                          <a:cs typeface="Calibri"/>
                        </a:rPr>
                        <a:t>cápsula</a:t>
                      </a:r>
                      <a:r>
                        <a:rPr sz="500" spc="-10" dirty="0">
                          <a:latin typeface="Calibri"/>
                          <a:cs typeface="Calibri"/>
                        </a:rPr>
                        <a:t> </a:t>
                      </a:r>
                      <a:r>
                        <a:rPr sz="500" spc="5" dirty="0">
                          <a:latin typeface="Calibri"/>
                          <a:cs typeface="Calibri"/>
                        </a:rPr>
                        <a:t>do </a:t>
                      </a:r>
                      <a:r>
                        <a:rPr sz="500" spc="-120" dirty="0">
                          <a:latin typeface="Calibri"/>
                          <a:cs typeface="Calibri"/>
                        </a:rPr>
                        <a:t> </a:t>
                      </a:r>
                      <a:r>
                        <a:rPr sz="500" spc="5" dirty="0">
                          <a:latin typeface="Calibri"/>
                          <a:cs typeface="Calibri"/>
                        </a:rPr>
                        <a:t>vírus </a:t>
                      </a:r>
                      <a:r>
                        <a:rPr sz="500" spc="10" dirty="0">
                          <a:latin typeface="Calibri"/>
                          <a:cs typeface="Calibri"/>
                        </a:rPr>
                        <a:t>antígeno </a:t>
                      </a:r>
                      <a:r>
                        <a:rPr sz="500" spc="5" dirty="0">
                          <a:latin typeface="Calibri"/>
                          <a:cs typeface="Calibri"/>
                        </a:rPr>
                        <a:t>de </a:t>
                      </a:r>
                      <a:r>
                        <a:rPr sz="500" spc="10" dirty="0">
                          <a:latin typeface="Calibri"/>
                          <a:cs typeface="Calibri"/>
                        </a:rPr>
                        <a:t> </a:t>
                      </a:r>
                      <a:r>
                        <a:rPr sz="500" dirty="0">
                          <a:latin typeface="Calibri"/>
                          <a:cs typeface="Calibri"/>
                        </a:rPr>
                        <a:t>superfície</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3810" algn="ctr">
                        <a:lnSpc>
                          <a:spcPct val="100000"/>
                        </a:lnSpc>
                        <a:spcBef>
                          <a:spcPts val="525"/>
                        </a:spcBef>
                      </a:pPr>
                      <a:r>
                        <a:rPr sz="500" spc="10" dirty="0">
                          <a:latin typeface="Calibri"/>
                          <a:cs typeface="Calibri"/>
                        </a:rPr>
                        <a:t>2</a:t>
                      </a:r>
                      <a:r>
                        <a:rPr sz="500" spc="-35"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635" algn="ctr">
                        <a:lnSpc>
                          <a:spcPts val="700"/>
                        </a:lnSpc>
                      </a:pPr>
                      <a:r>
                        <a:rPr sz="500" spc="10" dirty="0">
                          <a:latin typeface="Calibri"/>
                          <a:cs typeface="Calibri"/>
                        </a:rPr>
                        <a:t>De</a:t>
                      </a:r>
                      <a:r>
                        <a:rPr sz="500" spc="-15" dirty="0">
                          <a:latin typeface="Calibri"/>
                          <a:cs typeface="Calibri"/>
                        </a:rPr>
                        <a:t> </a:t>
                      </a:r>
                      <a:r>
                        <a:rPr sz="500" spc="10" dirty="0">
                          <a:latin typeface="Calibri"/>
                          <a:cs typeface="Calibri"/>
                        </a:rPr>
                        <a:t>09</a:t>
                      </a:r>
                      <a:r>
                        <a:rPr sz="500" spc="-15" dirty="0">
                          <a:latin typeface="Calibri"/>
                          <a:cs typeface="Calibri"/>
                        </a:rPr>
                        <a:t> </a:t>
                      </a:r>
                      <a:r>
                        <a:rPr sz="500" spc="10" dirty="0">
                          <a:latin typeface="Calibri"/>
                          <a:cs typeface="Calibri"/>
                        </a:rPr>
                        <a:t>a</a:t>
                      </a:r>
                      <a:r>
                        <a:rPr sz="500" spc="-15" dirty="0">
                          <a:latin typeface="Calibri"/>
                          <a:cs typeface="Calibri"/>
                        </a:rPr>
                        <a:t> </a:t>
                      </a:r>
                      <a:r>
                        <a:rPr sz="500" spc="10" dirty="0">
                          <a:latin typeface="Calibri"/>
                          <a:cs typeface="Calibri"/>
                        </a:rPr>
                        <a:t>14</a:t>
                      </a:r>
                      <a:endParaRPr sz="500">
                        <a:latin typeface="Calibri"/>
                        <a:cs typeface="Calibri"/>
                      </a:endParaRPr>
                    </a:p>
                    <a:p>
                      <a:pPr marL="29209" marR="37465" algn="ctr">
                        <a:lnSpc>
                          <a:spcPct val="114999"/>
                        </a:lnSpc>
                      </a:pPr>
                      <a:r>
                        <a:rPr sz="500" spc="10" dirty="0">
                          <a:latin typeface="Calibri"/>
                          <a:cs typeface="Calibri"/>
                        </a:rPr>
                        <a:t>anos</a:t>
                      </a:r>
                      <a:r>
                        <a:rPr sz="500" spc="-10" dirty="0">
                          <a:latin typeface="Calibri"/>
                          <a:cs typeface="Calibri"/>
                        </a:rPr>
                        <a:t> </a:t>
                      </a:r>
                      <a:r>
                        <a:rPr sz="500" spc="5" dirty="0">
                          <a:latin typeface="Calibri"/>
                          <a:cs typeface="Calibri"/>
                        </a:rPr>
                        <a:t>para</a:t>
                      </a:r>
                      <a:r>
                        <a:rPr sz="500" spc="-5" dirty="0">
                          <a:latin typeface="Calibri"/>
                          <a:cs typeface="Calibri"/>
                        </a:rPr>
                        <a:t> </a:t>
                      </a:r>
                      <a:r>
                        <a:rPr sz="500" spc="10" dirty="0">
                          <a:latin typeface="Calibri"/>
                          <a:cs typeface="Calibri"/>
                        </a:rPr>
                        <a:t>meninas;</a:t>
                      </a:r>
                      <a:r>
                        <a:rPr sz="500" spc="-10" dirty="0">
                          <a:latin typeface="Calibri"/>
                          <a:cs typeface="Calibri"/>
                        </a:rPr>
                        <a:t> </a:t>
                      </a:r>
                      <a:r>
                        <a:rPr sz="500" spc="10" dirty="0">
                          <a:latin typeface="Calibri"/>
                          <a:cs typeface="Calibri"/>
                        </a:rPr>
                        <a:t>de</a:t>
                      </a:r>
                      <a:r>
                        <a:rPr sz="500" spc="-5" dirty="0">
                          <a:latin typeface="Calibri"/>
                          <a:cs typeface="Calibri"/>
                        </a:rPr>
                        <a:t> </a:t>
                      </a:r>
                      <a:r>
                        <a:rPr sz="500" spc="10" dirty="0">
                          <a:latin typeface="Calibri"/>
                          <a:cs typeface="Calibri"/>
                        </a:rPr>
                        <a:t>11</a:t>
                      </a:r>
                      <a:r>
                        <a:rPr sz="500" spc="-10" dirty="0">
                          <a:latin typeface="Calibri"/>
                          <a:cs typeface="Calibri"/>
                        </a:rPr>
                        <a:t> </a:t>
                      </a:r>
                      <a:r>
                        <a:rPr sz="500" spc="10" dirty="0">
                          <a:latin typeface="Calibri"/>
                          <a:cs typeface="Calibri"/>
                        </a:rPr>
                        <a:t>a </a:t>
                      </a:r>
                      <a:r>
                        <a:rPr sz="500" spc="-120" dirty="0">
                          <a:latin typeface="Calibri"/>
                          <a:cs typeface="Calibri"/>
                        </a:rPr>
                        <a:t> </a:t>
                      </a:r>
                      <a:r>
                        <a:rPr sz="500" spc="10" dirty="0">
                          <a:latin typeface="Calibri"/>
                          <a:cs typeface="Calibri"/>
                        </a:rPr>
                        <a:t>14</a:t>
                      </a:r>
                      <a:r>
                        <a:rPr sz="500" dirty="0">
                          <a:latin typeface="Calibri"/>
                          <a:cs typeface="Calibri"/>
                        </a:rPr>
                        <a:t> </a:t>
                      </a:r>
                      <a:r>
                        <a:rPr sz="500" spc="10" dirty="0">
                          <a:latin typeface="Calibri"/>
                          <a:cs typeface="Calibri"/>
                        </a:rPr>
                        <a:t>anos</a:t>
                      </a:r>
                      <a:r>
                        <a:rPr sz="500" dirty="0">
                          <a:latin typeface="Calibri"/>
                          <a:cs typeface="Calibri"/>
                        </a:rPr>
                        <a:t> </a:t>
                      </a:r>
                      <a:r>
                        <a:rPr sz="500" spc="5" dirty="0">
                          <a:latin typeface="Calibri"/>
                          <a:cs typeface="Calibri"/>
                        </a:rPr>
                        <a:t>para</a:t>
                      </a:r>
                      <a:endParaRPr sz="500">
                        <a:latin typeface="Calibri"/>
                        <a:cs typeface="Calibri"/>
                      </a:endParaRPr>
                    </a:p>
                    <a:p>
                      <a:pPr marL="1270" algn="ctr">
                        <a:lnSpc>
                          <a:spcPts val="650"/>
                        </a:lnSpc>
                        <a:spcBef>
                          <a:spcPts val="105"/>
                        </a:spcBef>
                      </a:pPr>
                      <a:r>
                        <a:rPr sz="500" spc="10" dirty="0">
                          <a:latin typeface="Calibri"/>
                          <a:cs typeface="Calibri"/>
                        </a:rPr>
                        <a:t>meninos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5"/>
                        </a:spcBef>
                      </a:pPr>
                      <a:endParaRPr sz="600">
                        <a:latin typeface="Times New Roman"/>
                        <a:cs typeface="Times New Roman"/>
                      </a:endParaRPr>
                    </a:p>
                    <a:p>
                      <a:pPr marL="4445" algn="ctr">
                        <a:lnSpc>
                          <a:spcPct val="100000"/>
                        </a:lnSpc>
                      </a:pPr>
                      <a:r>
                        <a:rPr sz="500" spc="10" dirty="0">
                          <a:latin typeface="Calibri"/>
                          <a:cs typeface="Calibri"/>
                        </a:rPr>
                        <a:t>2ª</a:t>
                      </a:r>
                      <a:r>
                        <a:rPr sz="500" spc="-35" dirty="0">
                          <a:latin typeface="Calibri"/>
                          <a:cs typeface="Calibri"/>
                        </a:rPr>
                        <a:t> </a:t>
                      </a:r>
                      <a:r>
                        <a:rPr sz="500" spc="5" dirty="0">
                          <a:latin typeface="Calibri"/>
                          <a:cs typeface="Calibri"/>
                        </a:rPr>
                        <a:t>dose:</a:t>
                      </a:r>
                      <a:endParaRPr sz="500">
                        <a:latin typeface="Calibri"/>
                        <a:cs typeface="Calibri"/>
                      </a:endParaRPr>
                    </a:p>
                    <a:p>
                      <a:pPr marL="4445" algn="ctr">
                        <a:lnSpc>
                          <a:spcPct val="100000"/>
                        </a:lnSpc>
                        <a:spcBef>
                          <a:spcPts val="105"/>
                        </a:spcBef>
                      </a:pPr>
                      <a:r>
                        <a:rPr sz="500" spc="10" dirty="0">
                          <a:latin typeface="Calibri"/>
                          <a:cs typeface="Calibri"/>
                        </a:rPr>
                        <a:t>6</a:t>
                      </a:r>
                      <a:r>
                        <a:rPr sz="500" spc="-10" dirty="0">
                          <a:latin typeface="Calibri"/>
                          <a:cs typeface="Calibri"/>
                        </a:rPr>
                        <a:t> </a:t>
                      </a:r>
                      <a:r>
                        <a:rPr sz="500" spc="10" dirty="0">
                          <a:latin typeface="Calibri"/>
                          <a:cs typeface="Calibri"/>
                        </a:rPr>
                        <a:t>meses</a:t>
                      </a:r>
                      <a:r>
                        <a:rPr sz="500" spc="-5" dirty="0">
                          <a:latin typeface="Calibri"/>
                          <a:cs typeface="Calibri"/>
                        </a:rPr>
                        <a:t> </a:t>
                      </a:r>
                      <a:r>
                        <a:rPr sz="500" spc="10" dirty="0">
                          <a:latin typeface="Calibri"/>
                          <a:cs typeface="Calibri"/>
                        </a:rPr>
                        <a:t>após</a:t>
                      </a:r>
                      <a:r>
                        <a:rPr sz="500" spc="-10" dirty="0">
                          <a:latin typeface="Calibri"/>
                          <a:cs typeface="Calibri"/>
                        </a:rPr>
                        <a:t> </a:t>
                      </a:r>
                      <a:r>
                        <a:rPr sz="500" spc="10" dirty="0">
                          <a:latin typeface="Calibri"/>
                          <a:cs typeface="Calibri"/>
                        </a:rPr>
                        <a:t>1ª</a:t>
                      </a:r>
                      <a:r>
                        <a:rPr sz="500" spc="-10" dirty="0">
                          <a:latin typeface="Calibri"/>
                          <a:cs typeface="Calibri"/>
                        </a:rPr>
                        <a:t> </a:t>
                      </a:r>
                      <a:r>
                        <a:rPr sz="500" spc="5" dirty="0">
                          <a:latin typeface="Calibri"/>
                          <a:cs typeface="Calibri"/>
                        </a:rPr>
                        <a:t>dose</a:t>
                      </a:r>
                      <a:endParaRPr sz="500">
                        <a:latin typeface="Calibri"/>
                        <a:cs typeface="Calibri"/>
                      </a:endParaRPr>
                    </a:p>
                  </a:txBody>
                  <a:tcPr marL="0" marR="0" marT="54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spcBef>
                          <a:spcPts val="10"/>
                        </a:spcBef>
                      </a:pPr>
                      <a:endParaRPr sz="500">
                        <a:latin typeface="Times New Roman"/>
                        <a:cs typeface="Times New Roman"/>
                      </a:endParaRPr>
                    </a:p>
                    <a:p>
                      <a:pPr marL="125730" marR="56515" indent="-76200">
                        <a:lnSpc>
                          <a:spcPct val="114999"/>
                        </a:lnSpc>
                      </a:pPr>
                      <a:r>
                        <a:rPr sz="500" spc="10" dirty="0">
                          <a:latin typeface="Calibri"/>
                          <a:cs typeface="Calibri"/>
                        </a:rPr>
                        <a:t>2ª</a:t>
                      </a:r>
                      <a:r>
                        <a:rPr sz="500" spc="-20" dirty="0">
                          <a:latin typeface="Calibri"/>
                          <a:cs typeface="Calibri"/>
                        </a:rPr>
                        <a:t> </a:t>
                      </a:r>
                      <a:r>
                        <a:rPr sz="500" spc="5" dirty="0">
                          <a:latin typeface="Calibri"/>
                          <a:cs typeface="Calibri"/>
                        </a:rPr>
                        <a:t>dose:</a:t>
                      </a:r>
                      <a:r>
                        <a:rPr sz="500" spc="-15" dirty="0">
                          <a:latin typeface="Calibri"/>
                          <a:cs typeface="Calibri"/>
                        </a:rPr>
                        <a:t> </a:t>
                      </a:r>
                      <a:r>
                        <a:rPr sz="500" spc="10" dirty="0">
                          <a:latin typeface="Calibri"/>
                          <a:cs typeface="Calibri"/>
                        </a:rPr>
                        <a:t>6</a:t>
                      </a:r>
                      <a:r>
                        <a:rPr sz="500" spc="-20" dirty="0">
                          <a:latin typeface="Calibri"/>
                          <a:cs typeface="Calibri"/>
                        </a:rPr>
                        <a:t> </a:t>
                      </a:r>
                      <a:r>
                        <a:rPr sz="500" spc="10" dirty="0">
                          <a:latin typeface="Calibri"/>
                          <a:cs typeface="Calibri"/>
                        </a:rPr>
                        <a:t>meses </a:t>
                      </a:r>
                      <a:r>
                        <a:rPr sz="500" spc="-120" dirty="0">
                          <a:latin typeface="Calibri"/>
                          <a:cs typeface="Calibri"/>
                        </a:rPr>
                        <a:t> </a:t>
                      </a:r>
                      <a:r>
                        <a:rPr sz="500" spc="10" dirty="0">
                          <a:latin typeface="Calibri"/>
                          <a:cs typeface="Calibri"/>
                        </a:rPr>
                        <a:t>após</a:t>
                      </a:r>
                      <a:r>
                        <a:rPr sz="500" spc="-15" dirty="0">
                          <a:latin typeface="Calibri"/>
                          <a:cs typeface="Calibri"/>
                        </a:rPr>
                        <a:t> </a:t>
                      </a:r>
                      <a:r>
                        <a:rPr sz="500" spc="10" dirty="0">
                          <a:latin typeface="Calibri"/>
                          <a:cs typeface="Calibri"/>
                        </a:rPr>
                        <a:t>1ª</a:t>
                      </a:r>
                      <a:r>
                        <a:rPr sz="500" spc="-10" dirty="0">
                          <a:latin typeface="Calibri"/>
                          <a:cs typeface="Calibri"/>
                        </a:rPr>
                        <a:t> </a:t>
                      </a:r>
                      <a:r>
                        <a:rPr sz="500" spc="5" dirty="0">
                          <a:latin typeface="Calibri"/>
                          <a:cs typeface="Calibri"/>
                        </a:rPr>
                        <a:t>dose</a:t>
                      </a:r>
                      <a:endParaRPr sz="500">
                        <a:latin typeface="Calibri"/>
                        <a:cs typeface="Calibri"/>
                      </a:endParaRPr>
                    </a:p>
                  </a:txBody>
                  <a:tcPr marL="0" marR="0" marT="1086"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4445" algn="ctr">
                        <a:lnSpc>
                          <a:spcPct val="100000"/>
                        </a:lnSpc>
                        <a:spcBef>
                          <a:spcPts val="525"/>
                        </a:spcBef>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6350" algn="ctr">
                        <a:lnSpc>
                          <a:spcPct val="100000"/>
                        </a:lnSpc>
                        <a:spcBef>
                          <a:spcPts val="525"/>
                        </a:spcBef>
                      </a:pPr>
                      <a:r>
                        <a:rPr sz="500" spc="10" dirty="0">
                          <a:latin typeface="Calibri"/>
                          <a:cs typeface="Calibri"/>
                        </a:rPr>
                        <a:t>Músculo</a:t>
                      </a:r>
                      <a:r>
                        <a:rPr sz="500" spc="-30" dirty="0">
                          <a:latin typeface="Calibri"/>
                          <a:cs typeface="Calibri"/>
                        </a:rPr>
                        <a:t> </a:t>
                      </a:r>
                      <a:r>
                        <a:rPr sz="500" spc="5" dirty="0">
                          <a:latin typeface="Calibri"/>
                          <a:cs typeface="Calibri"/>
                        </a:rPr>
                        <a:t>deltoide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2540" algn="ctr">
                        <a:lnSpc>
                          <a:spcPct val="100000"/>
                        </a:lnSpc>
                        <a:spcBef>
                          <a:spcPts val="390"/>
                        </a:spcBef>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4235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3"/>
                  </a:ext>
                </a:extLst>
              </a:tr>
              <a:tr h="574954">
                <a:tc>
                  <a:txBody>
                    <a:bodyPr/>
                    <a:lstStyle/>
                    <a:p>
                      <a:pPr>
                        <a:lnSpc>
                          <a:spcPct val="100000"/>
                        </a:lnSpc>
                        <a:spcBef>
                          <a:spcPts val="10"/>
                        </a:spcBef>
                      </a:pPr>
                      <a:endParaRPr sz="500">
                        <a:latin typeface="Times New Roman"/>
                        <a:cs typeface="Times New Roman"/>
                      </a:endParaRPr>
                    </a:p>
                    <a:p>
                      <a:pPr marL="312420" marR="97790" indent="-230504">
                        <a:lnSpc>
                          <a:spcPct val="114999"/>
                        </a:lnSpc>
                      </a:pPr>
                      <a:r>
                        <a:rPr sz="500" b="1" spc="5" dirty="0">
                          <a:latin typeface="Calibri"/>
                          <a:cs typeface="Calibri"/>
                        </a:rPr>
                        <a:t>Pneumocócica </a:t>
                      </a:r>
                      <a:r>
                        <a:rPr sz="500" b="1" spc="10" dirty="0">
                          <a:latin typeface="Calibri"/>
                          <a:cs typeface="Calibri"/>
                        </a:rPr>
                        <a:t>23-valente </a:t>
                      </a:r>
                      <a:r>
                        <a:rPr sz="500" b="1" spc="-125" dirty="0">
                          <a:latin typeface="Calibri"/>
                          <a:cs typeface="Calibri"/>
                        </a:rPr>
                        <a:t> </a:t>
                      </a:r>
                      <a:r>
                        <a:rPr sz="500" b="1" spc="10" dirty="0">
                          <a:latin typeface="Calibri"/>
                          <a:cs typeface="Calibri"/>
                        </a:rPr>
                        <a:t>(Pncc</a:t>
                      </a:r>
                      <a:r>
                        <a:rPr sz="500" b="1" spc="-5" dirty="0">
                          <a:latin typeface="Calibri"/>
                          <a:cs typeface="Calibri"/>
                        </a:rPr>
                        <a:t> </a:t>
                      </a:r>
                      <a:r>
                        <a:rPr sz="500" b="1" spc="10" dirty="0">
                          <a:latin typeface="Calibri"/>
                          <a:cs typeface="Calibri"/>
                        </a:rPr>
                        <a:t>23)</a:t>
                      </a:r>
                      <a:r>
                        <a:rPr sz="500" b="1" dirty="0">
                          <a:latin typeface="Calibri"/>
                          <a:cs typeface="Calibri"/>
                        </a:rPr>
                        <a:t> </a:t>
                      </a:r>
                      <a:r>
                        <a:rPr sz="500" b="1" spc="5" dirty="0">
                          <a:latin typeface="Calibri"/>
                          <a:cs typeface="Calibri"/>
                        </a:rPr>
                        <a:t>(8)</a:t>
                      </a:r>
                      <a:endParaRPr sz="500">
                        <a:latin typeface="Calibri"/>
                        <a:cs typeface="Calibri"/>
                      </a:endParaRPr>
                    </a:p>
                  </a:txBody>
                  <a:tcPr marL="0" marR="0" marT="1086"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marL="168275">
                        <a:lnSpc>
                          <a:spcPts val="700"/>
                        </a:lnSpc>
                      </a:pPr>
                      <a:r>
                        <a:rPr sz="500" spc="10" dirty="0">
                          <a:latin typeface="Calibri"/>
                          <a:cs typeface="Calibri"/>
                        </a:rPr>
                        <a:t>Meningites</a:t>
                      </a:r>
                      <a:endParaRPr sz="500">
                        <a:latin typeface="Calibri"/>
                        <a:cs typeface="Calibri"/>
                      </a:endParaRPr>
                    </a:p>
                    <a:p>
                      <a:pPr marL="139065" marR="147320" indent="12065" algn="just">
                        <a:lnSpc>
                          <a:spcPct val="114999"/>
                        </a:lnSpc>
                      </a:pPr>
                      <a:r>
                        <a:rPr sz="500" spc="5" dirty="0">
                          <a:latin typeface="Calibri"/>
                          <a:cs typeface="Calibri"/>
                        </a:rPr>
                        <a:t>bacterianas, </a:t>
                      </a:r>
                      <a:r>
                        <a:rPr sz="500" spc="-125" dirty="0">
                          <a:latin typeface="Calibri"/>
                          <a:cs typeface="Calibri"/>
                        </a:rPr>
                        <a:t> </a:t>
                      </a:r>
                      <a:r>
                        <a:rPr sz="500" dirty="0">
                          <a:latin typeface="Calibri"/>
                          <a:cs typeface="Calibri"/>
                        </a:rPr>
                        <a:t>Pneumonias, </a:t>
                      </a:r>
                      <a:r>
                        <a:rPr sz="500" dirty="0">
                          <a:latin typeface="Times New Roman"/>
                          <a:cs typeface="Times New Roman"/>
                        </a:rPr>
                        <a:t> </a:t>
                      </a:r>
                      <a:r>
                        <a:rPr sz="500" spc="5" dirty="0">
                          <a:latin typeface="Calibri"/>
                          <a:cs typeface="Calibri"/>
                        </a:rPr>
                        <a:t>Sinusite</a:t>
                      </a:r>
                      <a:r>
                        <a:rPr sz="500" spc="-25" dirty="0">
                          <a:latin typeface="Calibri"/>
                          <a:cs typeface="Calibri"/>
                        </a:rPr>
                        <a:t> </a:t>
                      </a:r>
                      <a:r>
                        <a:rPr sz="500" spc="5" dirty="0">
                          <a:latin typeface="Calibri"/>
                          <a:cs typeface="Calibri"/>
                        </a:rPr>
                        <a:t>etc.</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24765" marR="30480" algn="ctr">
                        <a:lnSpc>
                          <a:spcPct val="114999"/>
                        </a:lnSpc>
                        <a:spcBef>
                          <a:spcPts val="280"/>
                        </a:spcBef>
                      </a:pPr>
                      <a:r>
                        <a:rPr sz="500" dirty="0">
                          <a:latin typeface="Calibri"/>
                          <a:cs typeface="Calibri"/>
                        </a:rPr>
                        <a:t>Polissacarídeo</a:t>
                      </a:r>
                      <a:r>
                        <a:rPr sz="500" spc="-10" dirty="0">
                          <a:latin typeface="Times New Roman"/>
                          <a:cs typeface="Times New Roman"/>
                        </a:rPr>
                        <a:t> </a:t>
                      </a:r>
                      <a:r>
                        <a:rPr sz="500" dirty="0">
                          <a:latin typeface="Calibri"/>
                          <a:cs typeface="Calibri"/>
                        </a:rPr>
                        <a:t>capsular </a:t>
                      </a:r>
                      <a:r>
                        <a:rPr sz="500" dirty="0">
                          <a:latin typeface="Times New Roman"/>
                          <a:cs typeface="Times New Roman"/>
                        </a:rPr>
                        <a:t> </a:t>
                      </a:r>
                      <a:r>
                        <a:rPr sz="500" spc="10" dirty="0">
                          <a:latin typeface="Calibri"/>
                          <a:cs typeface="Calibri"/>
                        </a:rPr>
                        <a:t>de 23 </a:t>
                      </a:r>
                      <a:r>
                        <a:rPr sz="500" spc="5" dirty="0">
                          <a:latin typeface="Calibri"/>
                          <a:cs typeface="Calibri"/>
                        </a:rPr>
                        <a:t>sorotipos </a:t>
                      </a:r>
                      <a:r>
                        <a:rPr sz="500" spc="10" dirty="0">
                          <a:latin typeface="Calibri"/>
                          <a:cs typeface="Calibri"/>
                        </a:rPr>
                        <a:t> </a:t>
                      </a:r>
                      <a:r>
                        <a:rPr sz="500" spc="5" dirty="0">
                          <a:latin typeface="Calibri"/>
                          <a:cs typeface="Calibri"/>
                        </a:rPr>
                        <a:t>pneumococos</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3175" algn="ctr">
                        <a:lnSpc>
                          <a:spcPct val="100000"/>
                        </a:lnSpc>
                        <a:spcBef>
                          <a:spcPts val="525"/>
                        </a:spcBef>
                      </a:pPr>
                      <a:r>
                        <a:rPr sz="500" spc="10" dirty="0">
                          <a:latin typeface="Calibri"/>
                          <a:cs typeface="Calibri"/>
                        </a:rPr>
                        <a:t>1</a:t>
                      </a:r>
                      <a:r>
                        <a:rPr sz="500" spc="-35" dirty="0">
                          <a:latin typeface="Calibri"/>
                          <a:cs typeface="Calibri"/>
                        </a:rPr>
                        <a:t> </a:t>
                      </a:r>
                      <a:r>
                        <a:rPr sz="500" spc="5" dirty="0">
                          <a:latin typeface="Calibri"/>
                          <a:cs typeface="Calibri"/>
                        </a:rPr>
                        <a:t>dose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50800" marR="56515" indent="-1270" algn="ctr">
                        <a:lnSpc>
                          <a:spcPct val="114999"/>
                        </a:lnSpc>
                        <a:spcBef>
                          <a:spcPts val="280"/>
                        </a:spcBef>
                      </a:pPr>
                      <a:r>
                        <a:rPr sz="500" spc="15" dirty="0">
                          <a:latin typeface="Calibri"/>
                          <a:cs typeface="Calibri"/>
                        </a:rPr>
                        <a:t>Uma </a:t>
                      </a:r>
                      <a:r>
                        <a:rPr sz="500" spc="5" dirty="0">
                          <a:latin typeface="Calibri"/>
                          <a:cs typeface="Calibri"/>
                        </a:rPr>
                        <a:t>dose </a:t>
                      </a:r>
                      <a:r>
                        <a:rPr sz="500" spc="10" dirty="0">
                          <a:latin typeface="Calibri"/>
                          <a:cs typeface="Calibri"/>
                        </a:rPr>
                        <a:t>a </a:t>
                      </a:r>
                      <a:r>
                        <a:rPr sz="500" spc="5" dirty="0">
                          <a:latin typeface="Calibri"/>
                          <a:cs typeface="Calibri"/>
                        </a:rPr>
                        <a:t>depender da </a:t>
                      </a:r>
                      <a:r>
                        <a:rPr sz="500" spc="-125" dirty="0">
                          <a:latin typeface="Calibri"/>
                          <a:cs typeface="Calibri"/>
                        </a:rPr>
                        <a:t> </a:t>
                      </a:r>
                      <a:r>
                        <a:rPr sz="500" spc="5" dirty="0">
                          <a:latin typeface="Calibri"/>
                          <a:cs typeface="Calibri"/>
                        </a:rPr>
                        <a:t>situação</a:t>
                      </a:r>
                      <a:r>
                        <a:rPr sz="500" spc="-25" dirty="0">
                          <a:latin typeface="Calibri"/>
                          <a:cs typeface="Calibri"/>
                        </a:rPr>
                        <a:t> </a:t>
                      </a:r>
                      <a:r>
                        <a:rPr sz="500" spc="10" dirty="0">
                          <a:latin typeface="Calibri"/>
                          <a:cs typeface="Calibri"/>
                        </a:rPr>
                        <a:t>vacinal</a:t>
                      </a:r>
                      <a:r>
                        <a:rPr sz="500" spc="95" dirty="0">
                          <a:latin typeface="Calibri"/>
                          <a:cs typeface="Calibri"/>
                        </a:rPr>
                        <a:t> </a:t>
                      </a:r>
                      <a:r>
                        <a:rPr sz="500" spc="10" dirty="0">
                          <a:latin typeface="Calibri"/>
                          <a:cs typeface="Calibri"/>
                        </a:rPr>
                        <a:t>anterior </a:t>
                      </a:r>
                      <a:r>
                        <a:rPr sz="500" spc="-120" dirty="0">
                          <a:latin typeface="Calibri"/>
                          <a:cs typeface="Calibri"/>
                        </a:rPr>
                        <a:t> </a:t>
                      </a:r>
                      <a:r>
                        <a:rPr sz="500" spc="10" dirty="0">
                          <a:latin typeface="Calibri"/>
                          <a:cs typeface="Calibri"/>
                        </a:rPr>
                        <a:t>com</a:t>
                      </a:r>
                      <a:r>
                        <a:rPr sz="500" dirty="0">
                          <a:latin typeface="Calibri"/>
                          <a:cs typeface="Calibri"/>
                        </a:rPr>
                        <a:t> </a:t>
                      </a:r>
                      <a:r>
                        <a:rPr sz="500" spc="10" dirty="0">
                          <a:latin typeface="Calibri"/>
                          <a:cs typeface="Calibri"/>
                        </a:rPr>
                        <a:t>a</a:t>
                      </a:r>
                      <a:r>
                        <a:rPr sz="500" dirty="0">
                          <a:latin typeface="Calibri"/>
                          <a:cs typeface="Calibri"/>
                        </a:rPr>
                        <a:t> </a:t>
                      </a:r>
                      <a:r>
                        <a:rPr sz="500" spc="10" dirty="0">
                          <a:latin typeface="Calibri"/>
                          <a:cs typeface="Calibri"/>
                        </a:rPr>
                        <a:t>PNM10v</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spcBef>
                          <a:spcPts val="10"/>
                        </a:spcBef>
                      </a:pPr>
                      <a:endParaRPr sz="500">
                        <a:latin typeface="Times New Roman"/>
                        <a:cs typeface="Times New Roman"/>
                      </a:endParaRPr>
                    </a:p>
                    <a:p>
                      <a:pPr marL="222885" marR="69215" indent="-160020">
                        <a:lnSpc>
                          <a:spcPct val="114999"/>
                        </a:lnSpc>
                      </a:pPr>
                      <a:r>
                        <a:rPr sz="500" spc="10" dirty="0">
                          <a:latin typeface="Calibri"/>
                          <a:cs typeface="Calibri"/>
                        </a:rPr>
                        <a:t>a</a:t>
                      </a:r>
                      <a:r>
                        <a:rPr sz="500" spc="-10" dirty="0">
                          <a:latin typeface="Calibri"/>
                          <a:cs typeface="Calibri"/>
                        </a:rPr>
                        <a:t> </a:t>
                      </a:r>
                      <a:r>
                        <a:rPr sz="500" spc="5" dirty="0">
                          <a:latin typeface="Calibri"/>
                          <a:cs typeface="Calibri"/>
                        </a:rPr>
                        <a:t>partir</a:t>
                      </a:r>
                      <a:r>
                        <a:rPr sz="500" spc="-5" dirty="0">
                          <a:latin typeface="Calibri"/>
                          <a:cs typeface="Calibri"/>
                        </a:rPr>
                        <a:t> </a:t>
                      </a:r>
                      <a:r>
                        <a:rPr sz="500" spc="10" dirty="0">
                          <a:latin typeface="Calibri"/>
                          <a:cs typeface="Calibri"/>
                        </a:rPr>
                        <a:t>de</a:t>
                      </a:r>
                      <a:r>
                        <a:rPr sz="500" spc="-10" dirty="0">
                          <a:latin typeface="Calibri"/>
                          <a:cs typeface="Calibri"/>
                        </a:rPr>
                        <a:t> </a:t>
                      </a:r>
                      <a:r>
                        <a:rPr sz="500" spc="10" dirty="0">
                          <a:latin typeface="Calibri"/>
                          <a:cs typeface="Calibri"/>
                        </a:rPr>
                        <a:t>5</a:t>
                      </a:r>
                      <a:r>
                        <a:rPr sz="500" spc="-5" dirty="0">
                          <a:latin typeface="Calibri"/>
                          <a:cs typeface="Calibri"/>
                        </a:rPr>
                        <a:t> </a:t>
                      </a:r>
                      <a:r>
                        <a:rPr sz="500" spc="10" dirty="0">
                          <a:latin typeface="Calibri"/>
                          <a:cs typeface="Calibri"/>
                        </a:rPr>
                        <a:t>anos</a:t>
                      </a:r>
                      <a:r>
                        <a:rPr sz="500" spc="-5" dirty="0">
                          <a:latin typeface="Calibri"/>
                          <a:cs typeface="Calibri"/>
                        </a:rPr>
                        <a:t> </a:t>
                      </a:r>
                      <a:r>
                        <a:rPr sz="500" spc="5" dirty="0">
                          <a:latin typeface="Calibri"/>
                          <a:cs typeface="Calibri"/>
                        </a:rPr>
                        <a:t>para</a:t>
                      </a:r>
                      <a:r>
                        <a:rPr sz="500" spc="-10" dirty="0">
                          <a:latin typeface="Calibri"/>
                          <a:cs typeface="Calibri"/>
                        </a:rPr>
                        <a:t> </a:t>
                      </a:r>
                      <a:r>
                        <a:rPr sz="500" spc="5" dirty="0">
                          <a:latin typeface="Calibri"/>
                          <a:cs typeface="Calibri"/>
                        </a:rPr>
                        <a:t>os </a:t>
                      </a:r>
                      <a:r>
                        <a:rPr sz="500" spc="-120" dirty="0">
                          <a:latin typeface="Calibri"/>
                          <a:cs typeface="Calibri"/>
                        </a:rPr>
                        <a:t> </a:t>
                      </a:r>
                      <a:r>
                        <a:rPr sz="500" spc="5" dirty="0">
                          <a:latin typeface="Calibri"/>
                          <a:cs typeface="Calibri"/>
                        </a:rPr>
                        <a:t>povos</a:t>
                      </a:r>
                      <a:r>
                        <a:rPr sz="500" spc="-5" dirty="0">
                          <a:latin typeface="Calibri"/>
                          <a:cs typeface="Calibri"/>
                        </a:rPr>
                        <a:t> </a:t>
                      </a:r>
                      <a:r>
                        <a:rPr sz="500" spc="5" dirty="0">
                          <a:latin typeface="Calibri"/>
                          <a:cs typeface="Calibri"/>
                        </a:rPr>
                        <a:t>indígenas</a:t>
                      </a:r>
                      <a:endParaRPr sz="500">
                        <a:latin typeface="Calibri"/>
                        <a:cs typeface="Calibri"/>
                      </a:endParaRPr>
                    </a:p>
                  </a:txBody>
                  <a:tcPr marL="0" marR="0" marT="1086"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0,5</a:t>
                      </a:r>
                      <a:r>
                        <a:rPr sz="500" spc="-10" dirty="0">
                          <a:latin typeface="Times New Roman"/>
                          <a:cs typeface="Times New Roman"/>
                        </a:rPr>
                        <a:t> </a:t>
                      </a:r>
                      <a:r>
                        <a:rPr sz="500" dirty="0">
                          <a:latin typeface="Calibri"/>
                          <a:cs typeface="Calibri"/>
                        </a:rPr>
                        <a:t>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3810" algn="ctr">
                        <a:lnSpc>
                          <a:spcPct val="100000"/>
                        </a:lnSpc>
                        <a:spcBef>
                          <a:spcPts val="525"/>
                        </a:spcBef>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a:lnSpc>
                          <a:spcPct val="100000"/>
                        </a:lnSpc>
                      </a:pPr>
                      <a:endParaRPr sz="500">
                        <a:latin typeface="Times New Roman"/>
                        <a:cs typeface="Times New Roman"/>
                      </a:endParaRPr>
                    </a:p>
                    <a:p>
                      <a:pPr marL="6350" algn="ctr">
                        <a:lnSpc>
                          <a:spcPct val="100000"/>
                        </a:lnSpc>
                        <a:spcBef>
                          <a:spcPts val="525"/>
                        </a:spcBef>
                      </a:pPr>
                      <a:r>
                        <a:rPr sz="500" spc="10" dirty="0">
                          <a:latin typeface="Calibri"/>
                          <a:cs typeface="Calibri"/>
                        </a:rPr>
                        <a:t>Músculo</a:t>
                      </a:r>
                      <a:r>
                        <a:rPr sz="500" spc="-30" dirty="0">
                          <a:latin typeface="Calibri"/>
                          <a:cs typeface="Calibri"/>
                        </a:rPr>
                        <a:t> </a:t>
                      </a:r>
                      <a:r>
                        <a:rPr sz="500" spc="5" dirty="0">
                          <a:latin typeface="Calibri"/>
                          <a:cs typeface="Calibri"/>
                        </a:rPr>
                        <a:t>deltoide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tc>
                  <a:txBody>
                    <a:bodyPr/>
                    <a:lstStyle/>
                    <a:p>
                      <a:pPr marL="2540" algn="ctr">
                        <a:lnSpc>
                          <a:spcPct val="100000"/>
                        </a:lnSpc>
                        <a:spcBef>
                          <a:spcPts val="390"/>
                        </a:spcBef>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endParaRPr sz="500">
                        <a:latin typeface="Calibri"/>
                        <a:cs typeface="Calibri"/>
                      </a:endParaRP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endParaRPr sz="500">
                        <a:latin typeface="Calibri"/>
                        <a:cs typeface="Calibri"/>
                      </a:endParaRPr>
                    </a:p>
                  </a:txBody>
                  <a:tcPr marL="0" marR="0" marT="4235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4"/>
                  </a:ext>
                </a:extLst>
              </a:tr>
              <a:tr h="384750">
                <a:tc>
                  <a:txBody>
                    <a:bodyPr/>
                    <a:lstStyle/>
                    <a:p>
                      <a:pPr>
                        <a:lnSpc>
                          <a:spcPct val="100000"/>
                        </a:lnSpc>
                      </a:pPr>
                      <a:endParaRPr sz="500">
                        <a:latin typeface="Times New Roman"/>
                        <a:cs typeface="Times New Roman"/>
                      </a:endParaRPr>
                    </a:p>
                    <a:p>
                      <a:pPr algn="ctr">
                        <a:lnSpc>
                          <a:spcPct val="100000"/>
                        </a:lnSpc>
                        <a:spcBef>
                          <a:spcPts val="525"/>
                        </a:spcBef>
                      </a:pPr>
                      <a:r>
                        <a:rPr sz="500" b="1" spc="5" dirty="0">
                          <a:latin typeface="Calibri"/>
                          <a:cs typeface="Calibri"/>
                        </a:rPr>
                        <a:t>Varicela</a:t>
                      </a:r>
                      <a:r>
                        <a:rPr sz="500" b="1" spc="-30" dirty="0">
                          <a:latin typeface="Calibri"/>
                          <a:cs typeface="Calibri"/>
                        </a:rPr>
                        <a:t> </a:t>
                      </a:r>
                      <a:r>
                        <a:rPr sz="500" b="1" spc="5" dirty="0">
                          <a:latin typeface="Calibri"/>
                          <a:cs typeface="Calibri"/>
                        </a:rPr>
                        <a:t>(9)</a:t>
                      </a:r>
                      <a:endParaRPr sz="50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8CED5"/>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spc="5" dirty="0">
                          <a:latin typeface="Calibri"/>
                          <a:cs typeface="Calibri"/>
                        </a:rPr>
                        <a:t>Varicela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93345">
                        <a:lnSpc>
                          <a:spcPct val="100000"/>
                        </a:lnSpc>
                        <a:spcBef>
                          <a:spcPts val="525"/>
                        </a:spcBef>
                      </a:pPr>
                      <a:r>
                        <a:rPr sz="500" spc="5" dirty="0">
                          <a:latin typeface="Calibri"/>
                          <a:cs typeface="Calibri"/>
                        </a:rPr>
                        <a:t>vírus</a:t>
                      </a:r>
                      <a:r>
                        <a:rPr sz="500" spc="-15" dirty="0">
                          <a:latin typeface="Calibri"/>
                          <a:cs typeface="Calibri"/>
                        </a:rPr>
                        <a:t> </a:t>
                      </a:r>
                      <a:r>
                        <a:rPr sz="500" spc="10" dirty="0">
                          <a:latin typeface="Calibri"/>
                          <a:cs typeface="Calibri"/>
                        </a:rPr>
                        <a:t>vivo</a:t>
                      </a:r>
                      <a:r>
                        <a:rPr sz="500" spc="-15" dirty="0">
                          <a:latin typeface="Calibri"/>
                          <a:cs typeface="Calibri"/>
                        </a:rPr>
                        <a:t> </a:t>
                      </a:r>
                      <a:r>
                        <a:rPr sz="500" spc="10" dirty="0">
                          <a:latin typeface="Calibri"/>
                          <a:cs typeface="Calibri"/>
                        </a:rPr>
                        <a:t>atenuado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R="6985" algn="ctr">
                        <a:lnSpc>
                          <a:spcPts val="700"/>
                        </a:lnSpc>
                      </a:pPr>
                      <a:r>
                        <a:rPr sz="500" spc="10" dirty="0">
                          <a:latin typeface="Calibri"/>
                          <a:cs typeface="Calibri"/>
                        </a:rPr>
                        <a:t>1</a:t>
                      </a:r>
                      <a:r>
                        <a:rPr sz="500" spc="-35" dirty="0">
                          <a:latin typeface="Calibri"/>
                          <a:cs typeface="Calibri"/>
                        </a:rPr>
                        <a:t> </a:t>
                      </a:r>
                      <a:r>
                        <a:rPr sz="500" spc="5" dirty="0">
                          <a:latin typeface="Calibri"/>
                          <a:cs typeface="Calibri"/>
                        </a:rPr>
                        <a:t>dose</a:t>
                      </a:r>
                      <a:endParaRPr sz="500">
                        <a:latin typeface="Calibri"/>
                        <a:cs typeface="Calibri"/>
                      </a:endParaRPr>
                    </a:p>
                    <a:p>
                      <a:pPr marL="36830" marR="42545" indent="-1270" algn="ctr">
                        <a:lnSpc>
                          <a:spcPct val="114999"/>
                        </a:lnSpc>
                      </a:pPr>
                      <a:r>
                        <a:rPr sz="500" spc="5" dirty="0">
                          <a:latin typeface="Calibri"/>
                          <a:cs typeface="Calibri"/>
                        </a:rPr>
                        <a:t>(corresponde </a:t>
                      </a:r>
                      <a:r>
                        <a:rPr sz="500" spc="10" dirty="0">
                          <a:latin typeface="Calibri"/>
                          <a:cs typeface="Calibri"/>
                        </a:rPr>
                        <a:t>a </a:t>
                      </a:r>
                      <a:r>
                        <a:rPr sz="500" spc="15" dirty="0">
                          <a:latin typeface="Calibri"/>
                          <a:cs typeface="Calibri"/>
                        </a:rPr>
                        <a:t> </a:t>
                      </a:r>
                      <a:r>
                        <a:rPr sz="500" spc="5" dirty="0">
                          <a:latin typeface="Calibri"/>
                          <a:cs typeface="Calibri"/>
                        </a:rPr>
                        <a:t>segunda</a:t>
                      </a:r>
                      <a:r>
                        <a:rPr sz="500" spc="-25" dirty="0">
                          <a:latin typeface="Calibri"/>
                          <a:cs typeface="Calibri"/>
                        </a:rPr>
                        <a:t> </a:t>
                      </a:r>
                      <a:r>
                        <a:rPr sz="500" spc="5" dirty="0">
                          <a:latin typeface="Calibri"/>
                          <a:cs typeface="Calibri"/>
                        </a:rPr>
                        <a:t>dose</a:t>
                      </a:r>
                      <a:r>
                        <a:rPr sz="500" spc="-20" dirty="0">
                          <a:latin typeface="Calibri"/>
                          <a:cs typeface="Calibri"/>
                        </a:rPr>
                        <a:t> </a:t>
                      </a:r>
                      <a:r>
                        <a:rPr sz="500" spc="5" dirty="0">
                          <a:latin typeface="Calibri"/>
                          <a:cs typeface="Calibri"/>
                        </a:rPr>
                        <a:t>da </a:t>
                      </a:r>
                      <a:r>
                        <a:rPr sz="500" spc="-120" dirty="0">
                          <a:latin typeface="Calibri"/>
                          <a:cs typeface="Calibri"/>
                        </a:rPr>
                        <a:t> </a:t>
                      </a:r>
                      <a:r>
                        <a:rPr sz="500" spc="5" dirty="0">
                          <a:latin typeface="Calibri"/>
                          <a:cs typeface="Calibri"/>
                        </a:rPr>
                        <a:t>varicela)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1905" algn="ctr">
                        <a:lnSpc>
                          <a:spcPct val="100000"/>
                        </a:lnSpc>
                        <a:spcBef>
                          <a:spcPts val="525"/>
                        </a:spcBef>
                      </a:pPr>
                      <a:r>
                        <a:rPr sz="500" spc="10" dirty="0">
                          <a:latin typeface="Calibri"/>
                          <a:cs typeface="Calibri"/>
                        </a:rPr>
                        <a:t>4</a:t>
                      </a:r>
                      <a:r>
                        <a:rPr sz="500" spc="-35" dirty="0">
                          <a:latin typeface="Calibri"/>
                          <a:cs typeface="Calibri"/>
                        </a:rPr>
                        <a:t> </a:t>
                      </a:r>
                      <a:r>
                        <a:rPr sz="500" spc="10" dirty="0">
                          <a:latin typeface="Calibri"/>
                          <a:cs typeface="Calibri"/>
                        </a:rPr>
                        <a:t>anos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dirty="0">
                          <a:latin typeface="Calibri"/>
                          <a:cs typeface="Calibri"/>
                        </a:rPr>
                        <a:t>30</a:t>
                      </a:r>
                      <a:r>
                        <a:rPr sz="500" spc="-10" dirty="0">
                          <a:latin typeface="Times New Roman"/>
                          <a:cs typeface="Times New Roman"/>
                        </a:rPr>
                        <a:t> </a:t>
                      </a:r>
                      <a:r>
                        <a:rPr sz="500" spc="-5" dirty="0">
                          <a:latin typeface="Calibri"/>
                          <a:cs typeface="Calibri"/>
                        </a:rPr>
                        <a:t>dias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1270" algn="ctr">
                        <a:lnSpc>
                          <a:spcPct val="100000"/>
                        </a:lnSpc>
                        <a:spcBef>
                          <a:spcPts val="525"/>
                        </a:spcBef>
                      </a:pPr>
                      <a:r>
                        <a:rPr sz="500" spc="10" dirty="0">
                          <a:latin typeface="Calibri"/>
                          <a:cs typeface="Calibri"/>
                        </a:rPr>
                        <a:t>0,5mL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3175" algn="ctr">
                        <a:lnSpc>
                          <a:spcPct val="100000"/>
                        </a:lnSpc>
                        <a:spcBef>
                          <a:spcPts val="525"/>
                        </a:spcBef>
                      </a:pPr>
                      <a:r>
                        <a:rPr sz="500" spc="5" dirty="0">
                          <a:latin typeface="Calibri"/>
                          <a:cs typeface="Calibri"/>
                        </a:rPr>
                        <a:t>Subcutânea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marL="40005" marR="63500" indent="-1270" algn="ctr">
                        <a:lnSpc>
                          <a:spcPct val="114999"/>
                        </a:lnSpc>
                        <a:spcBef>
                          <a:spcPts val="280"/>
                        </a:spcBef>
                      </a:pPr>
                      <a:r>
                        <a:rPr sz="500" dirty="0">
                          <a:latin typeface="Calibri"/>
                          <a:cs typeface="Calibri"/>
                        </a:rPr>
                        <a:t>Região</a:t>
                      </a:r>
                      <a:r>
                        <a:rPr sz="500" spc="-10" dirty="0">
                          <a:latin typeface="Times New Roman"/>
                          <a:cs typeface="Times New Roman"/>
                        </a:rPr>
                        <a:t> </a:t>
                      </a:r>
                      <a:r>
                        <a:rPr sz="500" spc="-5" dirty="0">
                          <a:latin typeface="Calibri"/>
                          <a:cs typeface="Calibri"/>
                        </a:rPr>
                        <a:t>deltoideana </a:t>
                      </a:r>
                      <a:r>
                        <a:rPr sz="500" spc="-5" dirty="0">
                          <a:latin typeface="Times New Roman"/>
                          <a:cs typeface="Times New Roman"/>
                        </a:rPr>
                        <a:t> </a:t>
                      </a:r>
                      <a:r>
                        <a:rPr sz="500" spc="10" dirty="0">
                          <a:latin typeface="Calibri"/>
                          <a:cs typeface="Calibri"/>
                        </a:rPr>
                        <a:t>ou </a:t>
                      </a:r>
                      <a:r>
                        <a:rPr sz="500" spc="5" dirty="0">
                          <a:latin typeface="Calibri"/>
                          <a:cs typeface="Calibri"/>
                        </a:rPr>
                        <a:t>Vasto lateral da </a:t>
                      </a:r>
                      <a:r>
                        <a:rPr sz="500" spc="-125" dirty="0">
                          <a:latin typeface="Calibri"/>
                          <a:cs typeface="Calibri"/>
                        </a:rPr>
                        <a:t> </a:t>
                      </a:r>
                      <a:r>
                        <a:rPr sz="500" spc="10" dirty="0">
                          <a:latin typeface="Calibri"/>
                          <a:cs typeface="Calibri"/>
                        </a:rPr>
                        <a:t>coxa</a:t>
                      </a:r>
                      <a:endParaRPr sz="500">
                        <a:latin typeface="Calibri"/>
                        <a:cs typeface="Calibri"/>
                      </a:endParaRPr>
                    </a:p>
                  </a:txBody>
                  <a:tcPr marL="0" marR="0" marT="3040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tc>
                  <a:txBody>
                    <a:bodyPr/>
                    <a:lstStyle/>
                    <a:p>
                      <a:pPr>
                        <a:lnSpc>
                          <a:spcPct val="100000"/>
                        </a:lnSpc>
                      </a:pPr>
                      <a:endParaRPr sz="500">
                        <a:latin typeface="Times New Roman"/>
                        <a:cs typeface="Times New Roman"/>
                      </a:endParaRPr>
                    </a:p>
                    <a:p>
                      <a:pPr marL="3175" algn="ctr">
                        <a:lnSpc>
                          <a:spcPct val="100000"/>
                        </a:lnSpc>
                        <a:spcBef>
                          <a:spcPts val="525"/>
                        </a:spcBef>
                      </a:pPr>
                      <a:r>
                        <a:rPr sz="500" spc="10" dirty="0">
                          <a:latin typeface="Calibri"/>
                          <a:cs typeface="Calibri"/>
                        </a:rPr>
                        <a:t>13x4,5</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6E8EA"/>
                    </a:solidFill>
                  </a:tcPr>
                </a:tc>
                <a:extLst>
                  <a:ext uri="{0D108BD9-81ED-4DB2-BD59-A6C34878D82A}">
                    <a16:rowId xmlns:a16="http://schemas.microsoft.com/office/drawing/2014/main" val="10005"/>
                  </a:ext>
                </a:extLst>
              </a:tr>
              <a:tr h="480938">
                <a:tc>
                  <a:txBody>
                    <a:bodyPr/>
                    <a:lstStyle/>
                    <a:p>
                      <a:pPr>
                        <a:lnSpc>
                          <a:spcPct val="100000"/>
                        </a:lnSpc>
                      </a:pPr>
                      <a:endParaRPr sz="500" dirty="0">
                        <a:latin typeface="Times New Roman"/>
                        <a:cs typeface="Times New Roman"/>
                      </a:endParaRPr>
                    </a:p>
                    <a:p>
                      <a:pPr marL="362585" marR="357505" indent="-457200" algn="ctr">
                        <a:lnSpc>
                          <a:spcPct val="114999"/>
                        </a:lnSpc>
                        <a:spcBef>
                          <a:spcPts val="405"/>
                        </a:spcBef>
                      </a:pPr>
                      <a:r>
                        <a:rPr sz="500" b="1" dirty="0">
                          <a:latin typeface="Calibri"/>
                          <a:cs typeface="Calibri"/>
                        </a:rPr>
                        <a:t>Influenza </a:t>
                      </a:r>
                      <a:r>
                        <a:rPr sz="500" dirty="0">
                          <a:latin typeface="Times New Roman"/>
                          <a:cs typeface="Times New Roman"/>
                        </a:rPr>
                        <a:t> </a:t>
                      </a:r>
                      <a:r>
                        <a:rPr sz="500" b="1" spc="10" dirty="0">
                          <a:latin typeface="Calibri"/>
                          <a:cs typeface="Calibri"/>
                        </a:rPr>
                        <a:t>(10)</a:t>
                      </a:r>
                      <a:endParaRPr sz="500" dirty="0">
                        <a:latin typeface="Calibri"/>
                        <a:cs typeface="Calibri"/>
                      </a:endParaRPr>
                    </a:p>
                  </a:txBody>
                  <a:tcPr marL="0" marR="0" marT="0" marB="0">
                    <a:lnR w="9525">
                      <a:solidFill>
                        <a:srgbClr val="FFFFFF"/>
                      </a:solidFill>
                      <a:prstDash val="solid"/>
                    </a:lnR>
                    <a:lnT w="9525">
                      <a:solidFill>
                        <a:srgbClr val="FFFFFF"/>
                      </a:solidFill>
                      <a:prstDash val="solid"/>
                    </a:lnT>
                    <a:solidFill>
                      <a:srgbClr val="78CED5"/>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19685" algn="ctr">
                        <a:lnSpc>
                          <a:spcPct val="100000"/>
                        </a:lnSpc>
                      </a:pPr>
                      <a:r>
                        <a:rPr sz="500" spc="10" dirty="0">
                          <a:latin typeface="Calibri"/>
                          <a:cs typeface="Calibri"/>
                        </a:rPr>
                        <a:t>Influenza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marL="257810" marR="132715" indent="-134620">
                        <a:lnSpc>
                          <a:spcPct val="114999"/>
                        </a:lnSpc>
                        <a:spcBef>
                          <a:spcPts val="405"/>
                        </a:spcBef>
                      </a:pPr>
                      <a:r>
                        <a:rPr sz="500" spc="-5" dirty="0">
                          <a:latin typeface="Calibri"/>
                          <a:cs typeface="Calibri"/>
                        </a:rPr>
                        <a:t>Víru</a:t>
                      </a:r>
                      <a:r>
                        <a:rPr sz="500" dirty="0">
                          <a:latin typeface="Calibri"/>
                          <a:cs typeface="Calibri"/>
                        </a:rPr>
                        <a:t>s</a:t>
                      </a:r>
                      <a:r>
                        <a:rPr sz="500" spc="-10" dirty="0">
                          <a:latin typeface="Times New Roman"/>
                          <a:cs typeface="Times New Roman"/>
                        </a:rPr>
                        <a:t> </a:t>
                      </a:r>
                      <a:r>
                        <a:rPr sz="500" spc="-5" dirty="0">
                          <a:latin typeface="Calibri"/>
                          <a:cs typeface="Calibri"/>
                        </a:rPr>
                        <a:t>fracionado, </a:t>
                      </a:r>
                      <a:r>
                        <a:rPr sz="500" spc="-5" dirty="0">
                          <a:latin typeface="Times New Roman"/>
                          <a:cs typeface="Times New Roman"/>
                        </a:rPr>
                        <a:t> </a:t>
                      </a:r>
                      <a:r>
                        <a:rPr sz="500" spc="5" dirty="0">
                          <a:latin typeface="Calibri"/>
                          <a:cs typeface="Calibri"/>
                        </a:rPr>
                        <a:t>inativado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marL="222885" marR="71755" indent="-158750">
                        <a:lnSpc>
                          <a:spcPct val="114999"/>
                        </a:lnSpc>
                        <a:spcBef>
                          <a:spcPts val="405"/>
                        </a:spcBef>
                      </a:pPr>
                      <a:r>
                        <a:rPr sz="500" spc="10" dirty="0">
                          <a:latin typeface="Calibri"/>
                          <a:cs typeface="Calibri"/>
                        </a:rPr>
                        <a:t>1</a:t>
                      </a:r>
                      <a:r>
                        <a:rPr sz="500" spc="-20" dirty="0">
                          <a:latin typeface="Calibri"/>
                          <a:cs typeface="Calibri"/>
                        </a:rPr>
                        <a:t> </a:t>
                      </a:r>
                      <a:r>
                        <a:rPr sz="500" spc="5" dirty="0">
                          <a:latin typeface="Calibri"/>
                          <a:cs typeface="Calibri"/>
                        </a:rPr>
                        <a:t>dose</a:t>
                      </a:r>
                      <a:r>
                        <a:rPr sz="500" spc="-20" dirty="0">
                          <a:latin typeface="Calibri"/>
                          <a:cs typeface="Calibri"/>
                        </a:rPr>
                        <a:t> </a:t>
                      </a:r>
                      <a:r>
                        <a:rPr sz="500" spc="10" dirty="0">
                          <a:latin typeface="Calibri"/>
                          <a:cs typeface="Calibri"/>
                        </a:rPr>
                        <a:t>ou</a:t>
                      </a:r>
                      <a:r>
                        <a:rPr sz="500" spc="-15" dirty="0">
                          <a:latin typeface="Calibri"/>
                          <a:cs typeface="Calibri"/>
                        </a:rPr>
                        <a:t> </a:t>
                      </a:r>
                      <a:r>
                        <a:rPr sz="500" spc="5" dirty="0">
                          <a:latin typeface="Calibri"/>
                          <a:cs typeface="Calibri"/>
                        </a:rPr>
                        <a:t>duas </a:t>
                      </a:r>
                      <a:r>
                        <a:rPr sz="500" spc="-120" dirty="0">
                          <a:latin typeface="Calibri"/>
                          <a:cs typeface="Calibri"/>
                        </a:rPr>
                        <a:t> </a:t>
                      </a:r>
                      <a:r>
                        <a:rPr sz="500" spc="5" dirty="0">
                          <a:latin typeface="Calibri"/>
                          <a:cs typeface="Calibri"/>
                        </a:rPr>
                        <a:t>doses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2540" algn="ctr">
                        <a:lnSpc>
                          <a:spcPct val="100000"/>
                        </a:lnSpc>
                      </a:pPr>
                      <a:r>
                        <a:rPr sz="500" spc="5" dirty="0">
                          <a:latin typeface="Calibri"/>
                          <a:cs typeface="Calibri"/>
                        </a:rPr>
                        <a:t>Dose</a:t>
                      </a:r>
                      <a:r>
                        <a:rPr sz="500" spc="-30" dirty="0">
                          <a:latin typeface="Calibri"/>
                          <a:cs typeface="Calibri"/>
                        </a:rPr>
                        <a:t> </a:t>
                      </a:r>
                      <a:r>
                        <a:rPr sz="500" spc="10" dirty="0">
                          <a:latin typeface="Calibri"/>
                          <a:cs typeface="Calibri"/>
                        </a:rPr>
                        <a:t>anual</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marL="404495" marR="88900" indent="-323215">
                        <a:lnSpc>
                          <a:spcPct val="114999"/>
                        </a:lnSpc>
                        <a:spcBef>
                          <a:spcPts val="405"/>
                        </a:spcBef>
                      </a:pPr>
                      <a:r>
                        <a:rPr sz="500" spc="10" dirty="0">
                          <a:latin typeface="Calibri"/>
                          <a:cs typeface="Calibri"/>
                        </a:rPr>
                        <a:t>6</a:t>
                      </a:r>
                      <a:r>
                        <a:rPr sz="500" spc="-10" dirty="0">
                          <a:latin typeface="Calibri"/>
                          <a:cs typeface="Calibri"/>
                        </a:rPr>
                        <a:t> </a:t>
                      </a:r>
                      <a:r>
                        <a:rPr sz="500" spc="10" dirty="0">
                          <a:latin typeface="Calibri"/>
                          <a:cs typeface="Calibri"/>
                        </a:rPr>
                        <a:t>meses</a:t>
                      </a:r>
                      <a:r>
                        <a:rPr sz="500" spc="-5" dirty="0">
                          <a:latin typeface="Calibri"/>
                          <a:cs typeface="Calibri"/>
                        </a:rPr>
                        <a:t> </a:t>
                      </a:r>
                      <a:r>
                        <a:rPr sz="500" spc="10" dirty="0">
                          <a:latin typeface="Calibri"/>
                          <a:cs typeface="Calibri"/>
                        </a:rPr>
                        <a:t>a</a:t>
                      </a:r>
                      <a:r>
                        <a:rPr sz="500" spc="-10" dirty="0">
                          <a:latin typeface="Calibri"/>
                          <a:cs typeface="Calibri"/>
                        </a:rPr>
                        <a:t> </a:t>
                      </a:r>
                      <a:r>
                        <a:rPr sz="500" spc="10" dirty="0">
                          <a:latin typeface="Calibri"/>
                          <a:cs typeface="Calibri"/>
                        </a:rPr>
                        <a:t>menores</a:t>
                      </a:r>
                      <a:r>
                        <a:rPr sz="500" spc="-5" dirty="0">
                          <a:latin typeface="Calibri"/>
                          <a:cs typeface="Calibri"/>
                        </a:rPr>
                        <a:t> </a:t>
                      </a:r>
                      <a:r>
                        <a:rPr sz="500" spc="10" dirty="0">
                          <a:latin typeface="Calibri"/>
                          <a:cs typeface="Calibri"/>
                        </a:rPr>
                        <a:t>de</a:t>
                      </a:r>
                      <a:r>
                        <a:rPr sz="500" spc="-5" dirty="0">
                          <a:latin typeface="Calibri"/>
                          <a:cs typeface="Calibri"/>
                        </a:rPr>
                        <a:t> </a:t>
                      </a:r>
                      <a:r>
                        <a:rPr sz="500" spc="10" dirty="0">
                          <a:latin typeface="Calibri"/>
                          <a:cs typeface="Calibri"/>
                        </a:rPr>
                        <a:t>6 </a:t>
                      </a:r>
                      <a:r>
                        <a:rPr sz="500" spc="-125" dirty="0">
                          <a:latin typeface="Calibri"/>
                          <a:cs typeface="Calibri"/>
                        </a:rPr>
                        <a:t> </a:t>
                      </a:r>
                      <a:r>
                        <a:rPr sz="500" spc="10" dirty="0">
                          <a:latin typeface="Calibri"/>
                          <a:cs typeface="Calibri"/>
                        </a:rPr>
                        <a:t>anos</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1270"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algn="ctr">
                        <a:lnSpc>
                          <a:spcPct val="100000"/>
                        </a:lnSpc>
                      </a:pPr>
                      <a:r>
                        <a:rPr sz="500" dirty="0">
                          <a:latin typeface="Calibri"/>
                          <a:cs typeface="Calibri"/>
                        </a:rPr>
                        <a:t>-</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marL="191135" marR="80010" indent="-119380">
                        <a:lnSpc>
                          <a:spcPct val="114999"/>
                        </a:lnSpc>
                      </a:pPr>
                      <a:r>
                        <a:rPr sz="500" spc="10" dirty="0">
                          <a:latin typeface="Calibri"/>
                          <a:cs typeface="Calibri"/>
                        </a:rPr>
                        <a:t>0,25</a:t>
                      </a:r>
                      <a:r>
                        <a:rPr sz="500" spc="-15" dirty="0">
                          <a:latin typeface="Calibri"/>
                          <a:cs typeface="Calibri"/>
                        </a:rPr>
                        <a:t> </a:t>
                      </a:r>
                      <a:r>
                        <a:rPr sz="500" spc="15" dirty="0">
                          <a:latin typeface="Calibri"/>
                          <a:cs typeface="Calibri"/>
                        </a:rPr>
                        <a:t>mL</a:t>
                      </a:r>
                      <a:r>
                        <a:rPr sz="500" spc="-15" dirty="0">
                          <a:latin typeface="Calibri"/>
                          <a:cs typeface="Calibri"/>
                        </a:rPr>
                        <a:t> </a:t>
                      </a:r>
                      <a:r>
                        <a:rPr sz="500" spc="10" dirty="0">
                          <a:latin typeface="Calibri"/>
                          <a:cs typeface="Calibri"/>
                        </a:rPr>
                        <a:t>ou</a:t>
                      </a:r>
                      <a:r>
                        <a:rPr sz="500" spc="-10" dirty="0">
                          <a:latin typeface="Calibri"/>
                          <a:cs typeface="Calibri"/>
                        </a:rPr>
                        <a:t> </a:t>
                      </a:r>
                      <a:r>
                        <a:rPr sz="500" spc="10" dirty="0">
                          <a:latin typeface="Calibri"/>
                          <a:cs typeface="Calibri"/>
                        </a:rPr>
                        <a:t>0,5</a:t>
                      </a:r>
                      <a:r>
                        <a:rPr sz="500" spc="-15" dirty="0">
                          <a:latin typeface="Calibri"/>
                          <a:cs typeface="Calibri"/>
                        </a:rPr>
                        <a:t> </a:t>
                      </a:r>
                      <a:r>
                        <a:rPr sz="500" spc="15" dirty="0">
                          <a:latin typeface="Calibri"/>
                          <a:cs typeface="Calibri"/>
                        </a:rPr>
                        <a:t>mL</a:t>
                      </a:r>
                      <a:r>
                        <a:rPr sz="500" spc="-15" dirty="0">
                          <a:latin typeface="Calibri"/>
                          <a:cs typeface="Calibri"/>
                        </a:rPr>
                        <a:t> </a:t>
                      </a:r>
                      <a:r>
                        <a:rPr sz="500" spc="10" dirty="0">
                          <a:latin typeface="Calibri"/>
                          <a:cs typeface="Calibri"/>
                        </a:rPr>
                        <a:t>a </a:t>
                      </a:r>
                      <a:r>
                        <a:rPr sz="500" spc="-120" dirty="0">
                          <a:latin typeface="Calibri"/>
                          <a:cs typeface="Calibri"/>
                        </a:rPr>
                        <a:t> </a:t>
                      </a:r>
                      <a:r>
                        <a:rPr sz="500" spc="5" dirty="0">
                          <a:latin typeface="Calibri"/>
                          <a:cs typeface="Calibri"/>
                        </a:rPr>
                        <a:t>depender da </a:t>
                      </a:r>
                      <a:r>
                        <a:rPr sz="500" spc="10" dirty="0">
                          <a:latin typeface="Calibri"/>
                          <a:cs typeface="Calibri"/>
                        </a:rPr>
                        <a:t> </a:t>
                      </a:r>
                      <a:r>
                        <a:rPr sz="500" spc="5" dirty="0">
                          <a:latin typeface="Calibri"/>
                          <a:cs typeface="Calibri"/>
                        </a:rPr>
                        <a:t>idade******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pPr>
                      <a:endParaRPr sz="500">
                        <a:latin typeface="Times New Roman"/>
                        <a:cs typeface="Times New Roman"/>
                      </a:endParaRPr>
                    </a:p>
                    <a:p>
                      <a:pPr>
                        <a:lnSpc>
                          <a:spcPct val="100000"/>
                        </a:lnSpc>
                        <a:spcBef>
                          <a:spcPts val="15"/>
                        </a:spcBef>
                      </a:pPr>
                      <a:endParaRPr sz="700">
                        <a:latin typeface="Times New Roman"/>
                        <a:cs typeface="Times New Roman"/>
                      </a:endParaRPr>
                    </a:p>
                    <a:p>
                      <a:pPr marL="3810" algn="ctr">
                        <a:lnSpc>
                          <a:spcPct val="100000"/>
                        </a:lnSpc>
                      </a:pPr>
                      <a:r>
                        <a:rPr sz="500" spc="10" dirty="0">
                          <a:latin typeface="Calibri"/>
                          <a:cs typeface="Calibri"/>
                        </a:rPr>
                        <a:t>Intramuscular</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marL="24765" marR="23495" indent="6985" algn="ctr">
                        <a:lnSpc>
                          <a:spcPct val="114999"/>
                        </a:lnSpc>
                        <a:spcBef>
                          <a:spcPts val="270"/>
                        </a:spcBef>
                      </a:pPr>
                      <a:r>
                        <a:rPr sz="500" spc="5" dirty="0">
                          <a:latin typeface="Calibri"/>
                          <a:cs typeface="Calibri"/>
                        </a:rPr>
                        <a:t>Vasto</a:t>
                      </a:r>
                      <a:r>
                        <a:rPr sz="500" spc="-20" dirty="0">
                          <a:latin typeface="Calibri"/>
                          <a:cs typeface="Calibri"/>
                        </a:rPr>
                        <a:t> </a:t>
                      </a:r>
                      <a:r>
                        <a:rPr sz="500" spc="5" dirty="0">
                          <a:latin typeface="Calibri"/>
                          <a:cs typeface="Calibri"/>
                        </a:rPr>
                        <a:t>lateral</a:t>
                      </a:r>
                      <a:r>
                        <a:rPr sz="500" spc="-20" dirty="0">
                          <a:latin typeface="Calibri"/>
                          <a:cs typeface="Calibri"/>
                        </a:rPr>
                        <a:t> </a:t>
                      </a:r>
                      <a:r>
                        <a:rPr sz="500" spc="10" dirty="0">
                          <a:latin typeface="Calibri"/>
                          <a:cs typeface="Calibri"/>
                        </a:rPr>
                        <a:t>da</a:t>
                      </a:r>
                      <a:r>
                        <a:rPr sz="500" spc="-20" dirty="0">
                          <a:latin typeface="Calibri"/>
                          <a:cs typeface="Calibri"/>
                        </a:rPr>
                        <a:t> </a:t>
                      </a:r>
                      <a:r>
                        <a:rPr sz="500" spc="10" dirty="0">
                          <a:latin typeface="Calibri"/>
                          <a:cs typeface="Calibri"/>
                        </a:rPr>
                        <a:t>coxa </a:t>
                      </a:r>
                      <a:r>
                        <a:rPr sz="500" spc="-120" dirty="0">
                          <a:latin typeface="Calibri"/>
                          <a:cs typeface="Calibri"/>
                        </a:rPr>
                        <a:t> </a:t>
                      </a:r>
                      <a:r>
                        <a:rPr sz="500" spc="15" dirty="0">
                          <a:latin typeface="Calibri"/>
                          <a:cs typeface="Calibri"/>
                        </a:rPr>
                        <a:t>em</a:t>
                      </a:r>
                      <a:r>
                        <a:rPr sz="500" spc="-15" dirty="0">
                          <a:latin typeface="Calibri"/>
                          <a:cs typeface="Calibri"/>
                        </a:rPr>
                        <a:t> </a:t>
                      </a:r>
                      <a:r>
                        <a:rPr sz="500" spc="10" dirty="0">
                          <a:latin typeface="Calibri"/>
                          <a:cs typeface="Calibri"/>
                        </a:rPr>
                        <a:t>crianças</a:t>
                      </a:r>
                      <a:r>
                        <a:rPr sz="500" spc="-15" dirty="0">
                          <a:latin typeface="Calibri"/>
                          <a:cs typeface="Calibri"/>
                        </a:rPr>
                        <a:t> </a:t>
                      </a:r>
                      <a:r>
                        <a:rPr sz="500" spc="10" dirty="0">
                          <a:latin typeface="Calibri"/>
                          <a:cs typeface="Calibri"/>
                        </a:rPr>
                        <a:t>&lt;</a:t>
                      </a:r>
                      <a:r>
                        <a:rPr sz="500" spc="-15" dirty="0">
                          <a:latin typeface="Calibri"/>
                          <a:cs typeface="Calibri"/>
                        </a:rPr>
                        <a:t> </a:t>
                      </a:r>
                      <a:r>
                        <a:rPr sz="500" spc="10" dirty="0">
                          <a:latin typeface="Calibri"/>
                          <a:cs typeface="Calibri"/>
                        </a:rPr>
                        <a:t>2</a:t>
                      </a:r>
                      <a:r>
                        <a:rPr sz="500" spc="-15" dirty="0">
                          <a:latin typeface="Calibri"/>
                          <a:cs typeface="Calibri"/>
                        </a:rPr>
                        <a:t> </a:t>
                      </a:r>
                      <a:r>
                        <a:rPr sz="500" spc="10" dirty="0">
                          <a:latin typeface="Calibri"/>
                          <a:cs typeface="Calibri"/>
                        </a:rPr>
                        <a:t>anos </a:t>
                      </a:r>
                      <a:r>
                        <a:rPr sz="500" spc="-120" dirty="0">
                          <a:latin typeface="Calibri"/>
                          <a:cs typeface="Calibri"/>
                        </a:rPr>
                        <a:t> </a:t>
                      </a:r>
                      <a:r>
                        <a:rPr sz="500" spc="10" dirty="0">
                          <a:latin typeface="Calibri"/>
                          <a:cs typeface="Calibri"/>
                        </a:rPr>
                        <a:t>e </a:t>
                      </a:r>
                      <a:r>
                        <a:rPr sz="500" spc="5" dirty="0">
                          <a:latin typeface="Calibri"/>
                          <a:cs typeface="Calibri"/>
                        </a:rPr>
                        <a:t>deltóide </a:t>
                      </a:r>
                      <a:r>
                        <a:rPr sz="500" spc="15" dirty="0">
                          <a:latin typeface="Calibri"/>
                          <a:cs typeface="Calibri"/>
                        </a:rPr>
                        <a:t>em </a:t>
                      </a:r>
                      <a:r>
                        <a:rPr sz="500" spc="20" dirty="0">
                          <a:latin typeface="Calibri"/>
                          <a:cs typeface="Calibri"/>
                        </a:rPr>
                        <a:t> </a:t>
                      </a:r>
                      <a:r>
                        <a:rPr sz="500" spc="10" dirty="0">
                          <a:latin typeface="Calibri"/>
                          <a:cs typeface="Calibri"/>
                        </a:rPr>
                        <a:t>crianças</a:t>
                      </a:r>
                      <a:r>
                        <a:rPr sz="500" spc="-10" dirty="0">
                          <a:latin typeface="Calibri"/>
                          <a:cs typeface="Calibri"/>
                        </a:rPr>
                        <a:t> </a:t>
                      </a:r>
                      <a:r>
                        <a:rPr sz="500" spc="10" dirty="0">
                          <a:latin typeface="Calibri"/>
                          <a:cs typeface="Calibri"/>
                        </a:rPr>
                        <a:t>≥</a:t>
                      </a:r>
                      <a:r>
                        <a:rPr sz="500" spc="-5" dirty="0">
                          <a:latin typeface="Calibri"/>
                          <a:cs typeface="Calibri"/>
                        </a:rPr>
                        <a:t> </a:t>
                      </a:r>
                      <a:r>
                        <a:rPr sz="500" spc="10" dirty="0">
                          <a:latin typeface="Calibri"/>
                          <a:cs typeface="Calibri"/>
                        </a:rPr>
                        <a:t>2</a:t>
                      </a:r>
                      <a:r>
                        <a:rPr sz="500" spc="-5" dirty="0">
                          <a:latin typeface="Calibri"/>
                          <a:cs typeface="Calibri"/>
                        </a:rPr>
                        <a:t> </a:t>
                      </a:r>
                      <a:r>
                        <a:rPr sz="500" spc="10" dirty="0">
                          <a:latin typeface="Calibri"/>
                          <a:cs typeface="Calibri"/>
                        </a:rPr>
                        <a:t>anos</a:t>
                      </a:r>
                      <a:endParaRPr sz="500">
                        <a:latin typeface="Calibri"/>
                        <a:cs typeface="Calibri"/>
                      </a:endParaRPr>
                    </a:p>
                  </a:txBody>
                  <a:tcPr marL="0" marR="0" marT="29322" marB="0">
                    <a:lnL w="9525">
                      <a:solidFill>
                        <a:srgbClr val="FFFFFF"/>
                      </a:solidFill>
                      <a:prstDash val="solid"/>
                    </a:lnL>
                    <a:lnR w="9525">
                      <a:solidFill>
                        <a:srgbClr val="FFFFFF"/>
                      </a:solidFill>
                      <a:prstDash val="solid"/>
                    </a:lnR>
                    <a:lnT w="9525">
                      <a:solidFill>
                        <a:srgbClr val="FFFFFF"/>
                      </a:solidFill>
                      <a:prstDash val="solid"/>
                    </a:lnT>
                    <a:solidFill>
                      <a:srgbClr val="D8EFF0"/>
                    </a:solidFill>
                  </a:tcPr>
                </a:tc>
                <a:tc>
                  <a:txBody>
                    <a:bodyPr/>
                    <a:lstStyle/>
                    <a:p>
                      <a:pPr>
                        <a:lnSpc>
                          <a:spcPct val="100000"/>
                        </a:lnSpc>
                        <a:spcBef>
                          <a:spcPts val="50"/>
                        </a:spcBef>
                      </a:pPr>
                      <a:endParaRPr sz="600" dirty="0">
                        <a:latin typeface="Times New Roman"/>
                        <a:cs typeface="Times New Roman"/>
                      </a:endParaRPr>
                    </a:p>
                    <a:p>
                      <a:pPr marL="2540" algn="ctr">
                        <a:lnSpc>
                          <a:spcPct val="100000"/>
                        </a:lnSpc>
                      </a:pPr>
                      <a:r>
                        <a:rPr sz="500" spc="10" dirty="0">
                          <a:latin typeface="Calibri"/>
                          <a:cs typeface="Calibri"/>
                        </a:rPr>
                        <a:t>20</a:t>
                      </a:r>
                      <a:r>
                        <a:rPr sz="500" spc="-25" dirty="0">
                          <a:latin typeface="Calibri"/>
                          <a:cs typeface="Calibri"/>
                        </a:rPr>
                        <a:t> </a:t>
                      </a:r>
                      <a:r>
                        <a:rPr sz="500" spc="10" dirty="0">
                          <a:latin typeface="Calibri"/>
                          <a:cs typeface="Calibri"/>
                        </a:rPr>
                        <a:t>x</a:t>
                      </a:r>
                      <a:r>
                        <a:rPr sz="500" spc="-25" dirty="0">
                          <a:latin typeface="Calibri"/>
                          <a:cs typeface="Calibri"/>
                        </a:rPr>
                        <a:t> </a:t>
                      </a:r>
                      <a:r>
                        <a:rPr sz="500" spc="10" dirty="0">
                          <a:latin typeface="Calibri"/>
                          <a:cs typeface="Calibri"/>
                        </a:rPr>
                        <a:t>5,5</a:t>
                      </a:r>
                      <a:endParaRPr sz="500" dirty="0">
                        <a:latin typeface="Calibri"/>
                        <a:cs typeface="Calibri"/>
                      </a:endParaRPr>
                    </a:p>
                    <a:p>
                      <a:pPr marL="3175" algn="ctr">
                        <a:lnSpc>
                          <a:spcPct val="100000"/>
                        </a:lnSpc>
                        <a:spcBef>
                          <a:spcPts val="105"/>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6</a:t>
                      </a:r>
                    </a:p>
                    <a:p>
                      <a:pPr marL="3175" algn="ctr">
                        <a:lnSpc>
                          <a:spcPct val="100000"/>
                        </a:lnSpc>
                        <a:spcBef>
                          <a:spcPts val="110"/>
                        </a:spcBef>
                      </a:pPr>
                      <a:r>
                        <a:rPr sz="500" dirty="0">
                          <a:latin typeface="Calibri"/>
                          <a:cs typeface="Calibri"/>
                        </a:rPr>
                        <a:t>25</a:t>
                      </a:r>
                      <a:r>
                        <a:rPr sz="500" spc="-10" dirty="0">
                          <a:latin typeface="Times New Roman"/>
                          <a:cs typeface="Times New Roman"/>
                        </a:rPr>
                        <a:t> </a:t>
                      </a:r>
                      <a:r>
                        <a:rPr sz="500" dirty="0">
                          <a:latin typeface="Calibri"/>
                          <a:cs typeface="Calibri"/>
                        </a:rPr>
                        <a:t>x</a:t>
                      </a:r>
                      <a:r>
                        <a:rPr sz="500" spc="-10" dirty="0">
                          <a:latin typeface="Times New Roman"/>
                          <a:cs typeface="Times New Roman"/>
                        </a:rPr>
                        <a:t> </a:t>
                      </a:r>
                      <a:r>
                        <a:rPr sz="500" dirty="0">
                          <a:latin typeface="Calibri"/>
                          <a:cs typeface="Calibri"/>
                        </a:rPr>
                        <a:t>7</a:t>
                      </a: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D8EFF0"/>
                    </a:solidFill>
                  </a:tcPr>
                </a:tc>
                <a:extLst>
                  <a:ext uri="{0D108BD9-81ED-4DB2-BD59-A6C34878D82A}">
                    <a16:rowId xmlns:a16="http://schemas.microsoft.com/office/drawing/2014/main" val="10006"/>
                  </a:ext>
                </a:extLst>
              </a:tr>
            </a:tbl>
          </a:graphicData>
        </a:graphic>
      </p:graphicFrame>
      <p:sp>
        <p:nvSpPr>
          <p:cNvPr id="3" name="object 3"/>
          <p:cNvSpPr txBox="1"/>
          <p:nvPr/>
        </p:nvSpPr>
        <p:spPr>
          <a:xfrm>
            <a:off x="165287" y="3541245"/>
            <a:ext cx="8778840" cy="3292430"/>
          </a:xfrm>
          <a:prstGeom prst="rect">
            <a:avLst/>
          </a:prstGeom>
        </p:spPr>
        <p:txBody>
          <a:bodyPr vert="horz" wrap="square" lIns="0" tIns="19548" rIns="0" bIns="0" rtlCol="0">
            <a:spAutoFit/>
          </a:bodyPr>
          <a:lstStyle/>
          <a:p>
            <a:pPr marL="64616">
              <a:spcBef>
                <a:spcPts val="154"/>
              </a:spcBef>
            </a:pPr>
            <a:r>
              <a:rPr sz="700" spc="9" dirty="0">
                <a:latin typeface="Calibri"/>
                <a:cs typeface="Calibri"/>
              </a:rPr>
              <a:t>Notas:</a:t>
            </a:r>
            <a:endParaRPr sz="700" dirty="0">
              <a:latin typeface="Calibri"/>
              <a:cs typeface="Calibri"/>
            </a:endParaRPr>
          </a:p>
          <a:p>
            <a:pPr marL="64616" marR="62444" algn="just">
              <a:lnSpc>
                <a:spcPts val="710"/>
              </a:lnSpc>
              <a:spcBef>
                <a:spcPts val="17"/>
              </a:spcBef>
              <a:buAutoNum type="arabicParenBoth"/>
              <a:tabLst>
                <a:tab pos="156381" algn="l"/>
              </a:tabLst>
            </a:pPr>
            <a:r>
              <a:rPr sz="700" spc="4" dirty="0">
                <a:latin typeface="Calibri"/>
                <a:cs typeface="Calibri"/>
              </a:rPr>
              <a:t>Devido</a:t>
            </a:r>
            <a:r>
              <a:rPr sz="700" spc="9" dirty="0">
                <a:latin typeface="Calibri"/>
                <a:cs typeface="Calibri"/>
              </a:rPr>
              <a:t> a </a:t>
            </a:r>
            <a:r>
              <a:rPr sz="700" spc="4" dirty="0">
                <a:latin typeface="Calibri"/>
                <a:cs typeface="Calibri"/>
              </a:rPr>
              <a:t>situação</a:t>
            </a:r>
            <a:r>
              <a:rPr sz="700" spc="13" dirty="0">
                <a:latin typeface="Calibri"/>
                <a:cs typeface="Calibri"/>
              </a:rPr>
              <a:t> </a:t>
            </a:r>
            <a:r>
              <a:rPr sz="700" spc="9" dirty="0">
                <a:latin typeface="Calibri"/>
                <a:cs typeface="Calibri"/>
              </a:rPr>
              <a:t>epidemiológica do</a:t>
            </a:r>
            <a:r>
              <a:rPr sz="700" spc="13" dirty="0">
                <a:latin typeface="Calibri"/>
                <a:cs typeface="Calibri"/>
              </a:rPr>
              <a:t> </a:t>
            </a:r>
            <a:r>
              <a:rPr sz="700" spc="4" dirty="0">
                <a:latin typeface="Calibri"/>
                <a:cs typeface="Calibri"/>
              </a:rPr>
              <a:t>país</a:t>
            </a:r>
            <a:r>
              <a:rPr sz="700" spc="9" dirty="0">
                <a:latin typeface="Calibri"/>
                <a:cs typeface="Calibri"/>
              </a:rPr>
              <a:t> é</a:t>
            </a:r>
            <a:r>
              <a:rPr sz="700" spc="13" dirty="0">
                <a:latin typeface="Calibri"/>
                <a:cs typeface="Calibri"/>
              </a:rPr>
              <a:t> </a:t>
            </a:r>
            <a:r>
              <a:rPr sz="700" spc="9" dirty="0">
                <a:latin typeface="Calibri"/>
                <a:cs typeface="Calibri"/>
              </a:rPr>
              <a:t>recomendável </a:t>
            </a:r>
            <a:r>
              <a:rPr sz="700" spc="4" dirty="0">
                <a:latin typeface="Calibri"/>
                <a:cs typeface="Calibri"/>
              </a:rPr>
              <a:t>que</a:t>
            </a:r>
            <a:r>
              <a:rPr sz="700" spc="13" dirty="0">
                <a:latin typeface="Calibri"/>
                <a:cs typeface="Calibri"/>
              </a:rPr>
              <a:t> </a:t>
            </a:r>
            <a:r>
              <a:rPr sz="700" spc="9" dirty="0">
                <a:latin typeface="Calibri"/>
                <a:cs typeface="Calibri"/>
              </a:rPr>
              <a:t>a vacina</a:t>
            </a:r>
            <a:r>
              <a:rPr sz="700" spc="13" dirty="0">
                <a:latin typeface="Calibri"/>
                <a:cs typeface="Calibri"/>
              </a:rPr>
              <a:t> </a:t>
            </a:r>
            <a:r>
              <a:rPr sz="700" spc="9" dirty="0">
                <a:latin typeface="Calibri"/>
                <a:cs typeface="Calibri"/>
              </a:rPr>
              <a:t>BCG </a:t>
            </a:r>
            <a:r>
              <a:rPr sz="700" spc="4" dirty="0">
                <a:latin typeface="Calibri"/>
                <a:cs typeface="Calibri"/>
              </a:rPr>
              <a:t>seja</a:t>
            </a:r>
            <a:r>
              <a:rPr sz="700" spc="13" dirty="0">
                <a:latin typeface="Calibri"/>
                <a:cs typeface="Calibri"/>
              </a:rPr>
              <a:t> </a:t>
            </a:r>
            <a:r>
              <a:rPr sz="700" spc="9" dirty="0">
                <a:latin typeface="Calibri"/>
                <a:cs typeface="Calibri"/>
              </a:rPr>
              <a:t>administrada na</a:t>
            </a:r>
            <a:r>
              <a:rPr sz="700" spc="13" dirty="0">
                <a:latin typeface="Calibri"/>
                <a:cs typeface="Calibri"/>
              </a:rPr>
              <a:t> </a:t>
            </a:r>
            <a:r>
              <a:rPr sz="700" spc="9" dirty="0">
                <a:latin typeface="Calibri"/>
                <a:cs typeface="Calibri"/>
              </a:rPr>
              <a:t>maternidade. </a:t>
            </a:r>
            <a:r>
              <a:rPr sz="700" spc="4" dirty="0">
                <a:latin typeface="Calibri"/>
                <a:cs typeface="Calibri"/>
              </a:rPr>
              <a:t>Caso</a:t>
            </a:r>
            <a:r>
              <a:rPr sz="700" spc="13" dirty="0">
                <a:latin typeface="Calibri"/>
                <a:cs typeface="Calibri"/>
              </a:rPr>
              <a:t> </a:t>
            </a:r>
            <a:r>
              <a:rPr sz="700" spc="4" dirty="0">
                <a:latin typeface="Calibri"/>
                <a:cs typeface="Calibri"/>
              </a:rPr>
              <a:t>não</a:t>
            </a:r>
            <a:r>
              <a:rPr sz="700" spc="9" dirty="0">
                <a:latin typeface="Calibri"/>
                <a:cs typeface="Calibri"/>
              </a:rPr>
              <a:t> tenha</a:t>
            </a:r>
            <a:r>
              <a:rPr sz="700" spc="13" dirty="0">
                <a:latin typeface="Calibri"/>
                <a:cs typeface="Calibri"/>
              </a:rPr>
              <a:t> </a:t>
            </a:r>
            <a:r>
              <a:rPr sz="700" spc="4" dirty="0">
                <a:latin typeface="Calibri"/>
                <a:cs typeface="Calibri"/>
              </a:rPr>
              <a:t>sido</a:t>
            </a:r>
            <a:r>
              <a:rPr sz="700" spc="9" dirty="0">
                <a:latin typeface="Calibri"/>
                <a:cs typeface="Calibri"/>
              </a:rPr>
              <a:t> administrada</a:t>
            </a:r>
            <a:r>
              <a:rPr sz="700" spc="13" dirty="0">
                <a:latin typeface="Calibri"/>
                <a:cs typeface="Calibri"/>
              </a:rPr>
              <a:t> </a:t>
            </a:r>
            <a:r>
              <a:rPr sz="700" spc="9" dirty="0">
                <a:latin typeface="Calibri"/>
                <a:cs typeface="Calibri"/>
              </a:rPr>
              <a:t>na maternidade</a:t>
            </a:r>
            <a:r>
              <a:rPr sz="700" spc="13" dirty="0">
                <a:latin typeface="Calibri"/>
                <a:cs typeface="Calibri"/>
              </a:rPr>
              <a:t> </a:t>
            </a:r>
            <a:r>
              <a:rPr sz="700" spc="4" dirty="0">
                <a:latin typeface="Calibri"/>
                <a:cs typeface="Calibri"/>
              </a:rPr>
              <a:t>aplicá-la</a:t>
            </a:r>
            <a:r>
              <a:rPr sz="700" spc="9" dirty="0">
                <a:latin typeface="Calibri"/>
                <a:cs typeface="Calibri"/>
              </a:rPr>
              <a:t> na</a:t>
            </a:r>
            <a:r>
              <a:rPr sz="700" spc="13" dirty="0">
                <a:latin typeface="Calibri"/>
                <a:cs typeface="Calibri"/>
              </a:rPr>
              <a:t> </a:t>
            </a:r>
            <a:r>
              <a:rPr sz="700" spc="4" dirty="0">
                <a:latin typeface="Calibri"/>
                <a:cs typeface="Calibri"/>
              </a:rPr>
              <a:t>primeira</a:t>
            </a:r>
            <a:r>
              <a:rPr sz="700" spc="9" dirty="0">
                <a:latin typeface="Calibri"/>
                <a:cs typeface="Calibri"/>
              </a:rPr>
              <a:t> </a:t>
            </a:r>
            <a:r>
              <a:rPr sz="700" spc="4" dirty="0">
                <a:latin typeface="Calibri"/>
                <a:cs typeface="Calibri"/>
              </a:rPr>
              <a:t>visita</a:t>
            </a:r>
            <a:r>
              <a:rPr sz="700" spc="13" dirty="0">
                <a:latin typeface="Calibri"/>
                <a:cs typeface="Calibri"/>
              </a:rPr>
              <a:t> </a:t>
            </a:r>
            <a:r>
              <a:rPr sz="700" spc="9" dirty="0">
                <a:latin typeface="Calibri"/>
                <a:cs typeface="Calibri"/>
              </a:rPr>
              <a:t>ao </a:t>
            </a:r>
            <a:r>
              <a:rPr sz="700" spc="4" dirty="0">
                <a:latin typeface="Calibri"/>
                <a:cs typeface="Calibri"/>
              </a:rPr>
              <a:t>serviço</a:t>
            </a:r>
            <a:r>
              <a:rPr sz="700" spc="13" dirty="0">
                <a:latin typeface="Calibri"/>
                <a:cs typeface="Calibri"/>
              </a:rPr>
              <a:t> </a:t>
            </a:r>
            <a:r>
              <a:rPr sz="700" spc="9" dirty="0">
                <a:latin typeface="Calibri"/>
                <a:cs typeface="Calibri"/>
              </a:rPr>
              <a:t>de </a:t>
            </a:r>
            <a:r>
              <a:rPr sz="700" spc="4" dirty="0">
                <a:latin typeface="Calibri"/>
                <a:cs typeface="Calibri"/>
              </a:rPr>
              <a:t>saúde.</a:t>
            </a:r>
            <a:r>
              <a:rPr sz="700" spc="9" dirty="0">
                <a:latin typeface="Calibri"/>
                <a:cs typeface="Calibri"/>
              </a:rPr>
              <a:t> </a:t>
            </a:r>
            <a:r>
              <a:rPr sz="700" spc="4" dirty="0">
                <a:latin typeface="Calibri"/>
                <a:cs typeface="Calibri"/>
              </a:rPr>
              <a:t>Crianças</a:t>
            </a:r>
            <a:r>
              <a:rPr sz="700" spc="13" dirty="0">
                <a:latin typeface="Calibri"/>
                <a:cs typeface="Calibri"/>
              </a:rPr>
              <a:t> </a:t>
            </a:r>
            <a:r>
              <a:rPr sz="700" spc="4" dirty="0">
                <a:latin typeface="Calibri"/>
                <a:cs typeface="Calibri"/>
              </a:rPr>
              <a:t>que</a:t>
            </a:r>
            <a:r>
              <a:rPr sz="700" spc="9" dirty="0">
                <a:latin typeface="Calibri"/>
                <a:cs typeface="Calibri"/>
              </a:rPr>
              <a:t> </a:t>
            </a:r>
            <a:r>
              <a:rPr sz="700" spc="4" dirty="0">
                <a:latin typeface="Calibri"/>
                <a:cs typeface="Calibri"/>
              </a:rPr>
              <a:t>não</a:t>
            </a:r>
            <a:r>
              <a:rPr sz="700" spc="13" dirty="0">
                <a:latin typeface="Calibri"/>
                <a:cs typeface="Calibri"/>
              </a:rPr>
              <a:t> </a:t>
            </a:r>
            <a:r>
              <a:rPr sz="700" spc="9" dirty="0">
                <a:latin typeface="Calibri"/>
                <a:cs typeface="Calibri"/>
              </a:rPr>
              <a:t>apresentarem </a:t>
            </a:r>
            <a:r>
              <a:rPr sz="700" spc="4" dirty="0">
                <a:latin typeface="Calibri"/>
                <a:cs typeface="Calibri"/>
              </a:rPr>
              <a:t>cicatriz</a:t>
            </a:r>
            <a:r>
              <a:rPr sz="700" spc="13" dirty="0">
                <a:latin typeface="Calibri"/>
                <a:cs typeface="Calibri"/>
              </a:rPr>
              <a:t> </a:t>
            </a:r>
            <a:r>
              <a:rPr sz="700" spc="9" dirty="0">
                <a:latin typeface="Calibri"/>
                <a:cs typeface="Calibri"/>
              </a:rPr>
              <a:t>vacinal após</a:t>
            </a:r>
            <a:r>
              <a:rPr sz="700" spc="13" dirty="0">
                <a:latin typeface="Calibri"/>
                <a:cs typeface="Calibri"/>
              </a:rPr>
              <a:t> </a:t>
            </a:r>
            <a:r>
              <a:rPr sz="700" spc="9" dirty="0">
                <a:latin typeface="Calibri"/>
                <a:cs typeface="Calibri"/>
              </a:rPr>
              <a:t>receberem a</a:t>
            </a:r>
            <a:r>
              <a:rPr sz="700" spc="13" dirty="0">
                <a:latin typeface="Calibri"/>
                <a:cs typeface="Calibri"/>
              </a:rPr>
              <a:t> </a:t>
            </a:r>
            <a:r>
              <a:rPr sz="700" spc="4" dirty="0">
                <a:latin typeface="Calibri"/>
                <a:cs typeface="Calibri"/>
              </a:rPr>
              <a:t>dose</a:t>
            </a:r>
            <a:r>
              <a:rPr sz="700" spc="9" dirty="0">
                <a:latin typeface="Calibri"/>
                <a:cs typeface="Calibri"/>
              </a:rPr>
              <a:t> da</a:t>
            </a:r>
            <a:r>
              <a:rPr sz="700" spc="13" dirty="0">
                <a:latin typeface="Calibri"/>
                <a:cs typeface="Calibri"/>
              </a:rPr>
              <a:t> </a:t>
            </a:r>
            <a:r>
              <a:rPr sz="700" spc="9" dirty="0">
                <a:latin typeface="Calibri"/>
                <a:cs typeface="Calibri"/>
              </a:rPr>
              <a:t>vacina BCG</a:t>
            </a:r>
            <a:r>
              <a:rPr sz="700" spc="13" dirty="0">
                <a:latin typeface="Calibri"/>
                <a:cs typeface="Calibri"/>
              </a:rPr>
              <a:t> </a:t>
            </a:r>
            <a:r>
              <a:rPr sz="700" spc="4" dirty="0">
                <a:latin typeface="Calibri"/>
                <a:cs typeface="Calibri"/>
              </a:rPr>
              <a:t>não</a:t>
            </a:r>
            <a:r>
              <a:rPr sz="700" spc="9" dirty="0">
                <a:latin typeface="Calibri"/>
                <a:cs typeface="Calibri"/>
              </a:rPr>
              <a:t> </a:t>
            </a:r>
            <a:r>
              <a:rPr sz="700" spc="4" dirty="0">
                <a:latin typeface="Calibri"/>
                <a:cs typeface="Calibri"/>
              </a:rPr>
              <a:t>precisam </a:t>
            </a:r>
            <a:r>
              <a:rPr sz="700" spc="9" dirty="0">
                <a:latin typeface="Calibri"/>
                <a:cs typeface="Calibri"/>
              </a:rPr>
              <a:t> </a:t>
            </a:r>
            <a:r>
              <a:rPr sz="700" spc="4" dirty="0">
                <a:latin typeface="Calibri"/>
                <a:cs typeface="Calibri"/>
              </a:rPr>
              <a:t>ser</a:t>
            </a:r>
            <a:r>
              <a:rPr sz="700" dirty="0">
                <a:latin typeface="Calibri"/>
                <a:cs typeface="Calibri"/>
              </a:rPr>
              <a:t> </a:t>
            </a:r>
            <a:r>
              <a:rPr sz="700" spc="9" dirty="0">
                <a:latin typeface="Calibri"/>
                <a:cs typeface="Calibri"/>
              </a:rPr>
              <a:t>revacinadas.</a:t>
            </a:r>
            <a:endParaRPr sz="700" dirty="0">
              <a:latin typeface="Calibri"/>
              <a:cs typeface="Calibri"/>
            </a:endParaRPr>
          </a:p>
          <a:p>
            <a:pPr marL="64616" marR="109684" algn="just">
              <a:lnSpc>
                <a:spcPct val="114999"/>
              </a:lnSpc>
              <a:spcBef>
                <a:spcPts val="192"/>
              </a:spcBef>
              <a:buAutoNum type="arabicParenBoth"/>
              <a:tabLst>
                <a:tab pos="156381" algn="l"/>
              </a:tabLst>
            </a:pPr>
            <a:r>
              <a:rPr sz="700" spc="9" dirty="0">
                <a:latin typeface="Calibri"/>
                <a:cs typeface="Calibri"/>
              </a:rPr>
              <a:t>A vacina </a:t>
            </a:r>
            <a:r>
              <a:rPr sz="700" spc="4" dirty="0">
                <a:latin typeface="Calibri"/>
                <a:cs typeface="Calibri"/>
              </a:rPr>
              <a:t>Hepatite </a:t>
            </a:r>
            <a:r>
              <a:rPr sz="700" spc="9" dirty="0">
                <a:latin typeface="Calibri"/>
                <a:cs typeface="Calibri"/>
              </a:rPr>
              <a:t>B </a:t>
            </a:r>
            <a:r>
              <a:rPr sz="700" spc="4" dirty="0">
                <a:latin typeface="Calibri"/>
                <a:cs typeface="Calibri"/>
              </a:rPr>
              <a:t>deve ser </a:t>
            </a:r>
            <a:r>
              <a:rPr sz="700" spc="9" dirty="0">
                <a:latin typeface="Calibri"/>
                <a:cs typeface="Calibri"/>
              </a:rPr>
              <a:t>admisnistrada </a:t>
            </a:r>
            <a:r>
              <a:rPr sz="700" spc="4" dirty="0">
                <a:latin typeface="Calibri"/>
                <a:cs typeface="Calibri"/>
              </a:rPr>
              <a:t>nas primeiras </a:t>
            </a:r>
            <a:r>
              <a:rPr sz="700" spc="9" dirty="0">
                <a:latin typeface="Calibri"/>
                <a:cs typeface="Calibri"/>
              </a:rPr>
              <a:t>24 </a:t>
            </a:r>
            <a:r>
              <a:rPr sz="700" dirty="0">
                <a:latin typeface="Calibri"/>
                <a:cs typeface="Calibri"/>
              </a:rPr>
              <a:t>horas, </a:t>
            </a:r>
            <a:r>
              <a:rPr sz="700" spc="4" dirty="0">
                <a:latin typeface="Calibri"/>
                <a:cs typeface="Calibri"/>
              </a:rPr>
              <a:t>preferencialmente, nas primeiras </a:t>
            </a:r>
            <a:r>
              <a:rPr sz="700" spc="9" dirty="0">
                <a:latin typeface="Calibri"/>
                <a:cs typeface="Calibri"/>
              </a:rPr>
              <a:t>12 </a:t>
            </a:r>
            <a:r>
              <a:rPr sz="700" spc="4" dirty="0">
                <a:latin typeface="Calibri"/>
                <a:cs typeface="Calibri"/>
              </a:rPr>
              <a:t>horas </a:t>
            </a:r>
            <a:r>
              <a:rPr sz="700" spc="9" dirty="0">
                <a:latin typeface="Calibri"/>
                <a:cs typeface="Calibri"/>
              </a:rPr>
              <a:t>de </a:t>
            </a:r>
            <a:r>
              <a:rPr sz="700" dirty="0">
                <a:latin typeface="Calibri"/>
                <a:cs typeface="Calibri"/>
              </a:rPr>
              <a:t>vida, </a:t>
            </a:r>
            <a:r>
              <a:rPr sz="700" spc="9" dirty="0">
                <a:latin typeface="Calibri"/>
                <a:cs typeface="Calibri"/>
              </a:rPr>
              <a:t>ainda na </a:t>
            </a:r>
            <a:r>
              <a:rPr sz="700" spc="4" dirty="0">
                <a:latin typeface="Calibri"/>
                <a:cs typeface="Calibri"/>
              </a:rPr>
              <a:t>maternidade. Esta dose pode ser </a:t>
            </a:r>
            <a:r>
              <a:rPr sz="700" spc="9" dirty="0">
                <a:latin typeface="Calibri"/>
                <a:cs typeface="Calibri"/>
              </a:rPr>
              <a:t>administrada até 30 </a:t>
            </a:r>
            <a:r>
              <a:rPr sz="700" spc="4" dirty="0">
                <a:latin typeface="Calibri"/>
                <a:cs typeface="Calibri"/>
              </a:rPr>
              <a:t>dias </a:t>
            </a:r>
            <a:r>
              <a:rPr sz="700" spc="9" dirty="0">
                <a:latin typeface="Calibri"/>
                <a:cs typeface="Calibri"/>
              </a:rPr>
              <a:t>após o </a:t>
            </a:r>
            <a:r>
              <a:rPr sz="700" spc="4" dirty="0">
                <a:latin typeface="Calibri"/>
                <a:cs typeface="Calibri"/>
              </a:rPr>
              <a:t>nascimento.</a:t>
            </a:r>
            <a:r>
              <a:rPr sz="700" spc="9" dirty="0">
                <a:latin typeface="Calibri"/>
                <a:cs typeface="Calibri"/>
              </a:rPr>
              <a:t> </a:t>
            </a:r>
            <a:r>
              <a:rPr sz="700" spc="4" dirty="0">
                <a:latin typeface="Calibri"/>
                <a:cs typeface="Calibri"/>
              </a:rPr>
              <a:t>Crianças </a:t>
            </a:r>
            <a:r>
              <a:rPr sz="700" spc="9" dirty="0">
                <a:latin typeface="Calibri"/>
                <a:cs typeface="Calibri"/>
              </a:rPr>
              <a:t>até 6 </a:t>
            </a:r>
            <a:r>
              <a:rPr sz="700" dirty="0">
                <a:latin typeface="Calibri"/>
                <a:cs typeface="Calibri"/>
              </a:rPr>
              <a:t>(seis) </a:t>
            </a:r>
            <a:r>
              <a:rPr sz="700" spc="9" dirty="0">
                <a:latin typeface="Calibri"/>
                <a:cs typeface="Calibri"/>
              </a:rPr>
              <a:t>anos 11 meses e 29 </a:t>
            </a:r>
            <a:r>
              <a:rPr sz="700" dirty="0">
                <a:latin typeface="Calibri"/>
                <a:cs typeface="Calibri"/>
              </a:rPr>
              <a:t>dias, </a:t>
            </a:r>
            <a:r>
              <a:rPr sz="700" spc="9" dirty="0">
                <a:latin typeface="Calibri"/>
                <a:cs typeface="Calibri"/>
              </a:rPr>
              <a:t>sem comprovação ou com esquema vacinal </a:t>
            </a:r>
            <a:r>
              <a:rPr sz="700" dirty="0">
                <a:latin typeface="Calibri"/>
                <a:cs typeface="Calibri"/>
              </a:rPr>
              <a:t>incompleto, </a:t>
            </a:r>
            <a:r>
              <a:rPr sz="700" spc="4" dirty="0">
                <a:latin typeface="Calibri"/>
                <a:cs typeface="Calibri"/>
              </a:rPr>
              <a:t> </a:t>
            </a:r>
            <a:r>
              <a:rPr sz="700" dirty="0">
                <a:latin typeface="Calibri"/>
                <a:cs typeface="Calibri"/>
              </a:rPr>
              <a:t>iniciar </a:t>
            </a:r>
            <a:r>
              <a:rPr sz="700" spc="9" dirty="0">
                <a:latin typeface="Calibri"/>
                <a:cs typeface="Calibri"/>
              </a:rPr>
              <a:t>ou completar esquema com </a:t>
            </a:r>
            <a:r>
              <a:rPr sz="700" spc="4" dirty="0">
                <a:latin typeface="Calibri"/>
                <a:cs typeface="Calibri"/>
              </a:rPr>
              <a:t>penta que </a:t>
            </a:r>
            <a:r>
              <a:rPr sz="700" spc="9" dirty="0">
                <a:latin typeface="Calibri"/>
                <a:cs typeface="Calibri"/>
              </a:rPr>
              <a:t>está </a:t>
            </a:r>
            <a:r>
              <a:rPr sz="700" spc="4" dirty="0">
                <a:latin typeface="Calibri"/>
                <a:cs typeface="Calibri"/>
              </a:rPr>
              <a:t>disponível </a:t>
            </a:r>
            <a:r>
              <a:rPr sz="700" spc="9" dirty="0">
                <a:latin typeface="Calibri"/>
                <a:cs typeface="Calibri"/>
              </a:rPr>
              <a:t>na rotina </a:t>
            </a:r>
            <a:r>
              <a:rPr sz="700" spc="4" dirty="0">
                <a:latin typeface="Calibri"/>
                <a:cs typeface="Calibri"/>
              </a:rPr>
              <a:t>dos serviços </a:t>
            </a:r>
            <a:r>
              <a:rPr sz="700" spc="9" dirty="0">
                <a:latin typeface="Calibri"/>
                <a:cs typeface="Calibri"/>
              </a:rPr>
              <a:t>de </a:t>
            </a:r>
            <a:r>
              <a:rPr sz="700" spc="-13" dirty="0">
                <a:latin typeface="Calibri"/>
                <a:cs typeface="Calibri"/>
              </a:rPr>
              <a:t>saúde, </a:t>
            </a:r>
            <a:r>
              <a:rPr sz="700" spc="9" dirty="0">
                <a:latin typeface="Calibri"/>
                <a:cs typeface="Calibri"/>
              </a:rPr>
              <a:t>com </a:t>
            </a:r>
            <a:r>
              <a:rPr sz="700" spc="4" dirty="0">
                <a:latin typeface="Calibri"/>
                <a:cs typeface="Calibri"/>
              </a:rPr>
              <a:t>intervalo </a:t>
            </a:r>
            <a:r>
              <a:rPr sz="700" spc="9" dirty="0">
                <a:latin typeface="Calibri"/>
                <a:cs typeface="Calibri"/>
              </a:rPr>
              <a:t>de 60 </a:t>
            </a:r>
            <a:r>
              <a:rPr sz="700" spc="4" dirty="0">
                <a:latin typeface="Calibri"/>
                <a:cs typeface="Calibri"/>
              </a:rPr>
              <a:t>dias </a:t>
            </a:r>
            <a:r>
              <a:rPr sz="700" spc="9" dirty="0">
                <a:latin typeface="Calibri"/>
                <a:cs typeface="Calibri"/>
              </a:rPr>
              <a:t>entre as </a:t>
            </a:r>
            <a:r>
              <a:rPr sz="700" dirty="0">
                <a:latin typeface="Calibri"/>
                <a:cs typeface="Calibri"/>
              </a:rPr>
              <a:t>doses, </a:t>
            </a:r>
            <a:r>
              <a:rPr sz="700" spc="9" dirty="0">
                <a:latin typeface="Calibri"/>
                <a:cs typeface="Calibri"/>
              </a:rPr>
              <a:t>mínimo de 30 </a:t>
            </a:r>
            <a:r>
              <a:rPr sz="700" dirty="0">
                <a:latin typeface="Calibri"/>
                <a:cs typeface="Calibri"/>
              </a:rPr>
              <a:t>dias, </a:t>
            </a:r>
            <a:r>
              <a:rPr sz="700" spc="9" dirty="0">
                <a:latin typeface="Calibri"/>
                <a:cs typeface="Calibri"/>
              </a:rPr>
              <a:t>conforme esquema </a:t>
            </a:r>
            <a:r>
              <a:rPr sz="700" spc="4" dirty="0">
                <a:latin typeface="Calibri"/>
                <a:cs typeface="Calibri"/>
              </a:rPr>
              <a:t>detalhado </a:t>
            </a:r>
            <a:r>
              <a:rPr sz="700" spc="9" dirty="0">
                <a:latin typeface="Calibri"/>
                <a:cs typeface="Calibri"/>
              </a:rPr>
              <a:t>no tópico da vacina </a:t>
            </a:r>
            <a:r>
              <a:rPr sz="700" spc="-4" dirty="0">
                <a:latin typeface="Calibri"/>
                <a:cs typeface="Calibri"/>
              </a:rPr>
              <a:t>penta. </a:t>
            </a:r>
            <a:r>
              <a:rPr sz="700" spc="4" dirty="0">
                <a:latin typeface="Calibri"/>
                <a:cs typeface="Calibri"/>
              </a:rPr>
              <a:t>Crianças </a:t>
            </a:r>
            <a:r>
              <a:rPr sz="700" spc="9" dirty="0">
                <a:latin typeface="Calibri"/>
                <a:cs typeface="Calibri"/>
              </a:rPr>
              <a:t>com 7 anos completos sem </a:t>
            </a:r>
            <a:r>
              <a:rPr sz="700" spc="4" dirty="0">
                <a:latin typeface="Calibri"/>
                <a:cs typeface="Calibri"/>
              </a:rPr>
              <a:t>comprovacão </a:t>
            </a:r>
            <a:r>
              <a:rPr sz="700" spc="9" dirty="0">
                <a:latin typeface="Calibri"/>
                <a:cs typeface="Calibri"/>
              </a:rPr>
              <a:t>ou com esquema vacinal </a:t>
            </a:r>
            <a:r>
              <a:rPr sz="700" dirty="0">
                <a:latin typeface="Calibri"/>
                <a:cs typeface="Calibri"/>
              </a:rPr>
              <a:t>incompleto: </a:t>
            </a:r>
            <a:r>
              <a:rPr sz="700" spc="9" dirty="0">
                <a:latin typeface="Calibri"/>
                <a:cs typeface="Calibri"/>
              </a:rPr>
              <a:t>completar 3 </a:t>
            </a:r>
            <a:r>
              <a:rPr sz="700" spc="13" dirty="0">
                <a:latin typeface="Calibri"/>
                <a:cs typeface="Calibri"/>
              </a:rPr>
              <a:t> </a:t>
            </a:r>
            <a:r>
              <a:rPr sz="700" spc="4" dirty="0">
                <a:latin typeface="Calibri"/>
                <a:cs typeface="Calibri"/>
              </a:rPr>
              <a:t>doses</a:t>
            </a:r>
            <a:r>
              <a:rPr sz="700" dirty="0">
                <a:latin typeface="Calibri"/>
                <a:cs typeface="Calibri"/>
              </a:rPr>
              <a:t> </a:t>
            </a:r>
            <a:r>
              <a:rPr sz="700" spc="9" dirty="0">
                <a:latin typeface="Calibri"/>
                <a:cs typeface="Calibri"/>
              </a:rPr>
              <a:t>com</a:t>
            </a:r>
            <a:r>
              <a:rPr sz="700" spc="4" dirty="0">
                <a:latin typeface="Calibri"/>
                <a:cs typeface="Calibri"/>
              </a:rPr>
              <a:t> </a:t>
            </a:r>
            <a:r>
              <a:rPr sz="700" spc="9" dirty="0">
                <a:latin typeface="Calibri"/>
                <a:cs typeface="Calibri"/>
              </a:rPr>
              <a:t>a</a:t>
            </a:r>
            <a:r>
              <a:rPr sz="700" spc="4" dirty="0">
                <a:latin typeface="Calibri"/>
                <a:cs typeface="Calibri"/>
              </a:rPr>
              <a:t> </a:t>
            </a:r>
            <a:r>
              <a:rPr sz="700" spc="9" dirty="0">
                <a:latin typeface="Calibri"/>
                <a:cs typeface="Calibri"/>
              </a:rPr>
              <a:t>vacina</a:t>
            </a:r>
            <a:r>
              <a:rPr sz="700" spc="4" dirty="0">
                <a:latin typeface="Calibri"/>
                <a:cs typeface="Calibri"/>
              </a:rPr>
              <a:t> hepatite </a:t>
            </a:r>
            <a:r>
              <a:rPr sz="700" spc="9" dirty="0">
                <a:latin typeface="Calibri"/>
                <a:cs typeface="Calibri"/>
              </a:rPr>
              <a:t>B</a:t>
            </a:r>
            <a:r>
              <a:rPr sz="700" spc="4" dirty="0">
                <a:latin typeface="Calibri"/>
                <a:cs typeface="Calibri"/>
              </a:rPr>
              <a:t> </a:t>
            </a:r>
            <a:r>
              <a:rPr sz="700" spc="9" dirty="0">
                <a:latin typeface="Calibri"/>
                <a:cs typeface="Calibri"/>
              </a:rPr>
              <a:t>com</a:t>
            </a:r>
            <a:r>
              <a:rPr sz="700" spc="4" dirty="0">
                <a:latin typeface="Calibri"/>
                <a:cs typeface="Calibri"/>
              </a:rPr>
              <a:t> intervalo </a:t>
            </a:r>
            <a:r>
              <a:rPr sz="700" spc="9" dirty="0">
                <a:latin typeface="Calibri"/>
                <a:cs typeface="Calibri"/>
              </a:rPr>
              <a:t>de</a:t>
            </a:r>
            <a:r>
              <a:rPr sz="700" spc="-38" dirty="0">
                <a:latin typeface="Calibri"/>
                <a:cs typeface="Calibri"/>
              </a:rPr>
              <a:t> </a:t>
            </a:r>
            <a:r>
              <a:rPr sz="700" spc="9" dirty="0">
                <a:latin typeface="Calibri"/>
                <a:cs typeface="Calibri"/>
              </a:rPr>
              <a:t>30</a:t>
            </a:r>
            <a:r>
              <a:rPr sz="700" spc="-9" dirty="0">
                <a:latin typeface="Calibri"/>
                <a:cs typeface="Calibri"/>
              </a:rPr>
              <a:t> </a:t>
            </a:r>
            <a:r>
              <a:rPr sz="700" spc="4" dirty="0">
                <a:latin typeface="Calibri"/>
                <a:cs typeface="Calibri"/>
              </a:rPr>
              <a:t>dias para </a:t>
            </a:r>
            <a:r>
              <a:rPr sz="700" spc="9" dirty="0">
                <a:latin typeface="Calibri"/>
                <a:cs typeface="Calibri"/>
              </a:rPr>
              <a:t>a</a:t>
            </a:r>
            <a:r>
              <a:rPr sz="700" dirty="0">
                <a:latin typeface="Calibri"/>
                <a:cs typeface="Calibri"/>
              </a:rPr>
              <a:t> </a:t>
            </a:r>
            <a:r>
              <a:rPr sz="700" spc="4" dirty="0">
                <a:latin typeface="Calibri"/>
                <a:cs typeface="Calibri"/>
              </a:rPr>
              <a:t>2ª dose </a:t>
            </a:r>
            <a:r>
              <a:rPr sz="700" spc="9" dirty="0">
                <a:latin typeface="Calibri"/>
                <a:cs typeface="Calibri"/>
              </a:rPr>
              <a:t>e</a:t>
            </a:r>
            <a:r>
              <a:rPr sz="700" spc="4" dirty="0">
                <a:latin typeface="Calibri"/>
                <a:cs typeface="Calibri"/>
              </a:rPr>
              <a:t> </a:t>
            </a:r>
            <a:r>
              <a:rPr sz="700" spc="9" dirty="0">
                <a:latin typeface="Calibri"/>
                <a:cs typeface="Calibri"/>
              </a:rPr>
              <a:t>de</a:t>
            </a:r>
            <a:r>
              <a:rPr sz="700" dirty="0">
                <a:latin typeface="Calibri"/>
                <a:cs typeface="Calibri"/>
              </a:rPr>
              <a:t> </a:t>
            </a:r>
            <a:r>
              <a:rPr sz="700" spc="9" dirty="0">
                <a:latin typeface="Calibri"/>
                <a:cs typeface="Calibri"/>
              </a:rPr>
              <a:t>6</a:t>
            </a:r>
            <a:r>
              <a:rPr sz="700" dirty="0">
                <a:latin typeface="Calibri"/>
                <a:cs typeface="Calibri"/>
              </a:rPr>
              <a:t> </a:t>
            </a:r>
            <a:r>
              <a:rPr sz="700" spc="9" dirty="0">
                <a:latin typeface="Calibri"/>
                <a:cs typeface="Calibri"/>
              </a:rPr>
              <a:t>meses</a:t>
            </a:r>
            <a:r>
              <a:rPr sz="700" spc="4" dirty="0">
                <a:latin typeface="Calibri"/>
                <a:cs typeface="Calibri"/>
              </a:rPr>
              <a:t> </a:t>
            </a:r>
            <a:r>
              <a:rPr sz="700" spc="9" dirty="0">
                <a:latin typeface="Calibri"/>
                <a:cs typeface="Calibri"/>
              </a:rPr>
              <a:t>entre</a:t>
            </a:r>
            <a:r>
              <a:rPr sz="700" dirty="0">
                <a:latin typeface="Calibri"/>
                <a:cs typeface="Calibri"/>
              </a:rPr>
              <a:t> </a:t>
            </a:r>
            <a:r>
              <a:rPr sz="700" spc="9" dirty="0">
                <a:latin typeface="Calibri"/>
                <a:cs typeface="Calibri"/>
              </a:rPr>
              <a:t>a</a:t>
            </a:r>
            <a:r>
              <a:rPr sz="700" dirty="0">
                <a:latin typeface="Calibri"/>
                <a:cs typeface="Calibri"/>
              </a:rPr>
              <a:t> </a:t>
            </a:r>
            <a:r>
              <a:rPr sz="700" spc="4" dirty="0">
                <a:latin typeface="Calibri"/>
                <a:cs typeface="Calibri"/>
              </a:rPr>
              <a:t>1ª </a:t>
            </a:r>
            <a:r>
              <a:rPr sz="700" spc="9" dirty="0">
                <a:latin typeface="Calibri"/>
                <a:cs typeface="Calibri"/>
              </a:rPr>
              <a:t>e</a:t>
            </a:r>
            <a:r>
              <a:rPr sz="700" spc="4" dirty="0">
                <a:latin typeface="Calibri"/>
                <a:cs typeface="Calibri"/>
              </a:rPr>
              <a:t> </a:t>
            </a:r>
            <a:r>
              <a:rPr sz="700" spc="9" dirty="0">
                <a:latin typeface="Calibri"/>
                <a:cs typeface="Calibri"/>
              </a:rPr>
              <a:t>a</a:t>
            </a:r>
            <a:r>
              <a:rPr sz="700" spc="13" dirty="0">
                <a:latin typeface="Calibri"/>
                <a:cs typeface="Calibri"/>
              </a:rPr>
              <a:t> </a:t>
            </a:r>
            <a:r>
              <a:rPr sz="700" spc="4" dirty="0">
                <a:latin typeface="Calibri"/>
                <a:cs typeface="Calibri"/>
              </a:rPr>
              <a:t>3ª.</a:t>
            </a:r>
            <a:endParaRPr sz="700" dirty="0">
              <a:latin typeface="Calibri"/>
              <a:cs typeface="Calibri"/>
            </a:endParaRPr>
          </a:p>
          <a:p>
            <a:pPr marL="65159" marR="95023" algn="just">
              <a:lnSpc>
                <a:spcPct val="114999"/>
              </a:lnSpc>
              <a:spcBef>
                <a:spcPts val="299"/>
              </a:spcBef>
              <a:buAutoNum type="arabicParenBoth"/>
              <a:tabLst>
                <a:tab pos="156381" algn="l"/>
              </a:tabLst>
            </a:pPr>
            <a:r>
              <a:rPr sz="700" spc="9" dirty="0">
                <a:latin typeface="Calibri"/>
                <a:cs typeface="Calibri"/>
              </a:rPr>
              <a:t>A </a:t>
            </a:r>
            <a:r>
              <a:rPr sz="700" spc="4" dirty="0">
                <a:latin typeface="Calibri"/>
                <a:cs typeface="Calibri"/>
              </a:rPr>
              <a:t>idade </a:t>
            </a:r>
            <a:r>
              <a:rPr sz="700" spc="9" dirty="0">
                <a:latin typeface="Calibri"/>
                <a:cs typeface="Calibri"/>
              </a:rPr>
              <a:t>mínima </a:t>
            </a:r>
            <a:r>
              <a:rPr sz="700" spc="4" dirty="0">
                <a:latin typeface="Calibri"/>
                <a:cs typeface="Calibri"/>
              </a:rPr>
              <a:t>para </a:t>
            </a:r>
            <a:r>
              <a:rPr sz="700" spc="9" dirty="0">
                <a:latin typeface="Calibri"/>
                <a:cs typeface="Calibri"/>
              </a:rPr>
              <a:t>a administração da </a:t>
            </a:r>
            <a:r>
              <a:rPr sz="700" spc="4" dirty="0">
                <a:latin typeface="Calibri"/>
                <a:cs typeface="Calibri"/>
              </a:rPr>
              <a:t>primeira dose </a:t>
            </a:r>
            <a:r>
              <a:rPr sz="700" spc="9" dirty="0">
                <a:latin typeface="Calibri"/>
                <a:cs typeface="Calibri"/>
              </a:rPr>
              <a:t>é de 1 mês e 15 </a:t>
            </a:r>
            <a:r>
              <a:rPr sz="700" spc="4" dirty="0">
                <a:latin typeface="Calibri"/>
                <a:cs typeface="Calibri"/>
              </a:rPr>
              <a:t>dias </a:t>
            </a:r>
            <a:r>
              <a:rPr sz="700" spc="9" dirty="0">
                <a:latin typeface="Calibri"/>
                <a:cs typeface="Calibri"/>
              </a:rPr>
              <a:t>e a </a:t>
            </a:r>
            <a:r>
              <a:rPr sz="700" spc="4" dirty="0">
                <a:latin typeface="Calibri"/>
                <a:cs typeface="Calibri"/>
              </a:rPr>
              <a:t>idade </a:t>
            </a:r>
            <a:r>
              <a:rPr sz="700" spc="9" dirty="0">
                <a:latin typeface="Calibri"/>
                <a:cs typeface="Calibri"/>
              </a:rPr>
              <a:t>máxima é de 3 meses e 15 </a:t>
            </a:r>
            <a:r>
              <a:rPr sz="700" spc="4" dirty="0">
                <a:latin typeface="Calibri"/>
                <a:cs typeface="Calibri"/>
              </a:rPr>
              <a:t>dias. </a:t>
            </a:r>
            <a:r>
              <a:rPr sz="700" spc="9" dirty="0">
                <a:latin typeface="Calibri"/>
                <a:cs typeface="Calibri"/>
              </a:rPr>
              <a:t>A </a:t>
            </a:r>
            <a:r>
              <a:rPr sz="700" spc="4" dirty="0">
                <a:latin typeface="Calibri"/>
                <a:cs typeface="Calibri"/>
              </a:rPr>
              <a:t>idade </a:t>
            </a:r>
            <a:r>
              <a:rPr sz="700" spc="9" dirty="0">
                <a:latin typeface="Calibri"/>
                <a:cs typeface="Calibri"/>
              </a:rPr>
              <a:t>mínima </a:t>
            </a:r>
            <a:r>
              <a:rPr sz="700" spc="4" dirty="0">
                <a:latin typeface="Calibri"/>
                <a:cs typeface="Calibri"/>
              </a:rPr>
              <a:t>para </a:t>
            </a:r>
            <a:r>
              <a:rPr sz="700" spc="9" dirty="0">
                <a:latin typeface="Calibri"/>
                <a:cs typeface="Calibri"/>
              </a:rPr>
              <a:t>a administração da </a:t>
            </a:r>
            <a:r>
              <a:rPr sz="700" spc="4" dirty="0">
                <a:latin typeface="Calibri"/>
                <a:cs typeface="Calibri"/>
              </a:rPr>
              <a:t>segunda dose </a:t>
            </a:r>
            <a:r>
              <a:rPr sz="700" spc="9" dirty="0">
                <a:latin typeface="Calibri"/>
                <a:cs typeface="Calibri"/>
              </a:rPr>
              <a:t>é de 3 meses e 15 </a:t>
            </a:r>
            <a:r>
              <a:rPr sz="700" spc="4" dirty="0">
                <a:latin typeface="Calibri"/>
                <a:cs typeface="Calibri"/>
              </a:rPr>
              <a:t>dias </a:t>
            </a:r>
            <a:r>
              <a:rPr sz="700" spc="9" dirty="0">
                <a:latin typeface="Calibri"/>
                <a:cs typeface="Calibri"/>
              </a:rPr>
              <a:t>e a </a:t>
            </a:r>
            <a:r>
              <a:rPr sz="700" spc="4" dirty="0">
                <a:latin typeface="Calibri"/>
                <a:cs typeface="Calibri"/>
              </a:rPr>
              <a:t>idade </a:t>
            </a:r>
            <a:r>
              <a:rPr sz="700" spc="9" dirty="0">
                <a:latin typeface="Calibri"/>
                <a:cs typeface="Calibri"/>
              </a:rPr>
              <a:t>máxima é de 7 meses e vinte e 29 </a:t>
            </a:r>
            <a:r>
              <a:rPr sz="700" spc="4" dirty="0">
                <a:latin typeface="Calibri"/>
                <a:cs typeface="Calibri"/>
              </a:rPr>
              <a:t>dias. Se </a:t>
            </a:r>
            <a:r>
              <a:rPr sz="700" spc="9" dirty="0">
                <a:latin typeface="Calibri"/>
                <a:cs typeface="Calibri"/>
              </a:rPr>
              <a:t>a criança </a:t>
            </a:r>
            <a:r>
              <a:rPr sz="700" spc="4" dirty="0">
                <a:latin typeface="Calibri"/>
                <a:cs typeface="Calibri"/>
              </a:rPr>
              <a:t>regurgitar, </a:t>
            </a:r>
            <a:r>
              <a:rPr sz="700" spc="9" dirty="0">
                <a:latin typeface="Calibri"/>
                <a:cs typeface="Calibri"/>
              </a:rPr>
              <a:t>cuspir ou vomitar após a vacinação, </a:t>
            </a:r>
            <a:r>
              <a:rPr sz="700" spc="4" dirty="0">
                <a:latin typeface="Calibri"/>
                <a:cs typeface="Calibri"/>
              </a:rPr>
              <a:t>não </a:t>
            </a:r>
            <a:r>
              <a:rPr sz="700" spc="9" dirty="0">
                <a:latin typeface="Calibri"/>
                <a:cs typeface="Calibri"/>
              </a:rPr>
              <a:t> repita</a:t>
            </a:r>
            <a:r>
              <a:rPr sz="700" dirty="0">
                <a:latin typeface="Calibri"/>
                <a:cs typeface="Calibri"/>
              </a:rPr>
              <a:t> </a:t>
            </a:r>
            <a:r>
              <a:rPr sz="700" spc="9" dirty="0">
                <a:latin typeface="Calibri"/>
                <a:cs typeface="Calibri"/>
              </a:rPr>
              <a:t>a</a:t>
            </a:r>
            <a:r>
              <a:rPr sz="700" spc="4" dirty="0">
                <a:latin typeface="Calibri"/>
                <a:cs typeface="Calibri"/>
              </a:rPr>
              <a:t> dose. </a:t>
            </a:r>
            <a:r>
              <a:rPr sz="700" spc="9" dirty="0">
                <a:latin typeface="Calibri"/>
                <a:cs typeface="Calibri"/>
              </a:rPr>
              <a:t>Nestes</a:t>
            </a:r>
            <a:r>
              <a:rPr sz="700" spc="4" dirty="0">
                <a:latin typeface="Calibri"/>
                <a:cs typeface="Calibri"/>
              </a:rPr>
              <a:t> </a:t>
            </a:r>
            <a:r>
              <a:rPr sz="700" spc="9" dirty="0">
                <a:latin typeface="Calibri"/>
                <a:cs typeface="Calibri"/>
              </a:rPr>
              <a:t>casos,</a:t>
            </a:r>
            <a:r>
              <a:rPr sz="700" spc="4" dirty="0">
                <a:latin typeface="Calibri"/>
                <a:cs typeface="Calibri"/>
              </a:rPr>
              <a:t> </a:t>
            </a:r>
            <a:r>
              <a:rPr sz="700" spc="9" dirty="0">
                <a:latin typeface="Calibri"/>
                <a:cs typeface="Calibri"/>
              </a:rPr>
              <a:t>considere</a:t>
            </a:r>
            <a:r>
              <a:rPr sz="700" spc="4" dirty="0">
                <a:latin typeface="Calibri"/>
                <a:cs typeface="Calibri"/>
              </a:rPr>
              <a:t> </a:t>
            </a:r>
            <a:r>
              <a:rPr sz="700" spc="9" dirty="0">
                <a:latin typeface="Calibri"/>
                <a:cs typeface="Calibri"/>
              </a:rPr>
              <a:t>a</a:t>
            </a:r>
            <a:r>
              <a:rPr sz="700" spc="4" dirty="0">
                <a:latin typeface="Calibri"/>
                <a:cs typeface="Calibri"/>
              </a:rPr>
              <a:t> dose</a:t>
            </a:r>
            <a:r>
              <a:rPr sz="700" dirty="0">
                <a:latin typeface="Calibri"/>
                <a:cs typeface="Calibri"/>
              </a:rPr>
              <a:t> </a:t>
            </a:r>
            <a:r>
              <a:rPr sz="700" spc="4" dirty="0">
                <a:latin typeface="Calibri"/>
                <a:cs typeface="Calibri"/>
              </a:rPr>
              <a:t>válida.</a:t>
            </a:r>
            <a:endParaRPr sz="700" dirty="0">
              <a:latin typeface="Calibri"/>
              <a:cs typeface="Calibri"/>
            </a:endParaRPr>
          </a:p>
          <a:p>
            <a:pPr marL="155838" indent="-91222" algn="just">
              <a:spcBef>
                <a:spcPts val="21"/>
              </a:spcBef>
              <a:buAutoNum type="arabicParenBoth"/>
              <a:tabLst>
                <a:tab pos="156381" algn="l"/>
              </a:tabLst>
            </a:pPr>
            <a:r>
              <a:rPr sz="700" spc="9" dirty="0">
                <a:latin typeface="Calibri"/>
                <a:cs typeface="Calibri"/>
              </a:rPr>
              <a:t>Administrar</a:t>
            </a:r>
            <a:r>
              <a:rPr sz="700" spc="4" dirty="0">
                <a:latin typeface="Calibri"/>
                <a:cs typeface="Calibri"/>
              </a:rPr>
              <a:t> </a:t>
            </a:r>
            <a:r>
              <a:rPr sz="700" spc="9" dirty="0">
                <a:latin typeface="Calibri"/>
                <a:cs typeface="Calibri"/>
              </a:rPr>
              <a:t>1 </a:t>
            </a:r>
            <a:r>
              <a:rPr sz="700" spc="4" dirty="0">
                <a:latin typeface="Calibri"/>
                <a:cs typeface="Calibri"/>
              </a:rPr>
              <a:t>(uma)</a:t>
            </a:r>
            <a:r>
              <a:rPr sz="700" spc="9" dirty="0">
                <a:latin typeface="Calibri"/>
                <a:cs typeface="Calibri"/>
              </a:rPr>
              <a:t> </a:t>
            </a:r>
            <a:r>
              <a:rPr sz="700" spc="4" dirty="0">
                <a:latin typeface="Calibri"/>
                <a:cs typeface="Calibri"/>
              </a:rPr>
              <a:t>dose</a:t>
            </a:r>
            <a:r>
              <a:rPr sz="700" spc="9" dirty="0">
                <a:latin typeface="Calibri"/>
                <a:cs typeface="Calibri"/>
              </a:rPr>
              <a:t> da vacina Pneumocócica</a:t>
            </a:r>
            <a:r>
              <a:rPr sz="700" spc="4" dirty="0">
                <a:latin typeface="Calibri"/>
                <a:cs typeface="Calibri"/>
              </a:rPr>
              <a:t> </a:t>
            </a:r>
            <a:r>
              <a:rPr sz="700" spc="9" dirty="0">
                <a:latin typeface="Calibri"/>
                <a:cs typeface="Calibri"/>
              </a:rPr>
              <a:t>10V </a:t>
            </a:r>
            <a:r>
              <a:rPr sz="700" spc="4" dirty="0">
                <a:latin typeface="Calibri"/>
                <a:cs typeface="Calibri"/>
              </a:rPr>
              <a:t>(conjugada),</a:t>
            </a:r>
            <a:r>
              <a:rPr sz="700" spc="9" dirty="0">
                <a:latin typeface="Calibri"/>
                <a:cs typeface="Calibri"/>
              </a:rPr>
              <a:t> da vacina Meningocócica C</a:t>
            </a:r>
            <a:r>
              <a:rPr sz="700" spc="4" dirty="0">
                <a:latin typeface="Calibri"/>
                <a:cs typeface="Calibri"/>
              </a:rPr>
              <a:t> (conjugada),</a:t>
            </a:r>
            <a:r>
              <a:rPr sz="700" spc="9" dirty="0">
                <a:latin typeface="Calibri"/>
                <a:cs typeface="Calibri"/>
              </a:rPr>
              <a:t> da vacina </a:t>
            </a:r>
            <a:r>
              <a:rPr sz="700" spc="4" dirty="0">
                <a:latin typeface="Calibri"/>
                <a:cs typeface="Calibri"/>
              </a:rPr>
              <a:t>hepatite</a:t>
            </a:r>
            <a:r>
              <a:rPr sz="700" spc="9" dirty="0">
                <a:latin typeface="Calibri"/>
                <a:cs typeface="Calibri"/>
              </a:rPr>
              <a:t> A e</a:t>
            </a:r>
            <a:r>
              <a:rPr sz="700" spc="4" dirty="0">
                <a:latin typeface="Calibri"/>
                <a:cs typeface="Calibri"/>
              </a:rPr>
              <a:t> </a:t>
            </a:r>
            <a:r>
              <a:rPr sz="700" spc="9" dirty="0">
                <a:latin typeface="Calibri"/>
                <a:cs typeface="Calibri"/>
              </a:rPr>
              <a:t>da vacina </a:t>
            </a:r>
            <a:r>
              <a:rPr sz="700" spc="4" dirty="0">
                <a:latin typeface="Calibri"/>
                <a:cs typeface="Calibri"/>
              </a:rPr>
              <a:t>tetra</a:t>
            </a:r>
            <a:r>
              <a:rPr sz="700" spc="9" dirty="0">
                <a:latin typeface="Calibri"/>
                <a:cs typeface="Calibri"/>
              </a:rPr>
              <a:t> </a:t>
            </a:r>
            <a:r>
              <a:rPr sz="700" spc="4" dirty="0">
                <a:latin typeface="Calibri"/>
                <a:cs typeface="Calibri"/>
              </a:rPr>
              <a:t>viral</a:t>
            </a:r>
            <a:r>
              <a:rPr sz="700" spc="9" dirty="0">
                <a:latin typeface="Calibri"/>
                <a:cs typeface="Calibri"/>
              </a:rPr>
              <a:t> </a:t>
            </a:r>
            <a:r>
              <a:rPr sz="700" spc="13" dirty="0">
                <a:latin typeface="Calibri"/>
                <a:cs typeface="Calibri"/>
              </a:rPr>
              <a:t>em</a:t>
            </a:r>
            <a:r>
              <a:rPr sz="700" spc="9" dirty="0">
                <a:latin typeface="Calibri"/>
                <a:cs typeface="Calibri"/>
              </a:rPr>
              <a:t> crianças</a:t>
            </a:r>
            <a:r>
              <a:rPr sz="700" spc="4" dirty="0">
                <a:latin typeface="Calibri"/>
                <a:cs typeface="Calibri"/>
              </a:rPr>
              <a:t> </a:t>
            </a:r>
            <a:r>
              <a:rPr sz="700" spc="9" dirty="0">
                <a:latin typeface="Calibri"/>
                <a:cs typeface="Calibri"/>
              </a:rPr>
              <a:t>até 4 anos </a:t>
            </a:r>
            <a:r>
              <a:rPr sz="700" spc="4" dirty="0">
                <a:latin typeface="Calibri"/>
                <a:cs typeface="Calibri"/>
              </a:rPr>
              <a:t>(4</a:t>
            </a:r>
            <a:r>
              <a:rPr sz="700" spc="9" dirty="0">
                <a:latin typeface="Calibri"/>
                <a:cs typeface="Calibri"/>
              </a:rPr>
              <a:t> anos 11 meses</a:t>
            </a:r>
            <a:r>
              <a:rPr sz="700" spc="4" dirty="0">
                <a:latin typeface="Calibri"/>
                <a:cs typeface="Calibri"/>
              </a:rPr>
              <a:t> </a:t>
            </a:r>
            <a:r>
              <a:rPr sz="700" spc="9" dirty="0">
                <a:latin typeface="Calibri"/>
                <a:cs typeface="Calibri"/>
              </a:rPr>
              <a:t>e 29 </a:t>
            </a:r>
            <a:r>
              <a:rPr sz="700" spc="4" dirty="0">
                <a:latin typeface="Calibri"/>
                <a:cs typeface="Calibri"/>
              </a:rPr>
              <a:t>dias)</a:t>
            </a:r>
            <a:endParaRPr sz="700" dirty="0">
              <a:latin typeface="Calibri"/>
              <a:cs typeface="Calibri"/>
            </a:endParaRPr>
          </a:p>
          <a:p>
            <a:pPr marL="65159" algn="just">
              <a:spcBef>
                <a:spcPts val="90"/>
              </a:spcBef>
            </a:pPr>
            <a:r>
              <a:rPr sz="700" spc="9" dirty="0">
                <a:latin typeface="Calibri"/>
                <a:cs typeface="Calibri"/>
              </a:rPr>
              <a:t>de</a:t>
            </a:r>
            <a:r>
              <a:rPr sz="700" spc="4" dirty="0">
                <a:latin typeface="Calibri"/>
                <a:cs typeface="Calibri"/>
              </a:rPr>
              <a:t> idade, que</a:t>
            </a:r>
            <a:r>
              <a:rPr sz="700" spc="9" dirty="0">
                <a:latin typeface="Calibri"/>
                <a:cs typeface="Calibri"/>
              </a:rPr>
              <a:t> tenham</a:t>
            </a:r>
            <a:r>
              <a:rPr sz="700" spc="4" dirty="0">
                <a:latin typeface="Calibri"/>
                <a:cs typeface="Calibri"/>
              </a:rPr>
              <a:t> perdido </a:t>
            </a:r>
            <a:r>
              <a:rPr sz="700" spc="9" dirty="0">
                <a:latin typeface="Calibri"/>
                <a:cs typeface="Calibri"/>
              </a:rPr>
              <a:t>a </a:t>
            </a:r>
            <a:r>
              <a:rPr sz="700" spc="4" dirty="0">
                <a:latin typeface="Calibri"/>
                <a:cs typeface="Calibri"/>
              </a:rPr>
              <a:t>oportunidade </a:t>
            </a:r>
            <a:r>
              <a:rPr sz="700" spc="9" dirty="0">
                <a:latin typeface="Calibri"/>
                <a:cs typeface="Calibri"/>
              </a:rPr>
              <a:t>de </a:t>
            </a:r>
            <a:r>
              <a:rPr sz="700" spc="4" dirty="0">
                <a:latin typeface="Calibri"/>
                <a:cs typeface="Calibri"/>
              </a:rPr>
              <a:t>se vacinar.</a:t>
            </a:r>
            <a:endParaRPr sz="700" dirty="0">
              <a:latin typeface="Calibri"/>
              <a:cs typeface="Calibri"/>
            </a:endParaRPr>
          </a:p>
          <a:p>
            <a:pPr marL="155838" indent="-91222" algn="just">
              <a:spcBef>
                <a:spcPts val="154"/>
              </a:spcBef>
              <a:buAutoNum type="arabicParenBoth" startAt="5"/>
              <a:tabLst>
                <a:tab pos="156381" algn="l"/>
              </a:tabLst>
            </a:pPr>
            <a:r>
              <a:rPr sz="700" spc="9" dirty="0">
                <a:latin typeface="Calibri"/>
                <a:cs typeface="Calibri"/>
              </a:rPr>
              <a:t>A recomendação de vacinação</a:t>
            </a:r>
            <a:r>
              <a:rPr sz="700" spc="13" dirty="0">
                <a:latin typeface="Calibri"/>
                <a:cs typeface="Calibri"/>
              </a:rPr>
              <a:t> </a:t>
            </a:r>
            <a:r>
              <a:rPr sz="700" spc="9" dirty="0">
                <a:latin typeface="Calibri"/>
                <a:cs typeface="Calibri"/>
              </a:rPr>
              <a:t>contra a </a:t>
            </a:r>
            <a:r>
              <a:rPr sz="700" spc="4" dirty="0">
                <a:latin typeface="Calibri"/>
                <a:cs typeface="Calibri"/>
              </a:rPr>
              <a:t>febre</a:t>
            </a:r>
            <a:r>
              <a:rPr sz="700" spc="13" dirty="0">
                <a:latin typeface="Calibri"/>
                <a:cs typeface="Calibri"/>
              </a:rPr>
              <a:t> </a:t>
            </a:r>
            <a:r>
              <a:rPr sz="700" spc="9" dirty="0">
                <a:latin typeface="Calibri"/>
                <a:cs typeface="Calibri"/>
              </a:rPr>
              <a:t>amarela é </a:t>
            </a:r>
            <a:r>
              <a:rPr sz="700" spc="4" dirty="0">
                <a:latin typeface="Calibri"/>
                <a:cs typeface="Calibri"/>
              </a:rPr>
              <a:t>para</a:t>
            </a:r>
            <a:r>
              <a:rPr sz="700" spc="9" dirty="0">
                <a:latin typeface="Calibri"/>
                <a:cs typeface="Calibri"/>
              </a:rPr>
              <a:t> todo</a:t>
            </a:r>
            <a:r>
              <a:rPr sz="700" spc="13" dirty="0">
                <a:latin typeface="Calibri"/>
                <a:cs typeface="Calibri"/>
              </a:rPr>
              <a:t> </a:t>
            </a:r>
            <a:r>
              <a:rPr sz="700" spc="4" dirty="0">
                <a:latin typeface="Calibri"/>
                <a:cs typeface="Calibri"/>
              </a:rPr>
              <a:t>Brasil,</a:t>
            </a:r>
            <a:r>
              <a:rPr sz="700" spc="9" dirty="0">
                <a:latin typeface="Calibri"/>
                <a:cs typeface="Calibri"/>
              </a:rPr>
              <a:t> </a:t>
            </a:r>
            <a:r>
              <a:rPr sz="700" spc="4" dirty="0">
                <a:latin typeface="Calibri"/>
                <a:cs typeface="Calibri"/>
              </a:rPr>
              <a:t>devendo</a:t>
            </a:r>
            <a:r>
              <a:rPr sz="700" spc="9" dirty="0">
                <a:latin typeface="Calibri"/>
                <a:cs typeface="Calibri"/>
              </a:rPr>
              <a:t> </a:t>
            </a:r>
            <a:r>
              <a:rPr sz="700" spc="4" dirty="0">
                <a:latin typeface="Calibri"/>
                <a:cs typeface="Calibri"/>
              </a:rPr>
              <a:t>seguir</a:t>
            </a:r>
            <a:r>
              <a:rPr sz="700" spc="9" dirty="0">
                <a:latin typeface="Calibri"/>
                <a:cs typeface="Calibri"/>
              </a:rPr>
              <a:t> o</a:t>
            </a:r>
            <a:r>
              <a:rPr sz="700" spc="13" dirty="0">
                <a:latin typeface="Calibri"/>
                <a:cs typeface="Calibri"/>
              </a:rPr>
              <a:t> </a:t>
            </a:r>
            <a:r>
              <a:rPr sz="700" spc="9" dirty="0">
                <a:latin typeface="Calibri"/>
                <a:cs typeface="Calibri"/>
              </a:rPr>
              <a:t>esquema de acordo</a:t>
            </a:r>
            <a:r>
              <a:rPr sz="700" spc="13" dirty="0">
                <a:latin typeface="Calibri"/>
                <a:cs typeface="Calibri"/>
              </a:rPr>
              <a:t> </a:t>
            </a:r>
            <a:r>
              <a:rPr sz="700" spc="9" dirty="0">
                <a:latin typeface="Calibri"/>
                <a:cs typeface="Calibri"/>
              </a:rPr>
              <a:t>com as </a:t>
            </a:r>
            <a:r>
              <a:rPr sz="700" spc="4" dirty="0">
                <a:latin typeface="Calibri"/>
                <a:cs typeface="Calibri"/>
              </a:rPr>
              <a:t>indicações</a:t>
            </a:r>
            <a:r>
              <a:rPr sz="700" spc="9" dirty="0">
                <a:latin typeface="Calibri"/>
                <a:cs typeface="Calibri"/>
              </a:rPr>
              <a:t> da</a:t>
            </a:r>
            <a:r>
              <a:rPr sz="700" spc="13" dirty="0">
                <a:latin typeface="Calibri"/>
                <a:cs typeface="Calibri"/>
              </a:rPr>
              <a:t> </a:t>
            </a:r>
            <a:r>
              <a:rPr sz="700" spc="4" dirty="0">
                <a:latin typeface="Calibri"/>
                <a:cs typeface="Calibri"/>
              </a:rPr>
              <a:t>faixa</a:t>
            </a:r>
            <a:r>
              <a:rPr sz="700" spc="9" dirty="0">
                <a:latin typeface="Calibri"/>
                <a:cs typeface="Calibri"/>
              </a:rPr>
              <a:t> </a:t>
            </a:r>
            <a:r>
              <a:rPr sz="700" spc="4" dirty="0">
                <a:latin typeface="Calibri"/>
                <a:cs typeface="Calibri"/>
              </a:rPr>
              <a:t>etária</a:t>
            </a:r>
            <a:r>
              <a:rPr sz="700" spc="9" dirty="0">
                <a:latin typeface="Calibri"/>
                <a:cs typeface="Calibri"/>
              </a:rPr>
              <a:t> e</a:t>
            </a:r>
            <a:r>
              <a:rPr sz="700" spc="13" dirty="0">
                <a:latin typeface="Calibri"/>
                <a:cs typeface="Calibri"/>
              </a:rPr>
              <a:t> </a:t>
            </a:r>
            <a:r>
              <a:rPr sz="700" spc="4" dirty="0">
                <a:latin typeface="Calibri"/>
                <a:cs typeface="Calibri"/>
              </a:rPr>
              <a:t>situação</a:t>
            </a:r>
            <a:r>
              <a:rPr sz="700" spc="9" dirty="0">
                <a:latin typeface="Calibri"/>
                <a:cs typeface="Calibri"/>
              </a:rPr>
              <a:t> </a:t>
            </a:r>
            <a:r>
              <a:rPr sz="700" spc="4" dirty="0">
                <a:latin typeface="Calibri"/>
                <a:cs typeface="Calibri"/>
              </a:rPr>
              <a:t>vacinal.</a:t>
            </a:r>
            <a:endParaRPr sz="700" dirty="0">
              <a:latin typeface="Calibri"/>
              <a:cs typeface="Calibri"/>
            </a:endParaRPr>
          </a:p>
          <a:p>
            <a:pPr marL="65159" marR="2320733" algn="just">
              <a:lnSpc>
                <a:spcPct val="114999"/>
              </a:lnSpc>
              <a:spcBef>
                <a:spcPts val="217"/>
              </a:spcBef>
              <a:buAutoNum type="arabicParenBoth" startAt="5"/>
              <a:tabLst>
                <a:tab pos="156381" algn="l"/>
              </a:tabLst>
            </a:pPr>
            <a:r>
              <a:rPr sz="700" spc="9" dirty="0">
                <a:latin typeface="Calibri"/>
                <a:cs typeface="Calibri"/>
              </a:rPr>
              <a:t>Indicada vacinação </a:t>
            </a:r>
            <a:r>
              <a:rPr sz="700" spc="13" dirty="0">
                <a:latin typeface="Calibri"/>
                <a:cs typeface="Calibri"/>
              </a:rPr>
              <a:t>em </a:t>
            </a:r>
            <a:r>
              <a:rPr sz="700" spc="4" dirty="0">
                <a:latin typeface="Calibri"/>
                <a:cs typeface="Calibri"/>
              </a:rPr>
              <a:t>bloqueios </a:t>
            </a:r>
            <a:r>
              <a:rPr sz="700" spc="9" dirty="0">
                <a:latin typeface="Calibri"/>
                <a:cs typeface="Calibri"/>
              </a:rPr>
              <a:t>de casos </a:t>
            </a:r>
            <a:r>
              <a:rPr sz="700" spc="4" dirty="0">
                <a:latin typeface="Calibri"/>
                <a:cs typeface="Calibri"/>
              </a:rPr>
              <a:t>suspeitos </a:t>
            </a:r>
            <a:r>
              <a:rPr sz="700" spc="9" dirty="0">
                <a:latin typeface="Calibri"/>
                <a:cs typeface="Calibri"/>
              </a:rPr>
              <a:t>de </a:t>
            </a:r>
            <a:r>
              <a:rPr sz="700" spc="4" dirty="0">
                <a:latin typeface="Calibri"/>
                <a:cs typeface="Calibri"/>
              </a:rPr>
              <a:t>sarampo </a:t>
            </a:r>
            <a:r>
              <a:rPr sz="700" spc="9" dirty="0">
                <a:latin typeface="Calibri"/>
                <a:cs typeface="Calibri"/>
              </a:rPr>
              <a:t>e rubéola a </a:t>
            </a:r>
            <a:r>
              <a:rPr sz="700" spc="4" dirty="0">
                <a:latin typeface="Calibri"/>
                <a:cs typeface="Calibri"/>
              </a:rPr>
              <a:t>partir dos </a:t>
            </a:r>
            <a:r>
              <a:rPr sz="700" spc="9" dirty="0">
                <a:latin typeface="Calibri"/>
                <a:cs typeface="Calibri"/>
              </a:rPr>
              <a:t>6 meses. Em menores de 2 anos, </a:t>
            </a:r>
            <a:r>
              <a:rPr sz="700" spc="4" dirty="0">
                <a:latin typeface="Calibri"/>
                <a:cs typeface="Calibri"/>
              </a:rPr>
              <a:t>não pode ser </a:t>
            </a:r>
            <a:r>
              <a:rPr sz="700" spc="9" dirty="0">
                <a:latin typeface="Calibri"/>
                <a:cs typeface="Calibri"/>
              </a:rPr>
              <a:t>aplicada </a:t>
            </a:r>
            <a:r>
              <a:rPr sz="700" spc="4" dirty="0">
                <a:latin typeface="Calibri"/>
                <a:cs typeface="Calibri"/>
              </a:rPr>
              <a:t>simultaneamente </a:t>
            </a:r>
            <a:r>
              <a:rPr sz="700" spc="9" dirty="0">
                <a:latin typeface="Calibri"/>
                <a:cs typeface="Calibri"/>
              </a:rPr>
              <a:t>com a vacina da </a:t>
            </a:r>
            <a:r>
              <a:rPr sz="700" spc="4" dirty="0">
                <a:latin typeface="Calibri"/>
                <a:cs typeface="Calibri"/>
              </a:rPr>
              <a:t>Febre </a:t>
            </a:r>
            <a:r>
              <a:rPr sz="700" spc="9" dirty="0">
                <a:latin typeface="Calibri"/>
                <a:cs typeface="Calibri"/>
              </a:rPr>
              <a:t>Amarela, estabelecendo o </a:t>
            </a:r>
            <a:r>
              <a:rPr sz="700" spc="4" dirty="0">
                <a:latin typeface="Calibri"/>
                <a:cs typeface="Calibri"/>
              </a:rPr>
              <a:t>intervalo </a:t>
            </a:r>
            <a:r>
              <a:rPr sz="700" spc="9" dirty="0">
                <a:latin typeface="Calibri"/>
                <a:cs typeface="Calibri"/>
              </a:rPr>
              <a:t>mínimo </a:t>
            </a:r>
            <a:r>
              <a:rPr sz="700" spc="13" dirty="0">
                <a:latin typeface="Calibri"/>
                <a:cs typeface="Calibri"/>
              </a:rPr>
              <a:t> </a:t>
            </a:r>
            <a:r>
              <a:rPr sz="700" spc="9" dirty="0">
                <a:latin typeface="Calibri"/>
                <a:cs typeface="Calibri"/>
              </a:rPr>
              <a:t>de</a:t>
            </a:r>
            <a:r>
              <a:rPr sz="700" dirty="0">
                <a:latin typeface="Calibri"/>
                <a:cs typeface="Calibri"/>
              </a:rPr>
              <a:t> </a:t>
            </a:r>
            <a:r>
              <a:rPr sz="700" spc="9" dirty="0">
                <a:latin typeface="Calibri"/>
                <a:cs typeface="Calibri"/>
              </a:rPr>
              <a:t>30</a:t>
            </a:r>
            <a:r>
              <a:rPr sz="700" spc="4" dirty="0">
                <a:latin typeface="Calibri"/>
                <a:cs typeface="Calibri"/>
              </a:rPr>
              <a:t> </a:t>
            </a:r>
            <a:r>
              <a:rPr sz="700" dirty="0">
                <a:latin typeface="Calibri"/>
                <a:cs typeface="Calibri"/>
              </a:rPr>
              <a:t>dias.</a:t>
            </a:r>
          </a:p>
          <a:p>
            <a:pPr marL="65159">
              <a:spcBef>
                <a:spcPts val="222"/>
              </a:spcBef>
            </a:pPr>
            <a:r>
              <a:rPr sz="700" spc="6" baseline="41666" dirty="0">
                <a:latin typeface="Calibri"/>
                <a:cs typeface="Calibri"/>
              </a:rPr>
              <a:t>(7)</a:t>
            </a:r>
            <a:r>
              <a:rPr sz="700" spc="4" dirty="0">
                <a:latin typeface="Calibri"/>
                <a:cs typeface="Calibri"/>
              </a:rPr>
              <a:t>A</a:t>
            </a:r>
            <a:r>
              <a:rPr sz="700" spc="9" dirty="0">
                <a:latin typeface="Calibri"/>
                <a:cs typeface="Calibri"/>
              </a:rPr>
              <a:t> vacina</a:t>
            </a:r>
            <a:r>
              <a:rPr sz="700" spc="13" dirty="0">
                <a:latin typeface="Calibri"/>
                <a:cs typeface="Calibri"/>
              </a:rPr>
              <a:t> </a:t>
            </a:r>
            <a:r>
              <a:rPr sz="700" spc="4" dirty="0">
                <a:latin typeface="Calibri"/>
                <a:cs typeface="Calibri"/>
              </a:rPr>
              <a:t>tetra</a:t>
            </a:r>
            <a:r>
              <a:rPr sz="700" spc="13" dirty="0">
                <a:latin typeface="Calibri"/>
                <a:cs typeface="Calibri"/>
              </a:rPr>
              <a:t> </a:t>
            </a:r>
            <a:r>
              <a:rPr sz="700" spc="4" dirty="0">
                <a:latin typeface="Calibri"/>
                <a:cs typeface="Calibri"/>
              </a:rPr>
              <a:t>viral</a:t>
            </a:r>
            <a:r>
              <a:rPr sz="700" spc="9" dirty="0">
                <a:latin typeface="Calibri"/>
                <a:cs typeface="Calibri"/>
              </a:rPr>
              <a:t> corresponde</a:t>
            </a:r>
            <a:r>
              <a:rPr sz="700" spc="13" dirty="0">
                <a:latin typeface="Calibri"/>
                <a:cs typeface="Calibri"/>
              </a:rPr>
              <a:t> </a:t>
            </a:r>
            <a:r>
              <a:rPr sz="700" spc="9" dirty="0">
                <a:latin typeface="Calibri"/>
                <a:cs typeface="Calibri"/>
              </a:rPr>
              <a:t>à</a:t>
            </a:r>
            <a:r>
              <a:rPr sz="700" spc="13" dirty="0">
                <a:latin typeface="Calibri"/>
                <a:cs typeface="Calibri"/>
              </a:rPr>
              <a:t> </a:t>
            </a:r>
            <a:r>
              <a:rPr sz="700" spc="4" dirty="0">
                <a:latin typeface="Calibri"/>
                <a:cs typeface="Calibri"/>
              </a:rPr>
              <a:t>segunda </a:t>
            </a:r>
            <a:r>
              <a:rPr sz="700" spc="17" dirty="0">
                <a:latin typeface="Calibri"/>
                <a:cs typeface="Calibri"/>
              </a:rPr>
              <a:t> </a:t>
            </a:r>
            <a:r>
              <a:rPr sz="700" spc="4" dirty="0">
                <a:latin typeface="Calibri"/>
                <a:cs typeface="Calibri"/>
              </a:rPr>
              <a:t>dose</a:t>
            </a:r>
            <a:r>
              <a:rPr sz="700" spc="13" dirty="0">
                <a:latin typeface="Calibri"/>
                <a:cs typeface="Calibri"/>
              </a:rPr>
              <a:t> </a:t>
            </a:r>
            <a:r>
              <a:rPr sz="700" spc="9" dirty="0">
                <a:latin typeface="Calibri"/>
                <a:cs typeface="Calibri"/>
              </a:rPr>
              <a:t>da</a:t>
            </a:r>
            <a:r>
              <a:rPr sz="700" spc="13" dirty="0">
                <a:latin typeface="Calibri"/>
                <a:cs typeface="Calibri"/>
              </a:rPr>
              <a:t> </a:t>
            </a:r>
            <a:r>
              <a:rPr sz="700" spc="4" dirty="0">
                <a:latin typeface="Calibri"/>
                <a:cs typeface="Calibri"/>
              </a:rPr>
              <a:t>tríplice</a:t>
            </a:r>
            <a:r>
              <a:rPr sz="700" spc="9" dirty="0">
                <a:latin typeface="Calibri"/>
                <a:cs typeface="Calibri"/>
              </a:rPr>
              <a:t> </a:t>
            </a:r>
            <a:r>
              <a:rPr sz="700" spc="4" dirty="0">
                <a:latin typeface="Calibri"/>
                <a:cs typeface="Calibri"/>
              </a:rPr>
              <a:t>viral</a:t>
            </a:r>
            <a:r>
              <a:rPr sz="700" spc="13" dirty="0">
                <a:latin typeface="Calibri"/>
                <a:cs typeface="Calibri"/>
              </a:rPr>
              <a:t> </a:t>
            </a:r>
            <a:r>
              <a:rPr sz="700" spc="9" dirty="0">
                <a:latin typeface="Calibri"/>
                <a:cs typeface="Calibri"/>
              </a:rPr>
              <a:t>e</a:t>
            </a:r>
            <a:r>
              <a:rPr sz="700" spc="13" dirty="0">
                <a:latin typeface="Calibri"/>
                <a:cs typeface="Calibri"/>
              </a:rPr>
              <a:t> </a:t>
            </a:r>
            <a:r>
              <a:rPr sz="700" spc="9" dirty="0">
                <a:latin typeface="Calibri"/>
                <a:cs typeface="Calibri"/>
              </a:rPr>
              <a:t>à </a:t>
            </a:r>
            <a:r>
              <a:rPr sz="700" spc="4" dirty="0">
                <a:latin typeface="Calibri"/>
                <a:cs typeface="Calibri"/>
              </a:rPr>
              <a:t>primeira</a:t>
            </a:r>
            <a:r>
              <a:rPr sz="700" spc="13" dirty="0">
                <a:latin typeface="Calibri"/>
                <a:cs typeface="Calibri"/>
              </a:rPr>
              <a:t> </a:t>
            </a:r>
            <a:r>
              <a:rPr sz="700" spc="4" dirty="0">
                <a:latin typeface="Calibri"/>
                <a:cs typeface="Calibri"/>
              </a:rPr>
              <a:t>dose</a:t>
            </a:r>
            <a:r>
              <a:rPr sz="700" spc="13" dirty="0">
                <a:latin typeface="Calibri"/>
                <a:cs typeface="Calibri"/>
              </a:rPr>
              <a:t> </a:t>
            </a:r>
            <a:r>
              <a:rPr sz="700" spc="9" dirty="0">
                <a:latin typeface="Calibri"/>
                <a:cs typeface="Calibri"/>
              </a:rPr>
              <a:t>da vacina</a:t>
            </a:r>
            <a:r>
              <a:rPr sz="700" spc="13" dirty="0">
                <a:latin typeface="Calibri"/>
                <a:cs typeface="Calibri"/>
              </a:rPr>
              <a:t> </a:t>
            </a:r>
            <a:r>
              <a:rPr sz="700" spc="4" dirty="0">
                <a:latin typeface="Calibri"/>
                <a:cs typeface="Calibri"/>
              </a:rPr>
              <a:t>varicela.</a:t>
            </a:r>
            <a:r>
              <a:rPr sz="700" spc="13" dirty="0">
                <a:latin typeface="Calibri"/>
                <a:cs typeface="Calibri"/>
              </a:rPr>
              <a:t> </a:t>
            </a:r>
            <a:r>
              <a:rPr sz="700" spc="9" dirty="0">
                <a:latin typeface="Calibri"/>
                <a:cs typeface="Calibri"/>
              </a:rPr>
              <a:t>Nesta</a:t>
            </a:r>
            <a:r>
              <a:rPr sz="700" spc="13" dirty="0">
                <a:latin typeface="Calibri"/>
                <a:cs typeface="Calibri"/>
              </a:rPr>
              <a:t> </a:t>
            </a:r>
            <a:r>
              <a:rPr sz="700" spc="4" dirty="0">
                <a:latin typeface="Calibri"/>
                <a:cs typeface="Calibri"/>
              </a:rPr>
              <a:t>dose</a:t>
            </a:r>
            <a:r>
              <a:rPr sz="700" spc="9" dirty="0">
                <a:latin typeface="Calibri"/>
                <a:cs typeface="Calibri"/>
              </a:rPr>
              <a:t> </a:t>
            </a:r>
            <a:r>
              <a:rPr sz="700" spc="4" dirty="0">
                <a:latin typeface="Calibri"/>
                <a:cs typeface="Calibri"/>
              </a:rPr>
              <a:t>poderá</a:t>
            </a:r>
            <a:r>
              <a:rPr sz="700" spc="13" dirty="0">
                <a:latin typeface="Calibri"/>
                <a:cs typeface="Calibri"/>
              </a:rPr>
              <a:t> </a:t>
            </a:r>
            <a:r>
              <a:rPr sz="700" spc="4" dirty="0">
                <a:latin typeface="Calibri"/>
                <a:cs typeface="Calibri"/>
              </a:rPr>
              <a:t>ser</a:t>
            </a:r>
            <a:r>
              <a:rPr sz="700" spc="13" dirty="0">
                <a:latin typeface="Calibri"/>
                <a:cs typeface="Calibri"/>
              </a:rPr>
              <a:t> </a:t>
            </a:r>
            <a:r>
              <a:rPr sz="700" spc="9" dirty="0">
                <a:latin typeface="Calibri"/>
                <a:cs typeface="Calibri"/>
              </a:rPr>
              <a:t>aplicada a</a:t>
            </a:r>
            <a:r>
              <a:rPr sz="700" spc="13" dirty="0">
                <a:latin typeface="Calibri"/>
                <a:cs typeface="Calibri"/>
              </a:rPr>
              <a:t> </a:t>
            </a:r>
            <a:r>
              <a:rPr sz="700" spc="9" dirty="0">
                <a:latin typeface="Calibri"/>
                <a:cs typeface="Calibri"/>
              </a:rPr>
              <a:t>vacina</a:t>
            </a:r>
            <a:r>
              <a:rPr sz="700" spc="13" dirty="0">
                <a:latin typeface="Calibri"/>
                <a:cs typeface="Calibri"/>
              </a:rPr>
              <a:t> </a:t>
            </a:r>
            <a:r>
              <a:rPr sz="700" spc="4" dirty="0">
                <a:latin typeface="Calibri"/>
                <a:cs typeface="Calibri"/>
              </a:rPr>
              <a:t>tetra</a:t>
            </a:r>
            <a:r>
              <a:rPr sz="700" spc="13" dirty="0">
                <a:latin typeface="Calibri"/>
                <a:cs typeface="Calibri"/>
              </a:rPr>
              <a:t> </a:t>
            </a:r>
            <a:r>
              <a:rPr sz="700" spc="4" dirty="0">
                <a:latin typeface="Calibri"/>
                <a:cs typeface="Calibri"/>
              </a:rPr>
              <a:t>viral</a:t>
            </a:r>
            <a:r>
              <a:rPr sz="700" spc="9" dirty="0">
                <a:latin typeface="Calibri"/>
                <a:cs typeface="Calibri"/>
              </a:rPr>
              <a:t> ou </a:t>
            </a:r>
            <a:r>
              <a:rPr sz="700" spc="17" dirty="0">
                <a:latin typeface="Calibri"/>
                <a:cs typeface="Calibri"/>
              </a:rPr>
              <a:t> </a:t>
            </a:r>
            <a:r>
              <a:rPr sz="700" spc="9" dirty="0">
                <a:latin typeface="Calibri"/>
                <a:cs typeface="Calibri"/>
              </a:rPr>
              <a:t>a vacina</a:t>
            </a:r>
            <a:r>
              <a:rPr sz="700" spc="13" dirty="0">
                <a:latin typeface="Calibri"/>
                <a:cs typeface="Calibri"/>
              </a:rPr>
              <a:t> </a:t>
            </a:r>
            <a:r>
              <a:rPr sz="700" spc="4" dirty="0">
                <a:latin typeface="Calibri"/>
                <a:cs typeface="Calibri"/>
              </a:rPr>
              <a:t>tríplice</a:t>
            </a:r>
            <a:r>
              <a:rPr sz="700" spc="13" dirty="0">
                <a:latin typeface="Calibri"/>
                <a:cs typeface="Calibri"/>
              </a:rPr>
              <a:t> </a:t>
            </a:r>
            <a:r>
              <a:rPr sz="700" spc="4" dirty="0">
                <a:latin typeface="Calibri"/>
                <a:cs typeface="Calibri"/>
              </a:rPr>
              <a:t>viral</a:t>
            </a:r>
            <a:r>
              <a:rPr sz="700" spc="9" dirty="0">
                <a:latin typeface="Calibri"/>
                <a:cs typeface="Calibri"/>
              </a:rPr>
              <a:t> e</a:t>
            </a:r>
            <a:r>
              <a:rPr sz="700" spc="13" dirty="0">
                <a:latin typeface="Calibri"/>
                <a:cs typeface="Calibri"/>
              </a:rPr>
              <a:t> </a:t>
            </a:r>
            <a:r>
              <a:rPr sz="700" spc="9" dirty="0">
                <a:latin typeface="Calibri"/>
                <a:cs typeface="Calibri"/>
              </a:rPr>
              <a:t>vacina</a:t>
            </a:r>
            <a:r>
              <a:rPr sz="700" spc="13" dirty="0">
                <a:latin typeface="Calibri"/>
                <a:cs typeface="Calibri"/>
              </a:rPr>
              <a:t> </a:t>
            </a:r>
            <a:r>
              <a:rPr sz="700" spc="4" dirty="0">
                <a:latin typeface="Calibri"/>
                <a:cs typeface="Calibri"/>
              </a:rPr>
              <a:t>varicela</a:t>
            </a:r>
            <a:r>
              <a:rPr sz="700" spc="13" dirty="0">
                <a:latin typeface="Calibri"/>
                <a:cs typeface="Calibri"/>
              </a:rPr>
              <a:t> </a:t>
            </a:r>
            <a:r>
              <a:rPr sz="700" spc="4" dirty="0">
                <a:latin typeface="Calibri"/>
                <a:cs typeface="Calibri"/>
              </a:rPr>
              <a:t>(monovalente).</a:t>
            </a:r>
            <a:endParaRPr sz="700" dirty="0">
              <a:latin typeface="Calibri"/>
              <a:cs typeface="Calibri"/>
            </a:endParaRPr>
          </a:p>
          <a:p>
            <a:pPr marL="65159">
              <a:spcBef>
                <a:spcPts val="299"/>
              </a:spcBef>
            </a:pPr>
            <a:r>
              <a:rPr sz="700" spc="6" baseline="41666" dirty="0">
                <a:latin typeface="Calibri"/>
                <a:cs typeface="Calibri"/>
              </a:rPr>
              <a:t>(8)</a:t>
            </a:r>
            <a:r>
              <a:rPr sz="700" spc="4" dirty="0">
                <a:latin typeface="Calibri"/>
                <a:cs typeface="Calibri"/>
              </a:rPr>
              <a:t>Esta</a:t>
            </a:r>
            <a:r>
              <a:rPr sz="700" dirty="0">
                <a:latin typeface="Calibri"/>
                <a:cs typeface="Calibri"/>
              </a:rPr>
              <a:t> </a:t>
            </a:r>
            <a:r>
              <a:rPr sz="700" spc="9" dirty="0">
                <a:latin typeface="Calibri"/>
                <a:cs typeface="Calibri"/>
              </a:rPr>
              <a:t>vacina</a:t>
            </a:r>
            <a:r>
              <a:rPr sz="700" spc="4" dirty="0">
                <a:latin typeface="Calibri"/>
                <a:cs typeface="Calibri"/>
              </a:rPr>
              <a:t> </a:t>
            </a:r>
            <a:r>
              <a:rPr sz="700" spc="9" dirty="0">
                <a:latin typeface="Calibri"/>
                <a:cs typeface="Calibri"/>
              </a:rPr>
              <a:t>está</a:t>
            </a:r>
            <a:r>
              <a:rPr sz="700" spc="4" dirty="0">
                <a:latin typeface="Calibri"/>
                <a:cs typeface="Calibri"/>
              </a:rPr>
              <a:t> indicada para população indígena </a:t>
            </a:r>
            <a:r>
              <a:rPr sz="700" spc="9" dirty="0">
                <a:latin typeface="Calibri"/>
                <a:cs typeface="Calibri"/>
              </a:rPr>
              <a:t>a</a:t>
            </a:r>
            <a:r>
              <a:rPr sz="700" spc="4" dirty="0">
                <a:latin typeface="Calibri"/>
                <a:cs typeface="Calibri"/>
              </a:rPr>
              <a:t> partir dos </a:t>
            </a:r>
            <a:r>
              <a:rPr sz="700" spc="9" dirty="0">
                <a:latin typeface="Calibri"/>
                <a:cs typeface="Calibri"/>
              </a:rPr>
              <a:t>5</a:t>
            </a:r>
            <a:r>
              <a:rPr sz="700" spc="4" dirty="0">
                <a:latin typeface="Calibri"/>
                <a:cs typeface="Calibri"/>
              </a:rPr>
              <a:t> (cinco) </a:t>
            </a:r>
            <a:r>
              <a:rPr sz="700" spc="9" dirty="0">
                <a:latin typeface="Calibri"/>
                <a:cs typeface="Calibri"/>
              </a:rPr>
              <a:t>anos</a:t>
            </a:r>
            <a:r>
              <a:rPr sz="700" spc="4" dirty="0">
                <a:latin typeface="Calibri"/>
                <a:cs typeface="Calibri"/>
              </a:rPr>
              <a:t> </a:t>
            </a:r>
            <a:r>
              <a:rPr sz="700" spc="9" dirty="0">
                <a:latin typeface="Calibri"/>
                <a:cs typeface="Calibri"/>
              </a:rPr>
              <a:t>de</a:t>
            </a:r>
            <a:r>
              <a:rPr sz="700" spc="4" dirty="0">
                <a:latin typeface="Calibri"/>
                <a:cs typeface="Calibri"/>
              </a:rPr>
              <a:t> idade.</a:t>
            </a:r>
            <a:endParaRPr sz="700" dirty="0">
              <a:latin typeface="Calibri"/>
              <a:cs typeface="Calibri"/>
            </a:endParaRPr>
          </a:p>
          <a:p>
            <a:pPr marL="155838" indent="-91222" algn="just">
              <a:spcBef>
                <a:spcPts val="227"/>
              </a:spcBef>
              <a:buAutoNum type="arabicParenBoth" startAt="9"/>
              <a:tabLst>
                <a:tab pos="156381" algn="l"/>
              </a:tabLst>
            </a:pPr>
            <a:r>
              <a:rPr sz="700" spc="9" dirty="0">
                <a:latin typeface="Calibri"/>
                <a:cs typeface="Calibri"/>
              </a:rPr>
              <a:t>A vacina </a:t>
            </a:r>
            <a:r>
              <a:rPr sz="700" spc="4" dirty="0">
                <a:latin typeface="Calibri"/>
                <a:cs typeface="Calibri"/>
              </a:rPr>
              <a:t>varicela</a:t>
            </a:r>
            <a:r>
              <a:rPr sz="700" spc="9" dirty="0">
                <a:latin typeface="Calibri"/>
                <a:cs typeface="Calibri"/>
              </a:rPr>
              <a:t> </a:t>
            </a:r>
            <a:r>
              <a:rPr sz="700" spc="4" dirty="0">
                <a:latin typeface="Calibri"/>
                <a:cs typeface="Calibri"/>
              </a:rPr>
              <a:t>pode</a:t>
            </a:r>
            <a:r>
              <a:rPr sz="700" spc="9" dirty="0">
                <a:latin typeface="Calibri"/>
                <a:cs typeface="Calibri"/>
              </a:rPr>
              <a:t> </a:t>
            </a:r>
            <a:r>
              <a:rPr sz="700" spc="4" dirty="0">
                <a:latin typeface="Calibri"/>
                <a:cs typeface="Calibri"/>
              </a:rPr>
              <a:t>ser</a:t>
            </a:r>
            <a:r>
              <a:rPr sz="700" spc="9" dirty="0">
                <a:latin typeface="Calibri"/>
                <a:cs typeface="Calibri"/>
              </a:rPr>
              <a:t> administrada até 6 anos, 11 meses e 29 </a:t>
            </a:r>
            <a:r>
              <a:rPr sz="700" spc="4" dirty="0">
                <a:latin typeface="Calibri"/>
                <a:cs typeface="Calibri"/>
              </a:rPr>
              <a:t>dias.</a:t>
            </a:r>
            <a:r>
              <a:rPr sz="700" spc="9" dirty="0">
                <a:latin typeface="Calibri"/>
                <a:cs typeface="Calibri"/>
              </a:rPr>
              <a:t> </a:t>
            </a:r>
            <a:r>
              <a:rPr sz="700" spc="4" dirty="0">
                <a:latin typeface="Calibri"/>
                <a:cs typeface="Calibri"/>
              </a:rPr>
              <a:t>Esta</a:t>
            </a:r>
            <a:r>
              <a:rPr sz="700" spc="9" dirty="0">
                <a:latin typeface="Calibri"/>
                <a:cs typeface="Calibri"/>
              </a:rPr>
              <a:t> vacina está </a:t>
            </a:r>
            <a:r>
              <a:rPr sz="700" spc="4" dirty="0">
                <a:latin typeface="Calibri"/>
                <a:cs typeface="Calibri"/>
              </a:rPr>
              <a:t>indicada</a:t>
            </a:r>
            <a:r>
              <a:rPr sz="700" spc="9" dirty="0">
                <a:latin typeface="Calibri"/>
                <a:cs typeface="Calibri"/>
              </a:rPr>
              <a:t> </a:t>
            </a:r>
            <a:r>
              <a:rPr sz="700" spc="4" dirty="0">
                <a:latin typeface="Calibri"/>
                <a:cs typeface="Calibri"/>
              </a:rPr>
              <a:t>para</a:t>
            </a:r>
            <a:r>
              <a:rPr sz="700" spc="9" dirty="0">
                <a:latin typeface="Calibri"/>
                <a:cs typeface="Calibri"/>
              </a:rPr>
              <a:t> toda </a:t>
            </a:r>
            <a:r>
              <a:rPr sz="700" spc="4" dirty="0">
                <a:latin typeface="Calibri"/>
                <a:cs typeface="Calibri"/>
              </a:rPr>
              <a:t>população</a:t>
            </a:r>
            <a:r>
              <a:rPr sz="700" spc="9" dirty="0">
                <a:latin typeface="Calibri"/>
                <a:cs typeface="Calibri"/>
              </a:rPr>
              <a:t> </a:t>
            </a:r>
            <a:r>
              <a:rPr sz="700" spc="4" dirty="0">
                <a:latin typeface="Calibri"/>
                <a:cs typeface="Calibri"/>
              </a:rPr>
              <a:t>indígena</a:t>
            </a:r>
            <a:r>
              <a:rPr sz="700" spc="9" dirty="0">
                <a:latin typeface="Calibri"/>
                <a:cs typeface="Calibri"/>
              </a:rPr>
              <a:t> a </a:t>
            </a:r>
            <a:r>
              <a:rPr sz="700" spc="4" dirty="0">
                <a:latin typeface="Calibri"/>
                <a:cs typeface="Calibri"/>
              </a:rPr>
              <a:t>partir</a:t>
            </a:r>
            <a:r>
              <a:rPr sz="700" spc="9" dirty="0">
                <a:latin typeface="Calibri"/>
                <a:cs typeface="Calibri"/>
              </a:rPr>
              <a:t> </a:t>
            </a:r>
            <a:r>
              <a:rPr sz="700" spc="4" dirty="0">
                <a:latin typeface="Calibri"/>
                <a:cs typeface="Calibri"/>
              </a:rPr>
              <a:t>dos</a:t>
            </a:r>
            <a:r>
              <a:rPr sz="700" spc="9" dirty="0">
                <a:latin typeface="Calibri"/>
                <a:cs typeface="Calibri"/>
              </a:rPr>
              <a:t> 7 </a:t>
            </a:r>
            <a:r>
              <a:rPr sz="700" spc="4" dirty="0">
                <a:latin typeface="Calibri"/>
                <a:cs typeface="Calibri"/>
              </a:rPr>
              <a:t>(sete)</a:t>
            </a:r>
            <a:r>
              <a:rPr sz="700" spc="9" dirty="0">
                <a:latin typeface="Calibri"/>
                <a:cs typeface="Calibri"/>
              </a:rPr>
              <a:t> anos de </a:t>
            </a:r>
            <a:r>
              <a:rPr sz="700" spc="4" dirty="0">
                <a:latin typeface="Calibri"/>
                <a:cs typeface="Calibri"/>
              </a:rPr>
              <a:t>idade,</a:t>
            </a:r>
            <a:r>
              <a:rPr sz="700" spc="9" dirty="0">
                <a:latin typeface="Calibri"/>
                <a:cs typeface="Calibri"/>
              </a:rPr>
              <a:t> </a:t>
            </a:r>
            <a:r>
              <a:rPr sz="700" spc="4" dirty="0">
                <a:latin typeface="Calibri"/>
                <a:cs typeface="Calibri"/>
              </a:rPr>
              <a:t>não</a:t>
            </a:r>
            <a:r>
              <a:rPr sz="700" spc="9" dirty="0">
                <a:latin typeface="Calibri"/>
                <a:cs typeface="Calibri"/>
              </a:rPr>
              <a:t> vacinada contra </a:t>
            </a:r>
            <a:r>
              <a:rPr sz="700" spc="4" dirty="0">
                <a:latin typeface="Calibri"/>
                <a:cs typeface="Calibri"/>
              </a:rPr>
              <a:t>varicela.</a:t>
            </a:r>
            <a:endParaRPr sz="700" dirty="0">
              <a:latin typeface="Calibri"/>
              <a:cs typeface="Calibri"/>
            </a:endParaRPr>
          </a:p>
          <a:p>
            <a:pPr marL="65159" marR="58643" algn="just">
              <a:lnSpc>
                <a:spcPct val="114999"/>
              </a:lnSpc>
              <a:spcBef>
                <a:spcPts val="214"/>
              </a:spcBef>
              <a:buAutoNum type="arabicParenBoth" startAt="9"/>
              <a:tabLst>
                <a:tab pos="190589" algn="l"/>
              </a:tabLst>
            </a:pPr>
            <a:r>
              <a:rPr sz="700" spc="9" dirty="0">
                <a:latin typeface="Calibri"/>
                <a:cs typeface="Calibri"/>
              </a:rPr>
              <a:t>É </a:t>
            </a:r>
            <a:r>
              <a:rPr sz="700" spc="4" dirty="0">
                <a:latin typeface="Calibri"/>
                <a:cs typeface="Calibri"/>
              </a:rPr>
              <a:t>ofertada durante </a:t>
            </a:r>
            <a:r>
              <a:rPr sz="700" spc="9" dirty="0">
                <a:latin typeface="Calibri"/>
                <a:cs typeface="Calibri"/>
              </a:rPr>
              <a:t>a </a:t>
            </a:r>
            <a:r>
              <a:rPr sz="700" spc="4" dirty="0">
                <a:latin typeface="Calibri"/>
                <a:cs typeface="Calibri"/>
              </a:rPr>
              <a:t>Campanha </a:t>
            </a:r>
            <a:r>
              <a:rPr sz="700" spc="9" dirty="0">
                <a:latin typeface="Calibri"/>
                <a:cs typeface="Calibri"/>
              </a:rPr>
              <a:t>Nacional de </a:t>
            </a:r>
            <a:r>
              <a:rPr sz="700" spc="4" dirty="0">
                <a:latin typeface="Calibri"/>
                <a:cs typeface="Calibri"/>
              </a:rPr>
              <a:t>Vacinação </a:t>
            </a:r>
            <a:r>
              <a:rPr sz="700" spc="9" dirty="0">
                <a:latin typeface="Calibri"/>
                <a:cs typeface="Calibri"/>
              </a:rPr>
              <a:t>contra </a:t>
            </a:r>
            <a:r>
              <a:rPr sz="700" spc="4" dirty="0">
                <a:latin typeface="Calibri"/>
                <a:cs typeface="Calibri"/>
              </a:rPr>
              <a:t>Influenza, </a:t>
            </a:r>
            <a:r>
              <a:rPr sz="700" spc="9" dirty="0">
                <a:latin typeface="Calibri"/>
                <a:cs typeface="Calibri"/>
              </a:rPr>
              <a:t>conforme </a:t>
            </a:r>
            <a:r>
              <a:rPr sz="700" spc="4" dirty="0">
                <a:latin typeface="Calibri"/>
                <a:cs typeface="Calibri"/>
              </a:rPr>
              <a:t>os </a:t>
            </a:r>
            <a:r>
              <a:rPr sz="700" spc="9" dirty="0">
                <a:latin typeface="Calibri"/>
                <a:cs typeface="Calibri"/>
              </a:rPr>
              <a:t>grupos </a:t>
            </a:r>
            <a:r>
              <a:rPr sz="700" dirty="0">
                <a:latin typeface="Calibri"/>
                <a:cs typeface="Calibri"/>
              </a:rPr>
              <a:t>prioritários </a:t>
            </a:r>
            <a:r>
              <a:rPr sz="700" spc="4" dirty="0">
                <a:latin typeface="Calibri"/>
                <a:cs typeface="Calibri"/>
              </a:rPr>
              <a:t>definidos </a:t>
            </a:r>
            <a:r>
              <a:rPr sz="700" spc="9" dirty="0">
                <a:latin typeface="Calibri"/>
                <a:cs typeface="Calibri"/>
              </a:rPr>
              <a:t>no Informe da </a:t>
            </a:r>
            <a:r>
              <a:rPr sz="700" spc="4" dirty="0">
                <a:latin typeface="Calibri"/>
                <a:cs typeface="Calibri"/>
              </a:rPr>
              <a:t>Campanha. </a:t>
            </a:r>
            <a:r>
              <a:rPr sz="700" spc="9" dirty="0">
                <a:latin typeface="Calibri"/>
                <a:cs typeface="Calibri"/>
              </a:rPr>
              <a:t>Para as crianças </a:t>
            </a:r>
            <a:r>
              <a:rPr sz="700" spc="4" dirty="0">
                <a:latin typeface="Calibri"/>
                <a:cs typeface="Calibri"/>
              </a:rPr>
              <a:t>não indígenas </a:t>
            </a:r>
            <a:r>
              <a:rPr sz="700" spc="9" dirty="0">
                <a:latin typeface="Calibri"/>
                <a:cs typeface="Calibri"/>
              </a:rPr>
              <a:t>de </a:t>
            </a:r>
            <a:r>
              <a:rPr sz="700" spc="4" dirty="0">
                <a:latin typeface="Calibri"/>
                <a:cs typeface="Calibri"/>
              </a:rPr>
              <a:t>seis </a:t>
            </a:r>
            <a:r>
              <a:rPr sz="700" spc="9" dirty="0">
                <a:latin typeface="Calibri"/>
                <a:cs typeface="Calibri"/>
              </a:rPr>
              <a:t>meses a menores de </a:t>
            </a:r>
            <a:r>
              <a:rPr sz="700" spc="4" dirty="0">
                <a:latin typeface="Calibri"/>
                <a:cs typeface="Calibri"/>
              </a:rPr>
              <a:t>seis </a:t>
            </a:r>
            <a:r>
              <a:rPr sz="700" spc="9" dirty="0">
                <a:latin typeface="Calibri"/>
                <a:cs typeface="Calibri"/>
              </a:rPr>
              <a:t>anos de </a:t>
            </a:r>
            <a:r>
              <a:rPr sz="700" spc="4" dirty="0">
                <a:latin typeface="Calibri"/>
                <a:cs typeface="Calibri"/>
              </a:rPr>
              <a:t>idade (cinco </a:t>
            </a:r>
            <a:r>
              <a:rPr sz="700" spc="9" dirty="0">
                <a:latin typeface="Calibri"/>
                <a:cs typeface="Calibri"/>
              </a:rPr>
              <a:t>anos, 11 meses e 29 </a:t>
            </a:r>
            <a:r>
              <a:rPr sz="700" spc="4" dirty="0">
                <a:latin typeface="Calibri"/>
                <a:cs typeface="Calibri"/>
              </a:rPr>
              <a:t>dias) </a:t>
            </a:r>
            <a:r>
              <a:rPr sz="700" spc="9" dirty="0">
                <a:latin typeface="Calibri"/>
                <a:cs typeface="Calibri"/>
              </a:rPr>
              <a:t>e </a:t>
            </a:r>
            <a:r>
              <a:rPr sz="700" spc="4" dirty="0">
                <a:latin typeface="Calibri"/>
                <a:cs typeface="Calibri"/>
              </a:rPr>
              <a:t>para </a:t>
            </a:r>
            <a:r>
              <a:rPr sz="700" spc="9" dirty="0">
                <a:latin typeface="Calibri"/>
                <a:cs typeface="Calibri"/>
              </a:rPr>
              <a:t>as crianças </a:t>
            </a:r>
            <a:r>
              <a:rPr sz="700" spc="4" dirty="0">
                <a:latin typeface="Calibri"/>
                <a:cs typeface="Calibri"/>
              </a:rPr>
              <a:t>indígenas </a:t>
            </a:r>
            <a:r>
              <a:rPr sz="700" spc="9" dirty="0">
                <a:latin typeface="Calibri"/>
                <a:cs typeface="Calibri"/>
              </a:rPr>
              <a:t>de </a:t>
            </a:r>
            <a:r>
              <a:rPr sz="700" spc="4" dirty="0">
                <a:latin typeface="Calibri"/>
                <a:cs typeface="Calibri"/>
              </a:rPr>
              <a:t>seis </a:t>
            </a:r>
            <a:r>
              <a:rPr sz="700" spc="9" dirty="0">
                <a:latin typeface="Calibri"/>
                <a:cs typeface="Calibri"/>
              </a:rPr>
              <a:t>meses a menores </a:t>
            </a:r>
            <a:r>
              <a:rPr sz="700" spc="4" dirty="0">
                <a:latin typeface="Calibri"/>
                <a:cs typeface="Calibri"/>
              </a:rPr>
              <a:t>de </a:t>
            </a:r>
            <a:r>
              <a:rPr sz="700" spc="9" dirty="0">
                <a:latin typeface="Calibri"/>
                <a:cs typeface="Calibri"/>
              </a:rPr>
              <a:t> </a:t>
            </a:r>
            <a:r>
              <a:rPr sz="700" spc="4" dirty="0">
                <a:latin typeface="Calibri"/>
                <a:cs typeface="Calibri"/>
              </a:rPr>
              <a:t>nove</a:t>
            </a:r>
            <a:r>
              <a:rPr sz="700" dirty="0">
                <a:latin typeface="Calibri"/>
                <a:cs typeface="Calibri"/>
              </a:rPr>
              <a:t> </a:t>
            </a:r>
            <a:r>
              <a:rPr sz="700" spc="9" dirty="0">
                <a:latin typeface="Calibri"/>
                <a:cs typeface="Calibri"/>
              </a:rPr>
              <a:t>anos</a:t>
            </a:r>
            <a:r>
              <a:rPr sz="700" spc="4" dirty="0">
                <a:latin typeface="Calibri"/>
                <a:cs typeface="Calibri"/>
              </a:rPr>
              <a:t> </a:t>
            </a:r>
            <a:r>
              <a:rPr sz="700" spc="9" dirty="0">
                <a:latin typeface="Calibri"/>
                <a:cs typeface="Calibri"/>
              </a:rPr>
              <a:t>de</a:t>
            </a:r>
            <a:r>
              <a:rPr sz="700" spc="4" dirty="0">
                <a:latin typeface="Calibri"/>
                <a:cs typeface="Calibri"/>
              </a:rPr>
              <a:t> idade (oito </a:t>
            </a:r>
            <a:r>
              <a:rPr sz="700" spc="9" dirty="0">
                <a:latin typeface="Calibri"/>
                <a:cs typeface="Calibri"/>
              </a:rPr>
              <a:t>anos,</a:t>
            </a:r>
            <a:r>
              <a:rPr sz="700" spc="4" dirty="0">
                <a:latin typeface="Calibri"/>
                <a:cs typeface="Calibri"/>
              </a:rPr>
              <a:t> </a:t>
            </a:r>
            <a:r>
              <a:rPr sz="700" spc="9" dirty="0">
                <a:latin typeface="Calibri"/>
                <a:cs typeface="Calibri"/>
              </a:rPr>
              <a:t>11</a:t>
            </a:r>
            <a:r>
              <a:rPr sz="700" spc="4" dirty="0">
                <a:latin typeface="Calibri"/>
                <a:cs typeface="Calibri"/>
              </a:rPr>
              <a:t> </a:t>
            </a:r>
            <a:r>
              <a:rPr sz="700" spc="9" dirty="0">
                <a:latin typeface="Calibri"/>
                <a:cs typeface="Calibri"/>
              </a:rPr>
              <a:t>meses</a:t>
            </a:r>
            <a:r>
              <a:rPr sz="700" spc="4" dirty="0">
                <a:latin typeface="Calibri"/>
                <a:cs typeface="Calibri"/>
              </a:rPr>
              <a:t> </a:t>
            </a:r>
            <a:r>
              <a:rPr sz="700" spc="9" dirty="0">
                <a:latin typeface="Calibri"/>
                <a:cs typeface="Calibri"/>
              </a:rPr>
              <a:t>e</a:t>
            </a:r>
            <a:r>
              <a:rPr sz="700" spc="4" dirty="0">
                <a:latin typeface="Calibri"/>
                <a:cs typeface="Calibri"/>
              </a:rPr>
              <a:t> </a:t>
            </a:r>
            <a:r>
              <a:rPr sz="700" spc="9" dirty="0">
                <a:latin typeface="Calibri"/>
                <a:cs typeface="Calibri"/>
              </a:rPr>
              <a:t>29</a:t>
            </a:r>
            <a:r>
              <a:rPr sz="700" spc="4" dirty="0">
                <a:latin typeface="Calibri"/>
                <a:cs typeface="Calibri"/>
              </a:rPr>
              <a:t> </a:t>
            </a:r>
            <a:r>
              <a:rPr sz="700" dirty="0">
                <a:latin typeface="Calibri"/>
                <a:cs typeface="Calibri"/>
              </a:rPr>
              <a:t>dias),</a:t>
            </a:r>
            <a:r>
              <a:rPr sz="700" spc="4" dirty="0">
                <a:latin typeface="Calibri"/>
                <a:cs typeface="Calibri"/>
              </a:rPr>
              <a:t> fazendo </a:t>
            </a:r>
            <a:r>
              <a:rPr sz="700" spc="9" dirty="0">
                <a:latin typeface="Calibri"/>
                <a:cs typeface="Calibri"/>
              </a:rPr>
              <a:t>a</a:t>
            </a:r>
            <a:r>
              <a:rPr sz="700" spc="4" dirty="0">
                <a:latin typeface="Calibri"/>
                <a:cs typeface="Calibri"/>
              </a:rPr>
              <a:t> </a:t>
            </a:r>
            <a:r>
              <a:rPr sz="700" spc="9" dirty="0">
                <a:latin typeface="Calibri"/>
                <a:cs typeface="Calibri"/>
              </a:rPr>
              <a:t>vacina</a:t>
            </a:r>
            <a:r>
              <a:rPr sz="700" spc="4" dirty="0">
                <a:latin typeface="Calibri"/>
                <a:cs typeface="Calibri"/>
              </a:rPr>
              <a:t> pela primeira vez, deverão </a:t>
            </a:r>
            <a:r>
              <a:rPr sz="700" spc="9" dirty="0">
                <a:latin typeface="Calibri"/>
                <a:cs typeface="Calibri"/>
              </a:rPr>
              <a:t>receber</a:t>
            </a:r>
            <a:r>
              <a:rPr sz="700" spc="4" dirty="0">
                <a:latin typeface="Calibri"/>
                <a:cs typeface="Calibri"/>
              </a:rPr>
              <a:t> duas doses, </a:t>
            </a:r>
            <a:r>
              <a:rPr sz="700" spc="9" dirty="0">
                <a:latin typeface="Calibri"/>
                <a:cs typeface="Calibri"/>
              </a:rPr>
              <a:t>com</a:t>
            </a:r>
            <a:r>
              <a:rPr sz="700" spc="4" dirty="0">
                <a:latin typeface="Calibri"/>
                <a:cs typeface="Calibri"/>
              </a:rPr>
              <a:t> </a:t>
            </a:r>
            <a:r>
              <a:rPr sz="700" spc="9" dirty="0">
                <a:latin typeface="Calibri"/>
                <a:cs typeface="Calibri"/>
              </a:rPr>
              <a:t>1</a:t>
            </a:r>
            <a:r>
              <a:rPr sz="700" spc="4" dirty="0">
                <a:latin typeface="Calibri"/>
                <a:cs typeface="Calibri"/>
              </a:rPr>
              <a:t> </a:t>
            </a:r>
            <a:r>
              <a:rPr sz="700" spc="9" dirty="0">
                <a:latin typeface="Calibri"/>
                <a:cs typeface="Calibri"/>
              </a:rPr>
              <a:t>mês</a:t>
            </a:r>
            <a:r>
              <a:rPr sz="700" spc="4" dirty="0">
                <a:latin typeface="Calibri"/>
                <a:cs typeface="Calibri"/>
              </a:rPr>
              <a:t> </a:t>
            </a:r>
            <a:r>
              <a:rPr sz="700" spc="9" dirty="0">
                <a:latin typeface="Calibri"/>
                <a:cs typeface="Calibri"/>
              </a:rPr>
              <a:t>de</a:t>
            </a:r>
            <a:r>
              <a:rPr sz="700" spc="4" dirty="0">
                <a:latin typeface="Calibri"/>
                <a:cs typeface="Calibri"/>
              </a:rPr>
              <a:t> </a:t>
            </a:r>
            <a:r>
              <a:rPr sz="700" dirty="0" err="1">
                <a:latin typeface="Calibri"/>
                <a:cs typeface="Calibri"/>
              </a:rPr>
              <a:t>intervalo</a:t>
            </a:r>
            <a:r>
              <a:rPr sz="700" dirty="0">
                <a:latin typeface="Calibri"/>
                <a:cs typeface="Calibri"/>
              </a:rPr>
              <a:t>.</a:t>
            </a:r>
          </a:p>
          <a:p>
            <a:pPr marL="65159">
              <a:spcBef>
                <a:spcPts val="359"/>
              </a:spcBef>
            </a:pPr>
            <a:r>
              <a:rPr sz="700" spc="6" baseline="41666" dirty="0">
                <a:latin typeface="Calibri"/>
                <a:cs typeface="Calibri"/>
              </a:rPr>
              <a:t>*</a:t>
            </a:r>
            <a:r>
              <a:rPr sz="700" spc="4" dirty="0">
                <a:latin typeface="Calibri"/>
                <a:cs typeface="Calibri"/>
              </a:rPr>
              <a:t>Devem</a:t>
            </a:r>
            <a:r>
              <a:rPr sz="700" dirty="0">
                <a:latin typeface="Calibri"/>
                <a:cs typeface="Calibri"/>
              </a:rPr>
              <a:t> </a:t>
            </a:r>
            <a:r>
              <a:rPr sz="700" spc="4" dirty="0">
                <a:latin typeface="Calibri"/>
                <a:cs typeface="Calibri"/>
              </a:rPr>
              <a:t>ser </a:t>
            </a:r>
            <a:r>
              <a:rPr sz="700" spc="9" dirty="0">
                <a:latin typeface="Calibri"/>
                <a:cs typeface="Calibri"/>
              </a:rPr>
              <a:t>avaliadas</a:t>
            </a:r>
            <a:r>
              <a:rPr sz="700" dirty="0">
                <a:latin typeface="Calibri"/>
                <a:cs typeface="Calibri"/>
              </a:rPr>
              <a:t> </a:t>
            </a:r>
            <a:r>
              <a:rPr sz="700" spc="4" dirty="0">
                <a:latin typeface="Calibri"/>
                <a:cs typeface="Calibri"/>
              </a:rPr>
              <a:t>situações específicas</a:t>
            </a:r>
            <a:endParaRPr sz="700" dirty="0">
              <a:latin typeface="Calibri"/>
              <a:cs typeface="Calibri"/>
            </a:endParaRPr>
          </a:p>
          <a:p>
            <a:pPr marL="65159" algn="just">
              <a:spcBef>
                <a:spcPts val="94"/>
              </a:spcBef>
            </a:pPr>
            <a:r>
              <a:rPr sz="700" spc="4" dirty="0">
                <a:latin typeface="Calibri"/>
                <a:cs typeface="Calibri"/>
              </a:rPr>
              <a:t>**Pode variar </a:t>
            </a:r>
            <a:r>
              <a:rPr sz="700" spc="9" dirty="0">
                <a:latin typeface="Calibri"/>
                <a:cs typeface="Calibri"/>
              </a:rPr>
              <a:t>de acordo</a:t>
            </a:r>
            <a:r>
              <a:rPr sz="700" spc="4" dirty="0">
                <a:latin typeface="Calibri"/>
                <a:cs typeface="Calibri"/>
              </a:rPr>
              <a:t> </a:t>
            </a:r>
            <a:r>
              <a:rPr sz="700" spc="9" dirty="0">
                <a:latin typeface="Calibri"/>
                <a:cs typeface="Calibri"/>
              </a:rPr>
              <a:t>com </a:t>
            </a:r>
            <a:r>
              <a:rPr sz="700" spc="4" dirty="0">
                <a:latin typeface="Calibri"/>
                <a:cs typeface="Calibri"/>
              </a:rPr>
              <a:t>fabricante. Verificar</a:t>
            </a:r>
            <a:r>
              <a:rPr sz="700" spc="9" dirty="0">
                <a:latin typeface="Calibri"/>
                <a:cs typeface="Calibri"/>
              </a:rPr>
              <a:t> </a:t>
            </a:r>
            <a:r>
              <a:rPr sz="700" spc="4" dirty="0">
                <a:latin typeface="Calibri"/>
                <a:cs typeface="Calibri"/>
              </a:rPr>
              <a:t>indicação </a:t>
            </a:r>
            <a:r>
              <a:rPr sz="700" spc="9" dirty="0">
                <a:latin typeface="Calibri"/>
                <a:cs typeface="Calibri"/>
              </a:rPr>
              <a:t>na Instrução</a:t>
            </a:r>
            <a:r>
              <a:rPr sz="700" spc="4" dirty="0">
                <a:latin typeface="Calibri"/>
                <a:cs typeface="Calibri"/>
              </a:rPr>
              <a:t> </a:t>
            </a:r>
            <a:r>
              <a:rPr sz="700" spc="9" dirty="0">
                <a:latin typeface="Calibri"/>
                <a:cs typeface="Calibri"/>
              </a:rPr>
              <a:t>Normativa</a:t>
            </a:r>
            <a:r>
              <a:rPr sz="700" spc="4" dirty="0">
                <a:latin typeface="Calibri"/>
                <a:cs typeface="Calibri"/>
              </a:rPr>
              <a:t> </a:t>
            </a:r>
            <a:r>
              <a:rPr sz="700" spc="9" dirty="0">
                <a:latin typeface="Calibri"/>
                <a:cs typeface="Calibri"/>
              </a:rPr>
              <a:t>do </a:t>
            </a:r>
            <a:r>
              <a:rPr sz="700" spc="4" dirty="0">
                <a:latin typeface="Calibri"/>
                <a:cs typeface="Calibri"/>
              </a:rPr>
              <a:t>Calendário </a:t>
            </a:r>
            <a:r>
              <a:rPr sz="700" spc="9" dirty="0">
                <a:latin typeface="Calibri"/>
                <a:cs typeface="Calibri"/>
              </a:rPr>
              <a:t>Nacional de</a:t>
            </a:r>
            <a:r>
              <a:rPr sz="700" spc="4" dirty="0">
                <a:latin typeface="Calibri"/>
                <a:cs typeface="Calibri"/>
              </a:rPr>
              <a:t> Vacinação</a:t>
            </a:r>
            <a:endParaRPr sz="700" dirty="0">
              <a:latin typeface="Calibri"/>
              <a:cs typeface="Calibri"/>
            </a:endParaRPr>
          </a:p>
          <a:p>
            <a:pPr marL="65159">
              <a:spcBef>
                <a:spcPts val="68"/>
              </a:spcBef>
            </a:pPr>
            <a:r>
              <a:rPr sz="700" spc="4" dirty="0">
                <a:latin typeface="Calibri"/>
                <a:cs typeface="Calibri"/>
              </a:rPr>
              <a:t>***O intervalo</a:t>
            </a:r>
            <a:r>
              <a:rPr sz="700" spc="9" dirty="0">
                <a:latin typeface="Calibri"/>
                <a:cs typeface="Calibri"/>
              </a:rPr>
              <a:t> mínimo </a:t>
            </a:r>
            <a:r>
              <a:rPr sz="700" spc="4" dirty="0">
                <a:latin typeface="Calibri"/>
                <a:cs typeface="Calibri"/>
              </a:rPr>
              <a:t>para</a:t>
            </a:r>
            <a:r>
              <a:rPr sz="700" spc="9" dirty="0">
                <a:latin typeface="Calibri"/>
                <a:cs typeface="Calibri"/>
              </a:rPr>
              <a:t> administração </a:t>
            </a:r>
            <a:r>
              <a:rPr sz="700" spc="4" dirty="0">
                <a:latin typeface="Calibri"/>
                <a:cs typeface="Calibri"/>
              </a:rPr>
              <a:t>dos</a:t>
            </a:r>
            <a:r>
              <a:rPr sz="700" spc="9" dirty="0">
                <a:latin typeface="Calibri"/>
                <a:cs typeface="Calibri"/>
              </a:rPr>
              <a:t> reforços da VOP </a:t>
            </a:r>
            <a:r>
              <a:rPr sz="700" spc="4" dirty="0">
                <a:latin typeface="Calibri"/>
                <a:cs typeface="Calibri"/>
              </a:rPr>
              <a:t>só</a:t>
            </a:r>
            <a:r>
              <a:rPr sz="700" spc="9" dirty="0">
                <a:latin typeface="Calibri"/>
                <a:cs typeface="Calibri"/>
              </a:rPr>
              <a:t> </a:t>
            </a:r>
            <a:r>
              <a:rPr sz="700" spc="4" dirty="0">
                <a:latin typeface="Calibri"/>
                <a:cs typeface="Calibri"/>
              </a:rPr>
              <a:t>deverá ser</a:t>
            </a:r>
            <a:r>
              <a:rPr sz="700" spc="9" dirty="0">
                <a:latin typeface="Calibri"/>
                <a:cs typeface="Calibri"/>
              </a:rPr>
              <a:t> adotado no caso de atraso e com </a:t>
            </a:r>
            <a:r>
              <a:rPr sz="700" spc="4" dirty="0">
                <a:latin typeface="Calibri"/>
                <a:cs typeface="Calibri"/>
              </a:rPr>
              <a:t>risco</a:t>
            </a:r>
            <a:r>
              <a:rPr sz="700" spc="9" dirty="0">
                <a:latin typeface="Calibri"/>
                <a:cs typeface="Calibri"/>
              </a:rPr>
              <a:t> de</a:t>
            </a:r>
            <a:r>
              <a:rPr sz="700" spc="4" dirty="0">
                <a:latin typeface="Calibri"/>
                <a:cs typeface="Calibri"/>
              </a:rPr>
              <a:t> perder</a:t>
            </a:r>
            <a:r>
              <a:rPr sz="700" spc="9" dirty="0">
                <a:latin typeface="Calibri"/>
                <a:cs typeface="Calibri"/>
              </a:rPr>
              <a:t> a </a:t>
            </a:r>
            <a:r>
              <a:rPr sz="700" spc="4" dirty="0">
                <a:latin typeface="Calibri"/>
                <a:cs typeface="Calibri"/>
              </a:rPr>
              <a:t>oportunidade</a:t>
            </a:r>
            <a:r>
              <a:rPr sz="700" spc="9" dirty="0">
                <a:latin typeface="Calibri"/>
                <a:cs typeface="Calibri"/>
              </a:rPr>
              <a:t> de administrar </a:t>
            </a:r>
            <a:r>
              <a:rPr sz="700" spc="4" dirty="0">
                <a:latin typeface="Calibri"/>
                <a:cs typeface="Calibri"/>
              </a:rPr>
              <a:t>os</a:t>
            </a:r>
            <a:r>
              <a:rPr sz="700" spc="9" dirty="0">
                <a:latin typeface="Calibri"/>
                <a:cs typeface="Calibri"/>
              </a:rPr>
              <a:t> reforços, uma vez </a:t>
            </a:r>
            <a:r>
              <a:rPr sz="700" spc="4" dirty="0">
                <a:latin typeface="Calibri"/>
                <a:cs typeface="Calibri"/>
              </a:rPr>
              <a:t>que </a:t>
            </a:r>
            <a:r>
              <a:rPr sz="700" spc="9" dirty="0">
                <a:latin typeface="Calibri"/>
                <a:cs typeface="Calibri"/>
              </a:rPr>
              <a:t>a VOP </a:t>
            </a:r>
            <a:r>
              <a:rPr sz="700" spc="4" dirty="0">
                <a:latin typeface="Calibri"/>
                <a:cs typeface="Calibri"/>
              </a:rPr>
              <a:t>só</a:t>
            </a:r>
            <a:r>
              <a:rPr sz="700" spc="9" dirty="0">
                <a:latin typeface="Calibri"/>
                <a:cs typeface="Calibri"/>
              </a:rPr>
              <a:t> é </a:t>
            </a:r>
            <a:r>
              <a:rPr sz="700" spc="4" dirty="0">
                <a:latin typeface="Calibri"/>
                <a:cs typeface="Calibri"/>
              </a:rPr>
              <a:t>oferecida</a:t>
            </a:r>
            <a:r>
              <a:rPr sz="700" spc="9" dirty="0">
                <a:latin typeface="Calibri"/>
                <a:cs typeface="Calibri"/>
              </a:rPr>
              <a:t> na rotina de vacinação até</a:t>
            </a:r>
            <a:r>
              <a:rPr sz="700" spc="4" dirty="0">
                <a:latin typeface="Calibri"/>
                <a:cs typeface="Calibri"/>
              </a:rPr>
              <a:t> </a:t>
            </a:r>
            <a:r>
              <a:rPr sz="700" spc="9" dirty="0">
                <a:latin typeface="Calibri"/>
                <a:cs typeface="Calibri"/>
              </a:rPr>
              <a:t>a </a:t>
            </a:r>
            <a:r>
              <a:rPr sz="700" spc="4" dirty="0">
                <a:latin typeface="Calibri"/>
                <a:cs typeface="Calibri"/>
              </a:rPr>
              <a:t>idade</a:t>
            </a:r>
            <a:r>
              <a:rPr sz="700" spc="9" dirty="0">
                <a:latin typeface="Calibri"/>
                <a:cs typeface="Calibri"/>
              </a:rPr>
              <a:t> de 4 anos 11 meses e 29 </a:t>
            </a:r>
            <a:r>
              <a:rPr sz="700" dirty="0" err="1">
                <a:latin typeface="Calibri"/>
                <a:cs typeface="Calibri"/>
              </a:rPr>
              <a:t>dias</a:t>
            </a:r>
            <a:r>
              <a:rPr sz="700" dirty="0">
                <a:latin typeface="Calibri"/>
                <a:cs typeface="Calibri"/>
              </a:rPr>
              <a:t>.</a:t>
            </a:r>
          </a:p>
          <a:p>
            <a:pPr marL="65159">
              <a:spcBef>
                <a:spcPts val="4"/>
              </a:spcBef>
            </a:pPr>
            <a:r>
              <a:rPr sz="700" spc="4" dirty="0">
                <a:latin typeface="Calibri"/>
                <a:cs typeface="Calibri"/>
              </a:rPr>
              <a:t>****Considerar</a:t>
            </a:r>
            <a:r>
              <a:rPr sz="700" dirty="0">
                <a:latin typeface="Calibri"/>
                <a:cs typeface="Calibri"/>
              </a:rPr>
              <a:t> </a:t>
            </a:r>
            <a:r>
              <a:rPr sz="700" spc="4" dirty="0">
                <a:latin typeface="Calibri"/>
                <a:cs typeface="Calibri"/>
              </a:rPr>
              <a:t>idade</a:t>
            </a:r>
            <a:r>
              <a:rPr sz="700" dirty="0">
                <a:latin typeface="Calibri"/>
                <a:cs typeface="Calibri"/>
              </a:rPr>
              <a:t> </a:t>
            </a:r>
            <a:r>
              <a:rPr sz="700" spc="9" dirty="0">
                <a:latin typeface="Calibri"/>
                <a:cs typeface="Calibri"/>
              </a:rPr>
              <a:t>mínima</a:t>
            </a:r>
            <a:r>
              <a:rPr sz="700" dirty="0">
                <a:latin typeface="Calibri"/>
                <a:cs typeface="Calibri"/>
              </a:rPr>
              <a:t> </a:t>
            </a:r>
            <a:r>
              <a:rPr sz="700" spc="4" dirty="0">
                <a:latin typeface="Calibri"/>
                <a:cs typeface="Calibri"/>
              </a:rPr>
              <a:t>para</a:t>
            </a:r>
            <a:r>
              <a:rPr sz="700" dirty="0">
                <a:latin typeface="Calibri"/>
                <a:cs typeface="Calibri"/>
              </a:rPr>
              <a:t> </a:t>
            </a:r>
            <a:r>
              <a:rPr sz="700" spc="9" dirty="0">
                <a:latin typeface="Calibri"/>
                <a:cs typeface="Calibri"/>
              </a:rPr>
              <a:t>administrar</a:t>
            </a:r>
            <a:r>
              <a:rPr sz="700" spc="4" dirty="0">
                <a:latin typeface="Calibri"/>
                <a:cs typeface="Calibri"/>
              </a:rPr>
              <a:t> </a:t>
            </a:r>
            <a:r>
              <a:rPr sz="700" spc="9" dirty="0">
                <a:latin typeface="Calibri"/>
                <a:cs typeface="Calibri"/>
              </a:rPr>
              <a:t>2ª</a:t>
            </a:r>
            <a:r>
              <a:rPr sz="700" dirty="0">
                <a:latin typeface="Calibri"/>
                <a:cs typeface="Calibri"/>
              </a:rPr>
              <a:t> </a:t>
            </a:r>
            <a:r>
              <a:rPr sz="700" spc="4" dirty="0">
                <a:latin typeface="Calibri"/>
                <a:cs typeface="Calibri"/>
              </a:rPr>
              <a:t>dose.</a:t>
            </a:r>
            <a:endParaRPr sz="700" dirty="0">
              <a:latin typeface="Calibri"/>
              <a:cs typeface="Calibri"/>
            </a:endParaRPr>
          </a:p>
          <a:p>
            <a:pPr marL="65159">
              <a:spcBef>
                <a:spcPts val="68"/>
              </a:spcBef>
            </a:pPr>
            <a:r>
              <a:rPr sz="700" spc="4" dirty="0">
                <a:latin typeface="Calibri"/>
                <a:cs typeface="Calibri"/>
              </a:rPr>
              <a:t>*****Terceira dose não deverá ser </a:t>
            </a:r>
            <a:r>
              <a:rPr sz="700" spc="9" dirty="0">
                <a:latin typeface="Calibri"/>
                <a:cs typeface="Calibri"/>
              </a:rPr>
              <a:t>administrada antes</a:t>
            </a:r>
            <a:r>
              <a:rPr sz="700" spc="4" dirty="0">
                <a:latin typeface="Calibri"/>
                <a:cs typeface="Calibri"/>
              </a:rPr>
              <a:t> dos </a:t>
            </a:r>
            <a:r>
              <a:rPr sz="700" spc="9" dirty="0">
                <a:latin typeface="Calibri"/>
                <a:cs typeface="Calibri"/>
              </a:rPr>
              <a:t>6</a:t>
            </a:r>
            <a:r>
              <a:rPr sz="700" spc="4" dirty="0">
                <a:latin typeface="Calibri"/>
                <a:cs typeface="Calibri"/>
              </a:rPr>
              <a:t> </a:t>
            </a:r>
            <a:r>
              <a:rPr sz="700" spc="9" dirty="0">
                <a:latin typeface="Calibri"/>
                <a:cs typeface="Calibri"/>
              </a:rPr>
              <a:t>meses</a:t>
            </a:r>
            <a:r>
              <a:rPr sz="700" spc="4" dirty="0">
                <a:latin typeface="Calibri"/>
                <a:cs typeface="Calibri"/>
              </a:rPr>
              <a:t> </a:t>
            </a:r>
            <a:r>
              <a:rPr sz="700" spc="9" dirty="0">
                <a:latin typeface="Calibri"/>
                <a:cs typeface="Calibri"/>
              </a:rPr>
              <a:t>de</a:t>
            </a:r>
            <a:r>
              <a:rPr sz="700" spc="4" dirty="0">
                <a:latin typeface="Calibri"/>
                <a:cs typeface="Calibri"/>
              </a:rPr>
              <a:t> idade</a:t>
            </a:r>
            <a:endParaRPr sz="700" dirty="0">
              <a:latin typeface="Calibri"/>
              <a:cs typeface="Calibri"/>
            </a:endParaRPr>
          </a:p>
          <a:p>
            <a:pPr marL="65159">
              <a:spcBef>
                <a:spcPts val="73"/>
              </a:spcBef>
            </a:pPr>
            <a:r>
              <a:rPr sz="700" spc="4" dirty="0">
                <a:latin typeface="Calibri"/>
                <a:cs typeface="Calibri"/>
              </a:rPr>
              <a:t>****** </a:t>
            </a:r>
            <a:r>
              <a:rPr sz="700" spc="9" dirty="0">
                <a:latin typeface="Calibri"/>
                <a:cs typeface="Calibri"/>
              </a:rPr>
              <a:t>A</a:t>
            </a:r>
            <a:r>
              <a:rPr sz="700" spc="4" dirty="0">
                <a:latin typeface="Calibri"/>
                <a:cs typeface="Calibri"/>
              </a:rPr>
              <a:t> dose</a:t>
            </a:r>
            <a:r>
              <a:rPr sz="700" spc="9" dirty="0">
                <a:latin typeface="Calibri"/>
                <a:cs typeface="Calibri"/>
              </a:rPr>
              <a:t> da</a:t>
            </a:r>
            <a:r>
              <a:rPr sz="700" spc="4" dirty="0">
                <a:latin typeface="Calibri"/>
                <a:cs typeface="Calibri"/>
              </a:rPr>
              <a:t> </a:t>
            </a:r>
            <a:r>
              <a:rPr sz="700" spc="9" dirty="0">
                <a:latin typeface="Calibri"/>
                <a:cs typeface="Calibri"/>
              </a:rPr>
              <a:t>vacina Influenza</a:t>
            </a:r>
            <a:r>
              <a:rPr sz="700" spc="4" dirty="0">
                <a:latin typeface="Calibri"/>
                <a:cs typeface="Calibri"/>
              </a:rPr>
              <a:t> varia </a:t>
            </a:r>
            <a:r>
              <a:rPr sz="700" spc="9" dirty="0">
                <a:latin typeface="Calibri"/>
                <a:cs typeface="Calibri"/>
              </a:rPr>
              <a:t>conforme a</a:t>
            </a:r>
            <a:r>
              <a:rPr sz="700" spc="4" dirty="0">
                <a:latin typeface="Calibri"/>
                <a:cs typeface="Calibri"/>
              </a:rPr>
              <a:t> idade</a:t>
            </a:r>
            <a:r>
              <a:rPr sz="700" spc="9" dirty="0">
                <a:latin typeface="Calibri"/>
                <a:cs typeface="Calibri"/>
              </a:rPr>
              <a:t> </a:t>
            </a:r>
            <a:r>
              <a:rPr sz="700" spc="4" dirty="0">
                <a:latin typeface="Calibri"/>
                <a:cs typeface="Calibri"/>
              </a:rPr>
              <a:t>: </a:t>
            </a:r>
            <a:r>
              <a:rPr sz="700" spc="9" dirty="0">
                <a:latin typeface="Calibri"/>
                <a:cs typeface="Calibri"/>
              </a:rPr>
              <a:t>6 </a:t>
            </a:r>
            <a:r>
              <a:rPr sz="700" spc="4" dirty="0">
                <a:latin typeface="Calibri"/>
                <a:cs typeface="Calibri"/>
              </a:rPr>
              <a:t>- </a:t>
            </a:r>
            <a:r>
              <a:rPr sz="700" spc="9" dirty="0">
                <a:latin typeface="Calibri"/>
                <a:cs typeface="Calibri"/>
              </a:rPr>
              <a:t>35</a:t>
            </a:r>
            <a:r>
              <a:rPr sz="700" spc="4" dirty="0">
                <a:latin typeface="Calibri"/>
                <a:cs typeface="Calibri"/>
              </a:rPr>
              <a:t> </a:t>
            </a:r>
            <a:r>
              <a:rPr sz="700" spc="9" dirty="0">
                <a:latin typeface="Calibri"/>
                <a:cs typeface="Calibri"/>
              </a:rPr>
              <a:t>meses </a:t>
            </a:r>
            <a:r>
              <a:rPr sz="700" spc="4" dirty="0">
                <a:latin typeface="Calibri"/>
                <a:cs typeface="Calibri"/>
              </a:rPr>
              <a:t>- </a:t>
            </a:r>
            <a:r>
              <a:rPr sz="700" spc="9" dirty="0">
                <a:latin typeface="Calibri"/>
                <a:cs typeface="Calibri"/>
              </a:rPr>
              <a:t>0,25 mL; </a:t>
            </a:r>
            <a:r>
              <a:rPr sz="700" spc="124" dirty="0">
                <a:latin typeface="Calibri"/>
                <a:cs typeface="Calibri"/>
              </a:rPr>
              <a:t> </a:t>
            </a:r>
            <a:r>
              <a:rPr sz="700" spc="9" dirty="0">
                <a:latin typeface="Calibri"/>
                <a:cs typeface="Calibri"/>
              </a:rPr>
              <a:t>3 </a:t>
            </a:r>
            <a:r>
              <a:rPr sz="700" spc="4" dirty="0">
                <a:latin typeface="Calibri"/>
                <a:cs typeface="Calibri"/>
              </a:rPr>
              <a:t>- </a:t>
            </a:r>
            <a:r>
              <a:rPr sz="700" spc="9" dirty="0">
                <a:latin typeface="Calibri"/>
                <a:cs typeface="Calibri"/>
              </a:rPr>
              <a:t>8</a:t>
            </a:r>
            <a:r>
              <a:rPr sz="700" spc="4" dirty="0">
                <a:latin typeface="Calibri"/>
                <a:cs typeface="Calibri"/>
              </a:rPr>
              <a:t> </a:t>
            </a:r>
            <a:r>
              <a:rPr sz="700" spc="9" dirty="0">
                <a:latin typeface="Calibri"/>
                <a:cs typeface="Calibri"/>
              </a:rPr>
              <a:t>anos </a:t>
            </a:r>
            <a:r>
              <a:rPr sz="700" spc="4" dirty="0">
                <a:latin typeface="Calibri"/>
                <a:cs typeface="Calibri"/>
              </a:rPr>
              <a:t>- </a:t>
            </a:r>
            <a:r>
              <a:rPr sz="700" spc="9" dirty="0">
                <a:latin typeface="Calibri"/>
                <a:cs typeface="Calibri"/>
              </a:rPr>
              <a:t>0,5 mL;</a:t>
            </a:r>
            <a:r>
              <a:rPr sz="700" spc="128" dirty="0">
                <a:latin typeface="Calibri"/>
                <a:cs typeface="Calibri"/>
              </a:rPr>
              <a:t> </a:t>
            </a:r>
            <a:r>
              <a:rPr sz="700" spc="9" dirty="0">
                <a:latin typeface="Calibri"/>
                <a:cs typeface="Calibri"/>
              </a:rPr>
              <a:t>9</a:t>
            </a:r>
            <a:r>
              <a:rPr sz="700" spc="4" dirty="0">
                <a:latin typeface="Calibri"/>
                <a:cs typeface="Calibri"/>
              </a:rPr>
              <a:t> </a:t>
            </a:r>
            <a:r>
              <a:rPr sz="700" spc="9" dirty="0">
                <a:latin typeface="Calibri"/>
                <a:cs typeface="Calibri"/>
              </a:rPr>
              <a:t>anos</a:t>
            </a:r>
            <a:r>
              <a:rPr sz="700" spc="4" dirty="0">
                <a:latin typeface="Calibri"/>
                <a:cs typeface="Calibri"/>
              </a:rPr>
              <a:t> </a:t>
            </a:r>
            <a:r>
              <a:rPr sz="700" spc="9" dirty="0">
                <a:latin typeface="Calibri"/>
                <a:cs typeface="Calibri"/>
              </a:rPr>
              <a:t>e mais</a:t>
            </a:r>
            <a:r>
              <a:rPr sz="700" spc="4" dirty="0">
                <a:latin typeface="Calibri"/>
                <a:cs typeface="Calibri"/>
              </a:rPr>
              <a:t> -</a:t>
            </a:r>
            <a:r>
              <a:rPr sz="700" spc="9" dirty="0">
                <a:latin typeface="Calibri"/>
                <a:cs typeface="Calibri"/>
              </a:rPr>
              <a:t> 0,5</a:t>
            </a:r>
            <a:r>
              <a:rPr sz="700" spc="4" dirty="0">
                <a:latin typeface="Calibri"/>
                <a:cs typeface="Calibri"/>
              </a:rPr>
              <a:t> </a:t>
            </a:r>
            <a:r>
              <a:rPr sz="700" spc="9" dirty="0">
                <a:latin typeface="Calibri"/>
                <a:cs typeface="Calibri"/>
              </a:rPr>
              <a:t>mL.</a:t>
            </a:r>
            <a:endParaRPr sz="7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28359414"/>
              </p:ext>
            </p:extLst>
          </p:nvPr>
        </p:nvGraphicFramePr>
        <p:xfrm>
          <a:off x="179512" y="-27384"/>
          <a:ext cx="8493250" cy="6382451"/>
        </p:xfrm>
        <a:graphic>
          <a:graphicData uri="http://schemas.openxmlformats.org/drawingml/2006/table">
            <a:tbl>
              <a:tblPr firstRow="1" bandRow="1">
                <a:tableStyleId>{2D5ABB26-0587-4C30-8999-92F81FD0307C}</a:tableStyleId>
              </a:tblPr>
              <a:tblGrid>
                <a:gridCol w="88773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749427">
                  <a:extLst>
                    <a:ext uri="{9D8B030D-6E8A-4147-A177-3AD203B41FA5}">
                      <a16:colId xmlns:a16="http://schemas.microsoft.com/office/drawing/2014/main" val="20002"/>
                    </a:ext>
                  </a:extLst>
                </a:gridCol>
                <a:gridCol w="711327">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gridCol w="738759">
                  <a:extLst>
                    <a:ext uri="{9D8B030D-6E8A-4147-A177-3AD203B41FA5}">
                      <a16:colId xmlns:a16="http://schemas.microsoft.com/office/drawing/2014/main" val="20005"/>
                    </a:ext>
                  </a:extLst>
                </a:gridCol>
                <a:gridCol w="649224">
                  <a:extLst>
                    <a:ext uri="{9D8B030D-6E8A-4147-A177-3AD203B41FA5}">
                      <a16:colId xmlns:a16="http://schemas.microsoft.com/office/drawing/2014/main" val="20006"/>
                    </a:ext>
                  </a:extLst>
                </a:gridCol>
                <a:gridCol w="511302">
                  <a:extLst>
                    <a:ext uri="{9D8B030D-6E8A-4147-A177-3AD203B41FA5}">
                      <a16:colId xmlns:a16="http://schemas.microsoft.com/office/drawing/2014/main" val="20007"/>
                    </a:ext>
                  </a:extLst>
                </a:gridCol>
                <a:gridCol w="552830">
                  <a:extLst>
                    <a:ext uri="{9D8B030D-6E8A-4147-A177-3AD203B41FA5}">
                      <a16:colId xmlns:a16="http://schemas.microsoft.com/office/drawing/2014/main" val="20008"/>
                    </a:ext>
                  </a:extLst>
                </a:gridCol>
                <a:gridCol w="676275">
                  <a:extLst>
                    <a:ext uri="{9D8B030D-6E8A-4147-A177-3AD203B41FA5}">
                      <a16:colId xmlns:a16="http://schemas.microsoft.com/office/drawing/2014/main" val="20009"/>
                    </a:ext>
                  </a:extLst>
                </a:gridCol>
                <a:gridCol w="620649">
                  <a:extLst>
                    <a:ext uri="{9D8B030D-6E8A-4147-A177-3AD203B41FA5}">
                      <a16:colId xmlns:a16="http://schemas.microsoft.com/office/drawing/2014/main" val="20010"/>
                    </a:ext>
                  </a:extLst>
                </a:gridCol>
                <a:gridCol w="826007">
                  <a:extLst>
                    <a:ext uri="{9D8B030D-6E8A-4147-A177-3AD203B41FA5}">
                      <a16:colId xmlns:a16="http://schemas.microsoft.com/office/drawing/2014/main" val="20011"/>
                    </a:ext>
                  </a:extLst>
                </a:gridCol>
              </a:tblGrid>
              <a:tr h="217810">
                <a:tc gridSpan="12">
                  <a:txBody>
                    <a:bodyPr/>
                    <a:lstStyle/>
                    <a:p>
                      <a:pPr marL="3175" algn="ctr">
                        <a:lnSpc>
                          <a:spcPts val="2550"/>
                        </a:lnSpc>
                      </a:pPr>
                      <a:r>
                        <a:rPr sz="1300" b="1" spc="-5" dirty="0">
                          <a:latin typeface="Calibri"/>
                          <a:cs typeface="Calibri"/>
                        </a:rPr>
                        <a:t>Anexo</a:t>
                      </a:r>
                      <a:r>
                        <a:rPr sz="1300" b="1" spc="-25" dirty="0">
                          <a:latin typeface="Calibri"/>
                          <a:cs typeface="Calibri"/>
                        </a:rPr>
                        <a:t> </a:t>
                      </a:r>
                      <a:r>
                        <a:rPr sz="1300" b="1" spc="-5" dirty="0">
                          <a:latin typeface="Calibri"/>
                          <a:cs typeface="Calibri"/>
                        </a:rPr>
                        <a:t>II</a:t>
                      </a:r>
                      <a:r>
                        <a:rPr sz="1300" b="1" dirty="0">
                          <a:latin typeface="Calibri"/>
                          <a:cs typeface="Calibri"/>
                        </a:rPr>
                        <a:t> </a:t>
                      </a:r>
                      <a:r>
                        <a:rPr sz="1300" b="1" spc="-5" dirty="0">
                          <a:latin typeface="Calibri"/>
                          <a:cs typeface="Calibri"/>
                        </a:rPr>
                        <a:t>- </a:t>
                      </a:r>
                      <a:r>
                        <a:rPr sz="1300" b="1" spc="-10" dirty="0">
                          <a:latin typeface="Calibri"/>
                          <a:cs typeface="Calibri"/>
                        </a:rPr>
                        <a:t>Calendário</a:t>
                      </a:r>
                      <a:r>
                        <a:rPr sz="1300" b="1" spc="20" dirty="0">
                          <a:latin typeface="Calibri"/>
                          <a:cs typeface="Calibri"/>
                        </a:rPr>
                        <a:t> </a:t>
                      </a:r>
                      <a:r>
                        <a:rPr sz="1300" b="1" spc="-5" dirty="0">
                          <a:latin typeface="Calibri"/>
                          <a:cs typeface="Calibri"/>
                        </a:rPr>
                        <a:t>do Adolescente</a:t>
                      </a:r>
                      <a:endParaRPr sz="1300" dirty="0">
                        <a:latin typeface="Calibri"/>
                        <a:cs typeface="Calibri"/>
                      </a:endParaRPr>
                    </a:p>
                  </a:txBody>
                  <a:tcPr marL="0" marR="0" marT="0" marB="0">
                    <a:solidFill>
                      <a:srgbClr val="FBE6D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7452">
                <a:tc rowSpan="2">
                  <a:txBody>
                    <a:bodyPr/>
                    <a:lstStyle/>
                    <a:p>
                      <a:pPr>
                        <a:lnSpc>
                          <a:spcPct val="100000"/>
                        </a:lnSpc>
                      </a:pPr>
                      <a:endParaRPr sz="600">
                        <a:latin typeface="Times New Roman"/>
                        <a:cs typeface="Times New Roman"/>
                      </a:endParaRPr>
                    </a:p>
                    <a:p>
                      <a:pPr marR="3810" algn="ctr">
                        <a:lnSpc>
                          <a:spcPct val="100000"/>
                        </a:lnSpc>
                        <a:spcBef>
                          <a:spcPts val="730"/>
                        </a:spcBef>
                      </a:pPr>
                      <a:r>
                        <a:rPr sz="600" b="1" spc="-5" dirty="0">
                          <a:latin typeface="Calibri"/>
                          <a:cs typeface="Calibri"/>
                        </a:rPr>
                        <a:t>VACINA</a:t>
                      </a:r>
                      <a:endParaRPr sz="600">
                        <a:latin typeface="Calibri"/>
                        <a:cs typeface="Calibri"/>
                      </a:endParaRPr>
                    </a:p>
                  </a:txBody>
                  <a:tcPr marL="0" marR="0" marT="0" marB="0">
                    <a:solidFill>
                      <a:srgbClr val="F37967"/>
                    </a:solidFill>
                  </a:tcPr>
                </a:tc>
                <a:tc rowSpan="2">
                  <a:txBody>
                    <a:bodyPr/>
                    <a:lstStyle/>
                    <a:p>
                      <a:pPr>
                        <a:lnSpc>
                          <a:spcPct val="100000"/>
                        </a:lnSpc>
                      </a:pPr>
                      <a:endParaRPr sz="600">
                        <a:latin typeface="Times New Roman"/>
                        <a:cs typeface="Times New Roman"/>
                      </a:endParaRPr>
                    </a:p>
                    <a:p>
                      <a:pPr marL="133350">
                        <a:lnSpc>
                          <a:spcPct val="100000"/>
                        </a:lnSpc>
                        <a:spcBef>
                          <a:spcPts val="730"/>
                        </a:spcBef>
                      </a:pPr>
                      <a:r>
                        <a:rPr sz="600" b="1" spc="-5" dirty="0">
                          <a:latin typeface="Calibri"/>
                          <a:cs typeface="Calibri"/>
                        </a:rPr>
                        <a:t>PROTEÇÃO</a:t>
                      </a:r>
                      <a:r>
                        <a:rPr sz="600" b="1" spc="-30" dirty="0">
                          <a:latin typeface="Calibri"/>
                          <a:cs typeface="Calibri"/>
                        </a:rPr>
                        <a:t> </a:t>
                      </a:r>
                      <a:r>
                        <a:rPr sz="600" b="1" spc="-5" dirty="0">
                          <a:latin typeface="Calibri"/>
                          <a:cs typeface="Calibri"/>
                        </a:rPr>
                        <a:t>CONTRA</a:t>
                      </a:r>
                      <a:endParaRPr sz="600">
                        <a:latin typeface="Calibri"/>
                        <a:cs typeface="Calibri"/>
                      </a:endParaRPr>
                    </a:p>
                  </a:txBody>
                  <a:tcPr marL="0" marR="0" marT="0" marB="0">
                    <a:solidFill>
                      <a:srgbClr val="F37967"/>
                    </a:solidFill>
                  </a:tcPr>
                </a:tc>
                <a:tc rowSpan="2">
                  <a:txBody>
                    <a:bodyPr/>
                    <a:lstStyle/>
                    <a:p>
                      <a:pPr>
                        <a:lnSpc>
                          <a:spcPct val="100000"/>
                        </a:lnSpc>
                      </a:pPr>
                      <a:endParaRPr sz="600">
                        <a:latin typeface="Times New Roman"/>
                        <a:cs typeface="Times New Roman"/>
                      </a:endParaRPr>
                    </a:p>
                    <a:p>
                      <a:pPr marL="259079">
                        <a:lnSpc>
                          <a:spcPct val="100000"/>
                        </a:lnSpc>
                        <a:spcBef>
                          <a:spcPts val="730"/>
                        </a:spcBef>
                      </a:pPr>
                      <a:r>
                        <a:rPr sz="600" b="1" spc="-5" dirty="0">
                          <a:latin typeface="Calibri"/>
                          <a:cs typeface="Calibri"/>
                        </a:rPr>
                        <a:t>COMPOSIÇÃO</a:t>
                      </a:r>
                      <a:endParaRPr sz="600">
                        <a:latin typeface="Calibri"/>
                        <a:cs typeface="Calibri"/>
                      </a:endParaRPr>
                    </a:p>
                  </a:txBody>
                  <a:tcPr marL="0" marR="0" marT="0" marB="0">
                    <a:solidFill>
                      <a:srgbClr val="F37967"/>
                    </a:solidFill>
                  </a:tcPr>
                </a:tc>
                <a:tc gridSpan="2">
                  <a:txBody>
                    <a:bodyPr/>
                    <a:lstStyle/>
                    <a:p>
                      <a:pPr algn="ctr">
                        <a:lnSpc>
                          <a:spcPct val="100000"/>
                        </a:lnSpc>
                        <a:spcBef>
                          <a:spcPts val="535"/>
                        </a:spcBef>
                      </a:pPr>
                      <a:r>
                        <a:rPr sz="600" b="1" spc="-5" dirty="0">
                          <a:latin typeface="Calibri"/>
                          <a:cs typeface="Calibri"/>
                        </a:rPr>
                        <a:t>Nº</a:t>
                      </a:r>
                      <a:r>
                        <a:rPr sz="600" b="1" spc="-20" dirty="0">
                          <a:latin typeface="Calibri"/>
                          <a:cs typeface="Calibri"/>
                        </a:rPr>
                        <a:t> </a:t>
                      </a:r>
                      <a:r>
                        <a:rPr sz="600" b="1" spc="-10" dirty="0">
                          <a:latin typeface="Calibri"/>
                          <a:cs typeface="Calibri"/>
                        </a:rPr>
                        <a:t>DOSES</a:t>
                      </a:r>
                      <a:endParaRPr sz="600">
                        <a:latin typeface="Calibri"/>
                        <a:cs typeface="Calibri"/>
                      </a:endParaRPr>
                    </a:p>
                  </a:txBody>
                  <a:tcPr marL="0" marR="0" marT="40767" marB="0">
                    <a:lnB w="12700">
                      <a:solidFill>
                        <a:srgbClr val="FFFFFF"/>
                      </a:solidFill>
                      <a:prstDash val="solid"/>
                    </a:lnB>
                    <a:solidFill>
                      <a:srgbClr val="F37967"/>
                    </a:solidFill>
                  </a:tcPr>
                </a:tc>
                <a:tc hMerge="1">
                  <a:txBody>
                    <a:bodyPr/>
                    <a:lstStyle/>
                    <a:p>
                      <a:endParaRPr/>
                    </a:p>
                  </a:txBody>
                  <a:tcPr marL="0" marR="0" marT="0" marB="0"/>
                </a:tc>
                <a:tc rowSpan="2">
                  <a:txBody>
                    <a:bodyPr/>
                    <a:lstStyle/>
                    <a:p>
                      <a:pPr>
                        <a:lnSpc>
                          <a:spcPct val="100000"/>
                        </a:lnSpc>
                        <a:spcBef>
                          <a:spcPts val="30"/>
                        </a:spcBef>
                      </a:pPr>
                      <a:endParaRPr sz="600">
                        <a:latin typeface="Times New Roman"/>
                        <a:cs typeface="Times New Roman"/>
                      </a:endParaRPr>
                    </a:p>
                    <a:p>
                      <a:pPr marL="175895" marR="183515" indent="251460">
                        <a:lnSpc>
                          <a:spcPct val="109000"/>
                        </a:lnSpc>
                      </a:pPr>
                      <a:r>
                        <a:rPr sz="600" b="1" spc="-5" dirty="0">
                          <a:latin typeface="Calibri"/>
                          <a:cs typeface="Calibri"/>
                        </a:rPr>
                        <a:t>IDADE </a:t>
                      </a:r>
                      <a:r>
                        <a:rPr sz="600" b="1" dirty="0">
                          <a:latin typeface="Calibri"/>
                          <a:cs typeface="Calibri"/>
                        </a:rPr>
                        <a:t> R</a:t>
                      </a:r>
                      <a:r>
                        <a:rPr sz="600" b="1" spc="-10" dirty="0">
                          <a:latin typeface="Calibri"/>
                          <a:cs typeface="Calibri"/>
                        </a:rPr>
                        <a:t>E</a:t>
                      </a:r>
                      <a:r>
                        <a:rPr sz="600" b="1" spc="-5" dirty="0">
                          <a:latin typeface="Calibri"/>
                          <a:cs typeface="Calibri"/>
                        </a:rPr>
                        <a:t>CO</a:t>
                      </a:r>
                      <a:r>
                        <a:rPr sz="600" b="1" spc="15" dirty="0">
                          <a:latin typeface="Calibri"/>
                          <a:cs typeface="Calibri"/>
                        </a:rPr>
                        <a:t>M</a:t>
                      </a:r>
                      <a:r>
                        <a:rPr sz="600" b="1" spc="-10" dirty="0">
                          <a:latin typeface="Calibri"/>
                          <a:cs typeface="Calibri"/>
                        </a:rPr>
                        <a:t>E</a:t>
                      </a:r>
                      <a:r>
                        <a:rPr sz="600" b="1" dirty="0">
                          <a:latin typeface="Calibri"/>
                          <a:cs typeface="Calibri"/>
                        </a:rPr>
                        <a:t>N</a:t>
                      </a:r>
                      <a:r>
                        <a:rPr sz="600" b="1" spc="-5" dirty="0">
                          <a:latin typeface="Calibri"/>
                          <a:cs typeface="Calibri"/>
                        </a:rPr>
                        <a:t>D</a:t>
                      </a:r>
                      <a:r>
                        <a:rPr sz="600" b="1" spc="5" dirty="0">
                          <a:latin typeface="Calibri"/>
                          <a:cs typeface="Calibri"/>
                        </a:rPr>
                        <a:t>AD</a:t>
                      </a:r>
                      <a:r>
                        <a:rPr sz="600" b="1" dirty="0">
                          <a:latin typeface="Calibri"/>
                          <a:cs typeface="Calibri"/>
                        </a:rPr>
                        <a:t>A</a:t>
                      </a:r>
                      <a:endParaRPr sz="600">
                        <a:latin typeface="Calibri"/>
                        <a:cs typeface="Calibri"/>
                      </a:endParaRPr>
                    </a:p>
                  </a:txBody>
                  <a:tcPr marL="0" marR="0" marT="2286" marB="0">
                    <a:solidFill>
                      <a:srgbClr val="F37967"/>
                    </a:solidFill>
                  </a:tcPr>
                </a:tc>
                <a:tc gridSpan="2">
                  <a:txBody>
                    <a:bodyPr/>
                    <a:lstStyle/>
                    <a:p>
                      <a:pPr marL="201295">
                        <a:lnSpc>
                          <a:spcPct val="100000"/>
                        </a:lnSpc>
                        <a:spcBef>
                          <a:spcPts val="535"/>
                        </a:spcBef>
                      </a:pPr>
                      <a:r>
                        <a:rPr sz="600" b="1" spc="-5" dirty="0">
                          <a:latin typeface="Calibri"/>
                          <a:cs typeface="Calibri"/>
                        </a:rPr>
                        <a:t>INTERVALO</a:t>
                      </a:r>
                      <a:r>
                        <a:rPr sz="600" b="1" spc="5" dirty="0">
                          <a:latin typeface="Calibri"/>
                          <a:cs typeface="Calibri"/>
                        </a:rPr>
                        <a:t> </a:t>
                      </a:r>
                      <a:r>
                        <a:rPr sz="600" b="1" spc="-5" dirty="0">
                          <a:latin typeface="Calibri"/>
                          <a:cs typeface="Calibri"/>
                        </a:rPr>
                        <a:t>ENTRE</a:t>
                      </a:r>
                      <a:r>
                        <a:rPr sz="600" b="1" spc="5" dirty="0">
                          <a:latin typeface="Calibri"/>
                          <a:cs typeface="Calibri"/>
                        </a:rPr>
                        <a:t> </a:t>
                      </a:r>
                      <a:r>
                        <a:rPr sz="600" b="1" spc="-5" dirty="0">
                          <a:latin typeface="Calibri"/>
                          <a:cs typeface="Calibri"/>
                        </a:rPr>
                        <a:t>AS</a:t>
                      </a:r>
                      <a:r>
                        <a:rPr sz="600" b="1" spc="10" dirty="0">
                          <a:latin typeface="Calibri"/>
                          <a:cs typeface="Calibri"/>
                        </a:rPr>
                        <a:t> </a:t>
                      </a:r>
                      <a:r>
                        <a:rPr sz="600" b="1" spc="-5" dirty="0">
                          <a:latin typeface="Calibri"/>
                          <a:cs typeface="Calibri"/>
                        </a:rPr>
                        <a:t>DOSES</a:t>
                      </a:r>
                      <a:endParaRPr sz="600">
                        <a:latin typeface="Calibri"/>
                        <a:cs typeface="Calibri"/>
                      </a:endParaRPr>
                    </a:p>
                  </a:txBody>
                  <a:tcPr marL="0" marR="0" marT="40767" marB="0">
                    <a:lnB w="12700">
                      <a:solidFill>
                        <a:srgbClr val="FFFFFF"/>
                      </a:solidFill>
                      <a:prstDash val="solid"/>
                    </a:lnB>
                    <a:solidFill>
                      <a:srgbClr val="F37967"/>
                    </a:solidFill>
                  </a:tcPr>
                </a:tc>
                <a:tc hMerge="1">
                  <a:txBody>
                    <a:bodyPr/>
                    <a:lstStyle/>
                    <a:p>
                      <a:endParaRPr/>
                    </a:p>
                  </a:txBody>
                  <a:tcPr marL="0" marR="0" marT="0" marB="0"/>
                </a:tc>
                <a:tc rowSpan="2">
                  <a:txBody>
                    <a:bodyPr/>
                    <a:lstStyle/>
                    <a:p>
                      <a:pPr>
                        <a:lnSpc>
                          <a:spcPct val="100000"/>
                        </a:lnSpc>
                        <a:spcBef>
                          <a:spcPts val="30"/>
                        </a:spcBef>
                      </a:pPr>
                      <a:endParaRPr sz="600">
                        <a:latin typeface="Times New Roman"/>
                        <a:cs typeface="Times New Roman"/>
                      </a:endParaRPr>
                    </a:p>
                    <a:p>
                      <a:pPr marL="298450" marR="160020" indent="-201295">
                        <a:lnSpc>
                          <a:spcPct val="109000"/>
                        </a:lnSpc>
                      </a:pPr>
                      <a:r>
                        <a:rPr sz="600" b="1" spc="-5" dirty="0">
                          <a:latin typeface="Calibri"/>
                          <a:cs typeface="Calibri"/>
                        </a:rPr>
                        <a:t>VOL</a:t>
                      </a:r>
                      <a:r>
                        <a:rPr sz="600" b="1" dirty="0">
                          <a:latin typeface="Calibri"/>
                          <a:cs typeface="Calibri"/>
                        </a:rPr>
                        <a:t>U</a:t>
                      </a:r>
                      <a:r>
                        <a:rPr sz="600" b="1" spc="10" dirty="0">
                          <a:latin typeface="Calibri"/>
                          <a:cs typeface="Calibri"/>
                        </a:rPr>
                        <a:t>M</a:t>
                      </a:r>
                      <a:r>
                        <a:rPr sz="600" b="1" dirty="0">
                          <a:latin typeface="Calibri"/>
                          <a:cs typeface="Calibri"/>
                        </a:rPr>
                        <a:t>E</a:t>
                      </a:r>
                      <a:r>
                        <a:rPr sz="600" b="1" spc="-10" dirty="0">
                          <a:latin typeface="Calibri"/>
                          <a:cs typeface="Calibri"/>
                        </a:rPr>
                        <a:t> </a:t>
                      </a:r>
                      <a:r>
                        <a:rPr sz="600" b="1" spc="5" dirty="0">
                          <a:latin typeface="Calibri"/>
                          <a:cs typeface="Calibri"/>
                        </a:rPr>
                        <a:t>D</a:t>
                      </a:r>
                      <a:r>
                        <a:rPr sz="600" b="1" dirty="0">
                          <a:latin typeface="Calibri"/>
                          <a:cs typeface="Calibri"/>
                        </a:rPr>
                        <a:t>A  </a:t>
                      </a:r>
                      <a:r>
                        <a:rPr sz="600" b="1" spc="-5" dirty="0">
                          <a:latin typeface="Calibri"/>
                          <a:cs typeface="Calibri"/>
                        </a:rPr>
                        <a:t>DOSE</a:t>
                      </a:r>
                      <a:endParaRPr sz="600">
                        <a:latin typeface="Calibri"/>
                        <a:cs typeface="Calibri"/>
                      </a:endParaRPr>
                    </a:p>
                  </a:txBody>
                  <a:tcPr marL="0" marR="0" marT="2286" marB="0">
                    <a:solidFill>
                      <a:srgbClr val="F37967"/>
                    </a:solidFill>
                  </a:tcPr>
                </a:tc>
                <a:tc rowSpan="2">
                  <a:txBody>
                    <a:bodyPr/>
                    <a:lstStyle/>
                    <a:p>
                      <a:pPr>
                        <a:lnSpc>
                          <a:spcPct val="100000"/>
                        </a:lnSpc>
                        <a:spcBef>
                          <a:spcPts val="30"/>
                        </a:spcBef>
                      </a:pPr>
                      <a:endParaRPr sz="600">
                        <a:latin typeface="Times New Roman"/>
                        <a:cs typeface="Times New Roman"/>
                      </a:endParaRPr>
                    </a:p>
                    <a:p>
                      <a:pPr marL="113664" marR="85090" indent="271145">
                        <a:lnSpc>
                          <a:spcPct val="109000"/>
                        </a:lnSpc>
                      </a:pPr>
                      <a:r>
                        <a:rPr sz="600" b="1" spc="-10" dirty="0">
                          <a:latin typeface="Calibri"/>
                          <a:cs typeface="Calibri"/>
                        </a:rPr>
                        <a:t>VIA</a:t>
                      </a:r>
                      <a:r>
                        <a:rPr sz="600" b="1" spc="-5" dirty="0">
                          <a:latin typeface="Calibri"/>
                          <a:cs typeface="Calibri"/>
                        </a:rPr>
                        <a:t> </a:t>
                      </a:r>
                      <a:r>
                        <a:rPr sz="600" b="1" spc="-10" dirty="0">
                          <a:latin typeface="Calibri"/>
                          <a:cs typeface="Calibri"/>
                        </a:rPr>
                        <a:t>DE </a:t>
                      </a:r>
                      <a:r>
                        <a:rPr sz="600" b="1" spc="-5" dirty="0">
                          <a:latin typeface="Calibri"/>
                          <a:cs typeface="Calibri"/>
                        </a:rPr>
                        <a:t> AD</a:t>
                      </a:r>
                      <a:r>
                        <a:rPr sz="600" b="1" spc="5" dirty="0">
                          <a:latin typeface="Calibri"/>
                          <a:cs typeface="Calibri"/>
                        </a:rPr>
                        <a:t>M</a:t>
                      </a:r>
                      <a:r>
                        <a:rPr sz="600" b="1" dirty="0">
                          <a:latin typeface="Calibri"/>
                          <a:cs typeface="Calibri"/>
                        </a:rPr>
                        <a:t>IN</a:t>
                      </a:r>
                      <a:r>
                        <a:rPr sz="600" b="1" spc="10" dirty="0">
                          <a:latin typeface="Calibri"/>
                          <a:cs typeface="Calibri"/>
                        </a:rPr>
                        <a:t>I</a:t>
                      </a:r>
                      <a:r>
                        <a:rPr sz="600" b="1" spc="-5" dirty="0">
                          <a:latin typeface="Calibri"/>
                          <a:cs typeface="Calibri"/>
                        </a:rPr>
                        <a:t>STRA</a:t>
                      </a:r>
                      <a:r>
                        <a:rPr sz="600" b="1" spc="10" dirty="0">
                          <a:latin typeface="Calibri"/>
                          <a:cs typeface="Calibri"/>
                        </a:rPr>
                        <a:t>Ç</a:t>
                      </a:r>
                      <a:r>
                        <a:rPr sz="600" b="1" spc="-5" dirty="0">
                          <a:latin typeface="Calibri"/>
                          <a:cs typeface="Calibri"/>
                        </a:rPr>
                        <a:t>Ã</a:t>
                      </a:r>
                      <a:r>
                        <a:rPr sz="600" b="1" dirty="0">
                          <a:latin typeface="Calibri"/>
                          <a:cs typeface="Calibri"/>
                        </a:rPr>
                        <a:t>O</a:t>
                      </a:r>
                      <a:endParaRPr sz="600">
                        <a:latin typeface="Calibri"/>
                        <a:cs typeface="Calibri"/>
                      </a:endParaRPr>
                    </a:p>
                  </a:txBody>
                  <a:tcPr marL="0" marR="0" marT="2286" marB="0">
                    <a:solidFill>
                      <a:srgbClr val="F37967"/>
                    </a:solidFill>
                  </a:tcPr>
                </a:tc>
                <a:tc rowSpan="2">
                  <a:txBody>
                    <a:bodyPr/>
                    <a:lstStyle/>
                    <a:p>
                      <a:pPr>
                        <a:lnSpc>
                          <a:spcPct val="100000"/>
                        </a:lnSpc>
                        <a:spcBef>
                          <a:spcPts val="30"/>
                        </a:spcBef>
                      </a:pPr>
                      <a:endParaRPr sz="600">
                        <a:latin typeface="Times New Roman"/>
                        <a:cs typeface="Times New Roman"/>
                      </a:endParaRPr>
                    </a:p>
                    <a:p>
                      <a:pPr marL="236220" marR="184150" indent="36195">
                        <a:lnSpc>
                          <a:spcPct val="109000"/>
                        </a:lnSpc>
                      </a:pPr>
                      <a:r>
                        <a:rPr sz="600" b="1" spc="-5" dirty="0">
                          <a:latin typeface="Calibri"/>
                          <a:cs typeface="Calibri"/>
                        </a:rPr>
                        <a:t>LOCAL DE </a:t>
                      </a:r>
                      <a:r>
                        <a:rPr sz="600" b="1" dirty="0">
                          <a:latin typeface="Calibri"/>
                          <a:cs typeface="Calibri"/>
                        </a:rPr>
                        <a:t> </a:t>
                      </a:r>
                      <a:r>
                        <a:rPr sz="600" b="1" spc="-5" dirty="0">
                          <a:latin typeface="Calibri"/>
                          <a:cs typeface="Calibri"/>
                        </a:rPr>
                        <a:t>APL</a:t>
                      </a:r>
                      <a:r>
                        <a:rPr sz="600" b="1" dirty="0">
                          <a:latin typeface="Calibri"/>
                          <a:cs typeface="Calibri"/>
                        </a:rPr>
                        <a:t>I</a:t>
                      </a:r>
                      <a:r>
                        <a:rPr sz="600" b="1" spc="10" dirty="0">
                          <a:latin typeface="Calibri"/>
                          <a:cs typeface="Calibri"/>
                        </a:rPr>
                        <a:t>C</a:t>
                      </a:r>
                      <a:r>
                        <a:rPr sz="600" b="1" spc="-5" dirty="0">
                          <a:latin typeface="Calibri"/>
                          <a:cs typeface="Calibri"/>
                        </a:rPr>
                        <a:t>A</a:t>
                      </a:r>
                      <a:r>
                        <a:rPr sz="600" b="1" spc="10" dirty="0">
                          <a:latin typeface="Calibri"/>
                          <a:cs typeface="Calibri"/>
                        </a:rPr>
                        <a:t>Ç</a:t>
                      </a:r>
                      <a:r>
                        <a:rPr sz="600" b="1" spc="-5" dirty="0">
                          <a:latin typeface="Calibri"/>
                          <a:cs typeface="Calibri"/>
                        </a:rPr>
                        <a:t>Ã</a:t>
                      </a:r>
                      <a:r>
                        <a:rPr sz="600" b="1" dirty="0">
                          <a:latin typeface="Calibri"/>
                          <a:cs typeface="Calibri"/>
                        </a:rPr>
                        <a:t>O</a:t>
                      </a:r>
                      <a:endParaRPr sz="600">
                        <a:latin typeface="Calibri"/>
                        <a:cs typeface="Calibri"/>
                      </a:endParaRPr>
                    </a:p>
                  </a:txBody>
                  <a:tcPr marL="0" marR="0" marT="2286" marB="0">
                    <a:solidFill>
                      <a:srgbClr val="F37967"/>
                    </a:solidFill>
                  </a:tcPr>
                </a:tc>
                <a:tc rowSpan="2">
                  <a:txBody>
                    <a:bodyPr/>
                    <a:lstStyle/>
                    <a:p>
                      <a:pPr marL="45085" marR="74295" algn="ctr">
                        <a:lnSpc>
                          <a:spcPct val="109000"/>
                        </a:lnSpc>
                        <a:spcBef>
                          <a:spcPts val="464"/>
                        </a:spcBef>
                      </a:pPr>
                      <a:r>
                        <a:rPr sz="600" b="1" spc="-5" dirty="0">
                          <a:latin typeface="Calibri"/>
                          <a:cs typeface="Calibri"/>
                        </a:rPr>
                        <a:t>AGU</a:t>
                      </a:r>
                      <a:r>
                        <a:rPr sz="600" b="1" spc="5" dirty="0">
                          <a:latin typeface="Calibri"/>
                          <a:cs typeface="Calibri"/>
                        </a:rPr>
                        <a:t>L</a:t>
                      </a:r>
                      <a:r>
                        <a:rPr sz="600" b="1" spc="-5" dirty="0">
                          <a:latin typeface="Calibri"/>
                          <a:cs typeface="Calibri"/>
                        </a:rPr>
                        <a:t>H</a:t>
                      </a:r>
                      <a:r>
                        <a:rPr sz="600" b="1" dirty="0">
                          <a:latin typeface="Calibri"/>
                          <a:cs typeface="Calibri"/>
                        </a:rPr>
                        <a:t>A</a:t>
                      </a:r>
                      <a:r>
                        <a:rPr sz="600" b="1" spc="5" dirty="0">
                          <a:latin typeface="Calibri"/>
                          <a:cs typeface="Calibri"/>
                        </a:rPr>
                        <a:t> </a:t>
                      </a:r>
                      <a:r>
                        <a:rPr sz="600" b="1" spc="-5" dirty="0">
                          <a:latin typeface="Calibri"/>
                          <a:cs typeface="Calibri"/>
                        </a:rPr>
                        <a:t>H</a:t>
                      </a:r>
                      <a:r>
                        <a:rPr sz="600" b="1" dirty="0">
                          <a:latin typeface="Calibri"/>
                          <a:cs typeface="Calibri"/>
                        </a:rPr>
                        <a:t>I</a:t>
                      </a:r>
                      <a:r>
                        <a:rPr sz="600" b="1" spc="5" dirty="0">
                          <a:latin typeface="Calibri"/>
                          <a:cs typeface="Calibri"/>
                        </a:rPr>
                        <a:t>P</a:t>
                      </a:r>
                      <a:r>
                        <a:rPr sz="600" b="1" spc="-5" dirty="0">
                          <a:latin typeface="Calibri"/>
                          <a:cs typeface="Calibri"/>
                        </a:rPr>
                        <a:t>O</a:t>
                      </a:r>
                      <a:r>
                        <a:rPr sz="600" b="1" spc="5" dirty="0">
                          <a:latin typeface="Calibri"/>
                          <a:cs typeface="Calibri"/>
                        </a:rPr>
                        <a:t>D</a:t>
                      </a:r>
                      <a:r>
                        <a:rPr sz="600" b="1" spc="-10" dirty="0">
                          <a:latin typeface="Calibri"/>
                          <a:cs typeface="Calibri"/>
                        </a:rPr>
                        <a:t>É</a:t>
                      </a:r>
                      <a:r>
                        <a:rPr sz="600" b="1" dirty="0">
                          <a:latin typeface="Calibri"/>
                          <a:cs typeface="Calibri"/>
                        </a:rPr>
                        <a:t>R</a:t>
                      </a:r>
                      <a:r>
                        <a:rPr sz="600" b="1" spc="5" dirty="0">
                          <a:latin typeface="Calibri"/>
                          <a:cs typeface="Calibri"/>
                        </a:rPr>
                        <a:t>M</a:t>
                      </a:r>
                      <a:r>
                        <a:rPr sz="600" b="1" dirty="0">
                          <a:latin typeface="Calibri"/>
                          <a:cs typeface="Calibri"/>
                        </a:rPr>
                        <a:t>ICA  </a:t>
                      </a:r>
                      <a:r>
                        <a:rPr sz="600" b="1" spc="-5" dirty="0">
                          <a:latin typeface="Calibri"/>
                          <a:cs typeface="Calibri"/>
                        </a:rPr>
                        <a:t>RECOMENDADA</a:t>
                      </a:r>
                      <a:endParaRPr sz="600">
                        <a:latin typeface="Calibri"/>
                        <a:cs typeface="Calibri"/>
                      </a:endParaRPr>
                    </a:p>
                    <a:p>
                      <a:pPr marR="635" algn="ctr">
                        <a:lnSpc>
                          <a:spcPct val="100000"/>
                        </a:lnSpc>
                        <a:spcBef>
                          <a:spcPts val="95"/>
                        </a:spcBef>
                      </a:pPr>
                      <a:r>
                        <a:rPr sz="600" b="1" spc="-5" dirty="0">
                          <a:latin typeface="Calibri"/>
                          <a:cs typeface="Calibri"/>
                        </a:rPr>
                        <a:t>(dec/mm)</a:t>
                      </a:r>
                      <a:endParaRPr sz="600">
                        <a:latin typeface="Calibri"/>
                        <a:cs typeface="Calibri"/>
                      </a:endParaRPr>
                    </a:p>
                  </a:txBody>
                  <a:tcPr marL="0" marR="0" marT="35432" marB="0">
                    <a:solidFill>
                      <a:srgbClr val="F37967"/>
                    </a:solidFill>
                  </a:tcPr>
                </a:tc>
                <a:extLst>
                  <a:ext uri="{0D108BD9-81ED-4DB2-BD59-A6C34878D82A}">
                    <a16:rowId xmlns:a16="http://schemas.microsoft.com/office/drawing/2014/main" val="10001"/>
                  </a:ext>
                </a:extLst>
              </a:tr>
              <a:tr h="204368">
                <a:tc vMerge="1">
                  <a:txBody>
                    <a:bodyPr/>
                    <a:lstStyle/>
                    <a:p>
                      <a:endParaRPr/>
                    </a:p>
                  </a:txBody>
                  <a:tcPr marL="0" marR="0" marT="0" marB="0">
                    <a:solidFill>
                      <a:srgbClr val="F37967"/>
                    </a:solidFill>
                  </a:tcPr>
                </a:tc>
                <a:tc vMerge="1">
                  <a:txBody>
                    <a:bodyPr/>
                    <a:lstStyle/>
                    <a:p>
                      <a:endParaRPr/>
                    </a:p>
                  </a:txBody>
                  <a:tcPr marL="0" marR="0" marT="0" marB="0">
                    <a:solidFill>
                      <a:srgbClr val="F37967"/>
                    </a:solidFill>
                  </a:tcPr>
                </a:tc>
                <a:tc vMerge="1">
                  <a:txBody>
                    <a:bodyPr/>
                    <a:lstStyle/>
                    <a:p>
                      <a:endParaRPr/>
                    </a:p>
                  </a:txBody>
                  <a:tcPr marL="0" marR="0" marT="0" marB="0">
                    <a:solidFill>
                      <a:srgbClr val="F37967"/>
                    </a:solidFill>
                  </a:tcPr>
                </a:tc>
                <a:tc>
                  <a:txBody>
                    <a:bodyPr/>
                    <a:lstStyle/>
                    <a:p>
                      <a:pPr marL="33655" algn="ctr">
                        <a:lnSpc>
                          <a:spcPct val="100000"/>
                        </a:lnSpc>
                        <a:spcBef>
                          <a:spcPts val="680"/>
                        </a:spcBef>
                      </a:pPr>
                      <a:r>
                        <a:rPr sz="600" b="1" spc="-5" dirty="0">
                          <a:latin typeface="Calibri"/>
                          <a:cs typeface="Calibri"/>
                        </a:rPr>
                        <a:t>ESQUEMA</a:t>
                      </a:r>
                      <a:r>
                        <a:rPr sz="600" b="1" spc="-20" dirty="0">
                          <a:latin typeface="Calibri"/>
                          <a:cs typeface="Calibri"/>
                        </a:rPr>
                        <a:t> </a:t>
                      </a:r>
                      <a:r>
                        <a:rPr sz="600" b="1" spc="-5" dirty="0">
                          <a:latin typeface="Calibri"/>
                          <a:cs typeface="Calibri"/>
                        </a:rPr>
                        <a:t>BÁSICO</a:t>
                      </a:r>
                      <a:endParaRPr sz="600">
                        <a:latin typeface="Calibri"/>
                        <a:cs typeface="Calibri"/>
                      </a:endParaRPr>
                    </a:p>
                  </a:txBody>
                  <a:tcPr marL="0" marR="0" marT="51816" marB="0">
                    <a:lnT w="12700">
                      <a:solidFill>
                        <a:srgbClr val="FFFFFF"/>
                      </a:solidFill>
                      <a:prstDash val="solid"/>
                    </a:lnT>
                    <a:solidFill>
                      <a:srgbClr val="F37967"/>
                    </a:solidFill>
                  </a:tcPr>
                </a:tc>
                <a:tc>
                  <a:txBody>
                    <a:bodyPr/>
                    <a:lstStyle/>
                    <a:p>
                      <a:pPr marL="12700" algn="ctr">
                        <a:lnSpc>
                          <a:spcPct val="100000"/>
                        </a:lnSpc>
                        <a:spcBef>
                          <a:spcPts val="590"/>
                        </a:spcBef>
                      </a:pPr>
                      <a:r>
                        <a:rPr sz="700" b="1" dirty="0">
                          <a:latin typeface="Calibri"/>
                          <a:cs typeface="Calibri"/>
                        </a:rPr>
                        <a:t>REFORÇO</a:t>
                      </a:r>
                      <a:endParaRPr sz="700">
                        <a:latin typeface="Calibri"/>
                        <a:cs typeface="Calibri"/>
                      </a:endParaRPr>
                    </a:p>
                  </a:txBody>
                  <a:tcPr marL="0" marR="0" marT="44958" marB="0">
                    <a:lnT w="12700">
                      <a:solidFill>
                        <a:srgbClr val="FFFFFF"/>
                      </a:solidFill>
                      <a:prstDash val="solid"/>
                    </a:lnT>
                    <a:solidFill>
                      <a:srgbClr val="F37967"/>
                    </a:solidFill>
                  </a:tcPr>
                </a:tc>
                <a:tc vMerge="1">
                  <a:txBody>
                    <a:bodyPr/>
                    <a:lstStyle/>
                    <a:p>
                      <a:endParaRPr/>
                    </a:p>
                  </a:txBody>
                  <a:tcPr marL="0" marR="0" marT="3810" marB="0">
                    <a:solidFill>
                      <a:srgbClr val="F37967"/>
                    </a:solidFill>
                  </a:tcPr>
                </a:tc>
                <a:tc>
                  <a:txBody>
                    <a:bodyPr/>
                    <a:lstStyle/>
                    <a:p>
                      <a:pPr algn="ctr">
                        <a:lnSpc>
                          <a:spcPct val="100000"/>
                        </a:lnSpc>
                        <a:spcBef>
                          <a:spcPts val="680"/>
                        </a:spcBef>
                      </a:pPr>
                      <a:r>
                        <a:rPr sz="600" b="1" spc="-5" dirty="0">
                          <a:latin typeface="Calibri"/>
                          <a:cs typeface="Calibri"/>
                        </a:rPr>
                        <a:t>RECOMENDADO</a:t>
                      </a:r>
                      <a:endParaRPr sz="600">
                        <a:latin typeface="Calibri"/>
                        <a:cs typeface="Calibri"/>
                      </a:endParaRPr>
                    </a:p>
                  </a:txBody>
                  <a:tcPr marL="0" marR="0" marT="51816" marB="0">
                    <a:lnT w="12700">
                      <a:solidFill>
                        <a:srgbClr val="FFFFFF"/>
                      </a:solidFill>
                      <a:prstDash val="solid"/>
                    </a:lnT>
                    <a:solidFill>
                      <a:srgbClr val="F37967"/>
                    </a:solidFill>
                  </a:tcPr>
                </a:tc>
                <a:tc>
                  <a:txBody>
                    <a:bodyPr/>
                    <a:lstStyle/>
                    <a:p>
                      <a:pPr algn="ctr">
                        <a:lnSpc>
                          <a:spcPct val="100000"/>
                        </a:lnSpc>
                        <a:spcBef>
                          <a:spcPts val="680"/>
                        </a:spcBef>
                      </a:pPr>
                      <a:r>
                        <a:rPr sz="600" b="1" spc="-5" dirty="0">
                          <a:latin typeface="Calibri"/>
                          <a:cs typeface="Calibri"/>
                        </a:rPr>
                        <a:t>MÍNIMO</a:t>
                      </a:r>
                      <a:endParaRPr sz="600">
                        <a:latin typeface="Calibri"/>
                        <a:cs typeface="Calibri"/>
                      </a:endParaRPr>
                    </a:p>
                  </a:txBody>
                  <a:tcPr marL="0" marR="0" marT="51816" marB="0">
                    <a:lnT w="12700">
                      <a:solidFill>
                        <a:srgbClr val="FFFFFF"/>
                      </a:solidFill>
                      <a:prstDash val="solid"/>
                    </a:lnT>
                    <a:solidFill>
                      <a:srgbClr val="F37967"/>
                    </a:solidFill>
                  </a:tcPr>
                </a:tc>
                <a:tc vMerge="1">
                  <a:txBody>
                    <a:bodyPr/>
                    <a:lstStyle/>
                    <a:p>
                      <a:endParaRPr/>
                    </a:p>
                  </a:txBody>
                  <a:tcPr marL="0" marR="0" marT="3810" marB="0">
                    <a:solidFill>
                      <a:srgbClr val="F37967"/>
                    </a:solidFill>
                  </a:tcPr>
                </a:tc>
                <a:tc vMerge="1">
                  <a:txBody>
                    <a:bodyPr/>
                    <a:lstStyle/>
                    <a:p>
                      <a:endParaRPr/>
                    </a:p>
                  </a:txBody>
                  <a:tcPr marL="0" marR="0" marT="3810" marB="0">
                    <a:solidFill>
                      <a:srgbClr val="F37967"/>
                    </a:solidFill>
                  </a:tcPr>
                </a:tc>
                <a:tc vMerge="1">
                  <a:txBody>
                    <a:bodyPr/>
                    <a:lstStyle/>
                    <a:p>
                      <a:endParaRPr/>
                    </a:p>
                  </a:txBody>
                  <a:tcPr marL="0" marR="0" marT="3810" marB="0">
                    <a:solidFill>
                      <a:srgbClr val="F37967"/>
                    </a:solidFill>
                  </a:tcPr>
                </a:tc>
                <a:tc vMerge="1">
                  <a:txBody>
                    <a:bodyPr/>
                    <a:lstStyle/>
                    <a:p>
                      <a:endParaRPr/>
                    </a:p>
                  </a:txBody>
                  <a:tcPr marL="0" marR="0" marT="59054" marB="0">
                    <a:solidFill>
                      <a:srgbClr val="F37967"/>
                    </a:solidFill>
                  </a:tcPr>
                </a:tc>
                <a:extLst>
                  <a:ext uri="{0D108BD9-81ED-4DB2-BD59-A6C34878D82A}">
                    <a16:rowId xmlns:a16="http://schemas.microsoft.com/office/drawing/2014/main" val="10002"/>
                  </a:ext>
                </a:extLst>
              </a:tr>
              <a:tr h="927682">
                <a:tc>
                  <a:txBody>
                    <a:bodyPr/>
                    <a:lstStyle/>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spcBef>
                          <a:spcPts val="35"/>
                        </a:spcBef>
                      </a:pPr>
                      <a:endParaRPr sz="600" dirty="0">
                        <a:latin typeface="Times New Roman"/>
                        <a:cs typeface="Times New Roman"/>
                      </a:endParaRPr>
                    </a:p>
                    <a:p>
                      <a:pPr marL="157870" marR="243204" indent="367520">
                        <a:lnSpc>
                          <a:spcPct val="108000"/>
                        </a:lnSpc>
                      </a:pPr>
                      <a:r>
                        <a:rPr lang="en-US" sz="600" b="1" spc="-5" dirty="0">
                          <a:latin typeface="Calibri"/>
                          <a:cs typeface="Calibri"/>
                        </a:rPr>
                        <a:t>       </a:t>
                      </a:r>
                      <a:r>
                        <a:rPr sz="600" b="1" spc="-5" dirty="0" err="1">
                          <a:latin typeface="Calibri"/>
                          <a:cs typeface="Calibri"/>
                        </a:rPr>
                        <a:t>Hepatite</a:t>
                      </a:r>
                      <a:r>
                        <a:rPr lang="en-US" sz="600" b="1" spc="434" dirty="0">
                          <a:latin typeface="Calibri"/>
                          <a:cs typeface="Calibri"/>
                        </a:rPr>
                        <a:t> </a:t>
                      </a:r>
                      <a:r>
                        <a:rPr sz="600" b="1" spc="-5" dirty="0">
                          <a:latin typeface="Calibri"/>
                          <a:cs typeface="Calibri"/>
                        </a:rPr>
                        <a:t>B </a:t>
                      </a:r>
                      <a:r>
                        <a:rPr sz="600" b="1" dirty="0">
                          <a:latin typeface="Calibri"/>
                          <a:cs typeface="Calibri"/>
                        </a:rPr>
                        <a:t> </a:t>
                      </a:r>
                      <a:br>
                        <a:rPr lang="en-US" sz="600" b="1" dirty="0">
                          <a:latin typeface="Calibri"/>
                          <a:cs typeface="Calibri"/>
                        </a:rPr>
                      </a:br>
                      <a:r>
                        <a:rPr sz="600" b="1" dirty="0">
                          <a:latin typeface="Calibri"/>
                          <a:cs typeface="Calibri"/>
                        </a:rPr>
                        <a:t>(</a:t>
                      </a:r>
                      <a:r>
                        <a:rPr sz="600" b="1" spc="-5" dirty="0">
                          <a:latin typeface="Calibri"/>
                          <a:cs typeface="Calibri"/>
                        </a:rPr>
                        <a:t>H</a:t>
                      </a:r>
                      <a:r>
                        <a:rPr sz="600" b="1" dirty="0">
                          <a:latin typeface="Calibri"/>
                          <a:cs typeface="Calibri"/>
                        </a:rPr>
                        <a:t>B</a:t>
                      </a:r>
                      <a:r>
                        <a:rPr lang="en-US" sz="600" b="1" spc="-5" dirty="0">
                          <a:latin typeface="Calibri"/>
                          <a:cs typeface="Calibri"/>
                        </a:rPr>
                        <a:t> </a:t>
                      </a:r>
                      <a:r>
                        <a:rPr sz="600" b="1" dirty="0" err="1">
                          <a:latin typeface="Calibri"/>
                          <a:cs typeface="Calibri"/>
                        </a:rPr>
                        <a:t>recomb</a:t>
                      </a:r>
                      <a:r>
                        <a:rPr sz="600" b="1" spc="-5" dirty="0" err="1">
                          <a:latin typeface="Calibri"/>
                          <a:cs typeface="Calibri"/>
                        </a:rPr>
                        <a:t>i</a:t>
                      </a:r>
                      <a:r>
                        <a:rPr sz="600" b="1" dirty="0" err="1">
                          <a:latin typeface="Calibri"/>
                          <a:cs typeface="Calibri"/>
                        </a:rPr>
                        <a:t>nante</a:t>
                      </a:r>
                      <a:r>
                        <a:rPr sz="600" b="1" dirty="0">
                          <a:latin typeface="Calibri"/>
                          <a:cs typeface="Calibri"/>
                        </a:rPr>
                        <a:t>)</a:t>
                      </a:r>
                      <a:endParaRPr sz="600" dirty="0">
                        <a:latin typeface="Calibri"/>
                        <a:cs typeface="Calibri"/>
                      </a:endParaRPr>
                    </a:p>
                  </a:txBody>
                  <a:tcPr marL="0" marR="0" marT="0" marB="0">
                    <a:lnB w="12700">
                      <a:solidFill>
                        <a:srgbClr val="FFFFFF"/>
                      </a:solidFill>
                      <a:prstDash val="solid"/>
                    </a:lnB>
                    <a:solidFill>
                      <a:srgbClr val="F37967"/>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9050" algn="ctr">
                        <a:lnSpc>
                          <a:spcPct val="100000"/>
                        </a:lnSpc>
                        <a:spcBef>
                          <a:spcPts val="835"/>
                        </a:spcBef>
                      </a:pPr>
                      <a:r>
                        <a:rPr sz="600" spc="-5" dirty="0">
                          <a:latin typeface="Calibri"/>
                          <a:cs typeface="Calibri"/>
                        </a:rPr>
                        <a:t>Hepatite</a:t>
                      </a:r>
                      <a:r>
                        <a:rPr sz="600" spc="-40" dirty="0">
                          <a:latin typeface="Calibri"/>
                          <a:cs typeface="Calibri"/>
                        </a:rPr>
                        <a:t> </a:t>
                      </a:r>
                      <a:r>
                        <a:rPr sz="600" spc="-5" dirty="0">
                          <a:latin typeface="Calibri"/>
                          <a:cs typeface="Calibri"/>
                        </a:rPr>
                        <a:t>B</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dirty="0">
                        <a:latin typeface="Times New Roman"/>
                        <a:cs typeface="Times New Roman"/>
                      </a:endParaRPr>
                    </a:p>
                    <a:p>
                      <a:pPr>
                        <a:lnSpc>
                          <a:spcPct val="100000"/>
                        </a:lnSpc>
                      </a:pPr>
                      <a:endParaRPr sz="600" dirty="0">
                        <a:latin typeface="Times New Roman"/>
                        <a:cs typeface="Times New Roman"/>
                      </a:endParaRPr>
                    </a:p>
                    <a:p>
                      <a:pPr>
                        <a:lnSpc>
                          <a:spcPct val="100000"/>
                        </a:lnSpc>
                        <a:spcBef>
                          <a:spcPts val="40"/>
                        </a:spcBef>
                      </a:pPr>
                      <a:endParaRPr sz="500" dirty="0">
                        <a:latin typeface="Times New Roman"/>
                        <a:cs typeface="Times New Roman"/>
                      </a:endParaRPr>
                    </a:p>
                    <a:p>
                      <a:pPr marL="147955" marR="147320" indent="-3175" algn="ctr">
                        <a:lnSpc>
                          <a:spcPct val="108700"/>
                        </a:lnSpc>
                      </a:pPr>
                      <a:r>
                        <a:rPr sz="600" spc="-5" dirty="0">
                          <a:latin typeface="Calibri"/>
                          <a:cs typeface="Calibri"/>
                        </a:rPr>
                        <a:t>Antígeno </a:t>
                      </a:r>
                      <a:r>
                        <a:rPr sz="600" dirty="0">
                          <a:latin typeface="Calibri"/>
                          <a:cs typeface="Calibri"/>
                        </a:rPr>
                        <a:t> </a:t>
                      </a:r>
                      <a:r>
                        <a:rPr sz="600" spc="-5" dirty="0">
                          <a:latin typeface="Calibri"/>
                          <a:cs typeface="Calibri"/>
                        </a:rPr>
                        <a:t>recombinante de </a:t>
                      </a:r>
                      <a:r>
                        <a:rPr sz="600" dirty="0">
                          <a:latin typeface="Calibri"/>
                          <a:cs typeface="Calibri"/>
                        </a:rPr>
                        <a:t> </a:t>
                      </a:r>
                      <a:r>
                        <a:rPr sz="600" spc="-5" dirty="0">
                          <a:latin typeface="Calibri"/>
                          <a:cs typeface="Calibri"/>
                        </a:rPr>
                        <a:t>superfície</a:t>
                      </a:r>
                      <a:r>
                        <a:rPr sz="600" spc="-45" dirty="0">
                          <a:latin typeface="Calibri"/>
                          <a:cs typeface="Calibri"/>
                        </a:rPr>
                        <a:t> </a:t>
                      </a:r>
                      <a:r>
                        <a:rPr sz="600" dirty="0">
                          <a:latin typeface="Calibri"/>
                          <a:cs typeface="Calibri"/>
                        </a:rPr>
                        <a:t>do</a:t>
                      </a:r>
                      <a:r>
                        <a:rPr sz="600" spc="-35" dirty="0">
                          <a:latin typeface="Calibri"/>
                          <a:cs typeface="Calibri"/>
                        </a:rPr>
                        <a:t> </a:t>
                      </a:r>
                      <a:r>
                        <a:rPr sz="600" dirty="0">
                          <a:latin typeface="Calibri"/>
                          <a:cs typeface="Calibri"/>
                        </a:rPr>
                        <a:t>vírus </a:t>
                      </a:r>
                      <a:r>
                        <a:rPr sz="600" spc="-210" dirty="0">
                          <a:latin typeface="Calibri"/>
                          <a:cs typeface="Calibri"/>
                        </a:rPr>
                        <a:t> </a:t>
                      </a:r>
                      <a:r>
                        <a:rPr sz="600" spc="-5" dirty="0">
                          <a:latin typeface="Calibri"/>
                          <a:cs typeface="Calibri"/>
                        </a:rPr>
                        <a:t>purificado</a:t>
                      </a:r>
                      <a:endParaRPr sz="600" dirty="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65405">
                        <a:lnSpc>
                          <a:spcPct val="100000"/>
                        </a:lnSpc>
                        <a:spcBef>
                          <a:spcPts val="680"/>
                        </a:spcBef>
                      </a:pPr>
                      <a:r>
                        <a:rPr sz="600" spc="-5" dirty="0">
                          <a:latin typeface="Calibri"/>
                          <a:cs typeface="Calibri"/>
                        </a:rPr>
                        <a:t>Iniciar</a:t>
                      </a:r>
                      <a:r>
                        <a:rPr sz="600" spc="160" dirty="0">
                          <a:latin typeface="Calibri"/>
                          <a:cs typeface="Calibri"/>
                        </a:rPr>
                        <a:t> </a:t>
                      </a:r>
                      <a:r>
                        <a:rPr sz="600" spc="-5" dirty="0">
                          <a:latin typeface="Calibri"/>
                          <a:cs typeface="Calibri"/>
                        </a:rPr>
                        <a:t>ou</a:t>
                      </a:r>
                      <a:r>
                        <a:rPr sz="600" spc="165" dirty="0">
                          <a:latin typeface="Calibri"/>
                          <a:cs typeface="Calibri"/>
                        </a:rPr>
                        <a:t> </a:t>
                      </a:r>
                      <a:r>
                        <a:rPr sz="600" spc="-5" dirty="0">
                          <a:latin typeface="Calibri"/>
                          <a:cs typeface="Calibri"/>
                        </a:rPr>
                        <a:t>completar</a:t>
                      </a:r>
                      <a:endParaRPr sz="600">
                        <a:latin typeface="Calibri"/>
                        <a:cs typeface="Calibri"/>
                      </a:endParaRPr>
                    </a:p>
                    <a:p>
                      <a:pPr marL="54610" marR="34290">
                        <a:lnSpc>
                          <a:spcPct val="108000"/>
                        </a:lnSpc>
                        <a:spcBef>
                          <a:spcPts val="10"/>
                        </a:spcBef>
                      </a:pPr>
                      <a:r>
                        <a:rPr sz="600" spc="-5" dirty="0">
                          <a:latin typeface="Calibri"/>
                          <a:cs typeface="Calibri"/>
                        </a:rPr>
                        <a:t>3</a:t>
                      </a:r>
                      <a:r>
                        <a:rPr sz="600" spc="80" dirty="0">
                          <a:latin typeface="Calibri"/>
                          <a:cs typeface="Calibri"/>
                        </a:rPr>
                        <a:t> </a:t>
                      </a:r>
                      <a:r>
                        <a:rPr sz="600" spc="-5" dirty="0">
                          <a:latin typeface="Calibri"/>
                          <a:cs typeface="Calibri"/>
                        </a:rPr>
                        <a:t>doses,</a:t>
                      </a:r>
                      <a:r>
                        <a:rPr sz="600" spc="85" dirty="0">
                          <a:latin typeface="Calibri"/>
                          <a:cs typeface="Calibri"/>
                        </a:rPr>
                        <a:t> </a:t>
                      </a:r>
                      <a:r>
                        <a:rPr sz="600" spc="-5" dirty="0">
                          <a:latin typeface="Calibri"/>
                          <a:cs typeface="Calibri"/>
                        </a:rPr>
                        <a:t>de</a:t>
                      </a:r>
                      <a:r>
                        <a:rPr sz="600" spc="90" dirty="0">
                          <a:latin typeface="Calibri"/>
                          <a:cs typeface="Calibri"/>
                        </a:rPr>
                        <a:t> </a:t>
                      </a:r>
                      <a:r>
                        <a:rPr sz="600" spc="-5" dirty="0">
                          <a:latin typeface="Calibri"/>
                          <a:cs typeface="Calibri"/>
                        </a:rPr>
                        <a:t>acordo </a:t>
                      </a:r>
                      <a:r>
                        <a:rPr sz="600" spc="-215" dirty="0">
                          <a:latin typeface="Calibri"/>
                          <a:cs typeface="Calibri"/>
                        </a:rPr>
                        <a:t> </a:t>
                      </a:r>
                      <a:r>
                        <a:rPr sz="600" spc="-5" dirty="0">
                          <a:latin typeface="Calibri"/>
                          <a:cs typeface="Calibri"/>
                        </a:rPr>
                        <a:t>com</a:t>
                      </a:r>
                      <a:r>
                        <a:rPr sz="600" spc="-45" dirty="0">
                          <a:latin typeface="Calibri"/>
                          <a:cs typeface="Calibri"/>
                        </a:rPr>
                        <a:t> </a:t>
                      </a:r>
                      <a:r>
                        <a:rPr sz="600" spc="-5" dirty="0">
                          <a:latin typeface="Calibri"/>
                          <a:cs typeface="Calibri"/>
                        </a:rPr>
                        <a:t>histórico</a:t>
                      </a:r>
                      <a:r>
                        <a:rPr sz="600" spc="-35" dirty="0">
                          <a:latin typeface="Calibri"/>
                          <a:cs typeface="Calibri"/>
                        </a:rPr>
                        <a:t> </a:t>
                      </a:r>
                      <a:r>
                        <a:rPr sz="600" spc="-5" dirty="0">
                          <a:latin typeface="Calibri"/>
                          <a:cs typeface="Calibri"/>
                        </a:rPr>
                        <a:t>vacinal</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2065" algn="ctr">
                        <a:lnSpc>
                          <a:spcPct val="100000"/>
                        </a:lnSpc>
                        <a:spcBef>
                          <a:spcPts val="835"/>
                        </a:spcBef>
                      </a:pPr>
                      <a:r>
                        <a:rPr sz="600" dirty="0">
                          <a:latin typeface="Calibri"/>
                          <a:cs typeface="Calibri"/>
                        </a:rPr>
                        <a:t>-</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35"/>
                        </a:spcBef>
                      </a:pPr>
                      <a:r>
                        <a:rPr sz="600" dirty="0">
                          <a:latin typeface="Calibri"/>
                          <a:cs typeface="Calibri"/>
                        </a:rPr>
                        <a:t>-</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1115" marR="23495" indent="-7620" algn="just">
                        <a:lnSpc>
                          <a:spcPct val="108500"/>
                        </a:lnSpc>
                        <a:spcBef>
                          <a:spcPts val="575"/>
                        </a:spcBef>
                      </a:pPr>
                      <a:r>
                        <a:rPr sz="600" spc="-5" dirty="0">
                          <a:latin typeface="Calibri"/>
                          <a:cs typeface="Calibri"/>
                        </a:rPr>
                        <a:t>2ª dose 1 mês </a:t>
                      </a:r>
                      <a:r>
                        <a:rPr sz="600" dirty="0">
                          <a:latin typeface="Calibri"/>
                          <a:cs typeface="Calibri"/>
                        </a:rPr>
                        <a:t>após </a:t>
                      </a:r>
                      <a:r>
                        <a:rPr sz="600" spc="-215" dirty="0">
                          <a:latin typeface="Calibri"/>
                          <a:cs typeface="Calibri"/>
                        </a:rPr>
                        <a:t> </a:t>
                      </a:r>
                      <a:r>
                        <a:rPr sz="600" spc="-5" dirty="0">
                          <a:latin typeface="Calibri"/>
                          <a:cs typeface="Calibri"/>
                        </a:rPr>
                        <a:t>1ª dose, 3ª dose 6 </a:t>
                      </a:r>
                      <a:r>
                        <a:rPr sz="600" dirty="0">
                          <a:latin typeface="Calibri"/>
                          <a:cs typeface="Calibri"/>
                        </a:rPr>
                        <a:t> </a:t>
                      </a:r>
                      <a:r>
                        <a:rPr sz="600" spc="-5" dirty="0">
                          <a:latin typeface="Calibri"/>
                          <a:cs typeface="Calibri"/>
                        </a:rPr>
                        <a:t>meses</a:t>
                      </a:r>
                      <a:r>
                        <a:rPr sz="600" spc="-35" dirty="0">
                          <a:latin typeface="Calibri"/>
                          <a:cs typeface="Calibri"/>
                        </a:rPr>
                        <a:t> </a:t>
                      </a:r>
                      <a:r>
                        <a:rPr sz="600" spc="-5" dirty="0">
                          <a:latin typeface="Calibri"/>
                          <a:cs typeface="Calibri"/>
                        </a:rPr>
                        <a:t>após</a:t>
                      </a:r>
                      <a:r>
                        <a:rPr sz="600" spc="-35" dirty="0">
                          <a:latin typeface="Calibri"/>
                          <a:cs typeface="Calibri"/>
                        </a:rPr>
                        <a:t> </a:t>
                      </a:r>
                      <a:r>
                        <a:rPr sz="600" dirty="0">
                          <a:latin typeface="Calibri"/>
                          <a:cs typeface="Calibri"/>
                        </a:rPr>
                        <a:t>1ª</a:t>
                      </a:r>
                      <a:r>
                        <a:rPr sz="600" spc="-25" dirty="0">
                          <a:latin typeface="Calibri"/>
                          <a:cs typeface="Calibri"/>
                        </a:rPr>
                        <a:t> </a:t>
                      </a:r>
                      <a:r>
                        <a:rPr sz="600" spc="-5" dirty="0">
                          <a:latin typeface="Calibri"/>
                          <a:cs typeface="Calibri"/>
                        </a:rPr>
                        <a:t>dose</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31115" marR="52705" algn="ctr">
                        <a:lnSpc>
                          <a:spcPct val="108300"/>
                        </a:lnSpc>
                      </a:pPr>
                      <a:r>
                        <a:rPr sz="600" spc="-5" dirty="0">
                          <a:latin typeface="Calibri"/>
                          <a:cs typeface="Calibri"/>
                        </a:rPr>
                        <a:t>2ª</a:t>
                      </a:r>
                      <a:r>
                        <a:rPr sz="600" spc="-35" dirty="0">
                          <a:latin typeface="Calibri"/>
                          <a:cs typeface="Calibri"/>
                        </a:rPr>
                        <a:t> </a:t>
                      </a:r>
                      <a:r>
                        <a:rPr sz="600" spc="-5" dirty="0">
                          <a:latin typeface="Calibri"/>
                          <a:cs typeface="Calibri"/>
                        </a:rPr>
                        <a:t>dose:</a:t>
                      </a:r>
                      <a:r>
                        <a:rPr sz="600" spc="-25" dirty="0">
                          <a:latin typeface="Calibri"/>
                          <a:cs typeface="Calibri"/>
                        </a:rPr>
                        <a:t> </a:t>
                      </a:r>
                      <a:r>
                        <a:rPr sz="600" spc="-5" dirty="0">
                          <a:latin typeface="Calibri"/>
                          <a:cs typeface="Calibri"/>
                        </a:rPr>
                        <a:t>1</a:t>
                      </a:r>
                      <a:r>
                        <a:rPr sz="600" spc="-25" dirty="0">
                          <a:latin typeface="Calibri"/>
                          <a:cs typeface="Calibri"/>
                        </a:rPr>
                        <a:t> </a:t>
                      </a:r>
                      <a:r>
                        <a:rPr sz="600" spc="-5" dirty="0">
                          <a:latin typeface="Calibri"/>
                          <a:cs typeface="Calibri"/>
                        </a:rPr>
                        <a:t>mês </a:t>
                      </a:r>
                      <a:r>
                        <a:rPr sz="600" spc="-210" dirty="0">
                          <a:latin typeface="Calibri"/>
                          <a:cs typeface="Calibri"/>
                        </a:rPr>
                        <a:t> </a:t>
                      </a:r>
                      <a:r>
                        <a:rPr sz="600" spc="-5" dirty="0">
                          <a:latin typeface="Calibri"/>
                          <a:cs typeface="Calibri"/>
                        </a:rPr>
                        <a:t>após 1ª. </a:t>
                      </a:r>
                      <a:r>
                        <a:rPr sz="600" dirty="0">
                          <a:latin typeface="Calibri"/>
                          <a:cs typeface="Calibri"/>
                        </a:rPr>
                        <a:t>3ª </a:t>
                      </a:r>
                      <a:r>
                        <a:rPr sz="600" spc="5" dirty="0">
                          <a:latin typeface="Calibri"/>
                          <a:cs typeface="Calibri"/>
                        </a:rPr>
                        <a:t> </a:t>
                      </a:r>
                      <a:r>
                        <a:rPr sz="600" spc="-5" dirty="0">
                          <a:latin typeface="Calibri"/>
                          <a:cs typeface="Calibri"/>
                        </a:rPr>
                        <a:t>dose 4 meses </a:t>
                      </a:r>
                      <a:r>
                        <a:rPr sz="600" dirty="0">
                          <a:latin typeface="Calibri"/>
                          <a:cs typeface="Calibri"/>
                        </a:rPr>
                        <a:t> </a:t>
                      </a:r>
                      <a:r>
                        <a:rPr sz="600" spc="-5" dirty="0">
                          <a:latin typeface="Calibri"/>
                          <a:cs typeface="Calibri"/>
                        </a:rPr>
                        <a:t>após</a:t>
                      </a:r>
                      <a:endParaRPr sz="600">
                        <a:latin typeface="Calibri"/>
                        <a:cs typeface="Calibri"/>
                      </a:endParaRPr>
                    </a:p>
                    <a:p>
                      <a:pPr algn="ctr">
                        <a:lnSpc>
                          <a:spcPct val="100000"/>
                        </a:lnSpc>
                        <a:spcBef>
                          <a:spcPts val="120"/>
                        </a:spcBef>
                      </a:pPr>
                      <a:r>
                        <a:rPr sz="600" spc="-5" dirty="0">
                          <a:latin typeface="Calibri"/>
                          <a:cs typeface="Calibri"/>
                        </a:rPr>
                        <a:t>1ª</a:t>
                      </a:r>
                      <a:r>
                        <a:rPr sz="600" spc="-45" dirty="0">
                          <a:latin typeface="Calibri"/>
                          <a:cs typeface="Calibri"/>
                        </a:rPr>
                        <a:t> </a:t>
                      </a:r>
                      <a:r>
                        <a:rPr sz="600" spc="-5" dirty="0">
                          <a:latin typeface="Calibri"/>
                          <a:cs typeface="Calibri"/>
                        </a:rPr>
                        <a:t>dose</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spcBef>
                          <a:spcPts val="40"/>
                        </a:spcBef>
                      </a:pPr>
                      <a:endParaRPr sz="700">
                        <a:latin typeface="Times New Roman"/>
                        <a:cs typeface="Times New Roman"/>
                      </a:endParaRPr>
                    </a:p>
                    <a:p>
                      <a:pPr marL="54610" marR="106045" indent="-2540" algn="ctr">
                        <a:lnSpc>
                          <a:spcPct val="108500"/>
                        </a:lnSpc>
                        <a:spcBef>
                          <a:spcPts val="5"/>
                        </a:spcBef>
                      </a:pPr>
                      <a:r>
                        <a:rPr sz="600" spc="-5" dirty="0">
                          <a:latin typeface="Calibri"/>
                          <a:cs typeface="Calibri"/>
                        </a:rPr>
                        <a:t>0,5 mL ou1mL </a:t>
                      </a:r>
                      <a:r>
                        <a:rPr sz="600" spc="-215" dirty="0">
                          <a:latin typeface="Calibri"/>
                          <a:cs typeface="Calibri"/>
                        </a:rPr>
                        <a:t> </a:t>
                      </a:r>
                      <a:r>
                        <a:rPr sz="600" spc="-5" dirty="0">
                          <a:latin typeface="Calibri"/>
                          <a:cs typeface="Calibri"/>
                        </a:rPr>
                        <a:t>a</a:t>
                      </a:r>
                      <a:r>
                        <a:rPr sz="600" spc="-40" dirty="0">
                          <a:latin typeface="Calibri"/>
                          <a:cs typeface="Calibri"/>
                        </a:rPr>
                        <a:t> </a:t>
                      </a:r>
                      <a:r>
                        <a:rPr sz="600" spc="-5" dirty="0">
                          <a:latin typeface="Calibri"/>
                          <a:cs typeface="Calibri"/>
                        </a:rPr>
                        <a:t>depender</a:t>
                      </a:r>
                      <a:r>
                        <a:rPr sz="600" spc="-35" dirty="0">
                          <a:latin typeface="Calibri"/>
                          <a:cs typeface="Calibri"/>
                        </a:rPr>
                        <a:t> </a:t>
                      </a:r>
                      <a:r>
                        <a:rPr sz="600" spc="-5" dirty="0">
                          <a:latin typeface="Calibri"/>
                          <a:cs typeface="Calibri"/>
                        </a:rPr>
                        <a:t>do </a:t>
                      </a:r>
                      <a:r>
                        <a:rPr sz="600" spc="-210" dirty="0">
                          <a:latin typeface="Calibri"/>
                          <a:cs typeface="Calibri"/>
                        </a:rPr>
                        <a:t> </a:t>
                      </a:r>
                      <a:r>
                        <a:rPr sz="600" spc="-5" dirty="0">
                          <a:latin typeface="Calibri"/>
                          <a:cs typeface="Calibri"/>
                        </a:rPr>
                        <a:t>laboratório </a:t>
                      </a:r>
                      <a:r>
                        <a:rPr sz="600" dirty="0">
                          <a:latin typeface="Calibri"/>
                          <a:cs typeface="Calibri"/>
                        </a:rPr>
                        <a:t> </a:t>
                      </a:r>
                      <a:r>
                        <a:rPr sz="600" spc="-5" dirty="0">
                          <a:latin typeface="Calibri"/>
                          <a:cs typeface="Calibri"/>
                        </a:rPr>
                        <a:t>produtor </a:t>
                      </a:r>
                      <a:r>
                        <a:rPr sz="600" spc="-10" dirty="0">
                          <a:latin typeface="Calibri"/>
                          <a:cs typeface="Calibri"/>
                        </a:rPr>
                        <a:t>e/ou </a:t>
                      </a:r>
                      <a:r>
                        <a:rPr sz="600" spc="-215" dirty="0">
                          <a:latin typeface="Calibri"/>
                          <a:cs typeface="Calibri"/>
                        </a:rPr>
                        <a:t> </a:t>
                      </a:r>
                      <a:r>
                        <a:rPr sz="600" spc="-5" dirty="0">
                          <a:latin typeface="Calibri"/>
                          <a:cs typeface="Calibri"/>
                        </a:rPr>
                        <a:t>da idade que </a:t>
                      </a:r>
                      <a:r>
                        <a:rPr sz="600" dirty="0">
                          <a:latin typeface="Calibri"/>
                          <a:cs typeface="Calibri"/>
                        </a:rPr>
                        <a:t> </a:t>
                      </a:r>
                      <a:r>
                        <a:rPr sz="600" spc="-10" dirty="0">
                          <a:latin typeface="Calibri"/>
                          <a:cs typeface="Calibri"/>
                        </a:rPr>
                        <a:t>será </a:t>
                      </a:r>
                      <a:r>
                        <a:rPr sz="600" spc="-5" dirty="0">
                          <a:latin typeface="Calibri"/>
                          <a:cs typeface="Calibri"/>
                        </a:rPr>
                        <a:t> administrada</a:t>
                      </a:r>
                      <a:endParaRPr sz="600">
                        <a:latin typeface="Calibri"/>
                        <a:cs typeface="Calibri"/>
                      </a:endParaRPr>
                    </a:p>
                  </a:txBody>
                  <a:tcPr marL="0" marR="0" marT="3048"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2384" algn="ctr">
                        <a:lnSpc>
                          <a:spcPct val="100000"/>
                        </a:lnSpc>
                        <a:spcBef>
                          <a:spcPts val="835"/>
                        </a:spcBef>
                      </a:pPr>
                      <a:r>
                        <a:rPr sz="600" spc="-5" dirty="0">
                          <a:latin typeface="Calibri"/>
                          <a:cs typeface="Calibri"/>
                        </a:rPr>
                        <a:t>Intramuscular</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R="37465" algn="r">
                        <a:lnSpc>
                          <a:spcPct val="100000"/>
                        </a:lnSpc>
                        <a:spcBef>
                          <a:spcPts val="835"/>
                        </a:spcBef>
                      </a:pPr>
                      <a:r>
                        <a:rPr sz="600" spc="-5" dirty="0">
                          <a:latin typeface="Calibri"/>
                          <a:cs typeface="Calibri"/>
                        </a:rPr>
                        <a:t>Músculo</a:t>
                      </a:r>
                      <a:r>
                        <a:rPr sz="600" spc="-35" dirty="0">
                          <a:latin typeface="Calibri"/>
                          <a:cs typeface="Calibri"/>
                        </a:rPr>
                        <a:t> </a:t>
                      </a:r>
                      <a:r>
                        <a:rPr sz="600" spc="-5" dirty="0">
                          <a:latin typeface="Calibri"/>
                          <a:cs typeface="Calibri"/>
                        </a:rPr>
                        <a:t>deltoide</a:t>
                      </a:r>
                      <a:endParaRPr sz="600">
                        <a:latin typeface="Calibri"/>
                        <a:cs typeface="Calibri"/>
                      </a:endParaRPr>
                    </a:p>
                  </a:txBody>
                  <a:tcPr marL="0" marR="0" marT="0" marB="0">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0"/>
                        </a:spcBef>
                      </a:pPr>
                      <a:endParaRPr sz="600">
                        <a:latin typeface="Times New Roman"/>
                        <a:cs typeface="Times New Roman"/>
                      </a:endParaRPr>
                    </a:p>
                    <a:p>
                      <a:pPr marR="1270" algn="ctr">
                        <a:lnSpc>
                          <a:spcPct val="100000"/>
                        </a:lnSpc>
                      </a:pPr>
                      <a:r>
                        <a:rPr sz="600" spc="-5" dirty="0">
                          <a:latin typeface="Calibri"/>
                          <a:cs typeface="Calibri"/>
                        </a:rPr>
                        <a:t>20x5,5</a:t>
                      </a:r>
                      <a:endParaRPr sz="600">
                        <a:latin typeface="Calibri"/>
                        <a:cs typeface="Calibri"/>
                      </a:endParaRPr>
                    </a:p>
                    <a:p>
                      <a:pPr marR="29845" algn="ctr">
                        <a:lnSpc>
                          <a:spcPct val="100000"/>
                        </a:lnSpc>
                        <a:spcBef>
                          <a:spcPts val="110"/>
                        </a:spcBef>
                      </a:pPr>
                      <a:r>
                        <a:rPr sz="600" spc="-5" dirty="0">
                          <a:latin typeface="Calibri"/>
                          <a:cs typeface="Calibri"/>
                        </a:rPr>
                        <a:t>25x6</a:t>
                      </a:r>
                      <a:endParaRPr sz="600">
                        <a:latin typeface="Calibri"/>
                        <a:cs typeface="Calibri"/>
                      </a:endParaRPr>
                    </a:p>
                    <a:p>
                      <a:pPr marR="29845" algn="ctr">
                        <a:lnSpc>
                          <a:spcPct val="100000"/>
                        </a:lnSpc>
                        <a:spcBef>
                          <a:spcPts val="105"/>
                        </a:spcBef>
                      </a:pPr>
                      <a:r>
                        <a:rPr sz="600" spc="-5" dirty="0">
                          <a:latin typeface="Calibri"/>
                          <a:cs typeface="Calibri"/>
                        </a:rPr>
                        <a:t>25x7</a:t>
                      </a:r>
                      <a:endParaRPr sz="600">
                        <a:latin typeface="Calibri"/>
                        <a:cs typeface="Calibri"/>
                      </a:endParaRPr>
                    </a:p>
                    <a:p>
                      <a:pPr marR="2540" algn="ctr">
                        <a:lnSpc>
                          <a:spcPct val="100000"/>
                        </a:lnSpc>
                        <a:spcBef>
                          <a:spcPts val="100"/>
                        </a:spcBef>
                      </a:pPr>
                      <a:r>
                        <a:rPr sz="600" spc="-5" dirty="0">
                          <a:latin typeface="Calibri"/>
                          <a:cs typeface="Calibri"/>
                        </a:rPr>
                        <a:t>3</a:t>
                      </a:r>
                      <a:r>
                        <a:rPr sz="600" dirty="0">
                          <a:latin typeface="Calibri"/>
                          <a:cs typeface="Calibri"/>
                        </a:rPr>
                        <a:t>0</a:t>
                      </a:r>
                      <a:r>
                        <a:rPr sz="600" spc="10" dirty="0">
                          <a:latin typeface="Calibri"/>
                          <a:cs typeface="Calibri"/>
                        </a:rPr>
                        <a:t> </a:t>
                      </a:r>
                      <a:r>
                        <a:rPr sz="600" dirty="0">
                          <a:latin typeface="Calibri"/>
                          <a:cs typeface="Calibri"/>
                        </a:rPr>
                        <a:t>x7</a:t>
                      </a:r>
                      <a:endParaRPr sz="600">
                        <a:latin typeface="Calibri"/>
                        <a:cs typeface="Calibri"/>
                      </a:endParaRPr>
                    </a:p>
                  </a:txBody>
                  <a:tcPr marL="0" marR="0" marT="0" marB="0">
                    <a:lnB w="12700">
                      <a:solidFill>
                        <a:srgbClr val="FFFFFF"/>
                      </a:solidFill>
                      <a:prstDash val="solid"/>
                    </a:lnB>
                    <a:solidFill>
                      <a:srgbClr val="F9C1B0"/>
                    </a:solidFill>
                  </a:tcPr>
                </a:tc>
                <a:extLst>
                  <a:ext uri="{0D108BD9-81ED-4DB2-BD59-A6C34878D82A}">
                    <a16:rowId xmlns:a16="http://schemas.microsoft.com/office/drawing/2014/main" val="10003"/>
                  </a:ext>
                </a:extLst>
              </a:tr>
              <a:tr h="581306">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96215">
                        <a:lnSpc>
                          <a:spcPct val="100000"/>
                        </a:lnSpc>
                        <a:spcBef>
                          <a:spcPts val="865"/>
                        </a:spcBef>
                      </a:pPr>
                      <a:r>
                        <a:rPr sz="600" b="1" spc="-5" dirty="0">
                          <a:latin typeface="Calibri"/>
                          <a:cs typeface="Calibri"/>
                        </a:rPr>
                        <a:t>Difteria,</a:t>
                      </a:r>
                      <a:r>
                        <a:rPr sz="600" b="1" spc="-10" dirty="0">
                          <a:latin typeface="Calibri"/>
                          <a:cs typeface="Calibri"/>
                        </a:rPr>
                        <a:t> </a:t>
                      </a:r>
                      <a:r>
                        <a:rPr sz="600" b="1" spc="-5" dirty="0">
                          <a:latin typeface="Calibri"/>
                          <a:cs typeface="Calibri"/>
                        </a:rPr>
                        <a:t>Tétano</a:t>
                      </a:r>
                      <a:r>
                        <a:rPr sz="600" b="1" dirty="0">
                          <a:latin typeface="Calibri"/>
                          <a:cs typeface="Calibri"/>
                        </a:rPr>
                        <a:t> </a:t>
                      </a:r>
                      <a:r>
                        <a:rPr sz="600" b="1" spc="-5" dirty="0">
                          <a:latin typeface="Calibri"/>
                          <a:cs typeface="Calibri"/>
                        </a:rPr>
                        <a:t>(dT)</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37967"/>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7145" algn="ctr">
                        <a:lnSpc>
                          <a:spcPct val="100000"/>
                        </a:lnSpc>
                        <a:spcBef>
                          <a:spcPts val="865"/>
                        </a:spcBef>
                      </a:pPr>
                      <a:r>
                        <a:rPr sz="600" spc="-5" dirty="0">
                          <a:latin typeface="Calibri"/>
                          <a:cs typeface="Calibri"/>
                        </a:rPr>
                        <a:t>Difteria</a:t>
                      </a:r>
                      <a:r>
                        <a:rPr sz="600" spc="-35" dirty="0">
                          <a:latin typeface="Calibri"/>
                          <a:cs typeface="Calibri"/>
                        </a:rPr>
                        <a:t> </a:t>
                      </a:r>
                      <a:r>
                        <a:rPr sz="600" spc="-5" dirty="0">
                          <a:latin typeface="Calibri"/>
                          <a:cs typeface="Calibri"/>
                        </a:rPr>
                        <a:t>e</a:t>
                      </a:r>
                      <a:r>
                        <a:rPr sz="600" spc="-30" dirty="0">
                          <a:latin typeface="Calibri"/>
                          <a:cs typeface="Calibri"/>
                        </a:rPr>
                        <a:t> </a:t>
                      </a:r>
                      <a:r>
                        <a:rPr sz="600" spc="-5" dirty="0">
                          <a:latin typeface="Calibri"/>
                          <a:cs typeface="Calibri"/>
                        </a:rPr>
                        <a:t>Tétano</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marL="90170" marR="90805" indent="1905" algn="ctr">
                        <a:lnSpc>
                          <a:spcPct val="109000"/>
                        </a:lnSpc>
                        <a:spcBef>
                          <a:spcPts val="600"/>
                        </a:spcBef>
                      </a:pPr>
                      <a:r>
                        <a:rPr sz="600" spc="-5" dirty="0">
                          <a:latin typeface="Calibri"/>
                          <a:cs typeface="Calibri"/>
                        </a:rPr>
                        <a:t>Toxoides diftérico e </a:t>
                      </a:r>
                      <a:r>
                        <a:rPr sz="600" dirty="0">
                          <a:latin typeface="Calibri"/>
                          <a:cs typeface="Calibri"/>
                        </a:rPr>
                        <a:t> </a:t>
                      </a:r>
                      <a:r>
                        <a:rPr sz="600" spc="-5" dirty="0">
                          <a:latin typeface="Calibri"/>
                          <a:cs typeface="Calibri"/>
                        </a:rPr>
                        <a:t>tetânico purificados, </a:t>
                      </a:r>
                      <a:r>
                        <a:rPr sz="600" spc="-215" dirty="0">
                          <a:latin typeface="Calibri"/>
                          <a:cs typeface="Calibri"/>
                        </a:rPr>
                        <a:t> </a:t>
                      </a:r>
                      <a:r>
                        <a:rPr sz="600" spc="-5" dirty="0">
                          <a:latin typeface="Calibri"/>
                          <a:cs typeface="Calibri"/>
                        </a:rPr>
                        <a:t>inativada</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marL="59055" marR="40640" indent="22860" algn="just">
                        <a:lnSpc>
                          <a:spcPct val="109000"/>
                        </a:lnSpc>
                        <a:spcBef>
                          <a:spcPts val="600"/>
                        </a:spcBef>
                      </a:pPr>
                      <a:r>
                        <a:rPr sz="600" spc="-5" dirty="0">
                          <a:latin typeface="Calibri"/>
                          <a:cs typeface="Calibri"/>
                        </a:rPr>
                        <a:t>Iniciar ou completar </a:t>
                      </a:r>
                      <a:r>
                        <a:rPr sz="600" spc="-215" dirty="0">
                          <a:latin typeface="Calibri"/>
                          <a:cs typeface="Calibri"/>
                        </a:rPr>
                        <a:t> </a:t>
                      </a:r>
                      <a:r>
                        <a:rPr sz="600" spc="-5" dirty="0">
                          <a:latin typeface="Calibri"/>
                          <a:cs typeface="Calibri"/>
                        </a:rPr>
                        <a:t>3 </a:t>
                      </a:r>
                      <a:r>
                        <a:rPr sz="600" spc="-10" dirty="0">
                          <a:latin typeface="Calibri"/>
                          <a:cs typeface="Calibri"/>
                        </a:rPr>
                        <a:t>doses, </a:t>
                      </a:r>
                      <a:r>
                        <a:rPr sz="600" dirty="0">
                          <a:latin typeface="Calibri"/>
                          <a:cs typeface="Calibri"/>
                        </a:rPr>
                        <a:t>de </a:t>
                      </a:r>
                      <a:r>
                        <a:rPr sz="600" spc="-5" dirty="0">
                          <a:latin typeface="Calibri"/>
                          <a:cs typeface="Calibri"/>
                        </a:rPr>
                        <a:t>acordo </a:t>
                      </a:r>
                      <a:r>
                        <a:rPr sz="600" dirty="0">
                          <a:latin typeface="Calibri"/>
                          <a:cs typeface="Calibri"/>
                        </a:rPr>
                        <a:t> </a:t>
                      </a:r>
                      <a:r>
                        <a:rPr sz="600" spc="-5" dirty="0">
                          <a:latin typeface="Calibri"/>
                          <a:cs typeface="Calibri"/>
                        </a:rPr>
                        <a:t>com</a:t>
                      </a:r>
                      <a:r>
                        <a:rPr sz="600" spc="-45" dirty="0">
                          <a:latin typeface="Calibri"/>
                          <a:cs typeface="Calibri"/>
                        </a:rPr>
                        <a:t> </a:t>
                      </a:r>
                      <a:r>
                        <a:rPr sz="600" spc="-5" dirty="0">
                          <a:latin typeface="Calibri"/>
                          <a:cs typeface="Calibri"/>
                        </a:rPr>
                        <a:t>histórico</a:t>
                      </a:r>
                      <a:r>
                        <a:rPr sz="600" spc="-35" dirty="0">
                          <a:latin typeface="Calibri"/>
                          <a:cs typeface="Calibri"/>
                        </a:rPr>
                        <a:t> </a:t>
                      </a:r>
                      <a:r>
                        <a:rPr sz="600" spc="-5" dirty="0">
                          <a:latin typeface="Calibri"/>
                          <a:cs typeface="Calibri"/>
                        </a:rPr>
                        <a:t>vacinal</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marL="47625" marR="59055" algn="ctr">
                        <a:lnSpc>
                          <a:spcPct val="108600"/>
                        </a:lnSpc>
                        <a:spcBef>
                          <a:spcPts val="445"/>
                        </a:spcBef>
                      </a:pPr>
                      <a:r>
                        <a:rPr sz="600" spc="-5" dirty="0">
                          <a:latin typeface="Calibri"/>
                          <a:cs typeface="Calibri"/>
                        </a:rPr>
                        <a:t>A cada 10 anos. Em </a:t>
                      </a:r>
                      <a:r>
                        <a:rPr sz="600" dirty="0">
                          <a:latin typeface="Calibri"/>
                          <a:cs typeface="Calibri"/>
                        </a:rPr>
                        <a:t> </a:t>
                      </a:r>
                      <a:r>
                        <a:rPr sz="600" spc="-5" dirty="0">
                          <a:latin typeface="Calibri"/>
                          <a:cs typeface="Calibri"/>
                        </a:rPr>
                        <a:t>caso </a:t>
                      </a:r>
                      <a:r>
                        <a:rPr sz="600" dirty="0">
                          <a:latin typeface="Calibri"/>
                          <a:cs typeface="Calibri"/>
                        </a:rPr>
                        <a:t>de </a:t>
                      </a:r>
                      <a:r>
                        <a:rPr sz="600" spc="-5" dirty="0">
                          <a:latin typeface="Calibri"/>
                          <a:cs typeface="Calibri"/>
                        </a:rPr>
                        <a:t>ferimentos </a:t>
                      </a:r>
                      <a:r>
                        <a:rPr sz="600" dirty="0">
                          <a:latin typeface="Calibri"/>
                          <a:cs typeface="Calibri"/>
                        </a:rPr>
                        <a:t> </a:t>
                      </a:r>
                      <a:r>
                        <a:rPr sz="600" spc="-5" dirty="0">
                          <a:latin typeface="Calibri"/>
                          <a:cs typeface="Calibri"/>
                        </a:rPr>
                        <a:t>graves,</a:t>
                      </a:r>
                      <a:r>
                        <a:rPr sz="600" spc="-20" dirty="0">
                          <a:latin typeface="Calibri"/>
                          <a:cs typeface="Calibri"/>
                        </a:rPr>
                        <a:t> </a:t>
                      </a:r>
                      <a:r>
                        <a:rPr sz="600" spc="-5" dirty="0">
                          <a:latin typeface="Calibri"/>
                          <a:cs typeface="Calibri"/>
                        </a:rPr>
                        <a:t>deve-se</a:t>
                      </a:r>
                      <a:r>
                        <a:rPr sz="600" spc="-25" dirty="0">
                          <a:latin typeface="Calibri"/>
                          <a:cs typeface="Calibri"/>
                        </a:rPr>
                        <a:t> </a:t>
                      </a:r>
                      <a:r>
                        <a:rPr sz="600" spc="-5" dirty="0">
                          <a:latin typeface="Calibri"/>
                          <a:cs typeface="Calibri"/>
                        </a:rPr>
                        <a:t>reduzir </a:t>
                      </a:r>
                      <a:r>
                        <a:rPr sz="600" spc="-210" dirty="0">
                          <a:latin typeface="Calibri"/>
                          <a:cs typeface="Calibri"/>
                        </a:rPr>
                        <a:t> </a:t>
                      </a:r>
                      <a:r>
                        <a:rPr sz="600" spc="-10" dirty="0">
                          <a:latin typeface="Calibri"/>
                          <a:cs typeface="Calibri"/>
                        </a:rPr>
                        <a:t>este </a:t>
                      </a:r>
                      <a:r>
                        <a:rPr sz="600" spc="-5" dirty="0">
                          <a:latin typeface="Calibri"/>
                          <a:cs typeface="Calibri"/>
                        </a:rPr>
                        <a:t>intervalo para 5 </a:t>
                      </a:r>
                      <a:r>
                        <a:rPr sz="600" dirty="0">
                          <a:latin typeface="Calibri"/>
                          <a:cs typeface="Calibri"/>
                        </a:rPr>
                        <a:t> </a:t>
                      </a:r>
                      <a:r>
                        <a:rPr sz="600" spc="-5" dirty="0">
                          <a:latin typeface="Calibri"/>
                          <a:cs typeface="Calibri"/>
                        </a:rPr>
                        <a:t>anos</a:t>
                      </a:r>
                      <a:endParaRPr sz="600">
                        <a:latin typeface="Calibri"/>
                        <a:cs typeface="Calibri"/>
                      </a:endParaRPr>
                    </a:p>
                  </a:txBody>
                  <a:tcPr marL="0" marR="0" marT="33909"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65"/>
                        </a:spcBef>
                      </a:pPr>
                      <a:r>
                        <a:rPr sz="600" dirty="0">
                          <a:latin typeface="Calibri"/>
                          <a:cs typeface="Calibri"/>
                        </a:rPr>
                        <a:t>-</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algn="ctr">
                        <a:lnSpc>
                          <a:spcPct val="100000"/>
                        </a:lnSpc>
                      </a:pPr>
                      <a:r>
                        <a:rPr sz="600" spc="-10" dirty="0">
                          <a:latin typeface="Calibri"/>
                          <a:cs typeface="Calibri"/>
                        </a:rPr>
                        <a:t>60</a:t>
                      </a:r>
                      <a:endParaRPr sz="600">
                        <a:latin typeface="Calibri"/>
                        <a:cs typeface="Calibri"/>
                      </a:endParaRPr>
                    </a:p>
                    <a:p>
                      <a:pPr algn="ctr">
                        <a:lnSpc>
                          <a:spcPct val="100000"/>
                        </a:lnSpc>
                        <a:spcBef>
                          <a:spcPts val="95"/>
                        </a:spcBef>
                      </a:pPr>
                      <a:r>
                        <a:rPr sz="600" spc="-5" dirty="0">
                          <a:latin typeface="Calibri"/>
                          <a:cs typeface="Calibri"/>
                        </a:rPr>
                        <a:t>dias</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algn="ctr">
                        <a:lnSpc>
                          <a:spcPct val="100000"/>
                        </a:lnSpc>
                      </a:pPr>
                      <a:r>
                        <a:rPr sz="600" spc="-10" dirty="0">
                          <a:latin typeface="Calibri"/>
                          <a:cs typeface="Calibri"/>
                        </a:rPr>
                        <a:t>30</a:t>
                      </a:r>
                      <a:endParaRPr sz="600">
                        <a:latin typeface="Calibri"/>
                        <a:cs typeface="Calibri"/>
                      </a:endParaRPr>
                    </a:p>
                    <a:p>
                      <a:pPr algn="ctr">
                        <a:lnSpc>
                          <a:spcPct val="100000"/>
                        </a:lnSpc>
                        <a:spcBef>
                          <a:spcPts val="95"/>
                        </a:spcBef>
                      </a:pPr>
                      <a:r>
                        <a:rPr sz="600" spc="-5" dirty="0">
                          <a:latin typeface="Calibri"/>
                          <a:cs typeface="Calibri"/>
                        </a:rPr>
                        <a:t>dias</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87655">
                        <a:lnSpc>
                          <a:spcPct val="100000"/>
                        </a:lnSpc>
                        <a:spcBef>
                          <a:spcPts val="865"/>
                        </a:spcBef>
                      </a:pPr>
                      <a:r>
                        <a:rPr sz="600" spc="-5" dirty="0">
                          <a:latin typeface="Calibri"/>
                          <a:cs typeface="Calibri"/>
                        </a:rPr>
                        <a:t>0,5mL</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2384" algn="ctr">
                        <a:lnSpc>
                          <a:spcPct val="100000"/>
                        </a:lnSpc>
                        <a:spcBef>
                          <a:spcPts val="865"/>
                        </a:spcBef>
                      </a:pPr>
                      <a:r>
                        <a:rPr sz="600" spc="-5" dirty="0">
                          <a:latin typeface="Calibri"/>
                          <a:cs typeface="Calibri"/>
                        </a:rPr>
                        <a:t>Intramuscular</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spcBef>
                          <a:spcPts val="15"/>
                        </a:spcBef>
                      </a:pPr>
                      <a:endParaRPr sz="600">
                        <a:latin typeface="Times New Roman"/>
                        <a:cs typeface="Times New Roman"/>
                      </a:endParaRPr>
                    </a:p>
                    <a:p>
                      <a:pPr marL="133985" marR="102870" indent="-3175" algn="just">
                        <a:lnSpc>
                          <a:spcPct val="108300"/>
                        </a:lnSpc>
                      </a:pPr>
                      <a:r>
                        <a:rPr sz="600" spc="-10" dirty="0">
                          <a:latin typeface="Calibri"/>
                          <a:cs typeface="Calibri"/>
                        </a:rPr>
                        <a:t>Deltoide, </a:t>
                      </a:r>
                      <a:r>
                        <a:rPr sz="600" spc="-5" dirty="0">
                          <a:latin typeface="Calibri"/>
                          <a:cs typeface="Calibri"/>
                        </a:rPr>
                        <a:t>Vasto </a:t>
                      </a:r>
                      <a:r>
                        <a:rPr sz="600" spc="-215" dirty="0">
                          <a:latin typeface="Calibri"/>
                          <a:cs typeface="Calibri"/>
                        </a:rPr>
                        <a:t> </a:t>
                      </a:r>
                      <a:r>
                        <a:rPr sz="600" spc="-5" dirty="0">
                          <a:latin typeface="Calibri"/>
                          <a:cs typeface="Calibri"/>
                        </a:rPr>
                        <a:t>lateral da coxa, </a:t>
                      </a:r>
                      <a:r>
                        <a:rPr sz="600" spc="-215" dirty="0">
                          <a:latin typeface="Calibri"/>
                          <a:cs typeface="Calibri"/>
                        </a:rPr>
                        <a:t> </a:t>
                      </a:r>
                      <a:r>
                        <a:rPr sz="600" spc="-5" dirty="0">
                          <a:latin typeface="Calibri"/>
                          <a:cs typeface="Calibri"/>
                        </a:rPr>
                        <a:t>dorsoglúteo ou </a:t>
                      </a:r>
                      <a:r>
                        <a:rPr sz="600" spc="-215" dirty="0">
                          <a:latin typeface="Calibri"/>
                          <a:cs typeface="Calibri"/>
                        </a:rPr>
                        <a:t> </a:t>
                      </a:r>
                      <a:r>
                        <a:rPr sz="600" spc="-5" dirty="0">
                          <a:latin typeface="Calibri"/>
                          <a:cs typeface="Calibri"/>
                        </a:rPr>
                        <a:t>ventroglúteo</a:t>
                      </a:r>
                      <a:endParaRPr sz="600">
                        <a:latin typeface="Calibri"/>
                        <a:cs typeface="Calibri"/>
                      </a:endParaRPr>
                    </a:p>
                  </a:txBody>
                  <a:tcPr marL="0" marR="0" marT="1143" marB="0">
                    <a:lnT w="1270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marR="1270" algn="ctr">
                        <a:lnSpc>
                          <a:spcPct val="100000"/>
                        </a:lnSpc>
                      </a:pPr>
                      <a:r>
                        <a:rPr sz="600" spc="-5" dirty="0">
                          <a:latin typeface="Calibri"/>
                          <a:cs typeface="Calibri"/>
                        </a:rPr>
                        <a:t>20x5,5</a:t>
                      </a:r>
                      <a:endParaRPr sz="600">
                        <a:latin typeface="Calibri"/>
                        <a:cs typeface="Calibri"/>
                      </a:endParaRPr>
                    </a:p>
                    <a:p>
                      <a:pPr marR="29845" algn="ctr">
                        <a:lnSpc>
                          <a:spcPct val="100000"/>
                        </a:lnSpc>
                        <a:spcBef>
                          <a:spcPts val="100"/>
                        </a:spcBef>
                      </a:pPr>
                      <a:r>
                        <a:rPr sz="600" spc="-5" dirty="0">
                          <a:latin typeface="Calibri"/>
                          <a:cs typeface="Calibri"/>
                        </a:rPr>
                        <a:t>25x6</a:t>
                      </a:r>
                      <a:endParaRPr sz="600">
                        <a:latin typeface="Calibri"/>
                        <a:cs typeface="Calibri"/>
                      </a:endParaRPr>
                    </a:p>
                    <a:p>
                      <a:pPr marR="29845" algn="ctr">
                        <a:lnSpc>
                          <a:spcPct val="100000"/>
                        </a:lnSpc>
                        <a:spcBef>
                          <a:spcPts val="105"/>
                        </a:spcBef>
                      </a:pPr>
                      <a:r>
                        <a:rPr sz="600" spc="-5" dirty="0">
                          <a:latin typeface="Calibri"/>
                          <a:cs typeface="Calibri"/>
                        </a:rPr>
                        <a:t>25x7</a:t>
                      </a:r>
                      <a:endParaRPr sz="600">
                        <a:latin typeface="Calibri"/>
                        <a:cs typeface="Calibri"/>
                      </a:endParaRPr>
                    </a:p>
                    <a:p>
                      <a:pPr marR="2540" algn="ctr">
                        <a:lnSpc>
                          <a:spcPct val="100000"/>
                        </a:lnSpc>
                        <a:spcBef>
                          <a:spcPts val="110"/>
                        </a:spcBef>
                      </a:pPr>
                      <a:r>
                        <a:rPr sz="600" spc="-5" dirty="0">
                          <a:latin typeface="Calibri"/>
                          <a:cs typeface="Calibri"/>
                        </a:rPr>
                        <a:t>3</a:t>
                      </a:r>
                      <a:r>
                        <a:rPr sz="600" dirty="0">
                          <a:latin typeface="Calibri"/>
                          <a:cs typeface="Calibri"/>
                        </a:rPr>
                        <a:t>0</a:t>
                      </a:r>
                      <a:r>
                        <a:rPr sz="600" spc="10" dirty="0">
                          <a:latin typeface="Calibri"/>
                          <a:cs typeface="Calibri"/>
                        </a:rPr>
                        <a:t> </a:t>
                      </a:r>
                      <a:r>
                        <a:rPr sz="600" dirty="0">
                          <a:latin typeface="Calibri"/>
                          <a:cs typeface="Calibri"/>
                        </a:rPr>
                        <a:t>x7</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AD3C6"/>
                    </a:solidFill>
                  </a:tcPr>
                </a:tc>
                <a:extLst>
                  <a:ext uri="{0D108BD9-81ED-4DB2-BD59-A6C34878D82A}">
                    <a16:rowId xmlns:a16="http://schemas.microsoft.com/office/drawing/2014/main" val="10004"/>
                  </a:ext>
                </a:extLst>
              </a:tr>
              <a:tr h="581101">
                <a:tc>
                  <a:txBody>
                    <a:bodyPr/>
                    <a:lstStyle/>
                    <a:p>
                      <a:pPr>
                        <a:lnSpc>
                          <a:spcPct val="100000"/>
                        </a:lnSpc>
                      </a:pPr>
                      <a:endParaRPr sz="600" dirty="0">
                        <a:latin typeface="Times New Roman"/>
                        <a:cs typeface="Times New Roman"/>
                      </a:endParaRPr>
                    </a:p>
                    <a:p>
                      <a:pPr>
                        <a:lnSpc>
                          <a:spcPct val="100000"/>
                        </a:lnSpc>
                        <a:spcBef>
                          <a:spcPts val="55"/>
                        </a:spcBef>
                      </a:pPr>
                      <a:endParaRPr sz="600" dirty="0">
                        <a:latin typeface="Times New Roman"/>
                        <a:cs typeface="Times New Roman"/>
                      </a:endParaRPr>
                    </a:p>
                    <a:p>
                      <a:pPr marL="341480" marR="57785" indent="-677985">
                        <a:lnSpc>
                          <a:spcPct val="108000"/>
                        </a:lnSpc>
                      </a:pPr>
                      <a:r>
                        <a:rPr sz="600" b="1" spc="-5" dirty="0">
                          <a:latin typeface="Calibri"/>
                          <a:cs typeface="Calibri"/>
                        </a:rPr>
                        <a:t>Febre</a:t>
                      </a:r>
                      <a:r>
                        <a:rPr sz="600" b="1" spc="25" dirty="0">
                          <a:latin typeface="Calibri"/>
                          <a:cs typeface="Calibri"/>
                        </a:rPr>
                        <a:t> </a:t>
                      </a:r>
                      <a:r>
                        <a:rPr sz="600" b="1" spc="-5" dirty="0">
                          <a:latin typeface="Calibri"/>
                          <a:cs typeface="Calibri"/>
                        </a:rPr>
                        <a:t>amarela</a:t>
                      </a:r>
                      <a:r>
                        <a:rPr sz="600" b="1" spc="10" dirty="0">
                          <a:latin typeface="Calibri"/>
                          <a:cs typeface="Calibri"/>
                        </a:rPr>
                        <a:t> </a:t>
                      </a:r>
                      <a:r>
                        <a:rPr sz="600" b="1" spc="-5" dirty="0">
                          <a:latin typeface="Calibri"/>
                          <a:cs typeface="Calibri"/>
                        </a:rPr>
                        <a:t>(Atenuada) </a:t>
                      </a:r>
                      <a:r>
                        <a:rPr sz="600" b="1" spc="-210" dirty="0">
                          <a:latin typeface="Calibri"/>
                          <a:cs typeface="Calibri"/>
                        </a:rPr>
                        <a:t> </a:t>
                      </a:r>
                      <a:r>
                        <a:rPr sz="600" b="1" spc="-5" dirty="0">
                          <a:latin typeface="Calibri"/>
                          <a:cs typeface="Calibri"/>
                        </a:rPr>
                        <a:t>(1)</a:t>
                      </a:r>
                      <a:endParaRPr sz="600" dirty="0">
                        <a:latin typeface="Calibri"/>
                        <a:cs typeface="Calibri"/>
                      </a:endParaRPr>
                    </a:p>
                  </a:txBody>
                  <a:tcPr marL="0" marR="0" marT="0" marB="0">
                    <a:lnT w="19050">
                      <a:solidFill>
                        <a:srgbClr val="FFFFFF"/>
                      </a:solidFill>
                      <a:prstDash val="solid"/>
                    </a:lnT>
                    <a:lnB w="12700">
                      <a:solidFill>
                        <a:srgbClr val="FFFFFF"/>
                      </a:solidFill>
                      <a:prstDash val="solid"/>
                    </a:lnB>
                    <a:solidFill>
                      <a:srgbClr val="F37967"/>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0320" algn="ctr">
                        <a:lnSpc>
                          <a:spcPct val="100000"/>
                        </a:lnSpc>
                        <a:spcBef>
                          <a:spcPts val="855"/>
                        </a:spcBef>
                      </a:pPr>
                      <a:r>
                        <a:rPr sz="600" spc="-5" dirty="0">
                          <a:latin typeface="Calibri"/>
                          <a:cs typeface="Calibri"/>
                        </a:rPr>
                        <a:t>Febre</a:t>
                      </a:r>
                      <a:r>
                        <a:rPr sz="600" spc="-50" dirty="0">
                          <a:latin typeface="Calibri"/>
                          <a:cs typeface="Calibri"/>
                        </a:rPr>
                        <a:t> </a:t>
                      </a:r>
                      <a:r>
                        <a:rPr sz="600" spc="-5" dirty="0">
                          <a:latin typeface="Calibri"/>
                          <a:cs typeface="Calibri"/>
                        </a:rPr>
                        <a:t>Amarela</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R="97155" algn="r">
                        <a:lnSpc>
                          <a:spcPct val="100000"/>
                        </a:lnSpc>
                        <a:spcBef>
                          <a:spcPts val="855"/>
                        </a:spcBef>
                      </a:pPr>
                      <a:r>
                        <a:rPr sz="600" spc="-5" dirty="0">
                          <a:latin typeface="Calibri"/>
                          <a:cs typeface="Calibri"/>
                        </a:rPr>
                        <a:t>Vírus</a:t>
                      </a:r>
                      <a:r>
                        <a:rPr sz="600" spc="-25" dirty="0">
                          <a:latin typeface="Calibri"/>
                          <a:cs typeface="Calibri"/>
                        </a:rPr>
                        <a:t> </a:t>
                      </a:r>
                      <a:r>
                        <a:rPr sz="600" spc="-5" dirty="0">
                          <a:latin typeface="Calibri"/>
                          <a:cs typeface="Calibri"/>
                        </a:rPr>
                        <a:t>vivo</a:t>
                      </a:r>
                      <a:r>
                        <a:rPr sz="600" spc="-20" dirty="0">
                          <a:latin typeface="Calibri"/>
                          <a:cs typeface="Calibri"/>
                        </a:rPr>
                        <a:t> </a:t>
                      </a:r>
                      <a:r>
                        <a:rPr sz="600" spc="-5" dirty="0">
                          <a:latin typeface="Calibri"/>
                          <a:cs typeface="Calibri"/>
                        </a:rPr>
                        <a:t>atenuado</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9525" algn="ctr">
                        <a:lnSpc>
                          <a:spcPct val="100000"/>
                        </a:lnSpc>
                        <a:spcBef>
                          <a:spcPts val="855"/>
                        </a:spcBef>
                      </a:pPr>
                      <a:r>
                        <a:rPr sz="600" spc="-10" dirty="0">
                          <a:latin typeface="Calibri"/>
                          <a:cs typeface="Calibri"/>
                        </a:rPr>
                        <a:t>Uma</a:t>
                      </a:r>
                      <a:r>
                        <a:rPr sz="600" spc="-35" dirty="0">
                          <a:latin typeface="Calibri"/>
                          <a:cs typeface="Calibri"/>
                        </a:rPr>
                        <a:t> </a:t>
                      </a:r>
                      <a:r>
                        <a:rPr sz="600" dirty="0">
                          <a:latin typeface="Calibri"/>
                          <a:cs typeface="Calibri"/>
                        </a:rPr>
                        <a:t>dose</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marL="59690" marR="68580" algn="ctr">
                        <a:lnSpc>
                          <a:spcPct val="108500"/>
                        </a:lnSpc>
                        <a:spcBef>
                          <a:spcPts val="450"/>
                        </a:spcBef>
                      </a:pPr>
                      <a:r>
                        <a:rPr sz="600" spc="-5" dirty="0">
                          <a:latin typeface="Calibri"/>
                          <a:cs typeface="Calibri"/>
                        </a:rPr>
                        <a:t>Reforço, caso</a:t>
                      </a:r>
                      <a:r>
                        <a:rPr sz="600" spc="-20" dirty="0">
                          <a:latin typeface="Calibri"/>
                          <a:cs typeface="Calibri"/>
                        </a:rPr>
                        <a:t> </a:t>
                      </a:r>
                      <a:r>
                        <a:rPr sz="600" spc="-5" dirty="0">
                          <a:latin typeface="Calibri"/>
                          <a:cs typeface="Calibri"/>
                        </a:rPr>
                        <a:t>a</a:t>
                      </a:r>
                      <a:r>
                        <a:rPr sz="600" spc="-20" dirty="0">
                          <a:latin typeface="Calibri"/>
                          <a:cs typeface="Calibri"/>
                        </a:rPr>
                        <a:t> </a:t>
                      </a:r>
                      <a:r>
                        <a:rPr sz="600" spc="-5" dirty="0">
                          <a:latin typeface="Calibri"/>
                          <a:cs typeface="Calibri"/>
                        </a:rPr>
                        <a:t>pessoa </a:t>
                      </a:r>
                      <a:r>
                        <a:rPr sz="600" spc="-210" dirty="0">
                          <a:latin typeface="Calibri"/>
                          <a:cs typeface="Calibri"/>
                        </a:rPr>
                        <a:t> </a:t>
                      </a:r>
                      <a:r>
                        <a:rPr sz="600" spc="-5" dirty="0">
                          <a:latin typeface="Calibri"/>
                          <a:cs typeface="Calibri"/>
                        </a:rPr>
                        <a:t>tenha recebido uma </a:t>
                      </a:r>
                      <a:r>
                        <a:rPr sz="600" dirty="0">
                          <a:latin typeface="Calibri"/>
                          <a:cs typeface="Calibri"/>
                        </a:rPr>
                        <a:t> </a:t>
                      </a:r>
                      <a:r>
                        <a:rPr sz="600" spc="-5" dirty="0">
                          <a:latin typeface="Calibri"/>
                          <a:cs typeface="Calibri"/>
                        </a:rPr>
                        <a:t>dose </a:t>
                      </a:r>
                      <a:r>
                        <a:rPr sz="600" dirty="0">
                          <a:latin typeface="Calibri"/>
                          <a:cs typeface="Calibri"/>
                        </a:rPr>
                        <a:t>da </a:t>
                      </a:r>
                      <a:r>
                        <a:rPr sz="600" spc="-5" dirty="0">
                          <a:latin typeface="Calibri"/>
                          <a:cs typeface="Calibri"/>
                        </a:rPr>
                        <a:t>vacina antes </a:t>
                      </a:r>
                      <a:r>
                        <a:rPr sz="600" dirty="0">
                          <a:latin typeface="Calibri"/>
                          <a:cs typeface="Calibri"/>
                        </a:rPr>
                        <a:t> </a:t>
                      </a:r>
                      <a:r>
                        <a:rPr sz="600" spc="-5" dirty="0">
                          <a:latin typeface="Calibri"/>
                          <a:cs typeface="Calibri"/>
                        </a:rPr>
                        <a:t>de</a:t>
                      </a:r>
                      <a:r>
                        <a:rPr sz="600" spc="20" dirty="0">
                          <a:latin typeface="Calibri"/>
                          <a:cs typeface="Calibri"/>
                        </a:rPr>
                        <a:t> </a:t>
                      </a:r>
                      <a:r>
                        <a:rPr sz="600" spc="-5" dirty="0">
                          <a:latin typeface="Calibri"/>
                          <a:cs typeface="Calibri"/>
                        </a:rPr>
                        <a:t>completar</a:t>
                      </a:r>
                      <a:r>
                        <a:rPr sz="600" spc="45" dirty="0">
                          <a:latin typeface="Calibri"/>
                          <a:cs typeface="Calibri"/>
                        </a:rPr>
                        <a:t> </a:t>
                      </a:r>
                      <a:r>
                        <a:rPr sz="600" spc="-5" dirty="0">
                          <a:latin typeface="Calibri"/>
                          <a:cs typeface="Calibri"/>
                        </a:rPr>
                        <a:t>5</a:t>
                      </a:r>
                      <a:r>
                        <a:rPr sz="600" spc="35" dirty="0">
                          <a:latin typeface="Calibri"/>
                          <a:cs typeface="Calibri"/>
                        </a:rPr>
                        <a:t> </a:t>
                      </a:r>
                      <a:r>
                        <a:rPr sz="600" spc="-5" dirty="0">
                          <a:latin typeface="Calibri"/>
                          <a:cs typeface="Calibri"/>
                        </a:rPr>
                        <a:t>anos </a:t>
                      </a:r>
                      <a:r>
                        <a:rPr sz="600" dirty="0">
                          <a:latin typeface="Calibri"/>
                          <a:cs typeface="Calibri"/>
                        </a:rPr>
                        <a:t> </a:t>
                      </a:r>
                      <a:r>
                        <a:rPr sz="600" spc="-5" dirty="0">
                          <a:latin typeface="Calibri"/>
                          <a:cs typeface="Calibri"/>
                        </a:rPr>
                        <a:t>de</a:t>
                      </a:r>
                      <a:r>
                        <a:rPr sz="600" spc="-10" dirty="0">
                          <a:latin typeface="Calibri"/>
                          <a:cs typeface="Calibri"/>
                        </a:rPr>
                        <a:t> </a:t>
                      </a:r>
                      <a:r>
                        <a:rPr sz="600" spc="-5" dirty="0">
                          <a:latin typeface="Calibri"/>
                          <a:cs typeface="Calibri"/>
                        </a:rPr>
                        <a:t>idade</a:t>
                      </a:r>
                      <a:endParaRPr sz="600">
                        <a:latin typeface="Calibri"/>
                        <a:cs typeface="Calibri"/>
                      </a:endParaRPr>
                    </a:p>
                  </a:txBody>
                  <a:tcPr marL="0" marR="0" marT="3429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72415">
                        <a:lnSpc>
                          <a:spcPct val="100000"/>
                        </a:lnSpc>
                        <a:spcBef>
                          <a:spcPts val="855"/>
                        </a:spcBef>
                      </a:pPr>
                      <a:r>
                        <a:rPr sz="600" spc="-5" dirty="0">
                          <a:latin typeface="Calibri"/>
                          <a:cs typeface="Calibri"/>
                        </a:rPr>
                        <a:t>0,5</a:t>
                      </a:r>
                      <a:r>
                        <a:rPr sz="600" spc="-35" dirty="0">
                          <a:latin typeface="Calibri"/>
                          <a:cs typeface="Calibri"/>
                        </a:rPr>
                        <a:t> </a:t>
                      </a:r>
                      <a:r>
                        <a:rPr sz="600" spc="-10" dirty="0">
                          <a:latin typeface="Calibri"/>
                          <a:cs typeface="Calibri"/>
                        </a:rPr>
                        <a:t>mL</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0480" algn="ctr">
                        <a:lnSpc>
                          <a:spcPct val="100000"/>
                        </a:lnSpc>
                        <a:spcBef>
                          <a:spcPts val="855"/>
                        </a:spcBef>
                      </a:pPr>
                      <a:r>
                        <a:rPr sz="600" spc="-5" dirty="0">
                          <a:latin typeface="Calibri"/>
                          <a:cs typeface="Calibri"/>
                        </a:rPr>
                        <a:t>Subcutânea</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55"/>
                        </a:spcBef>
                      </a:pPr>
                      <a:endParaRPr sz="600">
                        <a:latin typeface="Times New Roman"/>
                        <a:cs typeface="Times New Roman"/>
                      </a:endParaRPr>
                    </a:p>
                    <a:p>
                      <a:pPr marL="234315" marR="175895" indent="118745">
                        <a:lnSpc>
                          <a:spcPct val="108000"/>
                        </a:lnSpc>
                      </a:pPr>
                      <a:r>
                        <a:rPr sz="600" spc="-5" dirty="0">
                          <a:latin typeface="Calibri"/>
                          <a:cs typeface="Calibri"/>
                        </a:rPr>
                        <a:t>Região </a:t>
                      </a:r>
                      <a:r>
                        <a:rPr sz="600" dirty="0">
                          <a:latin typeface="Calibri"/>
                          <a:cs typeface="Calibri"/>
                        </a:rPr>
                        <a:t> d</a:t>
                      </a:r>
                      <a:r>
                        <a:rPr sz="600" spc="-5" dirty="0">
                          <a:latin typeface="Calibri"/>
                          <a:cs typeface="Calibri"/>
                        </a:rPr>
                        <a:t>e</a:t>
                      </a:r>
                      <a:r>
                        <a:rPr sz="600" dirty="0">
                          <a:latin typeface="Calibri"/>
                          <a:cs typeface="Calibri"/>
                        </a:rPr>
                        <a:t>ltoid</a:t>
                      </a:r>
                      <a:r>
                        <a:rPr sz="600" spc="-5" dirty="0">
                          <a:latin typeface="Calibri"/>
                          <a:cs typeface="Calibri"/>
                        </a:rPr>
                        <a:t>e</a:t>
                      </a:r>
                      <a:r>
                        <a:rPr sz="600" dirty="0">
                          <a:latin typeface="Calibri"/>
                          <a:cs typeface="Calibri"/>
                        </a:rPr>
                        <a:t>a</a:t>
                      </a:r>
                      <a:r>
                        <a:rPr sz="600" spc="5" dirty="0">
                          <a:latin typeface="Calibri"/>
                          <a:cs typeface="Calibri"/>
                        </a:rPr>
                        <a:t>n</a:t>
                      </a:r>
                      <a:r>
                        <a:rPr sz="600" dirty="0">
                          <a:latin typeface="Calibri"/>
                          <a:cs typeface="Calibri"/>
                        </a:rPr>
                        <a:t>a</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R="1270" algn="ctr">
                        <a:lnSpc>
                          <a:spcPct val="100000"/>
                        </a:lnSpc>
                        <a:spcBef>
                          <a:spcPts val="855"/>
                        </a:spcBef>
                      </a:pPr>
                      <a:r>
                        <a:rPr sz="600" spc="-5" dirty="0">
                          <a:latin typeface="Calibri"/>
                          <a:cs typeface="Calibri"/>
                        </a:rPr>
                        <a:t>13x4,5</a:t>
                      </a:r>
                      <a:endParaRPr sz="600">
                        <a:latin typeface="Calibri"/>
                        <a:cs typeface="Calibri"/>
                      </a:endParaRPr>
                    </a:p>
                  </a:txBody>
                  <a:tcPr marL="0" marR="0" marT="0" marB="0">
                    <a:lnT w="19050">
                      <a:solidFill>
                        <a:srgbClr val="FFFFFF"/>
                      </a:solidFill>
                      <a:prstDash val="solid"/>
                    </a:lnT>
                    <a:lnB w="12700">
                      <a:solidFill>
                        <a:srgbClr val="FFFFFF"/>
                      </a:solidFill>
                      <a:prstDash val="solid"/>
                    </a:lnB>
                    <a:solidFill>
                      <a:srgbClr val="F9C1B0"/>
                    </a:solidFill>
                  </a:tcPr>
                </a:tc>
                <a:extLst>
                  <a:ext uri="{0D108BD9-81ED-4DB2-BD59-A6C34878D82A}">
                    <a16:rowId xmlns:a16="http://schemas.microsoft.com/office/drawing/2014/main" val="10005"/>
                  </a:ext>
                </a:extLst>
              </a:tr>
              <a:tr h="483794">
                <a:tc>
                  <a:txBody>
                    <a:bodyPr/>
                    <a:lstStyle/>
                    <a:p>
                      <a:pPr>
                        <a:lnSpc>
                          <a:spcPct val="100000"/>
                        </a:lnSpc>
                        <a:spcBef>
                          <a:spcPts val="25"/>
                        </a:spcBef>
                      </a:pPr>
                      <a:endParaRPr sz="600">
                        <a:latin typeface="Times New Roman"/>
                        <a:cs typeface="Times New Roman"/>
                      </a:endParaRPr>
                    </a:p>
                    <a:p>
                      <a:pPr marL="243204" marR="242570" indent="2540" algn="ctr">
                        <a:lnSpc>
                          <a:spcPct val="108500"/>
                        </a:lnSpc>
                      </a:pPr>
                      <a:r>
                        <a:rPr sz="600" b="1" spc="-5" dirty="0">
                          <a:latin typeface="Calibri"/>
                          <a:cs typeface="Calibri"/>
                        </a:rPr>
                        <a:t>Sarampo, </a:t>
                      </a:r>
                      <a:r>
                        <a:rPr sz="600" b="1" dirty="0">
                          <a:latin typeface="Calibri"/>
                          <a:cs typeface="Calibri"/>
                        </a:rPr>
                        <a:t> </a:t>
                      </a:r>
                      <a:r>
                        <a:rPr sz="600" b="1" spc="-5" dirty="0">
                          <a:latin typeface="Calibri"/>
                          <a:cs typeface="Calibri"/>
                        </a:rPr>
                        <a:t>Cax</a:t>
                      </a:r>
                      <a:r>
                        <a:rPr sz="600" b="1" dirty="0">
                          <a:latin typeface="Calibri"/>
                          <a:cs typeface="Calibri"/>
                        </a:rPr>
                        <a:t>umba,</a:t>
                      </a:r>
                      <a:r>
                        <a:rPr sz="600" b="1" spc="-10" dirty="0">
                          <a:latin typeface="Calibri"/>
                          <a:cs typeface="Calibri"/>
                        </a:rPr>
                        <a:t> </a:t>
                      </a:r>
                      <a:r>
                        <a:rPr sz="600" b="1" spc="5" dirty="0">
                          <a:latin typeface="Calibri"/>
                          <a:cs typeface="Calibri"/>
                        </a:rPr>
                        <a:t>R</a:t>
                      </a:r>
                      <a:r>
                        <a:rPr sz="600" b="1" dirty="0">
                          <a:latin typeface="Calibri"/>
                          <a:cs typeface="Calibri"/>
                        </a:rPr>
                        <a:t>ubéo</a:t>
                      </a:r>
                      <a:r>
                        <a:rPr sz="600" b="1" spc="-5" dirty="0">
                          <a:latin typeface="Calibri"/>
                          <a:cs typeface="Calibri"/>
                        </a:rPr>
                        <a:t>l</a:t>
                      </a:r>
                      <a:r>
                        <a:rPr sz="600" b="1" dirty="0">
                          <a:latin typeface="Calibri"/>
                          <a:cs typeface="Calibri"/>
                        </a:rPr>
                        <a:t>a  </a:t>
                      </a:r>
                      <a:r>
                        <a:rPr sz="600" b="1" spc="-5" dirty="0">
                          <a:latin typeface="Calibri"/>
                          <a:cs typeface="Calibri"/>
                        </a:rPr>
                        <a:t>(SCR) (2)</a:t>
                      </a:r>
                      <a:endParaRPr sz="600">
                        <a:latin typeface="Calibri"/>
                        <a:cs typeface="Calibri"/>
                      </a:endParaRPr>
                    </a:p>
                  </a:txBody>
                  <a:tcPr marL="0" marR="0" marT="1905" marB="0">
                    <a:lnT w="12700">
                      <a:solidFill>
                        <a:srgbClr val="FFFFFF"/>
                      </a:solidFill>
                      <a:prstDash val="solid"/>
                    </a:lnT>
                    <a:lnB w="12700">
                      <a:solidFill>
                        <a:srgbClr val="FFFFFF"/>
                      </a:solidFill>
                      <a:prstDash val="solid"/>
                    </a:lnB>
                    <a:solidFill>
                      <a:srgbClr val="F37967"/>
                    </a:solidFill>
                  </a:tcPr>
                </a:tc>
                <a:tc>
                  <a:txBody>
                    <a:bodyPr/>
                    <a:lstStyle/>
                    <a:p>
                      <a:pPr>
                        <a:lnSpc>
                          <a:spcPct val="100000"/>
                        </a:lnSpc>
                      </a:pPr>
                      <a:endParaRPr sz="600">
                        <a:latin typeface="Times New Roman"/>
                        <a:cs typeface="Times New Roman"/>
                      </a:endParaRPr>
                    </a:p>
                    <a:p>
                      <a:pPr marL="455930" marR="113030" indent="-352425">
                        <a:lnSpc>
                          <a:spcPct val="109000"/>
                        </a:lnSpc>
                        <a:spcBef>
                          <a:spcPts val="610"/>
                        </a:spcBef>
                      </a:pPr>
                      <a:r>
                        <a:rPr sz="600" spc="-5" dirty="0">
                          <a:latin typeface="Calibri"/>
                          <a:cs typeface="Calibri"/>
                        </a:rPr>
                        <a:t>Sarampo,</a:t>
                      </a:r>
                      <a:r>
                        <a:rPr sz="600" spc="-40" dirty="0">
                          <a:latin typeface="Calibri"/>
                          <a:cs typeface="Calibri"/>
                        </a:rPr>
                        <a:t> </a:t>
                      </a:r>
                      <a:r>
                        <a:rPr sz="600" spc="-5" dirty="0">
                          <a:latin typeface="Calibri"/>
                          <a:cs typeface="Calibri"/>
                        </a:rPr>
                        <a:t>Caxumba</a:t>
                      </a:r>
                      <a:r>
                        <a:rPr sz="600" spc="-40" dirty="0">
                          <a:latin typeface="Calibri"/>
                          <a:cs typeface="Calibri"/>
                        </a:rPr>
                        <a:t> </a:t>
                      </a:r>
                      <a:r>
                        <a:rPr sz="600" spc="-5" dirty="0">
                          <a:latin typeface="Calibri"/>
                          <a:cs typeface="Calibri"/>
                        </a:rPr>
                        <a:t>e </a:t>
                      </a:r>
                      <a:r>
                        <a:rPr sz="600" spc="-210" dirty="0">
                          <a:latin typeface="Calibri"/>
                          <a:cs typeface="Calibri"/>
                        </a:rPr>
                        <a:t> </a:t>
                      </a:r>
                      <a:r>
                        <a:rPr sz="600" spc="-5" dirty="0">
                          <a:latin typeface="Calibri"/>
                          <a:cs typeface="Calibri"/>
                        </a:rPr>
                        <a:t>Rubéola</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R="97155" algn="r">
                        <a:lnSpc>
                          <a:spcPct val="100000"/>
                        </a:lnSpc>
                      </a:pPr>
                      <a:r>
                        <a:rPr sz="600" spc="-5" dirty="0">
                          <a:latin typeface="Calibri"/>
                          <a:cs typeface="Calibri"/>
                        </a:rPr>
                        <a:t>Vírus</a:t>
                      </a:r>
                      <a:r>
                        <a:rPr sz="600" spc="-25" dirty="0">
                          <a:latin typeface="Calibri"/>
                          <a:cs typeface="Calibri"/>
                        </a:rPr>
                        <a:t> </a:t>
                      </a:r>
                      <a:r>
                        <a:rPr sz="600" spc="-5" dirty="0">
                          <a:latin typeface="Calibri"/>
                          <a:cs typeface="Calibri"/>
                        </a:rPr>
                        <a:t>vivo</a:t>
                      </a:r>
                      <a:r>
                        <a:rPr sz="600" spc="-20" dirty="0">
                          <a:latin typeface="Calibri"/>
                          <a:cs typeface="Calibri"/>
                        </a:rPr>
                        <a:t> </a:t>
                      </a:r>
                      <a:r>
                        <a:rPr sz="600" spc="-5" dirty="0">
                          <a:latin typeface="Calibri"/>
                          <a:cs typeface="Calibri"/>
                        </a:rPr>
                        <a:t>atenuado</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spcBef>
                          <a:spcPts val="10"/>
                        </a:spcBef>
                      </a:pPr>
                      <a:endParaRPr sz="600">
                        <a:latin typeface="Times New Roman"/>
                        <a:cs typeface="Times New Roman"/>
                      </a:endParaRPr>
                    </a:p>
                    <a:p>
                      <a:pPr marL="65405">
                        <a:lnSpc>
                          <a:spcPct val="100000"/>
                        </a:lnSpc>
                      </a:pPr>
                      <a:r>
                        <a:rPr sz="600" spc="-5" dirty="0">
                          <a:latin typeface="Calibri"/>
                          <a:cs typeface="Calibri"/>
                        </a:rPr>
                        <a:t>Iniciar</a:t>
                      </a:r>
                      <a:r>
                        <a:rPr sz="600" spc="160" dirty="0">
                          <a:latin typeface="Calibri"/>
                          <a:cs typeface="Calibri"/>
                        </a:rPr>
                        <a:t> </a:t>
                      </a:r>
                      <a:r>
                        <a:rPr sz="600" spc="-5" dirty="0">
                          <a:latin typeface="Calibri"/>
                          <a:cs typeface="Calibri"/>
                        </a:rPr>
                        <a:t>ou</a:t>
                      </a:r>
                      <a:r>
                        <a:rPr sz="600" spc="165" dirty="0">
                          <a:latin typeface="Calibri"/>
                          <a:cs typeface="Calibri"/>
                        </a:rPr>
                        <a:t> </a:t>
                      </a:r>
                      <a:r>
                        <a:rPr sz="600" spc="-5" dirty="0">
                          <a:latin typeface="Calibri"/>
                          <a:cs typeface="Calibri"/>
                        </a:rPr>
                        <a:t>completar</a:t>
                      </a:r>
                      <a:endParaRPr sz="600">
                        <a:latin typeface="Calibri"/>
                        <a:cs typeface="Calibri"/>
                      </a:endParaRPr>
                    </a:p>
                    <a:p>
                      <a:pPr marL="54610" marR="34290">
                        <a:lnSpc>
                          <a:spcPct val="108000"/>
                        </a:lnSpc>
                        <a:spcBef>
                          <a:spcPts val="15"/>
                        </a:spcBef>
                      </a:pPr>
                      <a:r>
                        <a:rPr sz="600" spc="-5" dirty="0">
                          <a:latin typeface="Calibri"/>
                          <a:cs typeface="Calibri"/>
                        </a:rPr>
                        <a:t>2</a:t>
                      </a:r>
                      <a:r>
                        <a:rPr sz="600" spc="80" dirty="0">
                          <a:latin typeface="Calibri"/>
                          <a:cs typeface="Calibri"/>
                        </a:rPr>
                        <a:t> </a:t>
                      </a:r>
                      <a:r>
                        <a:rPr sz="600" spc="-5" dirty="0">
                          <a:latin typeface="Calibri"/>
                          <a:cs typeface="Calibri"/>
                        </a:rPr>
                        <a:t>doses,</a:t>
                      </a:r>
                      <a:r>
                        <a:rPr sz="600" spc="85" dirty="0">
                          <a:latin typeface="Calibri"/>
                          <a:cs typeface="Calibri"/>
                        </a:rPr>
                        <a:t> </a:t>
                      </a:r>
                      <a:r>
                        <a:rPr sz="600" spc="-5" dirty="0">
                          <a:latin typeface="Calibri"/>
                          <a:cs typeface="Calibri"/>
                        </a:rPr>
                        <a:t>de</a:t>
                      </a:r>
                      <a:r>
                        <a:rPr sz="600" spc="90" dirty="0">
                          <a:latin typeface="Calibri"/>
                          <a:cs typeface="Calibri"/>
                        </a:rPr>
                        <a:t> </a:t>
                      </a:r>
                      <a:r>
                        <a:rPr sz="600" spc="-5" dirty="0">
                          <a:latin typeface="Calibri"/>
                          <a:cs typeface="Calibri"/>
                        </a:rPr>
                        <a:t>acordo </a:t>
                      </a:r>
                      <a:r>
                        <a:rPr sz="600" spc="-215" dirty="0">
                          <a:latin typeface="Calibri"/>
                          <a:cs typeface="Calibri"/>
                        </a:rPr>
                        <a:t> </a:t>
                      </a:r>
                      <a:r>
                        <a:rPr sz="600" spc="-5" dirty="0">
                          <a:latin typeface="Calibri"/>
                          <a:cs typeface="Calibri"/>
                        </a:rPr>
                        <a:t>com</a:t>
                      </a:r>
                      <a:r>
                        <a:rPr sz="600" spc="-45" dirty="0">
                          <a:latin typeface="Calibri"/>
                          <a:cs typeface="Calibri"/>
                        </a:rPr>
                        <a:t> </a:t>
                      </a:r>
                      <a:r>
                        <a:rPr sz="600" spc="-5" dirty="0">
                          <a:latin typeface="Calibri"/>
                          <a:cs typeface="Calibri"/>
                        </a:rPr>
                        <a:t>histórico</a:t>
                      </a:r>
                      <a:r>
                        <a:rPr sz="600" spc="-35" dirty="0">
                          <a:latin typeface="Calibri"/>
                          <a:cs typeface="Calibri"/>
                        </a:rPr>
                        <a:t> </a:t>
                      </a:r>
                      <a:r>
                        <a:rPr sz="600" spc="-5" dirty="0">
                          <a:latin typeface="Calibri"/>
                          <a:cs typeface="Calibri"/>
                        </a:rPr>
                        <a:t>vacinal</a:t>
                      </a:r>
                      <a:endParaRPr sz="600">
                        <a:latin typeface="Calibri"/>
                        <a:cs typeface="Calibri"/>
                      </a:endParaRPr>
                    </a:p>
                  </a:txBody>
                  <a:tcPr marL="0" marR="0" marT="762"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L="12065" algn="ctr">
                        <a:lnSpc>
                          <a:spcPct val="100000"/>
                        </a:lnSpc>
                      </a:pPr>
                      <a:r>
                        <a:rPr sz="600" dirty="0">
                          <a:latin typeface="Calibri"/>
                          <a:cs typeface="Calibri"/>
                        </a:rPr>
                        <a:t>-</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algn="ctr">
                        <a:lnSpc>
                          <a:spcPct val="100000"/>
                        </a:lnSpc>
                      </a:pPr>
                      <a:r>
                        <a:rPr sz="600" dirty="0">
                          <a:latin typeface="Calibri"/>
                          <a:cs typeface="Calibri"/>
                        </a:rPr>
                        <a:t>-</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algn="ctr">
                        <a:lnSpc>
                          <a:spcPct val="100000"/>
                        </a:lnSpc>
                      </a:pPr>
                      <a:r>
                        <a:rPr sz="600" dirty="0">
                          <a:latin typeface="Calibri"/>
                          <a:cs typeface="Calibri"/>
                        </a:rPr>
                        <a:t>-</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gn="ctr">
                        <a:lnSpc>
                          <a:spcPct val="100000"/>
                        </a:lnSpc>
                        <a:spcBef>
                          <a:spcPts val="715"/>
                        </a:spcBef>
                      </a:pPr>
                      <a:r>
                        <a:rPr sz="600" spc="-10" dirty="0">
                          <a:latin typeface="Calibri"/>
                          <a:cs typeface="Calibri"/>
                        </a:rPr>
                        <a:t>30</a:t>
                      </a:r>
                      <a:endParaRPr sz="600">
                        <a:latin typeface="Calibri"/>
                        <a:cs typeface="Calibri"/>
                      </a:endParaRPr>
                    </a:p>
                    <a:p>
                      <a:pPr algn="ctr">
                        <a:lnSpc>
                          <a:spcPct val="100000"/>
                        </a:lnSpc>
                        <a:spcBef>
                          <a:spcPts val="110"/>
                        </a:spcBef>
                      </a:pPr>
                      <a:r>
                        <a:rPr sz="600" spc="-5" dirty="0">
                          <a:latin typeface="Calibri"/>
                          <a:cs typeface="Calibri"/>
                        </a:rPr>
                        <a:t>dias</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L="272415">
                        <a:lnSpc>
                          <a:spcPct val="100000"/>
                        </a:lnSpc>
                      </a:pPr>
                      <a:r>
                        <a:rPr sz="600" spc="-5" dirty="0">
                          <a:latin typeface="Calibri"/>
                          <a:cs typeface="Calibri"/>
                        </a:rPr>
                        <a:t>0,5</a:t>
                      </a:r>
                      <a:r>
                        <a:rPr sz="600" spc="-35" dirty="0">
                          <a:latin typeface="Calibri"/>
                          <a:cs typeface="Calibri"/>
                        </a:rPr>
                        <a:t> </a:t>
                      </a:r>
                      <a:r>
                        <a:rPr sz="600" spc="-10" dirty="0">
                          <a:latin typeface="Calibri"/>
                          <a:cs typeface="Calibri"/>
                        </a:rPr>
                        <a:t>mL</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L="30480" algn="ctr">
                        <a:lnSpc>
                          <a:spcPct val="100000"/>
                        </a:lnSpc>
                      </a:pPr>
                      <a:r>
                        <a:rPr sz="600" spc="-5" dirty="0">
                          <a:latin typeface="Calibri"/>
                          <a:cs typeface="Calibri"/>
                        </a:rPr>
                        <a:t>Subcutânea</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marL="234315" marR="175895" indent="118745">
                        <a:lnSpc>
                          <a:spcPct val="109000"/>
                        </a:lnSpc>
                        <a:spcBef>
                          <a:spcPts val="610"/>
                        </a:spcBef>
                      </a:pPr>
                      <a:r>
                        <a:rPr sz="600" spc="-5" dirty="0">
                          <a:latin typeface="Calibri"/>
                          <a:cs typeface="Calibri"/>
                        </a:rPr>
                        <a:t>Região </a:t>
                      </a:r>
                      <a:r>
                        <a:rPr sz="600" dirty="0">
                          <a:latin typeface="Calibri"/>
                          <a:cs typeface="Calibri"/>
                        </a:rPr>
                        <a:t> d</a:t>
                      </a:r>
                      <a:r>
                        <a:rPr sz="600" spc="-5" dirty="0">
                          <a:latin typeface="Calibri"/>
                          <a:cs typeface="Calibri"/>
                        </a:rPr>
                        <a:t>e</a:t>
                      </a:r>
                      <a:r>
                        <a:rPr sz="600" dirty="0">
                          <a:latin typeface="Calibri"/>
                          <a:cs typeface="Calibri"/>
                        </a:rPr>
                        <a:t>ltoid</a:t>
                      </a:r>
                      <a:r>
                        <a:rPr sz="600" spc="-5" dirty="0">
                          <a:latin typeface="Calibri"/>
                          <a:cs typeface="Calibri"/>
                        </a:rPr>
                        <a:t>e</a:t>
                      </a:r>
                      <a:r>
                        <a:rPr sz="600" dirty="0">
                          <a:latin typeface="Calibri"/>
                          <a:cs typeface="Calibri"/>
                        </a:rPr>
                        <a:t>a</a:t>
                      </a:r>
                      <a:r>
                        <a:rPr sz="600" spc="5" dirty="0">
                          <a:latin typeface="Calibri"/>
                          <a:cs typeface="Calibri"/>
                        </a:rPr>
                        <a:t>n</a:t>
                      </a:r>
                      <a:r>
                        <a:rPr sz="600" dirty="0">
                          <a:latin typeface="Calibri"/>
                          <a:cs typeface="Calibri"/>
                        </a:rPr>
                        <a:t>a</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R="1270" algn="ctr">
                        <a:lnSpc>
                          <a:spcPct val="100000"/>
                        </a:lnSpc>
                      </a:pPr>
                      <a:r>
                        <a:rPr sz="600" spc="-5" dirty="0">
                          <a:latin typeface="Calibri"/>
                          <a:cs typeface="Calibri"/>
                        </a:rPr>
                        <a:t>13x4,5</a:t>
                      </a:r>
                      <a:endParaRPr sz="600">
                        <a:latin typeface="Calibri"/>
                        <a:cs typeface="Calibri"/>
                      </a:endParaRPr>
                    </a:p>
                  </a:txBody>
                  <a:tcPr marL="0" marR="0" marT="0" marB="0">
                    <a:lnT w="12700">
                      <a:solidFill>
                        <a:srgbClr val="FFFFFF"/>
                      </a:solidFill>
                      <a:prstDash val="solid"/>
                    </a:lnT>
                    <a:lnB w="12700">
                      <a:solidFill>
                        <a:srgbClr val="FFFFFF"/>
                      </a:solidFill>
                      <a:prstDash val="solid"/>
                    </a:lnB>
                    <a:solidFill>
                      <a:srgbClr val="FAD3C6"/>
                    </a:solidFill>
                  </a:tcPr>
                </a:tc>
                <a:extLst>
                  <a:ext uri="{0D108BD9-81ED-4DB2-BD59-A6C34878D82A}">
                    <a16:rowId xmlns:a16="http://schemas.microsoft.com/office/drawing/2014/main" val="10006"/>
                  </a:ext>
                </a:extLst>
              </a:tr>
              <a:tr h="495224">
                <a:tc>
                  <a:txBody>
                    <a:bodyPr/>
                    <a:lstStyle/>
                    <a:p>
                      <a:pPr>
                        <a:lnSpc>
                          <a:spcPct val="100000"/>
                        </a:lnSpc>
                      </a:pPr>
                      <a:endParaRPr sz="600" dirty="0">
                        <a:latin typeface="Times New Roman"/>
                        <a:cs typeface="Times New Roman"/>
                      </a:endParaRPr>
                    </a:p>
                    <a:p>
                      <a:pPr marL="388570" marR="143510" indent="-462525">
                        <a:lnSpc>
                          <a:spcPct val="109000"/>
                        </a:lnSpc>
                        <a:spcBef>
                          <a:spcPts val="680"/>
                        </a:spcBef>
                      </a:pPr>
                      <a:r>
                        <a:rPr sz="600" b="1" spc="-5" dirty="0">
                          <a:latin typeface="Calibri"/>
                          <a:cs typeface="Calibri"/>
                        </a:rPr>
                        <a:t>Papilomavírus humano </a:t>
                      </a:r>
                      <a:r>
                        <a:rPr sz="600" b="1" spc="-215" dirty="0">
                          <a:latin typeface="Calibri"/>
                          <a:cs typeface="Calibri"/>
                        </a:rPr>
                        <a:t> </a:t>
                      </a:r>
                      <a:r>
                        <a:rPr sz="600" b="1" spc="-5" dirty="0">
                          <a:latin typeface="Calibri"/>
                          <a:cs typeface="Calibri"/>
                        </a:rPr>
                        <a:t>(HPV)</a:t>
                      </a:r>
                      <a:r>
                        <a:rPr sz="600" b="1" spc="-15" dirty="0">
                          <a:latin typeface="Calibri"/>
                          <a:cs typeface="Calibri"/>
                        </a:rPr>
                        <a:t> </a:t>
                      </a:r>
                      <a:r>
                        <a:rPr sz="600" b="1" spc="-5" dirty="0">
                          <a:latin typeface="Calibri"/>
                          <a:cs typeface="Calibri"/>
                        </a:rPr>
                        <a:t>(3)</a:t>
                      </a:r>
                      <a:endParaRPr sz="600" dirty="0">
                        <a:latin typeface="Calibri"/>
                        <a:cs typeface="Calibri"/>
                      </a:endParaRPr>
                    </a:p>
                  </a:txBody>
                  <a:tcPr marL="0" marR="0" marT="0" marB="0">
                    <a:lnT w="12700">
                      <a:solidFill>
                        <a:srgbClr val="FFFFFF"/>
                      </a:solidFill>
                      <a:prstDash val="solid"/>
                    </a:lnT>
                    <a:lnB w="19050">
                      <a:solidFill>
                        <a:srgbClr val="FFFFFF"/>
                      </a:solidFill>
                      <a:prstDash val="solid"/>
                    </a:lnB>
                    <a:solidFill>
                      <a:srgbClr val="F37967"/>
                    </a:solidFill>
                  </a:tcPr>
                </a:tc>
                <a:tc>
                  <a:txBody>
                    <a:bodyPr/>
                    <a:lstStyle/>
                    <a:p>
                      <a:pPr>
                        <a:lnSpc>
                          <a:spcPct val="100000"/>
                        </a:lnSpc>
                        <a:spcBef>
                          <a:spcPts val="45"/>
                        </a:spcBef>
                      </a:pPr>
                      <a:endParaRPr sz="600">
                        <a:latin typeface="Times New Roman"/>
                        <a:cs typeface="Times New Roman"/>
                      </a:endParaRPr>
                    </a:p>
                    <a:p>
                      <a:pPr marL="53975" marR="54610" algn="ctr">
                        <a:lnSpc>
                          <a:spcPct val="108000"/>
                        </a:lnSpc>
                      </a:pPr>
                      <a:r>
                        <a:rPr sz="600" spc="-5" dirty="0">
                          <a:latin typeface="Calibri"/>
                          <a:cs typeface="Calibri"/>
                        </a:rPr>
                        <a:t>Papilomavírus</a:t>
                      </a:r>
                      <a:r>
                        <a:rPr sz="600" spc="-40" dirty="0">
                          <a:latin typeface="Calibri"/>
                          <a:cs typeface="Calibri"/>
                        </a:rPr>
                        <a:t> </a:t>
                      </a:r>
                      <a:r>
                        <a:rPr sz="600" spc="-5" dirty="0">
                          <a:latin typeface="Calibri"/>
                          <a:cs typeface="Calibri"/>
                        </a:rPr>
                        <a:t>Humano </a:t>
                      </a:r>
                      <a:r>
                        <a:rPr sz="600" spc="-210" dirty="0">
                          <a:latin typeface="Calibri"/>
                          <a:cs typeface="Calibri"/>
                        </a:rPr>
                        <a:t> </a:t>
                      </a:r>
                      <a:r>
                        <a:rPr sz="600" spc="-5" dirty="0">
                          <a:latin typeface="Calibri"/>
                          <a:cs typeface="Calibri"/>
                        </a:rPr>
                        <a:t>6, 11, </a:t>
                      </a:r>
                      <a:r>
                        <a:rPr sz="600" spc="-10" dirty="0">
                          <a:latin typeface="Calibri"/>
                          <a:cs typeface="Calibri"/>
                        </a:rPr>
                        <a:t>16</a:t>
                      </a:r>
                      <a:endParaRPr sz="600">
                        <a:latin typeface="Calibri"/>
                        <a:cs typeface="Calibri"/>
                      </a:endParaRPr>
                    </a:p>
                    <a:p>
                      <a:pPr marL="19050" algn="ctr">
                        <a:lnSpc>
                          <a:spcPct val="100000"/>
                        </a:lnSpc>
                        <a:spcBef>
                          <a:spcPts val="110"/>
                        </a:spcBef>
                      </a:pPr>
                      <a:r>
                        <a:rPr sz="600" spc="-5" dirty="0">
                          <a:latin typeface="Calibri"/>
                          <a:cs typeface="Calibri"/>
                        </a:rPr>
                        <a:t>e</a:t>
                      </a:r>
                      <a:r>
                        <a:rPr sz="600" spc="-35" dirty="0">
                          <a:latin typeface="Calibri"/>
                          <a:cs typeface="Calibri"/>
                        </a:rPr>
                        <a:t> </a:t>
                      </a:r>
                      <a:r>
                        <a:rPr sz="600" spc="-5" dirty="0">
                          <a:latin typeface="Calibri"/>
                          <a:cs typeface="Calibri"/>
                        </a:rPr>
                        <a:t>18</a:t>
                      </a:r>
                      <a:r>
                        <a:rPr sz="600" spc="-15" dirty="0">
                          <a:latin typeface="Calibri"/>
                          <a:cs typeface="Calibri"/>
                        </a:rPr>
                        <a:t> </a:t>
                      </a:r>
                      <a:r>
                        <a:rPr sz="600" spc="-5" dirty="0">
                          <a:latin typeface="Calibri"/>
                          <a:cs typeface="Calibri"/>
                        </a:rPr>
                        <a:t>(recombinante)</a:t>
                      </a:r>
                      <a:endParaRPr sz="600">
                        <a:latin typeface="Calibri"/>
                        <a:cs typeface="Calibri"/>
                      </a:endParaRPr>
                    </a:p>
                  </a:txBody>
                  <a:tcPr marL="0" marR="0" marT="3429"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spcBef>
                          <a:spcPts val="40"/>
                        </a:spcBef>
                      </a:pPr>
                      <a:endParaRPr sz="600">
                        <a:latin typeface="Times New Roman"/>
                        <a:cs typeface="Times New Roman"/>
                      </a:endParaRPr>
                    </a:p>
                    <a:p>
                      <a:pPr marL="91440" marR="95250" indent="1270" algn="ctr">
                        <a:lnSpc>
                          <a:spcPct val="108500"/>
                        </a:lnSpc>
                      </a:pPr>
                      <a:r>
                        <a:rPr sz="600" spc="-5" dirty="0">
                          <a:latin typeface="Calibri"/>
                          <a:cs typeface="Calibri"/>
                        </a:rPr>
                        <a:t>Partícula da cápsula </a:t>
                      </a:r>
                      <a:r>
                        <a:rPr sz="600" dirty="0">
                          <a:latin typeface="Calibri"/>
                          <a:cs typeface="Calibri"/>
                        </a:rPr>
                        <a:t> </a:t>
                      </a:r>
                      <a:r>
                        <a:rPr sz="600" spc="-5" dirty="0">
                          <a:latin typeface="Calibri"/>
                          <a:cs typeface="Calibri"/>
                        </a:rPr>
                        <a:t>do vírus antígeno </a:t>
                      </a:r>
                      <a:r>
                        <a:rPr sz="600" dirty="0">
                          <a:latin typeface="Calibri"/>
                          <a:cs typeface="Calibri"/>
                        </a:rPr>
                        <a:t>de </a:t>
                      </a:r>
                      <a:r>
                        <a:rPr sz="600" spc="-220" dirty="0">
                          <a:latin typeface="Calibri"/>
                          <a:cs typeface="Calibri"/>
                        </a:rPr>
                        <a:t> </a:t>
                      </a:r>
                      <a:r>
                        <a:rPr sz="600" spc="-5" dirty="0">
                          <a:latin typeface="Calibri"/>
                          <a:cs typeface="Calibri"/>
                        </a:rPr>
                        <a:t>superfície</a:t>
                      </a:r>
                      <a:endParaRPr sz="600">
                        <a:latin typeface="Calibri"/>
                        <a:cs typeface="Calibri"/>
                      </a:endParaRPr>
                    </a:p>
                  </a:txBody>
                  <a:tcPr marL="0" marR="0" marT="3048"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spcBef>
                          <a:spcPts val="25"/>
                        </a:spcBef>
                      </a:pPr>
                      <a:endParaRPr sz="700">
                        <a:latin typeface="Times New Roman"/>
                        <a:cs typeface="Times New Roman"/>
                      </a:endParaRPr>
                    </a:p>
                    <a:p>
                      <a:pPr marL="65405">
                        <a:lnSpc>
                          <a:spcPct val="100000"/>
                        </a:lnSpc>
                      </a:pPr>
                      <a:r>
                        <a:rPr sz="600" spc="-5" dirty="0">
                          <a:latin typeface="Calibri"/>
                          <a:cs typeface="Calibri"/>
                        </a:rPr>
                        <a:t>Iniciar</a:t>
                      </a:r>
                      <a:r>
                        <a:rPr sz="600" spc="160" dirty="0">
                          <a:latin typeface="Calibri"/>
                          <a:cs typeface="Calibri"/>
                        </a:rPr>
                        <a:t> </a:t>
                      </a:r>
                      <a:r>
                        <a:rPr sz="600" spc="-5" dirty="0">
                          <a:latin typeface="Calibri"/>
                          <a:cs typeface="Calibri"/>
                        </a:rPr>
                        <a:t>ou</a:t>
                      </a:r>
                      <a:r>
                        <a:rPr sz="600" spc="165" dirty="0">
                          <a:latin typeface="Calibri"/>
                          <a:cs typeface="Calibri"/>
                        </a:rPr>
                        <a:t> </a:t>
                      </a:r>
                      <a:r>
                        <a:rPr sz="600" spc="-5" dirty="0">
                          <a:latin typeface="Calibri"/>
                          <a:cs typeface="Calibri"/>
                        </a:rPr>
                        <a:t>completar</a:t>
                      </a:r>
                      <a:endParaRPr sz="600">
                        <a:latin typeface="Calibri"/>
                        <a:cs typeface="Calibri"/>
                      </a:endParaRPr>
                    </a:p>
                    <a:p>
                      <a:pPr marL="54610" marR="34290">
                        <a:lnSpc>
                          <a:spcPts val="1310"/>
                        </a:lnSpc>
                        <a:spcBef>
                          <a:spcPts val="50"/>
                        </a:spcBef>
                      </a:pPr>
                      <a:r>
                        <a:rPr sz="600" spc="-5" dirty="0">
                          <a:latin typeface="Calibri"/>
                          <a:cs typeface="Calibri"/>
                        </a:rPr>
                        <a:t>2</a:t>
                      </a:r>
                      <a:r>
                        <a:rPr sz="600" spc="80" dirty="0">
                          <a:latin typeface="Calibri"/>
                          <a:cs typeface="Calibri"/>
                        </a:rPr>
                        <a:t> </a:t>
                      </a:r>
                      <a:r>
                        <a:rPr sz="600" spc="-5" dirty="0">
                          <a:latin typeface="Calibri"/>
                          <a:cs typeface="Calibri"/>
                        </a:rPr>
                        <a:t>doses,</a:t>
                      </a:r>
                      <a:r>
                        <a:rPr sz="600" spc="85" dirty="0">
                          <a:latin typeface="Calibri"/>
                          <a:cs typeface="Calibri"/>
                        </a:rPr>
                        <a:t> </a:t>
                      </a:r>
                      <a:r>
                        <a:rPr sz="600" spc="-5" dirty="0">
                          <a:latin typeface="Calibri"/>
                          <a:cs typeface="Calibri"/>
                        </a:rPr>
                        <a:t>de</a:t>
                      </a:r>
                      <a:r>
                        <a:rPr sz="600" spc="90" dirty="0">
                          <a:latin typeface="Calibri"/>
                          <a:cs typeface="Calibri"/>
                        </a:rPr>
                        <a:t> </a:t>
                      </a:r>
                      <a:r>
                        <a:rPr sz="600" spc="-5" dirty="0">
                          <a:latin typeface="Calibri"/>
                          <a:cs typeface="Calibri"/>
                        </a:rPr>
                        <a:t>acordo </a:t>
                      </a:r>
                      <a:r>
                        <a:rPr sz="600" spc="-215" dirty="0">
                          <a:latin typeface="Calibri"/>
                          <a:cs typeface="Calibri"/>
                        </a:rPr>
                        <a:t> </a:t>
                      </a:r>
                      <a:r>
                        <a:rPr sz="600" spc="-5" dirty="0">
                          <a:latin typeface="Calibri"/>
                          <a:cs typeface="Calibri"/>
                        </a:rPr>
                        <a:t>com</a:t>
                      </a:r>
                      <a:r>
                        <a:rPr sz="600" spc="-45" dirty="0">
                          <a:latin typeface="Calibri"/>
                          <a:cs typeface="Calibri"/>
                        </a:rPr>
                        <a:t> </a:t>
                      </a:r>
                      <a:r>
                        <a:rPr sz="600" spc="-5" dirty="0">
                          <a:latin typeface="Calibri"/>
                          <a:cs typeface="Calibri"/>
                        </a:rPr>
                        <a:t>histórico</a:t>
                      </a:r>
                      <a:r>
                        <a:rPr sz="600" spc="-35" dirty="0">
                          <a:latin typeface="Calibri"/>
                          <a:cs typeface="Calibri"/>
                        </a:rPr>
                        <a:t> </a:t>
                      </a:r>
                      <a:r>
                        <a:rPr sz="600" spc="-5" dirty="0">
                          <a:latin typeface="Calibri"/>
                          <a:cs typeface="Calibri"/>
                        </a:rPr>
                        <a:t>vacinal</a:t>
                      </a:r>
                      <a:endParaRPr sz="600">
                        <a:latin typeface="Calibri"/>
                        <a:cs typeface="Calibri"/>
                      </a:endParaRPr>
                    </a:p>
                  </a:txBody>
                  <a:tcPr marL="0" marR="0" marT="1905"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10"/>
                        </a:spcBef>
                      </a:pPr>
                      <a:endParaRPr sz="800">
                        <a:latin typeface="Times New Roman"/>
                        <a:cs typeface="Times New Roman"/>
                      </a:endParaRPr>
                    </a:p>
                    <a:p>
                      <a:pPr marL="12065" algn="ctr">
                        <a:lnSpc>
                          <a:spcPct val="100000"/>
                        </a:lnSpc>
                      </a:pPr>
                      <a:r>
                        <a:rPr sz="600" dirty="0">
                          <a:latin typeface="Calibri"/>
                          <a:cs typeface="Calibri"/>
                        </a:rPr>
                        <a:t>-</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9C1B0"/>
                    </a:solidFill>
                  </a:tcPr>
                </a:tc>
                <a:tc>
                  <a:txBody>
                    <a:bodyPr/>
                    <a:lstStyle/>
                    <a:p>
                      <a:pPr algn="ctr">
                        <a:lnSpc>
                          <a:spcPct val="100000"/>
                        </a:lnSpc>
                        <a:spcBef>
                          <a:spcPts val="585"/>
                        </a:spcBef>
                      </a:pPr>
                      <a:r>
                        <a:rPr sz="600" spc="-5" dirty="0">
                          <a:latin typeface="Calibri"/>
                          <a:cs typeface="Calibri"/>
                        </a:rPr>
                        <a:t>De</a:t>
                      </a:r>
                      <a:r>
                        <a:rPr sz="600" spc="-35" dirty="0">
                          <a:latin typeface="Calibri"/>
                          <a:cs typeface="Calibri"/>
                        </a:rPr>
                        <a:t> </a:t>
                      </a:r>
                      <a:r>
                        <a:rPr sz="600" spc="-5" dirty="0">
                          <a:latin typeface="Calibri"/>
                          <a:cs typeface="Calibri"/>
                        </a:rPr>
                        <a:t>09</a:t>
                      </a:r>
                      <a:r>
                        <a:rPr sz="600" spc="-20" dirty="0">
                          <a:latin typeface="Calibri"/>
                          <a:cs typeface="Calibri"/>
                        </a:rPr>
                        <a:t> </a:t>
                      </a:r>
                      <a:r>
                        <a:rPr sz="600" spc="-5" dirty="0">
                          <a:latin typeface="Calibri"/>
                          <a:cs typeface="Calibri"/>
                        </a:rPr>
                        <a:t>a</a:t>
                      </a:r>
                      <a:r>
                        <a:rPr sz="600" spc="-20" dirty="0">
                          <a:latin typeface="Calibri"/>
                          <a:cs typeface="Calibri"/>
                        </a:rPr>
                        <a:t> </a:t>
                      </a:r>
                      <a:r>
                        <a:rPr sz="600" dirty="0">
                          <a:latin typeface="Calibri"/>
                          <a:cs typeface="Calibri"/>
                        </a:rPr>
                        <a:t>14</a:t>
                      </a:r>
                      <a:endParaRPr sz="600">
                        <a:latin typeface="Calibri"/>
                        <a:cs typeface="Calibri"/>
                      </a:endParaRPr>
                    </a:p>
                    <a:p>
                      <a:pPr marL="76835" marR="71755" indent="-29845" algn="ctr">
                        <a:lnSpc>
                          <a:spcPct val="109000"/>
                        </a:lnSpc>
                      </a:pPr>
                      <a:r>
                        <a:rPr sz="600" spc="-5" dirty="0">
                          <a:latin typeface="Calibri"/>
                          <a:cs typeface="Calibri"/>
                        </a:rPr>
                        <a:t>anos para meninas; </a:t>
                      </a:r>
                      <a:r>
                        <a:rPr sz="600" dirty="0">
                          <a:latin typeface="Calibri"/>
                          <a:cs typeface="Calibri"/>
                        </a:rPr>
                        <a:t> </a:t>
                      </a:r>
                      <a:r>
                        <a:rPr sz="600" spc="-5" dirty="0">
                          <a:latin typeface="Calibri"/>
                          <a:cs typeface="Calibri"/>
                        </a:rPr>
                        <a:t>de</a:t>
                      </a:r>
                      <a:r>
                        <a:rPr sz="600" spc="-15" dirty="0">
                          <a:latin typeface="Calibri"/>
                          <a:cs typeface="Calibri"/>
                        </a:rPr>
                        <a:t> </a:t>
                      </a:r>
                      <a:r>
                        <a:rPr sz="600" spc="-5" dirty="0">
                          <a:latin typeface="Calibri"/>
                          <a:cs typeface="Calibri"/>
                        </a:rPr>
                        <a:t>11</a:t>
                      </a:r>
                      <a:r>
                        <a:rPr sz="600" spc="-10" dirty="0">
                          <a:latin typeface="Calibri"/>
                          <a:cs typeface="Calibri"/>
                        </a:rPr>
                        <a:t> </a:t>
                      </a:r>
                      <a:r>
                        <a:rPr sz="600" spc="-5" dirty="0">
                          <a:latin typeface="Calibri"/>
                          <a:cs typeface="Calibri"/>
                        </a:rPr>
                        <a:t>a</a:t>
                      </a:r>
                      <a:r>
                        <a:rPr sz="600" spc="-10" dirty="0">
                          <a:latin typeface="Calibri"/>
                          <a:cs typeface="Calibri"/>
                        </a:rPr>
                        <a:t> </a:t>
                      </a:r>
                      <a:r>
                        <a:rPr sz="600" spc="-5" dirty="0">
                          <a:latin typeface="Calibri"/>
                          <a:cs typeface="Calibri"/>
                        </a:rPr>
                        <a:t>14</a:t>
                      </a:r>
                      <a:r>
                        <a:rPr sz="600" spc="-15" dirty="0">
                          <a:latin typeface="Calibri"/>
                          <a:cs typeface="Calibri"/>
                        </a:rPr>
                        <a:t> </a:t>
                      </a:r>
                      <a:r>
                        <a:rPr sz="600" spc="-5" dirty="0">
                          <a:latin typeface="Calibri"/>
                          <a:cs typeface="Calibri"/>
                        </a:rPr>
                        <a:t>anos</a:t>
                      </a:r>
                      <a:r>
                        <a:rPr sz="600" spc="-15" dirty="0">
                          <a:latin typeface="Calibri"/>
                          <a:cs typeface="Calibri"/>
                        </a:rPr>
                        <a:t> </a:t>
                      </a:r>
                      <a:r>
                        <a:rPr sz="600" spc="-5" dirty="0">
                          <a:latin typeface="Calibri"/>
                          <a:cs typeface="Calibri"/>
                        </a:rPr>
                        <a:t>para</a:t>
                      </a:r>
                      <a:endParaRPr sz="600">
                        <a:latin typeface="Calibri"/>
                        <a:cs typeface="Calibri"/>
                      </a:endParaRPr>
                    </a:p>
                    <a:p>
                      <a:pPr algn="ctr">
                        <a:lnSpc>
                          <a:spcPct val="100000"/>
                        </a:lnSpc>
                        <a:spcBef>
                          <a:spcPts val="145"/>
                        </a:spcBef>
                      </a:pPr>
                      <a:r>
                        <a:rPr sz="900" spc="-7" baseline="2777" dirty="0">
                          <a:latin typeface="Calibri"/>
                          <a:cs typeface="Calibri"/>
                        </a:rPr>
                        <a:t>meninos</a:t>
                      </a:r>
                      <a:r>
                        <a:rPr sz="400" spc="-5" dirty="0">
                          <a:latin typeface="Calibri"/>
                          <a:cs typeface="Calibri"/>
                        </a:rPr>
                        <a:t>-</a:t>
                      </a:r>
                      <a:endParaRPr sz="400">
                        <a:latin typeface="Calibri"/>
                        <a:cs typeface="Calibri"/>
                      </a:endParaRPr>
                    </a:p>
                  </a:txBody>
                  <a:tcPr marL="0" marR="0" marT="44577"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spcBef>
                          <a:spcPts val="25"/>
                        </a:spcBef>
                      </a:pPr>
                      <a:endParaRPr sz="700">
                        <a:latin typeface="Times New Roman"/>
                        <a:cs typeface="Times New Roman"/>
                      </a:endParaRPr>
                    </a:p>
                    <a:p>
                      <a:pPr algn="ctr">
                        <a:lnSpc>
                          <a:spcPct val="100000"/>
                        </a:lnSpc>
                      </a:pPr>
                      <a:r>
                        <a:rPr sz="600" spc="-5" dirty="0">
                          <a:latin typeface="Calibri"/>
                          <a:cs typeface="Calibri"/>
                        </a:rPr>
                        <a:t>2ª</a:t>
                      </a:r>
                      <a:r>
                        <a:rPr sz="600" spc="-45" dirty="0">
                          <a:latin typeface="Calibri"/>
                          <a:cs typeface="Calibri"/>
                        </a:rPr>
                        <a:t> </a:t>
                      </a:r>
                      <a:r>
                        <a:rPr sz="600" spc="-5" dirty="0">
                          <a:latin typeface="Calibri"/>
                          <a:cs typeface="Calibri"/>
                        </a:rPr>
                        <a:t>dose:</a:t>
                      </a:r>
                      <a:endParaRPr sz="600">
                        <a:latin typeface="Calibri"/>
                        <a:cs typeface="Calibri"/>
                      </a:endParaRPr>
                    </a:p>
                    <a:p>
                      <a:pPr marL="107314" marR="134620" algn="ctr">
                        <a:lnSpc>
                          <a:spcPct val="108000"/>
                        </a:lnSpc>
                        <a:spcBef>
                          <a:spcPts val="15"/>
                        </a:spcBef>
                      </a:pPr>
                      <a:r>
                        <a:rPr sz="600" spc="-5" dirty="0">
                          <a:latin typeface="Calibri"/>
                          <a:cs typeface="Calibri"/>
                        </a:rPr>
                        <a:t>6</a:t>
                      </a:r>
                      <a:r>
                        <a:rPr sz="600" spc="-25" dirty="0">
                          <a:latin typeface="Calibri"/>
                          <a:cs typeface="Calibri"/>
                        </a:rPr>
                        <a:t> </a:t>
                      </a:r>
                      <a:r>
                        <a:rPr sz="600" spc="-5" dirty="0">
                          <a:latin typeface="Calibri"/>
                          <a:cs typeface="Calibri"/>
                        </a:rPr>
                        <a:t>meses</a:t>
                      </a:r>
                      <a:r>
                        <a:rPr sz="600" spc="-30" dirty="0">
                          <a:latin typeface="Calibri"/>
                          <a:cs typeface="Calibri"/>
                        </a:rPr>
                        <a:t> </a:t>
                      </a:r>
                      <a:r>
                        <a:rPr sz="600" spc="-5" dirty="0">
                          <a:latin typeface="Calibri"/>
                          <a:cs typeface="Calibri"/>
                        </a:rPr>
                        <a:t>após</a:t>
                      </a:r>
                      <a:r>
                        <a:rPr sz="600" spc="-30" dirty="0">
                          <a:latin typeface="Calibri"/>
                          <a:cs typeface="Calibri"/>
                        </a:rPr>
                        <a:t> </a:t>
                      </a:r>
                      <a:r>
                        <a:rPr sz="600" spc="-5" dirty="0">
                          <a:latin typeface="Calibri"/>
                          <a:cs typeface="Calibri"/>
                        </a:rPr>
                        <a:t>1ª </a:t>
                      </a:r>
                      <a:r>
                        <a:rPr sz="600" spc="-215" dirty="0">
                          <a:latin typeface="Calibri"/>
                          <a:cs typeface="Calibri"/>
                        </a:rPr>
                        <a:t> </a:t>
                      </a:r>
                      <a:r>
                        <a:rPr sz="600" spc="-5" dirty="0">
                          <a:latin typeface="Calibri"/>
                          <a:cs typeface="Calibri"/>
                        </a:rPr>
                        <a:t>dose</a:t>
                      </a:r>
                      <a:endParaRPr sz="600">
                        <a:latin typeface="Calibri"/>
                        <a:cs typeface="Calibri"/>
                      </a:endParaRPr>
                    </a:p>
                  </a:txBody>
                  <a:tcPr marL="0" marR="0" marT="1905"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spcBef>
                          <a:spcPts val="40"/>
                        </a:spcBef>
                      </a:pPr>
                      <a:endParaRPr sz="600">
                        <a:latin typeface="Times New Roman"/>
                        <a:cs typeface="Times New Roman"/>
                      </a:endParaRPr>
                    </a:p>
                    <a:p>
                      <a:pPr marL="38735" marR="62865" algn="ctr">
                        <a:lnSpc>
                          <a:spcPct val="108500"/>
                        </a:lnSpc>
                      </a:pPr>
                      <a:r>
                        <a:rPr sz="600" spc="-5" dirty="0">
                          <a:latin typeface="Calibri"/>
                          <a:cs typeface="Calibri"/>
                        </a:rPr>
                        <a:t>2ª dose: 6 </a:t>
                      </a:r>
                      <a:r>
                        <a:rPr sz="600" dirty="0">
                          <a:latin typeface="Calibri"/>
                          <a:cs typeface="Calibri"/>
                        </a:rPr>
                        <a:t> </a:t>
                      </a:r>
                      <a:r>
                        <a:rPr sz="600" spc="-5" dirty="0">
                          <a:latin typeface="Calibri"/>
                          <a:cs typeface="Calibri"/>
                        </a:rPr>
                        <a:t>meses</a:t>
                      </a:r>
                      <a:r>
                        <a:rPr sz="600" spc="-45" dirty="0">
                          <a:latin typeface="Calibri"/>
                          <a:cs typeface="Calibri"/>
                        </a:rPr>
                        <a:t> </a:t>
                      </a:r>
                      <a:r>
                        <a:rPr sz="600" spc="-5" dirty="0">
                          <a:latin typeface="Calibri"/>
                          <a:cs typeface="Calibri"/>
                        </a:rPr>
                        <a:t>após</a:t>
                      </a:r>
                      <a:r>
                        <a:rPr sz="600" spc="-40" dirty="0">
                          <a:latin typeface="Calibri"/>
                          <a:cs typeface="Calibri"/>
                        </a:rPr>
                        <a:t> </a:t>
                      </a:r>
                      <a:r>
                        <a:rPr sz="600" spc="-5" dirty="0">
                          <a:latin typeface="Calibri"/>
                          <a:cs typeface="Calibri"/>
                        </a:rPr>
                        <a:t>1ª </a:t>
                      </a:r>
                      <a:r>
                        <a:rPr sz="600" spc="-210" dirty="0">
                          <a:latin typeface="Calibri"/>
                          <a:cs typeface="Calibri"/>
                        </a:rPr>
                        <a:t> </a:t>
                      </a:r>
                      <a:r>
                        <a:rPr sz="600" spc="-5" dirty="0">
                          <a:latin typeface="Calibri"/>
                          <a:cs typeface="Calibri"/>
                        </a:rPr>
                        <a:t>dose</a:t>
                      </a:r>
                      <a:endParaRPr sz="600">
                        <a:latin typeface="Calibri"/>
                        <a:cs typeface="Calibri"/>
                      </a:endParaRPr>
                    </a:p>
                  </a:txBody>
                  <a:tcPr marL="0" marR="0" marT="3048"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10"/>
                        </a:spcBef>
                      </a:pPr>
                      <a:endParaRPr sz="800">
                        <a:latin typeface="Times New Roman"/>
                        <a:cs typeface="Times New Roman"/>
                      </a:endParaRPr>
                    </a:p>
                    <a:p>
                      <a:pPr marL="272415">
                        <a:lnSpc>
                          <a:spcPct val="100000"/>
                        </a:lnSpc>
                      </a:pPr>
                      <a:r>
                        <a:rPr sz="600" spc="-5" dirty="0">
                          <a:latin typeface="Calibri"/>
                          <a:cs typeface="Calibri"/>
                        </a:rPr>
                        <a:t>0,5</a:t>
                      </a:r>
                      <a:r>
                        <a:rPr sz="600" spc="-35" dirty="0">
                          <a:latin typeface="Calibri"/>
                          <a:cs typeface="Calibri"/>
                        </a:rPr>
                        <a:t> </a:t>
                      </a:r>
                      <a:r>
                        <a:rPr sz="600" spc="-10" dirty="0">
                          <a:latin typeface="Calibri"/>
                          <a:cs typeface="Calibri"/>
                        </a:rPr>
                        <a:t>mL</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10"/>
                        </a:spcBef>
                      </a:pPr>
                      <a:endParaRPr sz="800">
                        <a:latin typeface="Times New Roman"/>
                        <a:cs typeface="Times New Roman"/>
                      </a:endParaRPr>
                    </a:p>
                    <a:p>
                      <a:pPr marL="32384" algn="ctr">
                        <a:lnSpc>
                          <a:spcPct val="100000"/>
                        </a:lnSpc>
                      </a:pPr>
                      <a:r>
                        <a:rPr sz="600" spc="-5" dirty="0">
                          <a:latin typeface="Calibri"/>
                          <a:cs typeface="Calibri"/>
                        </a:rPr>
                        <a:t>Intramuscular</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9C1B0"/>
                    </a:solidFill>
                  </a:tcPr>
                </a:tc>
                <a:tc>
                  <a:txBody>
                    <a:bodyPr/>
                    <a:lstStyle/>
                    <a:p>
                      <a:pPr>
                        <a:lnSpc>
                          <a:spcPct val="100000"/>
                        </a:lnSpc>
                      </a:pPr>
                      <a:endParaRPr sz="600">
                        <a:latin typeface="Times New Roman"/>
                        <a:cs typeface="Times New Roman"/>
                      </a:endParaRPr>
                    </a:p>
                    <a:p>
                      <a:pPr>
                        <a:lnSpc>
                          <a:spcPct val="100000"/>
                        </a:lnSpc>
                        <a:spcBef>
                          <a:spcPts val="10"/>
                        </a:spcBef>
                      </a:pPr>
                      <a:endParaRPr sz="800">
                        <a:latin typeface="Times New Roman"/>
                        <a:cs typeface="Times New Roman"/>
                      </a:endParaRPr>
                    </a:p>
                    <a:p>
                      <a:pPr marR="37465" algn="r">
                        <a:lnSpc>
                          <a:spcPct val="100000"/>
                        </a:lnSpc>
                      </a:pPr>
                      <a:r>
                        <a:rPr sz="600" spc="-5" dirty="0">
                          <a:latin typeface="Calibri"/>
                          <a:cs typeface="Calibri"/>
                        </a:rPr>
                        <a:t>Músculo</a:t>
                      </a:r>
                      <a:r>
                        <a:rPr sz="600" spc="-35" dirty="0">
                          <a:latin typeface="Calibri"/>
                          <a:cs typeface="Calibri"/>
                        </a:rPr>
                        <a:t> </a:t>
                      </a:r>
                      <a:r>
                        <a:rPr sz="600" spc="-5" dirty="0">
                          <a:latin typeface="Calibri"/>
                          <a:cs typeface="Calibri"/>
                        </a:rPr>
                        <a:t>deltoide</a:t>
                      </a:r>
                      <a:endParaRPr sz="600">
                        <a:latin typeface="Calibri"/>
                        <a:cs typeface="Calibri"/>
                      </a:endParaRPr>
                    </a:p>
                  </a:txBody>
                  <a:tcPr marL="0" marR="0" marT="0" marB="0">
                    <a:lnT w="12700">
                      <a:solidFill>
                        <a:srgbClr val="FFFFFF"/>
                      </a:solidFill>
                      <a:prstDash val="solid"/>
                    </a:lnT>
                    <a:lnB w="19050">
                      <a:solidFill>
                        <a:srgbClr val="FFFFFF"/>
                      </a:solidFill>
                      <a:prstDash val="solid"/>
                    </a:lnB>
                    <a:solidFill>
                      <a:srgbClr val="F9C1B0"/>
                    </a:solidFill>
                  </a:tcPr>
                </a:tc>
                <a:tc>
                  <a:txBody>
                    <a:bodyPr/>
                    <a:lstStyle/>
                    <a:p>
                      <a:pPr marR="1270" algn="ctr">
                        <a:lnSpc>
                          <a:spcPct val="100000"/>
                        </a:lnSpc>
                        <a:spcBef>
                          <a:spcPts val="630"/>
                        </a:spcBef>
                      </a:pPr>
                      <a:r>
                        <a:rPr sz="600" spc="-5" dirty="0">
                          <a:latin typeface="Calibri"/>
                          <a:cs typeface="Calibri"/>
                        </a:rPr>
                        <a:t>20x5,5</a:t>
                      </a:r>
                      <a:endParaRPr sz="600">
                        <a:latin typeface="Calibri"/>
                        <a:cs typeface="Calibri"/>
                      </a:endParaRPr>
                    </a:p>
                    <a:p>
                      <a:pPr marR="29845" algn="ctr">
                        <a:lnSpc>
                          <a:spcPct val="100000"/>
                        </a:lnSpc>
                        <a:spcBef>
                          <a:spcPts val="110"/>
                        </a:spcBef>
                      </a:pPr>
                      <a:r>
                        <a:rPr sz="600" spc="-5" dirty="0">
                          <a:latin typeface="Calibri"/>
                          <a:cs typeface="Calibri"/>
                        </a:rPr>
                        <a:t>25x6</a:t>
                      </a:r>
                      <a:endParaRPr sz="600">
                        <a:latin typeface="Calibri"/>
                        <a:cs typeface="Calibri"/>
                      </a:endParaRPr>
                    </a:p>
                    <a:p>
                      <a:pPr marR="29845" algn="ctr">
                        <a:lnSpc>
                          <a:spcPct val="100000"/>
                        </a:lnSpc>
                        <a:spcBef>
                          <a:spcPts val="110"/>
                        </a:spcBef>
                      </a:pPr>
                      <a:r>
                        <a:rPr sz="600" spc="-5" dirty="0">
                          <a:latin typeface="Calibri"/>
                          <a:cs typeface="Calibri"/>
                        </a:rPr>
                        <a:t>25x7</a:t>
                      </a:r>
                      <a:endParaRPr sz="600">
                        <a:latin typeface="Calibri"/>
                        <a:cs typeface="Calibri"/>
                      </a:endParaRPr>
                    </a:p>
                    <a:p>
                      <a:pPr marR="1270" algn="ctr">
                        <a:lnSpc>
                          <a:spcPct val="100000"/>
                        </a:lnSpc>
                        <a:spcBef>
                          <a:spcPts val="105"/>
                        </a:spcBef>
                      </a:pPr>
                      <a:r>
                        <a:rPr sz="600" spc="-5" dirty="0">
                          <a:latin typeface="Calibri"/>
                          <a:cs typeface="Calibri"/>
                        </a:rPr>
                        <a:t>30</a:t>
                      </a:r>
                      <a:r>
                        <a:rPr sz="600" spc="-50" dirty="0">
                          <a:latin typeface="Calibri"/>
                          <a:cs typeface="Calibri"/>
                        </a:rPr>
                        <a:t> </a:t>
                      </a:r>
                      <a:r>
                        <a:rPr sz="600" spc="-5" dirty="0">
                          <a:latin typeface="Calibri"/>
                          <a:cs typeface="Calibri"/>
                        </a:rPr>
                        <a:t>x</a:t>
                      </a:r>
                      <a:r>
                        <a:rPr sz="600" spc="-35" dirty="0">
                          <a:latin typeface="Calibri"/>
                          <a:cs typeface="Calibri"/>
                        </a:rPr>
                        <a:t> </a:t>
                      </a:r>
                      <a:r>
                        <a:rPr sz="600" spc="-5" dirty="0">
                          <a:latin typeface="Calibri"/>
                          <a:cs typeface="Calibri"/>
                        </a:rPr>
                        <a:t>7</a:t>
                      </a:r>
                      <a:endParaRPr sz="600">
                        <a:latin typeface="Calibri"/>
                        <a:cs typeface="Calibri"/>
                      </a:endParaRPr>
                    </a:p>
                  </a:txBody>
                  <a:tcPr marL="0" marR="0" marT="48006" marB="0">
                    <a:lnT w="12700">
                      <a:solidFill>
                        <a:srgbClr val="FFFFFF"/>
                      </a:solidFill>
                      <a:prstDash val="solid"/>
                    </a:lnT>
                    <a:lnB w="19050">
                      <a:solidFill>
                        <a:srgbClr val="FFFFFF"/>
                      </a:solidFill>
                      <a:prstDash val="solid"/>
                    </a:lnB>
                    <a:solidFill>
                      <a:srgbClr val="F9C1B0"/>
                    </a:solidFill>
                  </a:tcPr>
                </a:tc>
                <a:extLst>
                  <a:ext uri="{0D108BD9-81ED-4DB2-BD59-A6C34878D82A}">
                    <a16:rowId xmlns:a16="http://schemas.microsoft.com/office/drawing/2014/main" val="10007"/>
                  </a:ext>
                </a:extLst>
              </a:tr>
              <a:tr h="483740">
                <a:tc>
                  <a:txBody>
                    <a:bodyPr/>
                    <a:lstStyle/>
                    <a:p>
                      <a:pPr>
                        <a:lnSpc>
                          <a:spcPct val="100000"/>
                        </a:lnSpc>
                      </a:pPr>
                      <a:endParaRPr sz="600" dirty="0">
                        <a:latin typeface="Times New Roman"/>
                        <a:cs typeface="Times New Roman"/>
                      </a:endParaRPr>
                    </a:p>
                    <a:p>
                      <a:pPr marL="336305" marR="77470" indent="-440935">
                        <a:lnSpc>
                          <a:spcPct val="109000"/>
                        </a:lnSpc>
                        <a:spcBef>
                          <a:spcPts val="605"/>
                        </a:spcBef>
                      </a:pPr>
                      <a:r>
                        <a:rPr sz="600" b="1" spc="-5" dirty="0">
                          <a:latin typeface="Calibri"/>
                          <a:cs typeface="Calibri"/>
                        </a:rPr>
                        <a:t>Pneumocócica 23-valente </a:t>
                      </a:r>
                      <a:r>
                        <a:rPr sz="600" b="1" spc="-215" dirty="0">
                          <a:latin typeface="Calibri"/>
                          <a:cs typeface="Calibri"/>
                        </a:rPr>
                        <a:t> </a:t>
                      </a:r>
                      <a:r>
                        <a:rPr sz="600" b="1" spc="-5" dirty="0">
                          <a:latin typeface="Calibri"/>
                          <a:cs typeface="Calibri"/>
                        </a:rPr>
                        <a:t>(Pncc 23)</a:t>
                      </a:r>
                      <a:r>
                        <a:rPr sz="600" b="1" dirty="0">
                          <a:latin typeface="Calibri"/>
                          <a:cs typeface="Calibri"/>
                        </a:rPr>
                        <a:t> </a:t>
                      </a:r>
                      <a:r>
                        <a:rPr sz="600" b="1" spc="-5" dirty="0">
                          <a:latin typeface="Calibri"/>
                          <a:cs typeface="Calibri"/>
                        </a:rPr>
                        <a:t>(4)</a:t>
                      </a:r>
                      <a:endParaRPr sz="600" dirty="0">
                        <a:latin typeface="Calibri"/>
                        <a:cs typeface="Calibri"/>
                      </a:endParaRPr>
                    </a:p>
                  </a:txBody>
                  <a:tcPr marL="0" marR="0" marT="0" marB="0">
                    <a:lnT w="19050">
                      <a:solidFill>
                        <a:srgbClr val="FFFFFF"/>
                      </a:solidFill>
                      <a:prstDash val="solid"/>
                    </a:lnT>
                    <a:lnB w="19050">
                      <a:solidFill>
                        <a:srgbClr val="FFFFFF"/>
                      </a:solidFill>
                      <a:prstDash val="solid"/>
                    </a:lnB>
                    <a:solidFill>
                      <a:srgbClr val="F37967"/>
                    </a:solidFill>
                  </a:tcPr>
                </a:tc>
                <a:tc>
                  <a:txBody>
                    <a:bodyPr/>
                    <a:lstStyle/>
                    <a:p>
                      <a:pPr>
                        <a:lnSpc>
                          <a:spcPct val="100000"/>
                        </a:lnSpc>
                        <a:spcBef>
                          <a:spcPts val="10"/>
                        </a:spcBef>
                      </a:pPr>
                      <a:endParaRPr sz="600">
                        <a:latin typeface="Times New Roman"/>
                        <a:cs typeface="Times New Roman"/>
                      </a:endParaRPr>
                    </a:p>
                    <a:p>
                      <a:pPr marL="33655" marR="36830" algn="ctr">
                        <a:lnSpc>
                          <a:spcPct val="109000"/>
                        </a:lnSpc>
                      </a:pPr>
                      <a:r>
                        <a:rPr sz="600" spc="-5" dirty="0">
                          <a:latin typeface="Calibri"/>
                          <a:cs typeface="Calibri"/>
                        </a:rPr>
                        <a:t>Meningites bacterianas, </a:t>
                      </a:r>
                      <a:r>
                        <a:rPr sz="600" spc="-215" dirty="0">
                          <a:latin typeface="Calibri"/>
                          <a:cs typeface="Calibri"/>
                        </a:rPr>
                        <a:t> </a:t>
                      </a:r>
                      <a:r>
                        <a:rPr sz="600" spc="-5" dirty="0">
                          <a:latin typeface="Calibri"/>
                          <a:cs typeface="Calibri"/>
                        </a:rPr>
                        <a:t>Pneumonias, Sinusite </a:t>
                      </a:r>
                      <a:r>
                        <a:rPr sz="600" dirty="0">
                          <a:latin typeface="Calibri"/>
                          <a:cs typeface="Calibri"/>
                        </a:rPr>
                        <a:t> </a:t>
                      </a:r>
                      <a:r>
                        <a:rPr sz="600" spc="-5" dirty="0">
                          <a:latin typeface="Calibri"/>
                          <a:cs typeface="Calibri"/>
                        </a:rPr>
                        <a:t>etc.</a:t>
                      </a:r>
                      <a:endParaRPr sz="600">
                        <a:latin typeface="Calibri"/>
                        <a:cs typeface="Calibri"/>
                      </a:endParaRPr>
                    </a:p>
                  </a:txBody>
                  <a:tcPr marL="0" marR="0" marT="762" marB="0">
                    <a:lnT w="19050">
                      <a:solidFill>
                        <a:srgbClr val="FFFFFF"/>
                      </a:solidFill>
                      <a:prstDash val="solid"/>
                    </a:lnT>
                    <a:lnB w="19050">
                      <a:solidFill>
                        <a:srgbClr val="FFFFFF"/>
                      </a:solidFill>
                      <a:prstDash val="solid"/>
                    </a:lnB>
                    <a:solidFill>
                      <a:srgbClr val="FAD3C6"/>
                    </a:solidFill>
                  </a:tcPr>
                </a:tc>
                <a:tc>
                  <a:txBody>
                    <a:bodyPr/>
                    <a:lstStyle/>
                    <a:p>
                      <a:pPr marL="247015" marR="243840" indent="-3810" algn="ctr">
                        <a:lnSpc>
                          <a:spcPct val="108700"/>
                        </a:lnSpc>
                        <a:spcBef>
                          <a:spcPts val="459"/>
                        </a:spcBef>
                      </a:pPr>
                      <a:r>
                        <a:rPr sz="600" spc="-5" dirty="0">
                          <a:latin typeface="Calibri"/>
                          <a:cs typeface="Calibri"/>
                        </a:rPr>
                        <a:t>Polissacarídeo </a:t>
                      </a:r>
                      <a:r>
                        <a:rPr sz="600" spc="-215" dirty="0">
                          <a:latin typeface="Calibri"/>
                          <a:cs typeface="Calibri"/>
                        </a:rPr>
                        <a:t> </a:t>
                      </a:r>
                      <a:r>
                        <a:rPr sz="600" spc="-5" dirty="0">
                          <a:latin typeface="Calibri"/>
                          <a:cs typeface="Calibri"/>
                        </a:rPr>
                        <a:t>capsular</a:t>
                      </a:r>
                      <a:r>
                        <a:rPr sz="600" spc="-30" dirty="0">
                          <a:latin typeface="Calibri"/>
                          <a:cs typeface="Calibri"/>
                        </a:rPr>
                        <a:t> </a:t>
                      </a:r>
                      <a:r>
                        <a:rPr sz="600" spc="-5" dirty="0">
                          <a:latin typeface="Calibri"/>
                          <a:cs typeface="Calibri"/>
                        </a:rPr>
                        <a:t>de</a:t>
                      </a:r>
                      <a:r>
                        <a:rPr sz="600" spc="-35" dirty="0">
                          <a:latin typeface="Calibri"/>
                          <a:cs typeface="Calibri"/>
                        </a:rPr>
                        <a:t> </a:t>
                      </a:r>
                      <a:r>
                        <a:rPr sz="600" spc="-5" dirty="0">
                          <a:latin typeface="Calibri"/>
                          <a:cs typeface="Calibri"/>
                        </a:rPr>
                        <a:t>23 </a:t>
                      </a:r>
                      <a:r>
                        <a:rPr sz="600" spc="-210" dirty="0">
                          <a:latin typeface="Calibri"/>
                          <a:cs typeface="Calibri"/>
                        </a:rPr>
                        <a:t> </a:t>
                      </a:r>
                      <a:r>
                        <a:rPr sz="600" spc="-5" dirty="0">
                          <a:latin typeface="Calibri"/>
                          <a:cs typeface="Calibri"/>
                        </a:rPr>
                        <a:t>sorotipos </a:t>
                      </a:r>
                      <a:r>
                        <a:rPr sz="600" dirty="0">
                          <a:latin typeface="Calibri"/>
                          <a:cs typeface="Calibri"/>
                        </a:rPr>
                        <a:t> </a:t>
                      </a:r>
                      <a:r>
                        <a:rPr sz="600" spc="-5" dirty="0">
                          <a:latin typeface="Calibri"/>
                          <a:cs typeface="Calibri"/>
                        </a:rPr>
                        <a:t>pneumococos</a:t>
                      </a:r>
                      <a:endParaRPr sz="600">
                        <a:latin typeface="Calibri"/>
                        <a:cs typeface="Calibri"/>
                      </a:endParaRPr>
                    </a:p>
                  </a:txBody>
                  <a:tcPr marL="0" marR="0" marT="35051"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marL="9525" algn="ctr">
                        <a:lnSpc>
                          <a:spcPct val="100000"/>
                        </a:lnSpc>
                        <a:spcBef>
                          <a:spcPts val="5"/>
                        </a:spcBef>
                      </a:pPr>
                      <a:r>
                        <a:rPr sz="600" spc="-5" dirty="0">
                          <a:latin typeface="Calibri"/>
                          <a:cs typeface="Calibri"/>
                        </a:rPr>
                        <a:t>1</a:t>
                      </a:r>
                      <a:r>
                        <a:rPr sz="600" spc="-40" dirty="0">
                          <a:latin typeface="Calibri"/>
                          <a:cs typeface="Calibri"/>
                        </a:rPr>
                        <a:t> </a:t>
                      </a:r>
                      <a:r>
                        <a:rPr sz="600" spc="-5" dirty="0">
                          <a:latin typeface="Calibri"/>
                          <a:cs typeface="Calibri"/>
                        </a:rPr>
                        <a:t>dose</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spcBef>
                          <a:spcPts val="10"/>
                        </a:spcBef>
                      </a:pPr>
                      <a:endParaRPr sz="600">
                        <a:latin typeface="Times New Roman"/>
                        <a:cs typeface="Times New Roman"/>
                      </a:endParaRPr>
                    </a:p>
                    <a:p>
                      <a:pPr marL="41275" marR="24765" indent="-27940" algn="ctr">
                        <a:lnSpc>
                          <a:spcPct val="109000"/>
                        </a:lnSpc>
                      </a:pPr>
                      <a:r>
                        <a:rPr sz="600" spc="-10" dirty="0">
                          <a:latin typeface="Calibri"/>
                          <a:cs typeface="Calibri"/>
                        </a:rPr>
                        <a:t>Uma</a:t>
                      </a:r>
                      <a:r>
                        <a:rPr sz="600" spc="10" dirty="0">
                          <a:latin typeface="Calibri"/>
                          <a:cs typeface="Calibri"/>
                        </a:rPr>
                        <a:t> </a:t>
                      </a:r>
                      <a:r>
                        <a:rPr sz="600" spc="-5" dirty="0">
                          <a:latin typeface="Calibri"/>
                          <a:cs typeface="Calibri"/>
                        </a:rPr>
                        <a:t>dose</a:t>
                      </a:r>
                      <a:r>
                        <a:rPr sz="600" spc="10" dirty="0">
                          <a:latin typeface="Calibri"/>
                          <a:cs typeface="Calibri"/>
                        </a:rPr>
                        <a:t> </a:t>
                      </a:r>
                      <a:r>
                        <a:rPr sz="600" spc="-5" dirty="0">
                          <a:latin typeface="Calibri"/>
                          <a:cs typeface="Calibri"/>
                        </a:rPr>
                        <a:t>a</a:t>
                      </a:r>
                      <a:r>
                        <a:rPr sz="600" spc="10" dirty="0">
                          <a:latin typeface="Calibri"/>
                          <a:cs typeface="Calibri"/>
                        </a:rPr>
                        <a:t> </a:t>
                      </a:r>
                      <a:r>
                        <a:rPr sz="600" spc="-5" dirty="0">
                          <a:latin typeface="Calibri"/>
                          <a:cs typeface="Calibri"/>
                        </a:rPr>
                        <a:t>depender </a:t>
                      </a:r>
                      <a:r>
                        <a:rPr sz="600" dirty="0">
                          <a:latin typeface="Calibri"/>
                          <a:cs typeface="Calibri"/>
                        </a:rPr>
                        <a:t> </a:t>
                      </a:r>
                      <a:r>
                        <a:rPr sz="600" spc="-5" dirty="0">
                          <a:latin typeface="Calibri"/>
                          <a:cs typeface="Calibri"/>
                        </a:rPr>
                        <a:t>da situação vacinal </a:t>
                      </a:r>
                      <a:r>
                        <a:rPr sz="600" dirty="0">
                          <a:latin typeface="Calibri"/>
                          <a:cs typeface="Calibri"/>
                        </a:rPr>
                        <a:t> </a:t>
                      </a:r>
                      <a:r>
                        <a:rPr sz="600" spc="-5" dirty="0">
                          <a:latin typeface="Calibri"/>
                          <a:cs typeface="Calibri"/>
                        </a:rPr>
                        <a:t>anterior</a:t>
                      </a:r>
                      <a:r>
                        <a:rPr sz="600" spc="-20" dirty="0">
                          <a:latin typeface="Calibri"/>
                          <a:cs typeface="Calibri"/>
                        </a:rPr>
                        <a:t> </a:t>
                      </a:r>
                      <a:r>
                        <a:rPr sz="600" spc="-5" dirty="0">
                          <a:latin typeface="Calibri"/>
                          <a:cs typeface="Calibri"/>
                        </a:rPr>
                        <a:t>com</a:t>
                      </a:r>
                      <a:r>
                        <a:rPr sz="600" spc="-10" dirty="0">
                          <a:latin typeface="Calibri"/>
                          <a:cs typeface="Calibri"/>
                        </a:rPr>
                        <a:t> </a:t>
                      </a:r>
                      <a:r>
                        <a:rPr sz="600" spc="-5" dirty="0">
                          <a:latin typeface="Calibri"/>
                          <a:cs typeface="Calibri"/>
                        </a:rPr>
                        <a:t>a</a:t>
                      </a:r>
                      <a:r>
                        <a:rPr sz="600" spc="-20" dirty="0">
                          <a:latin typeface="Calibri"/>
                          <a:cs typeface="Calibri"/>
                        </a:rPr>
                        <a:t> </a:t>
                      </a:r>
                      <a:r>
                        <a:rPr sz="600" dirty="0">
                          <a:latin typeface="Calibri"/>
                          <a:cs typeface="Calibri"/>
                        </a:rPr>
                        <a:t>PNM10v</a:t>
                      </a:r>
                      <a:endParaRPr sz="600">
                        <a:latin typeface="Calibri"/>
                        <a:cs typeface="Calibri"/>
                      </a:endParaRPr>
                    </a:p>
                  </a:txBody>
                  <a:tcPr marL="0" marR="0" marT="762"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marL="194310" marR="171450" indent="-52069">
                        <a:lnSpc>
                          <a:spcPct val="109000"/>
                        </a:lnSpc>
                        <a:spcBef>
                          <a:spcPts val="605"/>
                        </a:spcBef>
                      </a:pPr>
                      <a:r>
                        <a:rPr sz="600" spc="-5" dirty="0">
                          <a:latin typeface="Calibri"/>
                          <a:cs typeface="Calibri"/>
                        </a:rPr>
                        <a:t>a partir de 5 anos </a:t>
                      </a:r>
                      <a:r>
                        <a:rPr sz="600" spc="-215" dirty="0">
                          <a:latin typeface="Calibri"/>
                          <a:cs typeface="Calibri"/>
                        </a:rPr>
                        <a:t> </a:t>
                      </a:r>
                      <a:r>
                        <a:rPr sz="600" spc="-5" dirty="0">
                          <a:latin typeface="Calibri"/>
                          <a:cs typeface="Calibri"/>
                        </a:rPr>
                        <a:t>povos</a:t>
                      </a:r>
                      <a:r>
                        <a:rPr sz="600" spc="-45" dirty="0">
                          <a:latin typeface="Calibri"/>
                          <a:cs typeface="Calibri"/>
                        </a:rPr>
                        <a:t> </a:t>
                      </a:r>
                      <a:r>
                        <a:rPr sz="600" spc="-5" dirty="0">
                          <a:latin typeface="Calibri"/>
                          <a:cs typeface="Calibri"/>
                        </a:rPr>
                        <a:t>indígenas</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algn="ctr">
                        <a:lnSpc>
                          <a:spcPct val="100000"/>
                        </a:lnSpc>
                        <a:spcBef>
                          <a:spcPts val="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algn="ctr">
                        <a:lnSpc>
                          <a:spcPct val="100000"/>
                        </a:lnSpc>
                        <a:spcBef>
                          <a:spcPts val="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marL="272415">
                        <a:lnSpc>
                          <a:spcPct val="100000"/>
                        </a:lnSpc>
                        <a:spcBef>
                          <a:spcPts val="5"/>
                        </a:spcBef>
                      </a:pPr>
                      <a:r>
                        <a:rPr sz="600" spc="-5" dirty="0">
                          <a:latin typeface="Calibri"/>
                          <a:cs typeface="Calibri"/>
                        </a:rPr>
                        <a:t>0,5</a:t>
                      </a:r>
                      <a:r>
                        <a:rPr sz="600" spc="-35" dirty="0">
                          <a:latin typeface="Calibri"/>
                          <a:cs typeface="Calibri"/>
                        </a:rPr>
                        <a:t> </a:t>
                      </a:r>
                      <a:r>
                        <a:rPr sz="600" spc="-10" dirty="0">
                          <a:latin typeface="Calibri"/>
                          <a:cs typeface="Calibri"/>
                        </a:rPr>
                        <a:t>mL</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marL="32384" algn="ctr">
                        <a:lnSpc>
                          <a:spcPct val="100000"/>
                        </a:lnSpc>
                        <a:spcBef>
                          <a:spcPts val="5"/>
                        </a:spcBef>
                      </a:pPr>
                      <a:r>
                        <a:rPr sz="600" spc="-5" dirty="0">
                          <a:latin typeface="Calibri"/>
                          <a:cs typeface="Calibri"/>
                        </a:rPr>
                        <a:t>Intramuscular</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a:lnSpc>
                          <a:spcPct val="100000"/>
                        </a:lnSpc>
                      </a:pPr>
                      <a:endParaRPr sz="600">
                        <a:latin typeface="Times New Roman"/>
                        <a:cs typeface="Times New Roman"/>
                      </a:endParaRPr>
                    </a:p>
                    <a:p>
                      <a:pPr>
                        <a:lnSpc>
                          <a:spcPct val="100000"/>
                        </a:lnSpc>
                        <a:spcBef>
                          <a:spcPts val="45"/>
                        </a:spcBef>
                      </a:pPr>
                      <a:endParaRPr sz="700">
                        <a:latin typeface="Times New Roman"/>
                        <a:cs typeface="Times New Roman"/>
                      </a:endParaRPr>
                    </a:p>
                    <a:p>
                      <a:pPr marR="37465" algn="r">
                        <a:lnSpc>
                          <a:spcPct val="100000"/>
                        </a:lnSpc>
                        <a:spcBef>
                          <a:spcPts val="5"/>
                        </a:spcBef>
                      </a:pPr>
                      <a:r>
                        <a:rPr sz="600" spc="-5" dirty="0">
                          <a:latin typeface="Calibri"/>
                          <a:cs typeface="Calibri"/>
                        </a:rPr>
                        <a:t>Músculo</a:t>
                      </a:r>
                      <a:r>
                        <a:rPr sz="600" spc="-35" dirty="0">
                          <a:latin typeface="Calibri"/>
                          <a:cs typeface="Calibri"/>
                        </a:rPr>
                        <a:t> </a:t>
                      </a:r>
                      <a:r>
                        <a:rPr sz="600" spc="-5" dirty="0">
                          <a:latin typeface="Calibri"/>
                          <a:cs typeface="Calibri"/>
                        </a:rPr>
                        <a:t>deltoide</a:t>
                      </a:r>
                      <a:endParaRPr sz="600">
                        <a:latin typeface="Calibri"/>
                        <a:cs typeface="Calibri"/>
                      </a:endParaRPr>
                    </a:p>
                  </a:txBody>
                  <a:tcPr marL="0" marR="0" marT="0" marB="0">
                    <a:lnT w="19050">
                      <a:solidFill>
                        <a:srgbClr val="FFFFFF"/>
                      </a:solidFill>
                      <a:prstDash val="solid"/>
                    </a:lnT>
                    <a:lnB w="19050">
                      <a:solidFill>
                        <a:srgbClr val="FFFFFF"/>
                      </a:solidFill>
                      <a:prstDash val="solid"/>
                    </a:lnB>
                    <a:solidFill>
                      <a:srgbClr val="FAD3C6"/>
                    </a:solidFill>
                  </a:tcPr>
                </a:tc>
                <a:tc>
                  <a:txBody>
                    <a:bodyPr/>
                    <a:lstStyle/>
                    <a:p>
                      <a:pPr marR="1270" algn="ctr">
                        <a:lnSpc>
                          <a:spcPct val="100000"/>
                        </a:lnSpc>
                        <a:spcBef>
                          <a:spcPts val="565"/>
                        </a:spcBef>
                      </a:pPr>
                      <a:r>
                        <a:rPr sz="600" spc="-5" dirty="0">
                          <a:latin typeface="Calibri"/>
                          <a:cs typeface="Calibri"/>
                        </a:rPr>
                        <a:t>20x5,5</a:t>
                      </a:r>
                      <a:endParaRPr sz="600">
                        <a:latin typeface="Calibri"/>
                        <a:cs typeface="Calibri"/>
                      </a:endParaRPr>
                    </a:p>
                    <a:p>
                      <a:pPr marR="29845" algn="ctr">
                        <a:lnSpc>
                          <a:spcPct val="100000"/>
                        </a:lnSpc>
                        <a:spcBef>
                          <a:spcPts val="110"/>
                        </a:spcBef>
                      </a:pPr>
                      <a:r>
                        <a:rPr sz="600" spc="-5" dirty="0">
                          <a:latin typeface="Calibri"/>
                          <a:cs typeface="Calibri"/>
                        </a:rPr>
                        <a:t>25x6</a:t>
                      </a:r>
                      <a:endParaRPr sz="600">
                        <a:latin typeface="Calibri"/>
                        <a:cs typeface="Calibri"/>
                      </a:endParaRPr>
                    </a:p>
                    <a:p>
                      <a:pPr marR="29845" algn="ctr">
                        <a:lnSpc>
                          <a:spcPct val="100000"/>
                        </a:lnSpc>
                        <a:spcBef>
                          <a:spcPts val="105"/>
                        </a:spcBef>
                      </a:pPr>
                      <a:r>
                        <a:rPr sz="600" spc="-5" dirty="0">
                          <a:latin typeface="Calibri"/>
                          <a:cs typeface="Calibri"/>
                        </a:rPr>
                        <a:t>25x7</a:t>
                      </a:r>
                      <a:endParaRPr sz="600">
                        <a:latin typeface="Calibri"/>
                        <a:cs typeface="Calibri"/>
                      </a:endParaRPr>
                    </a:p>
                    <a:p>
                      <a:pPr marR="1270" algn="ctr">
                        <a:lnSpc>
                          <a:spcPct val="100000"/>
                        </a:lnSpc>
                        <a:spcBef>
                          <a:spcPts val="95"/>
                        </a:spcBef>
                      </a:pPr>
                      <a:r>
                        <a:rPr sz="600" spc="-5" dirty="0">
                          <a:latin typeface="Calibri"/>
                          <a:cs typeface="Calibri"/>
                        </a:rPr>
                        <a:t>30</a:t>
                      </a:r>
                      <a:r>
                        <a:rPr sz="600" spc="-50" dirty="0">
                          <a:latin typeface="Calibri"/>
                          <a:cs typeface="Calibri"/>
                        </a:rPr>
                        <a:t> </a:t>
                      </a:r>
                      <a:r>
                        <a:rPr sz="600" spc="-5" dirty="0">
                          <a:latin typeface="Calibri"/>
                          <a:cs typeface="Calibri"/>
                        </a:rPr>
                        <a:t>x</a:t>
                      </a:r>
                      <a:r>
                        <a:rPr sz="600" spc="-35" dirty="0">
                          <a:latin typeface="Calibri"/>
                          <a:cs typeface="Calibri"/>
                        </a:rPr>
                        <a:t> </a:t>
                      </a:r>
                      <a:r>
                        <a:rPr sz="600" spc="-5" dirty="0">
                          <a:latin typeface="Calibri"/>
                          <a:cs typeface="Calibri"/>
                        </a:rPr>
                        <a:t>7</a:t>
                      </a:r>
                      <a:endParaRPr sz="600">
                        <a:latin typeface="Calibri"/>
                        <a:cs typeface="Calibri"/>
                      </a:endParaRPr>
                    </a:p>
                  </a:txBody>
                  <a:tcPr marL="0" marR="0" marT="43053" marB="0">
                    <a:lnT w="19050">
                      <a:solidFill>
                        <a:srgbClr val="FFFFFF"/>
                      </a:solidFill>
                      <a:prstDash val="solid"/>
                    </a:lnT>
                    <a:lnB w="19050">
                      <a:solidFill>
                        <a:srgbClr val="FFFFFF"/>
                      </a:solidFill>
                      <a:prstDash val="solid"/>
                    </a:lnB>
                    <a:solidFill>
                      <a:srgbClr val="FAD3C6"/>
                    </a:solidFill>
                  </a:tcPr>
                </a:tc>
                <a:extLst>
                  <a:ext uri="{0D108BD9-81ED-4DB2-BD59-A6C34878D82A}">
                    <a16:rowId xmlns:a16="http://schemas.microsoft.com/office/drawing/2014/main" val="10008"/>
                  </a:ext>
                </a:extLst>
              </a:tr>
              <a:tr h="577649">
                <a:tc>
                  <a:txBody>
                    <a:bodyPr/>
                    <a:lstStyle/>
                    <a:p>
                      <a:pPr>
                        <a:lnSpc>
                          <a:spcPct val="100000"/>
                        </a:lnSpc>
                      </a:pPr>
                      <a:endParaRPr sz="600" dirty="0">
                        <a:latin typeface="Times New Roman"/>
                        <a:cs typeface="Times New Roman"/>
                      </a:endParaRPr>
                    </a:p>
                    <a:p>
                      <a:pPr>
                        <a:lnSpc>
                          <a:spcPct val="100000"/>
                        </a:lnSpc>
                        <a:spcBef>
                          <a:spcPts val="40"/>
                        </a:spcBef>
                      </a:pPr>
                      <a:endParaRPr sz="600" dirty="0">
                        <a:latin typeface="Times New Roman"/>
                        <a:cs typeface="Times New Roman"/>
                      </a:endParaRPr>
                    </a:p>
                    <a:p>
                      <a:pPr marL="312370" marR="180340" indent="-460670">
                        <a:lnSpc>
                          <a:spcPct val="109000"/>
                        </a:lnSpc>
                        <a:spcBef>
                          <a:spcPts val="5"/>
                        </a:spcBef>
                      </a:pPr>
                      <a:r>
                        <a:rPr sz="600" b="1" spc="-5" dirty="0">
                          <a:latin typeface="Calibri"/>
                          <a:cs typeface="Calibri"/>
                        </a:rPr>
                        <a:t>Meningocócica</a:t>
                      </a:r>
                      <a:r>
                        <a:rPr sz="600" b="1" spc="5" dirty="0">
                          <a:latin typeface="Calibri"/>
                          <a:cs typeface="Calibri"/>
                        </a:rPr>
                        <a:t> </a:t>
                      </a:r>
                      <a:r>
                        <a:rPr sz="600" b="1" spc="-10" dirty="0">
                          <a:latin typeface="Calibri"/>
                          <a:cs typeface="Calibri"/>
                        </a:rPr>
                        <a:t>ACWY </a:t>
                      </a:r>
                      <a:r>
                        <a:rPr sz="600" b="1" spc="-210" dirty="0">
                          <a:latin typeface="Calibri"/>
                          <a:cs typeface="Calibri"/>
                        </a:rPr>
                        <a:t> </a:t>
                      </a:r>
                      <a:r>
                        <a:rPr sz="600" b="1" spc="-5" dirty="0">
                          <a:latin typeface="Calibri"/>
                          <a:cs typeface="Calibri"/>
                        </a:rPr>
                        <a:t>(conjugada)</a:t>
                      </a:r>
                      <a:endParaRPr sz="600" dirty="0">
                        <a:latin typeface="Calibri"/>
                        <a:cs typeface="Calibri"/>
                      </a:endParaRPr>
                    </a:p>
                  </a:txBody>
                  <a:tcPr marL="0" marR="0" marT="0" marB="0">
                    <a:lnT w="19050">
                      <a:solidFill>
                        <a:srgbClr val="FFFFFF"/>
                      </a:solidFill>
                      <a:prstDash val="solid"/>
                    </a:lnT>
                    <a:solidFill>
                      <a:srgbClr val="F37967"/>
                    </a:solidFill>
                  </a:tcPr>
                </a:tc>
                <a:tc>
                  <a:txBody>
                    <a:bodyPr/>
                    <a:lstStyle/>
                    <a:p>
                      <a:pPr>
                        <a:lnSpc>
                          <a:spcPct val="100000"/>
                        </a:lnSpc>
                      </a:pPr>
                      <a:endParaRPr sz="600">
                        <a:latin typeface="Times New Roman"/>
                        <a:cs typeface="Times New Roman"/>
                      </a:endParaRPr>
                    </a:p>
                    <a:p>
                      <a:pPr marL="149860" marR="151130" indent="635" algn="ctr">
                        <a:lnSpc>
                          <a:spcPct val="108500"/>
                        </a:lnSpc>
                        <a:spcBef>
                          <a:spcPts val="610"/>
                        </a:spcBef>
                      </a:pPr>
                      <a:r>
                        <a:rPr sz="600" spc="-5" dirty="0">
                          <a:latin typeface="Calibri"/>
                          <a:cs typeface="Calibri"/>
                        </a:rPr>
                        <a:t>Meningite </a:t>
                      </a:r>
                      <a:r>
                        <a:rPr sz="600" dirty="0">
                          <a:latin typeface="Calibri"/>
                          <a:cs typeface="Calibri"/>
                        </a:rPr>
                        <a:t> </a:t>
                      </a:r>
                      <a:r>
                        <a:rPr sz="600" spc="-5" dirty="0">
                          <a:latin typeface="Calibri"/>
                          <a:cs typeface="Calibri"/>
                        </a:rPr>
                        <a:t>meningocócica</a:t>
                      </a:r>
                      <a:r>
                        <a:rPr sz="600" spc="-40" dirty="0">
                          <a:latin typeface="Calibri"/>
                          <a:cs typeface="Calibri"/>
                        </a:rPr>
                        <a:t> </a:t>
                      </a:r>
                      <a:r>
                        <a:rPr sz="600" spc="-5" dirty="0">
                          <a:latin typeface="Calibri"/>
                          <a:cs typeface="Calibri"/>
                        </a:rPr>
                        <a:t>tipo </a:t>
                      </a:r>
                      <a:r>
                        <a:rPr sz="600" spc="-215" dirty="0">
                          <a:latin typeface="Calibri"/>
                          <a:cs typeface="Calibri"/>
                        </a:rPr>
                        <a:t> </a:t>
                      </a:r>
                      <a:r>
                        <a:rPr sz="600" spc="-5" dirty="0">
                          <a:latin typeface="Calibri"/>
                          <a:cs typeface="Calibri"/>
                        </a:rPr>
                        <a:t>ACWY</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marL="44450" marR="48260" indent="2540" algn="ctr">
                        <a:lnSpc>
                          <a:spcPct val="108600"/>
                        </a:lnSpc>
                        <a:spcBef>
                          <a:spcPts val="450"/>
                        </a:spcBef>
                      </a:pPr>
                      <a:r>
                        <a:rPr sz="600" spc="-5" dirty="0">
                          <a:latin typeface="Calibri"/>
                          <a:cs typeface="Calibri"/>
                        </a:rPr>
                        <a:t>Polissacarídeos </a:t>
                      </a:r>
                      <a:r>
                        <a:rPr sz="600" dirty="0">
                          <a:latin typeface="Calibri"/>
                          <a:cs typeface="Calibri"/>
                        </a:rPr>
                        <a:t> </a:t>
                      </a:r>
                      <a:r>
                        <a:rPr sz="600" spc="-5" dirty="0">
                          <a:latin typeface="Calibri"/>
                          <a:cs typeface="Calibri"/>
                        </a:rPr>
                        <a:t>capsulares purificados </a:t>
                      </a:r>
                      <a:r>
                        <a:rPr sz="600" spc="-215" dirty="0">
                          <a:latin typeface="Calibri"/>
                          <a:cs typeface="Calibri"/>
                        </a:rPr>
                        <a:t> </a:t>
                      </a:r>
                      <a:r>
                        <a:rPr sz="600" spc="-5" dirty="0">
                          <a:latin typeface="Calibri"/>
                          <a:cs typeface="Calibri"/>
                        </a:rPr>
                        <a:t>da Neisseria </a:t>
                      </a:r>
                      <a:r>
                        <a:rPr sz="600" dirty="0">
                          <a:latin typeface="Calibri"/>
                          <a:cs typeface="Calibri"/>
                        </a:rPr>
                        <a:t> </a:t>
                      </a:r>
                      <a:r>
                        <a:rPr sz="600" spc="-5" dirty="0">
                          <a:latin typeface="Calibri"/>
                          <a:cs typeface="Calibri"/>
                        </a:rPr>
                        <a:t>meningitidis </a:t>
                      </a:r>
                      <a:r>
                        <a:rPr sz="600" dirty="0">
                          <a:latin typeface="Calibri"/>
                          <a:cs typeface="Calibri"/>
                        </a:rPr>
                        <a:t>do </a:t>
                      </a:r>
                      <a:r>
                        <a:rPr sz="600" spc="5" dirty="0">
                          <a:latin typeface="Calibri"/>
                          <a:cs typeface="Calibri"/>
                        </a:rPr>
                        <a:t> </a:t>
                      </a:r>
                      <a:r>
                        <a:rPr sz="600" spc="-5" dirty="0">
                          <a:latin typeface="Calibri"/>
                          <a:cs typeface="Calibri"/>
                        </a:rPr>
                        <a:t>sorogrupo</a:t>
                      </a:r>
                      <a:r>
                        <a:rPr sz="600" spc="-10" dirty="0">
                          <a:latin typeface="Calibri"/>
                          <a:cs typeface="Calibri"/>
                        </a:rPr>
                        <a:t> </a:t>
                      </a:r>
                      <a:r>
                        <a:rPr sz="600" dirty="0">
                          <a:latin typeface="Calibri"/>
                          <a:cs typeface="Calibri"/>
                        </a:rPr>
                        <a:t>ACWY</a:t>
                      </a:r>
                      <a:endParaRPr sz="600">
                        <a:latin typeface="Calibri"/>
                        <a:cs typeface="Calibri"/>
                      </a:endParaRPr>
                    </a:p>
                  </a:txBody>
                  <a:tcPr marL="0" marR="0" marT="3429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9525" algn="ctr">
                        <a:lnSpc>
                          <a:spcPct val="100000"/>
                        </a:lnSpc>
                        <a:spcBef>
                          <a:spcPts val="855"/>
                        </a:spcBef>
                      </a:pPr>
                      <a:r>
                        <a:rPr sz="600" spc="-5" dirty="0">
                          <a:latin typeface="Calibri"/>
                          <a:cs typeface="Calibri"/>
                        </a:rPr>
                        <a:t>1</a:t>
                      </a:r>
                      <a:r>
                        <a:rPr sz="600" spc="-40" dirty="0">
                          <a:latin typeface="Calibri"/>
                          <a:cs typeface="Calibri"/>
                        </a:rPr>
                        <a:t> </a:t>
                      </a:r>
                      <a:r>
                        <a:rPr sz="600" spc="-5" dirty="0">
                          <a:latin typeface="Calibri"/>
                          <a:cs typeface="Calibri"/>
                        </a:rPr>
                        <a:t>dose</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2065"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spc="-5" dirty="0">
                          <a:latin typeface="Calibri"/>
                          <a:cs typeface="Calibri"/>
                        </a:rPr>
                        <a:t>11</a:t>
                      </a:r>
                      <a:r>
                        <a:rPr sz="600" spc="-20" dirty="0">
                          <a:latin typeface="Calibri"/>
                          <a:cs typeface="Calibri"/>
                        </a:rPr>
                        <a:t> </a:t>
                      </a:r>
                      <a:r>
                        <a:rPr sz="600" spc="-5" dirty="0">
                          <a:latin typeface="Calibri"/>
                          <a:cs typeface="Calibri"/>
                        </a:rPr>
                        <a:t>anos</a:t>
                      </a:r>
                      <a:r>
                        <a:rPr sz="600" spc="-15" dirty="0">
                          <a:latin typeface="Calibri"/>
                          <a:cs typeface="Calibri"/>
                        </a:rPr>
                        <a:t> </a:t>
                      </a:r>
                      <a:r>
                        <a:rPr sz="600" spc="-5" dirty="0">
                          <a:latin typeface="Calibri"/>
                          <a:cs typeface="Calibri"/>
                        </a:rPr>
                        <a:t>e</a:t>
                      </a:r>
                      <a:r>
                        <a:rPr sz="600" spc="-15" dirty="0">
                          <a:latin typeface="Calibri"/>
                          <a:cs typeface="Calibri"/>
                        </a:rPr>
                        <a:t> </a:t>
                      </a:r>
                      <a:r>
                        <a:rPr sz="600" spc="-5" dirty="0">
                          <a:latin typeface="Calibri"/>
                          <a:cs typeface="Calibri"/>
                        </a:rPr>
                        <a:t>12</a:t>
                      </a:r>
                      <a:r>
                        <a:rPr sz="600" spc="-15" dirty="0">
                          <a:latin typeface="Calibri"/>
                          <a:cs typeface="Calibri"/>
                        </a:rPr>
                        <a:t> </a:t>
                      </a:r>
                      <a:r>
                        <a:rPr sz="600" spc="-5" dirty="0">
                          <a:latin typeface="Calibri"/>
                          <a:cs typeface="Calibri"/>
                        </a:rPr>
                        <a:t>anos</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gn="ctr">
                        <a:lnSpc>
                          <a:spcPct val="100000"/>
                        </a:lnSpc>
                        <a:spcBef>
                          <a:spcPts val="855"/>
                        </a:spcBef>
                      </a:pPr>
                      <a:r>
                        <a:rPr sz="600" dirty="0">
                          <a:latin typeface="Calibri"/>
                          <a:cs typeface="Calibri"/>
                        </a:rPr>
                        <a:t>-</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72415">
                        <a:lnSpc>
                          <a:spcPct val="100000"/>
                        </a:lnSpc>
                        <a:spcBef>
                          <a:spcPts val="855"/>
                        </a:spcBef>
                      </a:pPr>
                      <a:r>
                        <a:rPr sz="600" spc="-5" dirty="0">
                          <a:latin typeface="Calibri"/>
                          <a:cs typeface="Calibri"/>
                        </a:rPr>
                        <a:t>0,5</a:t>
                      </a:r>
                      <a:r>
                        <a:rPr sz="600" spc="-35" dirty="0">
                          <a:latin typeface="Calibri"/>
                          <a:cs typeface="Calibri"/>
                        </a:rPr>
                        <a:t> </a:t>
                      </a:r>
                      <a:r>
                        <a:rPr sz="600" spc="-10" dirty="0">
                          <a:latin typeface="Calibri"/>
                          <a:cs typeface="Calibri"/>
                        </a:rPr>
                        <a:t>mL</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32384" algn="ctr">
                        <a:lnSpc>
                          <a:spcPct val="100000"/>
                        </a:lnSpc>
                        <a:spcBef>
                          <a:spcPts val="855"/>
                        </a:spcBef>
                      </a:pPr>
                      <a:r>
                        <a:rPr sz="600" spc="-5" dirty="0">
                          <a:latin typeface="Calibri"/>
                          <a:cs typeface="Calibri"/>
                        </a:rPr>
                        <a:t>Intramuscular</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R="37465" algn="r">
                        <a:lnSpc>
                          <a:spcPct val="100000"/>
                        </a:lnSpc>
                        <a:spcBef>
                          <a:spcPts val="855"/>
                        </a:spcBef>
                      </a:pPr>
                      <a:r>
                        <a:rPr sz="600" spc="-5" dirty="0">
                          <a:latin typeface="Calibri"/>
                          <a:cs typeface="Calibri"/>
                        </a:rPr>
                        <a:t>Músculo</a:t>
                      </a:r>
                      <a:r>
                        <a:rPr sz="600" spc="-35" dirty="0">
                          <a:latin typeface="Calibri"/>
                          <a:cs typeface="Calibri"/>
                        </a:rPr>
                        <a:t> </a:t>
                      </a:r>
                      <a:r>
                        <a:rPr sz="600" spc="-5" dirty="0">
                          <a:latin typeface="Calibri"/>
                          <a:cs typeface="Calibri"/>
                        </a:rPr>
                        <a:t>deltoide</a:t>
                      </a:r>
                      <a:endParaRPr sz="600">
                        <a:latin typeface="Calibri"/>
                        <a:cs typeface="Calibri"/>
                      </a:endParaRPr>
                    </a:p>
                  </a:txBody>
                  <a:tcPr marL="0" marR="0" marT="0" marB="0">
                    <a:lnT w="19050">
                      <a:solidFill>
                        <a:srgbClr val="FFFFFF"/>
                      </a:solidFill>
                      <a:prstDash val="solid"/>
                    </a:lnT>
                    <a:solidFill>
                      <a:srgbClr val="F9C1B0"/>
                    </a:solidFill>
                  </a:tcPr>
                </a:tc>
                <a:tc>
                  <a:txBody>
                    <a:bodyPr/>
                    <a:lstStyle/>
                    <a:p>
                      <a:pPr>
                        <a:lnSpc>
                          <a:spcPct val="100000"/>
                        </a:lnSpc>
                        <a:spcBef>
                          <a:spcPts val="50"/>
                        </a:spcBef>
                      </a:pPr>
                      <a:endParaRPr sz="600" dirty="0">
                        <a:latin typeface="Times New Roman"/>
                        <a:cs typeface="Times New Roman"/>
                      </a:endParaRPr>
                    </a:p>
                    <a:p>
                      <a:pPr marR="1270" algn="ctr">
                        <a:lnSpc>
                          <a:spcPct val="100000"/>
                        </a:lnSpc>
                      </a:pPr>
                      <a:r>
                        <a:rPr sz="600" spc="-5" dirty="0">
                          <a:latin typeface="Calibri"/>
                          <a:cs typeface="Calibri"/>
                        </a:rPr>
                        <a:t>20x5,5</a:t>
                      </a:r>
                      <a:endParaRPr sz="600" dirty="0">
                        <a:latin typeface="Calibri"/>
                        <a:cs typeface="Calibri"/>
                      </a:endParaRPr>
                    </a:p>
                    <a:p>
                      <a:pPr marR="29845" algn="ctr">
                        <a:lnSpc>
                          <a:spcPct val="100000"/>
                        </a:lnSpc>
                        <a:spcBef>
                          <a:spcPts val="110"/>
                        </a:spcBef>
                      </a:pPr>
                      <a:r>
                        <a:rPr sz="600" spc="-5" dirty="0">
                          <a:latin typeface="Calibri"/>
                          <a:cs typeface="Calibri"/>
                        </a:rPr>
                        <a:t>25x6</a:t>
                      </a:r>
                      <a:endParaRPr sz="600" dirty="0">
                        <a:latin typeface="Calibri"/>
                        <a:cs typeface="Calibri"/>
                      </a:endParaRPr>
                    </a:p>
                    <a:p>
                      <a:pPr marR="29845" algn="ctr">
                        <a:lnSpc>
                          <a:spcPct val="100000"/>
                        </a:lnSpc>
                        <a:spcBef>
                          <a:spcPts val="105"/>
                        </a:spcBef>
                      </a:pPr>
                      <a:r>
                        <a:rPr sz="600" spc="-5" dirty="0">
                          <a:latin typeface="Calibri"/>
                          <a:cs typeface="Calibri"/>
                        </a:rPr>
                        <a:t>25x7</a:t>
                      </a:r>
                      <a:endParaRPr sz="600" dirty="0">
                        <a:latin typeface="Calibri"/>
                        <a:cs typeface="Calibri"/>
                      </a:endParaRPr>
                    </a:p>
                    <a:p>
                      <a:pPr marR="1270" algn="ctr">
                        <a:lnSpc>
                          <a:spcPct val="100000"/>
                        </a:lnSpc>
                        <a:spcBef>
                          <a:spcPts val="95"/>
                        </a:spcBef>
                      </a:pPr>
                      <a:r>
                        <a:rPr sz="600" spc="-5" dirty="0">
                          <a:latin typeface="Calibri"/>
                          <a:cs typeface="Calibri"/>
                        </a:rPr>
                        <a:t>30</a:t>
                      </a:r>
                      <a:r>
                        <a:rPr sz="600" spc="-50" dirty="0">
                          <a:latin typeface="Calibri"/>
                          <a:cs typeface="Calibri"/>
                        </a:rPr>
                        <a:t> </a:t>
                      </a:r>
                      <a:r>
                        <a:rPr sz="600" spc="-5" dirty="0">
                          <a:latin typeface="Calibri"/>
                          <a:cs typeface="Calibri"/>
                        </a:rPr>
                        <a:t>x</a:t>
                      </a:r>
                      <a:r>
                        <a:rPr sz="600" spc="-35" dirty="0">
                          <a:latin typeface="Calibri"/>
                          <a:cs typeface="Calibri"/>
                        </a:rPr>
                        <a:t> </a:t>
                      </a:r>
                      <a:r>
                        <a:rPr sz="600" spc="-5" dirty="0">
                          <a:latin typeface="Calibri"/>
                          <a:cs typeface="Calibri"/>
                        </a:rPr>
                        <a:t>7</a:t>
                      </a:r>
                      <a:endParaRPr sz="600" dirty="0">
                        <a:latin typeface="Calibri"/>
                        <a:cs typeface="Calibri"/>
                      </a:endParaRPr>
                    </a:p>
                  </a:txBody>
                  <a:tcPr marL="0" marR="0" marT="3810" marB="0">
                    <a:lnT w="19050">
                      <a:solidFill>
                        <a:srgbClr val="FFFFFF"/>
                      </a:solidFill>
                      <a:prstDash val="solid"/>
                    </a:lnT>
                    <a:solidFill>
                      <a:srgbClr val="F9C1B0"/>
                    </a:solidFill>
                  </a:tcPr>
                </a:tc>
                <a:extLst>
                  <a:ext uri="{0D108BD9-81ED-4DB2-BD59-A6C34878D82A}">
                    <a16:rowId xmlns:a16="http://schemas.microsoft.com/office/drawing/2014/main" val="10009"/>
                  </a:ext>
                </a:extLst>
              </a:tr>
            </a:tbl>
          </a:graphicData>
        </a:graphic>
      </p:graphicFrame>
      <p:sp>
        <p:nvSpPr>
          <p:cNvPr id="3" name="object 3"/>
          <p:cNvSpPr txBox="1"/>
          <p:nvPr/>
        </p:nvSpPr>
        <p:spPr>
          <a:xfrm>
            <a:off x="503631" y="6381328"/>
            <a:ext cx="7740777" cy="430631"/>
          </a:xfrm>
          <a:prstGeom prst="rect">
            <a:avLst/>
          </a:prstGeom>
        </p:spPr>
        <p:txBody>
          <a:bodyPr vert="horz" wrap="square" lIns="0" tIns="7620" rIns="0" bIns="0" rtlCol="0">
            <a:spAutoFit/>
          </a:bodyPr>
          <a:lstStyle/>
          <a:p>
            <a:pPr marL="7620" marR="2700909">
              <a:lnSpc>
                <a:spcPct val="129000"/>
              </a:lnSpc>
              <a:spcBef>
                <a:spcPts val="60"/>
              </a:spcBef>
            </a:pPr>
            <a:r>
              <a:rPr sz="600" dirty="0">
                <a:latin typeface="Times New Roman"/>
                <a:cs typeface="Times New Roman"/>
              </a:rPr>
              <a:t>(1) </a:t>
            </a:r>
            <a:r>
              <a:rPr sz="600" spc="-3" dirty="0">
                <a:latin typeface="Times New Roman"/>
                <a:cs typeface="Times New Roman"/>
              </a:rPr>
              <a:t>A</a:t>
            </a:r>
            <a:r>
              <a:rPr sz="600" spc="-24" dirty="0">
                <a:latin typeface="Times New Roman"/>
                <a:cs typeface="Times New Roman"/>
              </a:rPr>
              <a:t> </a:t>
            </a:r>
            <a:r>
              <a:rPr sz="600" spc="-3" dirty="0">
                <a:latin typeface="Times New Roman"/>
                <a:cs typeface="Times New Roman"/>
              </a:rPr>
              <a:t>recomendação</a:t>
            </a:r>
            <a:r>
              <a:rPr sz="600" spc="15" dirty="0">
                <a:latin typeface="Times New Roman"/>
                <a:cs typeface="Times New Roman"/>
              </a:rPr>
              <a:t> </a:t>
            </a:r>
            <a:r>
              <a:rPr sz="600" dirty="0">
                <a:latin typeface="Times New Roman"/>
                <a:cs typeface="Times New Roman"/>
              </a:rPr>
              <a:t>de</a:t>
            </a:r>
            <a:r>
              <a:rPr sz="600" spc="-3" dirty="0">
                <a:latin typeface="Times New Roman"/>
                <a:cs typeface="Times New Roman"/>
              </a:rPr>
              <a:t> vacinação</a:t>
            </a:r>
            <a:r>
              <a:rPr sz="600" spc="12" dirty="0">
                <a:latin typeface="Times New Roman"/>
                <a:cs typeface="Times New Roman"/>
              </a:rPr>
              <a:t> </a:t>
            </a:r>
            <a:r>
              <a:rPr sz="600" spc="-3" dirty="0">
                <a:latin typeface="Times New Roman"/>
                <a:cs typeface="Times New Roman"/>
              </a:rPr>
              <a:t>contra</a:t>
            </a:r>
            <a:r>
              <a:rPr sz="600" spc="-6" dirty="0">
                <a:latin typeface="Times New Roman"/>
                <a:cs typeface="Times New Roman"/>
              </a:rPr>
              <a:t> </a:t>
            </a:r>
            <a:r>
              <a:rPr sz="600" spc="-3" dirty="0">
                <a:latin typeface="Times New Roman"/>
                <a:cs typeface="Times New Roman"/>
              </a:rPr>
              <a:t>a</a:t>
            </a:r>
            <a:r>
              <a:rPr sz="600" dirty="0">
                <a:latin typeface="Times New Roman"/>
                <a:cs typeface="Times New Roman"/>
              </a:rPr>
              <a:t> </a:t>
            </a:r>
            <a:r>
              <a:rPr sz="600" spc="-3" dirty="0">
                <a:latin typeface="Times New Roman"/>
                <a:cs typeface="Times New Roman"/>
              </a:rPr>
              <a:t>febre</a:t>
            </a:r>
            <a:r>
              <a:rPr sz="600" spc="-9" dirty="0">
                <a:latin typeface="Times New Roman"/>
                <a:cs typeface="Times New Roman"/>
              </a:rPr>
              <a:t> </a:t>
            </a:r>
            <a:r>
              <a:rPr sz="600" spc="-3" dirty="0">
                <a:latin typeface="Times New Roman"/>
                <a:cs typeface="Times New Roman"/>
              </a:rPr>
              <a:t>amarela</a:t>
            </a:r>
            <a:r>
              <a:rPr sz="600" dirty="0">
                <a:latin typeface="Times New Roman"/>
                <a:cs typeface="Times New Roman"/>
              </a:rPr>
              <a:t> </a:t>
            </a:r>
            <a:r>
              <a:rPr sz="600" spc="-3" dirty="0">
                <a:latin typeface="Times New Roman"/>
                <a:cs typeface="Times New Roman"/>
              </a:rPr>
              <a:t>é</a:t>
            </a:r>
            <a:r>
              <a:rPr sz="600" spc="-9" dirty="0">
                <a:latin typeface="Times New Roman"/>
                <a:cs typeface="Times New Roman"/>
              </a:rPr>
              <a:t> </a:t>
            </a:r>
            <a:r>
              <a:rPr sz="600" dirty="0">
                <a:latin typeface="Times New Roman"/>
                <a:cs typeface="Times New Roman"/>
              </a:rPr>
              <a:t>para</a:t>
            </a:r>
            <a:r>
              <a:rPr sz="600" spc="-3" dirty="0">
                <a:latin typeface="Times New Roman"/>
                <a:cs typeface="Times New Roman"/>
              </a:rPr>
              <a:t> todo</a:t>
            </a:r>
            <a:r>
              <a:rPr sz="600" spc="3" dirty="0">
                <a:latin typeface="Times New Roman"/>
                <a:cs typeface="Times New Roman"/>
              </a:rPr>
              <a:t> </a:t>
            </a:r>
            <a:r>
              <a:rPr sz="600" spc="-3" dirty="0">
                <a:latin typeface="Times New Roman"/>
                <a:cs typeface="Times New Roman"/>
              </a:rPr>
              <a:t>Brasil,</a:t>
            </a:r>
            <a:r>
              <a:rPr sz="600" spc="3" dirty="0">
                <a:latin typeface="Times New Roman"/>
                <a:cs typeface="Times New Roman"/>
              </a:rPr>
              <a:t> </a:t>
            </a:r>
            <a:r>
              <a:rPr sz="600" spc="-3" dirty="0">
                <a:latin typeface="Times New Roman"/>
                <a:cs typeface="Times New Roman"/>
              </a:rPr>
              <a:t>devendo</a:t>
            </a:r>
            <a:r>
              <a:rPr sz="600" spc="9" dirty="0">
                <a:latin typeface="Times New Roman"/>
                <a:cs typeface="Times New Roman"/>
              </a:rPr>
              <a:t> </a:t>
            </a:r>
            <a:r>
              <a:rPr sz="600" spc="-3" dirty="0">
                <a:latin typeface="Times New Roman"/>
                <a:cs typeface="Times New Roman"/>
              </a:rPr>
              <a:t>seguir o</a:t>
            </a:r>
            <a:r>
              <a:rPr sz="600" spc="9" dirty="0">
                <a:latin typeface="Times New Roman"/>
                <a:cs typeface="Times New Roman"/>
              </a:rPr>
              <a:t> </a:t>
            </a:r>
            <a:r>
              <a:rPr sz="600" spc="-6" dirty="0">
                <a:latin typeface="Times New Roman"/>
                <a:cs typeface="Times New Roman"/>
              </a:rPr>
              <a:t>esquema</a:t>
            </a:r>
            <a:r>
              <a:rPr sz="600" dirty="0">
                <a:latin typeface="Times New Roman"/>
                <a:cs typeface="Times New Roman"/>
              </a:rPr>
              <a:t> de</a:t>
            </a:r>
            <a:r>
              <a:rPr sz="600" spc="-9" dirty="0">
                <a:latin typeface="Times New Roman"/>
                <a:cs typeface="Times New Roman"/>
              </a:rPr>
              <a:t> </a:t>
            </a:r>
            <a:r>
              <a:rPr sz="600" spc="-3" dirty="0">
                <a:latin typeface="Times New Roman"/>
                <a:cs typeface="Times New Roman"/>
              </a:rPr>
              <a:t>acordo</a:t>
            </a:r>
            <a:r>
              <a:rPr sz="600" spc="6" dirty="0">
                <a:latin typeface="Times New Roman"/>
                <a:cs typeface="Times New Roman"/>
              </a:rPr>
              <a:t> </a:t>
            </a:r>
            <a:r>
              <a:rPr sz="600" spc="-3" dirty="0">
                <a:latin typeface="Times New Roman"/>
                <a:cs typeface="Times New Roman"/>
              </a:rPr>
              <a:t>com</a:t>
            </a:r>
            <a:r>
              <a:rPr sz="600" spc="-24" dirty="0">
                <a:latin typeface="Times New Roman"/>
                <a:cs typeface="Times New Roman"/>
              </a:rPr>
              <a:t> </a:t>
            </a:r>
            <a:r>
              <a:rPr sz="600" spc="-3" dirty="0">
                <a:latin typeface="Times New Roman"/>
                <a:cs typeface="Times New Roman"/>
              </a:rPr>
              <a:t>as indicações</a:t>
            </a:r>
            <a:r>
              <a:rPr sz="600" spc="-9" dirty="0">
                <a:latin typeface="Times New Roman"/>
                <a:cs typeface="Times New Roman"/>
              </a:rPr>
              <a:t> </a:t>
            </a:r>
            <a:r>
              <a:rPr sz="600" dirty="0">
                <a:latin typeface="Times New Roman"/>
                <a:cs typeface="Times New Roman"/>
              </a:rPr>
              <a:t>da </a:t>
            </a:r>
            <a:r>
              <a:rPr sz="600" spc="-3" dirty="0">
                <a:latin typeface="Times New Roman"/>
                <a:cs typeface="Times New Roman"/>
              </a:rPr>
              <a:t>faixa</a:t>
            </a:r>
            <a:r>
              <a:rPr sz="600" spc="-6" dirty="0">
                <a:latin typeface="Times New Roman"/>
                <a:cs typeface="Times New Roman"/>
              </a:rPr>
              <a:t> </a:t>
            </a:r>
            <a:r>
              <a:rPr sz="600" spc="-3" dirty="0">
                <a:latin typeface="Times New Roman"/>
                <a:cs typeface="Times New Roman"/>
              </a:rPr>
              <a:t>etária e</a:t>
            </a:r>
            <a:r>
              <a:rPr sz="600" spc="-9" dirty="0">
                <a:latin typeface="Times New Roman"/>
                <a:cs typeface="Times New Roman"/>
              </a:rPr>
              <a:t> </a:t>
            </a:r>
            <a:r>
              <a:rPr sz="600" spc="-3" dirty="0">
                <a:latin typeface="Times New Roman"/>
                <a:cs typeface="Times New Roman"/>
              </a:rPr>
              <a:t>situação</a:t>
            </a:r>
            <a:r>
              <a:rPr sz="600" spc="9" dirty="0">
                <a:latin typeface="Times New Roman"/>
                <a:cs typeface="Times New Roman"/>
              </a:rPr>
              <a:t> </a:t>
            </a:r>
            <a:r>
              <a:rPr sz="600" spc="-3" dirty="0">
                <a:latin typeface="Times New Roman"/>
                <a:cs typeface="Times New Roman"/>
              </a:rPr>
              <a:t>vacinal. </a:t>
            </a:r>
            <a:r>
              <a:rPr sz="600" dirty="0">
                <a:latin typeface="Times New Roman"/>
                <a:cs typeface="Times New Roman"/>
              </a:rPr>
              <a:t> </a:t>
            </a:r>
            <a:r>
              <a:rPr sz="600" spc="-3" dirty="0">
                <a:latin typeface="Times New Roman"/>
                <a:cs typeface="Times New Roman"/>
              </a:rPr>
              <a:t>(2)As</a:t>
            </a:r>
            <a:r>
              <a:rPr sz="600" spc="-6" dirty="0">
                <a:latin typeface="Times New Roman"/>
                <a:cs typeface="Times New Roman"/>
              </a:rPr>
              <a:t> </a:t>
            </a:r>
            <a:r>
              <a:rPr sz="600" spc="-3" dirty="0">
                <a:latin typeface="Times New Roman"/>
                <a:cs typeface="Times New Roman"/>
              </a:rPr>
              <a:t>pessoas que tiverem</a:t>
            </a:r>
            <a:r>
              <a:rPr sz="600" spc="-21" dirty="0">
                <a:latin typeface="Times New Roman"/>
                <a:cs typeface="Times New Roman"/>
              </a:rPr>
              <a:t> </a:t>
            </a:r>
            <a:r>
              <a:rPr sz="600" spc="-3" dirty="0">
                <a:latin typeface="Times New Roman"/>
                <a:cs typeface="Times New Roman"/>
              </a:rPr>
              <a:t>esquema</a:t>
            </a:r>
            <a:r>
              <a:rPr sz="600" spc="6" dirty="0">
                <a:latin typeface="Times New Roman"/>
                <a:cs typeface="Times New Roman"/>
              </a:rPr>
              <a:t> </a:t>
            </a:r>
            <a:r>
              <a:rPr sz="600" spc="-3" dirty="0">
                <a:latin typeface="Times New Roman"/>
                <a:cs typeface="Times New Roman"/>
              </a:rPr>
              <a:t>vacinal</a:t>
            </a:r>
            <a:r>
              <a:rPr sz="600" spc="-9" dirty="0">
                <a:latin typeface="Times New Roman"/>
                <a:cs typeface="Times New Roman"/>
              </a:rPr>
              <a:t> </a:t>
            </a:r>
            <a:r>
              <a:rPr sz="600" spc="-3" dirty="0">
                <a:latin typeface="Times New Roman"/>
                <a:cs typeface="Times New Roman"/>
              </a:rPr>
              <a:t>completo,</a:t>
            </a:r>
            <a:r>
              <a:rPr sz="600" dirty="0">
                <a:latin typeface="Times New Roman"/>
                <a:cs typeface="Times New Roman"/>
              </a:rPr>
              <a:t> </a:t>
            </a:r>
            <a:r>
              <a:rPr sz="600" spc="-3" dirty="0">
                <a:latin typeface="Times New Roman"/>
                <a:cs typeface="Times New Roman"/>
              </a:rPr>
              <a:t>independente </a:t>
            </a:r>
            <a:r>
              <a:rPr sz="600" dirty="0">
                <a:latin typeface="Times New Roman"/>
                <a:cs typeface="Times New Roman"/>
              </a:rPr>
              <a:t>da</a:t>
            </a:r>
            <a:r>
              <a:rPr sz="600" spc="-3" dirty="0">
                <a:latin typeface="Times New Roman"/>
                <a:cs typeface="Times New Roman"/>
              </a:rPr>
              <a:t> idade</a:t>
            </a:r>
            <a:r>
              <a:rPr sz="600" dirty="0">
                <a:latin typeface="Times New Roman"/>
                <a:cs typeface="Times New Roman"/>
              </a:rPr>
              <a:t> </a:t>
            </a:r>
            <a:r>
              <a:rPr sz="600" spc="-3" dirty="0">
                <a:latin typeface="Times New Roman"/>
                <a:cs typeface="Times New Roman"/>
              </a:rPr>
              <a:t>em</a:t>
            </a:r>
            <a:r>
              <a:rPr sz="600" spc="-30" dirty="0">
                <a:latin typeface="Times New Roman"/>
                <a:cs typeface="Times New Roman"/>
              </a:rPr>
              <a:t> </a:t>
            </a:r>
            <a:r>
              <a:rPr sz="600" spc="-3" dirty="0">
                <a:latin typeface="Times New Roman"/>
                <a:cs typeface="Times New Roman"/>
              </a:rPr>
              <a:t>que</a:t>
            </a:r>
            <a:r>
              <a:rPr sz="600" spc="3" dirty="0">
                <a:latin typeface="Times New Roman"/>
                <a:cs typeface="Times New Roman"/>
              </a:rPr>
              <a:t> </a:t>
            </a:r>
            <a:r>
              <a:rPr sz="600" spc="-3" dirty="0">
                <a:latin typeface="Times New Roman"/>
                <a:cs typeface="Times New Roman"/>
              </a:rPr>
              <a:t>foram</a:t>
            </a:r>
            <a:r>
              <a:rPr sz="600" spc="-21" dirty="0">
                <a:latin typeface="Times New Roman"/>
                <a:cs typeface="Times New Roman"/>
              </a:rPr>
              <a:t> </a:t>
            </a:r>
            <a:r>
              <a:rPr sz="600" spc="-3" dirty="0">
                <a:latin typeface="Times New Roman"/>
                <a:cs typeface="Times New Roman"/>
              </a:rPr>
              <a:t>vacinadas, </a:t>
            </a:r>
            <a:r>
              <a:rPr sz="600" spc="-6" dirty="0">
                <a:latin typeface="Times New Roman"/>
                <a:cs typeface="Times New Roman"/>
              </a:rPr>
              <a:t>não</a:t>
            </a:r>
            <a:r>
              <a:rPr sz="600" spc="6" dirty="0">
                <a:latin typeface="Times New Roman"/>
                <a:cs typeface="Times New Roman"/>
              </a:rPr>
              <a:t> </a:t>
            </a:r>
            <a:r>
              <a:rPr sz="600" spc="-3" dirty="0">
                <a:latin typeface="Times New Roman"/>
                <a:cs typeface="Times New Roman"/>
              </a:rPr>
              <a:t>precisam</a:t>
            </a:r>
            <a:r>
              <a:rPr sz="600" spc="-21" dirty="0">
                <a:latin typeface="Times New Roman"/>
                <a:cs typeface="Times New Roman"/>
              </a:rPr>
              <a:t> </a:t>
            </a:r>
            <a:r>
              <a:rPr sz="600" spc="-3" dirty="0">
                <a:latin typeface="Times New Roman"/>
                <a:cs typeface="Times New Roman"/>
              </a:rPr>
              <a:t>receber</a:t>
            </a:r>
            <a:r>
              <a:rPr sz="600" dirty="0">
                <a:latin typeface="Times New Roman"/>
                <a:cs typeface="Times New Roman"/>
              </a:rPr>
              <a:t> </a:t>
            </a:r>
            <a:r>
              <a:rPr sz="600" spc="-3" dirty="0">
                <a:latin typeface="Times New Roman"/>
                <a:cs typeface="Times New Roman"/>
              </a:rPr>
              <a:t>doses adicionais.</a:t>
            </a:r>
            <a:endParaRPr sz="600" dirty="0">
              <a:latin typeface="Times New Roman"/>
              <a:cs typeface="Times New Roman"/>
            </a:endParaRPr>
          </a:p>
          <a:p>
            <a:pPr marL="7620"/>
            <a:r>
              <a:rPr sz="600" dirty="0">
                <a:latin typeface="Times New Roman"/>
                <a:cs typeface="Times New Roman"/>
              </a:rPr>
              <a:t>(3)</a:t>
            </a:r>
            <a:r>
              <a:rPr sz="600" spc="15" dirty="0">
                <a:latin typeface="Times New Roman"/>
                <a:cs typeface="Times New Roman"/>
              </a:rPr>
              <a:t> </a:t>
            </a:r>
            <a:r>
              <a:rPr sz="600" spc="-3" dirty="0">
                <a:latin typeface="Times New Roman"/>
                <a:cs typeface="Times New Roman"/>
              </a:rPr>
              <a:t>A</a:t>
            </a:r>
            <a:r>
              <a:rPr sz="600" spc="-15" dirty="0">
                <a:latin typeface="Times New Roman"/>
                <a:cs typeface="Times New Roman"/>
              </a:rPr>
              <a:t> </a:t>
            </a:r>
            <a:r>
              <a:rPr sz="600" spc="-3" dirty="0">
                <a:latin typeface="Times New Roman"/>
                <a:cs typeface="Times New Roman"/>
              </a:rPr>
              <a:t>vacina</a:t>
            </a:r>
            <a:r>
              <a:rPr sz="600" spc="-9" dirty="0">
                <a:latin typeface="Times New Roman"/>
                <a:cs typeface="Times New Roman"/>
              </a:rPr>
              <a:t> </a:t>
            </a:r>
            <a:r>
              <a:rPr sz="600" dirty="0">
                <a:latin typeface="Times New Roman"/>
                <a:cs typeface="Times New Roman"/>
              </a:rPr>
              <a:t>HPV também</a:t>
            </a:r>
            <a:r>
              <a:rPr sz="600" spc="-27" dirty="0">
                <a:latin typeface="Times New Roman"/>
                <a:cs typeface="Times New Roman"/>
              </a:rPr>
              <a:t> </a:t>
            </a:r>
            <a:r>
              <a:rPr sz="600" spc="-3" dirty="0">
                <a:latin typeface="Times New Roman"/>
                <a:cs typeface="Times New Roman"/>
              </a:rPr>
              <a:t>está</a:t>
            </a:r>
            <a:r>
              <a:rPr sz="600" dirty="0">
                <a:latin typeface="Times New Roman"/>
                <a:cs typeface="Times New Roman"/>
              </a:rPr>
              <a:t> </a:t>
            </a:r>
            <a:r>
              <a:rPr sz="600" spc="-3" dirty="0">
                <a:latin typeface="Times New Roman"/>
                <a:cs typeface="Times New Roman"/>
              </a:rPr>
              <a:t>disponível</a:t>
            </a:r>
            <a:r>
              <a:rPr sz="600" spc="-6" dirty="0">
                <a:latin typeface="Times New Roman"/>
                <a:cs typeface="Times New Roman"/>
              </a:rPr>
              <a:t> </a:t>
            </a:r>
            <a:r>
              <a:rPr sz="600" dirty="0">
                <a:latin typeface="Times New Roman"/>
                <a:cs typeface="Times New Roman"/>
              </a:rPr>
              <a:t>para</a:t>
            </a:r>
            <a:r>
              <a:rPr sz="600" spc="-3" dirty="0">
                <a:latin typeface="Times New Roman"/>
                <a:cs typeface="Times New Roman"/>
              </a:rPr>
              <a:t> as</a:t>
            </a:r>
            <a:r>
              <a:rPr sz="600" spc="3" dirty="0">
                <a:latin typeface="Times New Roman"/>
                <a:cs typeface="Times New Roman"/>
              </a:rPr>
              <a:t> </a:t>
            </a:r>
            <a:r>
              <a:rPr sz="600" spc="-3" dirty="0">
                <a:latin typeface="Times New Roman"/>
                <a:cs typeface="Times New Roman"/>
              </a:rPr>
              <a:t>mulheres</a:t>
            </a:r>
            <a:r>
              <a:rPr sz="600" spc="-6" dirty="0">
                <a:latin typeface="Times New Roman"/>
                <a:cs typeface="Times New Roman"/>
              </a:rPr>
              <a:t> </a:t>
            </a:r>
            <a:r>
              <a:rPr sz="600" spc="-3" dirty="0">
                <a:latin typeface="Times New Roman"/>
                <a:cs typeface="Times New Roman"/>
              </a:rPr>
              <a:t>e</a:t>
            </a:r>
            <a:r>
              <a:rPr sz="600" dirty="0">
                <a:latin typeface="Times New Roman"/>
                <a:cs typeface="Times New Roman"/>
              </a:rPr>
              <a:t> </a:t>
            </a:r>
            <a:r>
              <a:rPr sz="600" spc="-3" dirty="0">
                <a:latin typeface="Times New Roman"/>
                <a:cs typeface="Times New Roman"/>
              </a:rPr>
              <a:t>homens </a:t>
            </a:r>
            <a:r>
              <a:rPr sz="600" dirty="0">
                <a:latin typeface="Times New Roman"/>
                <a:cs typeface="Times New Roman"/>
              </a:rPr>
              <a:t>de</a:t>
            </a:r>
            <a:r>
              <a:rPr sz="600" spc="-3" dirty="0">
                <a:latin typeface="Times New Roman"/>
                <a:cs typeface="Times New Roman"/>
              </a:rPr>
              <a:t> </a:t>
            </a:r>
            <a:r>
              <a:rPr sz="600" spc="-6" dirty="0">
                <a:latin typeface="Times New Roman"/>
                <a:cs typeface="Times New Roman"/>
              </a:rPr>
              <a:t>nove</a:t>
            </a:r>
            <a:r>
              <a:rPr sz="600" dirty="0">
                <a:latin typeface="Times New Roman"/>
                <a:cs typeface="Times New Roman"/>
              </a:rPr>
              <a:t> </a:t>
            </a:r>
            <a:r>
              <a:rPr sz="600" spc="-3" dirty="0">
                <a:latin typeface="Times New Roman"/>
                <a:cs typeface="Times New Roman"/>
              </a:rPr>
              <a:t>a</a:t>
            </a:r>
            <a:r>
              <a:rPr sz="600" dirty="0">
                <a:latin typeface="Times New Roman"/>
                <a:cs typeface="Times New Roman"/>
              </a:rPr>
              <a:t> 45</a:t>
            </a:r>
            <a:r>
              <a:rPr sz="600" spc="6" dirty="0">
                <a:latin typeface="Times New Roman"/>
                <a:cs typeface="Times New Roman"/>
              </a:rPr>
              <a:t> </a:t>
            </a:r>
            <a:r>
              <a:rPr sz="600" spc="-3" dirty="0">
                <a:latin typeface="Times New Roman"/>
                <a:cs typeface="Times New Roman"/>
              </a:rPr>
              <a:t>anos </a:t>
            </a:r>
            <a:r>
              <a:rPr sz="600" dirty="0">
                <a:latin typeface="Times New Roman"/>
                <a:cs typeface="Times New Roman"/>
              </a:rPr>
              <a:t>de</a:t>
            </a:r>
            <a:r>
              <a:rPr sz="600" spc="-12" dirty="0">
                <a:latin typeface="Times New Roman"/>
                <a:cs typeface="Times New Roman"/>
              </a:rPr>
              <a:t> </a:t>
            </a:r>
            <a:r>
              <a:rPr sz="600" spc="-3" dirty="0">
                <a:latin typeface="Times New Roman"/>
                <a:cs typeface="Times New Roman"/>
              </a:rPr>
              <a:t>idade</a:t>
            </a:r>
            <a:r>
              <a:rPr sz="600" dirty="0">
                <a:latin typeface="Times New Roman"/>
                <a:cs typeface="Times New Roman"/>
              </a:rPr>
              <a:t> </a:t>
            </a:r>
            <a:r>
              <a:rPr sz="600" spc="-3" dirty="0">
                <a:latin typeface="Times New Roman"/>
                <a:cs typeface="Times New Roman"/>
              </a:rPr>
              <a:t>vivendo</a:t>
            </a:r>
            <a:r>
              <a:rPr sz="600" spc="9" dirty="0">
                <a:latin typeface="Times New Roman"/>
                <a:cs typeface="Times New Roman"/>
              </a:rPr>
              <a:t> </a:t>
            </a:r>
            <a:r>
              <a:rPr sz="600" dirty="0">
                <a:latin typeface="Times New Roman"/>
                <a:cs typeface="Times New Roman"/>
              </a:rPr>
              <a:t>com</a:t>
            </a:r>
            <a:r>
              <a:rPr sz="600" spc="-27" dirty="0">
                <a:latin typeface="Times New Roman"/>
                <a:cs typeface="Times New Roman"/>
              </a:rPr>
              <a:t> </a:t>
            </a:r>
            <a:r>
              <a:rPr sz="600" spc="-3" dirty="0">
                <a:latin typeface="Times New Roman"/>
                <a:cs typeface="Times New Roman"/>
              </a:rPr>
              <a:t>HIV/AIDS,</a:t>
            </a:r>
            <a:r>
              <a:rPr sz="600" spc="3" dirty="0">
                <a:latin typeface="Times New Roman"/>
                <a:cs typeface="Times New Roman"/>
              </a:rPr>
              <a:t> </a:t>
            </a:r>
            <a:r>
              <a:rPr sz="600" spc="-3" dirty="0">
                <a:latin typeface="Times New Roman"/>
                <a:cs typeface="Times New Roman"/>
              </a:rPr>
              <a:t>transplantados </a:t>
            </a:r>
            <a:r>
              <a:rPr sz="600" dirty="0">
                <a:latin typeface="Times New Roman"/>
                <a:cs typeface="Times New Roman"/>
              </a:rPr>
              <a:t>de </a:t>
            </a:r>
            <a:r>
              <a:rPr sz="600" spc="-3" dirty="0">
                <a:latin typeface="Times New Roman"/>
                <a:cs typeface="Times New Roman"/>
              </a:rPr>
              <a:t>órgãos sólidos, </a:t>
            </a:r>
            <a:r>
              <a:rPr sz="600" dirty="0">
                <a:latin typeface="Times New Roman"/>
                <a:cs typeface="Times New Roman"/>
              </a:rPr>
              <a:t>de </a:t>
            </a:r>
            <a:r>
              <a:rPr sz="600" spc="-6" dirty="0">
                <a:latin typeface="Times New Roman"/>
                <a:cs typeface="Times New Roman"/>
              </a:rPr>
              <a:t>medula</a:t>
            </a:r>
            <a:r>
              <a:rPr sz="600" dirty="0">
                <a:latin typeface="Times New Roman"/>
                <a:cs typeface="Times New Roman"/>
              </a:rPr>
              <a:t> </a:t>
            </a:r>
            <a:r>
              <a:rPr sz="600" spc="-3" dirty="0">
                <a:latin typeface="Times New Roman"/>
                <a:cs typeface="Times New Roman"/>
              </a:rPr>
              <a:t>óssea e</a:t>
            </a:r>
            <a:r>
              <a:rPr sz="600" spc="-9" dirty="0">
                <a:latin typeface="Times New Roman"/>
                <a:cs typeface="Times New Roman"/>
              </a:rPr>
              <a:t> </a:t>
            </a:r>
            <a:r>
              <a:rPr sz="600" spc="-3" dirty="0">
                <a:latin typeface="Times New Roman"/>
                <a:cs typeface="Times New Roman"/>
              </a:rPr>
              <a:t>pacientes</a:t>
            </a:r>
            <a:r>
              <a:rPr sz="600" spc="3" dirty="0">
                <a:latin typeface="Times New Roman"/>
                <a:cs typeface="Times New Roman"/>
              </a:rPr>
              <a:t> </a:t>
            </a:r>
            <a:r>
              <a:rPr sz="600" spc="-3" dirty="0">
                <a:latin typeface="Times New Roman"/>
                <a:cs typeface="Times New Roman"/>
              </a:rPr>
              <a:t>oncológicos,</a:t>
            </a:r>
            <a:r>
              <a:rPr sz="600" spc="3" dirty="0">
                <a:latin typeface="Times New Roman"/>
                <a:cs typeface="Times New Roman"/>
              </a:rPr>
              <a:t> </a:t>
            </a:r>
            <a:r>
              <a:rPr sz="600" spc="-3" dirty="0">
                <a:latin typeface="Times New Roman"/>
                <a:cs typeface="Times New Roman"/>
              </a:rPr>
              <a:t>sendo</a:t>
            </a:r>
            <a:r>
              <a:rPr sz="600" spc="9" dirty="0">
                <a:latin typeface="Times New Roman"/>
                <a:cs typeface="Times New Roman"/>
              </a:rPr>
              <a:t> </a:t>
            </a:r>
            <a:r>
              <a:rPr sz="600" spc="-3" dirty="0">
                <a:latin typeface="Times New Roman"/>
                <a:cs typeface="Times New Roman"/>
              </a:rPr>
              <a:t>o</a:t>
            </a:r>
            <a:r>
              <a:rPr sz="600" spc="9" dirty="0">
                <a:latin typeface="Times New Roman"/>
                <a:cs typeface="Times New Roman"/>
              </a:rPr>
              <a:t> </a:t>
            </a:r>
            <a:r>
              <a:rPr sz="600" spc="-3" dirty="0">
                <a:latin typeface="Times New Roman"/>
                <a:cs typeface="Times New Roman"/>
              </a:rPr>
              <a:t>esquema</a:t>
            </a:r>
            <a:r>
              <a:rPr sz="600" spc="9" dirty="0">
                <a:latin typeface="Times New Roman"/>
                <a:cs typeface="Times New Roman"/>
              </a:rPr>
              <a:t> </a:t>
            </a:r>
            <a:r>
              <a:rPr sz="600" spc="-3" dirty="0">
                <a:latin typeface="Times New Roman"/>
                <a:cs typeface="Times New Roman"/>
              </a:rPr>
              <a:t>vacinal</a:t>
            </a:r>
            <a:r>
              <a:rPr sz="600" spc="-9" dirty="0">
                <a:latin typeface="Times New Roman"/>
                <a:cs typeface="Times New Roman"/>
              </a:rPr>
              <a:t> </a:t>
            </a:r>
            <a:r>
              <a:rPr sz="600" dirty="0">
                <a:latin typeface="Times New Roman"/>
                <a:cs typeface="Times New Roman"/>
              </a:rPr>
              <a:t>de </a:t>
            </a:r>
            <a:r>
              <a:rPr sz="600" spc="-3" dirty="0">
                <a:latin typeface="Times New Roman"/>
                <a:cs typeface="Times New Roman"/>
              </a:rPr>
              <a:t>três</a:t>
            </a:r>
            <a:r>
              <a:rPr sz="600" spc="-6" dirty="0">
                <a:latin typeface="Times New Roman"/>
                <a:cs typeface="Times New Roman"/>
              </a:rPr>
              <a:t> </a:t>
            </a:r>
            <a:r>
              <a:rPr sz="600" spc="-3" dirty="0">
                <a:latin typeface="Times New Roman"/>
                <a:cs typeface="Times New Roman"/>
              </a:rPr>
              <a:t>doses</a:t>
            </a:r>
            <a:r>
              <a:rPr sz="600" dirty="0">
                <a:latin typeface="Times New Roman"/>
                <a:cs typeface="Times New Roman"/>
              </a:rPr>
              <a:t> (0,</a:t>
            </a:r>
            <a:r>
              <a:rPr sz="600" spc="-9" dirty="0">
                <a:latin typeface="Times New Roman"/>
                <a:cs typeface="Times New Roman"/>
              </a:rPr>
              <a:t> </a:t>
            </a:r>
            <a:r>
              <a:rPr sz="600" spc="-3" dirty="0">
                <a:latin typeface="Times New Roman"/>
                <a:cs typeface="Times New Roman"/>
              </a:rPr>
              <a:t>2</a:t>
            </a:r>
            <a:r>
              <a:rPr sz="600" spc="9" dirty="0">
                <a:latin typeface="Times New Roman"/>
                <a:cs typeface="Times New Roman"/>
              </a:rPr>
              <a:t> </a:t>
            </a:r>
            <a:r>
              <a:rPr sz="600" spc="-3" dirty="0">
                <a:latin typeface="Times New Roman"/>
                <a:cs typeface="Times New Roman"/>
              </a:rPr>
              <a:t>e</a:t>
            </a:r>
            <a:r>
              <a:rPr sz="600" spc="-9" dirty="0">
                <a:latin typeface="Times New Roman"/>
                <a:cs typeface="Times New Roman"/>
              </a:rPr>
              <a:t> </a:t>
            </a:r>
            <a:r>
              <a:rPr sz="600" spc="-3" dirty="0">
                <a:latin typeface="Times New Roman"/>
                <a:cs typeface="Times New Roman"/>
              </a:rPr>
              <a:t>6</a:t>
            </a:r>
            <a:r>
              <a:rPr sz="600" dirty="0">
                <a:latin typeface="Times New Roman"/>
                <a:cs typeface="Times New Roman"/>
              </a:rPr>
              <a:t> </a:t>
            </a:r>
            <a:r>
              <a:rPr sz="600" spc="-3" dirty="0">
                <a:latin typeface="Times New Roman"/>
                <a:cs typeface="Times New Roman"/>
              </a:rPr>
              <a:t>meses).</a:t>
            </a:r>
            <a:endParaRPr sz="600" dirty="0">
              <a:latin typeface="Times New Roman"/>
              <a:cs typeface="Times New Roman"/>
            </a:endParaRPr>
          </a:p>
          <a:p>
            <a:pPr marL="7620"/>
            <a:r>
              <a:rPr sz="420" spc="-3" dirty="0">
                <a:latin typeface="Times New Roman"/>
                <a:cs typeface="Times New Roman"/>
              </a:rPr>
              <a:t>(4)</a:t>
            </a:r>
            <a:r>
              <a:rPr sz="420" spc="-24" dirty="0">
                <a:latin typeface="Times New Roman"/>
                <a:cs typeface="Times New Roman"/>
              </a:rPr>
              <a:t> </a:t>
            </a:r>
            <a:r>
              <a:rPr sz="600" spc="-3" dirty="0">
                <a:latin typeface="Times New Roman"/>
                <a:cs typeface="Times New Roman"/>
              </a:rPr>
              <a:t>Esta</a:t>
            </a:r>
            <a:r>
              <a:rPr sz="600" spc="-9" dirty="0">
                <a:latin typeface="Times New Roman"/>
                <a:cs typeface="Times New Roman"/>
              </a:rPr>
              <a:t> </a:t>
            </a:r>
            <a:r>
              <a:rPr sz="600" spc="-3" dirty="0">
                <a:latin typeface="Times New Roman"/>
                <a:cs typeface="Times New Roman"/>
              </a:rPr>
              <a:t>vacina está indicada</a:t>
            </a:r>
            <a:r>
              <a:rPr sz="600" spc="-9" dirty="0">
                <a:latin typeface="Times New Roman"/>
                <a:cs typeface="Times New Roman"/>
              </a:rPr>
              <a:t> </a:t>
            </a:r>
            <a:r>
              <a:rPr sz="600" spc="-6" dirty="0">
                <a:latin typeface="Times New Roman"/>
                <a:cs typeface="Times New Roman"/>
              </a:rPr>
              <a:t>na</a:t>
            </a:r>
            <a:r>
              <a:rPr sz="600" spc="-3" dirty="0">
                <a:latin typeface="Times New Roman"/>
                <a:cs typeface="Times New Roman"/>
              </a:rPr>
              <a:t> rotina </a:t>
            </a:r>
            <a:r>
              <a:rPr sz="600" dirty="0">
                <a:latin typeface="Times New Roman"/>
                <a:cs typeface="Times New Roman"/>
              </a:rPr>
              <a:t>para</a:t>
            </a:r>
            <a:r>
              <a:rPr sz="600" spc="-9" dirty="0">
                <a:latin typeface="Times New Roman"/>
                <a:cs typeface="Times New Roman"/>
              </a:rPr>
              <a:t> </a:t>
            </a:r>
            <a:r>
              <a:rPr sz="600" spc="-3" dirty="0">
                <a:latin typeface="Times New Roman"/>
                <a:cs typeface="Times New Roman"/>
              </a:rPr>
              <a:t>população</a:t>
            </a:r>
            <a:r>
              <a:rPr sz="600" spc="6" dirty="0">
                <a:latin typeface="Times New Roman"/>
                <a:cs typeface="Times New Roman"/>
              </a:rPr>
              <a:t> </a:t>
            </a:r>
            <a:r>
              <a:rPr sz="600" spc="-3" dirty="0">
                <a:latin typeface="Times New Roman"/>
                <a:cs typeface="Times New Roman"/>
              </a:rPr>
              <a:t>indígena</a:t>
            </a:r>
            <a:r>
              <a:rPr sz="600" dirty="0">
                <a:latin typeface="Times New Roman"/>
                <a:cs typeface="Times New Roman"/>
              </a:rPr>
              <a:t> </a:t>
            </a:r>
            <a:r>
              <a:rPr sz="600" spc="-3" dirty="0">
                <a:latin typeface="Times New Roman"/>
                <a:cs typeface="Times New Roman"/>
              </a:rPr>
              <a:t>a</a:t>
            </a:r>
            <a:r>
              <a:rPr sz="600" spc="3" dirty="0">
                <a:latin typeface="Times New Roman"/>
                <a:cs typeface="Times New Roman"/>
              </a:rPr>
              <a:t> </a:t>
            </a:r>
            <a:r>
              <a:rPr sz="600" dirty="0">
                <a:latin typeface="Times New Roman"/>
                <a:cs typeface="Times New Roman"/>
              </a:rPr>
              <a:t>partir</a:t>
            </a:r>
            <a:r>
              <a:rPr sz="600" spc="-9" dirty="0">
                <a:latin typeface="Times New Roman"/>
                <a:cs typeface="Times New Roman"/>
              </a:rPr>
              <a:t> </a:t>
            </a:r>
            <a:r>
              <a:rPr sz="600" dirty="0">
                <a:latin typeface="Times New Roman"/>
                <a:cs typeface="Times New Roman"/>
              </a:rPr>
              <a:t>dos</a:t>
            </a:r>
            <a:r>
              <a:rPr sz="600" spc="-6" dirty="0">
                <a:latin typeface="Times New Roman"/>
                <a:cs typeface="Times New Roman"/>
              </a:rPr>
              <a:t> </a:t>
            </a:r>
            <a:r>
              <a:rPr sz="600" spc="-3" dirty="0">
                <a:latin typeface="Times New Roman"/>
                <a:cs typeface="Times New Roman"/>
              </a:rPr>
              <a:t>5</a:t>
            </a:r>
            <a:r>
              <a:rPr sz="600" dirty="0">
                <a:latin typeface="Times New Roman"/>
                <a:cs typeface="Times New Roman"/>
              </a:rPr>
              <a:t> </a:t>
            </a:r>
            <a:r>
              <a:rPr sz="600" spc="-3" dirty="0">
                <a:latin typeface="Times New Roman"/>
                <a:cs typeface="Times New Roman"/>
              </a:rPr>
              <a:t>(cinco)</a:t>
            </a:r>
            <a:r>
              <a:rPr sz="600" dirty="0">
                <a:latin typeface="Times New Roman"/>
                <a:cs typeface="Times New Roman"/>
              </a:rPr>
              <a:t> </a:t>
            </a:r>
            <a:r>
              <a:rPr sz="600" spc="-3" dirty="0">
                <a:latin typeface="Times New Roman"/>
                <a:cs typeface="Times New Roman"/>
              </a:rPr>
              <a:t>anos</a:t>
            </a:r>
            <a:r>
              <a:rPr sz="600" spc="-6" dirty="0">
                <a:latin typeface="Times New Roman"/>
                <a:cs typeface="Times New Roman"/>
              </a:rPr>
              <a:t> </a:t>
            </a:r>
            <a:r>
              <a:rPr sz="600" dirty="0">
                <a:latin typeface="Times New Roman"/>
                <a:cs typeface="Times New Roman"/>
              </a:rPr>
              <a:t>de</a:t>
            </a:r>
            <a:r>
              <a:rPr sz="600" spc="-3" dirty="0">
                <a:latin typeface="Times New Roman"/>
                <a:cs typeface="Times New Roman"/>
              </a:rPr>
              <a:t> idade.</a:t>
            </a:r>
            <a:endParaRPr sz="600" dirty="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54021593"/>
              </p:ext>
            </p:extLst>
          </p:nvPr>
        </p:nvGraphicFramePr>
        <p:xfrm>
          <a:off x="165402" y="357180"/>
          <a:ext cx="8806253" cy="3950639"/>
        </p:xfrm>
        <a:graphic>
          <a:graphicData uri="http://schemas.openxmlformats.org/drawingml/2006/table">
            <a:tbl>
              <a:tblPr firstRow="1" bandRow="1">
                <a:tableStyleId>{2D5ABB26-0587-4C30-8999-92F81FD0307C}</a:tableStyleId>
              </a:tblPr>
              <a:tblGrid>
                <a:gridCol w="890508">
                  <a:extLst>
                    <a:ext uri="{9D8B030D-6E8A-4147-A177-3AD203B41FA5}">
                      <a16:colId xmlns:a16="http://schemas.microsoft.com/office/drawing/2014/main" val="20000"/>
                    </a:ext>
                  </a:extLst>
                </a:gridCol>
                <a:gridCol w="868789">
                  <a:extLst>
                    <a:ext uri="{9D8B030D-6E8A-4147-A177-3AD203B41FA5}">
                      <a16:colId xmlns:a16="http://schemas.microsoft.com/office/drawing/2014/main" val="20001"/>
                    </a:ext>
                  </a:extLst>
                </a:gridCol>
                <a:gridCol w="806344">
                  <a:extLst>
                    <a:ext uri="{9D8B030D-6E8A-4147-A177-3AD203B41FA5}">
                      <a16:colId xmlns:a16="http://schemas.microsoft.com/office/drawing/2014/main" val="20002"/>
                    </a:ext>
                  </a:extLst>
                </a:gridCol>
                <a:gridCol w="648876">
                  <a:extLst>
                    <a:ext uri="{9D8B030D-6E8A-4147-A177-3AD203B41FA5}">
                      <a16:colId xmlns:a16="http://schemas.microsoft.com/office/drawing/2014/main" val="20003"/>
                    </a:ext>
                  </a:extLst>
                </a:gridCol>
                <a:gridCol w="786796">
                  <a:extLst>
                    <a:ext uri="{9D8B030D-6E8A-4147-A177-3AD203B41FA5}">
                      <a16:colId xmlns:a16="http://schemas.microsoft.com/office/drawing/2014/main" val="20004"/>
                    </a:ext>
                  </a:extLst>
                </a:gridCol>
                <a:gridCol w="666794">
                  <a:extLst>
                    <a:ext uri="{9D8B030D-6E8A-4147-A177-3AD203B41FA5}">
                      <a16:colId xmlns:a16="http://schemas.microsoft.com/office/drawing/2014/main" val="20005"/>
                    </a:ext>
                  </a:extLst>
                </a:gridCol>
                <a:gridCol w="761819">
                  <a:extLst>
                    <a:ext uri="{9D8B030D-6E8A-4147-A177-3AD203B41FA5}">
                      <a16:colId xmlns:a16="http://schemas.microsoft.com/office/drawing/2014/main" val="20006"/>
                    </a:ext>
                  </a:extLst>
                </a:gridCol>
                <a:gridCol w="497381">
                  <a:extLst>
                    <a:ext uri="{9D8B030D-6E8A-4147-A177-3AD203B41FA5}">
                      <a16:colId xmlns:a16="http://schemas.microsoft.com/office/drawing/2014/main" val="20007"/>
                    </a:ext>
                  </a:extLst>
                </a:gridCol>
                <a:gridCol w="692858">
                  <a:extLst>
                    <a:ext uri="{9D8B030D-6E8A-4147-A177-3AD203B41FA5}">
                      <a16:colId xmlns:a16="http://schemas.microsoft.com/office/drawing/2014/main" val="20008"/>
                    </a:ext>
                  </a:extLst>
                </a:gridCol>
                <a:gridCol w="806344">
                  <a:extLst>
                    <a:ext uri="{9D8B030D-6E8A-4147-A177-3AD203B41FA5}">
                      <a16:colId xmlns:a16="http://schemas.microsoft.com/office/drawing/2014/main" val="20009"/>
                    </a:ext>
                  </a:extLst>
                </a:gridCol>
                <a:gridCol w="655392">
                  <a:extLst>
                    <a:ext uri="{9D8B030D-6E8A-4147-A177-3AD203B41FA5}">
                      <a16:colId xmlns:a16="http://schemas.microsoft.com/office/drawing/2014/main" val="20010"/>
                    </a:ext>
                  </a:extLst>
                </a:gridCol>
                <a:gridCol w="724352">
                  <a:extLst>
                    <a:ext uri="{9D8B030D-6E8A-4147-A177-3AD203B41FA5}">
                      <a16:colId xmlns:a16="http://schemas.microsoft.com/office/drawing/2014/main" val="20011"/>
                    </a:ext>
                  </a:extLst>
                </a:gridCol>
              </a:tblGrid>
              <a:tr h="216979">
                <a:tc gridSpan="12">
                  <a:txBody>
                    <a:bodyPr/>
                    <a:lstStyle/>
                    <a:p>
                      <a:pPr algn="ctr">
                        <a:lnSpc>
                          <a:spcPts val="1775"/>
                        </a:lnSpc>
                      </a:pPr>
                      <a:r>
                        <a:rPr sz="1300" b="1" spc="10" dirty="0">
                          <a:latin typeface="Calibri"/>
                          <a:cs typeface="Calibri"/>
                        </a:rPr>
                        <a:t>Anexo</a:t>
                      </a:r>
                      <a:r>
                        <a:rPr sz="1300" b="1" spc="-5" dirty="0">
                          <a:latin typeface="Calibri"/>
                          <a:cs typeface="Calibri"/>
                        </a:rPr>
                        <a:t> </a:t>
                      </a:r>
                      <a:r>
                        <a:rPr sz="1300" b="1" spc="5" dirty="0">
                          <a:latin typeface="Calibri"/>
                          <a:cs typeface="Calibri"/>
                        </a:rPr>
                        <a:t>III -</a:t>
                      </a:r>
                      <a:r>
                        <a:rPr sz="1300" b="1" spc="-5" dirty="0">
                          <a:latin typeface="Calibri"/>
                          <a:cs typeface="Calibri"/>
                        </a:rPr>
                        <a:t> </a:t>
                      </a:r>
                      <a:r>
                        <a:rPr sz="1300" b="1" spc="5" dirty="0">
                          <a:latin typeface="Calibri"/>
                          <a:cs typeface="Calibri"/>
                        </a:rPr>
                        <a:t>Calendário</a:t>
                      </a:r>
                      <a:r>
                        <a:rPr sz="1300" b="1" dirty="0">
                          <a:latin typeface="Calibri"/>
                          <a:cs typeface="Calibri"/>
                        </a:rPr>
                        <a:t> </a:t>
                      </a:r>
                      <a:r>
                        <a:rPr sz="1300" b="1" spc="10" dirty="0">
                          <a:latin typeface="Calibri"/>
                          <a:cs typeface="Calibri"/>
                        </a:rPr>
                        <a:t>do</a:t>
                      </a:r>
                      <a:r>
                        <a:rPr sz="1300" b="1" dirty="0">
                          <a:latin typeface="Calibri"/>
                          <a:cs typeface="Calibri"/>
                        </a:rPr>
                        <a:t> </a:t>
                      </a:r>
                      <a:r>
                        <a:rPr sz="1300" b="1" spc="10" dirty="0">
                          <a:latin typeface="Calibri"/>
                          <a:cs typeface="Calibri"/>
                        </a:rPr>
                        <a:t>Adulto</a:t>
                      </a:r>
                      <a:r>
                        <a:rPr sz="1300" b="1" dirty="0">
                          <a:latin typeface="Calibri"/>
                          <a:cs typeface="Calibri"/>
                        </a:rPr>
                        <a:t> </a:t>
                      </a:r>
                      <a:r>
                        <a:rPr sz="1300" b="1" spc="10" dirty="0">
                          <a:latin typeface="Calibri"/>
                          <a:cs typeface="Calibri"/>
                        </a:rPr>
                        <a:t>e</a:t>
                      </a:r>
                      <a:r>
                        <a:rPr sz="1300" b="1" spc="-5" dirty="0">
                          <a:latin typeface="Calibri"/>
                          <a:cs typeface="Calibri"/>
                        </a:rPr>
                        <a:t> </a:t>
                      </a:r>
                      <a:r>
                        <a:rPr sz="1300" b="1" spc="10" dirty="0">
                          <a:latin typeface="Calibri"/>
                          <a:cs typeface="Calibri"/>
                        </a:rPr>
                        <a:t>do</a:t>
                      </a:r>
                      <a:r>
                        <a:rPr sz="1300" b="1" spc="5" dirty="0">
                          <a:latin typeface="Calibri"/>
                          <a:cs typeface="Calibri"/>
                        </a:rPr>
                        <a:t> </a:t>
                      </a:r>
                      <a:r>
                        <a:rPr sz="1300" b="1" spc="10" dirty="0">
                          <a:latin typeface="Calibri"/>
                          <a:cs typeface="Calibri"/>
                        </a:rPr>
                        <a:t>Idoso</a:t>
                      </a:r>
                      <a:endParaRPr sz="1300">
                        <a:latin typeface="Calibri"/>
                        <a:cs typeface="Calibri"/>
                      </a:endParaRPr>
                    </a:p>
                  </a:txBody>
                  <a:tcPr marL="0" marR="0" marT="0" marB="0">
                    <a:lnR w="9525">
                      <a:solidFill>
                        <a:srgbClr val="FFFFFF"/>
                      </a:solidFill>
                      <a:prstDash val="solid"/>
                    </a:lnR>
                    <a:lnB w="9525">
                      <a:solidFill>
                        <a:srgbClr val="FFFFFF"/>
                      </a:solidFill>
                      <a:prstDash val="solid"/>
                    </a:lnB>
                    <a:solidFill>
                      <a:srgbClr val="CFE9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354">
                <a:tc rowSpan="2">
                  <a:txBody>
                    <a:bodyPr/>
                    <a:lstStyle/>
                    <a:p>
                      <a:pPr>
                        <a:lnSpc>
                          <a:spcPct val="100000"/>
                        </a:lnSpc>
                      </a:pPr>
                      <a:endParaRPr sz="600" b="1" dirty="0">
                        <a:latin typeface="Times New Roman"/>
                        <a:cs typeface="Times New Roman"/>
                      </a:endParaRPr>
                    </a:p>
                    <a:p>
                      <a:pPr algn="ctr">
                        <a:lnSpc>
                          <a:spcPct val="100000"/>
                        </a:lnSpc>
                        <a:spcBef>
                          <a:spcPts val="490"/>
                        </a:spcBef>
                      </a:pPr>
                      <a:r>
                        <a:rPr sz="600" b="1" spc="-10" dirty="0">
                          <a:latin typeface="Calibri"/>
                          <a:cs typeface="Calibri"/>
                        </a:rPr>
                        <a:t>VACINA</a:t>
                      </a:r>
                      <a:endParaRPr sz="600" b="1"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rowSpan="2">
                  <a:txBody>
                    <a:bodyPr/>
                    <a:lstStyle/>
                    <a:p>
                      <a:pPr>
                        <a:lnSpc>
                          <a:spcPct val="100000"/>
                        </a:lnSpc>
                      </a:pPr>
                      <a:endParaRPr sz="600">
                        <a:latin typeface="Times New Roman"/>
                        <a:cs typeface="Times New Roman"/>
                      </a:endParaRPr>
                    </a:p>
                    <a:p>
                      <a:pPr marL="140335">
                        <a:lnSpc>
                          <a:spcPct val="100000"/>
                        </a:lnSpc>
                        <a:spcBef>
                          <a:spcPts val="490"/>
                        </a:spcBef>
                      </a:pPr>
                      <a:r>
                        <a:rPr sz="600" b="1" spc="-10" dirty="0">
                          <a:latin typeface="Calibri"/>
                          <a:cs typeface="Calibri"/>
                        </a:rPr>
                        <a:t>PROTEÇÃO</a:t>
                      </a:r>
                      <a:r>
                        <a:rPr sz="600" b="1" spc="-30" dirty="0">
                          <a:latin typeface="Calibri"/>
                          <a:cs typeface="Calibri"/>
                        </a:rPr>
                        <a:t> </a:t>
                      </a:r>
                      <a:r>
                        <a:rPr sz="600" b="1" spc="-10" dirty="0">
                          <a:latin typeface="Calibri"/>
                          <a:cs typeface="Calibri"/>
                        </a:rPr>
                        <a:t>CONTRA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rowSpan="2">
                  <a:txBody>
                    <a:bodyPr/>
                    <a:lstStyle/>
                    <a:p>
                      <a:pPr>
                        <a:lnSpc>
                          <a:spcPct val="100000"/>
                        </a:lnSpc>
                      </a:pPr>
                      <a:endParaRPr sz="600">
                        <a:latin typeface="Times New Roman"/>
                        <a:cs typeface="Times New Roman"/>
                      </a:endParaRPr>
                    </a:p>
                    <a:p>
                      <a:pPr marL="213360">
                        <a:lnSpc>
                          <a:spcPct val="100000"/>
                        </a:lnSpc>
                        <a:spcBef>
                          <a:spcPts val="490"/>
                        </a:spcBef>
                      </a:pPr>
                      <a:r>
                        <a:rPr sz="600" b="1" spc="-10" dirty="0">
                          <a:latin typeface="Calibri"/>
                          <a:cs typeface="Calibri"/>
                        </a:rPr>
                        <a:t>COMPOSIÇÃO</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gridSpan="2">
                  <a:txBody>
                    <a:bodyPr/>
                    <a:lstStyle/>
                    <a:p>
                      <a:pPr marL="3810" algn="ctr">
                        <a:lnSpc>
                          <a:spcPct val="100000"/>
                        </a:lnSpc>
                        <a:spcBef>
                          <a:spcPts val="360"/>
                        </a:spcBef>
                      </a:pPr>
                      <a:r>
                        <a:rPr sz="600" b="1" dirty="0">
                          <a:latin typeface="Calibri"/>
                          <a:cs typeface="Calibri"/>
                        </a:rPr>
                        <a:t>Nº</a:t>
                      </a:r>
                      <a:r>
                        <a:rPr sz="600" spc="-20" dirty="0">
                          <a:latin typeface="Times New Roman"/>
                          <a:cs typeface="Times New Roman"/>
                        </a:rPr>
                        <a:t> </a:t>
                      </a:r>
                      <a:r>
                        <a:rPr sz="600" b="1" spc="-5" dirty="0">
                          <a:latin typeface="Calibri"/>
                          <a:cs typeface="Calibri"/>
                        </a:rPr>
                        <a:t>DOSES</a:t>
                      </a:r>
                      <a:endParaRPr sz="600">
                        <a:latin typeface="Calibri"/>
                        <a:cs typeface="Calibri"/>
                      </a:endParaRPr>
                    </a:p>
                  </a:txBody>
                  <a:tcPr marL="0" marR="0" marT="3909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hMerge="1">
                  <a:txBody>
                    <a:bodyPr/>
                    <a:lstStyle/>
                    <a:p>
                      <a:endParaRPr/>
                    </a:p>
                  </a:txBody>
                  <a:tcPr marL="0" marR="0" marT="0" marB="0"/>
                </a:tc>
                <a:tc rowSpan="2">
                  <a:txBody>
                    <a:bodyPr/>
                    <a:lstStyle/>
                    <a:p>
                      <a:pPr>
                        <a:lnSpc>
                          <a:spcPct val="100000"/>
                        </a:lnSpc>
                        <a:spcBef>
                          <a:spcPts val="20"/>
                        </a:spcBef>
                      </a:pPr>
                      <a:endParaRPr sz="600">
                        <a:latin typeface="Times New Roman"/>
                        <a:cs typeface="Times New Roman"/>
                      </a:endParaRPr>
                    </a:p>
                    <a:p>
                      <a:pPr marL="92075" marR="83185" indent="182880">
                        <a:lnSpc>
                          <a:spcPct val="108600"/>
                        </a:lnSpc>
                      </a:pPr>
                      <a:r>
                        <a:rPr sz="600" b="1" spc="-5" dirty="0">
                          <a:latin typeface="Calibri"/>
                          <a:cs typeface="Calibri"/>
                        </a:rPr>
                        <a:t>IDADE </a:t>
                      </a:r>
                      <a:r>
                        <a:rPr sz="600" b="1" dirty="0">
                          <a:latin typeface="Calibri"/>
                          <a:cs typeface="Calibri"/>
                        </a:rPr>
                        <a:t> RECOMENDADA</a:t>
                      </a:r>
                      <a:endParaRPr sz="600">
                        <a:latin typeface="Calibri"/>
                        <a:cs typeface="Calibri"/>
                      </a:endParaRPr>
                    </a:p>
                  </a:txBody>
                  <a:tcPr marL="0" marR="0" marT="217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gridSpan="2">
                  <a:txBody>
                    <a:bodyPr/>
                    <a:lstStyle/>
                    <a:p>
                      <a:pPr marL="262890">
                        <a:lnSpc>
                          <a:spcPct val="100000"/>
                        </a:lnSpc>
                        <a:spcBef>
                          <a:spcPts val="434"/>
                        </a:spcBef>
                      </a:pPr>
                      <a:r>
                        <a:rPr sz="500" b="1" spc="10" dirty="0">
                          <a:latin typeface="Calibri"/>
                          <a:cs typeface="Calibri"/>
                        </a:rPr>
                        <a:t>INTERVALO</a:t>
                      </a:r>
                      <a:r>
                        <a:rPr sz="500" b="1" spc="-5" dirty="0">
                          <a:latin typeface="Calibri"/>
                          <a:cs typeface="Calibri"/>
                        </a:rPr>
                        <a:t> </a:t>
                      </a:r>
                      <a:r>
                        <a:rPr sz="500" b="1" spc="10" dirty="0">
                          <a:latin typeface="Calibri"/>
                          <a:cs typeface="Calibri"/>
                        </a:rPr>
                        <a:t>ENTRE</a:t>
                      </a:r>
                      <a:r>
                        <a:rPr sz="500" b="1" spc="-5" dirty="0">
                          <a:latin typeface="Calibri"/>
                          <a:cs typeface="Calibri"/>
                        </a:rPr>
                        <a:t> </a:t>
                      </a:r>
                      <a:r>
                        <a:rPr sz="500" b="1" spc="10" dirty="0">
                          <a:latin typeface="Calibri"/>
                          <a:cs typeface="Calibri"/>
                        </a:rPr>
                        <a:t>AS</a:t>
                      </a:r>
                      <a:r>
                        <a:rPr sz="500" b="1" spc="-5" dirty="0">
                          <a:latin typeface="Calibri"/>
                          <a:cs typeface="Calibri"/>
                        </a:rPr>
                        <a:t> </a:t>
                      </a:r>
                      <a:r>
                        <a:rPr sz="500" b="1" spc="5" dirty="0">
                          <a:latin typeface="Calibri"/>
                          <a:cs typeface="Calibri"/>
                        </a:rPr>
                        <a:t>DOSES</a:t>
                      </a:r>
                      <a:endParaRPr sz="500">
                        <a:latin typeface="Calibri"/>
                        <a:cs typeface="Calibri"/>
                      </a:endParaRPr>
                    </a:p>
                  </a:txBody>
                  <a:tcPr marL="0" marR="0" marT="472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hMerge="1">
                  <a:txBody>
                    <a:bodyPr/>
                    <a:lstStyle/>
                    <a:p>
                      <a:endParaRPr/>
                    </a:p>
                  </a:txBody>
                  <a:tcPr marL="0" marR="0" marT="0" marB="0"/>
                </a:tc>
                <a:tc rowSpan="2">
                  <a:txBody>
                    <a:bodyPr/>
                    <a:lstStyle/>
                    <a:p>
                      <a:pPr>
                        <a:lnSpc>
                          <a:spcPct val="100000"/>
                        </a:lnSpc>
                      </a:pPr>
                      <a:endParaRPr sz="600">
                        <a:latin typeface="Times New Roman"/>
                        <a:cs typeface="Times New Roman"/>
                      </a:endParaRPr>
                    </a:p>
                    <a:p>
                      <a:pPr marL="44450">
                        <a:lnSpc>
                          <a:spcPct val="100000"/>
                        </a:lnSpc>
                        <a:spcBef>
                          <a:spcPts val="490"/>
                        </a:spcBef>
                      </a:pPr>
                      <a:r>
                        <a:rPr sz="600" b="1" spc="-10" dirty="0">
                          <a:latin typeface="Calibri"/>
                          <a:cs typeface="Calibri"/>
                        </a:rPr>
                        <a:t>VOLUME</a:t>
                      </a:r>
                      <a:r>
                        <a:rPr sz="600" b="1" spc="-25" dirty="0">
                          <a:latin typeface="Calibri"/>
                          <a:cs typeface="Calibri"/>
                        </a:rPr>
                        <a:t> </a:t>
                      </a:r>
                      <a:r>
                        <a:rPr sz="600" b="1" spc="-5" dirty="0">
                          <a:latin typeface="Calibri"/>
                          <a:cs typeface="Calibri"/>
                        </a:rPr>
                        <a:t>DA</a:t>
                      </a:r>
                      <a:r>
                        <a:rPr sz="600" b="1" spc="-20" dirty="0">
                          <a:latin typeface="Calibri"/>
                          <a:cs typeface="Calibri"/>
                        </a:rPr>
                        <a:t> </a:t>
                      </a:r>
                      <a:r>
                        <a:rPr sz="600" b="1" spc="-10" dirty="0">
                          <a:latin typeface="Calibri"/>
                          <a:cs typeface="Calibri"/>
                        </a:rPr>
                        <a:t>DOSE*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rowSpan="2">
                  <a:txBody>
                    <a:bodyPr/>
                    <a:lstStyle/>
                    <a:p>
                      <a:pPr>
                        <a:lnSpc>
                          <a:spcPct val="100000"/>
                        </a:lnSpc>
                      </a:pPr>
                      <a:endParaRPr sz="400">
                        <a:latin typeface="Times New Roman"/>
                        <a:cs typeface="Times New Roman"/>
                      </a:endParaRPr>
                    </a:p>
                    <a:p>
                      <a:pPr>
                        <a:lnSpc>
                          <a:spcPct val="100000"/>
                        </a:lnSpc>
                        <a:spcBef>
                          <a:spcPts val="20"/>
                        </a:spcBef>
                      </a:pPr>
                      <a:endParaRPr sz="600">
                        <a:latin typeface="Times New Roman"/>
                        <a:cs typeface="Times New Roman"/>
                      </a:endParaRPr>
                    </a:p>
                    <a:p>
                      <a:pPr marL="113030">
                        <a:lnSpc>
                          <a:spcPct val="100000"/>
                        </a:lnSpc>
                      </a:pPr>
                      <a:r>
                        <a:rPr sz="500" b="1" spc="-5" dirty="0">
                          <a:latin typeface="Calibri"/>
                          <a:cs typeface="Calibri"/>
                        </a:rPr>
                        <a:t>VIA</a:t>
                      </a:r>
                      <a:r>
                        <a:rPr sz="500" b="1" spc="-25" dirty="0">
                          <a:latin typeface="Calibri"/>
                          <a:cs typeface="Calibri"/>
                        </a:rPr>
                        <a:t> </a:t>
                      </a:r>
                      <a:r>
                        <a:rPr sz="500" b="1" spc="-5" dirty="0">
                          <a:latin typeface="Calibri"/>
                          <a:cs typeface="Calibri"/>
                        </a:rPr>
                        <a:t>DE</a:t>
                      </a:r>
                      <a:r>
                        <a:rPr sz="500" b="1" spc="-20" dirty="0">
                          <a:latin typeface="Calibri"/>
                          <a:cs typeface="Calibri"/>
                        </a:rPr>
                        <a:t> </a:t>
                      </a:r>
                      <a:r>
                        <a:rPr sz="500" b="1" dirty="0">
                          <a:latin typeface="Calibri"/>
                          <a:cs typeface="Calibri"/>
                        </a:rPr>
                        <a:t>ADMINISTRAÇÃO</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rowSpan="2">
                  <a:txBody>
                    <a:bodyPr/>
                    <a:lstStyle/>
                    <a:p>
                      <a:pPr>
                        <a:lnSpc>
                          <a:spcPct val="100000"/>
                        </a:lnSpc>
                        <a:spcBef>
                          <a:spcPts val="20"/>
                        </a:spcBef>
                      </a:pPr>
                      <a:endParaRPr sz="600">
                        <a:latin typeface="Times New Roman"/>
                        <a:cs typeface="Times New Roman"/>
                      </a:endParaRPr>
                    </a:p>
                    <a:p>
                      <a:pPr marL="172720" marR="163195" indent="33020">
                        <a:lnSpc>
                          <a:spcPct val="108600"/>
                        </a:lnSpc>
                      </a:pPr>
                      <a:r>
                        <a:rPr sz="600" b="1" spc="-5" dirty="0">
                          <a:latin typeface="Calibri"/>
                          <a:cs typeface="Calibri"/>
                        </a:rPr>
                        <a:t>LOCAL </a:t>
                      </a:r>
                      <a:r>
                        <a:rPr sz="600" b="1" spc="-10" dirty="0">
                          <a:latin typeface="Calibri"/>
                          <a:cs typeface="Calibri"/>
                        </a:rPr>
                        <a:t>DE </a:t>
                      </a:r>
                      <a:r>
                        <a:rPr sz="600" b="1" spc="-5" dirty="0">
                          <a:latin typeface="Calibri"/>
                          <a:cs typeface="Calibri"/>
                        </a:rPr>
                        <a:t> </a:t>
                      </a:r>
                      <a:r>
                        <a:rPr sz="600" b="1" dirty="0">
                          <a:latin typeface="Calibri"/>
                          <a:cs typeface="Calibri"/>
                        </a:rPr>
                        <a:t>APLICAÇÃO</a:t>
                      </a:r>
                      <a:endParaRPr sz="600">
                        <a:latin typeface="Calibri"/>
                        <a:cs typeface="Calibri"/>
                      </a:endParaRPr>
                    </a:p>
                  </a:txBody>
                  <a:tcPr marL="0" marR="0" marT="217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rowSpan="2">
                  <a:txBody>
                    <a:bodyPr/>
                    <a:lstStyle/>
                    <a:p>
                      <a:pPr marL="1905" algn="ctr">
                        <a:lnSpc>
                          <a:spcPts val="770"/>
                        </a:lnSpc>
                      </a:pPr>
                      <a:r>
                        <a:rPr sz="600" b="1" spc="-5" dirty="0">
                          <a:latin typeface="Calibri"/>
                          <a:cs typeface="Calibri"/>
                        </a:rPr>
                        <a:t>AGULHA</a:t>
                      </a:r>
                      <a:endParaRPr sz="600">
                        <a:latin typeface="Calibri"/>
                        <a:cs typeface="Calibri"/>
                      </a:endParaRPr>
                    </a:p>
                    <a:p>
                      <a:pPr marL="125730" marR="116839" algn="ctr">
                        <a:lnSpc>
                          <a:spcPct val="108600"/>
                        </a:lnSpc>
                      </a:pPr>
                      <a:r>
                        <a:rPr sz="600" b="1" spc="-5" dirty="0">
                          <a:latin typeface="Calibri"/>
                          <a:cs typeface="Calibri"/>
                        </a:rPr>
                        <a:t>HIPODÉRMICA </a:t>
                      </a:r>
                      <a:r>
                        <a:rPr sz="600" b="1" dirty="0">
                          <a:latin typeface="Calibri"/>
                          <a:cs typeface="Calibri"/>
                        </a:rPr>
                        <a:t> RECOMENDADA</a:t>
                      </a:r>
                      <a:endParaRPr sz="600">
                        <a:latin typeface="Calibri"/>
                        <a:cs typeface="Calibri"/>
                      </a:endParaRPr>
                    </a:p>
                    <a:p>
                      <a:pPr marL="5080" algn="ctr">
                        <a:lnSpc>
                          <a:spcPts val="819"/>
                        </a:lnSpc>
                        <a:spcBef>
                          <a:spcPts val="70"/>
                        </a:spcBef>
                      </a:pPr>
                      <a:r>
                        <a:rPr sz="600" b="1" spc="-5" dirty="0">
                          <a:latin typeface="Calibri"/>
                          <a:cs typeface="Calibri"/>
                        </a:rPr>
                        <a:t>(dec/mm)</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extLst>
                  <a:ext uri="{0D108BD9-81ED-4DB2-BD59-A6C34878D82A}">
                    <a16:rowId xmlns:a16="http://schemas.microsoft.com/office/drawing/2014/main" val="10001"/>
                  </a:ext>
                </a:extLst>
              </a:tr>
              <a:tr h="203296">
                <a:tc vMerge="1">
                  <a:txBody>
                    <a:bodyPr/>
                    <a:lstStyle/>
                    <a:p>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spcBef>
                          <a:spcPts val="25"/>
                        </a:spcBef>
                      </a:pPr>
                      <a:endParaRPr sz="400">
                        <a:latin typeface="Times New Roman"/>
                        <a:cs typeface="Times New Roman"/>
                      </a:endParaRPr>
                    </a:p>
                    <a:p>
                      <a:pPr marL="15240" algn="ctr">
                        <a:lnSpc>
                          <a:spcPct val="100000"/>
                        </a:lnSpc>
                      </a:pPr>
                      <a:r>
                        <a:rPr sz="500" b="1" spc="10" dirty="0">
                          <a:latin typeface="Calibri"/>
                          <a:cs typeface="Calibri"/>
                        </a:rPr>
                        <a:t>ESQUEMA</a:t>
                      </a:r>
                      <a:r>
                        <a:rPr sz="500" b="1" spc="-20" dirty="0">
                          <a:latin typeface="Calibri"/>
                          <a:cs typeface="Calibri"/>
                        </a:rPr>
                        <a:t> </a:t>
                      </a:r>
                      <a:r>
                        <a:rPr sz="500" b="1" spc="10" dirty="0">
                          <a:latin typeface="Calibri"/>
                          <a:cs typeface="Calibri"/>
                        </a:rPr>
                        <a:t>BÁSICO</a:t>
                      </a:r>
                      <a:endParaRPr sz="500">
                        <a:latin typeface="Calibri"/>
                        <a:cs typeface="Calibri"/>
                      </a:endParaRPr>
                    </a:p>
                  </a:txBody>
                  <a:tcPr marL="0" marR="0" marT="271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spcBef>
                          <a:spcPts val="25"/>
                        </a:spcBef>
                      </a:pPr>
                      <a:endParaRPr sz="400">
                        <a:latin typeface="Times New Roman"/>
                        <a:cs typeface="Times New Roman"/>
                      </a:endParaRPr>
                    </a:p>
                    <a:p>
                      <a:pPr marL="1905" algn="ctr">
                        <a:lnSpc>
                          <a:spcPct val="100000"/>
                        </a:lnSpc>
                      </a:pPr>
                      <a:r>
                        <a:rPr sz="500" b="1" spc="10" dirty="0">
                          <a:latin typeface="Calibri"/>
                          <a:cs typeface="Calibri"/>
                        </a:rPr>
                        <a:t>REFORÇO</a:t>
                      </a:r>
                      <a:endParaRPr sz="500">
                        <a:latin typeface="Calibri"/>
                        <a:cs typeface="Calibri"/>
                      </a:endParaRPr>
                    </a:p>
                  </a:txBody>
                  <a:tcPr marL="0" marR="0" marT="271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25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spcBef>
                          <a:spcPts val="50"/>
                        </a:spcBef>
                      </a:pPr>
                      <a:endParaRPr sz="400">
                        <a:latin typeface="Times New Roman"/>
                        <a:cs typeface="Times New Roman"/>
                      </a:endParaRPr>
                    </a:p>
                    <a:p>
                      <a:pPr marL="2540" algn="ctr">
                        <a:lnSpc>
                          <a:spcPct val="100000"/>
                        </a:lnSpc>
                        <a:spcBef>
                          <a:spcPts val="5"/>
                        </a:spcBef>
                      </a:pPr>
                      <a:r>
                        <a:rPr sz="500" b="1" dirty="0">
                          <a:latin typeface="Calibri"/>
                          <a:cs typeface="Calibri"/>
                        </a:rPr>
                        <a:t>RECOMENDADO</a:t>
                      </a:r>
                      <a:endParaRPr sz="500">
                        <a:latin typeface="Calibri"/>
                        <a:cs typeface="Calibri"/>
                      </a:endParaRPr>
                    </a:p>
                  </a:txBody>
                  <a:tcPr marL="0" marR="0" marT="543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marL="635" algn="ctr">
                        <a:lnSpc>
                          <a:spcPct val="100000"/>
                        </a:lnSpc>
                        <a:spcBef>
                          <a:spcPts val="470"/>
                        </a:spcBef>
                      </a:pPr>
                      <a:r>
                        <a:rPr sz="600" b="1" spc="-5" dirty="0">
                          <a:latin typeface="Calibri"/>
                          <a:cs typeface="Calibri"/>
                        </a:rPr>
                        <a:t>MÍNIMO</a:t>
                      </a:r>
                      <a:endParaRPr sz="600">
                        <a:latin typeface="Calibri"/>
                        <a:cs typeface="Calibri"/>
                      </a:endParaRPr>
                    </a:p>
                  </a:txBody>
                  <a:tcPr marL="0" marR="0" marT="51041"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25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vMerge="1">
                  <a:txBody>
                    <a:bodyPr/>
                    <a:lstStyle/>
                    <a:p>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extLst>
                  <a:ext uri="{0D108BD9-81ED-4DB2-BD59-A6C34878D82A}">
                    <a16:rowId xmlns:a16="http://schemas.microsoft.com/office/drawing/2014/main" val="10002"/>
                  </a:ext>
                </a:extLst>
              </a:tr>
              <a:tr h="509544">
                <a:tc>
                  <a:txBody>
                    <a:bodyPr/>
                    <a:lstStyle/>
                    <a:p>
                      <a:pPr>
                        <a:lnSpc>
                          <a:spcPct val="100000"/>
                        </a:lnSpc>
                      </a:pPr>
                      <a:endParaRPr sz="600" b="1" dirty="0">
                        <a:latin typeface="Times New Roman"/>
                        <a:cs typeface="Times New Roman"/>
                      </a:endParaRPr>
                    </a:p>
                    <a:p>
                      <a:pPr>
                        <a:lnSpc>
                          <a:spcPct val="100000"/>
                        </a:lnSpc>
                      </a:pPr>
                      <a:endParaRPr sz="600" b="1" dirty="0">
                        <a:latin typeface="Times New Roman"/>
                        <a:cs typeface="Times New Roman"/>
                      </a:endParaRPr>
                    </a:p>
                    <a:p>
                      <a:pPr>
                        <a:lnSpc>
                          <a:spcPct val="100000"/>
                        </a:lnSpc>
                        <a:spcBef>
                          <a:spcPts val="30"/>
                        </a:spcBef>
                      </a:pPr>
                      <a:endParaRPr sz="600" b="1" dirty="0">
                        <a:latin typeface="Times New Roman"/>
                        <a:cs typeface="Times New Roman"/>
                      </a:endParaRPr>
                    </a:p>
                    <a:p>
                      <a:pPr algn="ctr">
                        <a:lnSpc>
                          <a:spcPct val="100000"/>
                        </a:lnSpc>
                      </a:pPr>
                      <a:r>
                        <a:rPr sz="600" b="1" dirty="0">
                          <a:latin typeface="Calibri"/>
                          <a:cs typeface="Calibri"/>
                        </a:rPr>
                        <a:t>Hepatite</a:t>
                      </a:r>
                      <a:r>
                        <a:rPr sz="600" b="1" spc="-20" dirty="0">
                          <a:latin typeface="Calibri"/>
                          <a:cs typeface="Calibri"/>
                        </a:rPr>
                        <a:t> </a:t>
                      </a:r>
                      <a:r>
                        <a:rPr sz="600" b="1" dirty="0">
                          <a:latin typeface="Calibri"/>
                          <a:cs typeface="Calibri"/>
                        </a:rPr>
                        <a:t>B</a:t>
                      </a:r>
                      <a:r>
                        <a:rPr sz="600" b="1" spc="-20" dirty="0">
                          <a:latin typeface="Calibri"/>
                          <a:cs typeface="Calibri"/>
                        </a:rPr>
                        <a:t> </a:t>
                      </a:r>
                      <a:r>
                        <a:rPr sz="600" b="1" dirty="0">
                          <a:latin typeface="Calibri"/>
                          <a:cs typeface="Calibri"/>
                        </a:rPr>
                        <a:t>(HB</a:t>
                      </a:r>
                      <a:r>
                        <a:rPr sz="600" b="1" spc="-15" dirty="0">
                          <a:latin typeface="Calibri"/>
                          <a:cs typeface="Calibri"/>
                        </a:rPr>
                        <a:t> </a:t>
                      </a:r>
                      <a:r>
                        <a:rPr sz="600" b="1" spc="-5" dirty="0">
                          <a:latin typeface="Calibri"/>
                          <a:cs typeface="Calibri"/>
                        </a:rPr>
                        <a:t>recombinante)</a:t>
                      </a:r>
                      <a:endParaRPr sz="600" b="1"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1270" algn="ctr">
                        <a:lnSpc>
                          <a:spcPct val="100000"/>
                        </a:lnSpc>
                        <a:spcBef>
                          <a:spcPts val="5"/>
                        </a:spcBef>
                      </a:pPr>
                      <a:r>
                        <a:rPr sz="600" spc="-10" dirty="0">
                          <a:latin typeface="Calibri"/>
                          <a:cs typeface="Calibri"/>
                        </a:rPr>
                        <a:t>Hepatite</a:t>
                      </a:r>
                      <a:r>
                        <a:rPr sz="600" spc="-30" dirty="0">
                          <a:latin typeface="Calibri"/>
                          <a:cs typeface="Calibri"/>
                        </a:rPr>
                        <a:t> </a:t>
                      </a:r>
                      <a:r>
                        <a:rPr sz="600" spc="-5" dirty="0">
                          <a:latin typeface="Calibri"/>
                          <a:cs typeface="Calibri"/>
                        </a:rPr>
                        <a:t>B</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spcBef>
                          <a:spcPts val="25"/>
                        </a:spcBef>
                      </a:pPr>
                      <a:endParaRPr sz="600">
                        <a:latin typeface="Times New Roman"/>
                        <a:cs typeface="Times New Roman"/>
                      </a:endParaRPr>
                    </a:p>
                    <a:p>
                      <a:pPr marL="47625" marR="34925" algn="ctr">
                        <a:lnSpc>
                          <a:spcPct val="108600"/>
                        </a:lnSpc>
                      </a:pPr>
                      <a:r>
                        <a:rPr sz="600" spc="-5" dirty="0">
                          <a:latin typeface="Calibri"/>
                          <a:cs typeface="Calibri"/>
                        </a:rPr>
                        <a:t>Antígeno</a:t>
                      </a:r>
                      <a:r>
                        <a:rPr sz="600" spc="-35" dirty="0">
                          <a:latin typeface="Calibri"/>
                          <a:cs typeface="Calibri"/>
                        </a:rPr>
                        <a:t> </a:t>
                      </a:r>
                      <a:r>
                        <a:rPr sz="600" spc="-5" dirty="0">
                          <a:latin typeface="Calibri"/>
                          <a:cs typeface="Calibri"/>
                        </a:rPr>
                        <a:t>recombinante </a:t>
                      </a:r>
                      <a:r>
                        <a:rPr sz="600" spc="-145" dirty="0">
                          <a:latin typeface="Calibri"/>
                          <a:cs typeface="Calibri"/>
                        </a:rPr>
                        <a:t> </a:t>
                      </a:r>
                      <a:r>
                        <a:rPr sz="600" spc="-5" dirty="0">
                          <a:latin typeface="Calibri"/>
                          <a:cs typeface="Calibri"/>
                        </a:rPr>
                        <a:t>de </a:t>
                      </a:r>
                      <a:r>
                        <a:rPr sz="600" spc="-10" dirty="0">
                          <a:latin typeface="Calibri"/>
                          <a:cs typeface="Calibri"/>
                        </a:rPr>
                        <a:t>superfície </a:t>
                      </a:r>
                      <a:r>
                        <a:rPr sz="600" spc="-5" dirty="0">
                          <a:latin typeface="Calibri"/>
                          <a:cs typeface="Calibri"/>
                        </a:rPr>
                        <a:t>do vírus </a:t>
                      </a:r>
                      <a:r>
                        <a:rPr sz="600" dirty="0">
                          <a:latin typeface="Calibri"/>
                          <a:cs typeface="Calibri"/>
                        </a:rPr>
                        <a:t> </a:t>
                      </a:r>
                      <a:r>
                        <a:rPr sz="600" spc="-10" dirty="0">
                          <a:latin typeface="Calibri"/>
                          <a:cs typeface="Calibri"/>
                        </a:rPr>
                        <a:t>purificado</a:t>
                      </a:r>
                      <a:endParaRPr sz="600">
                        <a:latin typeface="Calibri"/>
                        <a:cs typeface="Calibri"/>
                      </a:endParaRPr>
                    </a:p>
                  </a:txBody>
                  <a:tcPr marL="0" marR="0" marT="271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marL="40005" marR="29209" indent="20320" algn="ctr">
                        <a:lnSpc>
                          <a:spcPct val="108600"/>
                        </a:lnSpc>
                        <a:spcBef>
                          <a:spcPts val="430"/>
                        </a:spcBef>
                      </a:pPr>
                      <a:r>
                        <a:rPr sz="600" spc="-5" dirty="0">
                          <a:latin typeface="Calibri"/>
                          <a:cs typeface="Calibri"/>
                        </a:rPr>
                        <a:t>Iniciar </a:t>
                      </a:r>
                      <a:r>
                        <a:rPr sz="600" spc="-10" dirty="0">
                          <a:latin typeface="Calibri"/>
                          <a:cs typeface="Calibri"/>
                        </a:rPr>
                        <a:t>ou </a:t>
                      </a:r>
                      <a:r>
                        <a:rPr sz="600" spc="-5" dirty="0">
                          <a:latin typeface="Calibri"/>
                          <a:cs typeface="Calibri"/>
                        </a:rPr>
                        <a:t> completar</a:t>
                      </a:r>
                      <a:r>
                        <a:rPr sz="600" spc="-25" dirty="0">
                          <a:latin typeface="Calibri"/>
                          <a:cs typeface="Calibri"/>
                        </a:rPr>
                        <a:t> </a:t>
                      </a:r>
                      <a:r>
                        <a:rPr sz="600" spc="-5" dirty="0">
                          <a:latin typeface="Calibri"/>
                          <a:cs typeface="Calibri"/>
                        </a:rPr>
                        <a:t>3</a:t>
                      </a:r>
                      <a:r>
                        <a:rPr sz="600" spc="-25" dirty="0">
                          <a:latin typeface="Calibri"/>
                          <a:cs typeface="Calibri"/>
                        </a:rPr>
                        <a:t> </a:t>
                      </a:r>
                      <a:r>
                        <a:rPr sz="600" spc="-10" dirty="0">
                          <a:latin typeface="Calibri"/>
                          <a:cs typeface="Calibri"/>
                        </a:rPr>
                        <a:t>doses, </a:t>
                      </a:r>
                      <a:r>
                        <a:rPr sz="600" spc="-145" dirty="0">
                          <a:latin typeface="Calibri"/>
                          <a:cs typeface="Calibri"/>
                        </a:rPr>
                        <a:t> </a:t>
                      </a:r>
                      <a:r>
                        <a:rPr sz="600" spc="-5" dirty="0">
                          <a:latin typeface="Calibri"/>
                          <a:cs typeface="Calibri"/>
                        </a:rPr>
                        <a:t>de acordo com </a:t>
                      </a:r>
                      <a:r>
                        <a:rPr sz="600" dirty="0">
                          <a:latin typeface="Calibri"/>
                          <a:cs typeface="Calibri"/>
                        </a:rPr>
                        <a:t> </a:t>
                      </a:r>
                      <a:r>
                        <a:rPr sz="600" spc="-10" dirty="0">
                          <a:latin typeface="Calibri"/>
                          <a:cs typeface="Calibri"/>
                        </a:rPr>
                        <a:t>histórico </a:t>
                      </a:r>
                      <a:r>
                        <a:rPr sz="600" spc="-5" dirty="0">
                          <a:latin typeface="Calibri"/>
                          <a:cs typeface="Calibri"/>
                        </a:rPr>
                        <a:t>vacinal</a:t>
                      </a:r>
                      <a:endParaRPr sz="600">
                        <a:latin typeface="Calibri"/>
                        <a:cs typeface="Calibri"/>
                      </a:endParaRPr>
                    </a:p>
                  </a:txBody>
                  <a:tcPr marL="0" marR="0" marT="46697"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635" algn="ctr">
                        <a:lnSpc>
                          <a:spcPct val="100000"/>
                        </a:lnSpc>
                        <a:spcBef>
                          <a:spcPts val="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635" algn="ctr">
                        <a:lnSpc>
                          <a:spcPct val="100000"/>
                        </a:lnSpc>
                        <a:spcBef>
                          <a:spcPts val="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24765" marR="12700" indent="22860">
                        <a:lnSpc>
                          <a:spcPct val="110900"/>
                        </a:lnSpc>
                        <a:spcBef>
                          <a:spcPts val="395"/>
                        </a:spcBef>
                      </a:pPr>
                      <a:r>
                        <a:rPr sz="500" dirty="0">
                          <a:latin typeface="Calibri"/>
                          <a:cs typeface="Calibri"/>
                        </a:rPr>
                        <a:t>2ª </a:t>
                      </a:r>
                      <a:r>
                        <a:rPr sz="500" spc="-5" dirty="0">
                          <a:latin typeface="Calibri"/>
                          <a:cs typeface="Calibri"/>
                        </a:rPr>
                        <a:t>dose </a:t>
                      </a:r>
                      <a:r>
                        <a:rPr sz="500" dirty="0">
                          <a:latin typeface="Calibri"/>
                          <a:cs typeface="Calibri"/>
                        </a:rPr>
                        <a:t>1 mês após 1ª </a:t>
                      </a:r>
                      <a:r>
                        <a:rPr sz="500" spc="-5" dirty="0">
                          <a:latin typeface="Calibri"/>
                          <a:cs typeface="Calibri"/>
                        </a:rPr>
                        <a:t>dose, </a:t>
                      </a:r>
                      <a:r>
                        <a:rPr sz="500" dirty="0">
                          <a:latin typeface="Calibri"/>
                          <a:cs typeface="Calibri"/>
                        </a:rPr>
                        <a:t> 3ª</a:t>
                      </a:r>
                      <a:r>
                        <a:rPr sz="500" spc="-15" dirty="0">
                          <a:latin typeface="Calibri"/>
                          <a:cs typeface="Calibri"/>
                        </a:rPr>
                        <a:t> </a:t>
                      </a:r>
                      <a:r>
                        <a:rPr sz="500" spc="-5" dirty="0">
                          <a:latin typeface="Calibri"/>
                          <a:cs typeface="Calibri"/>
                        </a:rPr>
                        <a:t>dose</a:t>
                      </a:r>
                      <a:r>
                        <a:rPr sz="500" spc="-15" dirty="0">
                          <a:latin typeface="Calibri"/>
                          <a:cs typeface="Calibri"/>
                        </a:rPr>
                        <a:t> </a:t>
                      </a:r>
                      <a:r>
                        <a:rPr sz="500" dirty="0">
                          <a:latin typeface="Calibri"/>
                          <a:cs typeface="Calibri"/>
                        </a:rPr>
                        <a:t>6</a:t>
                      </a:r>
                      <a:r>
                        <a:rPr sz="500" spc="-10" dirty="0">
                          <a:latin typeface="Calibri"/>
                          <a:cs typeface="Calibri"/>
                        </a:rPr>
                        <a:t> </a:t>
                      </a:r>
                      <a:r>
                        <a:rPr sz="500" dirty="0">
                          <a:latin typeface="Calibri"/>
                          <a:cs typeface="Calibri"/>
                        </a:rPr>
                        <a:t>meses</a:t>
                      </a:r>
                      <a:r>
                        <a:rPr sz="500" spc="-15" dirty="0">
                          <a:latin typeface="Calibri"/>
                          <a:cs typeface="Calibri"/>
                        </a:rPr>
                        <a:t> </a:t>
                      </a:r>
                      <a:r>
                        <a:rPr sz="500" dirty="0">
                          <a:latin typeface="Calibri"/>
                          <a:cs typeface="Calibri"/>
                        </a:rPr>
                        <a:t>após</a:t>
                      </a:r>
                      <a:r>
                        <a:rPr sz="500" spc="-10" dirty="0">
                          <a:latin typeface="Calibri"/>
                          <a:cs typeface="Calibri"/>
                        </a:rPr>
                        <a:t> </a:t>
                      </a:r>
                      <a:r>
                        <a:rPr sz="500" dirty="0">
                          <a:latin typeface="Calibri"/>
                          <a:cs typeface="Calibri"/>
                        </a:rPr>
                        <a:t>1ª</a:t>
                      </a:r>
                      <a:r>
                        <a:rPr sz="500" spc="-15" dirty="0">
                          <a:latin typeface="Calibri"/>
                          <a:cs typeface="Calibri"/>
                        </a:rPr>
                        <a:t> </a:t>
                      </a:r>
                      <a:r>
                        <a:rPr sz="500" spc="-5" dirty="0">
                          <a:latin typeface="Calibri"/>
                          <a:cs typeface="Calibri"/>
                        </a:rPr>
                        <a:t>dose</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spcBef>
                          <a:spcPts val="5"/>
                        </a:spcBef>
                      </a:pPr>
                      <a:endParaRPr sz="600">
                        <a:latin typeface="Times New Roman"/>
                        <a:cs typeface="Times New Roman"/>
                      </a:endParaRPr>
                    </a:p>
                    <a:p>
                      <a:pPr marL="27940" marR="15240" indent="-1270" algn="ctr">
                        <a:lnSpc>
                          <a:spcPct val="110900"/>
                        </a:lnSpc>
                      </a:pPr>
                      <a:r>
                        <a:rPr sz="500" dirty="0">
                          <a:latin typeface="Calibri"/>
                          <a:cs typeface="Calibri"/>
                        </a:rPr>
                        <a:t>2ª </a:t>
                      </a:r>
                      <a:r>
                        <a:rPr sz="500" spc="-5" dirty="0">
                          <a:latin typeface="Calibri"/>
                          <a:cs typeface="Calibri"/>
                        </a:rPr>
                        <a:t>dose: </a:t>
                      </a:r>
                      <a:r>
                        <a:rPr sz="500" dirty="0">
                          <a:latin typeface="Calibri"/>
                          <a:cs typeface="Calibri"/>
                        </a:rPr>
                        <a:t>1 mês </a:t>
                      </a:r>
                      <a:r>
                        <a:rPr sz="500" spc="5" dirty="0">
                          <a:latin typeface="Calibri"/>
                          <a:cs typeface="Calibri"/>
                        </a:rPr>
                        <a:t> </a:t>
                      </a:r>
                      <a:r>
                        <a:rPr sz="500" dirty="0">
                          <a:latin typeface="Calibri"/>
                          <a:cs typeface="Calibri"/>
                        </a:rPr>
                        <a:t>após</a:t>
                      </a:r>
                      <a:r>
                        <a:rPr sz="500" spc="90" dirty="0">
                          <a:latin typeface="Calibri"/>
                          <a:cs typeface="Calibri"/>
                        </a:rPr>
                        <a:t> </a:t>
                      </a:r>
                      <a:r>
                        <a:rPr sz="500" dirty="0">
                          <a:latin typeface="Calibri"/>
                          <a:cs typeface="Calibri"/>
                        </a:rPr>
                        <a:t>1ª.</a:t>
                      </a:r>
                      <a:r>
                        <a:rPr sz="500" spc="-20" dirty="0">
                          <a:latin typeface="Calibri"/>
                          <a:cs typeface="Calibri"/>
                        </a:rPr>
                        <a:t> </a:t>
                      </a:r>
                      <a:r>
                        <a:rPr sz="500" dirty="0">
                          <a:latin typeface="Calibri"/>
                          <a:cs typeface="Calibri"/>
                        </a:rPr>
                        <a:t>3ª</a:t>
                      </a:r>
                      <a:r>
                        <a:rPr sz="500" spc="-15" dirty="0">
                          <a:latin typeface="Calibri"/>
                          <a:cs typeface="Calibri"/>
                        </a:rPr>
                        <a:t> </a:t>
                      </a:r>
                      <a:r>
                        <a:rPr sz="500" spc="-5" dirty="0">
                          <a:latin typeface="Calibri"/>
                          <a:cs typeface="Calibri"/>
                        </a:rPr>
                        <a:t>dose</a:t>
                      </a:r>
                      <a:r>
                        <a:rPr sz="500" spc="-20" dirty="0">
                          <a:latin typeface="Calibri"/>
                          <a:cs typeface="Calibri"/>
                        </a:rPr>
                        <a:t> </a:t>
                      </a:r>
                      <a:r>
                        <a:rPr sz="500" dirty="0">
                          <a:latin typeface="Calibri"/>
                          <a:cs typeface="Calibri"/>
                        </a:rPr>
                        <a:t>4 </a:t>
                      </a:r>
                      <a:r>
                        <a:rPr sz="500" spc="-110" dirty="0">
                          <a:latin typeface="Calibri"/>
                          <a:cs typeface="Calibri"/>
                        </a:rPr>
                        <a:t> </a:t>
                      </a:r>
                      <a:r>
                        <a:rPr sz="500" dirty="0">
                          <a:latin typeface="Calibri"/>
                          <a:cs typeface="Calibri"/>
                        </a:rPr>
                        <a:t>meses</a:t>
                      </a:r>
                      <a:r>
                        <a:rPr sz="500" spc="-10" dirty="0">
                          <a:latin typeface="Calibri"/>
                          <a:cs typeface="Calibri"/>
                        </a:rPr>
                        <a:t> </a:t>
                      </a:r>
                      <a:r>
                        <a:rPr sz="500" dirty="0">
                          <a:latin typeface="Calibri"/>
                          <a:cs typeface="Calibri"/>
                        </a:rPr>
                        <a:t>após</a:t>
                      </a:r>
                      <a:endParaRPr sz="500">
                        <a:latin typeface="Calibri"/>
                        <a:cs typeface="Calibri"/>
                      </a:endParaRPr>
                    </a:p>
                    <a:p>
                      <a:pPr marL="3810" algn="ctr">
                        <a:lnSpc>
                          <a:spcPct val="100000"/>
                        </a:lnSpc>
                        <a:spcBef>
                          <a:spcPts val="75"/>
                        </a:spcBef>
                      </a:pPr>
                      <a:r>
                        <a:rPr sz="500" dirty="0">
                          <a:latin typeface="Calibri"/>
                          <a:cs typeface="Calibri"/>
                        </a:rPr>
                        <a:t>1ª</a:t>
                      </a:r>
                      <a:r>
                        <a:rPr sz="500" spc="-15" dirty="0">
                          <a:latin typeface="Times New Roman"/>
                          <a:cs typeface="Times New Roman"/>
                        </a:rPr>
                        <a:t> </a:t>
                      </a:r>
                      <a:r>
                        <a:rPr sz="500" spc="-5" dirty="0">
                          <a:latin typeface="Calibri"/>
                          <a:cs typeface="Calibri"/>
                        </a:rPr>
                        <a:t>dose</a:t>
                      </a:r>
                      <a:endParaRPr sz="500">
                        <a:latin typeface="Calibri"/>
                        <a:cs typeface="Calibri"/>
                      </a:endParaRPr>
                    </a:p>
                  </a:txBody>
                  <a:tcPr marL="0" marR="0" marT="54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spcBef>
                          <a:spcPts val="5"/>
                        </a:spcBef>
                      </a:pPr>
                      <a:endParaRPr sz="600">
                        <a:latin typeface="Times New Roman"/>
                        <a:cs typeface="Times New Roman"/>
                      </a:endParaRPr>
                    </a:p>
                    <a:p>
                      <a:pPr marL="21590" marR="6985" algn="ctr">
                        <a:lnSpc>
                          <a:spcPct val="110900"/>
                        </a:lnSpc>
                      </a:pPr>
                      <a:r>
                        <a:rPr sz="500" dirty="0">
                          <a:latin typeface="Calibri"/>
                          <a:cs typeface="Calibri"/>
                        </a:rPr>
                        <a:t>0,5</a:t>
                      </a:r>
                      <a:r>
                        <a:rPr sz="500" spc="-15" dirty="0">
                          <a:latin typeface="Calibri"/>
                          <a:cs typeface="Calibri"/>
                        </a:rPr>
                        <a:t> </a:t>
                      </a:r>
                      <a:r>
                        <a:rPr sz="500" dirty="0">
                          <a:latin typeface="Calibri"/>
                          <a:cs typeface="Calibri"/>
                        </a:rPr>
                        <a:t>mL</a:t>
                      </a:r>
                      <a:r>
                        <a:rPr sz="500" spc="-15" dirty="0">
                          <a:latin typeface="Calibri"/>
                          <a:cs typeface="Calibri"/>
                        </a:rPr>
                        <a:t> </a:t>
                      </a:r>
                      <a:r>
                        <a:rPr sz="500" spc="-5" dirty="0">
                          <a:latin typeface="Calibri"/>
                          <a:cs typeface="Calibri"/>
                        </a:rPr>
                        <a:t>ou</a:t>
                      </a:r>
                      <a:r>
                        <a:rPr sz="500" spc="-10" dirty="0">
                          <a:latin typeface="Calibri"/>
                          <a:cs typeface="Calibri"/>
                        </a:rPr>
                        <a:t> </a:t>
                      </a:r>
                      <a:r>
                        <a:rPr sz="500" dirty="0">
                          <a:latin typeface="Calibri"/>
                          <a:cs typeface="Calibri"/>
                        </a:rPr>
                        <a:t>1mL</a:t>
                      </a:r>
                      <a:r>
                        <a:rPr sz="500" spc="95" dirty="0">
                          <a:latin typeface="Calibri"/>
                          <a:cs typeface="Calibri"/>
                        </a:rPr>
                        <a:t> </a:t>
                      </a:r>
                      <a:r>
                        <a:rPr sz="500" dirty="0">
                          <a:latin typeface="Calibri"/>
                          <a:cs typeface="Calibri"/>
                        </a:rPr>
                        <a:t>a</a:t>
                      </a:r>
                      <a:r>
                        <a:rPr sz="500" spc="-10" dirty="0">
                          <a:latin typeface="Calibri"/>
                          <a:cs typeface="Calibri"/>
                        </a:rPr>
                        <a:t> </a:t>
                      </a:r>
                      <a:r>
                        <a:rPr sz="500" spc="-5" dirty="0">
                          <a:latin typeface="Calibri"/>
                          <a:cs typeface="Calibri"/>
                        </a:rPr>
                        <a:t>depender </a:t>
                      </a:r>
                      <a:r>
                        <a:rPr sz="500" spc="-110" dirty="0">
                          <a:latin typeface="Calibri"/>
                          <a:cs typeface="Calibri"/>
                        </a:rPr>
                        <a:t> </a:t>
                      </a:r>
                      <a:r>
                        <a:rPr sz="500" spc="-5" dirty="0">
                          <a:latin typeface="Calibri"/>
                          <a:cs typeface="Calibri"/>
                        </a:rPr>
                        <a:t>do laboratório produtor </a:t>
                      </a:r>
                      <a:r>
                        <a:rPr sz="500" dirty="0">
                          <a:latin typeface="Calibri"/>
                          <a:cs typeface="Calibri"/>
                        </a:rPr>
                        <a:t> e/ou </a:t>
                      </a:r>
                      <a:r>
                        <a:rPr sz="500" spc="-5" dirty="0">
                          <a:latin typeface="Calibri"/>
                          <a:cs typeface="Calibri"/>
                        </a:rPr>
                        <a:t>da idade que será </a:t>
                      </a:r>
                      <a:r>
                        <a:rPr sz="500" dirty="0">
                          <a:latin typeface="Calibri"/>
                          <a:cs typeface="Calibri"/>
                        </a:rPr>
                        <a:t> administrada</a:t>
                      </a:r>
                      <a:endParaRPr sz="500">
                        <a:latin typeface="Calibri"/>
                        <a:cs typeface="Calibri"/>
                      </a:endParaRPr>
                    </a:p>
                  </a:txBody>
                  <a:tcPr marL="0" marR="0" marT="543"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222885">
                        <a:lnSpc>
                          <a:spcPct val="100000"/>
                        </a:lnSpc>
                        <a:spcBef>
                          <a:spcPts val="5"/>
                        </a:spcBef>
                      </a:pPr>
                      <a:r>
                        <a:rPr sz="600" spc="-5" dirty="0">
                          <a:latin typeface="Calibri"/>
                          <a:cs typeface="Calibri"/>
                        </a:rPr>
                        <a:t>Intramuscular</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spcBef>
                          <a:spcPts val="30"/>
                        </a:spcBef>
                      </a:pPr>
                      <a:endParaRPr sz="800">
                        <a:latin typeface="Times New Roman"/>
                        <a:cs typeface="Times New Roman"/>
                      </a:endParaRPr>
                    </a:p>
                    <a:p>
                      <a:pPr marL="3175" algn="ctr">
                        <a:lnSpc>
                          <a:spcPct val="100000"/>
                        </a:lnSpc>
                        <a:spcBef>
                          <a:spcPts val="5"/>
                        </a:spcBef>
                      </a:pPr>
                      <a:r>
                        <a:rPr sz="600" spc="-5" dirty="0">
                          <a:latin typeface="Calibri"/>
                          <a:cs typeface="Calibri"/>
                        </a:rPr>
                        <a:t>Músculo</a:t>
                      </a:r>
                      <a:r>
                        <a:rPr sz="600" spc="-25" dirty="0">
                          <a:latin typeface="Calibri"/>
                          <a:cs typeface="Calibri"/>
                        </a:rPr>
                        <a:t> </a:t>
                      </a:r>
                      <a:r>
                        <a:rPr sz="600" spc="-10" dirty="0">
                          <a:latin typeface="Calibri"/>
                          <a:cs typeface="Calibri"/>
                        </a:rPr>
                        <a:t>deltoide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marL="3175" algn="ctr">
                        <a:lnSpc>
                          <a:spcPct val="100000"/>
                        </a:lnSpc>
                        <a:spcBef>
                          <a:spcPts val="505"/>
                        </a:spcBef>
                      </a:pPr>
                      <a:r>
                        <a:rPr sz="600" spc="-5" dirty="0">
                          <a:latin typeface="Calibri"/>
                          <a:cs typeface="Calibri"/>
                        </a:rPr>
                        <a:t>20x5,5</a:t>
                      </a:r>
                      <a:endParaRPr sz="600">
                        <a:latin typeface="Calibri"/>
                        <a:cs typeface="Calibri"/>
                      </a:endParaRPr>
                    </a:p>
                    <a:p>
                      <a:pPr marL="3175" algn="ctr">
                        <a:lnSpc>
                          <a:spcPct val="100000"/>
                        </a:lnSpc>
                        <a:spcBef>
                          <a:spcPts val="70"/>
                        </a:spcBef>
                      </a:pPr>
                      <a:r>
                        <a:rPr sz="600" spc="-5" dirty="0">
                          <a:latin typeface="Calibri"/>
                          <a:cs typeface="Calibri"/>
                        </a:rPr>
                        <a:t>25x6</a:t>
                      </a:r>
                      <a:endParaRPr sz="600">
                        <a:latin typeface="Calibri"/>
                        <a:cs typeface="Calibri"/>
                      </a:endParaRPr>
                    </a:p>
                    <a:p>
                      <a:pPr marL="3175" algn="ctr">
                        <a:lnSpc>
                          <a:spcPct val="100000"/>
                        </a:lnSpc>
                        <a:spcBef>
                          <a:spcPts val="75"/>
                        </a:spcBef>
                      </a:pPr>
                      <a:r>
                        <a:rPr sz="600" spc="-5" dirty="0">
                          <a:latin typeface="Calibri"/>
                          <a:cs typeface="Calibri"/>
                        </a:rPr>
                        <a:t>25x7</a:t>
                      </a:r>
                      <a:endParaRPr sz="600">
                        <a:latin typeface="Calibri"/>
                        <a:cs typeface="Calibri"/>
                      </a:endParaRPr>
                    </a:p>
                    <a:p>
                      <a:pPr marL="3175" algn="ctr">
                        <a:lnSpc>
                          <a:spcPct val="100000"/>
                        </a:lnSpc>
                        <a:spcBef>
                          <a:spcPts val="70"/>
                        </a:spcBef>
                      </a:pPr>
                      <a:r>
                        <a:rPr sz="600" spc="-5" dirty="0">
                          <a:latin typeface="Calibri"/>
                          <a:cs typeface="Calibri"/>
                        </a:rPr>
                        <a:t>30x7</a:t>
                      </a:r>
                      <a:endParaRPr sz="600">
                        <a:latin typeface="Calibri"/>
                        <a:cs typeface="Calibri"/>
                      </a:endParaRPr>
                    </a:p>
                  </a:txBody>
                  <a:tcPr marL="0" marR="0" marT="54842"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extLst>
                  <a:ext uri="{0D108BD9-81ED-4DB2-BD59-A6C34878D82A}">
                    <a16:rowId xmlns:a16="http://schemas.microsoft.com/office/drawing/2014/main" val="10003"/>
                  </a:ext>
                </a:extLst>
              </a:tr>
              <a:tr h="646378">
                <a:tc>
                  <a:txBody>
                    <a:bodyPr/>
                    <a:lstStyle/>
                    <a:p>
                      <a:pPr>
                        <a:lnSpc>
                          <a:spcPct val="100000"/>
                        </a:lnSpc>
                      </a:pPr>
                      <a:endParaRPr sz="600" b="1" dirty="0">
                        <a:latin typeface="Times New Roman"/>
                        <a:cs typeface="Times New Roman"/>
                      </a:endParaRPr>
                    </a:p>
                    <a:p>
                      <a:pPr>
                        <a:lnSpc>
                          <a:spcPct val="100000"/>
                        </a:lnSpc>
                      </a:pPr>
                      <a:endParaRPr sz="600" b="1" dirty="0">
                        <a:latin typeface="Times New Roman"/>
                        <a:cs typeface="Times New Roman"/>
                      </a:endParaRPr>
                    </a:p>
                    <a:p>
                      <a:pPr>
                        <a:lnSpc>
                          <a:spcPct val="100000"/>
                        </a:lnSpc>
                        <a:spcBef>
                          <a:spcPts val="35"/>
                        </a:spcBef>
                      </a:pPr>
                      <a:endParaRPr sz="600" b="1" dirty="0">
                        <a:latin typeface="Times New Roman"/>
                        <a:cs typeface="Times New Roman"/>
                      </a:endParaRPr>
                    </a:p>
                    <a:p>
                      <a:pPr algn="ctr">
                        <a:lnSpc>
                          <a:spcPct val="100000"/>
                        </a:lnSpc>
                      </a:pPr>
                      <a:r>
                        <a:rPr sz="600" b="1" spc="-10" dirty="0">
                          <a:latin typeface="Calibri"/>
                          <a:cs typeface="Calibri"/>
                        </a:rPr>
                        <a:t>Difteria,</a:t>
                      </a:r>
                      <a:r>
                        <a:rPr sz="600" b="1" spc="-15" dirty="0">
                          <a:latin typeface="Calibri"/>
                          <a:cs typeface="Calibri"/>
                        </a:rPr>
                        <a:t> </a:t>
                      </a:r>
                      <a:r>
                        <a:rPr sz="600" b="1" spc="-10" dirty="0">
                          <a:latin typeface="Calibri"/>
                          <a:cs typeface="Calibri"/>
                        </a:rPr>
                        <a:t>Tétano </a:t>
                      </a:r>
                      <a:r>
                        <a:rPr sz="600" b="1" spc="-5" dirty="0">
                          <a:latin typeface="Calibri"/>
                          <a:cs typeface="Calibri"/>
                        </a:rPr>
                        <a:t>(dT)</a:t>
                      </a:r>
                      <a:endParaRPr sz="600" b="1"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635" algn="ctr">
                        <a:lnSpc>
                          <a:spcPct val="100000"/>
                        </a:lnSpc>
                      </a:pPr>
                      <a:r>
                        <a:rPr sz="600" spc="-10" dirty="0">
                          <a:latin typeface="Calibri"/>
                          <a:cs typeface="Calibri"/>
                        </a:rPr>
                        <a:t>Difteria</a:t>
                      </a:r>
                      <a:r>
                        <a:rPr sz="600" spc="-20" dirty="0">
                          <a:latin typeface="Calibri"/>
                          <a:cs typeface="Calibri"/>
                        </a:rPr>
                        <a:t> </a:t>
                      </a:r>
                      <a:r>
                        <a:rPr sz="600" spc="-5" dirty="0">
                          <a:latin typeface="Calibri"/>
                          <a:cs typeface="Calibri"/>
                        </a:rPr>
                        <a:t>e</a:t>
                      </a:r>
                      <a:r>
                        <a:rPr sz="600" spc="-15" dirty="0">
                          <a:latin typeface="Calibri"/>
                          <a:cs typeface="Calibri"/>
                        </a:rPr>
                        <a:t> </a:t>
                      </a:r>
                      <a:r>
                        <a:rPr sz="600" spc="-10" dirty="0">
                          <a:latin typeface="Calibri"/>
                          <a:cs typeface="Calibri"/>
                        </a:rPr>
                        <a:t>Tétano</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spcBef>
                          <a:spcPts val="30"/>
                        </a:spcBef>
                      </a:pPr>
                      <a:endParaRPr sz="500">
                        <a:latin typeface="Times New Roman"/>
                        <a:cs typeface="Times New Roman"/>
                      </a:endParaRPr>
                    </a:p>
                    <a:p>
                      <a:pPr marL="104139" marR="94615" indent="17780" algn="ctr">
                        <a:lnSpc>
                          <a:spcPct val="108600"/>
                        </a:lnSpc>
                      </a:pPr>
                      <a:r>
                        <a:rPr sz="600" spc="-10" dirty="0">
                          <a:latin typeface="Calibri"/>
                          <a:cs typeface="Calibri"/>
                        </a:rPr>
                        <a:t>Toxoides diftérico </a:t>
                      </a:r>
                      <a:r>
                        <a:rPr sz="600" spc="-5" dirty="0">
                          <a:latin typeface="Calibri"/>
                          <a:cs typeface="Calibri"/>
                        </a:rPr>
                        <a:t>e </a:t>
                      </a:r>
                      <a:r>
                        <a:rPr sz="600" dirty="0">
                          <a:latin typeface="Calibri"/>
                          <a:cs typeface="Calibri"/>
                        </a:rPr>
                        <a:t> </a:t>
                      </a:r>
                      <a:r>
                        <a:rPr sz="600" spc="-5" dirty="0">
                          <a:latin typeface="Calibri"/>
                          <a:cs typeface="Calibri"/>
                        </a:rPr>
                        <a:t>tetânico </a:t>
                      </a:r>
                      <a:r>
                        <a:rPr sz="600" spc="-10" dirty="0">
                          <a:latin typeface="Calibri"/>
                          <a:cs typeface="Calibri"/>
                        </a:rPr>
                        <a:t>purificados, </a:t>
                      </a:r>
                      <a:r>
                        <a:rPr sz="600" spc="-145" dirty="0">
                          <a:latin typeface="Calibri"/>
                          <a:cs typeface="Calibri"/>
                        </a:rPr>
                        <a:t> </a:t>
                      </a:r>
                      <a:r>
                        <a:rPr sz="600" spc="-10" dirty="0">
                          <a:latin typeface="Calibri"/>
                          <a:cs typeface="Calibri"/>
                        </a:rPr>
                        <a:t>inativada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spcBef>
                          <a:spcPts val="30"/>
                        </a:spcBef>
                      </a:pPr>
                      <a:endParaRPr sz="800">
                        <a:latin typeface="Times New Roman"/>
                        <a:cs typeface="Times New Roman"/>
                      </a:endParaRPr>
                    </a:p>
                    <a:p>
                      <a:pPr marL="40005" marR="29209" indent="20320" algn="ctr">
                        <a:lnSpc>
                          <a:spcPct val="108600"/>
                        </a:lnSpc>
                        <a:spcBef>
                          <a:spcPts val="5"/>
                        </a:spcBef>
                      </a:pPr>
                      <a:r>
                        <a:rPr sz="600" spc="-5" dirty="0">
                          <a:latin typeface="Calibri"/>
                          <a:cs typeface="Calibri"/>
                        </a:rPr>
                        <a:t>Iniciar </a:t>
                      </a:r>
                      <a:r>
                        <a:rPr sz="600" spc="-10" dirty="0">
                          <a:latin typeface="Calibri"/>
                          <a:cs typeface="Calibri"/>
                        </a:rPr>
                        <a:t>ou </a:t>
                      </a:r>
                      <a:r>
                        <a:rPr sz="600" spc="-5" dirty="0">
                          <a:latin typeface="Calibri"/>
                          <a:cs typeface="Calibri"/>
                        </a:rPr>
                        <a:t> completar</a:t>
                      </a:r>
                      <a:r>
                        <a:rPr sz="600" spc="-25" dirty="0">
                          <a:latin typeface="Calibri"/>
                          <a:cs typeface="Calibri"/>
                        </a:rPr>
                        <a:t> </a:t>
                      </a:r>
                      <a:r>
                        <a:rPr sz="600" spc="-5" dirty="0">
                          <a:latin typeface="Calibri"/>
                          <a:cs typeface="Calibri"/>
                        </a:rPr>
                        <a:t>3</a:t>
                      </a:r>
                      <a:r>
                        <a:rPr sz="600" spc="-25" dirty="0">
                          <a:latin typeface="Calibri"/>
                          <a:cs typeface="Calibri"/>
                        </a:rPr>
                        <a:t> </a:t>
                      </a:r>
                      <a:r>
                        <a:rPr sz="600" spc="-10" dirty="0">
                          <a:latin typeface="Calibri"/>
                          <a:cs typeface="Calibri"/>
                        </a:rPr>
                        <a:t>doses, </a:t>
                      </a:r>
                      <a:r>
                        <a:rPr sz="600" spc="-145" dirty="0">
                          <a:latin typeface="Calibri"/>
                          <a:cs typeface="Calibri"/>
                        </a:rPr>
                        <a:t> </a:t>
                      </a:r>
                      <a:r>
                        <a:rPr sz="600" spc="-5" dirty="0">
                          <a:latin typeface="Calibri"/>
                          <a:cs typeface="Calibri"/>
                        </a:rPr>
                        <a:t>de acordo com </a:t>
                      </a:r>
                      <a:r>
                        <a:rPr sz="600" dirty="0">
                          <a:latin typeface="Calibri"/>
                          <a:cs typeface="Calibri"/>
                        </a:rPr>
                        <a:t> </a:t>
                      </a:r>
                      <a:r>
                        <a:rPr sz="600" spc="-10" dirty="0">
                          <a:latin typeface="Calibri"/>
                          <a:cs typeface="Calibri"/>
                        </a:rPr>
                        <a:t>histórico </a:t>
                      </a:r>
                      <a:r>
                        <a:rPr sz="600" spc="-5" dirty="0">
                          <a:latin typeface="Calibri"/>
                          <a:cs typeface="Calibri"/>
                        </a:rPr>
                        <a:t>vacinal</a:t>
                      </a:r>
                      <a:endParaRPr sz="600">
                        <a:latin typeface="Calibri"/>
                        <a:cs typeface="Calibri"/>
                      </a:endParaRPr>
                    </a:p>
                  </a:txBody>
                  <a:tcPr marL="0" marR="0" marT="325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spcBef>
                          <a:spcPts val="30"/>
                        </a:spcBef>
                      </a:pPr>
                      <a:endParaRPr sz="800">
                        <a:latin typeface="Times New Roman"/>
                        <a:cs typeface="Times New Roman"/>
                      </a:endParaRPr>
                    </a:p>
                    <a:p>
                      <a:pPr marL="21590" marR="13970" algn="ctr">
                        <a:lnSpc>
                          <a:spcPct val="108600"/>
                        </a:lnSpc>
                        <a:spcBef>
                          <a:spcPts val="5"/>
                        </a:spcBef>
                      </a:pPr>
                      <a:r>
                        <a:rPr sz="600" spc="-5" dirty="0">
                          <a:latin typeface="Calibri"/>
                          <a:cs typeface="Calibri"/>
                        </a:rPr>
                        <a:t>A</a:t>
                      </a:r>
                      <a:r>
                        <a:rPr sz="600" spc="-15" dirty="0">
                          <a:latin typeface="Calibri"/>
                          <a:cs typeface="Calibri"/>
                        </a:rPr>
                        <a:t> </a:t>
                      </a:r>
                      <a:r>
                        <a:rPr sz="600" spc="-5" dirty="0">
                          <a:latin typeface="Calibri"/>
                          <a:cs typeface="Calibri"/>
                        </a:rPr>
                        <a:t>cada</a:t>
                      </a:r>
                      <a:r>
                        <a:rPr sz="600" spc="-10" dirty="0">
                          <a:latin typeface="Calibri"/>
                          <a:cs typeface="Calibri"/>
                        </a:rPr>
                        <a:t> </a:t>
                      </a:r>
                      <a:r>
                        <a:rPr sz="600" spc="-5" dirty="0">
                          <a:latin typeface="Calibri"/>
                          <a:cs typeface="Calibri"/>
                        </a:rPr>
                        <a:t>10</a:t>
                      </a:r>
                      <a:r>
                        <a:rPr sz="600" spc="-15" dirty="0">
                          <a:latin typeface="Calibri"/>
                          <a:cs typeface="Calibri"/>
                        </a:rPr>
                        <a:t> </a:t>
                      </a:r>
                      <a:r>
                        <a:rPr sz="600" spc="-5" dirty="0">
                          <a:latin typeface="Calibri"/>
                          <a:cs typeface="Calibri"/>
                        </a:rPr>
                        <a:t>anos.</a:t>
                      </a:r>
                      <a:r>
                        <a:rPr sz="600" spc="-10" dirty="0">
                          <a:latin typeface="Calibri"/>
                          <a:cs typeface="Calibri"/>
                        </a:rPr>
                        <a:t> </a:t>
                      </a:r>
                      <a:r>
                        <a:rPr sz="600" spc="-5" dirty="0">
                          <a:latin typeface="Calibri"/>
                          <a:cs typeface="Calibri"/>
                        </a:rPr>
                        <a:t>Em</a:t>
                      </a:r>
                      <a:r>
                        <a:rPr sz="600" spc="-15" dirty="0">
                          <a:latin typeface="Calibri"/>
                          <a:cs typeface="Calibri"/>
                        </a:rPr>
                        <a:t> </a:t>
                      </a:r>
                      <a:r>
                        <a:rPr sz="600" spc="-5" dirty="0">
                          <a:latin typeface="Calibri"/>
                          <a:cs typeface="Calibri"/>
                        </a:rPr>
                        <a:t>caso </a:t>
                      </a:r>
                      <a:r>
                        <a:rPr sz="600" spc="-145" dirty="0">
                          <a:latin typeface="Calibri"/>
                          <a:cs typeface="Calibri"/>
                        </a:rPr>
                        <a:t> </a:t>
                      </a:r>
                      <a:r>
                        <a:rPr sz="600" spc="-5" dirty="0">
                          <a:latin typeface="Calibri"/>
                          <a:cs typeface="Calibri"/>
                        </a:rPr>
                        <a:t>de </a:t>
                      </a:r>
                      <a:r>
                        <a:rPr sz="600" spc="-10" dirty="0">
                          <a:latin typeface="Calibri"/>
                          <a:cs typeface="Calibri"/>
                        </a:rPr>
                        <a:t>ferimentos </a:t>
                      </a:r>
                      <a:r>
                        <a:rPr sz="600" spc="-5" dirty="0">
                          <a:latin typeface="Calibri"/>
                          <a:cs typeface="Calibri"/>
                        </a:rPr>
                        <a:t>graves, </a:t>
                      </a:r>
                      <a:r>
                        <a:rPr sz="600" dirty="0">
                          <a:latin typeface="Calibri"/>
                          <a:cs typeface="Calibri"/>
                        </a:rPr>
                        <a:t> </a:t>
                      </a:r>
                      <a:r>
                        <a:rPr sz="600" spc="-10" dirty="0">
                          <a:latin typeface="Calibri"/>
                          <a:cs typeface="Calibri"/>
                        </a:rPr>
                        <a:t>deve-se </a:t>
                      </a:r>
                      <a:r>
                        <a:rPr sz="600" spc="-5" dirty="0">
                          <a:latin typeface="Calibri"/>
                          <a:cs typeface="Calibri"/>
                        </a:rPr>
                        <a:t>reduzir este </a:t>
                      </a:r>
                      <a:r>
                        <a:rPr sz="600" dirty="0">
                          <a:latin typeface="Calibri"/>
                          <a:cs typeface="Calibri"/>
                        </a:rPr>
                        <a:t> </a:t>
                      </a:r>
                      <a:r>
                        <a:rPr sz="600" spc="-10" dirty="0">
                          <a:latin typeface="Calibri"/>
                          <a:cs typeface="Calibri"/>
                        </a:rPr>
                        <a:t>intervalo para</a:t>
                      </a:r>
                      <a:r>
                        <a:rPr sz="600" spc="-5" dirty="0">
                          <a:latin typeface="Calibri"/>
                          <a:cs typeface="Calibri"/>
                        </a:rPr>
                        <a:t> 5 anos.</a:t>
                      </a:r>
                      <a:endParaRPr sz="600">
                        <a:latin typeface="Calibri"/>
                        <a:cs typeface="Calibri"/>
                      </a:endParaRPr>
                    </a:p>
                  </a:txBody>
                  <a:tcPr marL="0" marR="0" marT="325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635"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270" algn="ctr">
                        <a:lnSpc>
                          <a:spcPct val="100000"/>
                        </a:lnSpc>
                        <a:spcBef>
                          <a:spcPts val="445"/>
                        </a:spcBef>
                      </a:pPr>
                      <a:r>
                        <a:rPr sz="600" spc="-5" dirty="0">
                          <a:latin typeface="Calibri"/>
                          <a:cs typeface="Calibri"/>
                        </a:rPr>
                        <a:t>60</a:t>
                      </a:r>
                      <a:endParaRPr sz="600">
                        <a:latin typeface="Calibri"/>
                        <a:cs typeface="Calibri"/>
                      </a:endParaRPr>
                    </a:p>
                    <a:p>
                      <a:pPr algn="ctr">
                        <a:lnSpc>
                          <a:spcPct val="100000"/>
                        </a:lnSpc>
                        <a:spcBef>
                          <a:spcPts val="70"/>
                        </a:spcBef>
                      </a:pPr>
                      <a:r>
                        <a:rPr sz="600" spc="-10" dirty="0">
                          <a:latin typeface="Calibri"/>
                          <a:cs typeface="Calibri"/>
                        </a:rPr>
                        <a:t>dias</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540" algn="ctr">
                        <a:lnSpc>
                          <a:spcPct val="100000"/>
                        </a:lnSpc>
                        <a:spcBef>
                          <a:spcPts val="445"/>
                        </a:spcBef>
                      </a:pPr>
                      <a:r>
                        <a:rPr sz="600" spc="-5" dirty="0">
                          <a:latin typeface="Calibri"/>
                          <a:cs typeface="Calibri"/>
                        </a:rPr>
                        <a:t>30</a:t>
                      </a:r>
                      <a:endParaRPr sz="600">
                        <a:latin typeface="Calibri"/>
                        <a:cs typeface="Calibri"/>
                      </a:endParaRPr>
                    </a:p>
                    <a:p>
                      <a:pPr marL="1270" algn="ctr">
                        <a:lnSpc>
                          <a:spcPct val="100000"/>
                        </a:lnSpc>
                        <a:spcBef>
                          <a:spcPts val="70"/>
                        </a:spcBef>
                      </a:pPr>
                      <a:r>
                        <a:rPr sz="600" spc="-10" dirty="0">
                          <a:latin typeface="Calibri"/>
                          <a:cs typeface="Calibri"/>
                        </a:rPr>
                        <a:t>dias</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R="276225" algn="r">
                        <a:lnSpc>
                          <a:spcPct val="100000"/>
                        </a:lnSpc>
                      </a:pPr>
                      <a:r>
                        <a:rPr sz="600" dirty="0">
                          <a:latin typeface="Calibri"/>
                          <a:cs typeface="Calibri"/>
                        </a:rPr>
                        <a:t>0,5</a:t>
                      </a:r>
                      <a:r>
                        <a:rPr sz="600" spc="-20" dirty="0">
                          <a:latin typeface="Times New Roman"/>
                          <a:cs typeface="Times New Roman"/>
                        </a:rPr>
                        <a:t> </a:t>
                      </a:r>
                      <a:r>
                        <a:rPr sz="600" dirty="0">
                          <a:latin typeface="Calibri"/>
                          <a:cs typeface="Calibri"/>
                        </a:rPr>
                        <a:t>mL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222885">
                        <a:lnSpc>
                          <a:spcPct val="100000"/>
                        </a:lnSpc>
                      </a:pPr>
                      <a:r>
                        <a:rPr sz="600" spc="-5" dirty="0">
                          <a:latin typeface="Calibri"/>
                          <a:cs typeface="Calibri"/>
                        </a:rPr>
                        <a:t>Intramuscular</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spcBef>
                          <a:spcPts val="30"/>
                        </a:spcBef>
                      </a:pPr>
                      <a:endParaRPr sz="800">
                        <a:latin typeface="Times New Roman"/>
                        <a:cs typeface="Times New Roman"/>
                      </a:endParaRPr>
                    </a:p>
                    <a:p>
                      <a:pPr marL="100965" marR="92710" indent="7620" algn="just">
                        <a:lnSpc>
                          <a:spcPct val="108600"/>
                        </a:lnSpc>
                        <a:spcBef>
                          <a:spcPts val="5"/>
                        </a:spcBef>
                      </a:pPr>
                      <a:r>
                        <a:rPr sz="600" spc="-10" dirty="0">
                          <a:latin typeface="Calibri"/>
                          <a:cs typeface="Calibri"/>
                        </a:rPr>
                        <a:t>Deltoide, Vasto </a:t>
                      </a:r>
                      <a:r>
                        <a:rPr sz="600" spc="-145" dirty="0">
                          <a:latin typeface="Calibri"/>
                          <a:cs typeface="Calibri"/>
                        </a:rPr>
                        <a:t> </a:t>
                      </a:r>
                      <a:r>
                        <a:rPr sz="600" spc="-10" dirty="0">
                          <a:latin typeface="Calibri"/>
                          <a:cs typeface="Calibri"/>
                        </a:rPr>
                        <a:t>lateral </a:t>
                      </a:r>
                      <a:r>
                        <a:rPr sz="600" spc="-5" dirty="0">
                          <a:latin typeface="Calibri"/>
                          <a:cs typeface="Calibri"/>
                        </a:rPr>
                        <a:t>da coxa , </a:t>
                      </a:r>
                      <a:r>
                        <a:rPr sz="600" spc="-150" dirty="0">
                          <a:latin typeface="Calibri"/>
                          <a:cs typeface="Calibri"/>
                        </a:rPr>
                        <a:t> </a:t>
                      </a:r>
                      <a:r>
                        <a:rPr sz="600" spc="-10" dirty="0">
                          <a:latin typeface="Calibri"/>
                          <a:cs typeface="Calibri"/>
                        </a:rPr>
                        <a:t>dorsoglúteo ou </a:t>
                      </a:r>
                      <a:r>
                        <a:rPr sz="600" spc="-5" dirty="0">
                          <a:latin typeface="Calibri"/>
                          <a:cs typeface="Calibri"/>
                        </a:rPr>
                        <a:t> ventroglúteo</a:t>
                      </a:r>
                      <a:endParaRPr sz="600">
                        <a:latin typeface="Calibri"/>
                        <a:cs typeface="Calibri"/>
                      </a:endParaRPr>
                    </a:p>
                  </a:txBody>
                  <a:tcPr marL="0" marR="0" marT="325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spcBef>
                          <a:spcPts val="45"/>
                        </a:spcBef>
                      </a:pPr>
                      <a:endParaRPr sz="800">
                        <a:latin typeface="Times New Roman"/>
                        <a:cs typeface="Times New Roman"/>
                      </a:endParaRPr>
                    </a:p>
                    <a:p>
                      <a:pPr marL="3175" algn="ctr">
                        <a:lnSpc>
                          <a:spcPct val="100000"/>
                        </a:lnSpc>
                        <a:spcBef>
                          <a:spcPts val="5"/>
                        </a:spcBef>
                      </a:pPr>
                      <a:r>
                        <a:rPr sz="600" spc="-5" dirty="0">
                          <a:latin typeface="Calibri"/>
                          <a:cs typeface="Calibri"/>
                        </a:rPr>
                        <a:t>20x5,5</a:t>
                      </a:r>
                      <a:endParaRPr sz="600">
                        <a:latin typeface="Calibri"/>
                        <a:cs typeface="Calibri"/>
                      </a:endParaRPr>
                    </a:p>
                    <a:p>
                      <a:pPr marL="3175" algn="ctr">
                        <a:lnSpc>
                          <a:spcPct val="100000"/>
                        </a:lnSpc>
                        <a:spcBef>
                          <a:spcPts val="70"/>
                        </a:spcBef>
                      </a:pPr>
                      <a:r>
                        <a:rPr sz="600" spc="-5" dirty="0">
                          <a:latin typeface="Calibri"/>
                          <a:cs typeface="Calibri"/>
                        </a:rPr>
                        <a:t>25x6</a:t>
                      </a:r>
                      <a:endParaRPr sz="600">
                        <a:latin typeface="Calibri"/>
                        <a:cs typeface="Calibri"/>
                      </a:endParaRPr>
                    </a:p>
                    <a:p>
                      <a:pPr marL="3175" algn="ctr">
                        <a:lnSpc>
                          <a:spcPct val="100000"/>
                        </a:lnSpc>
                        <a:spcBef>
                          <a:spcPts val="70"/>
                        </a:spcBef>
                      </a:pPr>
                      <a:r>
                        <a:rPr sz="600" spc="-5" dirty="0">
                          <a:latin typeface="Calibri"/>
                          <a:cs typeface="Calibri"/>
                        </a:rPr>
                        <a:t>25x7</a:t>
                      </a:r>
                      <a:endParaRPr sz="600">
                        <a:latin typeface="Calibri"/>
                        <a:cs typeface="Calibri"/>
                      </a:endParaRPr>
                    </a:p>
                    <a:p>
                      <a:pPr marL="3175" algn="ctr">
                        <a:lnSpc>
                          <a:spcPct val="100000"/>
                        </a:lnSpc>
                        <a:spcBef>
                          <a:spcPts val="75"/>
                        </a:spcBef>
                      </a:pPr>
                      <a:r>
                        <a:rPr sz="600" spc="-5" dirty="0">
                          <a:latin typeface="Calibri"/>
                          <a:cs typeface="Calibri"/>
                        </a:rPr>
                        <a:t>30x7</a:t>
                      </a:r>
                      <a:endParaRPr sz="600">
                        <a:latin typeface="Calibri"/>
                        <a:cs typeface="Calibri"/>
                      </a:endParaRPr>
                    </a:p>
                  </a:txBody>
                  <a:tcPr marL="0" marR="0" marT="4887"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extLst>
                  <a:ext uri="{0D108BD9-81ED-4DB2-BD59-A6C34878D82A}">
                    <a16:rowId xmlns:a16="http://schemas.microsoft.com/office/drawing/2014/main" val="10004"/>
                  </a:ext>
                </a:extLst>
              </a:tr>
              <a:tr h="595554">
                <a:tc>
                  <a:txBody>
                    <a:bodyPr/>
                    <a:lstStyle/>
                    <a:p>
                      <a:pPr>
                        <a:lnSpc>
                          <a:spcPct val="100000"/>
                        </a:lnSpc>
                      </a:pPr>
                      <a:endParaRPr sz="600" b="1" dirty="0">
                        <a:latin typeface="Times New Roman"/>
                        <a:cs typeface="Times New Roman"/>
                      </a:endParaRPr>
                    </a:p>
                    <a:p>
                      <a:pPr>
                        <a:lnSpc>
                          <a:spcPct val="100000"/>
                        </a:lnSpc>
                        <a:spcBef>
                          <a:spcPts val="15"/>
                        </a:spcBef>
                      </a:pPr>
                      <a:endParaRPr sz="600" b="1" dirty="0">
                        <a:latin typeface="Times New Roman"/>
                        <a:cs typeface="Times New Roman"/>
                      </a:endParaRPr>
                    </a:p>
                    <a:p>
                      <a:pPr marL="470534" marR="26670" indent="-437515">
                        <a:lnSpc>
                          <a:spcPct val="108600"/>
                        </a:lnSpc>
                      </a:pPr>
                      <a:r>
                        <a:rPr sz="600" b="1" spc="-5" dirty="0">
                          <a:latin typeface="Calibri"/>
                          <a:cs typeface="Calibri"/>
                        </a:rPr>
                        <a:t>Febre</a:t>
                      </a:r>
                      <a:r>
                        <a:rPr sz="600" b="1" spc="-20" dirty="0">
                          <a:latin typeface="Calibri"/>
                          <a:cs typeface="Calibri"/>
                        </a:rPr>
                        <a:t> </a:t>
                      </a:r>
                      <a:r>
                        <a:rPr sz="600" b="1" spc="-5" dirty="0">
                          <a:latin typeface="Calibri"/>
                          <a:cs typeface="Calibri"/>
                        </a:rPr>
                        <a:t>Amarela</a:t>
                      </a:r>
                      <a:r>
                        <a:rPr sz="600" b="1" spc="-15" dirty="0">
                          <a:latin typeface="Calibri"/>
                          <a:cs typeface="Calibri"/>
                        </a:rPr>
                        <a:t> </a:t>
                      </a:r>
                      <a:r>
                        <a:rPr sz="600" b="1" spc="-5" dirty="0">
                          <a:latin typeface="Calibri"/>
                          <a:cs typeface="Calibri"/>
                        </a:rPr>
                        <a:t>(Atenuada) </a:t>
                      </a:r>
                      <a:r>
                        <a:rPr sz="600" b="1" spc="-145" dirty="0">
                          <a:latin typeface="Calibri"/>
                          <a:cs typeface="Calibri"/>
                        </a:rPr>
                        <a:t> </a:t>
                      </a:r>
                      <a:r>
                        <a:rPr sz="600" b="1" spc="-5" dirty="0">
                          <a:latin typeface="Calibri"/>
                          <a:cs typeface="Calibri"/>
                        </a:rPr>
                        <a:t>(1)</a:t>
                      </a:r>
                      <a:endParaRPr sz="600" b="1"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algn="ctr">
                        <a:lnSpc>
                          <a:spcPct val="100000"/>
                        </a:lnSpc>
                      </a:pPr>
                      <a:r>
                        <a:rPr sz="600" spc="-10" dirty="0">
                          <a:latin typeface="Calibri"/>
                          <a:cs typeface="Calibri"/>
                        </a:rPr>
                        <a:t>Febre</a:t>
                      </a:r>
                      <a:r>
                        <a:rPr sz="600" spc="-30" dirty="0">
                          <a:latin typeface="Calibri"/>
                          <a:cs typeface="Calibri"/>
                        </a:rPr>
                        <a:t> </a:t>
                      </a:r>
                      <a:r>
                        <a:rPr sz="600" spc="-5" dirty="0">
                          <a:latin typeface="Calibri"/>
                          <a:cs typeface="Calibri"/>
                        </a:rPr>
                        <a:t>Amarela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R="105410" algn="r">
                        <a:lnSpc>
                          <a:spcPct val="100000"/>
                        </a:lnSpc>
                      </a:pPr>
                      <a:r>
                        <a:rPr sz="600" spc="-10" dirty="0">
                          <a:latin typeface="Calibri"/>
                          <a:cs typeface="Calibri"/>
                        </a:rPr>
                        <a:t>Vírus</a:t>
                      </a:r>
                      <a:r>
                        <a:rPr sz="600" spc="-15" dirty="0">
                          <a:latin typeface="Calibri"/>
                          <a:cs typeface="Calibri"/>
                        </a:rPr>
                        <a:t> </a:t>
                      </a:r>
                      <a:r>
                        <a:rPr sz="600" spc="-5" dirty="0">
                          <a:latin typeface="Calibri"/>
                          <a:cs typeface="Calibri"/>
                        </a:rPr>
                        <a:t>vivo</a:t>
                      </a:r>
                      <a:r>
                        <a:rPr sz="600" spc="-15" dirty="0">
                          <a:latin typeface="Calibri"/>
                          <a:cs typeface="Calibri"/>
                        </a:rPr>
                        <a:t> </a:t>
                      </a:r>
                      <a:r>
                        <a:rPr sz="600" spc="-5" dirty="0">
                          <a:latin typeface="Calibri"/>
                          <a:cs typeface="Calibri"/>
                        </a:rPr>
                        <a:t>atenuado</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algn="ctr">
                        <a:lnSpc>
                          <a:spcPct val="100000"/>
                        </a:lnSpc>
                      </a:pPr>
                      <a:r>
                        <a:rPr sz="600" spc="-10" dirty="0">
                          <a:latin typeface="Calibri"/>
                          <a:cs typeface="Calibri"/>
                        </a:rPr>
                        <a:t>Dose</a:t>
                      </a:r>
                      <a:r>
                        <a:rPr sz="600" spc="-30" dirty="0">
                          <a:latin typeface="Calibri"/>
                          <a:cs typeface="Calibri"/>
                        </a:rPr>
                        <a:t> </a:t>
                      </a:r>
                      <a:r>
                        <a:rPr sz="600" spc="-10" dirty="0">
                          <a:latin typeface="Calibri"/>
                          <a:cs typeface="Calibri"/>
                        </a:rPr>
                        <a:t>única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marL="32384" marR="23495" indent="-6350" algn="ctr">
                        <a:lnSpc>
                          <a:spcPct val="108600"/>
                        </a:lnSpc>
                        <a:spcBef>
                          <a:spcPts val="370"/>
                        </a:spcBef>
                      </a:pPr>
                      <a:r>
                        <a:rPr sz="600" spc="-5" dirty="0">
                          <a:latin typeface="Calibri"/>
                          <a:cs typeface="Calibri"/>
                        </a:rPr>
                        <a:t>Reforço, caso a </a:t>
                      </a:r>
                      <a:r>
                        <a:rPr sz="600" spc="-10" dirty="0">
                          <a:latin typeface="Calibri"/>
                          <a:cs typeface="Calibri"/>
                        </a:rPr>
                        <a:t>pessoa </a:t>
                      </a:r>
                      <a:r>
                        <a:rPr sz="600" spc="-5" dirty="0">
                          <a:latin typeface="Calibri"/>
                          <a:cs typeface="Calibri"/>
                        </a:rPr>
                        <a:t> tenha recebido </a:t>
                      </a:r>
                      <a:r>
                        <a:rPr sz="600" spc="-10" dirty="0">
                          <a:latin typeface="Calibri"/>
                          <a:cs typeface="Calibri"/>
                        </a:rPr>
                        <a:t>uma </a:t>
                      </a:r>
                      <a:r>
                        <a:rPr sz="600" spc="-5" dirty="0">
                          <a:latin typeface="Calibri"/>
                          <a:cs typeface="Calibri"/>
                        </a:rPr>
                        <a:t> </a:t>
                      </a:r>
                      <a:r>
                        <a:rPr sz="600" spc="-10" dirty="0">
                          <a:latin typeface="Calibri"/>
                          <a:cs typeface="Calibri"/>
                        </a:rPr>
                        <a:t>dose </a:t>
                      </a:r>
                      <a:r>
                        <a:rPr sz="600" spc="-5" dirty="0">
                          <a:latin typeface="Calibri"/>
                          <a:cs typeface="Calibri"/>
                        </a:rPr>
                        <a:t>da vacina antes </a:t>
                      </a:r>
                      <a:r>
                        <a:rPr sz="600" spc="-10" dirty="0">
                          <a:latin typeface="Calibri"/>
                          <a:cs typeface="Calibri"/>
                        </a:rPr>
                        <a:t>de </a:t>
                      </a:r>
                      <a:r>
                        <a:rPr sz="600" spc="-145" dirty="0">
                          <a:latin typeface="Calibri"/>
                          <a:cs typeface="Calibri"/>
                        </a:rPr>
                        <a:t> </a:t>
                      </a:r>
                      <a:r>
                        <a:rPr sz="600" spc="-5" dirty="0">
                          <a:latin typeface="Calibri"/>
                          <a:cs typeface="Calibri"/>
                        </a:rPr>
                        <a:t>completar 5 </a:t>
                      </a:r>
                      <a:r>
                        <a:rPr sz="600" spc="-10" dirty="0">
                          <a:latin typeface="Calibri"/>
                          <a:cs typeface="Calibri"/>
                        </a:rPr>
                        <a:t>(cinco </a:t>
                      </a:r>
                      <a:r>
                        <a:rPr sz="600" spc="-5" dirty="0">
                          <a:latin typeface="Calibri"/>
                          <a:cs typeface="Calibri"/>
                        </a:rPr>
                        <a:t>) </a:t>
                      </a:r>
                      <a:r>
                        <a:rPr sz="600" dirty="0">
                          <a:latin typeface="Calibri"/>
                          <a:cs typeface="Calibri"/>
                        </a:rPr>
                        <a:t> </a:t>
                      </a:r>
                      <a:r>
                        <a:rPr sz="600" spc="-5" dirty="0">
                          <a:latin typeface="Calibri"/>
                          <a:cs typeface="Calibri"/>
                        </a:rPr>
                        <a:t>anos</a:t>
                      </a:r>
                      <a:r>
                        <a:rPr sz="600" spc="-10" dirty="0">
                          <a:latin typeface="Calibri"/>
                          <a:cs typeface="Calibri"/>
                        </a:rPr>
                        <a:t> </a:t>
                      </a:r>
                      <a:r>
                        <a:rPr sz="600" spc="-5" dirty="0">
                          <a:latin typeface="Calibri"/>
                          <a:cs typeface="Calibri"/>
                        </a:rPr>
                        <a:t>de </a:t>
                      </a:r>
                      <a:r>
                        <a:rPr sz="600" spc="-10" dirty="0">
                          <a:latin typeface="Calibri"/>
                          <a:cs typeface="Calibri"/>
                        </a:rPr>
                        <a:t>idade</a:t>
                      </a:r>
                      <a:endParaRPr sz="600">
                        <a:latin typeface="Calibri"/>
                        <a:cs typeface="Calibri"/>
                      </a:endParaRPr>
                    </a:p>
                  </a:txBody>
                  <a:tcPr marL="0" marR="0" marT="40181"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L="635"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L="635"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R="276225" algn="r">
                        <a:lnSpc>
                          <a:spcPct val="100000"/>
                        </a:lnSpc>
                      </a:pPr>
                      <a:r>
                        <a:rPr sz="600" dirty="0">
                          <a:latin typeface="Calibri"/>
                          <a:cs typeface="Calibri"/>
                        </a:rPr>
                        <a:t>0,5</a:t>
                      </a:r>
                      <a:r>
                        <a:rPr sz="600" spc="-20" dirty="0">
                          <a:latin typeface="Times New Roman"/>
                          <a:cs typeface="Times New Roman"/>
                        </a:rPr>
                        <a:t> </a:t>
                      </a:r>
                      <a:r>
                        <a:rPr sz="600" dirty="0">
                          <a:latin typeface="Calibri"/>
                          <a:cs typeface="Calibri"/>
                        </a:rPr>
                        <a:t>mL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L="260985">
                        <a:lnSpc>
                          <a:spcPct val="100000"/>
                        </a:lnSpc>
                      </a:pPr>
                      <a:r>
                        <a:rPr sz="600" spc="-10" dirty="0">
                          <a:latin typeface="Calibri"/>
                          <a:cs typeface="Calibri"/>
                        </a:rPr>
                        <a:t>Subcutânea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700">
                        <a:latin typeface="Times New Roman"/>
                        <a:cs typeface="Times New Roman"/>
                      </a:endParaRPr>
                    </a:p>
                    <a:p>
                      <a:pPr marL="3810" algn="ctr">
                        <a:lnSpc>
                          <a:spcPct val="100000"/>
                        </a:lnSpc>
                      </a:pPr>
                      <a:r>
                        <a:rPr sz="500" spc="10" dirty="0">
                          <a:latin typeface="Calibri"/>
                          <a:cs typeface="Calibri"/>
                        </a:rPr>
                        <a:t>Região</a:t>
                      </a:r>
                      <a:r>
                        <a:rPr sz="500" spc="-35" dirty="0">
                          <a:latin typeface="Calibri"/>
                          <a:cs typeface="Calibri"/>
                        </a:rPr>
                        <a:t> </a:t>
                      </a:r>
                      <a:r>
                        <a:rPr sz="500" spc="5" dirty="0">
                          <a:latin typeface="Calibri"/>
                          <a:cs typeface="Calibri"/>
                        </a:rPr>
                        <a:t>deltoideana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25"/>
                        </a:spcBef>
                      </a:pPr>
                      <a:endParaRPr sz="500">
                        <a:latin typeface="Times New Roman"/>
                        <a:cs typeface="Times New Roman"/>
                      </a:endParaRPr>
                    </a:p>
                    <a:p>
                      <a:pPr marL="3175" algn="ctr">
                        <a:lnSpc>
                          <a:spcPct val="100000"/>
                        </a:lnSpc>
                      </a:pPr>
                      <a:r>
                        <a:rPr sz="600" spc="-5" dirty="0">
                          <a:latin typeface="Calibri"/>
                          <a:cs typeface="Calibri"/>
                        </a:rPr>
                        <a:t>13x4,5</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extLst>
                  <a:ext uri="{0D108BD9-81ED-4DB2-BD59-A6C34878D82A}">
                    <a16:rowId xmlns:a16="http://schemas.microsoft.com/office/drawing/2014/main" val="10005"/>
                  </a:ext>
                </a:extLst>
              </a:tr>
              <a:tr h="634649">
                <a:tc>
                  <a:txBody>
                    <a:bodyPr/>
                    <a:lstStyle/>
                    <a:p>
                      <a:pPr>
                        <a:lnSpc>
                          <a:spcPct val="100000"/>
                        </a:lnSpc>
                      </a:pPr>
                      <a:endParaRPr sz="600" b="1" dirty="0">
                        <a:latin typeface="Times New Roman"/>
                        <a:cs typeface="Times New Roman"/>
                      </a:endParaRPr>
                    </a:p>
                    <a:p>
                      <a:pPr>
                        <a:lnSpc>
                          <a:spcPct val="100000"/>
                        </a:lnSpc>
                      </a:pPr>
                      <a:endParaRPr sz="600" b="1" dirty="0">
                        <a:latin typeface="Times New Roman"/>
                        <a:cs typeface="Times New Roman"/>
                      </a:endParaRPr>
                    </a:p>
                    <a:p>
                      <a:pPr>
                        <a:lnSpc>
                          <a:spcPct val="100000"/>
                        </a:lnSpc>
                        <a:spcBef>
                          <a:spcPts val="55"/>
                        </a:spcBef>
                      </a:pPr>
                      <a:endParaRPr sz="600" b="1" dirty="0">
                        <a:latin typeface="Times New Roman"/>
                        <a:cs typeface="Times New Roman"/>
                      </a:endParaRPr>
                    </a:p>
                    <a:p>
                      <a:pPr marL="325755" marR="50165" indent="-273050">
                        <a:lnSpc>
                          <a:spcPct val="114999"/>
                        </a:lnSpc>
                      </a:pPr>
                      <a:r>
                        <a:rPr sz="600" b="1" dirty="0">
                          <a:latin typeface="Calibri"/>
                          <a:cs typeface="Calibri"/>
                        </a:rPr>
                        <a:t>Sarampo,Caxumba,</a:t>
                      </a:r>
                      <a:r>
                        <a:rPr sz="600" b="1" spc="-10" dirty="0">
                          <a:latin typeface="Times New Roman"/>
                          <a:cs typeface="Times New Roman"/>
                        </a:rPr>
                        <a:t> </a:t>
                      </a:r>
                      <a:r>
                        <a:rPr sz="600" b="1" dirty="0">
                          <a:latin typeface="Calibri"/>
                          <a:cs typeface="Calibri"/>
                        </a:rPr>
                        <a:t>Rubéola </a:t>
                      </a:r>
                      <a:r>
                        <a:rPr sz="600" b="1" dirty="0">
                          <a:latin typeface="Times New Roman"/>
                          <a:cs typeface="Times New Roman"/>
                        </a:rPr>
                        <a:t> </a:t>
                      </a:r>
                      <a:r>
                        <a:rPr sz="600" b="1" spc="10" dirty="0">
                          <a:latin typeface="Calibri"/>
                          <a:cs typeface="Calibri"/>
                        </a:rPr>
                        <a:t>(SCR)</a:t>
                      </a:r>
                      <a:r>
                        <a:rPr sz="600" b="1" dirty="0">
                          <a:latin typeface="Calibri"/>
                          <a:cs typeface="Calibri"/>
                        </a:rPr>
                        <a:t> </a:t>
                      </a:r>
                      <a:r>
                        <a:rPr sz="600" b="1" spc="5" dirty="0">
                          <a:latin typeface="Calibri"/>
                          <a:cs typeface="Calibri"/>
                        </a:rPr>
                        <a:t>(2)</a:t>
                      </a:r>
                      <a:r>
                        <a:rPr sz="600" b="1" dirty="0">
                          <a:latin typeface="Calibri"/>
                          <a:cs typeface="Calibri"/>
                        </a:rPr>
                        <a:t> </a:t>
                      </a:r>
                      <a:r>
                        <a:rPr sz="600" b="1" spc="5" dirty="0">
                          <a:latin typeface="Calibri"/>
                          <a:cs typeface="Calibri"/>
                        </a:rPr>
                        <a:t>(3)</a:t>
                      </a:r>
                      <a:endParaRPr sz="600" b="1" dirty="0">
                        <a:latin typeface="Calibri"/>
                        <a:cs typeface="Calibri"/>
                      </a:endParaRPr>
                    </a:p>
                  </a:txBody>
                  <a:tcPr marL="0" marR="0" marT="0"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pPr>
                      <a:endParaRPr sz="600">
                        <a:latin typeface="Times New Roman"/>
                        <a:cs typeface="Times New Roman"/>
                      </a:endParaRPr>
                    </a:p>
                    <a:p>
                      <a:pPr>
                        <a:lnSpc>
                          <a:spcPct val="100000"/>
                        </a:lnSpc>
                        <a:spcBef>
                          <a:spcPts val="20"/>
                        </a:spcBef>
                      </a:pPr>
                      <a:endParaRPr sz="800">
                        <a:latin typeface="Times New Roman"/>
                        <a:cs typeface="Times New Roman"/>
                      </a:endParaRPr>
                    </a:p>
                    <a:p>
                      <a:pPr marL="361950" marR="119380" indent="-231775">
                        <a:lnSpc>
                          <a:spcPct val="108600"/>
                        </a:lnSpc>
                        <a:spcBef>
                          <a:spcPts val="5"/>
                        </a:spcBef>
                      </a:pPr>
                      <a:r>
                        <a:rPr sz="600" spc="-10" dirty="0">
                          <a:latin typeface="Calibri"/>
                          <a:cs typeface="Calibri"/>
                        </a:rPr>
                        <a:t>Sarampo, Caxumba </a:t>
                      </a:r>
                      <a:r>
                        <a:rPr sz="600" spc="-5" dirty="0">
                          <a:latin typeface="Calibri"/>
                          <a:cs typeface="Calibri"/>
                        </a:rPr>
                        <a:t>e </a:t>
                      </a:r>
                      <a:r>
                        <a:rPr sz="600" spc="-145" dirty="0">
                          <a:latin typeface="Calibri"/>
                          <a:cs typeface="Calibri"/>
                        </a:rPr>
                        <a:t> </a:t>
                      </a:r>
                      <a:r>
                        <a:rPr sz="600" spc="-5" dirty="0">
                          <a:latin typeface="Calibri"/>
                          <a:cs typeface="Calibri"/>
                        </a:rPr>
                        <a:t>Rubéola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R="105410" algn="r">
                        <a:lnSpc>
                          <a:spcPct val="100000"/>
                        </a:lnSpc>
                      </a:pPr>
                      <a:r>
                        <a:rPr sz="600" spc="-10" dirty="0">
                          <a:latin typeface="Calibri"/>
                          <a:cs typeface="Calibri"/>
                        </a:rPr>
                        <a:t>Vírus</a:t>
                      </a:r>
                      <a:r>
                        <a:rPr sz="600" spc="-15" dirty="0">
                          <a:latin typeface="Calibri"/>
                          <a:cs typeface="Calibri"/>
                        </a:rPr>
                        <a:t> </a:t>
                      </a:r>
                      <a:r>
                        <a:rPr sz="600" spc="-5" dirty="0">
                          <a:latin typeface="Calibri"/>
                          <a:cs typeface="Calibri"/>
                        </a:rPr>
                        <a:t>vivo</a:t>
                      </a:r>
                      <a:r>
                        <a:rPr sz="600" spc="-15" dirty="0">
                          <a:latin typeface="Calibri"/>
                          <a:cs typeface="Calibri"/>
                        </a:rPr>
                        <a:t> </a:t>
                      </a:r>
                      <a:r>
                        <a:rPr sz="600" spc="-5" dirty="0">
                          <a:latin typeface="Calibri"/>
                          <a:cs typeface="Calibri"/>
                        </a:rPr>
                        <a:t>atenuado</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spcBef>
                          <a:spcPts val="15"/>
                        </a:spcBef>
                      </a:pPr>
                      <a:endParaRPr sz="600">
                        <a:latin typeface="Times New Roman"/>
                        <a:cs typeface="Times New Roman"/>
                      </a:endParaRPr>
                    </a:p>
                    <a:p>
                      <a:pPr algn="ctr">
                        <a:lnSpc>
                          <a:spcPct val="100000"/>
                        </a:lnSpc>
                        <a:spcBef>
                          <a:spcPts val="5"/>
                        </a:spcBef>
                        <a:tabLst>
                          <a:tab pos="528955" algn="l"/>
                        </a:tabLst>
                      </a:pPr>
                      <a:r>
                        <a:rPr sz="500" spc="10" dirty="0">
                          <a:latin typeface="Calibri"/>
                          <a:cs typeface="Calibri"/>
                        </a:rPr>
                        <a:t>2</a:t>
                      </a:r>
                      <a:r>
                        <a:rPr sz="500" spc="5" dirty="0">
                          <a:latin typeface="Calibri"/>
                          <a:cs typeface="Calibri"/>
                        </a:rPr>
                        <a:t> doses</a:t>
                      </a:r>
                      <a:r>
                        <a:rPr sz="500" spc="5" dirty="0">
                          <a:latin typeface="Times New Roman"/>
                          <a:cs typeface="Times New Roman"/>
                        </a:rPr>
                        <a:t>	</a:t>
                      </a:r>
                      <a:r>
                        <a:rPr sz="500" spc="5" dirty="0">
                          <a:latin typeface="Calibri"/>
                          <a:cs typeface="Calibri"/>
                        </a:rPr>
                        <a:t>(20</a:t>
                      </a:r>
                      <a:r>
                        <a:rPr sz="500" spc="-35" dirty="0">
                          <a:latin typeface="Calibri"/>
                          <a:cs typeface="Calibri"/>
                        </a:rPr>
                        <a:t> </a:t>
                      </a:r>
                      <a:r>
                        <a:rPr sz="500" spc="10" dirty="0">
                          <a:latin typeface="Calibri"/>
                          <a:cs typeface="Calibri"/>
                        </a:rPr>
                        <a:t>a</a:t>
                      </a:r>
                      <a:endParaRPr sz="500">
                        <a:latin typeface="Calibri"/>
                        <a:cs typeface="Calibri"/>
                      </a:endParaRPr>
                    </a:p>
                    <a:p>
                      <a:pPr marL="635" algn="ctr">
                        <a:lnSpc>
                          <a:spcPct val="100000"/>
                        </a:lnSpc>
                        <a:spcBef>
                          <a:spcPts val="105"/>
                        </a:spcBef>
                      </a:pPr>
                      <a:r>
                        <a:rPr sz="500" spc="10" dirty="0">
                          <a:latin typeface="Calibri"/>
                          <a:cs typeface="Calibri"/>
                        </a:rPr>
                        <a:t>29 anos)     </a:t>
                      </a:r>
                      <a:r>
                        <a:rPr sz="500" spc="120" dirty="0">
                          <a:latin typeface="Calibri"/>
                          <a:cs typeface="Calibri"/>
                        </a:rPr>
                        <a:t> </a:t>
                      </a:r>
                      <a:r>
                        <a:rPr sz="500" spc="10" dirty="0">
                          <a:latin typeface="Calibri"/>
                          <a:cs typeface="Calibri"/>
                        </a:rPr>
                        <a:t>1</a:t>
                      </a:r>
                      <a:r>
                        <a:rPr sz="500" spc="-30" dirty="0">
                          <a:latin typeface="Calibri"/>
                          <a:cs typeface="Calibri"/>
                        </a:rPr>
                        <a:t> </a:t>
                      </a:r>
                      <a:r>
                        <a:rPr sz="500" spc="5" dirty="0">
                          <a:latin typeface="Calibri"/>
                          <a:cs typeface="Calibri"/>
                        </a:rPr>
                        <a:t>dose</a:t>
                      </a:r>
                      <a:endParaRPr sz="500">
                        <a:latin typeface="Calibri"/>
                        <a:cs typeface="Calibri"/>
                      </a:endParaRPr>
                    </a:p>
                    <a:p>
                      <a:pPr marL="66040" marR="55880" indent="635" algn="ctr">
                        <a:lnSpc>
                          <a:spcPct val="114999"/>
                        </a:lnSpc>
                      </a:pPr>
                      <a:r>
                        <a:rPr sz="500" spc="5" dirty="0">
                          <a:latin typeface="Calibri"/>
                          <a:cs typeface="Calibri"/>
                        </a:rPr>
                        <a:t>(30 </a:t>
                      </a:r>
                      <a:r>
                        <a:rPr sz="500" spc="10" dirty="0">
                          <a:latin typeface="Calibri"/>
                          <a:cs typeface="Calibri"/>
                        </a:rPr>
                        <a:t>a 59 anos) </a:t>
                      </a:r>
                      <a:r>
                        <a:rPr sz="500" spc="15" dirty="0">
                          <a:latin typeface="Calibri"/>
                          <a:cs typeface="Calibri"/>
                        </a:rPr>
                        <a:t> </a:t>
                      </a:r>
                      <a:r>
                        <a:rPr sz="500" dirty="0">
                          <a:latin typeface="Calibri"/>
                          <a:cs typeface="Calibri"/>
                        </a:rPr>
                        <a:t>(verificar </a:t>
                      </a:r>
                      <a:r>
                        <a:rPr sz="500" spc="10" dirty="0">
                          <a:latin typeface="Calibri"/>
                          <a:cs typeface="Calibri"/>
                        </a:rPr>
                        <a:t>a </a:t>
                      </a:r>
                      <a:r>
                        <a:rPr sz="500" spc="5" dirty="0">
                          <a:latin typeface="Calibri"/>
                          <a:cs typeface="Calibri"/>
                        </a:rPr>
                        <a:t>situação </a:t>
                      </a:r>
                      <a:r>
                        <a:rPr sz="500" spc="-125" dirty="0">
                          <a:latin typeface="Calibri"/>
                          <a:cs typeface="Calibri"/>
                        </a:rPr>
                        <a:t> </a:t>
                      </a:r>
                      <a:r>
                        <a:rPr sz="500" spc="5" dirty="0">
                          <a:latin typeface="Calibri"/>
                          <a:cs typeface="Calibri"/>
                        </a:rPr>
                        <a:t>vacinal</a:t>
                      </a:r>
                      <a:r>
                        <a:rPr sz="500" dirty="0">
                          <a:latin typeface="Calibri"/>
                          <a:cs typeface="Calibri"/>
                        </a:rPr>
                        <a:t> </a:t>
                      </a:r>
                      <a:r>
                        <a:rPr sz="500" spc="5" dirty="0">
                          <a:latin typeface="Calibri"/>
                          <a:cs typeface="Calibri"/>
                        </a:rPr>
                        <a:t>anterior)</a:t>
                      </a:r>
                      <a:endParaRPr sz="500">
                        <a:latin typeface="Calibri"/>
                        <a:cs typeface="Calibri"/>
                      </a:endParaRPr>
                    </a:p>
                  </a:txBody>
                  <a:tcPr marL="0" marR="0" marT="1629"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635"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635"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algn="ctr">
                        <a:lnSpc>
                          <a:spcPct val="100000"/>
                        </a:lnSpc>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spcBef>
                          <a:spcPts val="40"/>
                        </a:spcBef>
                      </a:pPr>
                      <a:endParaRPr sz="500">
                        <a:latin typeface="Times New Roman"/>
                        <a:cs typeface="Times New Roman"/>
                      </a:endParaRPr>
                    </a:p>
                    <a:p>
                      <a:pPr marL="2540" algn="ctr">
                        <a:lnSpc>
                          <a:spcPct val="100000"/>
                        </a:lnSpc>
                      </a:pPr>
                      <a:r>
                        <a:rPr sz="600" spc="-5" dirty="0">
                          <a:latin typeface="Calibri"/>
                          <a:cs typeface="Calibri"/>
                        </a:rPr>
                        <a:t>30</a:t>
                      </a:r>
                      <a:endParaRPr sz="600">
                        <a:latin typeface="Calibri"/>
                        <a:cs typeface="Calibri"/>
                      </a:endParaRPr>
                    </a:p>
                    <a:p>
                      <a:pPr marL="120650" marR="113664" algn="ctr">
                        <a:lnSpc>
                          <a:spcPct val="108600"/>
                        </a:lnSpc>
                      </a:pPr>
                      <a:r>
                        <a:rPr sz="600" spc="-5" dirty="0">
                          <a:latin typeface="Calibri"/>
                          <a:cs typeface="Calibri"/>
                        </a:rPr>
                        <a:t>dia</a:t>
                      </a:r>
                      <a:r>
                        <a:rPr sz="600" dirty="0">
                          <a:latin typeface="Calibri"/>
                          <a:cs typeface="Calibri"/>
                        </a:rPr>
                        <a:t>s</a:t>
                      </a:r>
                      <a:r>
                        <a:rPr sz="600" spc="-20" dirty="0">
                          <a:latin typeface="Times New Roman"/>
                          <a:cs typeface="Times New Roman"/>
                        </a:rPr>
                        <a:t> </a:t>
                      </a:r>
                      <a:r>
                        <a:rPr sz="600" spc="-5" dirty="0">
                          <a:latin typeface="Calibri"/>
                          <a:cs typeface="Calibri"/>
                        </a:rPr>
                        <a:t>(S</a:t>
                      </a:r>
                      <a:r>
                        <a:rPr sz="600" dirty="0">
                          <a:latin typeface="Calibri"/>
                          <a:cs typeface="Calibri"/>
                        </a:rPr>
                        <a:t>e</a:t>
                      </a:r>
                      <a:r>
                        <a:rPr sz="600" spc="-20" dirty="0">
                          <a:latin typeface="Times New Roman"/>
                          <a:cs typeface="Times New Roman"/>
                        </a:rPr>
                        <a:t> </a:t>
                      </a:r>
                      <a:r>
                        <a:rPr sz="600" dirty="0">
                          <a:latin typeface="Calibri"/>
                          <a:cs typeface="Calibri"/>
                        </a:rPr>
                        <a:t>2 </a:t>
                      </a:r>
                      <a:r>
                        <a:rPr sz="600" dirty="0">
                          <a:latin typeface="Times New Roman"/>
                          <a:cs typeface="Times New Roman"/>
                        </a:rPr>
                        <a:t> </a:t>
                      </a:r>
                      <a:r>
                        <a:rPr sz="600" spc="-10" dirty="0">
                          <a:latin typeface="Calibri"/>
                          <a:cs typeface="Calibri"/>
                        </a:rPr>
                        <a:t>doses)</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R="276225" algn="r">
                        <a:lnSpc>
                          <a:spcPct val="100000"/>
                        </a:lnSpc>
                      </a:pPr>
                      <a:r>
                        <a:rPr sz="600" dirty="0">
                          <a:latin typeface="Calibri"/>
                          <a:cs typeface="Calibri"/>
                        </a:rPr>
                        <a:t>0,5</a:t>
                      </a:r>
                      <a:r>
                        <a:rPr sz="600" spc="-20" dirty="0">
                          <a:latin typeface="Times New Roman"/>
                          <a:cs typeface="Times New Roman"/>
                        </a:rPr>
                        <a:t> </a:t>
                      </a:r>
                      <a:r>
                        <a:rPr sz="600" dirty="0">
                          <a:latin typeface="Calibri"/>
                          <a:cs typeface="Calibri"/>
                        </a:rPr>
                        <a:t>mL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260985">
                        <a:lnSpc>
                          <a:spcPct val="100000"/>
                        </a:lnSpc>
                      </a:pPr>
                      <a:r>
                        <a:rPr sz="600" spc="-10" dirty="0">
                          <a:latin typeface="Calibri"/>
                          <a:cs typeface="Calibri"/>
                        </a:rPr>
                        <a:t>Subcutânea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3810" algn="ctr">
                        <a:lnSpc>
                          <a:spcPct val="100000"/>
                        </a:lnSpc>
                        <a:spcBef>
                          <a:spcPts val="465"/>
                        </a:spcBef>
                      </a:pPr>
                      <a:r>
                        <a:rPr sz="500" spc="10" dirty="0">
                          <a:latin typeface="Calibri"/>
                          <a:cs typeface="Calibri"/>
                        </a:rPr>
                        <a:t>Região</a:t>
                      </a:r>
                      <a:r>
                        <a:rPr sz="500" spc="-35" dirty="0">
                          <a:latin typeface="Calibri"/>
                          <a:cs typeface="Calibri"/>
                        </a:rPr>
                        <a:t> </a:t>
                      </a:r>
                      <a:r>
                        <a:rPr sz="500" spc="5" dirty="0">
                          <a:latin typeface="Calibri"/>
                          <a:cs typeface="Calibri"/>
                        </a:rPr>
                        <a:t>deltoideana</a:t>
                      </a:r>
                      <a:endParaRPr sz="5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600">
                        <a:latin typeface="Times New Roman"/>
                        <a:cs typeface="Times New Roman"/>
                      </a:endParaRPr>
                    </a:p>
                    <a:p>
                      <a:pPr marL="3175" algn="ctr">
                        <a:lnSpc>
                          <a:spcPct val="100000"/>
                        </a:lnSpc>
                      </a:pPr>
                      <a:r>
                        <a:rPr sz="600" spc="-5" dirty="0">
                          <a:latin typeface="Calibri"/>
                          <a:cs typeface="Calibri"/>
                        </a:rPr>
                        <a:t>13x4,5</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extLst>
                  <a:ext uri="{0D108BD9-81ED-4DB2-BD59-A6C34878D82A}">
                    <a16:rowId xmlns:a16="http://schemas.microsoft.com/office/drawing/2014/main" val="10006"/>
                  </a:ext>
                </a:extLst>
              </a:tr>
              <a:tr h="388783">
                <a:tc>
                  <a:txBody>
                    <a:bodyPr/>
                    <a:lstStyle/>
                    <a:p>
                      <a:pPr>
                        <a:lnSpc>
                          <a:spcPct val="100000"/>
                        </a:lnSpc>
                        <a:spcBef>
                          <a:spcPts val="15"/>
                        </a:spcBef>
                      </a:pPr>
                      <a:endParaRPr sz="600" b="1" dirty="0">
                        <a:latin typeface="Times New Roman"/>
                        <a:cs typeface="Times New Roman"/>
                      </a:endParaRPr>
                    </a:p>
                    <a:p>
                      <a:pPr algn="ctr">
                        <a:lnSpc>
                          <a:spcPct val="100000"/>
                        </a:lnSpc>
                      </a:pPr>
                      <a:r>
                        <a:rPr sz="600" b="1" spc="-5" dirty="0">
                          <a:latin typeface="Calibri"/>
                          <a:cs typeface="Calibri"/>
                        </a:rPr>
                        <a:t>Influenza</a:t>
                      </a:r>
                      <a:endParaRPr sz="600" b="1" dirty="0">
                        <a:latin typeface="Calibri"/>
                        <a:cs typeface="Calibri"/>
                      </a:endParaRPr>
                    </a:p>
                    <a:p>
                      <a:pPr algn="ctr">
                        <a:lnSpc>
                          <a:spcPct val="100000"/>
                        </a:lnSpc>
                        <a:spcBef>
                          <a:spcPts val="90"/>
                        </a:spcBef>
                      </a:pPr>
                      <a:r>
                        <a:rPr sz="600" b="1" dirty="0">
                          <a:latin typeface="Calibri"/>
                          <a:cs typeface="Calibri"/>
                        </a:rPr>
                        <a:t>(4)</a:t>
                      </a:r>
                    </a:p>
                  </a:txBody>
                  <a:tcPr marL="0" marR="0" marT="1629" marB="0">
                    <a:lnR w="9525">
                      <a:solidFill>
                        <a:srgbClr val="FFFFFF"/>
                      </a:solidFill>
                      <a:prstDash val="solid"/>
                    </a:lnR>
                    <a:lnT w="9525">
                      <a:solidFill>
                        <a:srgbClr val="FFFFFF"/>
                      </a:solidFill>
                      <a:prstDash val="solid"/>
                    </a:lnT>
                    <a:lnB w="9525">
                      <a:solidFill>
                        <a:srgbClr val="FFFFFF"/>
                      </a:solidFill>
                      <a:prstDash val="solid"/>
                    </a:lnB>
                    <a:solidFill>
                      <a:srgbClr val="73C48C"/>
                    </a:solidFill>
                  </a:tcPr>
                </a:tc>
                <a:tc>
                  <a:txBody>
                    <a:bodyPr/>
                    <a:lstStyle/>
                    <a:p>
                      <a:pPr>
                        <a:lnSpc>
                          <a:spcPct val="100000"/>
                        </a:lnSpc>
                      </a:pPr>
                      <a:endParaRPr sz="600">
                        <a:latin typeface="Times New Roman"/>
                        <a:cs typeface="Times New Roman"/>
                      </a:endParaRPr>
                    </a:p>
                    <a:p>
                      <a:pPr marL="22225" algn="ctr">
                        <a:lnSpc>
                          <a:spcPct val="100000"/>
                        </a:lnSpc>
                        <a:spcBef>
                          <a:spcPts val="505"/>
                        </a:spcBef>
                      </a:pPr>
                      <a:r>
                        <a:rPr sz="600" spc="-5" dirty="0">
                          <a:latin typeface="Calibri"/>
                          <a:cs typeface="Calibri"/>
                        </a:rPr>
                        <a:t>Influenza</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spcBef>
                          <a:spcPts val="30"/>
                        </a:spcBef>
                      </a:pPr>
                      <a:endParaRPr sz="600">
                        <a:latin typeface="Times New Roman"/>
                        <a:cs typeface="Times New Roman"/>
                      </a:endParaRPr>
                    </a:p>
                    <a:p>
                      <a:pPr marL="305435" marR="159385" indent="-139065">
                        <a:lnSpc>
                          <a:spcPct val="108600"/>
                        </a:lnSpc>
                        <a:spcBef>
                          <a:spcPts val="5"/>
                        </a:spcBef>
                      </a:pPr>
                      <a:r>
                        <a:rPr sz="600" spc="-5" dirty="0">
                          <a:latin typeface="Calibri"/>
                          <a:cs typeface="Calibri"/>
                        </a:rPr>
                        <a:t>Víru</a:t>
                      </a:r>
                      <a:r>
                        <a:rPr sz="600" dirty="0">
                          <a:latin typeface="Calibri"/>
                          <a:cs typeface="Calibri"/>
                        </a:rPr>
                        <a:t>s</a:t>
                      </a:r>
                      <a:r>
                        <a:rPr sz="600" spc="-20" dirty="0">
                          <a:latin typeface="Times New Roman"/>
                          <a:cs typeface="Times New Roman"/>
                        </a:rPr>
                        <a:t> </a:t>
                      </a:r>
                      <a:r>
                        <a:rPr sz="600" spc="-5" dirty="0">
                          <a:latin typeface="Calibri"/>
                          <a:cs typeface="Calibri"/>
                        </a:rPr>
                        <a:t>fracionado, </a:t>
                      </a:r>
                      <a:r>
                        <a:rPr sz="600" spc="-5" dirty="0">
                          <a:latin typeface="Times New Roman"/>
                          <a:cs typeface="Times New Roman"/>
                        </a:rPr>
                        <a:t> </a:t>
                      </a:r>
                      <a:r>
                        <a:rPr sz="600" spc="-10" dirty="0">
                          <a:latin typeface="Calibri"/>
                          <a:cs typeface="Calibri"/>
                        </a:rPr>
                        <a:t>inativado</a:t>
                      </a:r>
                      <a:endParaRPr sz="600">
                        <a:latin typeface="Calibri"/>
                        <a:cs typeface="Calibri"/>
                      </a:endParaRPr>
                    </a:p>
                  </a:txBody>
                  <a:tcPr marL="0" marR="0" marT="3258"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gn="ctr">
                        <a:lnSpc>
                          <a:spcPct val="100000"/>
                        </a:lnSpc>
                        <a:spcBef>
                          <a:spcPts val="505"/>
                        </a:spcBef>
                      </a:pPr>
                      <a:r>
                        <a:rPr sz="600" dirty="0">
                          <a:latin typeface="Calibri"/>
                          <a:cs typeface="Calibri"/>
                        </a:rPr>
                        <a:t>1</a:t>
                      </a:r>
                      <a:r>
                        <a:rPr sz="600" spc="-20" dirty="0">
                          <a:latin typeface="Times New Roman"/>
                          <a:cs typeface="Times New Roman"/>
                        </a:rPr>
                        <a:t> </a:t>
                      </a:r>
                      <a:r>
                        <a:rPr sz="600" spc="-5" dirty="0">
                          <a:latin typeface="Calibri"/>
                          <a:cs typeface="Calibri"/>
                        </a:rPr>
                        <a:t>dose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gn="ctr">
                        <a:lnSpc>
                          <a:spcPct val="100000"/>
                        </a:lnSpc>
                        <a:spcBef>
                          <a:spcPts val="505"/>
                        </a:spcBef>
                      </a:pPr>
                      <a:r>
                        <a:rPr sz="600" spc="-10" dirty="0">
                          <a:latin typeface="Calibri"/>
                          <a:cs typeface="Calibri"/>
                        </a:rPr>
                        <a:t>Dose</a:t>
                      </a:r>
                      <a:r>
                        <a:rPr sz="600" spc="-30" dirty="0">
                          <a:latin typeface="Calibri"/>
                          <a:cs typeface="Calibri"/>
                        </a:rPr>
                        <a:t> </a:t>
                      </a:r>
                      <a:r>
                        <a:rPr sz="600" spc="-5" dirty="0">
                          <a:latin typeface="Calibri"/>
                          <a:cs typeface="Calibri"/>
                        </a:rPr>
                        <a:t>anual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spcBef>
                          <a:spcPts val="45"/>
                        </a:spcBef>
                      </a:pPr>
                      <a:endParaRPr sz="600">
                        <a:latin typeface="Times New Roman"/>
                        <a:cs typeface="Times New Roman"/>
                      </a:endParaRPr>
                    </a:p>
                    <a:p>
                      <a:pPr marL="2540" algn="ctr">
                        <a:lnSpc>
                          <a:spcPct val="100000"/>
                        </a:lnSpc>
                        <a:spcBef>
                          <a:spcPts val="5"/>
                        </a:spcBef>
                      </a:pPr>
                      <a:r>
                        <a:rPr sz="600" spc="-5" dirty="0">
                          <a:latin typeface="Calibri"/>
                          <a:cs typeface="Calibri"/>
                        </a:rPr>
                        <a:t>60</a:t>
                      </a:r>
                      <a:endParaRPr sz="600">
                        <a:latin typeface="Calibri"/>
                        <a:cs typeface="Calibri"/>
                      </a:endParaRPr>
                    </a:p>
                    <a:p>
                      <a:pPr marL="635" algn="ctr">
                        <a:lnSpc>
                          <a:spcPct val="100000"/>
                        </a:lnSpc>
                        <a:spcBef>
                          <a:spcPts val="70"/>
                        </a:spcBef>
                      </a:pPr>
                      <a:r>
                        <a:rPr sz="600" spc="-5" dirty="0">
                          <a:latin typeface="Calibri"/>
                          <a:cs typeface="Calibri"/>
                        </a:rPr>
                        <a:t>anos</a:t>
                      </a:r>
                      <a:endParaRPr sz="600">
                        <a:latin typeface="Calibri"/>
                        <a:cs typeface="Calibri"/>
                      </a:endParaRPr>
                    </a:p>
                  </a:txBody>
                  <a:tcPr marL="0" marR="0" marT="4887"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algn="ctr">
                        <a:lnSpc>
                          <a:spcPct val="100000"/>
                        </a:lnSpc>
                        <a:spcBef>
                          <a:spcPts val="50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marL="635" algn="ctr">
                        <a:lnSpc>
                          <a:spcPct val="100000"/>
                        </a:lnSpc>
                        <a:spcBef>
                          <a:spcPts val="50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marR="276225" algn="r">
                        <a:lnSpc>
                          <a:spcPct val="100000"/>
                        </a:lnSpc>
                        <a:spcBef>
                          <a:spcPts val="505"/>
                        </a:spcBef>
                      </a:pPr>
                      <a:r>
                        <a:rPr sz="600" dirty="0">
                          <a:latin typeface="Calibri"/>
                          <a:cs typeface="Calibri"/>
                        </a:rPr>
                        <a:t>0,5</a:t>
                      </a:r>
                      <a:r>
                        <a:rPr sz="600" spc="-20" dirty="0">
                          <a:latin typeface="Times New Roman"/>
                          <a:cs typeface="Times New Roman"/>
                        </a:rPr>
                        <a:t> </a:t>
                      </a:r>
                      <a:r>
                        <a:rPr sz="600" dirty="0">
                          <a:latin typeface="Calibri"/>
                          <a:cs typeface="Calibri"/>
                        </a:rPr>
                        <a:t>mL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marL="222885">
                        <a:lnSpc>
                          <a:spcPct val="100000"/>
                        </a:lnSpc>
                        <a:spcBef>
                          <a:spcPts val="505"/>
                        </a:spcBef>
                      </a:pPr>
                      <a:r>
                        <a:rPr sz="600" spc="-5" dirty="0">
                          <a:latin typeface="Calibri"/>
                          <a:cs typeface="Calibri"/>
                        </a:rPr>
                        <a:t>Intramuscular</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a:lnSpc>
                          <a:spcPct val="100000"/>
                        </a:lnSpc>
                      </a:pPr>
                      <a:endParaRPr sz="600">
                        <a:latin typeface="Times New Roman"/>
                        <a:cs typeface="Times New Roman"/>
                      </a:endParaRPr>
                    </a:p>
                    <a:p>
                      <a:pPr marL="3175" algn="ctr">
                        <a:lnSpc>
                          <a:spcPct val="100000"/>
                        </a:lnSpc>
                        <a:spcBef>
                          <a:spcPts val="505"/>
                        </a:spcBef>
                      </a:pPr>
                      <a:r>
                        <a:rPr sz="600" spc="-5" dirty="0">
                          <a:latin typeface="Calibri"/>
                          <a:cs typeface="Calibri"/>
                        </a:rPr>
                        <a:t>Músculo</a:t>
                      </a:r>
                      <a:r>
                        <a:rPr sz="600" spc="-25" dirty="0">
                          <a:latin typeface="Calibri"/>
                          <a:cs typeface="Calibri"/>
                        </a:rPr>
                        <a:t> </a:t>
                      </a:r>
                      <a:r>
                        <a:rPr sz="600" spc="-10" dirty="0">
                          <a:latin typeface="Calibri"/>
                          <a:cs typeface="Calibri"/>
                        </a:rPr>
                        <a:t>deltoide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tc>
                  <a:txBody>
                    <a:bodyPr/>
                    <a:lstStyle/>
                    <a:p>
                      <a:pPr marL="3175" algn="ctr">
                        <a:lnSpc>
                          <a:spcPts val="780"/>
                        </a:lnSpc>
                      </a:pPr>
                      <a:r>
                        <a:rPr sz="600" spc="-5" dirty="0">
                          <a:latin typeface="Calibri"/>
                          <a:cs typeface="Calibri"/>
                        </a:rPr>
                        <a:t>20x5,5</a:t>
                      </a:r>
                      <a:endParaRPr sz="600">
                        <a:latin typeface="Calibri"/>
                        <a:cs typeface="Calibri"/>
                      </a:endParaRPr>
                    </a:p>
                    <a:p>
                      <a:pPr marL="3175" algn="ctr">
                        <a:lnSpc>
                          <a:spcPct val="100000"/>
                        </a:lnSpc>
                        <a:spcBef>
                          <a:spcPts val="70"/>
                        </a:spcBef>
                      </a:pPr>
                      <a:r>
                        <a:rPr sz="600" spc="-5" dirty="0">
                          <a:latin typeface="Calibri"/>
                          <a:cs typeface="Calibri"/>
                        </a:rPr>
                        <a:t>25x6</a:t>
                      </a:r>
                      <a:endParaRPr sz="600">
                        <a:latin typeface="Calibri"/>
                        <a:cs typeface="Calibri"/>
                      </a:endParaRPr>
                    </a:p>
                    <a:p>
                      <a:pPr marL="3175" algn="ctr">
                        <a:lnSpc>
                          <a:spcPct val="100000"/>
                        </a:lnSpc>
                        <a:spcBef>
                          <a:spcPts val="70"/>
                        </a:spcBef>
                      </a:pPr>
                      <a:r>
                        <a:rPr sz="600" spc="-5" dirty="0">
                          <a:latin typeface="Calibri"/>
                          <a:cs typeface="Calibri"/>
                        </a:rPr>
                        <a:t>25x7</a:t>
                      </a:r>
                      <a:endParaRPr sz="600">
                        <a:latin typeface="Calibri"/>
                        <a:cs typeface="Calibri"/>
                      </a:endParaRPr>
                    </a:p>
                    <a:p>
                      <a:pPr marL="3175" algn="ctr">
                        <a:lnSpc>
                          <a:spcPts val="775"/>
                        </a:lnSpc>
                        <a:spcBef>
                          <a:spcPts val="75"/>
                        </a:spcBef>
                      </a:pPr>
                      <a:r>
                        <a:rPr sz="600" spc="-5" dirty="0">
                          <a:latin typeface="Calibri"/>
                          <a:cs typeface="Calibri"/>
                        </a:rPr>
                        <a:t>30x7</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9DFC0"/>
                    </a:solidFill>
                  </a:tcPr>
                </a:tc>
                <a:extLst>
                  <a:ext uri="{0D108BD9-81ED-4DB2-BD59-A6C34878D82A}">
                    <a16:rowId xmlns:a16="http://schemas.microsoft.com/office/drawing/2014/main" val="10007"/>
                  </a:ext>
                </a:extLst>
              </a:tr>
              <a:tr h="388783">
                <a:tc>
                  <a:txBody>
                    <a:bodyPr/>
                    <a:lstStyle/>
                    <a:p>
                      <a:pPr>
                        <a:lnSpc>
                          <a:spcPct val="100000"/>
                        </a:lnSpc>
                        <a:spcBef>
                          <a:spcPts val="30"/>
                        </a:spcBef>
                      </a:pPr>
                      <a:endParaRPr sz="600" b="1" dirty="0">
                        <a:latin typeface="Times New Roman"/>
                        <a:cs typeface="Times New Roman"/>
                      </a:endParaRPr>
                    </a:p>
                    <a:p>
                      <a:pPr marL="295275" marR="41275" indent="-243840">
                        <a:lnSpc>
                          <a:spcPct val="108600"/>
                        </a:lnSpc>
                        <a:spcBef>
                          <a:spcPts val="5"/>
                        </a:spcBef>
                      </a:pPr>
                      <a:r>
                        <a:rPr sz="600" b="1" spc="-10" dirty="0">
                          <a:latin typeface="Calibri"/>
                          <a:cs typeface="Calibri"/>
                        </a:rPr>
                        <a:t>Pneumocócica </a:t>
                      </a:r>
                      <a:r>
                        <a:rPr sz="600" b="1" spc="-5" dirty="0">
                          <a:latin typeface="Calibri"/>
                          <a:cs typeface="Calibri"/>
                        </a:rPr>
                        <a:t>23-valente </a:t>
                      </a:r>
                      <a:r>
                        <a:rPr sz="600" b="1" spc="-145" dirty="0">
                          <a:latin typeface="Calibri"/>
                          <a:cs typeface="Calibri"/>
                        </a:rPr>
                        <a:t> </a:t>
                      </a:r>
                      <a:r>
                        <a:rPr sz="600" b="1" spc="-5" dirty="0">
                          <a:latin typeface="Calibri"/>
                          <a:cs typeface="Calibri"/>
                        </a:rPr>
                        <a:t>(Pncc</a:t>
                      </a:r>
                      <a:r>
                        <a:rPr sz="600" b="1" spc="-10" dirty="0">
                          <a:latin typeface="Calibri"/>
                          <a:cs typeface="Calibri"/>
                        </a:rPr>
                        <a:t> </a:t>
                      </a:r>
                      <a:r>
                        <a:rPr sz="600" b="1" spc="-5" dirty="0">
                          <a:latin typeface="Calibri"/>
                          <a:cs typeface="Calibri"/>
                        </a:rPr>
                        <a:t>23)</a:t>
                      </a:r>
                      <a:r>
                        <a:rPr sz="600" b="1" spc="-10" dirty="0">
                          <a:latin typeface="Calibri"/>
                          <a:cs typeface="Calibri"/>
                        </a:rPr>
                        <a:t> </a:t>
                      </a:r>
                      <a:r>
                        <a:rPr sz="600" b="1" spc="-5" dirty="0">
                          <a:latin typeface="Calibri"/>
                          <a:cs typeface="Calibri"/>
                        </a:rPr>
                        <a:t>(5)</a:t>
                      </a:r>
                      <a:endParaRPr sz="600" b="1" dirty="0">
                        <a:latin typeface="Calibri"/>
                        <a:cs typeface="Calibri"/>
                      </a:endParaRPr>
                    </a:p>
                  </a:txBody>
                  <a:tcPr marL="0" marR="0" marT="3258" marB="0">
                    <a:lnR w="9525">
                      <a:solidFill>
                        <a:srgbClr val="FFFFFF"/>
                      </a:solidFill>
                      <a:prstDash val="solid"/>
                    </a:lnR>
                    <a:lnT w="9525">
                      <a:solidFill>
                        <a:srgbClr val="FFFFFF"/>
                      </a:solidFill>
                      <a:prstDash val="solid"/>
                    </a:lnT>
                    <a:solidFill>
                      <a:srgbClr val="73C48C"/>
                    </a:solidFill>
                  </a:tcPr>
                </a:tc>
                <a:tc>
                  <a:txBody>
                    <a:bodyPr/>
                    <a:lstStyle/>
                    <a:p>
                      <a:pPr>
                        <a:lnSpc>
                          <a:spcPct val="100000"/>
                        </a:lnSpc>
                        <a:spcBef>
                          <a:spcPts val="5"/>
                        </a:spcBef>
                      </a:pPr>
                      <a:endParaRPr sz="600">
                        <a:latin typeface="Times New Roman"/>
                        <a:cs typeface="Times New Roman"/>
                      </a:endParaRPr>
                    </a:p>
                    <a:p>
                      <a:pPr marL="96520" marR="85725" indent="27305">
                        <a:lnSpc>
                          <a:spcPct val="114999"/>
                        </a:lnSpc>
                      </a:pPr>
                      <a:r>
                        <a:rPr sz="500" spc="10" dirty="0">
                          <a:latin typeface="Calibri"/>
                          <a:cs typeface="Calibri"/>
                        </a:rPr>
                        <a:t>Meningites </a:t>
                      </a:r>
                      <a:r>
                        <a:rPr sz="500" spc="5" dirty="0">
                          <a:latin typeface="Calibri"/>
                          <a:cs typeface="Calibri"/>
                        </a:rPr>
                        <a:t>bacterianas, </a:t>
                      </a:r>
                      <a:r>
                        <a:rPr sz="500" spc="10" dirty="0">
                          <a:latin typeface="Calibri"/>
                          <a:cs typeface="Calibri"/>
                        </a:rPr>
                        <a:t> Pneumonias,</a:t>
                      </a:r>
                      <a:r>
                        <a:rPr sz="500" spc="-25" dirty="0">
                          <a:latin typeface="Calibri"/>
                          <a:cs typeface="Calibri"/>
                        </a:rPr>
                        <a:t> </a:t>
                      </a:r>
                      <a:r>
                        <a:rPr sz="500" spc="5" dirty="0">
                          <a:latin typeface="Calibri"/>
                          <a:cs typeface="Calibri"/>
                        </a:rPr>
                        <a:t>Sinusite</a:t>
                      </a:r>
                      <a:r>
                        <a:rPr sz="500" spc="-25" dirty="0">
                          <a:latin typeface="Calibri"/>
                          <a:cs typeface="Calibri"/>
                        </a:rPr>
                        <a:t> </a:t>
                      </a:r>
                      <a:r>
                        <a:rPr sz="500" spc="5" dirty="0">
                          <a:latin typeface="Calibri"/>
                          <a:cs typeface="Calibri"/>
                        </a:rPr>
                        <a:t>etc.</a:t>
                      </a:r>
                      <a:endParaRPr sz="500">
                        <a:latin typeface="Calibri"/>
                        <a:cs typeface="Calibri"/>
                      </a:endParaRPr>
                    </a:p>
                  </a:txBody>
                  <a:tcPr marL="0" marR="0" marT="543"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spcBef>
                          <a:spcPts val="5"/>
                        </a:spcBef>
                      </a:pPr>
                      <a:endParaRPr sz="600">
                        <a:latin typeface="Times New Roman"/>
                        <a:cs typeface="Times New Roman"/>
                      </a:endParaRPr>
                    </a:p>
                    <a:p>
                      <a:pPr marL="41910" marR="25400" indent="8890">
                        <a:lnSpc>
                          <a:spcPct val="114999"/>
                        </a:lnSpc>
                      </a:pPr>
                      <a:r>
                        <a:rPr sz="500" spc="10" dirty="0">
                          <a:latin typeface="Calibri"/>
                          <a:cs typeface="Calibri"/>
                        </a:rPr>
                        <a:t>Polissacarídeo capsular </a:t>
                      </a:r>
                      <a:r>
                        <a:rPr sz="500" spc="5" dirty="0">
                          <a:latin typeface="Calibri"/>
                          <a:cs typeface="Calibri"/>
                        </a:rPr>
                        <a:t>de </a:t>
                      </a:r>
                      <a:r>
                        <a:rPr sz="500" spc="-125" dirty="0">
                          <a:latin typeface="Calibri"/>
                          <a:cs typeface="Calibri"/>
                        </a:rPr>
                        <a:t> </a:t>
                      </a:r>
                      <a:r>
                        <a:rPr sz="500" spc="10" dirty="0">
                          <a:latin typeface="Calibri"/>
                          <a:cs typeface="Calibri"/>
                        </a:rPr>
                        <a:t>23</a:t>
                      </a:r>
                      <a:r>
                        <a:rPr sz="500" spc="-20" dirty="0">
                          <a:latin typeface="Calibri"/>
                          <a:cs typeface="Calibri"/>
                        </a:rPr>
                        <a:t> </a:t>
                      </a:r>
                      <a:r>
                        <a:rPr sz="500" spc="5" dirty="0">
                          <a:latin typeface="Calibri"/>
                          <a:cs typeface="Calibri"/>
                        </a:rPr>
                        <a:t>sorotipos</a:t>
                      </a:r>
                      <a:r>
                        <a:rPr sz="500" spc="-20" dirty="0">
                          <a:latin typeface="Calibri"/>
                          <a:cs typeface="Calibri"/>
                        </a:rPr>
                        <a:t> </a:t>
                      </a:r>
                      <a:r>
                        <a:rPr sz="500" spc="5" dirty="0">
                          <a:latin typeface="Calibri"/>
                          <a:cs typeface="Calibri"/>
                        </a:rPr>
                        <a:t>pneumococos</a:t>
                      </a:r>
                      <a:endParaRPr sz="500">
                        <a:latin typeface="Calibri"/>
                        <a:cs typeface="Calibri"/>
                      </a:endParaRPr>
                    </a:p>
                  </a:txBody>
                  <a:tcPr marL="0" marR="0" marT="543"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algn="ctr">
                        <a:lnSpc>
                          <a:spcPct val="100000"/>
                        </a:lnSpc>
                        <a:spcBef>
                          <a:spcPts val="505"/>
                        </a:spcBef>
                      </a:pPr>
                      <a:r>
                        <a:rPr sz="600" dirty="0">
                          <a:latin typeface="Calibri"/>
                          <a:cs typeface="Calibri"/>
                        </a:rPr>
                        <a:t>1</a:t>
                      </a:r>
                      <a:r>
                        <a:rPr sz="600" spc="-20" dirty="0">
                          <a:latin typeface="Times New Roman"/>
                          <a:cs typeface="Times New Roman"/>
                        </a:rPr>
                        <a:t> </a:t>
                      </a:r>
                      <a:r>
                        <a:rPr sz="600" spc="-5" dirty="0">
                          <a:latin typeface="Calibri"/>
                          <a:cs typeface="Calibri"/>
                        </a:rPr>
                        <a:t>dose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spcBef>
                          <a:spcPts val="45"/>
                        </a:spcBef>
                      </a:pPr>
                      <a:endParaRPr sz="600">
                        <a:latin typeface="Times New Roman"/>
                        <a:cs typeface="Times New Roman"/>
                      </a:endParaRPr>
                    </a:p>
                    <a:p>
                      <a:pPr algn="ctr">
                        <a:lnSpc>
                          <a:spcPct val="100000"/>
                        </a:lnSpc>
                        <a:spcBef>
                          <a:spcPts val="5"/>
                        </a:spcBef>
                      </a:pPr>
                      <a:r>
                        <a:rPr sz="600" spc="-5" dirty="0">
                          <a:latin typeface="Calibri"/>
                          <a:cs typeface="Calibri"/>
                        </a:rPr>
                        <a:t>Se</a:t>
                      </a:r>
                      <a:r>
                        <a:rPr sz="600" spc="-30" dirty="0">
                          <a:latin typeface="Calibri"/>
                          <a:cs typeface="Calibri"/>
                        </a:rPr>
                        <a:t> </a:t>
                      </a:r>
                      <a:r>
                        <a:rPr sz="600" spc="-10" dirty="0">
                          <a:latin typeface="Calibri"/>
                          <a:cs typeface="Calibri"/>
                        </a:rPr>
                        <a:t>necessário</a:t>
                      </a:r>
                      <a:endParaRPr sz="600">
                        <a:latin typeface="Calibri"/>
                        <a:cs typeface="Calibri"/>
                      </a:endParaRPr>
                    </a:p>
                    <a:p>
                      <a:pPr marL="1905" algn="ctr">
                        <a:lnSpc>
                          <a:spcPct val="100000"/>
                        </a:lnSpc>
                        <a:spcBef>
                          <a:spcPts val="70"/>
                        </a:spcBef>
                      </a:pPr>
                      <a:r>
                        <a:rPr sz="600" spc="-5" dirty="0">
                          <a:latin typeface="Calibri"/>
                          <a:cs typeface="Calibri"/>
                        </a:rPr>
                        <a:t>5</a:t>
                      </a:r>
                      <a:r>
                        <a:rPr sz="600" spc="-15" dirty="0">
                          <a:latin typeface="Calibri"/>
                          <a:cs typeface="Calibri"/>
                        </a:rPr>
                        <a:t> </a:t>
                      </a:r>
                      <a:r>
                        <a:rPr sz="600" spc="-5" dirty="0">
                          <a:latin typeface="Calibri"/>
                          <a:cs typeface="Calibri"/>
                        </a:rPr>
                        <a:t>anos</a:t>
                      </a:r>
                      <a:r>
                        <a:rPr sz="600" spc="-15" dirty="0">
                          <a:latin typeface="Calibri"/>
                          <a:cs typeface="Calibri"/>
                        </a:rPr>
                        <a:t> </a:t>
                      </a:r>
                      <a:r>
                        <a:rPr sz="600" spc="-5" dirty="0">
                          <a:latin typeface="Calibri"/>
                          <a:cs typeface="Calibri"/>
                        </a:rPr>
                        <a:t>após</a:t>
                      </a:r>
                      <a:r>
                        <a:rPr sz="600" spc="-10" dirty="0">
                          <a:latin typeface="Calibri"/>
                          <a:cs typeface="Calibri"/>
                        </a:rPr>
                        <a:t> </a:t>
                      </a:r>
                      <a:r>
                        <a:rPr sz="600" spc="-5" dirty="0">
                          <a:latin typeface="Calibri"/>
                          <a:cs typeface="Calibri"/>
                        </a:rPr>
                        <a:t>1ª</a:t>
                      </a:r>
                      <a:r>
                        <a:rPr sz="600" spc="-15" dirty="0">
                          <a:latin typeface="Calibri"/>
                          <a:cs typeface="Calibri"/>
                        </a:rPr>
                        <a:t> </a:t>
                      </a:r>
                      <a:r>
                        <a:rPr sz="600" spc="-10" dirty="0">
                          <a:latin typeface="Calibri"/>
                          <a:cs typeface="Calibri"/>
                        </a:rPr>
                        <a:t>dose</a:t>
                      </a:r>
                      <a:endParaRPr sz="600">
                        <a:latin typeface="Calibri"/>
                        <a:cs typeface="Calibri"/>
                      </a:endParaRPr>
                    </a:p>
                  </a:txBody>
                  <a:tcPr marL="0" marR="0" marT="4887"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spcBef>
                          <a:spcPts val="45"/>
                        </a:spcBef>
                      </a:pPr>
                      <a:endParaRPr sz="600">
                        <a:latin typeface="Times New Roman"/>
                        <a:cs typeface="Times New Roman"/>
                      </a:endParaRPr>
                    </a:p>
                    <a:p>
                      <a:pPr marL="2540" algn="ctr">
                        <a:lnSpc>
                          <a:spcPct val="100000"/>
                        </a:lnSpc>
                        <a:spcBef>
                          <a:spcPts val="5"/>
                        </a:spcBef>
                      </a:pPr>
                      <a:r>
                        <a:rPr sz="600" spc="-5" dirty="0">
                          <a:latin typeface="Calibri"/>
                          <a:cs typeface="Calibri"/>
                        </a:rPr>
                        <a:t>60</a:t>
                      </a:r>
                      <a:endParaRPr sz="600">
                        <a:latin typeface="Calibri"/>
                        <a:cs typeface="Calibri"/>
                      </a:endParaRPr>
                    </a:p>
                    <a:p>
                      <a:pPr marL="635" algn="ctr">
                        <a:lnSpc>
                          <a:spcPct val="100000"/>
                        </a:lnSpc>
                        <a:spcBef>
                          <a:spcPts val="70"/>
                        </a:spcBef>
                      </a:pPr>
                      <a:r>
                        <a:rPr sz="600" spc="-5" dirty="0">
                          <a:latin typeface="Calibri"/>
                          <a:cs typeface="Calibri"/>
                        </a:rPr>
                        <a:t>anos</a:t>
                      </a:r>
                      <a:endParaRPr sz="600">
                        <a:latin typeface="Calibri"/>
                        <a:cs typeface="Calibri"/>
                      </a:endParaRPr>
                    </a:p>
                  </a:txBody>
                  <a:tcPr marL="0" marR="0" marT="4887"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algn="ctr">
                        <a:lnSpc>
                          <a:spcPct val="100000"/>
                        </a:lnSpc>
                        <a:spcBef>
                          <a:spcPts val="50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marL="635" algn="ctr">
                        <a:lnSpc>
                          <a:spcPct val="100000"/>
                        </a:lnSpc>
                        <a:spcBef>
                          <a:spcPts val="505"/>
                        </a:spcBef>
                      </a:pPr>
                      <a:r>
                        <a:rPr sz="600" dirty="0">
                          <a:latin typeface="Calibri"/>
                          <a:cs typeface="Calibri"/>
                        </a:rPr>
                        <a:t>-</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marR="276225" algn="r">
                        <a:lnSpc>
                          <a:spcPct val="100000"/>
                        </a:lnSpc>
                        <a:spcBef>
                          <a:spcPts val="505"/>
                        </a:spcBef>
                      </a:pPr>
                      <a:r>
                        <a:rPr sz="600" dirty="0">
                          <a:latin typeface="Calibri"/>
                          <a:cs typeface="Calibri"/>
                        </a:rPr>
                        <a:t>0,5</a:t>
                      </a:r>
                      <a:r>
                        <a:rPr sz="600" spc="-20" dirty="0">
                          <a:latin typeface="Times New Roman"/>
                          <a:cs typeface="Times New Roman"/>
                        </a:rPr>
                        <a:t> </a:t>
                      </a:r>
                      <a:r>
                        <a:rPr sz="600" dirty="0">
                          <a:latin typeface="Calibri"/>
                          <a:cs typeface="Calibri"/>
                        </a:rPr>
                        <a:t>mL</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marL="222885">
                        <a:lnSpc>
                          <a:spcPct val="100000"/>
                        </a:lnSpc>
                        <a:spcBef>
                          <a:spcPts val="505"/>
                        </a:spcBef>
                      </a:pPr>
                      <a:r>
                        <a:rPr sz="600" spc="-5" dirty="0">
                          <a:latin typeface="Calibri"/>
                          <a:cs typeface="Calibri"/>
                        </a:rPr>
                        <a:t>Intramuscular</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a:lnSpc>
                          <a:spcPct val="100000"/>
                        </a:lnSpc>
                      </a:pPr>
                      <a:endParaRPr sz="600">
                        <a:latin typeface="Times New Roman"/>
                        <a:cs typeface="Times New Roman"/>
                      </a:endParaRPr>
                    </a:p>
                    <a:p>
                      <a:pPr marL="3175" algn="ctr">
                        <a:lnSpc>
                          <a:spcPct val="100000"/>
                        </a:lnSpc>
                        <a:spcBef>
                          <a:spcPts val="505"/>
                        </a:spcBef>
                      </a:pPr>
                      <a:r>
                        <a:rPr sz="600" spc="-5" dirty="0">
                          <a:latin typeface="Calibri"/>
                          <a:cs typeface="Calibri"/>
                        </a:rPr>
                        <a:t>Músculo</a:t>
                      </a:r>
                      <a:r>
                        <a:rPr sz="600" spc="-25" dirty="0">
                          <a:latin typeface="Calibri"/>
                          <a:cs typeface="Calibri"/>
                        </a:rPr>
                        <a:t> </a:t>
                      </a:r>
                      <a:r>
                        <a:rPr sz="600" spc="-10" dirty="0">
                          <a:latin typeface="Calibri"/>
                          <a:cs typeface="Calibri"/>
                        </a:rPr>
                        <a:t>deltoide</a:t>
                      </a:r>
                      <a:endParaRPr sz="60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solidFill>
                      <a:srgbClr val="CFE9D4"/>
                    </a:solidFill>
                  </a:tcPr>
                </a:tc>
                <a:tc>
                  <a:txBody>
                    <a:bodyPr/>
                    <a:lstStyle/>
                    <a:p>
                      <a:pPr marL="3175" algn="ctr">
                        <a:lnSpc>
                          <a:spcPts val="780"/>
                        </a:lnSpc>
                      </a:pPr>
                      <a:r>
                        <a:rPr sz="600" spc="-5" dirty="0">
                          <a:latin typeface="Calibri"/>
                          <a:cs typeface="Calibri"/>
                        </a:rPr>
                        <a:t>20x5,5</a:t>
                      </a:r>
                      <a:endParaRPr sz="600" dirty="0">
                        <a:latin typeface="Calibri"/>
                        <a:cs typeface="Calibri"/>
                      </a:endParaRPr>
                    </a:p>
                    <a:p>
                      <a:pPr marL="3175" algn="ctr">
                        <a:lnSpc>
                          <a:spcPct val="100000"/>
                        </a:lnSpc>
                        <a:spcBef>
                          <a:spcPts val="70"/>
                        </a:spcBef>
                      </a:pPr>
                      <a:r>
                        <a:rPr sz="600" spc="-5" dirty="0">
                          <a:latin typeface="Calibri"/>
                          <a:cs typeface="Calibri"/>
                        </a:rPr>
                        <a:t>25x6</a:t>
                      </a:r>
                      <a:endParaRPr sz="600" dirty="0">
                        <a:latin typeface="Calibri"/>
                        <a:cs typeface="Calibri"/>
                      </a:endParaRPr>
                    </a:p>
                    <a:p>
                      <a:pPr marL="3175" algn="ctr">
                        <a:lnSpc>
                          <a:spcPct val="100000"/>
                        </a:lnSpc>
                        <a:spcBef>
                          <a:spcPts val="70"/>
                        </a:spcBef>
                      </a:pPr>
                      <a:r>
                        <a:rPr sz="600" spc="-5" dirty="0">
                          <a:latin typeface="Calibri"/>
                          <a:cs typeface="Calibri"/>
                        </a:rPr>
                        <a:t>25x7</a:t>
                      </a:r>
                      <a:endParaRPr sz="600" dirty="0">
                        <a:latin typeface="Calibri"/>
                        <a:cs typeface="Calibri"/>
                      </a:endParaRPr>
                    </a:p>
                    <a:p>
                      <a:pPr marL="3175" algn="ctr">
                        <a:lnSpc>
                          <a:spcPts val="775"/>
                        </a:lnSpc>
                        <a:spcBef>
                          <a:spcPts val="75"/>
                        </a:spcBef>
                      </a:pPr>
                      <a:r>
                        <a:rPr sz="600" spc="-5" dirty="0">
                          <a:latin typeface="Calibri"/>
                          <a:cs typeface="Calibri"/>
                        </a:rPr>
                        <a:t>30x7</a:t>
                      </a:r>
                      <a:endParaRPr sz="600" dirty="0">
                        <a:latin typeface="Calibri"/>
                        <a:cs typeface="Calibri"/>
                      </a:endParaRPr>
                    </a:p>
                  </a:txBody>
                  <a:tcPr marL="0" marR="0" marT="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FE9D4"/>
                    </a:solidFill>
                  </a:tcPr>
                </a:tc>
                <a:extLst>
                  <a:ext uri="{0D108BD9-81ED-4DB2-BD59-A6C34878D82A}">
                    <a16:rowId xmlns:a16="http://schemas.microsoft.com/office/drawing/2014/main" val="10008"/>
                  </a:ext>
                </a:extLst>
              </a:tr>
            </a:tbl>
          </a:graphicData>
        </a:graphic>
      </p:graphicFrame>
      <p:sp>
        <p:nvSpPr>
          <p:cNvPr id="3" name="object 3"/>
          <p:cNvSpPr txBox="1"/>
          <p:nvPr/>
        </p:nvSpPr>
        <p:spPr>
          <a:xfrm>
            <a:off x="164967" y="4761642"/>
            <a:ext cx="8809516" cy="1175644"/>
          </a:xfrm>
          <a:prstGeom prst="rect">
            <a:avLst/>
          </a:prstGeom>
        </p:spPr>
        <p:txBody>
          <a:bodyPr vert="horz" wrap="square" lIns="0" tIns="10860" rIns="0" bIns="0" rtlCol="0">
            <a:spAutoFit/>
          </a:bodyPr>
          <a:lstStyle/>
          <a:p>
            <a:pPr marL="10860" marR="238372">
              <a:lnSpc>
                <a:spcPct val="108600"/>
              </a:lnSpc>
              <a:spcBef>
                <a:spcPts val="86"/>
              </a:spcBef>
              <a:buAutoNum type="arabicParenBoth"/>
              <a:tabLst>
                <a:tab pos="112399" algn="l"/>
              </a:tabLst>
            </a:pPr>
            <a:r>
              <a:rPr sz="700" spc="-4" dirty="0">
                <a:latin typeface="Calibri"/>
                <a:cs typeface="Calibri"/>
              </a:rPr>
              <a:t>A</a:t>
            </a:r>
            <a:r>
              <a:rPr sz="700" spc="4" dirty="0">
                <a:latin typeface="Calibri"/>
                <a:cs typeface="Calibri"/>
              </a:rPr>
              <a:t> </a:t>
            </a:r>
            <a:r>
              <a:rPr sz="700" spc="-4" dirty="0">
                <a:latin typeface="Calibri"/>
                <a:cs typeface="Calibri"/>
              </a:rPr>
              <a:t>recomendação</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vacinação</a:t>
            </a:r>
            <a:r>
              <a:rPr sz="700" spc="9" dirty="0">
                <a:latin typeface="Calibri"/>
                <a:cs typeface="Calibri"/>
              </a:rPr>
              <a:t> </a:t>
            </a:r>
            <a:r>
              <a:rPr sz="700" spc="-4" dirty="0">
                <a:latin typeface="Calibri"/>
                <a:cs typeface="Calibri"/>
              </a:rPr>
              <a:t>contra</a:t>
            </a:r>
            <a:r>
              <a:rPr sz="700" spc="9" dirty="0">
                <a:latin typeface="Calibri"/>
                <a:cs typeface="Calibri"/>
              </a:rPr>
              <a:t> </a:t>
            </a:r>
            <a:r>
              <a:rPr sz="700" spc="-4" dirty="0">
                <a:latin typeface="Calibri"/>
                <a:cs typeface="Calibri"/>
              </a:rPr>
              <a:t>a</a:t>
            </a:r>
            <a:r>
              <a:rPr sz="700" spc="9" dirty="0">
                <a:latin typeface="Calibri"/>
                <a:cs typeface="Calibri"/>
              </a:rPr>
              <a:t> </a:t>
            </a:r>
            <a:r>
              <a:rPr sz="700" spc="-9" dirty="0">
                <a:latin typeface="Calibri"/>
                <a:cs typeface="Calibri"/>
              </a:rPr>
              <a:t>febre</a:t>
            </a:r>
            <a:r>
              <a:rPr sz="700" spc="9" dirty="0">
                <a:latin typeface="Calibri"/>
                <a:cs typeface="Calibri"/>
              </a:rPr>
              <a:t> </a:t>
            </a:r>
            <a:r>
              <a:rPr sz="700" spc="-4" dirty="0">
                <a:latin typeface="Calibri"/>
                <a:cs typeface="Calibri"/>
              </a:rPr>
              <a:t>amarela</a:t>
            </a:r>
            <a:r>
              <a:rPr sz="700" spc="9" dirty="0">
                <a:latin typeface="Calibri"/>
                <a:cs typeface="Calibri"/>
              </a:rPr>
              <a:t> </a:t>
            </a:r>
            <a:r>
              <a:rPr sz="700" spc="-4" dirty="0">
                <a:latin typeface="Calibri"/>
                <a:cs typeface="Calibri"/>
              </a:rPr>
              <a:t>é</a:t>
            </a:r>
            <a:r>
              <a:rPr sz="700" spc="9" dirty="0">
                <a:latin typeface="Calibri"/>
                <a:cs typeface="Calibri"/>
              </a:rPr>
              <a:t> </a:t>
            </a:r>
            <a:r>
              <a:rPr sz="700" spc="-9" dirty="0">
                <a:latin typeface="Calibri"/>
                <a:cs typeface="Calibri"/>
              </a:rPr>
              <a:t>para</a:t>
            </a:r>
            <a:r>
              <a:rPr sz="700" spc="9" dirty="0">
                <a:latin typeface="Calibri"/>
                <a:cs typeface="Calibri"/>
              </a:rPr>
              <a:t> </a:t>
            </a:r>
            <a:r>
              <a:rPr sz="700" spc="-4" dirty="0">
                <a:latin typeface="Calibri"/>
                <a:cs typeface="Calibri"/>
              </a:rPr>
              <a:t>todo</a:t>
            </a:r>
            <a:r>
              <a:rPr sz="700" spc="9" dirty="0">
                <a:latin typeface="Calibri"/>
                <a:cs typeface="Calibri"/>
              </a:rPr>
              <a:t> </a:t>
            </a:r>
            <a:r>
              <a:rPr sz="700" spc="-4" dirty="0">
                <a:latin typeface="Calibri"/>
                <a:cs typeface="Calibri"/>
              </a:rPr>
              <a:t>Brasil,</a:t>
            </a:r>
            <a:r>
              <a:rPr sz="700" spc="9" dirty="0">
                <a:latin typeface="Calibri"/>
                <a:cs typeface="Calibri"/>
              </a:rPr>
              <a:t> </a:t>
            </a:r>
            <a:r>
              <a:rPr sz="700" spc="-9" dirty="0">
                <a:latin typeface="Calibri"/>
                <a:cs typeface="Calibri"/>
              </a:rPr>
              <a:t>devendo</a:t>
            </a:r>
            <a:r>
              <a:rPr sz="700" spc="9" dirty="0">
                <a:latin typeface="Calibri"/>
                <a:cs typeface="Calibri"/>
              </a:rPr>
              <a:t> </a:t>
            </a:r>
            <a:r>
              <a:rPr sz="700" spc="-9" dirty="0">
                <a:latin typeface="Calibri"/>
                <a:cs typeface="Calibri"/>
              </a:rPr>
              <a:t>seguir</a:t>
            </a:r>
            <a:r>
              <a:rPr sz="700" spc="9" dirty="0">
                <a:latin typeface="Calibri"/>
                <a:cs typeface="Calibri"/>
              </a:rPr>
              <a:t> </a:t>
            </a:r>
            <a:r>
              <a:rPr sz="700" spc="-4" dirty="0">
                <a:latin typeface="Calibri"/>
                <a:cs typeface="Calibri"/>
              </a:rPr>
              <a:t>o</a:t>
            </a:r>
            <a:r>
              <a:rPr sz="700" spc="9" dirty="0">
                <a:latin typeface="Calibri"/>
                <a:cs typeface="Calibri"/>
              </a:rPr>
              <a:t> </a:t>
            </a:r>
            <a:r>
              <a:rPr sz="700" spc="-4" dirty="0">
                <a:latin typeface="Calibri"/>
                <a:cs typeface="Calibri"/>
              </a:rPr>
              <a:t>esquema</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acordo</a:t>
            </a:r>
            <a:r>
              <a:rPr sz="700" spc="9" dirty="0">
                <a:latin typeface="Calibri"/>
                <a:cs typeface="Calibri"/>
              </a:rPr>
              <a:t> </a:t>
            </a:r>
            <a:r>
              <a:rPr sz="700" spc="-4" dirty="0">
                <a:latin typeface="Calibri"/>
                <a:cs typeface="Calibri"/>
              </a:rPr>
              <a:t>com</a:t>
            </a:r>
            <a:r>
              <a:rPr sz="700" spc="9" dirty="0">
                <a:latin typeface="Calibri"/>
                <a:cs typeface="Calibri"/>
              </a:rPr>
              <a:t> </a:t>
            </a:r>
            <a:r>
              <a:rPr sz="700" spc="-4" dirty="0">
                <a:latin typeface="Calibri"/>
                <a:cs typeface="Calibri"/>
              </a:rPr>
              <a:t>as</a:t>
            </a:r>
            <a:r>
              <a:rPr sz="700" spc="9" dirty="0">
                <a:latin typeface="Calibri"/>
                <a:cs typeface="Calibri"/>
              </a:rPr>
              <a:t> </a:t>
            </a:r>
            <a:r>
              <a:rPr sz="700" spc="-9" dirty="0">
                <a:latin typeface="Calibri"/>
                <a:cs typeface="Calibri"/>
              </a:rPr>
              <a:t>indicações</a:t>
            </a:r>
            <a:r>
              <a:rPr sz="700" spc="9" dirty="0">
                <a:latin typeface="Calibri"/>
                <a:cs typeface="Calibri"/>
              </a:rPr>
              <a:t> </a:t>
            </a:r>
            <a:r>
              <a:rPr sz="700" spc="-4" dirty="0">
                <a:latin typeface="Calibri"/>
                <a:cs typeface="Calibri"/>
              </a:rPr>
              <a:t>da</a:t>
            </a:r>
            <a:r>
              <a:rPr sz="700" spc="9" dirty="0">
                <a:latin typeface="Calibri"/>
                <a:cs typeface="Calibri"/>
              </a:rPr>
              <a:t> </a:t>
            </a:r>
            <a:r>
              <a:rPr sz="700" spc="-9" dirty="0">
                <a:latin typeface="Calibri"/>
                <a:cs typeface="Calibri"/>
              </a:rPr>
              <a:t>faixa</a:t>
            </a:r>
            <a:r>
              <a:rPr sz="700" spc="9" dirty="0">
                <a:latin typeface="Calibri"/>
                <a:cs typeface="Calibri"/>
              </a:rPr>
              <a:t> </a:t>
            </a:r>
            <a:r>
              <a:rPr sz="700" spc="-4" dirty="0">
                <a:latin typeface="Calibri"/>
                <a:cs typeface="Calibri"/>
              </a:rPr>
              <a:t>etária</a:t>
            </a:r>
            <a:r>
              <a:rPr sz="700" spc="9" dirty="0">
                <a:latin typeface="Calibri"/>
                <a:cs typeface="Calibri"/>
              </a:rPr>
              <a:t> </a:t>
            </a:r>
            <a:r>
              <a:rPr sz="700" spc="-4" dirty="0">
                <a:latin typeface="Calibri"/>
                <a:cs typeface="Calibri"/>
              </a:rPr>
              <a:t>e</a:t>
            </a:r>
            <a:r>
              <a:rPr sz="700" spc="4" dirty="0">
                <a:latin typeface="Calibri"/>
                <a:cs typeface="Calibri"/>
              </a:rPr>
              <a:t> </a:t>
            </a:r>
            <a:r>
              <a:rPr sz="700" spc="-9" dirty="0">
                <a:latin typeface="Calibri"/>
                <a:cs typeface="Calibri"/>
              </a:rPr>
              <a:t>situação</a:t>
            </a:r>
            <a:r>
              <a:rPr sz="700" spc="9" dirty="0">
                <a:latin typeface="Calibri"/>
                <a:cs typeface="Calibri"/>
              </a:rPr>
              <a:t> </a:t>
            </a:r>
            <a:r>
              <a:rPr sz="700" spc="-4" dirty="0">
                <a:latin typeface="Calibri"/>
                <a:cs typeface="Calibri"/>
              </a:rPr>
              <a:t>vacinal.</a:t>
            </a:r>
            <a:r>
              <a:rPr sz="700" spc="9" dirty="0">
                <a:latin typeface="Calibri"/>
                <a:cs typeface="Calibri"/>
              </a:rPr>
              <a:t> </a:t>
            </a:r>
            <a:r>
              <a:rPr sz="700" spc="-4" dirty="0">
                <a:latin typeface="Calibri"/>
                <a:cs typeface="Calibri"/>
              </a:rPr>
              <a:t>Para</a:t>
            </a:r>
            <a:r>
              <a:rPr sz="700" spc="9" dirty="0">
                <a:latin typeface="Calibri"/>
                <a:cs typeface="Calibri"/>
              </a:rPr>
              <a:t> </a:t>
            </a:r>
            <a:r>
              <a:rPr sz="700" spc="-9" dirty="0">
                <a:latin typeface="Calibri"/>
                <a:cs typeface="Calibri"/>
              </a:rPr>
              <a:t>pessoas</a:t>
            </a:r>
            <a:r>
              <a:rPr sz="700" spc="9" dirty="0">
                <a:latin typeface="Calibri"/>
                <a:cs typeface="Calibri"/>
              </a:rPr>
              <a:t> </a:t>
            </a:r>
            <a:r>
              <a:rPr sz="700" spc="-4" dirty="0">
                <a:latin typeface="Calibri"/>
                <a:cs typeface="Calibri"/>
              </a:rPr>
              <a:t>com</a:t>
            </a:r>
            <a:r>
              <a:rPr sz="700" spc="9" dirty="0">
                <a:latin typeface="Calibri"/>
                <a:cs typeface="Calibri"/>
              </a:rPr>
              <a:t> </a:t>
            </a:r>
            <a:r>
              <a:rPr sz="700" spc="-4" dirty="0">
                <a:latin typeface="Calibri"/>
                <a:cs typeface="Calibri"/>
              </a:rPr>
              <a:t>60</a:t>
            </a:r>
            <a:r>
              <a:rPr sz="700" spc="9" dirty="0">
                <a:latin typeface="Calibri"/>
                <a:cs typeface="Calibri"/>
              </a:rPr>
              <a:t> </a:t>
            </a:r>
            <a:r>
              <a:rPr sz="700" spc="-4" dirty="0">
                <a:latin typeface="Calibri"/>
                <a:cs typeface="Calibri"/>
              </a:rPr>
              <a:t>anos</a:t>
            </a:r>
            <a:r>
              <a:rPr sz="700" spc="9" dirty="0">
                <a:latin typeface="Calibri"/>
                <a:cs typeface="Calibri"/>
              </a:rPr>
              <a:t> </a:t>
            </a:r>
            <a:r>
              <a:rPr sz="700" spc="-4" dirty="0">
                <a:latin typeface="Calibri"/>
                <a:cs typeface="Calibri"/>
              </a:rPr>
              <a:t>e</a:t>
            </a:r>
            <a:r>
              <a:rPr sz="700" spc="9" dirty="0">
                <a:latin typeface="Calibri"/>
                <a:cs typeface="Calibri"/>
              </a:rPr>
              <a:t> </a:t>
            </a:r>
            <a:r>
              <a:rPr sz="700" spc="-4" dirty="0">
                <a:latin typeface="Calibri"/>
                <a:cs typeface="Calibri"/>
              </a:rPr>
              <a:t>mais,</a:t>
            </a:r>
            <a:r>
              <a:rPr sz="700" spc="9" dirty="0">
                <a:latin typeface="Calibri"/>
                <a:cs typeface="Calibri"/>
              </a:rPr>
              <a:t> </a:t>
            </a:r>
            <a:r>
              <a:rPr sz="700" spc="-4" dirty="0">
                <a:latin typeface="Calibri"/>
                <a:cs typeface="Calibri"/>
              </a:rPr>
              <a:t>o</a:t>
            </a:r>
            <a:r>
              <a:rPr sz="700" spc="9" dirty="0">
                <a:latin typeface="Calibri"/>
                <a:cs typeface="Calibri"/>
              </a:rPr>
              <a:t> </a:t>
            </a:r>
            <a:r>
              <a:rPr sz="700" spc="-4" dirty="0">
                <a:latin typeface="Calibri"/>
                <a:cs typeface="Calibri"/>
              </a:rPr>
              <a:t>serviço</a:t>
            </a:r>
            <a:r>
              <a:rPr sz="700" spc="9"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saúde</a:t>
            </a:r>
            <a:r>
              <a:rPr sz="700" spc="9" dirty="0">
                <a:latin typeface="Calibri"/>
                <a:cs typeface="Calibri"/>
              </a:rPr>
              <a:t> </a:t>
            </a:r>
            <a:r>
              <a:rPr sz="700" spc="-9" dirty="0">
                <a:latin typeface="Calibri"/>
                <a:cs typeface="Calibri"/>
              </a:rPr>
              <a:t>deverá</a:t>
            </a:r>
            <a:r>
              <a:rPr sz="700" spc="9" dirty="0">
                <a:latin typeface="Calibri"/>
                <a:cs typeface="Calibri"/>
              </a:rPr>
              <a:t> </a:t>
            </a:r>
            <a:r>
              <a:rPr sz="700" spc="-4" dirty="0">
                <a:latin typeface="Calibri"/>
                <a:cs typeface="Calibri"/>
              </a:rPr>
              <a:t>avaliar</a:t>
            </a:r>
            <a:r>
              <a:rPr sz="700" spc="9" dirty="0">
                <a:latin typeface="Calibri"/>
                <a:cs typeface="Calibri"/>
              </a:rPr>
              <a:t> </a:t>
            </a:r>
            <a:r>
              <a:rPr sz="700" spc="-4" dirty="0">
                <a:latin typeface="Calibri"/>
                <a:cs typeface="Calibri"/>
              </a:rPr>
              <a:t>a</a:t>
            </a:r>
            <a:r>
              <a:rPr sz="700" spc="9" dirty="0">
                <a:latin typeface="Calibri"/>
                <a:cs typeface="Calibri"/>
              </a:rPr>
              <a:t> </a:t>
            </a:r>
            <a:r>
              <a:rPr sz="700" spc="-9" dirty="0">
                <a:latin typeface="Calibri"/>
                <a:cs typeface="Calibri"/>
              </a:rPr>
              <a:t>pertinência</a:t>
            </a:r>
            <a:r>
              <a:rPr sz="700" spc="9" dirty="0">
                <a:latin typeface="Calibri"/>
                <a:cs typeface="Calibri"/>
              </a:rPr>
              <a:t> </a:t>
            </a:r>
            <a:r>
              <a:rPr sz="700" spc="-4" dirty="0">
                <a:latin typeface="Calibri"/>
                <a:cs typeface="Calibri"/>
              </a:rPr>
              <a:t>da</a:t>
            </a:r>
            <a:r>
              <a:rPr sz="700" spc="9" dirty="0">
                <a:latin typeface="Calibri"/>
                <a:cs typeface="Calibri"/>
              </a:rPr>
              <a:t> </a:t>
            </a:r>
            <a:r>
              <a:rPr sz="700" spc="-4" dirty="0">
                <a:latin typeface="Calibri"/>
                <a:cs typeface="Calibri"/>
              </a:rPr>
              <a:t>vacinação</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acordo</a:t>
            </a:r>
            <a:r>
              <a:rPr sz="700" spc="9" dirty="0">
                <a:latin typeface="Calibri"/>
                <a:cs typeface="Calibri"/>
              </a:rPr>
              <a:t> </a:t>
            </a:r>
            <a:r>
              <a:rPr sz="700" spc="-4" dirty="0">
                <a:latin typeface="Calibri"/>
                <a:cs typeface="Calibri"/>
              </a:rPr>
              <a:t>com</a:t>
            </a:r>
            <a:r>
              <a:rPr sz="700" spc="9" dirty="0">
                <a:latin typeface="Calibri"/>
                <a:cs typeface="Calibri"/>
              </a:rPr>
              <a:t> </a:t>
            </a:r>
            <a:r>
              <a:rPr sz="700" spc="-4" dirty="0">
                <a:latin typeface="Calibri"/>
                <a:cs typeface="Calibri"/>
              </a:rPr>
              <a:t>o </a:t>
            </a:r>
            <a:r>
              <a:rPr sz="700" dirty="0">
                <a:latin typeface="Calibri"/>
                <a:cs typeface="Calibri"/>
              </a:rPr>
              <a:t> </a:t>
            </a:r>
            <a:r>
              <a:rPr sz="700" spc="-4" dirty="0">
                <a:latin typeface="Calibri"/>
                <a:cs typeface="Calibri"/>
              </a:rPr>
              <a:t>cenário epidemiológico da</a:t>
            </a:r>
            <a:r>
              <a:rPr sz="700" dirty="0">
                <a:latin typeface="Calibri"/>
                <a:cs typeface="Calibri"/>
              </a:rPr>
              <a:t> </a:t>
            </a:r>
            <a:r>
              <a:rPr sz="700" spc="-9" dirty="0">
                <a:latin typeface="Calibri"/>
                <a:cs typeface="Calibri"/>
              </a:rPr>
              <a:t>doença.</a:t>
            </a:r>
            <a:endParaRPr sz="700" dirty="0">
              <a:latin typeface="Calibri"/>
              <a:cs typeface="Calibri"/>
            </a:endParaRPr>
          </a:p>
          <a:p>
            <a:pPr marL="111313" indent="-100996">
              <a:spcBef>
                <a:spcPts val="128"/>
              </a:spcBef>
              <a:buAutoNum type="arabicParenBoth"/>
              <a:tabLst>
                <a:tab pos="111856" algn="l"/>
              </a:tabLst>
            </a:pPr>
            <a:r>
              <a:rPr sz="700" spc="-4" dirty="0">
                <a:latin typeface="Calibri"/>
                <a:cs typeface="Calibri"/>
              </a:rPr>
              <a:t>As</a:t>
            </a:r>
            <a:r>
              <a:rPr sz="700" spc="9" dirty="0">
                <a:latin typeface="Calibri"/>
                <a:cs typeface="Calibri"/>
              </a:rPr>
              <a:t> </a:t>
            </a:r>
            <a:r>
              <a:rPr sz="700" spc="-9" dirty="0">
                <a:latin typeface="Calibri"/>
                <a:cs typeface="Calibri"/>
              </a:rPr>
              <a:t>pessoas</a:t>
            </a:r>
            <a:r>
              <a:rPr sz="700" spc="13" dirty="0">
                <a:latin typeface="Calibri"/>
                <a:cs typeface="Calibri"/>
              </a:rPr>
              <a:t> </a:t>
            </a:r>
            <a:r>
              <a:rPr sz="700" spc="-9" dirty="0">
                <a:latin typeface="Calibri"/>
                <a:cs typeface="Calibri"/>
              </a:rPr>
              <a:t>que</a:t>
            </a:r>
            <a:r>
              <a:rPr sz="700" spc="9" dirty="0">
                <a:latin typeface="Calibri"/>
                <a:cs typeface="Calibri"/>
              </a:rPr>
              <a:t> </a:t>
            </a:r>
            <a:r>
              <a:rPr sz="700" spc="-4" dirty="0">
                <a:latin typeface="Calibri"/>
                <a:cs typeface="Calibri"/>
              </a:rPr>
              <a:t>tiverem</a:t>
            </a:r>
            <a:r>
              <a:rPr sz="700" spc="13" dirty="0">
                <a:latin typeface="Calibri"/>
                <a:cs typeface="Calibri"/>
              </a:rPr>
              <a:t> </a:t>
            </a:r>
            <a:r>
              <a:rPr sz="700" spc="-4" dirty="0">
                <a:latin typeface="Calibri"/>
                <a:cs typeface="Calibri"/>
              </a:rPr>
              <a:t>esquema</a:t>
            </a:r>
            <a:r>
              <a:rPr sz="700" spc="13" dirty="0">
                <a:latin typeface="Calibri"/>
                <a:cs typeface="Calibri"/>
              </a:rPr>
              <a:t> </a:t>
            </a:r>
            <a:r>
              <a:rPr sz="700" spc="-4" dirty="0">
                <a:latin typeface="Calibri"/>
                <a:cs typeface="Calibri"/>
              </a:rPr>
              <a:t>vacinal</a:t>
            </a:r>
            <a:r>
              <a:rPr sz="700" spc="9" dirty="0">
                <a:latin typeface="Calibri"/>
                <a:cs typeface="Calibri"/>
              </a:rPr>
              <a:t> </a:t>
            </a:r>
            <a:r>
              <a:rPr sz="700" spc="-4" dirty="0">
                <a:latin typeface="Calibri"/>
                <a:cs typeface="Calibri"/>
              </a:rPr>
              <a:t>completo,</a:t>
            </a:r>
            <a:r>
              <a:rPr sz="700" spc="13" dirty="0">
                <a:latin typeface="Calibri"/>
                <a:cs typeface="Calibri"/>
              </a:rPr>
              <a:t> </a:t>
            </a:r>
            <a:r>
              <a:rPr sz="700" spc="-9" dirty="0">
                <a:latin typeface="Calibri"/>
                <a:cs typeface="Calibri"/>
              </a:rPr>
              <a:t>independente</a:t>
            </a:r>
            <a:r>
              <a:rPr sz="700" spc="9" dirty="0">
                <a:latin typeface="Calibri"/>
                <a:cs typeface="Calibri"/>
              </a:rPr>
              <a:t> </a:t>
            </a:r>
            <a:r>
              <a:rPr sz="700" spc="-4" dirty="0">
                <a:latin typeface="Calibri"/>
                <a:cs typeface="Calibri"/>
              </a:rPr>
              <a:t>da</a:t>
            </a:r>
            <a:r>
              <a:rPr sz="700" spc="13" dirty="0">
                <a:latin typeface="Calibri"/>
                <a:cs typeface="Calibri"/>
              </a:rPr>
              <a:t> </a:t>
            </a:r>
            <a:r>
              <a:rPr sz="700" spc="-9" dirty="0">
                <a:latin typeface="Calibri"/>
                <a:cs typeface="Calibri"/>
              </a:rPr>
              <a:t>idade</a:t>
            </a:r>
            <a:r>
              <a:rPr sz="700" spc="13" dirty="0">
                <a:latin typeface="Calibri"/>
                <a:cs typeface="Calibri"/>
              </a:rPr>
              <a:t> </a:t>
            </a:r>
            <a:r>
              <a:rPr sz="700" spc="-4" dirty="0">
                <a:latin typeface="Calibri"/>
                <a:cs typeface="Calibri"/>
              </a:rPr>
              <a:t>em</a:t>
            </a:r>
            <a:r>
              <a:rPr sz="700" spc="9" dirty="0">
                <a:latin typeface="Calibri"/>
                <a:cs typeface="Calibri"/>
              </a:rPr>
              <a:t> </a:t>
            </a:r>
            <a:r>
              <a:rPr sz="700" spc="-9" dirty="0">
                <a:latin typeface="Calibri"/>
                <a:cs typeface="Calibri"/>
              </a:rPr>
              <a:t>que</a:t>
            </a:r>
            <a:r>
              <a:rPr sz="700" spc="13" dirty="0">
                <a:latin typeface="Calibri"/>
                <a:cs typeface="Calibri"/>
              </a:rPr>
              <a:t> </a:t>
            </a:r>
            <a:r>
              <a:rPr sz="700" spc="-9" dirty="0">
                <a:latin typeface="Calibri"/>
                <a:cs typeface="Calibri"/>
              </a:rPr>
              <a:t>foram</a:t>
            </a:r>
            <a:r>
              <a:rPr sz="700" spc="9" dirty="0">
                <a:latin typeface="Calibri"/>
                <a:cs typeface="Calibri"/>
              </a:rPr>
              <a:t> </a:t>
            </a:r>
            <a:r>
              <a:rPr sz="700" spc="-4" dirty="0">
                <a:latin typeface="Calibri"/>
                <a:cs typeface="Calibri"/>
              </a:rPr>
              <a:t>vacinadas,</a:t>
            </a:r>
            <a:r>
              <a:rPr sz="700" spc="13" dirty="0">
                <a:latin typeface="Calibri"/>
                <a:cs typeface="Calibri"/>
              </a:rPr>
              <a:t> </a:t>
            </a:r>
            <a:r>
              <a:rPr sz="700" spc="-9" dirty="0">
                <a:latin typeface="Calibri"/>
                <a:cs typeface="Calibri"/>
              </a:rPr>
              <a:t>não</a:t>
            </a:r>
            <a:r>
              <a:rPr sz="700" spc="13" dirty="0">
                <a:latin typeface="Calibri"/>
                <a:cs typeface="Calibri"/>
              </a:rPr>
              <a:t> </a:t>
            </a:r>
            <a:r>
              <a:rPr sz="700" spc="-9" dirty="0">
                <a:latin typeface="Calibri"/>
                <a:cs typeface="Calibri"/>
              </a:rPr>
              <a:t>precisam</a:t>
            </a:r>
            <a:r>
              <a:rPr sz="700" spc="9" dirty="0">
                <a:latin typeface="Calibri"/>
                <a:cs typeface="Calibri"/>
              </a:rPr>
              <a:t> </a:t>
            </a:r>
            <a:r>
              <a:rPr sz="700" spc="-4" dirty="0">
                <a:latin typeface="Calibri"/>
                <a:cs typeface="Calibri"/>
              </a:rPr>
              <a:t>receber</a:t>
            </a:r>
            <a:r>
              <a:rPr sz="700" spc="13" dirty="0">
                <a:latin typeface="Calibri"/>
                <a:cs typeface="Calibri"/>
              </a:rPr>
              <a:t> </a:t>
            </a:r>
            <a:r>
              <a:rPr sz="700" spc="-9" dirty="0">
                <a:latin typeface="Calibri"/>
                <a:cs typeface="Calibri"/>
              </a:rPr>
              <a:t>doses</a:t>
            </a:r>
            <a:r>
              <a:rPr sz="700" spc="9" dirty="0">
                <a:latin typeface="Calibri"/>
                <a:cs typeface="Calibri"/>
              </a:rPr>
              <a:t> </a:t>
            </a:r>
            <a:r>
              <a:rPr sz="700" spc="-4" dirty="0">
                <a:latin typeface="Calibri"/>
                <a:cs typeface="Calibri"/>
              </a:rPr>
              <a:t>adicionais.</a:t>
            </a:r>
            <a:endParaRPr sz="700" dirty="0">
              <a:latin typeface="Calibri"/>
              <a:cs typeface="Calibri"/>
            </a:endParaRPr>
          </a:p>
          <a:p>
            <a:pPr marL="10860" marR="216652">
              <a:lnSpc>
                <a:spcPct val="108600"/>
              </a:lnSpc>
              <a:spcBef>
                <a:spcPts val="282"/>
              </a:spcBef>
              <a:buAutoNum type="arabicParenBoth"/>
              <a:tabLst>
                <a:tab pos="112399" algn="l"/>
              </a:tabLst>
            </a:pPr>
            <a:r>
              <a:rPr sz="700" spc="-4" dirty="0">
                <a:latin typeface="Calibri"/>
                <a:cs typeface="Calibri"/>
              </a:rPr>
              <a:t>Indicada</a:t>
            </a:r>
            <a:r>
              <a:rPr sz="700" spc="9" dirty="0">
                <a:latin typeface="Calibri"/>
                <a:cs typeface="Calibri"/>
              </a:rPr>
              <a:t> </a:t>
            </a:r>
            <a:r>
              <a:rPr sz="700" spc="-4" dirty="0">
                <a:latin typeface="Calibri"/>
                <a:cs typeface="Calibri"/>
              </a:rPr>
              <a:t>vacinação</a:t>
            </a:r>
            <a:r>
              <a:rPr sz="700" spc="9" dirty="0">
                <a:latin typeface="Calibri"/>
                <a:cs typeface="Calibri"/>
              </a:rPr>
              <a:t> </a:t>
            </a:r>
            <a:r>
              <a:rPr sz="700" spc="-4" dirty="0">
                <a:latin typeface="Calibri"/>
                <a:cs typeface="Calibri"/>
              </a:rPr>
              <a:t>em</a:t>
            </a:r>
            <a:r>
              <a:rPr sz="700" spc="9" dirty="0">
                <a:latin typeface="Calibri"/>
                <a:cs typeface="Calibri"/>
              </a:rPr>
              <a:t> </a:t>
            </a:r>
            <a:r>
              <a:rPr sz="700" spc="-9" dirty="0">
                <a:latin typeface="Calibri"/>
                <a:cs typeface="Calibri"/>
              </a:rPr>
              <a:t>bloqueios</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casos</a:t>
            </a:r>
            <a:r>
              <a:rPr sz="700" spc="9" dirty="0">
                <a:latin typeface="Calibri"/>
                <a:cs typeface="Calibri"/>
              </a:rPr>
              <a:t> </a:t>
            </a:r>
            <a:r>
              <a:rPr sz="700" spc="-9" dirty="0">
                <a:latin typeface="Calibri"/>
                <a:cs typeface="Calibri"/>
              </a:rPr>
              <a:t>suspeitos</a:t>
            </a:r>
            <a:r>
              <a:rPr sz="700" spc="9"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sarampo</a:t>
            </a:r>
            <a:r>
              <a:rPr sz="700" spc="9" dirty="0">
                <a:latin typeface="Calibri"/>
                <a:cs typeface="Calibri"/>
              </a:rPr>
              <a:t> </a:t>
            </a:r>
            <a:r>
              <a:rPr sz="700" spc="-4" dirty="0">
                <a:latin typeface="Calibri"/>
                <a:cs typeface="Calibri"/>
              </a:rPr>
              <a:t>e</a:t>
            </a:r>
            <a:r>
              <a:rPr sz="700" spc="9" dirty="0">
                <a:latin typeface="Calibri"/>
                <a:cs typeface="Calibri"/>
              </a:rPr>
              <a:t> </a:t>
            </a:r>
            <a:r>
              <a:rPr sz="700" spc="-4" dirty="0">
                <a:latin typeface="Calibri"/>
                <a:cs typeface="Calibri"/>
              </a:rPr>
              <a:t>rubéola</a:t>
            </a:r>
            <a:r>
              <a:rPr sz="700" spc="9" dirty="0">
                <a:latin typeface="Calibri"/>
                <a:cs typeface="Calibri"/>
              </a:rPr>
              <a:t> </a:t>
            </a:r>
            <a:r>
              <a:rPr sz="700" spc="-4" dirty="0">
                <a:latin typeface="Calibri"/>
                <a:cs typeface="Calibri"/>
              </a:rPr>
              <a:t>a</a:t>
            </a:r>
            <a:r>
              <a:rPr sz="700" spc="9" dirty="0">
                <a:latin typeface="Calibri"/>
                <a:cs typeface="Calibri"/>
              </a:rPr>
              <a:t> </a:t>
            </a:r>
            <a:r>
              <a:rPr sz="700" spc="-9" dirty="0">
                <a:latin typeface="Calibri"/>
                <a:cs typeface="Calibri"/>
              </a:rPr>
              <a:t>partir</a:t>
            </a:r>
            <a:r>
              <a:rPr sz="700" spc="9" dirty="0">
                <a:latin typeface="Calibri"/>
                <a:cs typeface="Calibri"/>
              </a:rPr>
              <a:t> </a:t>
            </a:r>
            <a:r>
              <a:rPr sz="700" spc="-9" dirty="0">
                <a:latin typeface="Calibri"/>
                <a:cs typeface="Calibri"/>
              </a:rPr>
              <a:t>dos</a:t>
            </a:r>
            <a:r>
              <a:rPr sz="700" spc="9" dirty="0">
                <a:latin typeface="Calibri"/>
                <a:cs typeface="Calibri"/>
              </a:rPr>
              <a:t> </a:t>
            </a:r>
            <a:r>
              <a:rPr sz="700" spc="-4" dirty="0">
                <a:latin typeface="Calibri"/>
                <a:cs typeface="Calibri"/>
              </a:rPr>
              <a:t>6</a:t>
            </a:r>
            <a:r>
              <a:rPr sz="700" spc="13" dirty="0">
                <a:latin typeface="Calibri"/>
                <a:cs typeface="Calibri"/>
              </a:rPr>
              <a:t> </a:t>
            </a:r>
            <a:r>
              <a:rPr sz="700" spc="-4" dirty="0">
                <a:latin typeface="Calibri"/>
                <a:cs typeface="Calibri"/>
              </a:rPr>
              <a:t>meses.</a:t>
            </a:r>
            <a:r>
              <a:rPr sz="700" spc="9" dirty="0">
                <a:latin typeface="Calibri"/>
                <a:cs typeface="Calibri"/>
              </a:rPr>
              <a:t> </a:t>
            </a:r>
            <a:r>
              <a:rPr sz="700" spc="-4" dirty="0">
                <a:latin typeface="Calibri"/>
                <a:cs typeface="Calibri"/>
              </a:rPr>
              <a:t>Adultos</a:t>
            </a:r>
            <a:r>
              <a:rPr sz="700" spc="9" dirty="0">
                <a:latin typeface="Calibri"/>
                <a:cs typeface="Calibri"/>
              </a:rPr>
              <a:t> </a:t>
            </a:r>
            <a:r>
              <a:rPr sz="700" spc="-4" dirty="0">
                <a:latin typeface="Calibri"/>
                <a:cs typeface="Calibri"/>
              </a:rPr>
              <a:t>até</a:t>
            </a:r>
            <a:r>
              <a:rPr sz="700" spc="9" dirty="0">
                <a:latin typeface="Calibri"/>
                <a:cs typeface="Calibri"/>
              </a:rPr>
              <a:t> </a:t>
            </a:r>
            <a:r>
              <a:rPr sz="700" spc="-4" dirty="0">
                <a:latin typeface="Calibri"/>
                <a:cs typeface="Calibri"/>
              </a:rPr>
              <a:t>29</a:t>
            </a:r>
            <a:r>
              <a:rPr sz="700" spc="9" dirty="0">
                <a:latin typeface="Calibri"/>
                <a:cs typeface="Calibri"/>
              </a:rPr>
              <a:t> </a:t>
            </a:r>
            <a:r>
              <a:rPr sz="700" spc="-4" dirty="0">
                <a:latin typeface="Calibri"/>
                <a:cs typeface="Calibri"/>
              </a:rPr>
              <a:t>anos</a:t>
            </a:r>
            <a:r>
              <a:rPr sz="700" spc="9" dirty="0">
                <a:latin typeface="Calibri"/>
                <a:cs typeface="Calibri"/>
              </a:rPr>
              <a:t> </a:t>
            </a:r>
            <a:r>
              <a:rPr sz="700" spc="-4" dirty="0">
                <a:latin typeface="Calibri"/>
                <a:cs typeface="Calibri"/>
              </a:rPr>
              <a:t>e</a:t>
            </a:r>
            <a:r>
              <a:rPr sz="700" spc="9" dirty="0">
                <a:latin typeface="Calibri"/>
                <a:cs typeface="Calibri"/>
              </a:rPr>
              <a:t> </a:t>
            </a:r>
            <a:r>
              <a:rPr sz="700" spc="-9" dirty="0">
                <a:latin typeface="Calibri"/>
                <a:cs typeface="Calibri"/>
              </a:rPr>
              <a:t>profissionais</a:t>
            </a:r>
            <a:r>
              <a:rPr sz="700" spc="9"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saúde</a:t>
            </a:r>
            <a:r>
              <a:rPr sz="700" spc="9"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qualquer</a:t>
            </a:r>
            <a:r>
              <a:rPr sz="700" spc="9" dirty="0">
                <a:latin typeface="Calibri"/>
                <a:cs typeface="Calibri"/>
              </a:rPr>
              <a:t> </a:t>
            </a:r>
            <a:r>
              <a:rPr sz="700" spc="-9" dirty="0">
                <a:latin typeface="Calibri"/>
                <a:cs typeface="Calibri"/>
              </a:rPr>
              <a:t>idade),</a:t>
            </a:r>
            <a:r>
              <a:rPr sz="700" spc="9" dirty="0">
                <a:latin typeface="Calibri"/>
                <a:cs typeface="Calibri"/>
              </a:rPr>
              <a:t> </a:t>
            </a:r>
            <a:r>
              <a:rPr sz="700" spc="-4" dirty="0">
                <a:latin typeface="Calibri"/>
                <a:cs typeface="Calibri"/>
              </a:rPr>
              <a:t>recomenda-se</a:t>
            </a:r>
            <a:r>
              <a:rPr sz="700" spc="9" dirty="0">
                <a:latin typeface="Calibri"/>
                <a:cs typeface="Calibri"/>
              </a:rPr>
              <a:t> </a:t>
            </a:r>
            <a:r>
              <a:rPr sz="700" spc="-9" dirty="0">
                <a:latin typeface="Calibri"/>
                <a:cs typeface="Calibri"/>
              </a:rPr>
              <a:t>duas</a:t>
            </a:r>
            <a:r>
              <a:rPr sz="700" spc="9" dirty="0">
                <a:latin typeface="Calibri"/>
                <a:cs typeface="Calibri"/>
              </a:rPr>
              <a:t> </a:t>
            </a:r>
            <a:r>
              <a:rPr sz="700" spc="-9" dirty="0">
                <a:latin typeface="Calibri"/>
                <a:cs typeface="Calibri"/>
              </a:rPr>
              <a:t>doses</a:t>
            </a:r>
            <a:r>
              <a:rPr sz="700" spc="13" dirty="0">
                <a:latin typeface="Calibri"/>
                <a:cs typeface="Calibri"/>
              </a:rPr>
              <a:t> </a:t>
            </a:r>
            <a:r>
              <a:rPr sz="700" spc="-4" dirty="0">
                <a:latin typeface="Calibri"/>
                <a:cs typeface="Calibri"/>
              </a:rPr>
              <a:t>da</a:t>
            </a:r>
            <a:r>
              <a:rPr sz="700" spc="9" dirty="0">
                <a:latin typeface="Calibri"/>
                <a:cs typeface="Calibri"/>
              </a:rPr>
              <a:t> </a:t>
            </a:r>
            <a:r>
              <a:rPr sz="700" spc="-4" dirty="0">
                <a:latin typeface="Calibri"/>
                <a:cs typeface="Calibri"/>
              </a:rPr>
              <a:t>vacina</a:t>
            </a:r>
            <a:r>
              <a:rPr sz="700" spc="9" dirty="0">
                <a:latin typeface="Calibri"/>
                <a:cs typeface="Calibri"/>
              </a:rPr>
              <a:t> </a:t>
            </a:r>
            <a:r>
              <a:rPr sz="700" spc="-4" dirty="0">
                <a:latin typeface="Calibri"/>
                <a:cs typeface="Calibri"/>
              </a:rPr>
              <a:t>SCR,</a:t>
            </a:r>
            <a:r>
              <a:rPr sz="700" spc="9" dirty="0">
                <a:latin typeface="Calibri"/>
                <a:cs typeface="Calibri"/>
              </a:rPr>
              <a:t> </a:t>
            </a:r>
            <a:r>
              <a:rPr sz="700" spc="-4" dirty="0">
                <a:latin typeface="Calibri"/>
                <a:cs typeface="Calibri"/>
              </a:rPr>
              <a:t>com</a:t>
            </a:r>
            <a:r>
              <a:rPr sz="700" spc="9" dirty="0">
                <a:latin typeface="Calibri"/>
                <a:cs typeface="Calibri"/>
              </a:rPr>
              <a:t> </a:t>
            </a:r>
            <a:r>
              <a:rPr sz="700" spc="-9" dirty="0">
                <a:latin typeface="Calibri"/>
                <a:cs typeface="Calibri"/>
              </a:rPr>
              <a:t>intervalo</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30</a:t>
            </a:r>
            <a:r>
              <a:rPr sz="700" spc="9" dirty="0">
                <a:latin typeface="Calibri"/>
                <a:cs typeface="Calibri"/>
              </a:rPr>
              <a:t> </a:t>
            </a:r>
            <a:r>
              <a:rPr sz="700" spc="-9" dirty="0">
                <a:latin typeface="Calibri"/>
                <a:cs typeface="Calibri"/>
              </a:rPr>
              <a:t>dias.</a:t>
            </a:r>
            <a:r>
              <a:rPr sz="700" spc="34" dirty="0">
                <a:latin typeface="Calibri"/>
                <a:cs typeface="Calibri"/>
              </a:rPr>
              <a:t> </a:t>
            </a:r>
            <a:r>
              <a:rPr sz="700" spc="-4" dirty="0">
                <a:latin typeface="Calibri"/>
                <a:cs typeface="Calibri"/>
              </a:rPr>
              <a:t>Após</a:t>
            </a:r>
            <a:r>
              <a:rPr sz="700" spc="9" dirty="0">
                <a:latin typeface="Calibri"/>
                <a:cs typeface="Calibri"/>
              </a:rPr>
              <a:t> </a:t>
            </a:r>
            <a:r>
              <a:rPr sz="700" spc="-4" dirty="0">
                <a:latin typeface="Calibri"/>
                <a:cs typeface="Calibri"/>
              </a:rPr>
              <a:t>a</a:t>
            </a:r>
            <a:r>
              <a:rPr sz="700" spc="9" dirty="0">
                <a:latin typeface="Calibri"/>
                <a:cs typeface="Calibri"/>
              </a:rPr>
              <a:t> </a:t>
            </a:r>
            <a:r>
              <a:rPr sz="700" spc="-4" dirty="0">
                <a:latin typeface="Calibri"/>
                <a:cs typeface="Calibri"/>
              </a:rPr>
              <a:t>aplicação</a:t>
            </a:r>
            <a:r>
              <a:rPr sz="700" spc="9" dirty="0">
                <a:latin typeface="Calibri"/>
                <a:cs typeface="Calibri"/>
              </a:rPr>
              <a:t> </a:t>
            </a:r>
            <a:r>
              <a:rPr sz="700" spc="-4" dirty="0">
                <a:latin typeface="Calibri"/>
                <a:cs typeface="Calibri"/>
              </a:rPr>
              <a:t>da</a:t>
            </a:r>
            <a:r>
              <a:rPr sz="700" spc="9" dirty="0">
                <a:latin typeface="Calibri"/>
                <a:cs typeface="Calibri"/>
              </a:rPr>
              <a:t> </a:t>
            </a:r>
            <a:r>
              <a:rPr sz="700" spc="-4" dirty="0">
                <a:latin typeface="Calibri"/>
                <a:cs typeface="Calibri"/>
              </a:rPr>
              <a:t>vacina,</a:t>
            </a:r>
            <a:r>
              <a:rPr sz="700" spc="9" dirty="0">
                <a:latin typeface="Calibri"/>
                <a:cs typeface="Calibri"/>
              </a:rPr>
              <a:t> </a:t>
            </a:r>
            <a:r>
              <a:rPr sz="700" spc="-4" dirty="0">
                <a:latin typeface="Calibri"/>
                <a:cs typeface="Calibri"/>
              </a:rPr>
              <a:t>recomenda-se</a:t>
            </a:r>
            <a:r>
              <a:rPr sz="700" spc="9" dirty="0">
                <a:latin typeface="Calibri"/>
                <a:cs typeface="Calibri"/>
              </a:rPr>
              <a:t> </a:t>
            </a:r>
            <a:r>
              <a:rPr sz="700" spc="-9" dirty="0">
                <a:latin typeface="Calibri"/>
                <a:cs typeface="Calibri"/>
              </a:rPr>
              <a:t>não </a:t>
            </a:r>
            <a:r>
              <a:rPr sz="700" spc="-4" dirty="0">
                <a:latin typeface="Calibri"/>
                <a:cs typeface="Calibri"/>
              </a:rPr>
              <a:t> engravidar </a:t>
            </a:r>
            <a:r>
              <a:rPr sz="700" spc="-9" dirty="0">
                <a:latin typeface="Calibri"/>
                <a:cs typeface="Calibri"/>
              </a:rPr>
              <a:t>por</a:t>
            </a:r>
            <a:r>
              <a:rPr sz="700" spc="-4" dirty="0">
                <a:latin typeface="Calibri"/>
                <a:cs typeface="Calibri"/>
              </a:rPr>
              <a:t> um</a:t>
            </a:r>
            <a:r>
              <a:rPr sz="700" dirty="0">
                <a:latin typeface="Calibri"/>
                <a:cs typeface="Calibri"/>
              </a:rPr>
              <a:t> </a:t>
            </a:r>
            <a:r>
              <a:rPr sz="700" spc="-9" dirty="0">
                <a:latin typeface="Calibri"/>
                <a:cs typeface="Calibri"/>
              </a:rPr>
              <a:t>período</a:t>
            </a:r>
            <a:r>
              <a:rPr sz="700" spc="-4" dirty="0">
                <a:latin typeface="Calibri"/>
                <a:cs typeface="Calibri"/>
              </a:rPr>
              <a:t> de 30</a:t>
            </a:r>
            <a:r>
              <a:rPr sz="700" dirty="0">
                <a:latin typeface="Calibri"/>
                <a:cs typeface="Calibri"/>
              </a:rPr>
              <a:t> </a:t>
            </a:r>
            <a:r>
              <a:rPr sz="700" spc="-9" dirty="0">
                <a:latin typeface="Calibri"/>
                <a:cs typeface="Calibri"/>
              </a:rPr>
              <a:t>dias.</a:t>
            </a:r>
            <a:endParaRPr sz="700" dirty="0">
              <a:latin typeface="Calibri"/>
              <a:cs typeface="Calibri"/>
            </a:endParaRPr>
          </a:p>
          <a:p>
            <a:pPr marL="111856" indent="-101539">
              <a:lnSpc>
                <a:spcPts val="700"/>
              </a:lnSpc>
              <a:spcBef>
                <a:spcPts val="338"/>
              </a:spcBef>
              <a:buAutoNum type="arabicParenBoth"/>
              <a:tabLst>
                <a:tab pos="112399" algn="l"/>
              </a:tabLst>
            </a:pPr>
            <a:r>
              <a:rPr sz="700" spc="-4" dirty="0">
                <a:latin typeface="Calibri"/>
                <a:cs typeface="Calibri"/>
              </a:rPr>
              <a:t>É</a:t>
            </a:r>
            <a:r>
              <a:rPr sz="700" spc="9" dirty="0">
                <a:latin typeface="Calibri"/>
                <a:cs typeface="Calibri"/>
              </a:rPr>
              <a:t> </a:t>
            </a:r>
            <a:r>
              <a:rPr sz="700" spc="-9" dirty="0">
                <a:latin typeface="Calibri"/>
                <a:cs typeface="Calibri"/>
              </a:rPr>
              <a:t>ofertada</a:t>
            </a:r>
            <a:r>
              <a:rPr sz="700" spc="9" dirty="0">
                <a:latin typeface="Calibri"/>
                <a:cs typeface="Calibri"/>
              </a:rPr>
              <a:t> </a:t>
            </a:r>
            <a:r>
              <a:rPr sz="700" spc="-9" dirty="0">
                <a:latin typeface="Calibri"/>
                <a:cs typeface="Calibri"/>
              </a:rPr>
              <a:t>durante</a:t>
            </a:r>
            <a:r>
              <a:rPr sz="700" spc="13" dirty="0">
                <a:latin typeface="Calibri"/>
                <a:cs typeface="Calibri"/>
              </a:rPr>
              <a:t> </a:t>
            </a:r>
            <a:r>
              <a:rPr sz="700" spc="-4" dirty="0">
                <a:latin typeface="Calibri"/>
                <a:cs typeface="Calibri"/>
              </a:rPr>
              <a:t>a</a:t>
            </a:r>
            <a:r>
              <a:rPr sz="700" spc="9" dirty="0">
                <a:latin typeface="Calibri"/>
                <a:cs typeface="Calibri"/>
              </a:rPr>
              <a:t> </a:t>
            </a:r>
            <a:r>
              <a:rPr sz="700" spc="-9" dirty="0">
                <a:latin typeface="Calibri"/>
                <a:cs typeface="Calibri"/>
              </a:rPr>
              <a:t>Campanha</a:t>
            </a:r>
            <a:r>
              <a:rPr sz="700" spc="9" dirty="0">
                <a:latin typeface="Calibri"/>
                <a:cs typeface="Calibri"/>
              </a:rPr>
              <a:t> </a:t>
            </a:r>
            <a:r>
              <a:rPr sz="700" spc="-4" dirty="0">
                <a:latin typeface="Calibri"/>
                <a:cs typeface="Calibri"/>
              </a:rPr>
              <a:t>Nacional</a:t>
            </a:r>
            <a:r>
              <a:rPr sz="700" spc="13"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Vacinação</a:t>
            </a:r>
            <a:r>
              <a:rPr sz="700" spc="9" dirty="0">
                <a:latin typeface="Calibri"/>
                <a:cs typeface="Calibri"/>
              </a:rPr>
              <a:t> </a:t>
            </a:r>
            <a:r>
              <a:rPr sz="700" spc="-4" dirty="0">
                <a:latin typeface="Calibri"/>
                <a:cs typeface="Calibri"/>
              </a:rPr>
              <a:t>contra</a:t>
            </a:r>
            <a:r>
              <a:rPr sz="700" spc="13" dirty="0">
                <a:latin typeface="Calibri"/>
                <a:cs typeface="Calibri"/>
              </a:rPr>
              <a:t> </a:t>
            </a:r>
            <a:r>
              <a:rPr sz="700" spc="-4" dirty="0">
                <a:latin typeface="Calibri"/>
                <a:cs typeface="Calibri"/>
              </a:rPr>
              <a:t>Influenza,</a:t>
            </a:r>
            <a:r>
              <a:rPr sz="700" spc="9" dirty="0">
                <a:latin typeface="Calibri"/>
                <a:cs typeface="Calibri"/>
              </a:rPr>
              <a:t> </a:t>
            </a:r>
            <a:r>
              <a:rPr sz="700" spc="-4" dirty="0">
                <a:latin typeface="Calibri"/>
                <a:cs typeface="Calibri"/>
              </a:rPr>
              <a:t>conforme</a:t>
            </a:r>
            <a:r>
              <a:rPr sz="700" spc="9" dirty="0">
                <a:latin typeface="Calibri"/>
                <a:cs typeface="Calibri"/>
              </a:rPr>
              <a:t> </a:t>
            </a:r>
            <a:r>
              <a:rPr sz="700" spc="-4" dirty="0">
                <a:latin typeface="Calibri"/>
                <a:cs typeface="Calibri"/>
              </a:rPr>
              <a:t>os</a:t>
            </a:r>
            <a:r>
              <a:rPr sz="700" spc="13" dirty="0">
                <a:latin typeface="Calibri"/>
                <a:cs typeface="Calibri"/>
              </a:rPr>
              <a:t> </a:t>
            </a:r>
            <a:r>
              <a:rPr sz="700" spc="-4" dirty="0">
                <a:latin typeface="Calibri"/>
                <a:cs typeface="Calibri"/>
              </a:rPr>
              <a:t>grupos</a:t>
            </a:r>
            <a:r>
              <a:rPr sz="700" spc="9" dirty="0">
                <a:latin typeface="Calibri"/>
                <a:cs typeface="Calibri"/>
              </a:rPr>
              <a:t> </a:t>
            </a:r>
            <a:r>
              <a:rPr sz="700" spc="-9" dirty="0">
                <a:latin typeface="Calibri"/>
                <a:cs typeface="Calibri"/>
              </a:rPr>
              <a:t>prioritários</a:t>
            </a:r>
            <a:r>
              <a:rPr sz="700" spc="9" dirty="0">
                <a:latin typeface="Calibri"/>
                <a:cs typeface="Calibri"/>
              </a:rPr>
              <a:t> </a:t>
            </a:r>
            <a:r>
              <a:rPr sz="700" spc="-9" dirty="0">
                <a:latin typeface="Calibri"/>
                <a:cs typeface="Calibri"/>
              </a:rPr>
              <a:t>definidos</a:t>
            </a:r>
            <a:r>
              <a:rPr sz="700" spc="13" dirty="0">
                <a:latin typeface="Calibri"/>
                <a:cs typeface="Calibri"/>
              </a:rPr>
              <a:t> </a:t>
            </a:r>
            <a:r>
              <a:rPr sz="700" spc="-4" dirty="0">
                <a:latin typeface="Calibri"/>
                <a:cs typeface="Calibri"/>
              </a:rPr>
              <a:t>no</a:t>
            </a:r>
            <a:r>
              <a:rPr sz="700" spc="9" dirty="0">
                <a:latin typeface="Calibri"/>
                <a:cs typeface="Calibri"/>
              </a:rPr>
              <a:t> </a:t>
            </a:r>
            <a:r>
              <a:rPr sz="700" spc="-4" dirty="0">
                <a:latin typeface="Calibri"/>
                <a:cs typeface="Calibri"/>
              </a:rPr>
              <a:t>Informe</a:t>
            </a:r>
            <a:r>
              <a:rPr sz="700" spc="9" dirty="0">
                <a:latin typeface="Calibri"/>
                <a:cs typeface="Calibri"/>
              </a:rPr>
              <a:t> </a:t>
            </a:r>
            <a:r>
              <a:rPr sz="700" spc="-4" dirty="0">
                <a:latin typeface="Calibri"/>
                <a:cs typeface="Calibri"/>
              </a:rPr>
              <a:t>da</a:t>
            </a:r>
            <a:r>
              <a:rPr sz="700" spc="13" dirty="0">
                <a:latin typeface="Calibri"/>
                <a:cs typeface="Calibri"/>
              </a:rPr>
              <a:t> </a:t>
            </a:r>
            <a:r>
              <a:rPr sz="700" spc="-9" dirty="0">
                <a:latin typeface="Calibri"/>
                <a:cs typeface="Calibri"/>
              </a:rPr>
              <a:t>Campanha.</a:t>
            </a:r>
            <a:r>
              <a:rPr sz="700" spc="9" dirty="0">
                <a:latin typeface="Calibri"/>
                <a:cs typeface="Calibri"/>
              </a:rPr>
              <a:t> </a:t>
            </a:r>
            <a:r>
              <a:rPr sz="700" spc="-4" dirty="0">
                <a:latin typeface="Calibri"/>
                <a:cs typeface="Calibri"/>
              </a:rPr>
              <a:t>Para</a:t>
            </a:r>
            <a:r>
              <a:rPr sz="700" spc="9" dirty="0">
                <a:latin typeface="Calibri"/>
                <a:cs typeface="Calibri"/>
              </a:rPr>
              <a:t> </a:t>
            </a:r>
            <a:r>
              <a:rPr sz="700" spc="-4" dirty="0">
                <a:latin typeface="Calibri"/>
                <a:cs typeface="Calibri"/>
              </a:rPr>
              <a:t>as</a:t>
            </a:r>
            <a:r>
              <a:rPr sz="700" spc="13" dirty="0">
                <a:latin typeface="Calibri"/>
                <a:cs typeface="Calibri"/>
              </a:rPr>
              <a:t> </a:t>
            </a:r>
            <a:r>
              <a:rPr sz="700" spc="-4" dirty="0">
                <a:latin typeface="Calibri"/>
                <a:cs typeface="Calibri"/>
              </a:rPr>
              <a:t>crianças</a:t>
            </a:r>
            <a:r>
              <a:rPr sz="700" spc="9" dirty="0">
                <a:latin typeface="Calibri"/>
                <a:cs typeface="Calibri"/>
              </a:rPr>
              <a:t> </a:t>
            </a:r>
            <a:r>
              <a:rPr sz="700" spc="-9" dirty="0">
                <a:latin typeface="Calibri"/>
                <a:cs typeface="Calibri"/>
              </a:rPr>
              <a:t>não</a:t>
            </a:r>
            <a:r>
              <a:rPr sz="700" spc="9" dirty="0">
                <a:latin typeface="Calibri"/>
                <a:cs typeface="Calibri"/>
              </a:rPr>
              <a:t> </a:t>
            </a:r>
            <a:r>
              <a:rPr sz="700" spc="-9" dirty="0">
                <a:latin typeface="Calibri"/>
                <a:cs typeface="Calibri"/>
              </a:rPr>
              <a:t>indígenas</a:t>
            </a:r>
            <a:r>
              <a:rPr sz="700" spc="13"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seis</a:t>
            </a:r>
            <a:r>
              <a:rPr sz="700" spc="9" dirty="0">
                <a:latin typeface="Calibri"/>
                <a:cs typeface="Calibri"/>
              </a:rPr>
              <a:t> </a:t>
            </a:r>
            <a:r>
              <a:rPr sz="700" spc="-4" dirty="0">
                <a:latin typeface="Calibri"/>
                <a:cs typeface="Calibri"/>
              </a:rPr>
              <a:t>meses</a:t>
            </a:r>
            <a:r>
              <a:rPr sz="700" spc="13" dirty="0">
                <a:latin typeface="Calibri"/>
                <a:cs typeface="Calibri"/>
              </a:rPr>
              <a:t> </a:t>
            </a:r>
            <a:r>
              <a:rPr sz="700" spc="-4" dirty="0">
                <a:latin typeface="Calibri"/>
                <a:cs typeface="Calibri"/>
              </a:rPr>
              <a:t>a</a:t>
            </a:r>
            <a:r>
              <a:rPr sz="700" spc="9" dirty="0">
                <a:latin typeface="Calibri"/>
                <a:cs typeface="Calibri"/>
              </a:rPr>
              <a:t> </a:t>
            </a:r>
            <a:r>
              <a:rPr sz="700" spc="-4" dirty="0">
                <a:latin typeface="Calibri"/>
                <a:cs typeface="Calibri"/>
              </a:rPr>
              <a:t>menores</a:t>
            </a:r>
            <a:r>
              <a:rPr sz="700" spc="9" dirty="0">
                <a:latin typeface="Calibri"/>
                <a:cs typeface="Calibri"/>
              </a:rPr>
              <a:t> </a:t>
            </a:r>
            <a:r>
              <a:rPr sz="700" spc="-4" dirty="0">
                <a:latin typeface="Calibri"/>
                <a:cs typeface="Calibri"/>
              </a:rPr>
              <a:t>de</a:t>
            </a:r>
            <a:r>
              <a:rPr sz="700" spc="13" dirty="0">
                <a:latin typeface="Calibri"/>
                <a:cs typeface="Calibri"/>
              </a:rPr>
              <a:t> </a:t>
            </a:r>
            <a:r>
              <a:rPr sz="700" spc="-9" dirty="0">
                <a:latin typeface="Calibri"/>
                <a:cs typeface="Calibri"/>
              </a:rPr>
              <a:t>seis</a:t>
            </a:r>
            <a:r>
              <a:rPr sz="700" spc="9" dirty="0">
                <a:latin typeface="Calibri"/>
                <a:cs typeface="Calibri"/>
              </a:rPr>
              <a:t> </a:t>
            </a:r>
            <a:r>
              <a:rPr sz="700" spc="-4" dirty="0">
                <a:latin typeface="Calibri"/>
                <a:cs typeface="Calibri"/>
              </a:rPr>
              <a:t>anos</a:t>
            </a:r>
            <a:r>
              <a:rPr sz="700" spc="9" dirty="0">
                <a:latin typeface="Calibri"/>
                <a:cs typeface="Calibri"/>
              </a:rPr>
              <a:t> </a:t>
            </a:r>
            <a:r>
              <a:rPr sz="700" spc="-4" dirty="0">
                <a:latin typeface="Calibri"/>
                <a:cs typeface="Calibri"/>
              </a:rPr>
              <a:t>de</a:t>
            </a:r>
            <a:r>
              <a:rPr sz="700" spc="13" dirty="0">
                <a:latin typeface="Calibri"/>
                <a:cs typeface="Calibri"/>
              </a:rPr>
              <a:t> </a:t>
            </a:r>
            <a:r>
              <a:rPr sz="700" spc="-9" dirty="0">
                <a:latin typeface="Calibri"/>
                <a:cs typeface="Calibri"/>
              </a:rPr>
              <a:t>idade</a:t>
            </a:r>
            <a:r>
              <a:rPr sz="700" spc="9" dirty="0">
                <a:latin typeface="Calibri"/>
                <a:cs typeface="Calibri"/>
              </a:rPr>
              <a:t> </a:t>
            </a:r>
            <a:r>
              <a:rPr sz="700" spc="-9" dirty="0">
                <a:latin typeface="Calibri"/>
                <a:cs typeface="Calibri"/>
              </a:rPr>
              <a:t>(cinco</a:t>
            </a:r>
            <a:r>
              <a:rPr sz="700" spc="9" dirty="0">
                <a:latin typeface="Calibri"/>
                <a:cs typeface="Calibri"/>
              </a:rPr>
              <a:t> </a:t>
            </a:r>
            <a:r>
              <a:rPr sz="700" spc="-4" dirty="0">
                <a:latin typeface="Calibri"/>
                <a:cs typeface="Calibri"/>
              </a:rPr>
              <a:t>anos,</a:t>
            </a:r>
            <a:r>
              <a:rPr sz="700" spc="13" dirty="0">
                <a:latin typeface="Calibri"/>
                <a:cs typeface="Calibri"/>
              </a:rPr>
              <a:t> </a:t>
            </a:r>
            <a:r>
              <a:rPr sz="700" spc="-4" dirty="0">
                <a:latin typeface="Calibri"/>
                <a:cs typeface="Calibri"/>
              </a:rPr>
              <a:t>11</a:t>
            </a:r>
            <a:r>
              <a:rPr sz="700" spc="9" dirty="0">
                <a:latin typeface="Calibri"/>
                <a:cs typeface="Calibri"/>
              </a:rPr>
              <a:t> </a:t>
            </a:r>
            <a:r>
              <a:rPr sz="700" spc="-4" dirty="0">
                <a:latin typeface="Calibri"/>
                <a:cs typeface="Calibri"/>
              </a:rPr>
              <a:t>meses</a:t>
            </a:r>
            <a:r>
              <a:rPr sz="700" spc="9" dirty="0">
                <a:latin typeface="Calibri"/>
                <a:cs typeface="Calibri"/>
              </a:rPr>
              <a:t> </a:t>
            </a:r>
            <a:r>
              <a:rPr sz="700" spc="-4" dirty="0">
                <a:latin typeface="Calibri"/>
                <a:cs typeface="Calibri"/>
              </a:rPr>
              <a:t>e</a:t>
            </a:r>
            <a:r>
              <a:rPr sz="700" spc="13" dirty="0">
                <a:latin typeface="Calibri"/>
                <a:cs typeface="Calibri"/>
              </a:rPr>
              <a:t> </a:t>
            </a:r>
            <a:r>
              <a:rPr sz="700" spc="-4" dirty="0">
                <a:latin typeface="Calibri"/>
                <a:cs typeface="Calibri"/>
              </a:rPr>
              <a:t>29</a:t>
            </a:r>
            <a:r>
              <a:rPr sz="700" spc="9" dirty="0">
                <a:latin typeface="Calibri"/>
                <a:cs typeface="Calibri"/>
              </a:rPr>
              <a:t> </a:t>
            </a:r>
            <a:r>
              <a:rPr sz="700" spc="-9" dirty="0">
                <a:latin typeface="Calibri"/>
                <a:cs typeface="Calibri"/>
              </a:rPr>
              <a:t>dias)</a:t>
            </a:r>
            <a:r>
              <a:rPr sz="700" spc="13" dirty="0">
                <a:latin typeface="Calibri"/>
                <a:cs typeface="Calibri"/>
              </a:rPr>
              <a:t> </a:t>
            </a:r>
            <a:r>
              <a:rPr sz="700" spc="-4" dirty="0">
                <a:latin typeface="Calibri"/>
                <a:cs typeface="Calibri"/>
              </a:rPr>
              <a:t>e</a:t>
            </a:r>
            <a:r>
              <a:rPr sz="700" spc="9" dirty="0">
                <a:latin typeface="Calibri"/>
                <a:cs typeface="Calibri"/>
              </a:rPr>
              <a:t> </a:t>
            </a:r>
            <a:r>
              <a:rPr sz="700" spc="-9" dirty="0">
                <a:latin typeface="Calibri"/>
                <a:cs typeface="Calibri"/>
              </a:rPr>
              <a:t>para</a:t>
            </a:r>
            <a:r>
              <a:rPr sz="700" spc="9" dirty="0">
                <a:latin typeface="Calibri"/>
                <a:cs typeface="Calibri"/>
              </a:rPr>
              <a:t> </a:t>
            </a:r>
            <a:r>
              <a:rPr sz="700" spc="-4" dirty="0">
                <a:latin typeface="Calibri"/>
                <a:cs typeface="Calibri"/>
              </a:rPr>
              <a:t>as</a:t>
            </a:r>
            <a:r>
              <a:rPr sz="700" spc="13" dirty="0">
                <a:latin typeface="Calibri"/>
                <a:cs typeface="Calibri"/>
              </a:rPr>
              <a:t> </a:t>
            </a:r>
            <a:r>
              <a:rPr sz="700" spc="-4" dirty="0">
                <a:latin typeface="Calibri"/>
                <a:cs typeface="Calibri"/>
              </a:rPr>
              <a:t>crianças</a:t>
            </a:r>
            <a:r>
              <a:rPr sz="700" spc="9" dirty="0">
                <a:latin typeface="Calibri"/>
                <a:cs typeface="Calibri"/>
              </a:rPr>
              <a:t> </a:t>
            </a:r>
            <a:r>
              <a:rPr sz="700" spc="-9" dirty="0">
                <a:latin typeface="Calibri"/>
                <a:cs typeface="Calibri"/>
              </a:rPr>
              <a:t>indígenas</a:t>
            </a:r>
            <a:r>
              <a:rPr sz="700" spc="9" dirty="0">
                <a:latin typeface="Calibri"/>
                <a:cs typeface="Calibri"/>
              </a:rPr>
              <a:t> </a:t>
            </a:r>
            <a:r>
              <a:rPr sz="700" spc="-9" dirty="0">
                <a:latin typeface="Calibri"/>
                <a:cs typeface="Calibri"/>
              </a:rPr>
              <a:t>de</a:t>
            </a:r>
            <a:endParaRPr sz="700" dirty="0">
              <a:latin typeface="Calibri"/>
              <a:cs typeface="Calibri"/>
            </a:endParaRPr>
          </a:p>
          <a:p>
            <a:pPr marL="131946" indent="-121629">
              <a:lnSpc>
                <a:spcPts val="804"/>
              </a:lnSpc>
              <a:buSzPct val="114285"/>
              <a:buAutoNum type="arabicParenBoth"/>
              <a:tabLst>
                <a:tab pos="132489" algn="l"/>
              </a:tabLst>
            </a:pPr>
            <a:r>
              <a:rPr sz="700" spc="-9" dirty="0">
                <a:latin typeface="Calibri"/>
                <a:cs typeface="Calibri"/>
              </a:rPr>
              <a:t>Esta</a:t>
            </a:r>
            <a:r>
              <a:rPr sz="700" spc="9" dirty="0">
                <a:latin typeface="Calibri"/>
                <a:cs typeface="Calibri"/>
              </a:rPr>
              <a:t> </a:t>
            </a:r>
            <a:r>
              <a:rPr sz="700" spc="-4" dirty="0">
                <a:latin typeface="Calibri"/>
                <a:cs typeface="Calibri"/>
              </a:rPr>
              <a:t>vacina</a:t>
            </a:r>
            <a:r>
              <a:rPr sz="700" spc="13" dirty="0">
                <a:latin typeface="Calibri"/>
                <a:cs typeface="Calibri"/>
              </a:rPr>
              <a:t> </a:t>
            </a:r>
            <a:r>
              <a:rPr sz="700" spc="-4" dirty="0">
                <a:latin typeface="Calibri"/>
                <a:cs typeface="Calibri"/>
              </a:rPr>
              <a:t>está</a:t>
            </a:r>
            <a:r>
              <a:rPr sz="700" spc="13" dirty="0">
                <a:latin typeface="Calibri"/>
                <a:cs typeface="Calibri"/>
              </a:rPr>
              <a:t> </a:t>
            </a:r>
            <a:r>
              <a:rPr sz="700" spc="-9" dirty="0">
                <a:latin typeface="Calibri"/>
                <a:cs typeface="Calibri"/>
              </a:rPr>
              <a:t>indicada</a:t>
            </a:r>
            <a:r>
              <a:rPr sz="700" spc="13" dirty="0">
                <a:latin typeface="Calibri"/>
                <a:cs typeface="Calibri"/>
              </a:rPr>
              <a:t> </a:t>
            </a:r>
            <a:r>
              <a:rPr sz="700" spc="-9" dirty="0">
                <a:latin typeface="Calibri"/>
                <a:cs typeface="Calibri"/>
              </a:rPr>
              <a:t>para</a:t>
            </a:r>
            <a:r>
              <a:rPr sz="700" spc="13" dirty="0">
                <a:latin typeface="Calibri"/>
                <a:cs typeface="Calibri"/>
              </a:rPr>
              <a:t> </a:t>
            </a:r>
            <a:r>
              <a:rPr sz="700" spc="-9" dirty="0">
                <a:latin typeface="Calibri"/>
                <a:cs typeface="Calibri"/>
              </a:rPr>
              <a:t>pessoas</a:t>
            </a:r>
            <a:r>
              <a:rPr sz="700" spc="9" dirty="0">
                <a:latin typeface="Calibri"/>
                <a:cs typeface="Calibri"/>
              </a:rPr>
              <a:t> </a:t>
            </a:r>
            <a:r>
              <a:rPr sz="700" spc="-4" dirty="0">
                <a:latin typeface="Calibri"/>
                <a:cs typeface="Calibri"/>
              </a:rPr>
              <a:t>a</a:t>
            </a:r>
            <a:r>
              <a:rPr sz="700" spc="13" dirty="0">
                <a:latin typeface="Calibri"/>
                <a:cs typeface="Calibri"/>
              </a:rPr>
              <a:t> </a:t>
            </a:r>
            <a:r>
              <a:rPr sz="700" spc="-9" dirty="0">
                <a:latin typeface="Calibri"/>
                <a:cs typeface="Calibri"/>
              </a:rPr>
              <a:t>partir</a:t>
            </a:r>
            <a:r>
              <a:rPr sz="700" spc="13" dirty="0">
                <a:latin typeface="Calibri"/>
                <a:cs typeface="Calibri"/>
              </a:rPr>
              <a:t> </a:t>
            </a:r>
            <a:r>
              <a:rPr sz="700" spc="-9" dirty="0">
                <a:latin typeface="Calibri"/>
                <a:cs typeface="Calibri"/>
              </a:rPr>
              <a:t>dos</a:t>
            </a:r>
            <a:r>
              <a:rPr sz="700" spc="13" dirty="0">
                <a:latin typeface="Calibri"/>
                <a:cs typeface="Calibri"/>
              </a:rPr>
              <a:t> </a:t>
            </a:r>
            <a:r>
              <a:rPr sz="700" spc="-4" dirty="0">
                <a:latin typeface="Calibri"/>
                <a:cs typeface="Calibri"/>
              </a:rPr>
              <a:t>60</a:t>
            </a:r>
            <a:r>
              <a:rPr sz="700" spc="13" dirty="0">
                <a:latin typeface="Calibri"/>
                <a:cs typeface="Calibri"/>
              </a:rPr>
              <a:t> </a:t>
            </a:r>
            <a:r>
              <a:rPr sz="700" spc="-4" dirty="0">
                <a:latin typeface="Calibri"/>
                <a:cs typeface="Calibri"/>
              </a:rPr>
              <a:t>anos</a:t>
            </a:r>
            <a:r>
              <a:rPr sz="700" spc="9" dirty="0">
                <a:latin typeface="Calibri"/>
                <a:cs typeface="Calibri"/>
              </a:rPr>
              <a:t> </a:t>
            </a:r>
            <a:r>
              <a:rPr sz="700" spc="-4" dirty="0">
                <a:latin typeface="Calibri"/>
                <a:cs typeface="Calibri"/>
              </a:rPr>
              <a:t>de</a:t>
            </a:r>
            <a:r>
              <a:rPr sz="700" spc="13" dirty="0">
                <a:latin typeface="Calibri"/>
                <a:cs typeface="Calibri"/>
              </a:rPr>
              <a:t> </a:t>
            </a:r>
            <a:r>
              <a:rPr sz="700" spc="-9" dirty="0">
                <a:latin typeface="Calibri"/>
                <a:cs typeface="Calibri"/>
              </a:rPr>
              <a:t>idade</a:t>
            </a:r>
            <a:r>
              <a:rPr sz="700" spc="13" dirty="0">
                <a:latin typeface="Calibri"/>
                <a:cs typeface="Calibri"/>
              </a:rPr>
              <a:t> </a:t>
            </a:r>
            <a:r>
              <a:rPr sz="700" spc="-4" dirty="0">
                <a:latin typeface="Calibri"/>
                <a:cs typeface="Calibri"/>
              </a:rPr>
              <a:t>em</a:t>
            </a:r>
            <a:r>
              <a:rPr sz="700" spc="13" dirty="0">
                <a:latin typeface="Calibri"/>
                <a:cs typeface="Calibri"/>
              </a:rPr>
              <a:t> </a:t>
            </a:r>
            <a:r>
              <a:rPr sz="700" spc="-4" dirty="0">
                <a:latin typeface="Calibri"/>
                <a:cs typeface="Calibri"/>
              </a:rPr>
              <a:t>condições</a:t>
            </a:r>
            <a:r>
              <a:rPr sz="700" spc="13" dirty="0">
                <a:latin typeface="Calibri"/>
                <a:cs typeface="Calibri"/>
              </a:rPr>
              <a:t> </a:t>
            </a:r>
            <a:r>
              <a:rPr sz="700" spc="-4" dirty="0">
                <a:latin typeface="Calibri"/>
                <a:cs typeface="Calibri"/>
              </a:rPr>
              <a:t>clínicas</a:t>
            </a:r>
            <a:r>
              <a:rPr sz="700" spc="9" dirty="0">
                <a:latin typeface="Calibri"/>
                <a:cs typeface="Calibri"/>
              </a:rPr>
              <a:t> </a:t>
            </a:r>
            <a:r>
              <a:rPr sz="700" spc="-4" dirty="0">
                <a:latin typeface="Calibri"/>
                <a:cs typeface="Calibri"/>
              </a:rPr>
              <a:t>especiais</a:t>
            </a:r>
            <a:r>
              <a:rPr sz="700" spc="13" dirty="0">
                <a:latin typeface="Calibri"/>
                <a:cs typeface="Calibri"/>
              </a:rPr>
              <a:t> </a:t>
            </a:r>
            <a:r>
              <a:rPr sz="700" spc="-9" dirty="0">
                <a:latin typeface="Calibri"/>
                <a:cs typeface="Calibri"/>
              </a:rPr>
              <a:t>(acamados,</a:t>
            </a:r>
            <a:r>
              <a:rPr sz="700" spc="13" dirty="0">
                <a:latin typeface="Calibri"/>
                <a:cs typeface="Calibri"/>
              </a:rPr>
              <a:t> </a:t>
            </a:r>
            <a:r>
              <a:rPr sz="700" spc="-9" dirty="0">
                <a:latin typeface="Calibri"/>
                <a:cs typeface="Calibri"/>
              </a:rPr>
              <a:t>hospitalizados</a:t>
            </a:r>
            <a:r>
              <a:rPr sz="700" spc="13" dirty="0">
                <a:latin typeface="Calibri"/>
                <a:cs typeface="Calibri"/>
              </a:rPr>
              <a:t> </a:t>
            </a:r>
            <a:r>
              <a:rPr sz="700" spc="-4" dirty="0">
                <a:latin typeface="Calibri"/>
                <a:cs typeface="Calibri"/>
              </a:rPr>
              <a:t>ou</a:t>
            </a:r>
            <a:r>
              <a:rPr sz="700" spc="13" dirty="0">
                <a:latin typeface="Calibri"/>
                <a:cs typeface="Calibri"/>
              </a:rPr>
              <a:t> </a:t>
            </a:r>
            <a:r>
              <a:rPr sz="700" spc="-9" dirty="0">
                <a:latin typeface="Calibri"/>
                <a:cs typeface="Calibri"/>
              </a:rPr>
              <a:t>institucionalizados)</a:t>
            </a:r>
            <a:r>
              <a:rPr sz="700" spc="13" dirty="0">
                <a:latin typeface="Calibri"/>
                <a:cs typeface="Calibri"/>
              </a:rPr>
              <a:t> </a:t>
            </a:r>
            <a:r>
              <a:rPr sz="700" spc="-4" dirty="0">
                <a:latin typeface="Calibri"/>
                <a:cs typeface="Calibri"/>
              </a:rPr>
              <a:t>e</a:t>
            </a:r>
            <a:r>
              <a:rPr sz="700" spc="9" dirty="0">
                <a:latin typeface="Calibri"/>
                <a:cs typeface="Calibri"/>
              </a:rPr>
              <a:t> </a:t>
            </a:r>
            <a:r>
              <a:rPr sz="700" spc="-9" dirty="0">
                <a:latin typeface="Calibri"/>
                <a:cs typeface="Calibri"/>
              </a:rPr>
              <a:t>população</a:t>
            </a:r>
            <a:r>
              <a:rPr sz="700" spc="13" dirty="0">
                <a:latin typeface="Calibri"/>
                <a:cs typeface="Calibri"/>
              </a:rPr>
              <a:t> </a:t>
            </a:r>
            <a:r>
              <a:rPr sz="700" spc="-9" dirty="0">
                <a:latin typeface="Calibri"/>
                <a:cs typeface="Calibri"/>
              </a:rPr>
              <a:t>indígena</a:t>
            </a:r>
            <a:r>
              <a:rPr sz="700" spc="13" dirty="0">
                <a:latin typeface="Calibri"/>
                <a:cs typeface="Calibri"/>
              </a:rPr>
              <a:t> </a:t>
            </a:r>
            <a:r>
              <a:rPr sz="700" spc="-4" dirty="0">
                <a:latin typeface="Calibri"/>
                <a:cs typeface="Calibri"/>
              </a:rPr>
              <a:t>a</a:t>
            </a:r>
            <a:r>
              <a:rPr sz="700" spc="13" dirty="0">
                <a:latin typeface="Calibri"/>
                <a:cs typeface="Calibri"/>
              </a:rPr>
              <a:t> </a:t>
            </a:r>
            <a:r>
              <a:rPr sz="700" spc="-9" dirty="0">
                <a:latin typeface="Calibri"/>
                <a:cs typeface="Calibri"/>
              </a:rPr>
              <a:t>partir</a:t>
            </a:r>
            <a:r>
              <a:rPr sz="700" spc="13" dirty="0">
                <a:latin typeface="Calibri"/>
                <a:cs typeface="Calibri"/>
              </a:rPr>
              <a:t> </a:t>
            </a:r>
            <a:r>
              <a:rPr sz="700" spc="-9" dirty="0">
                <a:latin typeface="Calibri"/>
                <a:cs typeface="Calibri"/>
              </a:rPr>
              <a:t>dos</a:t>
            </a:r>
            <a:r>
              <a:rPr sz="700" spc="9" dirty="0">
                <a:latin typeface="Calibri"/>
                <a:cs typeface="Calibri"/>
              </a:rPr>
              <a:t> </a:t>
            </a:r>
            <a:r>
              <a:rPr sz="700" spc="-4" dirty="0">
                <a:latin typeface="Calibri"/>
                <a:cs typeface="Calibri"/>
              </a:rPr>
              <a:t>5</a:t>
            </a:r>
            <a:r>
              <a:rPr sz="700" spc="13" dirty="0">
                <a:latin typeface="Calibri"/>
                <a:cs typeface="Calibri"/>
              </a:rPr>
              <a:t> </a:t>
            </a:r>
            <a:r>
              <a:rPr sz="700" spc="-9" dirty="0">
                <a:latin typeface="Calibri"/>
                <a:cs typeface="Calibri"/>
              </a:rPr>
              <a:t>(cinco)</a:t>
            </a:r>
            <a:r>
              <a:rPr sz="700" spc="13" dirty="0">
                <a:latin typeface="Calibri"/>
                <a:cs typeface="Calibri"/>
              </a:rPr>
              <a:t> </a:t>
            </a:r>
            <a:r>
              <a:rPr sz="700" spc="-4" dirty="0">
                <a:latin typeface="Calibri"/>
                <a:cs typeface="Calibri"/>
              </a:rPr>
              <a:t>anos</a:t>
            </a:r>
            <a:r>
              <a:rPr sz="700" spc="13" dirty="0">
                <a:latin typeface="Calibri"/>
                <a:cs typeface="Calibri"/>
              </a:rPr>
              <a:t> </a:t>
            </a:r>
            <a:r>
              <a:rPr sz="700" spc="-4" dirty="0">
                <a:latin typeface="Calibri"/>
                <a:cs typeface="Calibri"/>
              </a:rPr>
              <a:t>de</a:t>
            </a:r>
            <a:r>
              <a:rPr sz="700" spc="13" dirty="0">
                <a:latin typeface="Calibri"/>
                <a:cs typeface="Calibri"/>
              </a:rPr>
              <a:t> </a:t>
            </a:r>
            <a:r>
              <a:rPr sz="700" spc="-9" dirty="0">
                <a:latin typeface="Calibri"/>
                <a:cs typeface="Calibri"/>
              </a:rPr>
              <a:t>idade.</a:t>
            </a:r>
            <a:endParaRPr sz="700" dirty="0">
              <a:latin typeface="Calibri"/>
              <a:cs typeface="Calibri"/>
            </a:endParaRPr>
          </a:p>
          <a:p>
            <a:pPr>
              <a:spcBef>
                <a:spcPts val="43"/>
              </a:spcBef>
            </a:pPr>
            <a:endParaRPr sz="700" dirty="0">
              <a:latin typeface="Calibri"/>
              <a:cs typeface="Calibri"/>
            </a:endParaRPr>
          </a:p>
          <a:p>
            <a:pPr marL="10860"/>
            <a:r>
              <a:rPr sz="700" spc="-9" dirty="0">
                <a:latin typeface="Calibri"/>
                <a:cs typeface="Calibri"/>
              </a:rPr>
              <a:t>*Pode</a:t>
            </a:r>
            <a:r>
              <a:rPr sz="700" spc="9" dirty="0">
                <a:latin typeface="Calibri"/>
                <a:cs typeface="Calibri"/>
              </a:rPr>
              <a:t> </a:t>
            </a:r>
            <a:r>
              <a:rPr sz="700" spc="-4" dirty="0">
                <a:latin typeface="Calibri"/>
                <a:cs typeface="Calibri"/>
              </a:rPr>
              <a:t>variar</a:t>
            </a:r>
            <a:r>
              <a:rPr sz="700" spc="9" dirty="0">
                <a:latin typeface="Calibri"/>
                <a:cs typeface="Calibri"/>
              </a:rPr>
              <a:t> </a:t>
            </a:r>
            <a:r>
              <a:rPr sz="700" spc="-4" dirty="0">
                <a:latin typeface="Calibri"/>
                <a:cs typeface="Calibri"/>
              </a:rPr>
              <a:t>de</a:t>
            </a:r>
            <a:r>
              <a:rPr sz="700" spc="9" dirty="0">
                <a:latin typeface="Calibri"/>
                <a:cs typeface="Calibri"/>
              </a:rPr>
              <a:t> </a:t>
            </a:r>
            <a:r>
              <a:rPr sz="700" spc="-4" dirty="0">
                <a:latin typeface="Calibri"/>
                <a:cs typeface="Calibri"/>
              </a:rPr>
              <a:t>acordo</a:t>
            </a:r>
            <a:r>
              <a:rPr sz="700" spc="13" dirty="0">
                <a:latin typeface="Calibri"/>
                <a:cs typeface="Calibri"/>
              </a:rPr>
              <a:t> </a:t>
            </a:r>
            <a:r>
              <a:rPr sz="700" spc="-4" dirty="0">
                <a:latin typeface="Calibri"/>
                <a:cs typeface="Calibri"/>
              </a:rPr>
              <a:t>com</a:t>
            </a:r>
            <a:r>
              <a:rPr sz="700" spc="9" dirty="0">
                <a:latin typeface="Calibri"/>
                <a:cs typeface="Calibri"/>
              </a:rPr>
              <a:t> </a:t>
            </a:r>
            <a:r>
              <a:rPr sz="700" spc="-9" dirty="0">
                <a:latin typeface="Calibri"/>
                <a:cs typeface="Calibri"/>
              </a:rPr>
              <a:t>fabricante.</a:t>
            </a:r>
            <a:r>
              <a:rPr sz="700" spc="9" dirty="0">
                <a:latin typeface="Calibri"/>
                <a:cs typeface="Calibri"/>
              </a:rPr>
              <a:t> </a:t>
            </a:r>
            <a:r>
              <a:rPr sz="700" spc="-9" dirty="0">
                <a:latin typeface="Calibri"/>
                <a:cs typeface="Calibri"/>
              </a:rPr>
              <a:t>Verificar</a:t>
            </a:r>
            <a:r>
              <a:rPr sz="700" spc="13" dirty="0">
                <a:latin typeface="Calibri"/>
                <a:cs typeface="Calibri"/>
              </a:rPr>
              <a:t> </a:t>
            </a:r>
            <a:r>
              <a:rPr sz="700" spc="-9" dirty="0">
                <a:latin typeface="Calibri"/>
                <a:cs typeface="Calibri"/>
              </a:rPr>
              <a:t>indicação</a:t>
            </a:r>
            <a:r>
              <a:rPr sz="700" spc="9" dirty="0">
                <a:latin typeface="Calibri"/>
                <a:cs typeface="Calibri"/>
              </a:rPr>
              <a:t> </a:t>
            </a:r>
            <a:r>
              <a:rPr sz="700" spc="-4" dirty="0">
                <a:latin typeface="Calibri"/>
                <a:cs typeface="Calibri"/>
              </a:rPr>
              <a:t>na</a:t>
            </a:r>
            <a:r>
              <a:rPr sz="700" spc="9" dirty="0">
                <a:latin typeface="Calibri"/>
                <a:cs typeface="Calibri"/>
              </a:rPr>
              <a:t> </a:t>
            </a:r>
            <a:r>
              <a:rPr sz="700" spc="-4" dirty="0">
                <a:latin typeface="Calibri"/>
                <a:cs typeface="Calibri"/>
              </a:rPr>
              <a:t>Instrução</a:t>
            </a:r>
            <a:r>
              <a:rPr sz="700" spc="13" dirty="0">
                <a:latin typeface="Calibri"/>
                <a:cs typeface="Calibri"/>
              </a:rPr>
              <a:t> </a:t>
            </a:r>
            <a:r>
              <a:rPr sz="700" spc="-4" dirty="0">
                <a:latin typeface="Calibri"/>
                <a:cs typeface="Calibri"/>
              </a:rPr>
              <a:t>Normativa</a:t>
            </a:r>
            <a:r>
              <a:rPr sz="700" spc="9" dirty="0">
                <a:latin typeface="Calibri"/>
                <a:cs typeface="Calibri"/>
              </a:rPr>
              <a:t> </a:t>
            </a:r>
            <a:r>
              <a:rPr sz="700" spc="-4" dirty="0">
                <a:latin typeface="Calibri"/>
                <a:cs typeface="Calibri"/>
              </a:rPr>
              <a:t>do</a:t>
            </a:r>
            <a:r>
              <a:rPr sz="700" spc="9" dirty="0">
                <a:latin typeface="Calibri"/>
                <a:cs typeface="Calibri"/>
              </a:rPr>
              <a:t> </a:t>
            </a:r>
            <a:r>
              <a:rPr sz="700" spc="-9" dirty="0">
                <a:latin typeface="Calibri"/>
                <a:cs typeface="Calibri"/>
              </a:rPr>
              <a:t>Calendário</a:t>
            </a:r>
            <a:r>
              <a:rPr sz="700" spc="13" dirty="0">
                <a:latin typeface="Calibri"/>
                <a:cs typeface="Calibri"/>
              </a:rPr>
              <a:t> </a:t>
            </a:r>
            <a:r>
              <a:rPr sz="700" spc="-4" dirty="0">
                <a:latin typeface="Calibri"/>
                <a:cs typeface="Calibri"/>
              </a:rPr>
              <a:t>Nacional</a:t>
            </a:r>
            <a:r>
              <a:rPr sz="700" spc="9" dirty="0">
                <a:latin typeface="Calibri"/>
                <a:cs typeface="Calibri"/>
              </a:rPr>
              <a:t> </a:t>
            </a:r>
            <a:r>
              <a:rPr sz="700" spc="-4" dirty="0">
                <a:latin typeface="Calibri"/>
                <a:cs typeface="Calibri"/>
              </a:rPr>
              <a:t>de</a:t>
            </a:r>
            <a:r>
              <a:rPr sz="700" spc="9" dirty="0">
                <a:latin typeface="Calibri"/>
                <a:cs typeface="Calibri"/>
              </a:rPr>
              <a:t> </a:t>
            </a:r>
            <a:r>
              <a:rPr sz="700" spc="-9" dirty="0">
                <a:latin typeface="Calibri"/>
                <a:cs typeface="Calibri"/>
              </a:rPr>
              <a:t>Vacinação</a:t>
            </a:r>
            <a:endParaRPr sz="7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39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6258ED3-6F7E-454F-8691-146F1757468E}"/>
              </a:ext>
            </a:extLst>
          </p:cNvPr>
          <p:cNvSpPr txBox="1"/>
          <p:nvPr/>
        </p:nvSpPr>
        <p:spPr>
          <a:xfrm>
            <a:off x="1940556" y="147240"/>
            <a:ext cx="5555752" cy="584775"/>
          </a:xfrm>
          <a:prstGeom prst="rect">
            <a:avLst/>
          </a:prstGeom>
          <a:noFill/>
        </p:spPr>
        <p:txBody>
          <a:bodyPr wrap="none" rtlCol="0">
            <a:spAutoFit/>
          </a:bodyPr>
          <a:lstStyle/>
          <a:p>
            <a:r>
              <a:rPr lang="pt-BR" sz="3200" b="1" dirty="0"/>
              <a:t>Devemos aceitar as vacinas?</a:t>
            </a:r>
          </a:p>
        </p:txBody>
      </p:sp>
      <p:sp>
        <p:nvSpPr>
          <p:cNvPr id="8" name="CaixaDeTexto 7">
            <a:extLst>
              <a:ext uri="{FF2B5EF4-FFF2-40B4-BE49-F238E27FC236}">
                <a16:creationId xmlns:a16="http://schemas.microsoft.com/office/drawing/2014/main" id="{F30881E8-D94D-F544-B89B-DE21EAC27673}"/>
              </a:ext>
            </a:extLst>
          </p:cNvPr>
          <p:cNvSpPr txBox="1"/>
          <p:nvPr/>
        </p:nvSpPr>
        <p:spPr>
          <a:xfrm>
            <a:off x="4718432" y="1848786"/>
            <a:ext cx="4451668" cy="1292662"/>
          </a:xfrm>
          <a:prstGeom prst="rect">
            <a:avLst/>
          </a:prstGeom>
          <a:noFill/>
        </p:spPr>
        <p:txBody>
          <a:bodyPr wrap="none" rtlCol="0">
            <a:spAutoFit/>
          </a:bodyPr>
          <a:lstStyle/>
          <a:p>
            <a:r>
              <a:rPr lang="pt-BR" sz="1300" i="1" dirty="0"/>
              <a:t>Tipos advindos da pesquisa qualitativa </a:t>
            </a:r>
          </a:p>
          <a:p>
            <a:r>
              <a:rPr lang="pt-BR" sz="1300" dirty="0"/>
              <a:t>(1) vacinadores, os que imunizaram seus filhos conforme as </a:t>
            </a:r>
            <a:br>
              <a:rPr lang="pt-BR" sz="1300" dirty="0"/>
            </a:br>
            <a:r>
              <a:rPr lang="pt-BR" sz="1300" dirty="0"/>
              <a:t>recomendações do PNI; </a:t>
            </a:r>
            <a:br>
              <a:rPr lang="pt-BR" sz="1300" dirty="0"/>
            </a:br>
            <a:r>
              <a:rPr lang="pt-BR" sz="1300" dirty="0"/>
              <a:t>(2) vacinadores tardios ou seletivos, os que escolheram </a:t>
            </a:r>
            <a:br>
              <a:rPr lang="pt-BR" sz="1300" dirty="0"/>
            </a:br>
            <a:r>
              <a:rPr lang="pt-BR" sz="1300" dirty="0"/>
              <a:t>algumas vacinas e/ou postergaram suas datas e </a:t>
            </a:r>
            <a:br>
              <a:rPr lang="pt-BR" sz="1300" dirty="0"/>
            </a:br>
            <a:r>
              <a:rPr lang="pt-BR" sz="1300" dirty="0"/>
              <a:t>(3) não vacinadores, aqueles que não vacinaram seus filhos. </a:t>
            </a:r>
          </a:p>
        </p:txBody>
      </p:sp>
      <p:grpSp>
        <p:nvGrpSpPr>
          <p:cNvPr id="11" name="Agrupar 10">
            <a:extLst>
              <a:ext uri="{FF2B5EF4-FFF2-40B4-BE49-F238E27FC236}">
                <a16:creationId xmlns:a16="http://schemas.microsoft.com/office/drawing/2014/main" id="{835F960E-7630-5F4A-AE30-E6B7B008BCEC}"/>
              </a:ext>
            </a:extLst>
          </p:cNvPr>
          <p:cNvGrpSpPr/>
          <p:nvPr/>
        </p:nvGrpSpPr>
        <p:grpSpPr>
          <a:xfrm>
            <a:off x="146432" y="4990965"/>
            <a:ext cx="4679504" cy="1583191"/>
            <a:chOff x="146432" y="4990965"/>
            <a:chExt cx="4679504" cy="1583191"/>
          </a:xfrm>
        </p:grpSpPr>
        <p:sp>
          <p:nvSpPr>
            <p:cNvPr id="4" name="Retângulo 3">
              <a:extLst>
                <a:ext uri="{FF2B5EF4-FFF2-40B4-BE49-F238E27FC236}">
                  <a16:creationId xmlns:a16="http://schemas.microsoft.com/office/drawing/2014/main" id="{1F05E40F-9EB7-E445-ADC1-4177E4E0864A}"/>
                </a:ext>
              </a:extLst>
            </p:cNvPr>
            <p:cNvSpPr/>
            <p:nvPr/>
          </p:nvSpPr>
          <p:spPr>
            <a:xfrm>
              <a:off x="146432" y="4990965"/>
              <a:ext cx="4572000" cy="1200329"/>
            </a:xfrm>
            <a:prstGeom prst="rect">
              <a:avLst/>
            </a:prstGeom>
          </p:spPr>
          <p:txBody>
            <a:bodyPr>
              <a:spAutoFit/>
            </a:bodyPr>
            <a:lstStyle/>
            <a:p>
              <a:r>
                <a:rPr lang="pt-BR" dirty="0">
                  <a:solidFill>
                    <a:srgbClr val="403D39"/>
                  </a:solidFill>
                </a:rPr>
                <a:t>(...) hesitação vacinal é definida como o atraso em aceitar ou a recusa das vacinas recomendadas, apesar de sua disponibilidade nos serviços de saúde.</a:t>
              </a:r>
              <a:endParaRPr lang="pt-BR" dirty="0"/>
            </a:p>
          </p:txBody>
        </p:sp>
        <p:sp>
          <p:nvSpPr>
            <p:cNvPr id="9" name="Retângulo 8">
              <a:extLst>
                <a:ext uri="{FF2B5EF4-FFF2-40B4-BE49-F238E27FC236}">
                  <a16:creationId xmlns:a16="http://schemas.microsoft.com/office/drawing/2014/main" id="{EE3BE03A-30D1-BD44-815B-4B3C34DB193A}"/>
                </a:ext>
              </a:extLst>
            </p:cNvPr>
            <p:cNvSpPr/>
            <p:nvPr/>
          </p:nvSpPr>
          <p:spPr>
            <a:xfrm>
              <a:off x="253936" y="6112491"/>
              <a:ext cx="4572000" cy="461665"/>
            </a:xfrm>
            <a:prstGeom prst="rect">
              <a:avLst/>
            </a:prstGeom>
          </p:spPr>
          <p:txBody>
            <a:bodyPr>
              <a:spAutoFit/>
            </a:bodyPr>
            <a:lstStyle/>
            <a:p>
              <a:r>
                <a:rPr lang="pt-BR" sz="1200" dirty="0"/>
                <a:t>Fonte: Sato (2018) </a:t>
              </a:r>
              <a:br>
                <a:rPr lang="pt-BR" sz="1200" dirty="0"/>
              </a:br>
              <a:r>
                <a:rPr lang="pt-BR" sz="1200" dirty="0" err="1"/>
                <a:t>https</a:t>
              </a:r>
              <a:r>
                <a:rPr lang="pt-BR" sz="1200" dirty="0"/>
                <a:t>://</a:t>
              </a:r>
              <a:r>
                <a:rPr lang="pt-BR" sz="1200" dirty="0" err="1"/>
                <a:t>www.scielosp.org</a:t>
              </a:r>
              <a:r>
                <a:rPr lang="pt-BR" sz="1200" dirty="0"/>
                <a:t>/</a:t>
              </a:r>
              <a:r>
                <a:rPr lang="pt-BR" sz="1200" dirty="0" err="1"/>
                <a:t>article</a:t>
              </a:r>
              <a:r>
                <a:rPr lang="pt-BR" sz="1200" dirty="0"/>
                <a:t>/</a:t>
              </a:r>
              <a:r>
                <a:rPr lang="pt-BR" sz="1200" dirty="0" err="1"/>
                <a:t>rsp</a:t>
              </a:r>
              <a:r>
                <a:rPr lang="pt-BR" sz="1200" dirty="0"/>
                <a:t>/2018.v52/96/</a:t>
              </a:r>
              <a:r>
                <a:rPr lang="pt-BR" sz="1200" dirty="0" err="1"/>
                <a:t>pt</a:t>
              </a:r>
              <a:r>
                <a:rPr lang="pt-BR" sz="1200" dirty="0"/>
                <a:t>/</a:t>
              </a:r>
            </a:p>
          </p:txBody>
        </p:sp>
      </p:grpSp>
      <p:grpSp>
        <p:nvGrpSpPr>
          <p:cNvPr id="12" name="Agrupar 11">
            <a:extLst>
              <a:ext uri="{FF2B5EF4-FFF2-40B4-BE49-F238E27FC236}">
                <a16:creationId xmlns:a16="http://schemas.microsoft.com/office/drawing/2014/main" id="{081364F1-4DEF-5D4A-9727-4F6E77444439}"/>
              </a:ext>
            </a:extLst>
          </p:cNvPr>
          <p:cNvGrpSpPr/>
          <p:nvPr/>
        </p:nvGrpSpPr>
        <p:grpSpPr>
          <a:xfrm>
            <a:off x="146432" y="992197"/>
            <a:ext cx="4679504" cy="3569044"/>
            <a:chOff x="146432" y="992197"/>
            <a:chExt cx="4679504" cy="3569044"/>
          </a:xfrm>
        </p:grpSpPr>
        <p:sp>
          <p:nvSpPr>
            <p:cNvPr id="7" name="Retângulo 6">
              <a:extLst>
                <a:ext uri="{FF2B5EF4-FFF2-40B4-BE49-F238E27FC236}">
                  <a16:creationId xmlns:a16="http://schemas.microsoft.com/office/drawing/2014/main" id="{AB2AD71A-E95A-6147-B632-63A065E95594}"/>
                </a:ext>
              </a:extLst>
            </p:cNvPr>
            <p:cNvSpPr/>
            <p:nvPr/>
          </p:nvSpPr>
          <p:spPr>
            <a:xfrm>
              <a:off x="146432" y="992197"/>
              <a:ext cx="4572000" cy="3139321"/>
            </a:xfrm>
            <a:prstGeom prst="rect">
              <a:avLst/>
            </a:prstGeom>
          </p:spPr>
          <p:txBody>
            <a:bodyPr>
              <a:spAutoFit/>
            </a:bodyPr>
            <a:lstStyle/>
            <a:p>
              <a:r>
                <a:rPr lang="pt-BR" dirty="0">
                  <a:solidFill>
                    <a:srgbClr val="403D39"/>
                  </a:solidFill>
                </a:rPr>
                <a:t>assiste-se à emergência (...) de uma "cultura de imunização" no Brasil contemporâneo e da vacina como um símbolo associado ao cuidado parental, que ultrapassa a perspectiva biomédica e da Saúde Pública, por atingir grande parte da população e penetrar de modo incisivo no universo familiar - como pode ser demonstrado pelo reconhecimento nacional desta política, sobretudo pela sua efetividade, extensão e expansão</a:t>
              </a:r>
              <a:endParaRPr lang="pt-BR" dirty="0"/>
            </a:p>
          </p:txBody>
        </p:sp>
        <p:sp>
          <p:nvSpPr>
            <p:cNvPr id="10" name="Retângulo 9">
              <a:extLst>
                <a:ext uri="{FF2B5EF4-FFF2-40B4-BE49-F238E27FC236}">
                  <a16:creationId xmlns:a16="http://schemas.microsoft.com/office/drawing/2014/main" id="{FB0CDD13-33A8-9141-BC31-053343013526}"/>
                </a:ext>
              </a:extLst>
            </p:cNvPr>
            <p:cNvSpPr/>
            <p:nvPr/>
          </p:nvSpPr>
          <p:spPr>
            <a:xfrm>
              <a:off x="253936" y="4099576"/>
              <a:ext cx="4572000" cy="461665"/>
            </a:xfrm>
            <a:prstGeom prst="rect">
              <a:avLst/>
            </a:prstGeom>
          </p:spPr>
          <p:txBody>
            <a:bodyPr>
              <a:spAutoFit/>
            </a:bodyPr>
            <a:lstStyle/>
            <a:p>
              <a:r>
                <a:rPr lang="pt-BR" sz="1200" dirty="0"/>
                <a:t>Fonte: Couto e Barbieri (2015) </a:t>
              </a:r>
              <a:br>
                <a:rPr lang="pt-BR" sz="1200" dirty="0"/>
              </a:br>
              <a:r>
                <a:rPr lang="pt-BR" sz="1200" dirty="0" err="1"/>
                <a:t>https</a:t>
              </a:r>
              <a:r>
                <a:rPr lang="pt-BR" sz="1200" dirty="0"/>
                <a:t>://</a:t>
              </a:r>
              <a:r>
                <a:rPr lang="pt-BR" sz="1200" dirty="0" err="1"/>
                <a:t>doi.org</a:t>
              </a:r>
              <a:r>
                <a:rPr lang="pt-BR" sz="1200" dirty="0"/>
                <a:t>/10.1590/1413-81232014201.21952013</a:t>
              </a:r>
            </a:p>
          </p:txBody>
        </p:sp>
      </p:grpSp>
      <p:sp>
        <p:nvSpPr>
          <p:cNvPr id="13" name="CaixaDeTexto 12">
            <a:extLst>
              <a:ext uri="{FF2B5EF4-FFF2-40B4-BE49-F238E27FC236}">
                <a16:creationId xmlns:a16="http://schemas.microsoft.com/office/drawing/2014/main" id="{0749B93D-7823-D04E-B838-58238F90E52B}"/>
              </a:ext>
            </a:extLst>
          </p:cNvPr>
          <p:cNvSpPr txBox="1"/>
          <p:nvPr/>
        </p:nvSpPr>
        <p:spPr>
          <a:xfrm>
            <a:off x="4718432" y="4590160"/>
            <a:ext cx="3918573" cy="492443"/>
          </a:xfrm>
          <a:prstGeom prst="rect">
            <a:avLst/>
          </a:prstGeom>
          <a:noFill/>
        </p:spPr>
        <p:txBody>
          <a:bodyPr wrap="none" rtlCol="0">
            <a:spAutoFit/>
          </a:bodyPr>
          <a:lstStyle/>
          <a:p>
            <a:r>
              <a:rPr lang="pt-BR" sz="1300" i="1" dirty="0"/>
              <a:t>Medidas da pesquisa epidemiológica</a:t>
            </a:r>
          </a:p>
          <a:p>
            <a:r>
              <a:rPr lang="pt-BR" sz="1300" dirty="0"/>
              <a:t>Escala de </a:t>
            </a:r>
            <a:r>
              <a:rPr lang="pt-BR" sz="1300" dirty="0" err="1"/>
              <a:t>Likert</a:t>
            </a:r>
            <a:r>
              <a:rPr lang="pt-BR" sz="1300" dirty="0"/>
              <a:t> em 5 pontos a partir de 10 perguntas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352" y="836712"/>
            <a:ext cx="7772400" cy="648072"/>
          </a:xfrm>
        </p:spPr>
        <p:txBody>
          <a:bodyPr/>
          <a:lstStyle/>
          <a:p>
            <a:endParaRPr lang="pt-BR" dirty="0"/>
          </a:p>
        </p:txBody>
      </p:sp>
      <p:sp>
        <p:nvSpPr>
          <p:cNvPr id="3" name="Espaço Reservado para Texto 2"/>
          <p:cNvSpPr>
            <a:spLocks noGrp="1"/>
          </p:cNvSpPr>
          <p:nvPr>
            <p:ph type="body" idx="1"/>
          </p:nvPr>
        </p:nvSpPr>
        <p:spPr/>
        <p:txBody>
          <a:bodyPr/>
          <a:lstStyle/>
          <a:p>
            <a:endParaRPr lang="pt-BR"/>
          </a:p>
        </p:txBody>
      </p:sp>
      <p:pic>
        <p:nvPicPr>
          <p:cNvPr id="4" name="Imagem 3" descr="perna.jpg"/>
          <p:cNvPicPr>
            <a:picLocks noChangeAspect="1"/>
          </p:cNvPicPr>
          <p:nvPr/>
        </p:nvPicPr>
        <p:blipFill>
          <a:blip r:embed="rId2" cstate="print"/>
          <a:stretch>
            <a:fillRect/>
          </a:stretch>
        </p:blipFill>
        <p:spPr>
          <a:xfrm>
            <a:off x="0" y="0"/>
            <a:ext cx="9144000" cy="6858000"/>
          </a:xfrm>
          <a:prstGeom prst="rect">
            <a:avLst/>
          </a:prstGeom>
        </p:spPr>
      </p:pic>
      <p:pic>
        <p:nvPicPr>
          <p:cNvPr id="5" name="Imagem 4" descr="sabin.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352" y="836712"/>
            <a:ext cx="7772400" cy="648072"/>
          </a:xfrm>
        </p:spPr>
        <p:txBody>
          <a:bodyPr/>
          <a:lstStyle/>
          <a:p>
            <a:endParaRPr lang="pt-BR" dirty="0"/>
          </a:p>
        </p:txBody>
      </p:sp>
      <p:sp>
        <p:nvSpPr>
          <p:cNvPr id="3" name="Espaço Reservado para Texto 2"/>
          <p:cNvSpPr>
            <a:spLocks noGrp="1"/>
          </p:cNvSpPr>
          <p:nvPr>
            <p:ph type="body" idx="1"/>
          </p:nvPr>
        </p:nvSpPr>
        <p:spPr/>
        <p:txBody>
          <a:bodyPr/>
          <a:lstStyle/>
          <a:p>
            <a:endParaRPr lang="pt-BR"/>
          </a:p>
        </p:txBody>
      </p:sp>
      <p:pic>
        <p:nvPicPr>
          <p:cNvPr id="4" name="Imagem 3" descr="perna.jpg"/>
          <p:cNvPicPr>
            <a:picLocks noChangeAspect="1"/>
          </p:cNvPicPr>
          <p:nvPr/>
        </p:nvPicPr>
        <p:blipFill>
          <a:blip r:embed="rId2" cstate="print"/>
          <a:stretch>
            <a:fillRect/>
          </a:stretch>
        </p:blipFill>
        <p:spPr>
          <a:xfrm>
            <a:off x="0" y="0"/>
            <a:ext cx="9144000" cy="6858000"/>
          </a:xfrm>
          <a:prstGeom prst="rect">
            <a:avLst/>
          </a:prstGeom>
        </p:spPr>
      </p:pic>
      <p:pic>
        <p:nvPicPr>
          <p:cNvPr id="5" name="Imagem 4" descr="sabin.jpg"/>
          <p:cNvPicPr>
            <a:picLocks noChangeAspect="1"/>
          </p:cNvPicPr>
          <p:nvPr/>
        </p:nvPicPr>
        <p:blipFill>
          <a:blip r:embed="rId3" cstate="print"/>
          <a:stretch>
            <a:fillRect/>
          </a:stretch>
        </p:blipFill>
        <p:spPr>
          <a:xfrm>
            <a:off x="0" y="0"/>
            <a:ext cx="9144000" cy="6858000"/>
          </a:xfrm>
          <a:prstGeom prst="rect">
            <a:avLst/>
          </a:prstGeom>
        </p:spPr>
      </p:pic>
      <p:cxnSp>
        <p:nvCxnSpPr>
          <p:cNvPr id="8" name="Conector Reto 7">
            <a:extLst>
              <a:ext uri="{FF2B5EF4-FFF2-40B4-BE49-F238E27FC236}">
                <a16:creationId xmlns:a16="http://schemas.microsoft.com/office/drawing/2014/main" id="{C9302E16-844D-344F-8481-BB94FED586DE}"/>
              </a:ext>
            </a:extLst>
          </p:cNvPr>
          <p:cNvCxnSpPr/>
          <p:nvPr/>
        </p:nvCxnSpPr>
        <p:spPr>
          <a:xfrm>
            <a:off x="755576" y="836712"/>
            <a:ext cx="7344816" cy="511256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3011B161-9AE6-A644-B3A6-7A589604D38C}"/>
              </a:ext>
            </a:extLst>
          </p:cNvPr>
          <p:cNvCxnSpPr>
            <a:cxnSpLocks/>
          </p:cNvCxnSpPr>
          <p:nvPr/>
        </p:nvCxnSpPr>
        <p:spPr>
          <a:xfrm flipV="1">
            <a:off x="907976" y="989112"/>
            <a:ext cx="7344816" cy="511256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89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pern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834" y="2562201"/>
            <a:ext cx="7772400" cy="1143000"/>
          </a:xfrm>
        </p:spPr>
        <p:txBody>
          <a:bodyPr/>
          <a:lstStyle/>
          <a:p>
            <a:r>
              <a:rPr lang="en-US" sz="4000" dirty="0" err="1"/>
              <a:t>Epidemia</a:t>
            </a:r>
            <a:r>
              <a:rPr lang="en-US" sz="4000" dirty="0"/>
              <a:t> Brasileira de COVID-19?</a:t>
            </a:r>
          </a:p>
        </p:txBody>
      </p:sp>
    </p:spTree>
    <p:extLst>
      <p:ext uri="{BB962C8B-B14F-4D97-AF65-F5344CB8AC3E}">
        <p14:creationId xmlns:p14="http://schemas.microsoft.com/office/powerpoint/2010/main" val="3204491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2DDD3EEB-4DCA-DD43-B43D-EE05F11322D8}"/>
              </a:ext>
            </a:extLst>
          </p:cNvPr>
          <p:cNvPicPr>
            <a:picLocks noChangeAspect="1"/>
          </p:cNvPicPr>
          <p:nvPr/>
        </p:nvPicPr>
        <p:blipFill>
          <a:blip r:embed="rId2"/>
          <a:stretch>
            <a:fillRect/>
          </a:stretch>
        </p:blipFill>
        <p:spPr>
          <a:xfrm>
            <a:off x="-50110" y="0"/>
            <a:ext cx="5316625" cy="6858000"/>
          </a:xfrm>
          <a:prstGeom prst="rect">
            <a:avLst/>
          </a:prstGeom>
        </p:spPr>
      </p:pic>
      <p:pic>
        <p:nvPicPr>
          <p:cNvPr id="5" name="Imagem 4">
            <a:extLst>
              <a:ext uri="{FF2B5EF4-FFF2-40B4-BE49-F238E27FC236}">
                <a16:creationId xmlns:a16="http://schemas.microsoft.com/office/drawing/2014/main" id="{4F79C36E-C750-B402-CFD2-252667A5D3A6}"/>
              </a:ext>
            </a:extLst>
          </p:cNvPr>
          <p:cNvPicPr>
            <a:picLocks noChangeAspect="1"/>
          </p:cNvPicPr>
          <p:nvPr/>
        </p:nvPicPr>
        <p:blipFill>
          <a:blip r:embed="rId3"/>
          <a:stretch>
            <a:fillRect/>
          </a:stretch>
        </p:blipFill>
        <p:spPr>
          <a:xfrm>
            <a:off x="683568" y="6288484"/>
            <a:ext cx="2592288" cy="596900"/>
          </a:xfrm>
          <a:prstGeom prst="rect">
            <a:avLst/>
          </a:prstGeom>
        </p:spPr>
      </p:pic>
      <p:sp>
        <p:nvSpPr>
          <p:cNvPr id="11" name="CaixaDeTexto 10">
            <a:extLst>
              <a:ext uri="{FF2B5EF4-FFF2-40B4-BE49-F238E27FC236}">
                <a16:creationId xmlns:a16="http://schemas.microsoft.com/office/drawing/2014/main" id="{21B9EAD8-545E-A825-54F8-FDAEF67AAA93}"/>
              </a:ext>
            </a:extLst>
          </p:cNvPr>
          <p:cNvSpPr txBox="1"/>
          <p:nvPr/>
        </p:nvSpPr>
        <p:spPr>
          <a:xfrm>
            <a:off x="5375884" y="4879428"/>
            <a:ext cx="3819507" cy="1815882"/>
          </a:xfrm>
          <a:prstGeom prst="rect">
            <a:avLst/>
          </a:prstGeom>
          <a:noFill/>
        </p:spPr>
        <p:txBody>
          <a:bodyPr wrap="none" rtlCol="0">
            <a:spAutoFit/>
          </a:bodyPr>
          <a:lstStyle/>
          <a:p>
            <a:r>
              <a:rPr lang="pt-BR" sz="1400" dirty="0"/>
              <a:t>(**) Embora as mortes relatadas por COVID-19 </a:t>
            </a:r>
            <a:br>
              <a:rPr lang="pt-BR" sz="1400" dirty="0"/>
            </a:br>
            <a:r>
              <a:rPr lang="pt-BR" sz="1400" dirty="0"/>
              <a:t>entre 1º de janeiro de 2020 e 31 de dezembro </a:t>
            </a:r>
            <a:br>
              <a:rPr lang="pt-BR" sz="1400" dirty="0"/>
            </a:br>
            <a:r>
              <a:rPr lang="pt-BR" sz="1400" dirty="0"/>
              <a:t>de 2021 tenham totalizado 5,94 milhões em </a:t>
            </a:r>
            <a:br>
              <a:rPr lang="pt-BR" sz="1400" dirty="0"/>
            </a:br>
            <a:r>
              <a:rPr lang="pt-BR" sz="1400" dirty="0"/>
              <a:t>todo o mundo, </a:t>
            </a:r>
            <a:r>
              <a:rPr lang="pt-BR" sz="1400" b="1" i="1" dirty="0"/>
              <a:t>estimamos que 18,2 milhões </a:t>
            </a:r>
            <a:br>
              <a:rPr lang="pt-BR" sz="1400" dirty="0"/>
            </a:br>
            <a:r>
              <a:rPr lang="pt-BR" sz="1400" dirty="0"/>
              <a:t>(intervalo de incerteza de 95% 17,1–19,6) </a:t>
            </a:r>
            <a:br>
              <a:rPr lang="pt-BR" sz="1400" dirty="0"/>
            </a:br>
            <a:r>
              <a:rPr lang="pt-BR" sz="1400" dirty="0"/>
              <a:t>pessoas morreram em todo o mundo por </a:t>
            </a:r>
            <a:br>
              <a:rPr lang="pt-BR" sz="1400" dirty="0"/>
            </a:br>
            <a:r>
              <a:rPr lang="pt-BR" sz="1400" dirty="0"/>
              <a:t>causa do COVID-19 pandemia (medida pelo </a:t>
            </a:r>
            <a:br>
              <a:rPr lang="pt-BR" sz="1400" dirty="0"/>
            </a:br>
            <a:r>
              <a:rPr lang="pt-BR" sz="1400" dirty="0"/>
              <a:t>excesso de mortalidade) durante esse período.</a:t>
            </a:r>
          </a:p>
        </p:txBody>
      </p:sp>
      <p:sp>
        <p:nvSpPr>
          <p:cNvPr id="8" name="CaixaDeTexto 7">
            <a:extLst>
              <a:ext uri="{FF2B5EF4-FFF2-40B4-BE49-F238E27FC236}">
                <a16:creationId xmlns:a16="http://schemas.microsoft.com/office/drawing/2014/main" id="{6EFD1334-6895-2A42-B7FA-94C4756AFFC1}"/>
              </a:ext>
            </a:extLst>
          </p:cNvPr>
          <p:cNvSpPr txBox="1"/>
          <p:nvPr/>
        </p:nvSpPr>
        <p:spPr>
          <a:xfrm>
            <a:off x="-50110" y="6165373"/>
            <a:ext cx="4233851" cy="553998"/>
          </a:xfrm>
          <a:prstGeom prst="rect">
            <a:avLst/>
          </a:prstGeom>
          <a:noFill/>
        </p:spPr>
        <p:txBody>
          <a:bodyPr wrap="none" rtlCol="0">
            <a:spAutoFit/>
          </a:bodyPr>
          <a:lstStyle/>
          <a:p>
            <a:r>
              <a:rPr lang="pt-BR" sz="1000" dirty="0"/>
              <a:t>Fonte: https://</a:t>
            </a:r>
            <a:r>
              <a:rPr lang="pt-BR" sz="1000" dirty="0" err="1"/>
              <a:t>www.visualcapitalist.com</a:t>
            </a:r>
            <a:r>
              <a:rPr lang="pt-BR" sz="1000" dirty="0"/>
              <a:t>/</a:t>
            </a:r>
            <a:r>
              <a:rPr lang="pt-BR" sz="1000" dirty="0" err="1"/>
              <a:t>history</a:t>
            </a:r>
            <a:r>
              <a:rPr lang="pt-BR" sz="1000" dirty="0"/>
              <a:t>-of-</a:t>
            </a:r>
            <a:r>
              <a:rPr lang="pt-BR" sz="1000" dirty="0" err="1"/>
              <a:t>pandemics</a:t>
            </a:r>
            <a:r>
              <a:rPr lang="pt-BR" sz="1000" dirty="0"/>
              <a:t>-</a:t>
            </a:r>
            <a:r>
              <a:rPr lang="pt-BR" sz="1000" dirty="0" err="1"/>
              <a:t>deadliest</a:t>
            </a:r>
            <a:r>
              <a:rPr lang="pt-BR" sz="1000" dirty="0"/>
              <a:t>/</a:t>
            </a:r>
            <a:br>
              <a:rPr lang="pt-BR" sz="1000" dirty="0"/>
            </a:br>
            <a:r>
              <a:rPr lang="pt-BR" sz="1000" dirty="0"/>
              <a:t>            ** https://</a:t>
            </a:r>
            <a:r>
              <a:rPr lang="pt-BR" sz="1000" dirty="0" err="1"/>
              <a:t>doi.org</a:t>
            </a:r>
            <a:r>
              <a:rPr lang="pt-BR" sz="1000" dirty="0"/>
              <a:t>/10.1016/ S0140-6736(21)02796-3 </a:t>
            </a:r>
          </a:p>
          <a:p>
            <a:endParaRPr lang="pt-BR" sz="1000" dirty="0"/>
          </a:p>
        </p:txBody>
      </p:sp>
      <p:pic>
        <p:nvPicPr>
          <p:cNvPr id="12" name="Imagem 11">
            <a:extLst>
              <a:ext uri="{FF2B5EF4-FFF2-40B4-BE49-F238E27FC236}">
                <a16:creationId xmlns:a16="http://schemas.microsoft.com/office/drawing/2014/main" id="{B6AAF05E-8310-EB48-9A12-0A4F02618436}"/>
              </a:ext>
            </a:extLst>
          </p:cNvPr>
          <p:cNvPicPr>
            <a:picLocks noChangeAspect="1"/>
          </p:cNvPicPr>
          <p:nvPr/>
        </p:nvPicPr>
        <p:blipFill>
          <a:blip r:embed="rId4"/>
          <a:stretch>
            <a:fillRect/>
          </a:stretch>
        </p:blipFill>
        <p:spPr>
          <a:xfrm>
            <a:off x="4867557" y="111212"/>
            <a:ext cx="4312973" cy="4287794"/>
          </a:xfrm>
          <a:prstGeom prst="rect">
            <a:avLst/>
          </a:prstGeom>
        </p:spPr>
      </p:pic>
    </p:spTree>
    <p:extLst>
      <p:ext uri="{BB962C8B-B14F-4D97-AF65-F5344CB8AC3E}">
        <p14:creationId xmlns:p14="http://schemas.microsoft.com/office/powerpoint/2010/main" val="4542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165D0B31-D74D-8044-85CB-1C43F44AB37B}"/>
              </a:ext>
            </a:extLst>
          </p:cNvPr>
          <p:cNvGraphicFramePr>
            <a:graphicFrameLocks noGrp="1"/>
          </p:cNvGraphicFramePr>
          <p:nvPr/>
        </p:nvGraphicFramePr>
        <p:xfrm>
          <a:off x="363497" y="416391"/>
          <a:ext cx="3612207" cy="3594736"/>
        </p:xfrm>
        <a:graphic>
          <a:graphicData uri="http://schemas.openxmlformats.org/drawingml/2006/table">
            <a:tbl>
              <a:tblPr firstRow="1" bandRow="1">
                <a:tableStyleId>{5C22544A-7EE6-4342-B048-85BDC9FD1C3A}</a:tableStyleId>
              </a:tblPr>
              <a:tblGrid>
                <a:gridCol w="1053000">
                  <a:extLst>
                    <a:ext uri="{9D8B030D-6E8A-4147-A177-3AD203B41FA5}">
                      <a16:colId xmlns:a16="http://schemas.microsoft.com/office/drawing/2014/main" val="2596750575"/>
                    </a:ext>
                  </a:extLst>
                </a:gridCol>
                <a:gridCol w="762424">
                  <a:extLst>
                    <a:ext uri="{9D8B030D-6E8A-4147-A177-3AD203B41FA5}">
                      <a16:colId xmlns:a16="http://schemas.microsoft.com/office/drawing/2014/main" val="4006685632"/>
                    </a:ext>
                  </a:extLst>
                </a:gridCol>
                <a:gridCol w="797783">
                  <a:extLst>
                    <a:ext uri="{9D8B030D-6E8A-4147-A177-3AD203B41FA5}">
                      <a16:colId xmlns:a16="http://schemas.microsoft.com/office/drawing/2014/main" val="642447076"/>
                    </a:ext>
                  </a:extLst>
                </a:gridCol>
                <a:gridCol w="999000">
                  <a:extLst>
                    <a:ext uri="{9D8B030D-6E8A-4147-A177-3AD203B41FA5}">
                      <a16:colId xmlns:a16="http://schemas.microsoft.com/office/drawing/2014/main" val="2047865764"/>
                    </a:ext>
                  </a:extLst>
                </a:gridCol>
              </a:tblGrid>
              <a:tr h="648653">
                <a:tc>
                  <a:txBody>
                    <a:bodyPr/>
                    <a:lstStyle/>
                    <a:p>
                      <a:r>
                        <a:rPr lang="pt-BR" sz="1200" b="1" dirty="0">
                          <a:effectLst/>
                        </a:rPr>
                        <a:t>Country</a:t>
                      </a:r>
                      <a:endParaRPr lang="pt-BR" sz="1200" dirty="0">
                        <a:effectLst/>
                      </a:endParaRPr>
                    </a:p>
                  </a:txBody>
                  <a:tcPr marL="50006" marR="50006" marT="50006" marB="50006" anchor="ctr"/>
                </a:tc>
                <a:tc>
                  <a:txBody>
                    <a:bodyPr/>
                    <a:lstStyle/>
                    <a:p>
                      <a:pPr algn="ctr"/>
                      <a:r>
                        <a:rPr lang="pt-BR" sz="1200" b="1" dirty="0">
                          <a:effectLst/>
                        </a:rPr>
                        <a:t>Total COVID-19 </a:t>
                      </a:r>
                      <a:r>
                        <a:rPr lang="pt-BR" sz="1200" b="1" dirty="0" err="1">
                          <a:effectLst/>
                        </a:rPr>
                        <a:t>deaths</a:t>
                      </a:r>
                      <a:endParaRPr lang="pt-BR" sz="1200" dirty="0">
                        <a:effectLst/>
                      </a:endParaRPr>
                    </a:p>
                  </a:txBody>
                  <a:tcPr marL="50006" marR="50006" marT="50006" marB="50006" anchor="ctr"/>
                </a:tc>
                <a:tc>
                  <a:txBody>
                    <a:bodyPr/>
                    <a:lstStyle/>
                    <a:p>
                      <a:r>
                        <a:rPr lang="pt-BR" sz="1200" b="1" dirty="0" err="1">
                          <a:effectLst/>
                        </a:rPr>
                        <a:t>Reported</a:t>
                      </a:r>
                      <a:r>
                        <a:rPr lang="pt-BR" sz="1200" b="1" dirty="0">
                          <a:effectLst/>
                        </a:rPr>
                        <a:t> COVID-19 </a:t>
                      </a:r>
                      <a:r>
                        <a:rPr lang="pt-BR" sz="1200" b="1" dirty="0" err="1">
                          <a:effectLst/>
                        </a:rPr>
                        <a:t>deaths</a:t>
                      </a:r>
                      <a:endParaRPr lang="pt-BR" sz="1200" dirty="0">
                        <a:effectLst/>
                      </a:endParaRPr>
                    </a:p>
                  </a:txBody>
                  <a:tcPr marL="50006" marR="50006" marT="50006" marB="50006" anchor="ctr"/>
                </a:tc>
                <a:tc>
                  <a:txBody>
                    <a:bodyPr/>
                    <a:lstStyle/>
                    <a:p>
                      <a:pPr algn="ctr"/>
                      <a:r>
                        <a:rPr lang="pt-BR" sz="1200" dirty="0">
                          <a:effectLst/>
                        </a:rPr>
                        <a:t>Subestimação </a:t>
                      </a:r>
                      <a:br>
                        <a:rPr lang="pt-BR" sz="1200" dirty="0">
                          <a:effectLst/>
                        </a:rPr>
                      </a:br>
                      <a:r>
                        <a:rPr lang="pt-BR" sz="1200" dirty="0">
                          <a:effectLst/>
                        </a:rPr>
                        <a:t>(%)</a:t>
                      </a:r>
                    </a:p>
                  </a:txBody>
                  <a:tcPr marL="50006" marR="50006" marT="50006" marB="50006" anchor="ctr"/>
                </a:tc>
                <a:extLst>
                  <a:ext uri="{0D108BD9-81ED-4DB2-BD59-A6C34878D82A}">
                    <a16:rowId xmlns:a16="http://schemas.microsoft.com/office/drawing/2014/main" val="984242199"/>
                  </a:ext>
                </a:extLst>
              </a:tr>
              <a:tr h="278130">
                <a:tc>
                  <a:txBody>
                    <a:bodyPr/>
                    <a:lstStyle/>
                    <a:p>
                      <a:r>
                        <a:rPr lang="pt-BR" sz="1100" dirty="0">
                          <a:effectLst/>
                        </a:rPr>
                        <a:t>USA</a:t>
                      </a:r>
                    </a:p>
                  </a:txBody>
                  <a:tcPr marL="50006" marR="50006" marT="50006" marB="50006" anchor="ctr"/>
                </a:tc>
                <a:tc>
                  <a:txBody>
                    <a:bodyPr/>
                    <a:lstStyle/>
                    <a:p>
                      <a:pPr algn="ctr"/>
                      <a:r>
                        <a:rPr lang="pt-BR" sz="1100" dirty="0">
                          <a:effectLst/>
                        </a:rPr>
                        <a:t>912.345</a:t>
                      </a:r>
                    </a:p>
                  </a:txBody>
                  <a:tcPr marL="50006" marR="50006" marT="50006" marB="50006" anchor="ctr"/>
                </a:tc>
                <a:tc>
                  <a:txBody>
                    <a:bodyPr/>
                    <a:lstStyle/>
                    <a:p>
                      <a:pPr algn="ctr"/>
                      <a:r>
                        <a:rPr lang="pt-BR" sz="1100" dirty="0">
                          <a:effectLst/>
                        </a:rPr>
                        <a:t>578.555</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36,6</a:t>
                      </a:r>
                    </a:p>
                  </a:txBody>
                  <a:tcPr marL="7144" marR="7144" marT="7144" marB="0" anchor="ctr"/>
                </a:tc>
                <a:extLst>
                  <a:ext uri="{0D108BD9-81ED-4DB2-BD59-A6C34878D82A}">
                    <a16:rowId xmlns:a16="http://schemas.microsoft.com/office/drawing/2014/main" val="1039584114"/>
                  </a:ext>
                </a:extLst>
              </a:tr>
              <a:tr h="278130">
                <a:tc>
                  <a:txBody>
                    <a:bodyPr/>
                    <a:lstStyle/>
                    <a:p>
                      <a:r>
                        <a:rPr lang="pt-BR" sz="1100" dirty="0" err="1">
                          <a:effectLst/>
                        </a:rPr>
                        <a:t>India</a:t>
                      </a:r>
                      <a:endParaRPr lang="pt-BR" sz="1100" dirty="0">
                        <a:effectLst/>
                      </a:endParaRPr>
                    </a:p>
                  </a:txBody>
                  <a:tcPr marL="50006" marR="50006" marT="50006" marB="50006" anchor="ctr"/>
                </a:tc>
                <a:tc>
                  <a:txBody>
                    <a:bodyPr/>
                    <a:lstStyle/>
                    <a:p>
                      <a:pPr algn="ctr"/>
                      <a:r>
                        <a:rPr lang="pt-BR" sz="1100" dirty="0">
                          <a:effectLst/>
                        </a:rPr>
                        <a:t>736.811</a:t>
                      </a:r>
                    </a:p>
                  </a:txBody>
                  <a:tcPr marL="50006" marR="50006" marT="50006" marB="50006" anchor="ctr"/>
                </a:tc>
                <a:tc>
                  <a:txBody>
                    <a:bodyPr/>
                    <a:lstStyle/>
                    <a:p>
                      <a:pPr algn="ctr"/>
                      <a:r>
                        <a:rPr lang="pt-BR" sz="1100" dirty="0">
                          <a:effectLst/>
                        </a:rPr>
                        <a:t>248.016</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66,3</a:t>
                      </a:r>
                    </a:p>
                  </a:txBody>
                  <a:tcPr marL="7144" marR="7144" marT="7144" marB="0" anchor="ctr"/>
                </a:tc>
                <a:extLst>
                  <a:ext uri="{0D108BD9-81ED-4DB2-BD59-A6C34878D82A}">
                    <a16:rowId xmlns:a16="http://schemas.microsoft.com/office/drawing/2014/main" val="752807697"/>
                  </a:ext>
                </a:extLst>
              </a:tr>
              <a:tr h="278130">
                <a:tc>
                  <a:txBody>
                    <a:bodyPr/>
                    <a:lstStyle/>
                    <a:p>
                      <a:r>
                        <a:rPr lang="pt-BR" sz="1100" dirty="0" err="1">
                          <a:effectLst/>
                        </a:rPr>
                        <a:t>Mexico</a:t>
                      </a:r>
                      <a:endParaRPr lang="pt-BR" sz="1100" dirty="0">
                        <a:effectLst/>
                      </a:endParaRPr>
                    </a:p>
                  </a:txBody>
                  <a:tcPr marL="50006" marR="50006" marT="50006" marB="50006" anchor="ctr"/>
                </a:tc>
                <a:tc>
                  <a:txBody>
                    <a:bodyPr/>
                    <a:lstStyle/>
                    <a:p>
                      <a:pPr algn="ctr"/>
                      <a:r>
                        <a:rPr lang="pt-BR" sz="1100" dirty="0">
                          <a:effectLst/>
                        </a:rPr>
                        <a:t>621.962</a:t>
                      </a:r>
                    </a:p>
                  </a:txBody>
                  <a:tcPr marL="50006" marR="50006" marT="50006" marB="50006" anchor="ctr"/>
                </a:tc>
                <a:tc>
                  <a:txBody>
                    <a:bodyPr/>
                    <a:lstStyle/>
                    <a:p>
                      <a:pPr algn="ctr"/>
                      <a:r>
                        <a:rPr lang="pt-BR" sz="1100" dirty="0">
                          <a:effectLst/>
                        </a:rPr>
                        <a:t>219.372</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64,7</a:t>
                      </a:r>
                    </a:p>
                  </a:txBody>
                  <a:tcPr marL="7144" marR="7144" marT="7144" marB="0" anchor="ctr"/>
                </a:tc>
                <a:extLst>
                  <a:ext uri="{0D108BD9-81ED-4DB2-BD59-A6C34878D82A}">
                    <a16:rowId xmlns:a16="http://schemas.microsoft.com/office/drawing/2014/main" val="688697496"/>
                  </a:ext>
                </a:extLst>
              </a:tr>
              <a:tr h="278130">
                <a:tc>
                  <a:txBody>
                    <a:bodyPr/>
                    <a:lstStyle/>
                    <a:p>
                      <a:r>
                        <a:rPr lang="pt-BR" sz="1100" dirty="0" err="1">
                          <a:effectLst/>
                        </a:rPr>
                        <a:t>Brazil</a:t>
                      </a:r>
                      <a:endParaRPr lang="pt-BR" sz="1100" dirty="0">
                        <a:effectLst/>
                      </a:endParaRPr>
                    </a:p>
                  </a:txBody>
                  <a:tcPr marL="50006" marR="50006" marT="50006" marB="50006" anchor="ctr"/>
                </a:tc>
                <a:tc>
                  <a:txBody>
                    <a:bodyPr/>
                    <a:lstStyle/>
                    <a:p>
                      <a:pPr algn="ctr"/>
                      <a:r>
                        <a:rPr lang="pt-BR" sz="1100" dirty="0">
                          <a:effectLst/>
                        </a:rPr>
                        <a:t>616.914</a:t>
                      </a:r>
                    </a:p>
                  </a:txBody>
                  <a:tcPr marL="50006" marR="50006" marT="50006" marB="50006" anchor="ctr"/>
                </a:tc>
                <a:tc>
                  <a:txBody>
                    <a:bodyPr/>
                    <a:lstStyle/>
                    <a:p>
                      <a:pPr algn="ctr"/>
                      <a:r>
                        <a:rPr lang="pt-BR" sz="1100" dirty="0">
                          <a:effectLst/>
                        </a:rPr>
                        <a:t>423.307</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31,4</a:t>
                      </a:r>
                    </a:p>
                  </a:txBody>
                  <a:tcPr marL="7144" marR="7144" marT="7144" marB="0" anchor="ctr"/>
                </a:tc>
                <a:extLst>
                  <a:ext uri="{0D108BD9-81ED-4DB2-BD59-A6C34878D82A}">
                    <a16:rowId xmlns:a16="http://schemas.microsoft.com/office/drawing/2014/main" val="991279792"/>
                  </a:ext>
                </a:extLst>
              </a:tr>
              <a:tr h="278130">
                <a:tc>
                  <a:txBody>
                    <a:bodyPr/>
                    <a:lstStyle/>
                    <a:p>
                      <a:r>
                        <a:rPr lang="pt-BR" sz="1100" dirty="0" err="1">
                          <a:effectLst/>
                        </a:rPr>
                        <a:t>Russia</a:t>
                      </a:r>
                      <a:endParaRPr lang="pt-BR" sz="1100" dirty="0">
                        <a:effectLst/>
                      </a:endParaRPr>
                    </a:p>
                  </a:txBody>
                  <a:tcPr marL="50006" marR="50006" marT="50006" marB="50006" anchor="ctr"/>
                </a:tc>
                <a:tc>
                  <a:txBody>
                    <a:bodyPr/>
                    <a:lstStyle/>
                    <a:p>
                      <a:pPr algn="ctr"/>
                      <a:r>
                        <a:rPr lang="pt-BR" sz="1100" dirty="0">
                          <a:effectLst/>
                        </a:rPr>
                        <a:t>607.589</a:t>
                      </a:r>
                    </a:p>
                  </a:txBody>
                  <a:tcPr marL="50006" marR="50006" marT="50006" marB="50006" anchor="ctr"/>
                </a:tc>
                <a:tc>
                  <a:txBody>
                    <a:bodyPr/>
                    <a:lstStyle/>
                    <a:p>
                      <a:pPr algn="ctr"/>
                      <a:r>
                        <a:rPr lang="pt-BR" sz="1100" dirty="0">
                          <a:effectLst/>
                        </a:rPr>
                        <a:t>111.909</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81,6</a:t>
                      </a:r>
                    </a:p>
                  </a:txBody>
                  <a:tcPr marL="7144" marR="7144" marT="7144" marB="0" anchor="ctr"/>
                </a:tc>
                <a:extLst>
                  <a:ext uri="{0D108BD9-81ED-4DB2-BD59-A6C34878D82A}">
                    <a16:rowId xmlns:a16="http://schemas.microsoft.com/office/drawing/2014/main" val="3389252817"/>
                  </a:ext>
                </a:extLst>
              </a:tr>
              <a:tr h="442913">
                <a:tc>
                  <a:txBody>
                    <a:bodyPr/>
                    <a:lstStyle/>
                    <a:p>
                      <a:r>
                        <a:rPr lang="pt-BR" sz="1100" dirty="0">
                          <a:effectLst/>
                        </a:rPr>
                        <a:t>United </a:t>
                      </a:r>
                      <a:r>
                        <a:rPr lang="pt-BR" sz="1100" dirty="0" err="1">
                          <a:effectLst/>
                        </a:rPr>
                        <a:t>Kingdom</a:t>
                      </a:r>
                      <a:endParaRPr lang="pt-BR" sz="1100" dirty="0">
                        <a:effectLst/>
                      </a:endParaRPr>
                    </a:p>
                  </a:txBody>
                  <a:tcPr marL="50006" marR="50006" marT="50006" marB="50006" anchor="ctr"/>
                </a:tc>
                <a:tc>
                  <a:txBody>
                    <a:bodyPr/>
                    <a:lstStyle/>
                    <a:p>
                      <a:pPr algn="ctr"/>
                      <a:r>
                        <a:rPr lang="pt-BR" sz="1100" dirty="0">
                          <a:effectLst/>
                        </a:rPr>
                        <a:t>210.076</a:t>
                      </a:r>
                    </a:p>
                  </a:txBody>
                  <a:tcPr marL="50006" marR="50006" marT="50006" marB="50006" anchor="ctr"/>
                </a:tc>
                <a:tc>
                  <a:txBody>
                    <a:bodyPr/>
                    <a:lstStyle/>
                    <a:p>
                      <a:pPr algn="ctr"/>
                      <a:r>
                        <a:rPr lang="pt-BR" sz="1100" dirty="0">
                          <a:effectLst/>
                        </a:rPr>
                        <a:t>150.815</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28,2</a:t>
                      </a:r>
                    </a:p>
                  </a:txBody>
                  <a:tcPr marL="7144" marR="7144" marT="7144" marB="0" anchor="ctr"/>
                </a:tc>
                <a:extLst>
                  <a:ext uri="{0D108BD9-81ED-4DB2-BD59-A6C34878D82A}">
                    <a16:rowId xmlns:a16="http://schemas.microsoft.com/office/drawing/2014/main" val="1917566440"/>
                  </a:ext>
                </a:extLst>
              </a:tr>
              <a:tr h="278130">
                <a:tc>
                  <a:txBody>
                    <a:bodyPr/>
                    <a:lstStyle/>
                    <a:p>
                      <a:r>
                        <a:rPr lang="pt-BR" sz="1100" dirty="0">
                          <a:effectLst/>
                        </a:rPr>
                        <a:t>Iran</a:t>
                      </a:r>
                    </a:p>
                  </a:txBody>
                  <a:tcPr marL="50006" marR="50006" marT="50006" marB="50006" anchor="ctr"/>
                </a:tc>
                <a:tc>
                  <a:txBody>
                    <a:bodyPr/>
                    <a:lstStyle/>
                    <a:p>
                      <a:pPr algn="ctr"/>
                      <a:r>
                        <a:rPr lang="pt-BR" sz="1100" dirty="0">
                          <a:effectLst/>
                        </a:rPr>
                        <a:t>180.487</a:t>
                      </a:r>
                    </a:p>
                  </a:txBody>
                  <a:tcPr marL="50006" marR="50006" marT="50006" marB="50006" anchor="ctr"/>
                </a:tc>
                <a:tc>
                  <a:txBody>
                    <a:bodyPr/>
                    <a:lstStyle/>
                    <a:p>
                      <a:pPr algn="ctr"/>
                      <a:r>
                        <a:rPr lang="pt-BR" sz="1100" dirty="0">
                          <a:effectLst/>
                        </a:rPr>
                        <a:t>75.547</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58,1</a:t>
                      </a:r>
                    </a:p>
                  </a:txBody>
                  <a:tcPr marL="7144" marR="7144" marT="7144" marB="0" anchor="ctr"/>
                </a:tc>
                <a:extLst>
                  <a:ext uri="{0D108BD9-81ED-4DB2-BD59-A6C34878D82A}">
                    <a16:rowId xmlns:a16="http://schemas.microsoft.com/office/drawing/2014/main" val="2582258965"/>
                  </a:ext>
                </a:extLst>
              </a:tr>
              <a:tr h="278130">
                <a:tc>
                  <a:txBody>
                    <a:bodyPr/>
                    <a:lstStyle/>
                    <a:p>
                      <a:r>
                        <a:rPr lang="pt-BR" sz="1100" dirty="0" err="1">
                          <a:effectLst/>
                        </a:rPr>
                        <a:t>Italy</a:t>
                      </a:r>
                      <a:endParaRPr lang="pt-BR" sz="1100" dirty="0">
                        <a:effectLst/>
                      </a:endParaRPr>
                    </a:p>
                  </a:txBody>
                  <a:tcPr marL="50006" marR="50006" marT="50006" marB="50006" anchor="ctr"/>
                </a:tc>
                <a:tc>
                  <a:txBody>
                    <a:bodyPr/>
                    <a:lstStyle/>
                    <a:p>
                      <a:pPr algn="ctr"/>
                      <a:r>
                        <a:rPr lang="pt-BR" sz="1100" dirty="0">
                          <a:effectLst/>
                        </a:rPr>
                        <a:t>178.144</a:t>
                      </a:r>
                    </a:p>
                  </a:txBody>
                  <a:tcPr marL="50006" marR="50006" marT="50006" marB="50006" anchor="ctr"/>
                </a:tc>
                <a:tc>
                  <a:txBody>
                    <a:bodyPr/>
                    <a:lstStyle/>
                    <a:p>
                      <a:pPr algn="ctr"/>
                      <a:r>
                        <a:rPr lang="pt-BR" sz="1100" dirty="0">
                          <a:effectLst/>
                        </a:rPr>
                        <a:t>122.851</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31,0</a:t>
                      </a:r>
                    </a:p>
                  </a:txBody>
                  <a:tcPr marL="7144" marR="7144" marT="7144" marB="0" anchor="ctr"/>
                </a:tc>
                <a:extLst>
                  <a:ext uri="{0D108BD9-81ED-4DB2-BD59-A6C34878D82A}">
                    <a16:rowId xmlns:a16="http://schemas.microsoft.com/office/drawing/2014/main" val="3549881919"/>
                  </a:ext>
                </a:extLst>
              </a:tr>
              <a:tr h="278130">
                <a:tc>
                  <a:txBody>
                    <a:bodyPr/>
                    <a:lstStyle/>
                    <a:p>
                      <a:r>
                        <a:rPr lang="pt-BR" sz="1100" dirty="0" err="1">
                          <a:effectLst/>
                        </a:rPr>
                        <a:t>Egypt</a:t>
                      </a:r>
                      <a:endParaRPr lang="pt-BR" sz="1100" dirty="0">
                        <a:effectLst/>
                      </a:endParaRPr>
                    </a:p>
                  </a:txBody>
                  <a:tcPr marL="50006" marR="50006" marT="50006" marB="50006" anchor="ctr"/>
                </a:tc>
                <a:tc>
                  <a:txBody>
                    <a:bodyPr/>
                    <a:lstStyle/>
                    <a:p>
                      <a:pPr algn="ctr"/>
                      <a:r>
                        <a:rPr lang="pt-BR" sz="1100" dirty="0">
                          <a:effectLst/>
                        </a:rPr>
                        <a:t>175.590</a:t>
                      </a:r>
                    </a:p>
                  </a:txBody>
                  <a:tcPr marL="50006" marR="50006" marT="50006" marB="50006" anchor="ctr"/>
                </a:tc>
                <a:tc>
                  <a:txBody>
                    <a:bodyPr/>
                    <a:lstStyle/>
                    <a:p>
                      <a:pPr algn="ctr"/>
                      <a:r>
                        <a:rPr lang="pt-BR" sz="1100" dirty="0">
                          <a:effectLst/>
                        </a:rPr>
                        <a:t>13.970</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92,0</a:t>
                      </a:r>
                    </a:p>
                  </a:txBody>
                  <a:tcPr marL="7144" marR="7144" marT="7144" marB="0" anchor="ctr"/>
                </a:tc>
                <a:extLst>
                  <a:ext uri="{0D108BD9-81ED-4DB2-BD59-A6C34878D82A}">
                    <a16:rowId xmlns:a16="http://schemas.microsoft.com/office/drawing/2014/main" val="2382119756"/>
                  </a:ext>
                </a:extLst>
              </a:tr>
              <a:tr h="278130">
                <a:tc>
                  <a:txBody>
                    <a:bodyPr/>
                    <a:lstStyle/>
                    <a:p>
                      <a:r>
                        <a:rPr lang="pt-BR" sz="1100" dirty="0">
                          <a:effectLst/>
                        </a:rPr>
                        <a:t>South </a:t>
                      </a:r>
                      <a:r>
                        <a:rPr lang="pt-BR" sz="1100" dirty="0" err="1">
                          <a:effectLst/>
                        </a:rPr>
                        <a:t>Africa</a:t>
                      </a:r>
                      <a:endParaRPr lang="pt-BR" sz="1100" dirty="0">
                        <a:effectLst/>
                      </a:endParaRPr>
                    </a:p>
                  </a:txBody>
                  <a:tcPr marL="50006" marR="50006" marT="50006" marB="50006" anchor="ctr"/>
                </a:tc>
                <a:tc>
                  <a:txBody>
                    <a:bodyPr/>
                    <a:lstStyle/>
                    <a:p>
                      <a:pPr algn="ctr"/>
                      <a:r>
                        <a:rPr lang="pt-BR" sz="1100" dirty="0">
                          <a:effectLst/>
                        </a:rPr>
                        <a:t>161.504</a:t>
                      </a:r>
                    </a:p>
                  </a:txBody>
                  <a:tcPr marL="50006" marR="50006" marT="50006" marB="50006" anchor="ctr"/>
                </a:tc>
                <a:tc>
                  <a:txBody>
                    <a:bodyPr/>
                    <a:lstStyle/>
                    <a:p>
                      <a:pPr algn="ctr"/>
                      <a:r>
                        <a:rPr lang="pt-BR" sz="1100" dirty="0">
                          <a:effectLst/>
                        </a:rPr>
                        <a:t>54.746</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66,1</a:t>
                      </a:r>
                    </a:p>
                  </a:txBody>
                  <a:tcPr marL="7144" marR="7144" marT="7144" marB="0" anchor="ctr"/>
                </a:tc>
                <a:extLst>
                  <a:ext uri="{0D108BD9-81ED-4DB2-BD59-A6C34878D82A}">
                    <a16:rowId xmlns:a16="http://schemas.microsoft.com/office/drawing/2014/main" val="3694469601"/>
                  </a:ext>
                </a:extLst>
              </a:tr>
            </a:tbl>
          </a:graphicData>
        </a:graphic>
      </p:graphicFrame>
      <p:sp>
        <p:nvSpPr>
          <p:cNvPr id="5" name="CaixaDeTexto 4">
            <a:extLst>
              <a:ext uri="{FF2B5EF4-FFF2-40B4-BE49-F238E27FC236}">
                <a16:creationId xmlns:a16="http://schemas.microsoft.com/office/drawing/2014/main" id="{7815FB38-C8E1-2B40-9372-CDD1D11C256A}"/>
              </a:ext>
            </a:extLst>
          </p:cNvPr>
          <p:cNvSpPr txBox="1"/>
          <p:nvPr/>
        </p:nvSpPr>
        <p:spPr>
          <a:xfrm>
            <a:off x="615520" y="6496056"/>
            <a:ext cx="2201244" cy="230832"/>
          </a:xfrm>
          <a:prstGeom prst="rect">
            <a:avLst/>
          </a:prstGeom>
          <a:noFill/>
        </p:spPr>
        <p:txBody>
          <a:bodyPr wrap="none" rtlCol="0">
            <a:spAutoFit/>
          </a:bodyPr>
          <a:lstStyle/>
          <a:p>
            <a:r>
              <a:rPr lang="pt-BR" sz="900" dirty="0"/>
              <a:t>Fonte: </a:t>
            </a:r>
            <a:r>
              <a:rPr lang="pt-BR" sz="900" dirty="0">
                <a:hlinkClick r:id="rId3"/>
              </a:rPr>
              <a:t>https://tinyurl.com/3285ubwe</a:t>
            </a:r>
            <a:r>
              <a:rPr lang="pt-BR" sz="900" dirty="0"/>
              <a:t> IHME</a:t>
            </a:r>
          </a:p>
        </p:txBody>
      </p:sp>
      <p:graphicFrame>
        <p:nvGraphicFramePr>
          <p:cNvPr id="6" name="Tabela 4">
            <a:extLst>
              <a:ext uri="{FF2B5EF4-FFF2-40B4-BE49-F238E27FC236}">
                <a16:creationId xmlns:a16="http://schemas.microsoft.com/office/drawing/2014/main" id="{62352190-C954-F646-8514-5A83AABEE5EC}"/>
              </a:ext>
            </a:extLst>
          </p:cNvPr>
          <p:cNvGraphicFramePr>
            <a:graphicFrameLocks noGrp="1"/>
          </p:cNvGraphicFramePr>
          <p:nvPr/>
        </p:nvGraphicFramePr>
        <p:xfrm>
          <a:off x="5029051" y="416391"/>
          <a:ext cx="3423421" cy="3795712"/>
        </p:xfrm>
        <a:graphic>
          <a:graphicData uri="http://schemas.openxmlformats.org/drawingml/2006/table">
            <a:tbl>
              <a:tblPr firstRow="1" bandRow="1">
                <a:tableStyleId>{5C22544A-7EE6-4342-B048-85BDC9FD1C3A}</a:tableStyleId>
              </a:tblPr>
              <a:tblGrid>
                <a:gridCol w="909942">
                  <a:extLst>
                    <a:ext uri="{9D8B030D-6E8A-4147-A177-3AD203B41FA5}">
                      <a16:colId xmlns:a16="http://schemas.microsoft.com/office/drawing/2014/main" val="2596750575"/>
                    </a:ext>
                  </a:extLst>
                </a:gridCol>
                <a:gridCol w="763994">
                  <a:extLst>
                    <a:ext uri="{9D8B030D-6E8A-4147-A177-3AD203B41FA5}">
                      <a16:colId xmlns:a16="http://schemas.microsoft.com/office/drawing/2014/main" val="4006685632"/>
                    </a:ext>
                  </a:extLst>
                </a:gridCol>
                <a:gridCol w="750485">
                  <a:extLst>
                    <a:ext uri="{9D8B030D-6E8A-4147-A177-3AD203B41FA5}">
                      <a16:colId xmlns:a16="http://schemas.microsoft.com/office/drawing/2014/main" val="642447076"/>
                    </a:ext>
                  </a:extLst>
                </a:gridCol>
                <a:gridCol w="999000">
                  <a:extLst>
                    <a:ext uri="{9D8B030D-6E8A-4147-A177-3AD203B41FA5}">
                      <a16:colId xmlns:a16="http://schemas.microsoft.com/office/drawing/2014/main" val="3888865173"/>
                    </a:ext>
                  </a:extLst>
                </a:gridCol>
              </a:tblGrid>
              <a:tr h="648653">
                <a:tc>
                  <a:txBody>
                    <a:bodyPr/>
                    <a:lstStyle/>
                    <a:p>
                      <a:r>
                        <a:rPr lang="pt-BR" sz="1200" b="1" dirty="0">
                          <a:effectLst/>
                        </a:rPr>
                        <a:t>Country</a:t>
                      </a:r>
                      <a:endParaRPr lang="pt-BR" sz="1200" dirty="0">
                        <a:effectLst/>
                      </a:endParaRPr>
                    </a:p>
                  </a:txBody>
                  <a:tcPr marL="50006" marR="50006" marT="50006" marB="50006" anchor="ctr"/>
                </a:tc>
                <a:tc>
                  <a:txBody>
                    <a:bodyPr/>
                    <a:lstStyle/>
                    <a:p>
                      <a:pPr algn="ctr"/>
                      <a:r>
                        <a:rPr lang="pt-BR" sz="1200" b="1" dirty="0">
                          <a:effectLst/>
                        </a:rPr>
                        <a:t>Total COVID-19 </a:t>
                      </a:r>
                      <a:r>
                        <a:rPr lang="pt-BR" sz="1200" b="1" dirty="0" err="1">
                          <a:effectLst/>
                        </a:rPr>
                        <a:t>deaths</a:t>
                      </a:r>
                      <a:endParaRPr lang="pt-BR" sz="1200" dirty="0">
                        <a:effectLst/>
                      </a:endParaRPr>
                    </a:p>
                  </a:txBody>
                  <a:tcPr marL="50006" marR="50006" marT="50006" marB="50006" anchor="ctr"/>
                </a:tc>
                <a:tc>
                  <a:txBody>
                    <a:bodyPr/>
                    <a:lstStyle/>
                    <a:p>
                      <a:r>
                        <a:rPr lang="pt-BR" sz="1200" b="1" dirty="0" err="1">
                          <a:effectLst/>
                        </a:rPr>
                        <a:t>Reported</a:t>
                      </a:r>
                      <a:r>
                        <a:rPr lang="pt-BR" sz="1200" b="1" dirty="0">
                          <a:effectLst/>
                        </a:rPr>
                        <a:t> COVID-19 </a:t>
                      </a:r>
                      <a:r>
                        <a:rPr lang="pt-BR" sz="1200" b="1" dirty="0" err="1">
                          <a:effectLst/>
                        </a:rPr>
                        <a:t>deaths</a:t>
                      </a:r>
                      <a:endParaRPr lang="pt-BR" sz="1200" dirty="0">
                        <a:effectLst/>
                      </a:endParaRPr>
                    </a:p>
                  </a:txBody>
                  <a:tcPr marL="50006" marR="50006" marT="50006" marB="50006" anchor="ctr"/>
                </a:tc>
                <a:tc>
                  <a:txBody>
                    <a:bodyPr/>
                    <a:lstStyle/>
                    <a:p>
                      <a:pPr algn="ctr"/>
                      <a:r>
                        <a:rPr lang="pt-BR" sz="1200" dirty="0">
                          <a:effectLst/>
                        </a:rPr>
                        <a:t>Subestimação </a:t>
                      </a:r>
                      <a:br>
                        <a:rPr lang="pt-BR" sz="1200" dirty="0">
                          <a:effectLst/>
                        </a:rPr>
                      </a:br>
                      <a:r>
                        <a:rPr lang="pt-BR" sz="1200" dirty="0">
                          <a:effectLst/>
                        </a:rPr>
                        <a:t>(%)</a:t>
                      </a:r>
                    </a:p>
                  </a:txBody>
                  <a:tcPr marL="50006" marR="50006" marT="50006" marB="50006" anchor="ctr"/>
                </a:tc>
                <a:extLst>
                  <a:ext uri="{0D108BD9-81ED-4DB2-BD59-A6C34878D82A}">
                    <a16:rowId xmlns:a16="http://schemas.microsoft.com/office/drawing/2014/main" val="984242199"/>
                  </a:ext>
                </a:extLst>
              </a:tr>
              <a:tr h="278130">
                <a:tc>
                  <a:txBody>
                    <a:bodyPr/>
                    <a:lstStyle/>
                    <a:p>
                      <a:r>
                        <a:rPr lang="pt-BR" sz="1100" dirty="0" err="1">
                          <a:effectLst/>
                        </a:rPr>
                        <a:t>Poland</a:t>
                      </a:r>
                      <a:endParaRPr lang="pt-BR" sz="1100" dirty="0">
                        <a:effectLst/>
                      </a:endParaRPr>
                    </a:p>
                  </a:txBody>
                  <a:tcPr marL="50006" marR="50006" marT="50006" marB="50006" anchor="ctr"/>
                </a:tc>
                <a:tc>
                  <a:txBody>
                    <a:bodyPr/>
                    <a:lstStyle/>
                    <a:p>
                      <a:pPr algn="ctr"/>
                      <a:r>
                        <a:rPr lang="pt-BR" sz="1100" dirty="0">
                          <a:effectLst/>
                        </a:rPr>
                        <a:t>153.626</a:t>
                      </a:r>
                    </a:p>
                  </a:txBody>
                  <a:tcPr marL="50006" marR="50006" marT="50006" marB="50006" anchor="ctr"/>
                </a:tc>
                <a:tc>
                  <a:txBody>
                    <a:bodyPr/>
                    <a:lstStyle/>
                    <a:p>
                      <a:pPr algn="ctr"/>
                      <a:r>
                        <a:rPr lang="pt-BR" sz="1100" dirty="0">
                          <a:effectLst/>
                        </a:rPr>
                        <a:t>69.954</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54,5</a:t>
                      </a:r>
                    </a:p>
                  </a:txBody>
                  <a:tcPr marL="7144" marR="7144" marT="7144" marB="0" anchor="ctr"/>
                </a:tc>
                <a:extLst>
                  <a:ext uri="{0D108BD9-81ED-4DB2-BD59-A6C34878D82A}">
                    <a16:rowId xmlns:a16="http://schemas.microsoft.com/office/drawing/2014/main" val="555113937"/>
                  </a:ext>
                </a:extLst>
              </a:tr>
              <a:tr h="278130">
                <a:tc>
                  <a:txBody>
                    <a:bodyPr/>
                    <a:lstStyle/>
                    <a:p>
                      <a:r>
                        <a:rPr lang="pt-BR" sz="1100" dirty="0">
                          <a:effectLst/>
                        </a:rPr>
                        <a:t>Peru</a:t>
                      </a:r>
                    </a:p>
                  </a:txBody>
                  <a:tcPr marL="50006" marR="50006" marT="50006" marB="50006" anchor="ctr"/>
                </a:tc>
                <a:tc>
                  <a:txBody>
                    <a:bodyPr/>
                    <a:lstStyle/>
                    <a:p>
                      <a:pPr algn="ctr"/>
                      <a:r>
                        <a:rPr lang="pt-BR" sz="1100" dirty="0">
                          <a:effectLst/>
                        </a:rPr>
                        <a:t>151.939</a:t>
                      </a:r>
                    </a:p>
                  </a:txBody>
                  <a:tcPr marL="50006" marR="50006" marT="50006" marB="50006" anchor="ctr"/>
                </a:tc>
                <a:tc>
                  <a:txBody>
                    <a:bodyPr/>
                    <a:lstStyle/>
                    <a:p>
                      <a:pPr algn="ctr"/>
                      <a:r>
                        <a:rPr lang="pt-BR" sz="1100" dirty="0">
                          <a:effectLst/>
                        </a:rPr>
                        <a:t>64.511</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57,5</a:t>
                      </a:r>
                    </a:p>
                  </a:txBody>
                  <a:tcPr marL="7144" marR="7144" marT="7144" marB="0" anchor="ctr"/>
                </a:tc>
                <a:extLst>
                  <a:ext uri="{0D108BD9-81ED-4DB2-BD59-A6C34878D82A}">
                    <a16:rowId xmlns:a16="http://schemas.microsoft.com/office/drawing/2014/main" val="528089471"/>
                  </a:ext>
                </a:extLst>
              </a:tr>
              <a:tr h="278130">
                <a:tc>
                  <a:txBody>
                    <a:bodyPr/>
                    <a:lstStyle/>
                    <a:p>
                      <a:r>
                        <a:rPr lang="pt-BR" sz="1100" dirty="0" err="1">
                          <a:effectLst/>
                        </a:rPr>
                        <a:t>Ukraine</a:t>
                      </a:r>
                      <a:endParaRPr lang="pt-BR" sz="1100" dirty="0">
                        <a:effectLst/>
                      </a:endParaRPr>
                    </a:p>
                  </a:txBody>
                  <a:tcPr marL="50006" marR="50006" marT="50006" marB="50006" anchor="ctr"/>
                </a:tc>
                <a:tc>
                  <a:txBody>
                    <a:bodyPr/>
                    <a:lstStyle/>
                    <a:p>
                      <a:pPr algn="ctr"/>
                      <a:r>
                        <a:rPr lang="pt-BR" sz="1100" dirty="0">
                          <a:effectLst/>
                        </a:rPr>
                        <a:t>143.415</a:t>
                      </a:r>
                    </a:p>
                  </a:txBody>
                  <a:tcPr marL="50006" marR="50006" marT="50006" marB="50006" anchor="ctr"/>
                </a:tc>
                <a:tc>
                  <a:txBody>
                    <a:bodyPr/>
                    <a:lstStyle/>
                    <a:p>
                      <a:pPr algn="ctr"/>
                      <a:r>
                        <a:rPr lang="pt-BR" sz="1100" dirty="0">
                          <a:effectLst/>
                        </a:rPr>
                        <a:t>48.393</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66,3</a:t>
                      </a:r>
                    </a:p>
                  </a:txBody>
                  <a:tcPr marL="7144" marR="7144" marT="7144" marB="0" anchor="ctr"/>
                </a:tc>
                <a:extLst>
                  <a:ext uri="{0D108BD9-81ED-4DB2-BD59-A6C34878D82A}">
                    <a16:rowId xmlns:a16="http://schemas.microsoft.com/office/drawing/2014/main" val="20937867"/>
                  </a:ext>
                </a:extLst>
              </a:tr>
              <a:tr h="278130">
                <a:tc>
                  <a:txBody>
                    <a:bodyPr/>
                    <a:lstStyle/>
                    <a:p>
                      <a:r>
                        <a:rPr lang="pt-BR" sz="1100" dirty="0">
                          <a:effectLst/>
                        </a:rPr>
                        <a:t>France</a:t>
                      </a:r>
                    </a:p>
                  </a:txBody>
                  <a:tcPr marL="50006" marR="50006" marT="50006" marB="50006" anchor="ctr"/>
                </a:tc>
                <a:tc>
                  <a:txBody>
                    <a:bodyPr/>
                    <a:lstStyle/>
                    <a:p>
                      <a:pPr algn="ctr"/>
                      <a:r>
                        <a:rPr lang="pt-BR" sz="1100" dirty="0">
                          <a:effectLst/>
                        </a:rPr>
                        <a:t>134.400</a:t>
                      </a:r>
                    </a:p>
                  </a:txBody>
                  <a:tcPr marL="50006" marR="50006" marT="50006" marB="50006" anchor="ctr"/>
                </a:tc>
                <a:tc>
                  <a:txBody>
                    <a:bodyPr/>
                    <a:lstStyle/>
                    <a:p>
                      <a:pPr algn="ctr"/>
                      <a:r>
                        <a:rPr lang="pt-BR" sz="1100" dirty="0">
                          <a:effectLst/>
                        </a:rPr>
                        <a:t>106.874</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20,5</a:t>
                      </a:r>
                    </a:p>
                  </a:txBody>
                  <a:tcPr marL="7144" marR="7144" marT="7144" marB="0" anchor="ctr"/>
                </a:tc>
                <a:extLst>
                  <a:ext uri="{0D108BD9-81ED-4DB2-BD59-A6C34878D82A}">
                    <a16:rowId xmlns:a16="http://schemas.microsoft.com/office/drawing/2014/main" val="989385374"/>
                  </a:ext>
                </a:extLst>
              </a:tr>
              <a:tr h="278130">
                <a:tc>
                  <a:txBody>
                    <a:bodyPr/>
                    <a:lstStyle/>
                    <a:p>
                      <a:r>
                        <a:rPr lang="pt-BR" sz="1100" dirty="0">
                          <a:effectLst/>
                        </a:rPr>
                        <a:t>Spain</a:t>
                      </a:r>
                    </a:p>
                  </a:txBody>
                  <a:tcPr marL="50006" marR="50006" marT="50006" marB="50006" anchor="ctr"/>
                </a:tc>
                <a:tc>
                  <a:txBody>
                    <a:bodyPr/>
                    <a:lstStyle/>
                    <a:p>
                      <a:pPr algn="ctr"/>
                      <a:r>
                        <a:rPr lang="pt-BR" sz="1100" dirty="0">
                          <a:effectLst/>
                        </a:rPr>
                        <a:t>124.449</a:t>
                      </a:r>
                    </a:p>
                  </a:txBody>
                  <a:tcPr marL="50006" marR="50006" marT="50006" marB="50006" anchor="ctr"/>
                </a:tc>
                <a:tc>
                  <a:txBody>
                    <a:bodyPr/>
                    <a:lstStyle/>
                    <a:p>
                      <a:pPr algn="ctr"/>
                      <a:r>
                        <a:rPr lang="pt-BR" sz="1100" dirty="0">
                          <a:effectLst/>
                        </a:rPr>
                        <a:t>85.822</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31,0</a:t>
                      </a:r>
                    </a:p>
                  </a:txBody>
                  <a:tcPr marL="7144" marR="7144" marT="7144" marB="0" anchor="ctr"/>
                </a:tc>
                <a:extLst>
                  <a:ext uri="{0D108BD9-81ED-4DB2-BD59-A6C34878D82A}">
                    <a16:rowId xmlns:a16="http://schemas.microsoft.com/office/drawing/2014/main" val="4062914340"/>
                  </a:ext>
                </a:extLst>
              </a:tr>
              <a:tr h="278130">
                <a:tc>
                  <a:txBody>
                    <a:bodyPr/>
                    <a:lstStyle/>
                    <a:p>
                      <a:r>
                        <a:rPr lang="pt-BR" sz="1100" dirty="0" err="1">
                          <a:effectLst/>
                        </a:rPr>
                        <a:t>Germany</a:t>
                      </a:r>
                      <a:endParaRPr lang="pt-BR" sz="1100" dirty="0">
                        <a:effectLst/>
                      </a:endParaRPr>
                    </a:p>
                  </a:txBody>
                  <a:tcPr marL="50006" marR="50006" marT="50006" marB="50006" anchor="ctr"/>
                </a:tc>
                <a:tc>
                  <a:txBody>
                    <a:bodyPr/>
                    <a:lstStyle/>
                    <a:p>
                      <a:pPr algn="ctr"/>
                      <a:r>
                        <a:rPr lang="pt-BR" sz="1100" dirty="0">
                          <a:effectLst/>
                        </a:rPr>
                        <a:t>122.977</a:t>
                      </a:r>
                    </a:p>
                  </a:txBody>
                  <a:tcPr marL="50006" marR="50006" marT="50006" marB="50006" anchor="ctr"/>
                </a:tc>
                <a:tc>
                  <a:txBody>
                    <a:bodyPr/>
                    <a:lstStyle/>
                    <a:p>
                      <a:pPr algn="ctr"/>
                      <a:r>
                        <a:rPr lang="pt-BR" sz="1100" dirty="0">
                          <a:effectLst/>
                        </a:rPr>
                        <a:t>84.807</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31,0</a:t>
                      </a:r>
                    </a:p>
                  </a:txBody>
                  <a:tcPr marL="7144" marR="7144" marT="7144" marB="0" anchor="ctr"/>
                </a:tc>
                <a:extLst>
                  <a:ext uri="{0D108BD9-81ED-4DB2-BD59-A6C34878D82A}">
                    <a16:rowId xmlns:a16="http://schemas.microsoft.com/office/drawing/2014/main" val="2993719333"/>
                  </a:ext>
                </a:extLst>
              </a:tr>
              <a:tr h="278130">
                <a:tc>
                  <a:txBody>
                    <a:bodyPr/>
                    <a:lstStyle/>
                    <a:p>
                      <a:r>
                        <a:rPr lang="pt-BR" sz="1100" dirty="0" err="1">
                          <a:effectLst/>
                        </a:rPr>
                        <a:t>Indonesia</a:t>
                      </a:r>
                      <a:endParaRPr lang="pt-BR" sz="1100" dirty="0">
                        <a:effectLst/>
                      </a:endParaRPr>
                    </a:p>
                  </a:txBody>
                  <a:tcPr marL="50006" marR="50006" marT="50006" marB="50006" anchor="ctr"/>
                </a:tc>
                <a:tc>
                  <a:txBody>
                    <a:bodyPr/>
                    <a:lstStyle/>
                    <a:p>
                      <a:pPr algn="ctr"/>
                      <a:r>
                        <a:rPr lang="pt-BR" sz="1100" dirty="0">
                          <a:effectLst/>
                        </a:rPr>
                        <a:t>118.796</a:t>
                      </a:r>
                    </a:p>
                  </a:txBody>
                  <a:tcPr marL="50006" marR="50006" marT="50006" marB="50006" anchor="ctr"/>
                </a:tc>
                <a:tc>
                  <a:txBody>
                    <a:bodyPr/>
                    <a:lstStyle/>
                    <a:p>
                      <a:pPr algn="ctr"/>
                      <a:r>
                        <a:rPr lang="pt-BR" sz="1100" dirty="0">
                          <a:effectLst/>
                        </a:rPr>
                        <a:t>47.150</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60,3</a:t>
                      </a:r>
                    </a:p>
                  </a:txBody>
                  <a:tcPr marL="7144" marR="7144" marT="7144" marB="0" anchor="ctr"/>
                </a:tc>
                <a:extLst>
                  <a:ext uri="{0D108BD9-81ED-4DB2-BD59-A6C34878D82A}">
                    <a16:rowId xmlns:a16="http://schemas.microsoft.com/office/drawing/2014/main" val="2708487829"/>
                  </a:ext>
                </a:extLst>
              </a:tr>
              <a:tr h="278130">
                <a:tc>
                  <a:txBody>
                    <a:bodyPr/>
                    <a:lstStyle/>
                    <a:p>
                      <a:r>
                        <a:rPr lang="pt-BR" sz="1100" dirty="0" err="1">
                          <a:effectLst/>
                        </a:rPr>
                        <a:t>Romania</a:t>
                      </a:r>
                      <a:endParaRPr lang="pt-BR" sz="1100" dirty="0">
                        <a:effectLst/>
                      </a:endParaRPr>
                    </a:p>
                  </a:txBody>
                  <a:tcPr marL="50006" marR="50006" marT="50006" marB="50006" anchor="ctr"/>
                </a:tc>
                <a:tc>
                  <a:txBody>
                    <a:bodyPr/>
                    <a:lstStyle/>
                    <a:p>
                      <a:pPr algn="ctr"/>
                      <a:r>
                        <a:rPr lang="pt-BR" sz="1100" dirty="0">
                          <a:effectLst/>
                        </a:rPr>
                        <a:t>89.619</a:t>
                      </a:r>
                    </a:p>
                  </a:txBody>
                  <a:tcPr marL="50006" marR="50006" marT="50006" marB="50006" anchor="ctr"/>
                </a:tc>
                <a:tc>
                  <a:txBody>
                    <a:bodyPr/>
                    <a:lstStyle/>
                    <a:p>
                      <a:pPr algn="ctr"/>
                      <a:r>
                        <a:rPr lang="pt-BR" sz="1100" dirty="0">
                          <a:effectLst/>
                        </a:rPr>
                        <a:t>29.020</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67,6</a:t>
                      </a:r>
                    </a:p>
                  </a:txBody>
                  <a:tcPr marL="7144" marR="7144" marT="7144" marB="0" anchor="ctr"/>
                </a:tc>
                <a:extLst>
                  <a:ext uri="{0D108BD9-81ED-4DB2-BD59-A6C34878D82A}">
                    <a16:rowId xmlns:a16="http://schemas.microsoft.com/office/drawing/2014/main" val="2458640167"/>
                  </a:ext>
                </a:extLst>
              </a:tr>
              <a:tr h="278130">
                <a:tc>
                  <a:txBody>
                    <a:bodyPr/>
                    <a:lstStyle/>
                    <a:p>
                      <a:r>
                        <a:rPr lang="pt-BR" sz="1100" dirty="0" err="1">
                          <a:effectLst/>
                        </a:rPr>
                        <a:t>Kazakhstan</a:t>
                      </a:r>
                      <a:endParaRPr lang="pt-BR" sz="1100" dirty="0">
                        <a:effectLst/>
                      </a:endParaRPr>
                    </a:p>
                  </a:txBody>
                  <a:tcPr marL="50006" marR="50006" marT="50006" marB="50006" anchor="ctr"/>
                </a:tc>
                <a:tc>
                  <a:txBody>
                    <a:bodyPr/>
                    <a:lstStyle/>
                    <a:p>
                      <a:pPr algn="ctr"/>
                      <a:r>
                        <a:rPr lang="pt-BR" sz="1100" dirty="0">
                          <a:effectLst/>
                        </a:rPr>
                        <a:t>84.453</a:t>
                      </a:r>
                    </a:p>
                  </a:txBody>
                  <a:tcPr marL="50006" marR="50006" marT="50006" marB="50006" anchor="ctr"/>
                </a:tc>
                <a:tc>
                  <a:txBody>
                    <a:bodyPr/>
                    <a:lstStyle/>
                    <a:p>
                      <a:pPr algn="ctr"/>
                      <a:r>
                        <a:rPr lang="pt-BR" sz="1100" dirty="0">
                          <a:effectLst/>
                        </a:rPr>
                        <a:t>5.810</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93,1</a:t>
                      </a:r>
                    </a:p>
                  </a:txBody>
                  <a:tcPr marL="7144" marR="7144" marT="7144" marB="0" anchor="ctr"/>
                </a:tc>
                <a:extLst>
                  <a:ext uri="{0D108BD9-81ED-4DB2-BD59-A6C34878D82A}">
                    <a16:rowId xmlns:a16="http://schemas.microsoft.com/office/drawing/2014/main" val="4170207895"/>
                  </a:ext>
                </a:extLst>
              </a:tr>
              <a:tr h="278130">
                <a:tc>
                  <a:txBody>
                    <a:bodyPr/>
                    <a:lstStyle/>
                    <a:p>
                      <a:r>
                        <a:rPr lang="pt-BR" sz="1100" dirty="0" err="1">
                          <a:effectLst/>
                        </a:rPr>
                        <a:t>Colombia</a:t>
                      </a:r>
                      <a:endParaRPr lang="pt-BR" sz="1100" dirty="0">
                        <a:effectLst/>
                      </a:endParaRPr>
                    </a:p>
                  </a:txBody>
                  <a:tcPr marL="50006" marR="50006" marT="50006" marB="50006" anchor="ctr"/>
                </a:tc>
                <a:tc>
                  <a:txBody>
                    <a:bodyPr/>
                    <a:lstStyle/>
                    <a:p>
                      <a:pPr algn="ctr"/>
                      <a:r>
                        <a:rPr lang="pt-BR" sz="1100" dirty="0">
                          <a:effectLst/>
                        </a:rPr>
                        <a:t>80.968</a:t>
                      </a:r>
                    </a:p>
                  </a:txBody>
                  <a:tcPr marL="50006" marR="50006" marT="50006" marB="50006" anchor="ctr"/>
                </a:tc>
                <a:tc>
                  <a:txBody>
                    <a:bodyPr/>
                    <a:lstStyle/>
                    <a:p>
                      <a:pPr algn="ctr"/>
                      <a:r>
                        <a:rPr lang="pt-BR" sz="1100" dirty="0">
                          <a:effectLst/>
                        </a:rPr>
                        <a:t>78.216</a:t>
                      </a:r>
                    </a:p>
                  </a:txBody>
                  <a:tcPr marL="50006" marR="50006" marT="50006" marB="50006" anchor="ctr"/>
                </a:tc>
                <a:tc>
                  <a:txBody>
                    <a:bodyPr/>
                    <a:lstStyle/>
                    <a:p>
                      <a:pPr algn="ctr" rtl="0" fontAlgn="ctr"/>
                      <a:r>
                        <a:rPr lang="pt-BR" sz="1100" b="0" i="0" u="none" strike="noStrike" dirty="0">
                          <a:solidFill>
                            <a:srgbClr val="000000"/>
                          </a:solidFill>
                          <a:effectLst/>
                          <a:latin typeface="Calibri" panose="020F0502020204030204" pitchFamily="34" charset="0"/>
                        </a:rPr>
                        <a:t>3,4</a:t>
                      </a:r>
                    </a:p>
                  </a:txBody>
                  <a:tcPr marL="7144" marR="7144" marT="7144" marB="0" anchor="ctr"/>
                </a:tc>
                <a:extLst>
                  <a:ext uri="{0D108BD9-81ED-4DB2-BD59-A6C34878D82A}">
                    <a16:rowId xmlns:a16="http://schemas.microsoft.com/office/drawing/2014/main" val="1498616644"/>
                  </a:ext>
                </a:extLst>
              </a:tr>
            </a:tbl>
          </a:graphicData>
        </a:graphic>
      </p:graphicFrame>
      <p:sp>
        <p:nvSpPr>
          <p:cNvPr id="2" name="Oval 1">
            <a:extLst>
              <a:ext uri="{FF2B5EF4-FFF2-40B4-BE49-F238E27FC236}">
                <a16:creationId xmlns:a16="http://schemas.microsoft.com/office/drawing/2014/main" id="{1EE225D8-49A8-9B42-86C0-4A115E56A61C}"/>
              </a:ext>
            </a:extLst>
          </p:cNvPr>
          <p:cNvSpPr/>
          <p:nvPr/>
        </p:nvSpPr>
        <p:spPr>
          <a:xfrm>
            <a:off x="1491343" y="1854785"/>
            <a:ext cx="642257" cy="38297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7" name="Conector de Seta Reta 6">
            <a:extLst>
              <a:ext uri="{FF2B5EF4-FFF2-40B4-BE49-F238E27FC236}">
                <a16:creationId xmlns:a16="http://schemas.microsoft.com/office/drawing/2014/main" id="{18A0355A-AA86-3B46-9F64-ACCB26E8614C}"/>
              </a:ext>
            </a:extLst>
          </p:cNvPr>
          <p:cNvCxnSpPr>
            <a:cxnSpLocks/>
            <a:stCxn id="2" idx="4"/>
          </p:cNvCxnSpPr>
          <p:nvPr/>
        </p:nvCxnSpPr>
        <p:spPr>
          <a:xfrm>
            <a:off x="1812472" y="2237764"/>
            <a:ext cx="457202" cy="1809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E0875F7-E34C-2147-9413-15D19F81C62A}"/>
              </a:ext>
            </a:extLst>
          </p:cNvPr>
          <p:cNvSpPr/>
          <p:nvPr/>
        </p:nvSpPr>
        <p:spPr>
          <a:xfrm>
            <a:off x="2269674" y="1849344"/>
            <a:ext cx="642257" cy="38297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12" name="Conector de Seta Reta 11">
            <a:extLst>
              <a:ext uri="{FF2B5EF4-FFF2-40B4-BE49-F238E27FC236}">
                <a16:creationId xmlns:a16="http://schemas.microsoft.com/office/drawing/2014/main" id="{035878D1-DC2D-7540-9004-C77187EBBB39}"/>
              </a:ext>
            </a:extLst>
          </p:cNvPr>
          <p:cNvCxnSpPr>
            <a:cxnSpLocks/>
            <a:stCxn id="11" idx="4"/>
          </p:cNvCxnSpPr>
          <p:nvPr/>
        </p:nvCxnSpPr>
        <p:spPr>
          <a:xfrm>
            <a:off x="2590802" y="2232323"/>
            <a:ext cx="506186" cy="1815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39AC928B-5AD5-3B40-8994-01283822AE0B}"/>
              </a:ext>
            </a:extLst>
          </p:cNvPr>
          <p:cNvSpPr txBox="1"/>
          <p:nvPr/>
        </p:nvSpPr>
        <p:spPr>
          <a:xfrm>
            <a:off x="363497" y="4066382"/>
            <a:ext cx="3511818" cy="438582"/>
          </a:xfrm>
          <a:prstGeom prst="rect">
            <a:avLst/>
          </a:prstGeom>
          <a:noFill/>
          <a:ln>
            <a:solidFill>
              <a:schemeClr val="tx1"/>
            </a:solidFill>
          </a:ln>
        </p:spPr>
        <p:txBody>
          <a:bodyPr wrap="square" rtlCol="0">
            <a:spAutoFit/>
          </a:bodyPr>
          <a:lstStyle/>
          <a:p>
            <a:r>
              <a:rPr lang="pt-BR" sz="1125" dirty="0"/>
              <a:t>Taxa de                                        </a:t>
            </a:r>
            <a:r>
              <a:rPr lang="pt-BR" sz="1125" b="1" dirty="0"/>
              <a:t>299,6</a:t>
            </a:r>
          </a:p>
          <a:p>
            <a:r>
              <a:rPr lang="pt-BR" sz="1125" dirty="0"/>
              <a:t> mortalidade (100 mil </a:t>
            </a:r>
            <a:r>
              <a:rPr lang="pt-BR" sz="1125" dirty="0" err="1"/>
              <a:t>hab</a:t>
            </a:r>
            <a:r>
              <a:rPr lang="pt-BR" sz="1125" dirty="0"/>
              <a:t>)</a:t>
            </a:r>
          </a:p>
        </p:txBody>
      </p:sp>
      <p:sp>
        <p:nvSpPr>
          <p:cNvPr id="14" name="Retângulo 13">
            <a:extLst>
              <a:ext uri="{FF2B5EF4-FFF2-40B4-BE49-F238E27FC236}">
                <a16:creationId xmlns:a16="http://schemas.microsoft.com/office/drawing/2014/main" id="{B532C9AD-DE27-B343-8828-D158DC52BD33}"/>
              </a:ext>
            </a:extLst>
          </p:cNvPr>
          <p:cNvSpPr/>
          <p:nvPr/>
        </p:nvSpPr>
        <p:spPr>
          <a:xfrm>
            <a:off x="2911931" y="4047510"/>
            <a:ext cx="582211" cy="265457"/>
          </a:xfrm>
          <a:prstGeom prst="rect">
            <a:avLst/>
          </a:prstGeom>
        </p:spPr>
        <p:txBody>
          <a:bodyPr wrap="none">
            <a:spAutoFit/>
          </a:bodyPr>
          <a:lstStyle/>
          <a:p>
            <a:r>
              <a:rPr lang="pt-BR" sz="1125" b="1" dirty="0"/>
              <a:t>201,43</a:t>
            </a:r>
            <a:endParaRPr lang="pt-BR" sz="1350" b="1" dirty="0"/>
          </a:p>
        </p:txBody>
      </p:sp>
      <p:sp>
        <p:nvSpPr>
          <p:cNvPr id="15" name="CaixaDeTexto 14">
            <a:extLst>
              <a:ext uri="{FF2B5EF4-FFF2-40B4-BE49-F238E27FC236}">
                <a16:creationId xmlns:a16="http://schemas.microsoft.com/office/drawing/2014/main" id="{75F88005-21F4-4649-BE18-762DDBBB4671}"/>
              </a:ext>
            </a:extLst>
          </p:cNvPr>
          <p:cNvSpPr txBox="1"/>
          <p:nvPr/>
        </p:nvSpPr>
        <p:spPr>
          <a:xfrm>
            <a:off x="363497" y="4601235"/>
            <a:ext cx="3511818" cy="438582"/>
          </a:xfrm>
          <a:prstGeom prst="rect">
            <a:avLst/>
          </a:prstGeom>
          <a:noFill/>
          <a:ln>
            <a:solidFill>
              <a:schemeClr val="tx1"/>
            </a:solidFill>
          </a:ln>
        </p:spPr>
        <p:txBody>
          <a:bodyPr wrap="square" rtlCol="0">
            <a:spAutoFit/>
          </a:bodyPr>
          <a:lstStyle/>
          <a:p>
            <a:r>
              <a:rPr lang="pt-BR" sz="1125" dirty="0"/>
              <a:t>Frequência de                                                   </a:t>
            </a:r>
            <a:r>
              <a:rPr lang="pt-BR" sz="1125" b="1" dirty="0"/>
              <a:t>496</a:t>
            </a:r>
          </a:p>
          <a:p>
            <a:r>
              <a:rPr lang="pt-BR" sz="1125" dirty="0"/>
              <a:t> morte (1 morte por </a:t>
            </a:r>
            <a:r>
              <a:rPr lang="pt-BR" sz="1125" dirty="0" err="1"/>
              <a:t>X</a:t>
            </a:r>
            <a:r>
              <a:rPr lang="pt-BR" sz="1125" dirty="0"/>
              <a:t> </a:t>
            </a:r>
            <a:r>
              <a:rPr lang="pt-BR" sz="1125" dirty="0" err="1"/>
              <a:t>hab</a:t>
            </a:r>
            <a:r>
              <a:rPr lang="pt-BR" sz="1125" dirty="0"/>
              <a:t>)</a:t>
            </a:r>
          </a:p>
        </p:txBody>
      </p:sp>
      <p:sp>
        <p:nvSpPr>
          <p:cNvPr id="16" name="Retângulo 15">
            <a:extLst>
              <a:ext uri="{FF2B5EF4-FFF2-40B4-BE49-F238E27FC236}">
                <a16:creationId xmlns:a16="http://schemas.microsoft.com/office/drawing/2014/main" id="{62ECF76C-2529-F64D-909E-C5F48BDF4B7D}"/>
              </a:ext>
            </a:extLst>
          </p:cNvPr>
          <p:cNvSpPr/>
          <p:nvPr/>
        </p:nvSpPr>
        <p:spPr>
          <a:xfrm>
            <a:off x="2390266" y="4601235"/>
            <a:ext cx="401072" cy="265457"/>
          </a:xfrm>
          <a:prstGeom prst="rect">
            <a:avLst/>
          </a:prstGeom>
        </p:spPr>
        <p:txBody>
          <a:bodyPr wrap="none">
            <a:spAutoFit/>
          </a:bodyPr>
          <a:lstStyle/>
          <a:p>
            <a:r>
              <a:rPr lang="pt-BR" sz="1125" b="1" dirty="0"/>
              <a:t>334</a:t>
            </a:r>
            <a:endParaRPr lang="pt-BR" sz="1350" b="1" dirty="0"/>
          </a:p>
        </p:txBody>
      </p:sp>
      <p:sp>
        <p:nvSpPr>
          <p:cNvPr id="3" name="CaixaDeTexto 2">
            <a:extLst>
              <a:ext uri="{FF2B5EF4-FFF2-40B4-BE49-F238E27FC236}">
                <a16:creationId xmlns:a16="http://schemas.microsoft.com/office/drawing/2014/main" id="{9F1C9128-6D31-114F-9135-158E3DC519CA}"/>
              </a:ext>
            </a:extLst>
          </p:cNvPr>
          <p:cNvSpPr txBox="1"/>
          <p:nvPr/>
        </p:nvSpPr>
        <p:spPr>
          <a:xfrm>
            <a:off x="4355976" y="4492658"/>
            <a:ext cx="4573365" cy="923330"/>
          </a:xfrm>
          <a:prstGeom prst="rect">
            <a:avLst/>
          </a:prstGeom>
          <a:noFill/>
          <a:ln>
            <a:solidFill>
              <a:schemeClr val="tx1"/>
            </a:solidFill>
          </a:ln>
        </p:spPr>
        <p:txBody>
          <a:bodyPr wrap="square" rtlCol="0">
            <a:spAutoFit/>
          </a:bodyPr>
          <a:lstStyle/>
          <a:p>
            <a:pPr algn="ctr"/>
            <a:r>
              <a:rPr lang="pt-BR" b="1" dirty="0"/>
              <a:t>Proximidade da Morte </a:t>
            </a:r>
            <a:br>
              <a:rPr lang="pt-BR" b="1" dirty="0"/>
            </a:br>
            <a:r>
              <a:rPr lang="pt-BR" b="1" dirty="0"/>
              <a:t>=</a:t>
            </a:r>
            <a:br>
              <a:rPr lang="pt-BR" b="1" dirty="0"/>
            </a:br>
            <a:r>
              <a:rPr lang="pt-BR" b="1" dirty="0"/>
              <a:t>1000 / (taxa mortalidade por 100 mil / 10) </a:t>
            </a:r>
          </a:p>
        </p:txBody>
      </p:sp>
      <p:sp>
        <p:nvSpPr>
          <p:cNvPr id="8" name="CaixaDeTexto 7">
            <a:extLst>
              <a:ext uri="{FF2B5EF4-FFF2-40B4-BE49-F238E27FC236}">
                <a16:creationId xmlns:a16="http://schemas.microsoft.com/office/drawing/2014/main" id="{5374FB67-B6B5-1749-9259-6F12DDCF7D97}"/>
              </a:ext>
            </a:extLst>
          </p:cNvPr>
          <p:cNvSpPr txBox="1"/>
          <p:nvPr/>
        </p:nvSpPr>
        <p:spPr>
          <a:xfrm>
            <a:off x="301184" y="5616511"/>
            <a:ext cx="8804718" cy="584775"/>
          </a:xfrm>
          <a:prstGeom prst="rect">
            <a:avLst/>
          </a:prstGeom>
          <a:noFill/>
        </p:spPr>
        <p:txBody>
          <a:bodyPr wrap="none" rtlCol="0">
            <a:spAutoFit/>
          </a:bodyPr>
          <a:lstStyle/>
          <a:p>
            <a:r>
              <a:rPr lang="pt-BR" sz="1600" dirty="0"/>
              <a:t>Onde achar taxas de mortalidade: Brasil - </a:t>
            </a:r>
            <a:r>
              <a:rPr lang="pt-BR" sz="1600" dirty="0">
                <a:hlinkClick r:id="rId4"/>
              </a:rPr>
              <a:t>https://tinyurl.com/8yvvz7kd</a:t>
            </a:r>
            <a:r>
              <a:rPr lang="pt-BR" sz="1600" dirty="0"/>
              <a:t> Ministério da Saúde</a:t>
            </a:r>
            <a:br>
              <a:rPr lang="pt-BR" sz="1600" dirty="0"/>
            </a:br>
            <a:r>
              <a:rPr lang="pt-BR" sz="1600" dirty="0"/>
              <a:t>                                                           Mundo - </a:t>
            </a:r>
            <a:r>
              <a:rPr lang="pt-BR" sz="1600" dirty="0">
                <a:hlinkClick r:id="rId5"/>
              </a:rPr>
              <a:t>https://tinyurl.com/ypftvtt3</a:t>
            </a:r>
            <a:r>
              <a:rPr lang="pt-BR" sz="1600" dirty="0"/>
              <a:t>  </a:t>
            </a:r>
            <a:r>
              <a:rPr lang="pt-BR" sz="1600" dirty="0" err="1"/>
              <a:t>Johns</a:t>
            </a:r>
            <a:r>
              <a:rPr lang="pt-BR" sz="1600" dirty="0"/>
              <a:t> Hopkins University</a:t>
            </a:r>
          </a:p>
        </p:txBody>
      </p:sp>
    </p:spTree>
    <p:extLst>
      <p:ext uri="{BB962C8B-B14F-4D97-AF65-F5344CB8AC3E}">
        <p14:creationId xmlns:p14="http://schemas.microsoft.com/office/powerpoint/2010/main" val="42742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1" grpId="0" animBg="1"/>
      <p:bldP spid="13" grpId="0" animBg="1"/>
      <p:bldP spid="14" grpId="0"/>
      <p:bldP spid="15" grpId="0" animBg="1"/>
      <p:bldP spid="16" grpId="0"/>
      <p:bldP spid="3"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C7DF-CC9A-6B4A-B916-540D0FE5FCB8}"/>
              </a:ext>
            </a:extLst>
          </p:cNvPr>
          <p:cNvSpPr>
            <a:spLocks noGrp="1"/>
          </p:cNvSpPr>
          <p:nvPr>
            <p:ph type="title"/>
          </p:nvPr>
        </p:nvSpPr>
        <p:spPr>
          <a:xfrm>
            <a:off x="914400" y="2289927"/>
            <a:ext cx="8229600" cy="1143000"/>
          </a:xfrm>
        </p:spPr>
        <p:txBody>
          <a:bodyPr/>
          <a:lstStyle/>
          <a:p>
            <a:r>
              <a:rPr lang="pt-BR" dirty="0"/>
              <a:t>Vacinas contra a COVID-19</a:t>
            </a:r>
          </a:p>
        </p:txBody>
      </p:sp>
      <p:sp>
        <p:nvSpPr>
          <p:cNvPr id="5" name="CaixaDeTexto 4">
            <a:extLst>
              <a:ext uri="{FF2B5EF4-FFF2-40B4-BE49-F238E27FC236}">
                <a16:creationId xmlns:a16="http://schemas.microsoft.com/office/drawing/2014/main" id="{F558585B-A659-0749-A60F-D2D87B3AA445}"/>
              </a:ext>
            </a:extLst>
          </p:cNvPr>
          <p:cNvSpPr txBox="1"/>
          <p:nvPr/>
        </p:nvSpPr>
        <p:spPr>
          <a:xfrm>
            <a:off x="2195736" y="4581128"/>
            <a:ext cx="5700343" cy="369332"/>
          </a:xfrm>
          <a:prstGeom prst="rect">
            <a:avLst/>
          </a:prstGeom>
          <a:noFill/>
        </p:spPr>
        <p:txBody>
          <a:bodyPr wrap="none" rtlCol="0">
            <a:spAutoFit/>
          </a:bodyPr>
          <a:lstStyle/>
          <a:p>
            <a:r>
              <a:rPr lang="pt-BR" dirty="0"/>
              <a:t>Quem tem dúvidas sobre as vacinas contra a COVID-19?</a:t>
            </a:r>
          </a:p>
        </p:txBody>
      </p:sp>
    </p:spTree>
    <p:extLst>
      <p:ext uri="{BB962C8B-B14F-4D97-AF65-F5344CB8AC3E}">
        <p14:creationId xmlns:p14="http://schemas.microsoft.com/office/powerpoint/2010/main" val="931622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7B67D-62C0-D741-86E2-FE12C7DF2165}"/>
              </a:ext>
            </a:extLst>
          </p:cNvPr>
          <p:cNvSpPr>
            <a:spLocks noGrp="1"/>
          </p:cNvSpPr>
          <p:nvPr>
            <p:ph type="title"/>
          </p:nvPr>
        </p:nvSpPr>
        <p:spPr>
          <a:xfrm>
            <a:off x="318356" y="-315416"/>
            <a:ext cx="8825644" cy="1143000"/>
          </a:xfrm>
        </p:spPr>
        <p:txBody>
          <a:bodyPr>
            <a:noAutofit/>
          </a:bodyPr>
          <a:lstStyle/>
          <a:p>
            <a:r>
              <a:rPr lang="pt-BR" sz="3600" b="1" dirty="0"/>
              <a:t>Informações sobre vacinas contra a COVID-19</a:t>
            </a:r>
          </a:p>
        </p:txBody>
      </p:sp>
      <p:sp>
        <p:nvSpPr>
          <p:cNvPr id="3" name="Espaço Reservado para Conteúdo 2">
            <a:extLst>
              <a:ext uri="{FF2B5EF4-FFF2-40B4-BE49-F238E27FC236}">
                <a16:creationId xmlns:a16="http://schemas.microsoft.com/office/drawing/2014/main" id="{FDF106A6-B8B0-7F48-8DA3-577213A514BC}"/>
              </a:ext>
            </a:extLst>
          </p:cNvPr>
          <p:cNvSpPr>
            <a:spLocks noGrp="1"/>
          </p:cNvSpPr>
          <p:nvPr>
            <p:ph idx="1"/>
          </p:nvPr>
        </p:nvSpPr>
        <p:spPr>
          <a:xfrm>
            <a:off x="337737" y="1340768"/>
            <a:ext cx="8507288" cy="5184576"/>
          </a:xfrm>
        </p:spPr>
        <p:txBody>
          <a:bodyPr>
            <a:noAutofit/>
          </a:bodyPr>
          <a:lstStyle/>
          <a:p>
            <a:r>
              <a:rPr lang="pt-BR" sz="1800" dirty="0">
                <a:latin typeface="Times New Roman" panose="02020603050405020304" pitchFamily="18" charset="0"/>
                <a:cs typeface="Times New Roman" panose="02020603050405020304" pitchFamily="18" charset="0"/>
              </a:rPr>
              <a:t>Q&amp;A da OMS sobre vacinas contra a COVID-19</a:t>
            </a:r>
          </a:p>
          <a:p>
            <a:pPr marL="0" indent="0">
              <a:buNone/>
            </a:pPr>
            <a:r>
              <a:rPr lang="pt-BR" sz="1600" dirty="0">
                <a:solidFill>
                  <a:srgbClr val="C00000"/>
                </a:solidFill>
                <a:latin typeface="Times New Roman" panose="02020603050405020304" pitchFamily="18" charset="0"/>
                <a:cs typeface="Times New Roman" panose="02020603050405020304" pitchFamily="18" charset="0"/>
              </a:rPr>
              <a:t>    </a:t>
            </a:r>
            <a:r>
              <a:rPr lang="pt-BR" sz="1600" dirty="0">
                <a:solidFill>
                  <a:srgbClr val="C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https://tinyurl.com/49yzw2hw</a:t>
            </a:r>
            <a:r>
              <a:rPr lang="pt-BR" sz="1600" dirty="0">
                <a:solidFill>
                  <a:srgbClr val="C00000"/>
                </a:solidFill>
                <a:latin typeface="Times New Roman" panose="02020603050405020304" pitchFamily="18" charset="0"/>
                <a:cs typeface="Times New Roman" panose="02020603050405020304" pitchFamily="18" charset="0"/>
              </a:rPr>
              <a:t> </a:t>
            </a:r>
          </a:p>
          <a:p>
            <a:pPr marL="0" indent="0">
              <a:buNone/>
            </a:pPr>
            <a:endParaRPr lang="pt-BR" sz="1600" dirty="0">
              <a:solidFill>
                <a:srgbClr val="C00000"/>
              </a:solidFill>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Vacinas – aprovadas pela avaliação pela OMS (até 12 Jan 2022)</a:t>
            </a:r>
          </a:p>
          <a:p>
            <a:endParaRPr lang="pt-BR" sz="1600" dirty="0">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 Pfizer/BioNTech Comirnaty vaccine</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31 </a:t>
            </a:r>
            <a:r>
              <a:rPr lang="pt-BR" sz="1600" b="1" dirty="0" err="1">
                <a:latin typeface="Times New Roman" panose="02020603050405020304" pitchFamily="18" charset="0"/>
                <a:cs typeface="Times New Roman" panose="02020603050405020304" pitchFamily="18" charset="0"/>
              </a:rPr>
              <a:t>December</a:t>
            </a:r>
            <a:r>
              <a:rPr lang="pt-BR" sz="1600" b="1" dirty="0">
                <a:latin typeface="Times New Roman" panose="02020603050405020304" pitchFamily="18" charset="0"/>
                <a:cs typeface="Times New Roman" panose="02020603050405020304" pitchFamily="18" charset="0"/>
              </a:rPr>
              <a:t> 2020</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The SII/COVISHIELD and AstraZeneca/AZD1222 vaccines</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16 </a:t>
            </a:r>
            <a:r>
              <a:rPr lang="pt-BR" sz="1600" b="1" dirty="0" err="1">
                <a:latin typeface="Times New Roman" panose="02020603050405020304" pitchFamily="18" charset="0"/>
                <a:cs typeface="Times New Roman" panose="02020603050405020304" pitchFamily="18" charset="0"/>
              </a:rPr>
              <a:t>February</a:t>
            </a:r>
            <a:r>
              <a:rPr lang="pt-BR" sz="1600" b="1" dirty="0">
                <a:latin typeface="Times New Roman" panose="02020603050405020304" pitchFamily="18" charset="0"/>
                <a:cs typeface="Times New Roman" panose="02020603050405020304" pitchFamily="18" charset="0"/>
              </a:rPr>
              <a:t>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The Janssen/Ad26.COV 2.S vaccine developed by Johnson &amp; Johnson</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12 </a:t>
            </a:r>
            <a:r>
              <a:rPr lang="pt-BR" sz="1600" b="1" dirty="0" err="1">
                <a:latin typeface="Times New Roman" panose="02020603050405020304" pitchFamily="18" charset="0"/>
                <a:cs typeface="Times New Roman" panose="02020603050405020304" pitchFamily="18" charset="0"/>
              </a:rPr>
              <a:t>March</a:t>
            </a:r>
            <a:r>
              <a:rPr lang="pt-BR" sz="1600" b="1" dirty="0">
                <a:latin typeface="Times New Roman" panose="02020603050405020304" pitchFamily="18" charset="0"/>
                <a:cs typeface="Times New Roman" panose="02020603050405020304" pitchFamily="18" charset="0"/>
              </a:rPr>
              <a:t>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The Moderna COVID-19 vaccine (mRNA 1273)</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30 April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The Sinopharm COVID-19 vaccine</a:t>
            </a:r>
            <a:r>
              <a:rPr lang="pt-BR" sz="1600" b="1" dirty="0">
                <a:latin typeface="Times New Roman" panose="02020603050405020304" pitchFamily="18" charset="0"/>
                <a:cs typeface="Times New Roman" panose="02020603050405020304" pitchFamily="18" charset="0"/>
              </a:rPr>
              <a:t>, 7 May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The Sinovac-CoronaVac vaccine,</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1 </a:t>
            </a:r>
            <a:r>
              <a:rPr lang="pt-BR" sz="1600" b="1" dirty="0" err="1">
                <a:latin typeface="Times New Roman" panose="02020603050405020304" pitchFamily="18" charset="0"/>
                <a:cs typeface="Times New Roman" panose="02020603050405020304" pitchFamily="18" charset="0"/>
              </a:rPr>
              <a:t>June</a:t>
            </a:r>
            <a:r>
              <a:rPr lang="pt-BR" sz="1600" b="1" dirty="0">
                <a:latin typeface="Times New Roman" panose="02020603050405020304" pitchFamily="18" charset="0"/>
                <a:cs typeface="Times New Roman" panose="02020603050405020304" pitchFamily="18" charset="0"/>
              </a:rPr>
              <a:t>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The Bharat Biotech BBV152 COVAXIN vaccine</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3 </a:t>
            </a:r>
            <a:r>
              <a:rPr lang="pt-BR" sz="1600" b="1" dirty="0" err="1">
                <a:latin typeface="Times New Roman" panose="02020603050405020304" pitchFamily="18" charset="0"/>
                <a:cs typeface="Times New Roman" panose="02020603050405020304" pitchFamily="18" charset="0"/>
              </a:rPr>
              <a:t>November</a:t>
            </a:r>
            <a:r>
              <a:rPr lang="pt-BR" sz="1600" b="1" dirty="0">
                <a:latin typeface="Times New Roman" panose="02020603050405020304" pitchFamily="18" charset="0"/>
                <a:cs typeface="Times New Roman" panose="02020603050405020304" pitchFamily="18" charset="0"/>
              </a:rPr>
              <a:t> 2021</a:t>
            </a:r>
            <a:r>
              <a:rPr lang="pt-BR" sz="1600" b="1" dirty="0">
                <a:solidFill>
                  <a:srgbClr val="FF0000"/>
                </a:solidFill>
                <a:latin typeface="Times New Roman" panose="02020603050405020304" pitchFamily="18" charset="0"/>
                <a:cs typeface="Times New Roman" panose="02020603050405020304" pitchFamily="18" charset="0"/>
              </a:rPr>
              <a:t> </a:t>
            </a: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10" tooltip="https://www.who.int/news-room/feature-stories/detail/the-novavax-vaccine-against-covid-19-what-you-need-to-know">
                  <a:extLst>
                    <a:ext uri="{A12FA001-AC4F-418D-AE19-62706E023703}">
                      <ahyp:hlinkClr xmlns:ahyp="http://schemas.microsoft.com/office/drawing/2018/hyperlinkcolor" val="tx"/>
                    </a:ext>
                  </a:extLst>
                </a:hlinkClick>
              </a:rPr>
              <a:t>The </a:t>
            </a:r>
            <a:r>
              <a:rPr lang="pt-BR" sz="1600" b="1" dirty="0">
                <a:solidFill>
                  <a:srgbClr val="FF0000"/>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Covovax (NVX-CoV2373) vaccine</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17 </a:t>
            </a:r>
            <a:r>
              <a:rPr lang="pt-BR" sz="1600" b="1" dirty="0" err="1">
                <a:latin typeface="Times New Roman" panose="02020603050405020304" pitchFamily="18" charset="0"/>
                <a:cs typeface="Times New Roman" panose="02020603050405020304" pitchFamily="18" charset="0"/>
              </a:rPr>
              <a:t>December</a:t>
            </a:r>
            <a:r>
              <a:rPr lang="pt-BR" sz="1600" b="1" dirty="0">
                <a:latin typeface="Times New Roman" panose="02020603050405020304" pitchFamily="18" charset="0"/>
                <a:cs typeface="Times New Roman" panose="02020603050405020304" pitchFamily="18" charset="0"/>
              </a:rPr>
              <a:t> 2021</a:t>
            </a:r>
            <a:endParaRPr lang="pt-BR"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pt-BR" sz="1600" b="1" dirty="0">
                <a:solidFill>
                  <a:srgbClr val="FF0000"/>
                </a:solidFill>
                <a:latin typeface="Times New Roman" panose="02020603050405020304" pitchFamily="18" charset="0"/>
                <a:cs typeface="Times New Roman" panose="02020603050405020304" pitchFamily="18" charset="0"/>
                <a:hlinkClick r:id="rId10" tooltip="https://www.who.int/news-room/feature-stories/detail/the-novavax-vaccine-against-covid-19-what-you-need-to-know">
                  <a:extLst>
                    <a:ext uri="{A12FA001-AC4F-418D-AE19-62706E023703}">
                      <ahyp:hlinkClr xmlns:ahyp="http://schemas.microsoft.com/office/drawing/2018/hyperlinkcolor" val="tx"/>
                    </a:ext>
                  </a:extLst>
                </a:hlinkClick>
              </a:rPr>
              <a:t>The </a:t>
            </a:r>
            <a:r>
              <a:rPr lang="pt-BR" sz="1600" b="1" dirty="0">
                <a:solidFill>
                  <a:srgbClr val="FF0000"/>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Nuvaxovid (NVX-CoV2373) vaccine</a:t>
            </a:r>
            <a:r>
              <a:rPr lang="pt-BR" sz="1600" b="1" dirty="0">
                <a:solidFill>
                  <a:srgbClr val="FF0000"/>
                </a:solidFill>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20 </a:t>
            </a:r>
            <a:r>
              <a:rPr lang="pt-BR" sz="1600" b="1" dirty="0" err="1">
                <a:latin typeface="Times New Roman" panose="02020603050405020304" pitchFamily="18" charset="0"/>
                <a:cs typeface="Times New Roman" panose="02020603050405020304" pitchFamily="18" charset="0"/>
              </a:rPr>
              <a:t>December</a:t>
            </a:r>
            <a:r>
              <a:rPr lang="pt-BR" sz="1600" b="1" dirty="0">
                <a:latin typeface="Times New Roman" panose="02020603050405020304" pitchFamily="18" charset="0"/>
                <a:cs typeface="Times New Roman" panose="02020603050405020304" pitchFamily="18" charset="0"/>
              </a:rPr>
              <a:t> 2021</a:t>
            </a:r>
          </a:p>
          <a:p>
            <a:pPr marL="0" indent="0">
              <a:buNone/>
            </a:pPr>
            <a:endParaRPr lang="pt-BR" sz="16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endParaRPr>
          </a:p>
          <a:p>
            <a:pPr marL="0" indent="0">
              <a:buNone/>
            </a:pPr>
            <a:r>
              <a:rPr lang="pt-BR" sz="18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COVID-19 vacines</a:t>
            </a:r>
            <a:r>
              <a:rPr lang="pt-BR" sz="1800" dirty="0">
                <a:latin typeface="Times New Roman" panose="02020603050405020304" pitchFamily="18" charset="0"/>
                <a:cs typeface="Times New Roman" panose="02020603050405020304" pitchFamily="18" charset="0"/>
              </a:rPr>
              <a:t> (atualizado em maio de 2022)</a:t>
            </a:r>
          </a:p>
          <a:p>
            <a:pPr marL="0" indent="0">
              <a:buNone/>
            </a:pPr>
            <a:endParaRPr lang="pt-B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053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797E59-7318-AC4D-9CE2-2DC82A337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59652"/>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95B545A0-D155-D64A-AFD2-EED003BB0516}"/>
              </a:ext>
            </a:extLst>
          </p:cNvPr>
          <p:cNvSpPr txBox="1"/>
          <p:nvPr/>
        </p:nvSpPr>
        <p:spPr>
          <a:xfrm>
            <a:off x="2976189" y="3271849"/>
            <a:ext cx="6189515" cy="246221"/>
          </a:xfrm>
          <a:prstGeom prst="rect">
            <a:avLst/>
          </a:prstGeom>
          <a:noFill/>
        </p:spPr>
        <p:txBody>
          <a:bodyPr wrap="none" rtlCol="0">
            <a:spAutoFit/>
          </a:bodyPr>
          <a:lstStyle/>
          <a:p>
            <a:r>
              <a:rPr lang="pt-BR" sz="1000" dirty="0"/>
              <a:t>Fonte: </a:t>
            </a:r>
            <a:r>
              <a:rPr lang="pt-BR" sz="1000" dirty="0">
                <a:hlinkClick r:id="rId4"/>
              </a:rPr>
              <a:t>https://covid-nma.com/vaccines/#images4-1</a:t>
            </a:r>
            <a:r>
              <a:rPr lang="pt-BR" sz="1000" dirty="0"/>
              <a:t>, atualizado em 01/08/2021, mas revisado semanalmente</a:t>
            </a:r>
          </a:p>
        </p:txBody>
      </p:sp>
      <p:sp>
        <p:nvSpPr>
          <p:cNvPr id="7" name="Título 1">
            <a:extLst>
              <a:ext uri="{FF2B5EF4-FFF2-40B4-BE49-F238E27FC236}">
                <a16:creationId xmlns:a16="http://schemas.microsoft.com/office/drawing/2014/main" id="{E84419E4-1D77-9A48-859D-10F20E86A1EE}"/>
              </a:ext>
            </a:extLst>
          </p:cNvPr>
          <p:cNvSpPr>
            <a:spLocks noGrp="1"/>
          </p:cNvSpPr>
          <p:nvPr>
            <p:ph type="title"/>
          </p:nvPr>
        </p:nvSpPr>
        <p:spPr>
          <a:xfrm>
            <a:off x="297616" y="-675456"/>
            <a:ext cx="8877672" cy="1143000"/>
          </a:xfrm>
        </p:spPr>
        <p:txBody>
          <a:bodyPr>
            <a:noAutofit/>
          </a:bodyPr>
          <a:lstStyle/>
          <a:p>
            <a:pPr algn="ctr"/>
            <a:r>
              <a:rPr lang="pt-BR" sz="3000" dirty="0">
                <a:solidFill>
                  <a:schemeClr val="tx1"/>
                </a:solidFill>
              </a:rPr>
              <a:t>Eficácia das vacinas contra COVID-19</a:t>
            </a:r>
          </a:p>
        </p:txBody>
      </p:sp>
      <p:pic>
        <p:nvPicPr>
          <p:cNvPr id="1030" name="Picture 6">
            <a:extLst>
              <a:ext uri="{FF2B5EF4-FFF2-40B4-BE49-F238E27FC236}">
                <a16:creationId xmlns:a16="http://schemas.microsoft.com/office/drawing/2014/main" id="{8A923F9E-C6E9-4E42-97F7-378D6D13F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8" y="3717032"/>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929FCAC-A8CD-AF46-9E77-F0CA6BB52D14}"/>
              </a:ext>
            </a:extLst>
          </p:cNvPr>
          <p:cNvSpPr/>
          <p:nvPr/>
        </p:nvSpPr>
        <p:spPr>
          <a:xfrm>
            <a:off x="2977070" y="6444392"/>
            <a:ext cx="5987418" cy="400110"/>
          </a:xfrm>
          <a:prstGeom prst="rect">
            <a:avLst/>
          </a:prstGeom>
        </p:spPr>
        <p:txBody>
          <a:bodyPr wrap="square">
            <a:spAutoFit/>
          </a:bodyPr>
          <a:lstStyle/>
          <a:p>
            <a:r>
              <a:rPr lang="pt-BR" sz="1000" dirty="0">
                <a:hlinkClick r:id="rId6"/>
              </a:rPr>
              <a:t>https://covid-nma.com/vaccines/#images4-3</a:t>
            </a:r>
            <a:r>
              <a:rPr lang="pt-BR" sz="1000" dirty="0"/>
              <a:t>, atualizado em 01/08/2021, mas revisado semanalmente</a:t>
            </a:r>
          </a:p>
          <a:p>
            <a:endParaRPr lang="pt-BR" sz="1000" dirty="0"/>
          </a:p>
        </p:txBody>
      </p:sp>
    </p:spTree>
    <p:extLst>
      <p:ext uri="{BB962C8B-B14F-4D97-AF65-F5344CB8AC3E}">
        <p14:creationId xmlns:p14="http://schemas.microsoft.com/office/powerpoint/2010/main" val="1118345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A6546863-6071-2A4A-995F-7E5D6511A1D6}"/>
              </a:ext>
            </a:extLst>
          </p:cNvPr>
          <p:cNvGraphicFramePr>
            <a:graphicFrameLocks noGrp="1"/>
          </p:cNvGraphicFramePr>
          <p:nvPr>
            <p:extLst>
              <p:ext uri="{D42A27DB-BD31-4B8C-83A1-F6EECF244321}">
                <p14:modId xmlns:p14="http://schemas.microsoft.com/office/powerpoint/2010/main" val="1842941665"/>
              </p:ext>
            </p:extLst>
          </p:nvPr>
        </p:nvGraphicFramePr>
        <p:xfrm>
          <a:off x="266328" y="1772816"/>
          <a:ext cx="8698161" cy="638938"/>
        </p:xfrm>
        <a:graphic>
          <a:graphicData uri="http://schemas.openxmlformats.org/drawingml/2006/table">
            <a:tbl>
              <a:tblPr firstRow="1" firstCol="1" lastRow="1" lastCol="1" bandRow="1" bandCol="1"/>
              <a:tblGrid>
                <a:gridCol w="824636">
                  <a:extLst>
                    <a:ext uri="{9D8B030D-6E8A-4147-A177-3AD203B41FA5}">
                      <a16:colId xmlns:a16="http://schemas.microsoft.com/office/drawing/2014/main" val="3140784969"/>
                    </a:ext>
                  </a:extLst>
                </a:gridCol>
                <a:gridCol w="1322968">
                  <a:extLst>
                    <a:ext uri="{9D8B030D-6E8A-4147-A177-3AD203B41FA5}">
                      <a16:colId xmlns:a16="http://schemas.microsoft.com/office/drawing/2014/main" val="3814853354"/>
                    </a:ext>
                  </a:extLst>
                </a:gridCol>
                <a:gridCol w="1656617">
                  <a:extLst>
                    <a:ext uri="{9D8B030D-6E8A-4147-A177-3AD203B41FA5}">
                      <a16:colId xmlns:a16="http://schemas.microsoft.com/office/drawing/2014/main" val="2024242902"/>
                    </a:ext>
                  </a:extLst>
                </a:gridCol>
                <a:gridCol w="1543360">
                  <a:extLst>
                    <a:ext uri="{9D8B030D-6E8A-4147-A177-3AD203B41FA5}">
                      <a16:colId xmlns:a16="http://schemas.microsoft.com/office/drawing/2014/main" val="647008429"/>
                    </a:ext>
                  </a:extLst>
                </a:gridCol>
                <a:gridCol w="1543973">
                  <a:extLst>
                    <a:ext uri="{9D8B030D-6E8A-4147-A177-3AD203B41FA5}">
                      <a16:colId xmlns:a16="http://schemas.microsoft.com/office/drawing/2014/main" val="2050122319"/>
                    </a:ext>
                  </a:extLst>
                </a:gridCol>
                <a:gridCol w="1806607">
                  <a:extLst>
                    <a:ext uri="{9D8B030D-6E8A-4147-A177-3AD203B41FA5}">
                      <a16:colId xmlns:a16="http://schemas.microsoft.com/office/drawing/2014/main" val="2118515911"/>
                    </a:ext>
                  </a:extLst>
                </a:gridCol>
              </a:tblGrid>
              <a:tr h="323263">
                <a:tc>
                  <a:txBody>
                    <a:bodyPr/>
                    <a:lstStyle/>
                    <a:p>
                      <a:pPr marL="49530" algn="ctr">
                        <a:spcBef>
                          <a:spcPts val="390"/>
                        </a:spcBef>
                        <a:spcAft>
                          <a:spcPts val="0"/>
                        </a:spcAft>
                      </a:pPr>
                      <a:r>
                        <a:rPr lang="en-AU" sz="1000" b="1" i="1">
                          <a:effectLst/>
                          <a:latin typeface="Calibri" panose="020F0502020204030204" pitchFamily="34" charset="0"/>
                          <a:ea typeface="Calibri" panose="020F0502020204030204" pitchFamily="34" charset="0"/>
                          <a:cs typeface="Times New Roman" panose="02020603050405020304" pitchFamily="18" charset="0"/>
                        </a:rPr>
                        <a:t>Author</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1435" algn="ctr">
                        <a:spcBef>
                          <a:spcPts val="390"/>
                        </a:spcBef>
                      </a:pPr>
                      <a:r>
                        <a:rPr lang="en-AU" sz="1000" b="1" i="1">
                          <a:effectLst/>
                          <a:latin typeface="Calibri" panose="020F0502020204030204" pitchFamily="34" charset="0"/>
                          <a:ea typeface="Calibri" panose="020F0502020204030204" pitchFamily="34" charset="0"/>
                          <a:cs typeface="Times New Roman" panose="02020603050405020304" pitchFamily="18" charset="0"/>
                        </a:rPr>
                        <a:t>Dagan</a:t>
                      </a:r>
                      <a:r>
                        <a:rPr lang="en-AU" sz="1000" b="1" i="1" spc="-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et.</a:t>
                      </a:r>
                      <a:r>
                        <a:rPr lang="en-AU" sz="1000" b="1" i="1" spc="-1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al.</a:t>
                      </a:r>
                      <a:r>
                        <a:rPr lang="en-AU" sz="1000" b="1" i="1" spc="-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(2021)</a:t>
                      </a:r>
                      <a:r>
                        <a:rPr lang="en-AU" sz="1000" b="1" i="1" baseline="30000">
                          <a:effectLst/>
                          <a:latin typeface="Calibri" panose="020F0502020204030204" pitchFamily="34" charset="0"/>
                          <a:ea typeface="Calibri" panose="020F0502020204030204" pitchFamily="34" charset="0"/>
                          <a:cs typeface="Times New Roman" panose="02020603050405020304" pitchFamily="18" charset="0"/>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0800" algn="ctr">
                        <a:spcBef>
                          <a:spcPts val="390"/>
                        </a:spcBef>
                        <a:spcAft>
                          <a:spcPts val="0"/>
                        </a:spcAft>
                      </a:pPr>
                      <a:r>
                        <a:rPr lang="en-AU" sz="1000" b="1" i="1" dirty="0">
                          <a:effectLst/>
                          <a:latin typeface="Calibri" panose="020F0502020204030204" pitchFamily="34" charset="0"/>
                          <a:ea typeface="Calibri" panose="020F0502020204030204" pitchFamily="34" charset="0"/>
                          <a:cs typeface="Times New Roman" panose="02020603050405020304" pitchFamily="18" charset="0"/>
                        </a:rPr>
                        <a:t>Bernal</a:t>
                      </a:r>
                      <a:r>
                        <a:rPr lang="en-AU" sz="1000" b="1" i="1" spc="-10" dirty="0">
                          <a:effectLst/>
                          <a:latin typeface="Calibri" panose="020F0502020204030204" pitchFamily="34" charset="0"/>
                          <a:ea typeface="Calibri" panose="020F0502020204030204" pitchFamily="34" charset="0"/>
                          <a:cs typeface="Times New Roman" panose="02020603050405020304" pitchFamily="18" charset="0"/>
                        </a:rPr>
                        <a:t> </a:t>
                      </a:r>
                      <a:r>
                        <a:rPr lang="en-AU" sz="1000" b="1" i="1" dirty="0">
                          <a:effectLst/>
                          <a:latin typeface="Calibri" panose="020F0502020204030204" pitchFamily="34" charset="0"/>
                          <a:ea typeface="Calibri" panose="020F0502020204030204" pitchFamily="34" charset="0"/>
                          <a:cs typeface="Times New Roman" panose="02020603050405020304" pitchFamily="18" charset="0"/>
                        </a:rPr>
                        <a:t>et.</a:t>
                      </a:r>
                      <a:r>
                        <a:rPr lang="en-AU" sz="1000" b="1" i="1"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b="1" i="1" dirty="0">
                          <a:effectLst/>
                          <a:latin typeface="Calibri" panose="020F0502020204030204" pitchFamily="34" charset="0"/>
                          <a:ea typeface="Calibri" panose="020F0502020204030204" pitchFamily="34" charset="0"/>
                          <a:cs typeface="Times New Roman" panose="02020603050405020304" pitchFamily="18" charset="0"/>
                        </a:rPr>
                        <a:t>al.</a:t>
                      </a:r>
                      <a:r>
                        <a:rPr lang="en-AU" sz="1000" b="1" i="1" spc="230" dirty="0">
                          <a:effectLst/>
                          <a:latin typeface="Calibri" panose="020F0502020204030204" pitchFamily="34" charset="0"/>
                          <a:ea typeface="Calibri" panose="020F0502020204030204" pitchFamily="34" charset="0"/>
                          <a:cs typeface="Times New Roman" panose="02020603050405020304" pitchFamily="18" charset="0"/>
                        </a:rPr>
                        <a:t> </a:t>
                      </a:r>
                      <a:r>
                        <a:rPr lang="en-AU" sz="1000" b="1" i="1" dirty="0">
                          <a:effectLst/>
                          <a:latin typeface="Calibri" panose="020F0502020204030204" pitchFamily="34" charset="0"/>
                          <a:ea typeface="Calibri" panose="020F0502020204030204" pitchFamily="34" charset="0"/>
                          <a:cs typeface="Times New Roman" panose="02020603050405020304" pitchFamily="18" charset="0"/>
                        </a:rPr>
                        <a:t>(2021)</a:t>
                      </a:r>
                      <a:r>
                        <a:rPr lang="en-AU" sz="1000" b="1" i="1" baseline="30000" dirty="0">
                          <a:effectLst/>
                          <a:latin typeface="Calibri" panose="020F0502020204030204" pitchFamily="34" charset="0"/>
                          <a:ea typeface="Calibri" panose="020F0502020204030204" pitchFamily="34" charset="0"/>
                          <a:cs typeface="Times New Roman" panose="02020603050405020304" pitchFamily="18" charset="0"/>
                        </a:rPr>
                        <a:t>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48895" algn="ctr">
                        <a:spcBef>
                          <a:spcPts val="390"/>
                        </a:spcBef>
                        <a:spcAft>
                          <a:spcPts val="0"/>
                        </a:spcAft>
                      </a:pPr>
                      <a:r>
                        <a:rPr lang="en-AU" sz="1000" b="1" i="1">
                          <a:effectLst/>
                          <a:latin typeface="Calibri" panose="020F0502020204030204" pitchFamily="34" charset="0"/>
                          <a:ea typeface="Calibri" panose="020F0502020204030204" pitchFamily="34" charset="0"/>
                          <a:cs typeface="Times New Roman" panose="02020603050405020304" pitchFamily="18" charset="0"/>
                        </a:rPr>
                        <a:t>Vasileiou</a:t>
                      </a:r>
                      <a:r>
                        <a:rPr lang="en-AU" sz="1000" b="1" i="1" spc="-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et.</a:t>
                      </a:r>
                      <a:r>
                        <a:rPr lang="en-AU" sz="1000" b="1" i="1" spc="-1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al.</a:t>
                      </a:r>
                      <a:r>
                        <a:rPr lang="en-AU" sz="1000" b="1" i="1" spc="-10">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(2021)</a:t>
                      </a:r>
                      <a:r>
                        <a:rPr lang="en-AU" sz="1000" b="1" i="1" baseline="30000">
                          <a:effectLst/>
                          <a:latin typeface="Calibri" panose="020F0502020204030204" pitchFamily="34" charset="0"/>
                          <a:ea typeface="Calibri" panose="020F0502020204030204" pitchFamily="34" charset="0"/>
                          <a:cs typeface="Times New Roman" panose="02020603050405020304" pitchFamily="18" charset="0"/>
                        </a:rPr>
                        <a:t>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810" algn="ctr">
                        <a:spcBef>
                          <a:spcPts val="390"/>
                        </a:spcBef>
                        <a:spcAft>
                          <a:spcPts val="0"/>
                        </a:spcAft>
                      </a:pPr>
                      <a:r>
                        <a:rPr lang="en-AU" sz="1000" b="1" i="1">
                          <a:effectLst/>
                          <a:latin typeface="Calibri" panose="020F0502020204030204" pitchFamily="34" charset="0"/>
                          <a:ea typeface="Calibri" panose="020F0502020204030204" pitchFamily="34" charset="0"/>
                          <a:cs typeface="Times New Roman" panose="02020603050405020304" pitchFamily="18" charset="0"/>
                        </a:rPr>
                        <a:t>Bjork</a:t>
                      </a:r>
                      <a:r>
                        <a:rPr lang="en-AU" sz="1000" b="1" i="1" spc="-10">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et. al.</a:t>
                      </a:r>
                      <a:r>
                        <a:rPr lang="en-AU" sz="1000" b="1" i="1" spc="-1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(2021)</a:t>
                      </a:r>
                      <a:r>
                        <a:rPr lang="en-AU" sz="1000" b="1" i="1" baseline="30000">
                          <a:effectLst/>
                          <a:latin typeface="Calibri" panose="020F0502020204030204" pitchFamily="34" charset="0"/>
                          <a:ea typeface="Calibri" panose="020F0502020204030204" pitchFamily="34" charset="0"/>
                          <a:cs typeface="Times New Roman" panose="02020603050405020304" pitchFamily="18" charset="0"/>
                        </a:rPr>
                        <a:t>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175" algn="ctr">
                        <a:spcBef>
                          <a:spcPts val="390"/>
                        </a:spcBef>
                        <a:spcAft>
                          <a:spcPts val="0"/>
                        </a:spcAft>
                      </a:pPr>
                      <a:r>
                        <a:rPr lang="en-AU" sz="1000" b="1" i="1">
                          <a:effectLst/>
                          <a:latin typeface="Calibri" panose="020F0502020204030204" pitchFamily="34" charset="0"/>
                          <a:ea typeface="Calibri" panose="020F0502020204030204" pitchFamily="34" charset="0"/>
                          <a:cs typeface="Times New Roman" panose="02020603050405020304" pitchFamily="18" charset="0"/>
                        </a:rPr>
                        <a:t>Pawlowski</a:t>
                      </a:r>
                      <a:r>
                        <a:rPr lang="en-AU" sz="1000" b="1" i="1" spc="-1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et.</a:t>
                      </a:r>
                      <a:r>
                        <a:rPr lang="en-AU" sz="1000" b="1" i="1" spc="-1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al.</a:t>
                      </a:r>
                      <a:r>
                        <a:rPr lang="en-AU" sz="1000" b="1" i="1" spc="-5">
                          <a:effectLst/>
                          <a:latin typeface="Calibri" panose="020F0502020204030204" pitchFamily="34" charset="0"/>
                          <a:ea typeface="Calibri" panose="020F0502020204030204" pitchFamily="34" charset="0"/>
                          <a:cs typeface="Times New Roman" panose="02020603050405020304" pitchFamily="18" charset="0"/>
                        </a:rPr>
                        <a:t> </a:t>
                      </a:r>
                      <a:r>
                        <a:rPr lang="en-AU" sz="1000" b="1" i="1">
                          <a:effectLst/>
                          <a:latin typeface="Calibri" panose="020F0502020204030204" pitchFamily="34" charset="0"/>
                          <a:ea typeface="Calibri" panose="020F0502020204030204" pitchFamily="34" charset="0"/>
                          <a:cs typeface="Times New Roman" panose="02020603050405020304" pitchFamily="18" charset="0"/>
                        </a:rPr>
                        <a:t>(2021)</a:t>
                      </a:r>
                      <a:r>
                        <a:rPr lang="en-AU" sz="1000" b="1" i="1" baseline="30000">
                          <a:effectLst/>
                          <a:latin typeface="Calibri" panose="020F0502020204030204" pitchFamily="34" charset="0"/>
                          <a:ea typeface="Calibri" panose="020F0502020204030204" pitchFamily="34" charset="0"/>
                          <a:cs typeface="Times New Roman" panose="02020603050405020304" pitchFamily="18" charset="0"/>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extLst>
                  <a:ext uri="{0D108BD9-81ED-4DB2-BD59-A6C34878D82A}">
                    <a16:rowId xmlns:a16="http://schemas.microsoft.com/office/drawing/2014/main" val="456722445"/>
                  </a:ext>
                </a:extLst>
              </a:tr>
              <a:tr h="315675">
                <a:tc>
                  <a:txBody>
                    <a:bodyPr/>
                    <a:lstStyle/>
                    <a:p>
                      <a:pPr marL="49530" algn="ctr">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Country</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1435" algn="ctr">
                        <a:spcBef>
                          <a:spcPts val="415"/>
                        </a:spcBef>
                      </a:pPr>
                      <a:r>
                        <a:rPr lang="en-AU" sz="1000" dirty="0">
                          <a:effectLst/>
                          <a:latin typeface="Calibri" panose="020F0502020204030204" pitchFamily="34" charset="0"/>
                          <a:ea typeface="Calibri" panose="020F0502020204030204" pitchFamily="34" charset="0"/>
                          <a:cs typeface="Times New Roman" panose="02020603050405020304" pitchFamily="18" charset="0"/>
                        </a:rPr>
                        <a:t>Israel</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0800" algn="ctr">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England</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48895" algn="ctr">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Scotland</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0" marR="561340" algn="ctr">
                        <a:spcBef>
                          <a:spcPts val="41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Sweden</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0" marR="801370" algn="ctr">
                        <a:spcBef>
                          <a:spcPts val="41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USA</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extLst>
                  <a:ext uri="{0D108BD9-81ED-4DB2-BD59-A6C34878D82A}">
                    <a16:rowId xmlns:a16="http://schemas.microsoft.com/office/drawing/2014/main" val="2026129979"/>
                  </a:ext>
                </a:extLst>
              </a:tr>
            </a:tbl>
          </a:graphicData>
        </a:graphic>
      </p:graphicFrame>
      <p:graphicFrame>
        <p:nvGraphicFramePr>
          <p:cNvPr id="9" name="Tabela 8">
            <a:extLst>
              <a:ext uri="{FF2B5EF4-FFF2-40B4-BE49-F238E27FC236}">
                <a16:creationId xmlns:a16="http://schemas.microsoft.com/office/drawing/2014/main" id="{1C553449-F4C6-D747-A740-BAAB7719608F}"/>
              </a:ext>
            </a:extLst>
          </p:cNvPr>
          <p:cNvGraphicFramePr>
            <a:graphicFrameLocks noGrp="1"/>
          </p:cNvGraphicFramePr>
          <p:nvPr>
            <p:extLst>
              <p:ext uri="{D42A27DB-BD31-4B8C-83A1-F6EECF244321}">
                <p14:modId xmlns:p14="http://schemas.microsoft.com/office/powerpoint/2010/main" val="427680532"/>
              </p:ext>
            </p:extLst>
          </p:nvPr>
        </p:nvGraphicFramePr>
        <p:xfrm>
          <a:off x="266328" y="2420888"/>
          <a:ext cx="8698161" cy="3100928"/>
        </p:xfrm>
        <a:graphic>
          <a:graphicData uri="http://schemas.openxmlformats.org/drawingml/2006/table">
            <a:tbl>
              <a:tblPr firstRow="1" firstCol="1" lastRow="1" lastCol="1" bandRow="1" bandCol="1"/>
              <a:tblGrid>
                <a:gridCol w="824636">
                  <a:extLst>
                    <a:ext uri="{9D8B030D-6E8A-4147-A177-3AD203B41FA5}">
                      <a16:colId xmlns:a16="http://schemas.microsoft.com/office/drawing/2014/main" val="4234637414"/>
                    </a:ext>
                  </a:extLst>
                </a:gridCol>
                <a:gridCol w="1322968">
                  <a:extLst>
                    <a:ext uri="{9D8B030D-6E8A-4147-A177-3AD203B41FA5}">
                      <a16:colId xmlns:a16="http://schemas.microsoft.com/office/drawing/2014/main" val="1316281688"/>
                    </a:ext>
                  </a:extLst>
                </a:gridCol>
                <a:gridCol w="1656617">
                  <a:extLst>
                    <a:ext uri="{9D8B030D-6E8A-4147-A177-3AD203B41FA5}">
                      <a16:colId xmlns:a16="http://schemas.microsoft.com/office/drawing/2014/main" val="4098926714"/>
                    </a:ext>
                  </a:extLst>
                </a:gridCol>
                <a:gridCol w="1543360">
                  <a:extLst>
                    <a:ext uri="{9D8B030D-6E8A-4147-A177-3AD203B41FA5}">
                      <a16:colId xmlns:a16="http://schemas.microsoft.com/office/drawing/2014/main" val="2917956825"/>
                    </a:ext>
                  </a:extLst>
                </a:gridCol>
                <a:gridCol w="1543973">
                  <a:extLst>
                    <a:ext uri="{9D8B030D-6E8A-4147-A177-3AD203B41FA5}">
                      <a16:colId xmlns:a16="http://schemas.microsoft.com/office/drawing/2014/main" val="2738933777"/>
                    </a:ext>
                  </a:extLst>
                </a:gridCol>
                <a:gridCol w="1806607">
                  <a:extLst>
                    <a:ext uri="{9D8B030D-6E8A-4147-A177-3AD203B41FA5}">
                      <a16:colId xmlns:a16="http://schemas.microsoft.com/office/drawing/2014/main" val="502837708"/>
                    </a:ext>
                  </a:extLst>
                </a:gridCol>
              </a:tblGrid>
              <a:tr h="2451898">
                <a:tc>
                  <a:txBody>
                    <a:bodyPr/>
                    <a:lstStyle/>
                    <a:p>
                      <a:pPr marL="49530" marR="32385">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Vaccine</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Effectiveness:</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selected</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measures</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(95%</a:t>
                      </a:r>
                      <a:r>
                        <a:rPr lang="en-AU" sz="1000" spc="-1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CI)</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1435">
                        <a:lnSpc>
                          <a:spcPts val="1275"/>
                        </a:lnSpc>
                        <a:spcBef>
                          <a:spcPts val="415"/>
                        </a:spcBef>
                      </a:pPr>
                      <a:r>
                        <a:rPr lang="en-AU" sz="1000" b="1">
                          <a:effectLst/>
                          <a:latin typeface="Calibri" panose="020F0502020204030204" pitchFamily="34" charset="0"/>
                          <a:ea typeface="Calibri" panose="020F0502020204030204" pitchFamily="34" charset="0"/>
                          <a:cs typeface="Times New Roman" panose="02020603050405020304" pitchFamily="18" charset="0"/>
                        </a:rPr>
                        <a:t>BNT162b2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lnSpc>
                          <a:spcPts val="1275"/>
                        </a:lnSpc>
                      </a:pPr>
                      <a:r>
                        <a:rPr lang="en-AU" sz="1000" u="sng">
                          <a:effectLst/>
                          <a:latin typeface="Calibri" panose="020F0502020204030204" pitchFamily="34" charset="0"/>
                          <a:ea typeface="Calibri" panose="020F0502020204030204" pitchFamily="34" charset="0"/>
                          <a:cs typeface="Times New Roman" panose="02020603050405020304" pitchFamily="18" charset="0"/>
                        </a:rPr>
                        <a:t>Days</a:t>
                      </a:r>
                      <a:r>
                        <a:rPr lang="en-AU" sz="1000" u="sng" spc="-10">
                          <a:effectLst/>
                          <a:latin typeface="Calibri" panose="020F0502020204030204" pitchFamily="34" charset="0"/>
                          <a:ea typeface="Calibri" panose="020F0502020204030204" pitchFamily="34" charset="0"/>
                          <a:cs typeface="Times New Roman" panose="02020603050405020304" pitchFamily="18" charset="0"/>
                        </a:rPr>
                        <a:t> </a:t>
                      </a:r>
                      <a:r>
                        <a:rPr lang="en-AU" sz="1000" u="sng">
                          <a:effectLst/>
                          <a:latin typeface="Calibri" panose="020F0502020204030204" pitchFamily="34" charset="0"/>
                          <a:ea typeface="Calibri" panose="020F0502020204030204" pitchFamily="34" charset="0"/>
                          <a:cs typeface="Times New Roman" panose="02020603050405020304" pitchFamily="18" charset="0"/>
                        </a:rPr>
                        <a:t>14-20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r>
                        <a:rPr lang="en-AU" sz="100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46%</a:t>
                      </a:r>
                      <a:r>
                        <a:rPr lang="en-AU" sz="1000" spc="-1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(40-51%)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r>
                        <a:rPr lang="en-AU" sz="100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74%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spcBef>
                          <a:spcPts val="5"/>
                        </a:spcBef>
                      </a:pPr>
                      <a:r>
                        <a:rPr lang="en-AU" sz="1000">
                          <a:effectLst/>
                          <a:latin typeface="Calibri" panose="020F0502020204030204" pitchFamily="34" charset="0"/>
                          <a:ea typeface="Calibri" panose="020F0502020204030204" pitchFamily="34" charset="0"/>
                          <a:cs typeface="Times New Roman" panose="02020603050405020304" pitchFamily="18" charset="0"/>
                        </a:rPr>
                        <a:t>(56-86%)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lnSpc>
                          <a:spcPts val="1275"/>
                        </a:lnSpc>
                        <a:spcBef>
                          <a:spcPts val="5"/>
                        </a:spcBef>
                      </a:pPr>
                      <a:r>
                        <a:rPr lang="en-AU" sz="1000">
                          <a:effectLst/>
                          <a:latin typeface="Calibri" panose="020F0502020204030204" pitchFamily="34" charset="0"/>
                          <a:ea typeface="Calibri" panose="020F0502020204030204" pitchFamily="34" charset="0"/>
                          <a:cs typeface="Times New Roman" panose="02020603050405020304" pitchFamily="18" charset="0"/>
                        </a:rPr>
                        <a:t>Death</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72%</a:t>
                      </a:r>
                      <a:r>
                        <a:rPr lang="en-AU" sz="1000" spc="-1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(19-100%)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marR="217170"/>
                      <a:r>
                        <a:rPr lang="en-AU" sz="1000" u="sng">
                          <a:effectLst/>
                          <a:latin typeface="Calibri" panose="020F0502020204030204" pitchFamily="34" charset="0"/>
                          <a:ea typeface="Calibri" panose="020F0502020204030204" pitchFamily="34" charset="0"/>
                          <a:cs typeface="Times New Roman" panose="02020603050405020304" pitchFamily="18" charset="0"/>
                        </a:rPr>
                        <a:t>Day 7+ after second</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u="sng">
                          <a:effectLst/>
                          <a:latin typeface="Calibri" panose="020F0502020204030204" pitchFamily="34" charset="0"/>
                          <a:ea typeface="Calibri" panose="020F0502020204030204" pitchFamily="34" charset="0"/>
                          <a:cs typeface="Times New Roman" panose="02020603050405020304" pitchFamily="18" charset="0"/>
                        </a:rPr>
                        <a:t>dose</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r>
                        <a:rPr lang="en-AU" sz="100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92%</a:t>
                      </a:r>
                      <a:r>
                        <a:rPr lang="en-AU" sz="1000" spc="-1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(88-95%)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r>
                        <a:rPr lang="en-AU" sz="100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87%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spcBef>
                          <a:spcPts val="5"/>
                        </a:spcBef>
                      </a:pPr>
                      <a:r>
                        <a:rPr lang="en-AU" sz="1000">
                          <a:effectLst/>
                          <a:latin typeface="Calibri" panose="020F0502020204030204" pitchFamily="34" charset="0"/>
                          <a:ea typeface="Calibri" panose="020F0502020204030204" pitchFamily="34" charset="0"/>
                          <a:cs typeface="Times New Roman" panose="02020603050405020304" pitchFamily="18" charset="0"/>
                        </a:rPr>
                        <a:t>(55-100%)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0800">
                        <a:lnSpc>
                          <a:spcPts val="1275"/>
                        </a:lnSpc>
                        <a:spcBef>
                          <a:spcPts val="415"/>
                        </a:spcBef>
                        <a:spcAft>
                          <a:spcPts val="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BNT162b2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lnSpc>
                          <a:spcPts val="1275"/>
                        </a:lnSpc>
                      </a:pPr>
                      <a:r>
                        <a:rPr lang="en-AU" sz="1000" u="sng" dirty="0">
                          <a:effectLst/>
                          <a:latin typeface="Calibri" panose="020F0502020204030204" pitchFamily="34" charset="0"/>
                          <a:ea typeface="Calibri" panose="020F0502020204030204" pitchFamily="34" charset="0"/>
                          <a:cs typeface="Times New Roman" panose="02020603050405020304" pitchFamily="18" charset="0"/>
                        </a:rPr>
                        <a:t>Days</a:t>
                      </a:r>
                      <a:r>
                        <a:rPr lang="en-AU" sz="1000" u="sng" spc="-10"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effectLst/>
                          <a:latin typeface="Calibri" panose="020F0502020204030204" pitchFamily="34" charset="0"/>
                          <a:ea typeface="Calibri" panose="020F0502020204030204" pitchFamily="34" charset="0"/>
                          <a:cs typeface="Times New Roman" panose="02020603050405020304" pitchFamily="18" charset="0"/>
                        </a:rPr>
                        <a:t>28-34</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AU" sz="1000" dirty="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2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61%</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(51-69%)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AU" sz="1000" dirty="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43%</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br>
                        <a:rPr lang="en-AU" sz="1000" spc="-15" dirty="0">
                          <a:effectLst/>
                          <a:latin typeface="Calibri" panose="020F0502020204030204" pitchFamily="34" charset="0"/>
                          <a:ea typeface="Calibri" panose="020F0502020204030204" pitchFamily="34" charset="0"/>
                          <a:cs typeface="Times New Roman" panose="02020603050405020304" pitchFamily="18" charset="0"/>
                        </a:rPr>
                      </a:br>
                      <a:r>
                        <a:rPr lang="en-AU" sz="1000" dirty="0">
                          <a:effectLst/>
                          <a:latin typeface="Calibri" panose="020F0502020204030204" pitchFamily="34" charset="0"/>
                          <a:ea typeface="Calibri" panose="020F0502020204030204" pitchFamily="34" charset="0"/>
                          <a:cs typeface="Times New Roman" panose="02020603050405020304" pitchFamily="18" charset="0"/>
                        </a:rPr>
                        <a:t>(33-</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52%)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lnSpc>
                          <a:spcPts val="1275"/>
                        </a:lnSpc>
                        <a:spcBef>
                          <a:spcPts val="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Death^</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51%</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(37-62%)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lnSpc>
                          <a:spcPts val="1275"/>
                        </a:lnSpc>
                      </a:pPr>
                      <a:r>
                        <a:rPr lang="en-AU" sz="1000" b="1" dirty="0">
                          <a:effectLst/>
                          <a:latin typeface="Calibri" panose="020F0502020204030204" pitchFamily="34" charset="0"/>
                          <a:ea typeface="Calibri" panose="020F0502020204030204" pitchFamily="34" charset="0"/>
                          <a:cs typeface="Times New Roman" panose="02020603050405020304" pitchFamily="18" charset="0"/>
                        </a:rPr>
                        <a:t>ChAdOx1</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AU" sz="1000" u="sng" dirty="0">
                          <a:effectLst/>
                          <a:latin typeface="Calibri" panose="020F0502020204030204" pitchFamily="34" charset="0"/>
                          <a:ea typeface="Calibri" panose="020F0502020204030204" pitchFamily="34" charset="0"/>
                          <a:cs typeface="Times New Roman" panose="02020603050405020304" pitchFamily="18" charset="0"/>
                        </a:rPr>
                        <a:t>Days</a:t>
                      </a:r>
                      <a:r>
                        <a:rPr lang="en-AU" sz="1000" u="sng" spc="-10"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effectLst/>
                          <a:latin typeface="Calibri" panose="020F0502020204030204" pitchFamily="34" charset="0"/>
                          <a:ea typeface="Calibri" panose="020F0502020204030204" pitchFamily="34" charset="0"/>
                          <a:cs typeface="Times New Roman" panose="02020603050405020304" pitchFamily="18" charset="0"/>
                        </a:rPr>
                        <a:t>28-34</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2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60%</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(41-73%)</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AU" sz="1000" dirty="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3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37%</a:t>
                      </a:r>
                      <a:r>
                        <a:rPr lang="en-AU"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(3-59%)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48895">
                        <a:lnSpc>
                          <a:spcPts val="1275"/>
                        </a:lnSpc>
                        <a:spcBef>
                          <a:spcPts val="415"/>
                        </a:spcBef>
                        <a:spcAft>
                          <a:spcPts val="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BNT162b2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48895" marR="215900">
                        <a:spcAft>
                          <a:spcPts val="0"/>
                        </a:spcAft>
                      </a:pPr>
                      <a:r>
                        <a:rPr lang="en-AU" sz="1000" u="sng" dirty="0">
                          <a:effectLst/>
                          <a:latin typeface="Calibri" panose="020F0502020204030204" pitchFamily="34" charset="0"/>
                          <a:ea typeface="Calibri" panose="020F0502020204030204" pitchFamily="34" charset="0"/>
                          <a:cs typeface="Times New Roman" panose="02020603050405020304" pitchFamily="18" charset="0"/>
                        </a:rPr>
                        <a:t>Days 28-34</a:t>
                      </a:r>
                      <a:r>
                        <a:rPr lang="en-AU" sz="1000" spc="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86%</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(76-91%)</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1435"/>
                      <a:r>
                        <a:rPr lang="en-AU" sz="900" b="1" dirty="0">
                          <a:effectLst/>
                          <a:latin typeface="Calibri" panose="020F0502020204030204" pitchFamily="34" charset="0"/>
                          <a:ea typeface="Calibri" panose="020F0502020204030204" pitchFamily="34" charset="0"/>
                          <a:cs typeface="Times New Roman" panose="02020603050405020304" pitchFamily="18" charset="0"/>
                        </a:rPr>
                        <a:t>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1435">
                        <a:spcBef>
                          <a:spcPts val="55"/>
                        </a:spcBef>
                        <a:spcAft>
                          <a:spcPts val="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48895"/>
                      <a:r>
                        <a:rPr lang="en-AU" sz="1000" b="1" dirty="0">
                          <a:effectLst/>
                          <a:latin typeface="Calibri" panose="020F0502020204030204" pitchFamily="34" charset="0"/>
                          <a:ea typeface="Calibri" panose="020F0502020204030204" pitchFamily="34" charset="0"/>
                          <a:cs typeface="Times New Roman" panose="02020603050405020304" pitchFamily="18" charset="0"/>
                        </a:rPr>
                        <a:t>ChAdOx1</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48895" marR="215265">
                        <a:spcAft>
                          <a:spcPts val="0"/>
                        </a:spcAft>
                      </a:pPr>
                      <a:r>
                        <a:rPr lang="en-AU" sz="1000" u="sng" dirty="0">
                          <a:effectLst/>
                          <a:latin typeface="Calibri" panose="020F0502020204030204" pitchFamily="34" charset="0"/>
                          <a:ea typeface="Calibri" panose="020F0502020204030204" pitchFamily="34" charset="0"/>
                          <a:cs typeface="Times New Roman" panose="02020603050405020304" pitchFamily="18" charset="0"/>
                        </a:rPr>
                        <a:t>Days 28-34</a:t>
                      </a:r>
                      <a:r>
                        <a:rPr lang="en-AU" sz="1000" spc="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94%</a:t>
                      </a:r>
                      <a:r>
                        <a:rPr lang="en-AU" sz="1000" spc="-1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(73-</a:t>
                      </a:r>
                      <a:r>
                        <a:rPr lang="pt-BR"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99%)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810">
                        <a:lnSpc>
                          <a:spcPts val="1275"/>
                        </a:lnSpc>
                        <a:spcBef>
                          <a:spcPts val="415"/>
                        </a:spcBef>
                        <a:spcAft>
                          <a:spcPts val="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BNT162b2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3810">
                        <a:lnSpc>
                          <a:spcPts val="1275"/>
                        </a:lnSpc>
                      </a:pPr>
                      <a:r>
                        <a:rPr lang="en-AU" sz="1000" u="sng" dirty="0">
                          <a:effectLst/>
                          <a:latin typeface="Calibri" panose="020F0502020204030204" pitchFamily="34" charset="0"/>
                          <a:ea typeface="Calibri" panose="020F0502020204030204" pitchFamily="34" charset="0"/>
                          <a:cs typeface="Times New Roman" panose="02020603050405020304" pitchFamily="18" charset="0"/>
                        </a:rPr>
                        <a:t>Day</a:t>
                      </a:r>
                      <a:r>
                        <a:rPr lang="en-AU" sz="1000" u="sng"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u="sng" dirty="0">
                          <a:effectLst/>
                          <a:latin typeface="Calibri" panose="020F0502020204030204" pitchFamily="34" charset="0"/>
                          <a:ea typeface="Calibri" panose="020F0502020204030204" pitchFamily="34" charset="0"/>
                          <a:cs typeface="Times New Roman" panose="02020603050405020304" pitchFamily="18" charset="0"/>
                        </a:rPr>
                        <a:t>14+</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3810" marR="311150">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Infection 42% (14-63%)</a:t>
                      </a:r>
                      <a:r>
                        <a:rPr lang="en-AU" sz="1000" spc="-225" dirty="0">
                          <a:effectLst/>
                          <a:latin typeface="Calibri" panose="020F0502020204030204" pitchFamily="34" charset="0"/>
                          <a:ea typeface="Calibri" panose="020F0502020204030204" pitchFamily="34" charset="0"/>
                          <a:cs typeface="Times New Roman" panose="02020603050405020304" pitchFamily="18" charset="0"/>
                        </a:rPr>
                        <a:t>  </a:t>
                      </a:r>
                      <a:br>
                        <a:rPr lang="en-AU" sz="1000" spc="-225" dirty="0">
                          <a:effectLst/>
                          <a:latin typeface="Calibri" panose="020F0502020204030204" pitchFamily="34" charset="0"/>
                          <a:ea typeface="Calibri" panose="020F0502020204030204" pitchFamily="34" charset="0"/>
                          <a:cs typeface="Times New Roman" panose="02020603050405020304" pitchFamily="18" charset="0"/>
                        </a:rPr>
                      </a:br>
                      <a:r>
                        <a:rPr lang="en-AU" sz="1000" dirty="0">
                          <a:effectLst/>
                          <a:latin typeface="Calibri" panose="020F0502020204030204" pitchFamily="34" charset="0"/>
                          <a:ea typeface="Calibri" panose="020F0502020204030204" pitchFamily="34" charset="0"/>
                          <a:cs typeface="Times New Roman" panose="02020603050405020304" pitchFamily="18" charset="0"/>
                        </a:rPr>
                        <a:t>Death</a:t>
                      </a:r>
                      <a:r>
                        <a:rPr lang="en-AU" sz="1000" spc="-2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not calculated</a:t>
                      </a:r>
                      <a:r>
                        <a:rPr lang="en-AU" sz="10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51435">
                        <a:spcBef>
                          <a:spcPts val="10"/>
                        </a:spcBef>
                        <a:spcAft>
                          <a:spcPts val="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p>
                      <a:pPr marL="3810" marR="204470">
                        <a:spcAft>
                          <a:spcPts val="0"/>
                        </a:spcAft>
                      </a:pPr>
                      <a:r>
                        <a:rPr lang="en-AU" sz="1000" u="sng" dirty="0">
                          <a:effectLst/>
                          <a:latin typeface="Calibri" panose="020F0502020204030204" pitchFamily="34" charset="0"/>
                          <a:ea typeface="Calibri" panose="020F0502020204030204" pitchFamily="34" charset="0"/>
                          <a:cs typeface="Times New Roman" panose="02020603050405020304" pitchFamily="18" charset="0"/>
                        </a:rPr>
                        <a:t>Day 7+ after second dose</a:t>
                      </a:r>
                      <a:r>
                        <a:rPr lang="en-AU" sz="1000" spc="-22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Infection 86% (72–94%)</a:t>
                      </a:r>
                      <a:r>
                        <a:rPr lang="en-AU" sz="1000" spc="5" dirty="0">
                          <a:effectLst/>
                          <a:latin typeface="Calibri" panose="020F0502020204030204" pitchFamily="34" charset="0"/>
                          <a:ea typeface="Calibri" panose="020F0502020204030204" pitchFamily="34" charset="0"/>
                          <a:cs typeface="Times New Roman" panose="02020603050405020304" pitchFamily="18" charset="0"/>
                        </a:rPr>
                        <a:t> </a:t>
                      </a:r>
                      <a:br>
                        <a:rPr lang="en-AU" sz="1000" spc="5" dirty="0">
                          <a:effectLst/>
                          <a:latin typeface="Calibri" panose="020F0502020204030204" pitchFamily="34" charset="0"/>
                          <a:ea typeface="Calibri" panose="020F0502020204030204" pitchFamily="34" charset="0"/>
                          <a:cs typeface="Times New Roman" panose="02020603050405020304" pitchFamily="18" charset="0"/>
                        </a:rPr>
                      </a:br>
                      <a:r>
                        <a:rPr lang="en-AU" sz="1000" dirty="0">
                          <a:effectLst/>
                          <a:latin typeface="Calibri" panose="020F0502020204030204" pitchFamily="34" charset="0"/>
                          <a:ea typeface="Calibri" panose="020F0502020204030204" pitchFamily="34" charset="0"/>
                          <a:cs typeface="Times New Roman" panose="02020603050405020304" pitchFamily="18" charset="0"/>
                        </a:rPr>
                        <a:t>Death</a:t>
                      </a:r>
                      <a:r>
                        <a:rPr lang="en-AU"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not calculated</a:t>
                      </a:r>
                      <a:r>
                        <a:rPr lang="en-AU" sz="10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175">
                        <a:lnSpc>
                          <a:spcPts val="1275"/>
                        </a:lnSpc>
                        <a:spcBef>
                          <a:spcPts val="415"/>
                        </a:spcBef>
                        <a:spcAft>
                          <a:spcPts val="0"/>
                        </a:spcAft>
                      </a:pPr>
                      <a:r>
                        <a:rPr lang="en-AU" sz="1000" b="1">
                          <a:effectLst/>
                          <a:latin typeface="Calibri" panose="020F0502020204030204" pitchFamily="34" charset="0"/>
                          <a:ea typeface="Calibri" panose="020F0502020204030204" pitchFamily="34" charset="0"/>
                          <a:cs typeface="Times New Roman" panose="02020603050405020304" pitchFamily="18" charset="0"/>
                        </a:rPr>
                        <a:t>BNT162b2</a:t>
                      </a:r>
                      <a:r>
                        <a:rPr lang="en-AU" sz="1000" b="1" spc="-5">
                          <a:effectLst/>
                          <a:latin typeface="Calibri" panose="020F0502020204030204" pitchFamily="34" charset="0"/>
                          <a:ea typeface="Calibri" panose="020F0502020204030204" pitchFamily="34" charset="0"/>
                          <a:cs typeface="Times New Roman" panose="02020603050405020304" pitchFamily="18" charset="0"/>
                        </a:rPr>
                        <a:t> </a:t>
                      </a:r>
                      <a:r>
                        <a:rPr lang="en-AU" sz="1000" b="1">
                          <a:effectLst/>
                          <a:latin typeface="Calibri" panose="020F0502020204030204" pitchFamily="34" charset="0"/>
                          <a:ea typeface="Calibri" panose="020F0502020204030204" pitchFamily="34" charset="0"/>
                          <a:cs typeface="Times New Roman" panose="02020603050405020304" pitchFamily="18" charset="0"/>
                        </a:rPr>
                        <a:t>or</a:t>
                      </a:r>
                      <a:r>
                        <a:rPr lang="en-AU" sz="1000" b="1" spc="-20">
                          <a:effectLst/>
                          <a:latin typeface="Calibri" panose="020F0502020204030204" pitchFamily="34" charset="0"/>
                          <a:ea typeface="Calibri" panose="020F0502020204030204" pitchFamily="34" charset="0"/>
                          <a:cs typeface="Times New Roman" panose="02020603050405020304" pitchFamily="18" charset="0"/>
                        </a:rPr>
                        <a:t> </a:t>
                      </a:r>
                      <a:r>
                        <a:rPr lang="en-AU" sz="1000" b="1">
                          <a:effectLst/>
                          <a:latin typeface="Calibri" panose="020F0502020204030204" pitchFamily="34" charset="0"/>
                          <a:ea typeface="Calibri" panose="020F0502020204030204" pitchFamily="34" charset="0"/>
                          <a:cs typeface="Times New Roman" panose="02020603050405020304" pitchFamily="18" charset="0"/>
                        </a:rPr>
                        <a:t>mRNA-1273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3175">
                        <a:lnSpc>
                          <a:spcPts val="1275"/>
                        </a:lnSpc>
                      </a:pPr>
                      <a:r>
                        <a:rPr lang="en-AU" sz="1000" u="sng">
                          <a:effectLst/>
                          <a:latin typeface="Calibri" panose="020F0502020204030204" pitchFamily="34" charset="0"/>
                          <a:ea typeface="Calibri" panose="020F0502020204030204" pitchFamily="34" charset="0"/>
                          <a:cs typeface="Times New Roman" panose="02020603050405020304" pitchFamily="18" charset="0"/>
                        </a:rPr>
                        <a:t>Day</a:t>
                      </a:r>
                      <a:r>
                        <a:rPr lang="en-AU" sz="1000" u="sng" spc="-10">
                          <a:effectLst/>
                          <a:latin typeface="Calibri" panose="020F0502020204030204" pitchFamily="34" charset="0"/>
                          <a:ea typeface="Calibri" panose="020F0502020204030204" pitchFamily="34" charset="0"/>
                          <a:cs typeface="Times New Roman" panose="02020603050405020304" pitchFamily="18" charset="0"/>
                        </a:rPr>
                        <a:t> </a:t>
                      </a:r>
                      <a:r>
                        <a:rPr lang="en-AU" sz="1000" u="sng">
                          <a:effectLst/>
                          <a:latin typeface="Calibri" panose="020F0502020204030204" pitchFamily="34" charset="0"/>
                          <a:ea typeface="Calibri" panose="020F0502020204030204" pitchFamily="34" charset="0"/>
                          <a:cs typeface="Times New Roman" panose="02020603050405020304" pitchFamily="18" charset="0"/>
                        </a:rPr>
                        <a:t>14+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3175"/>
                      <a:r>
                        <a:rPr lang="en-AU" sz="100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75.0%</a:t>
                      </a:r>
                      <a:r>
                        <a:rPr lang="en-AU" sz="1000" spc="-1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(67.4-81.1%)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3175"/>
                      <a:r>
                        <a:rPr lang="en-AU" sz="1000">
                          <a:effectLst/>
                          <a:latin typeface="Calibri" panose="020F0502020204030204" pitchFamily="34" charset="0"/>
                          <a:ea typeface="Calibri" panose="020F0502020204030204" pitchFamily="34" charset="0"/>
                          <a:cs typeface="Times New Roman" panose="02020603050405020304" pitchFamily="18" charset="0"/>
                        </a:rPr>
                        <a:t>Hospitalisation</a:t>
                      </a:r>
                      <a:r>
                        <a:rPr lang="en-AU" sz="1000" spc="-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60%</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(14.0-79.0%)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51435">
                        <a:spcBef>
                          <a:spcPts val="10"/>
                        </a:spcBef>
                        <a:spcAft>
                          <a:spcPts val="0"/>
                        </a:spcAft>
                      </a:pPr>
                      <a:r>
                        <a:rPr lang="en-AU" sz="1000" b="1">
                          <a:effectLst/>
                          <a:latin typeface="Calibri" panose="020F0502020204030204" pitchFamily="34" charset="0"/>
                          <a:ea typeface="Calibri" panose="020F0502020204030204" pitchFamily="34" charset="0"/>
                          <a:cs typeface="Times New Roman" panose="02020603050405020304" pitchFamily="18" charset="0"/>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p>
                      <a:pPr marL="3175" marR="287020">
                        <a:spcAft>
                          <a:spcPts val="0"/>
                        </a:spcAft>
                      </a:pPr>
                      <a:r>
                        <a:rPr lang="en-AU" sz="1000" u="sng">
                          <a:effectLst/>
                          <a:latin typeface="Calibri" panose="020F0502020204030204" pitchFamily="34" charset="0"/>
                          <a:ea typeface="Calibri" panose="020F0502020204030204" pitchFamily="34" charset="0"/>
                          <a:cs typeface="Times New Roman" panose="02020603050405020304" pitchFamily="18" charset="0"/>
                        </a:rPr>
                        <a:t>Day 36+ (2 doses only)</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Infection</a:t>
                      </a:r>
                      <a:r>
                        <a:rPr lang="en-AU" sz="1000" spc="-3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88.7%</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(68.4-97.1%)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extLst>
                  <a:ext uri="{0D108BD9-81ED-4DB2-BD59-A6C34878D82A}">
                    <a16:rowId xmlns:a16="http://schemas.microsoft.com/office/drawing/2014/main" val="1502678059"/>
                  </a:ext>
                </a:extLst>
              </a:tr>
              <a:tr h="649030">
                <a:tc>
                  <a:txBody>
                    <a:bodyPr/>
                    <a:lstStyle/>
                    <a:p>
                      <a:pPr marL="49530" marR="70485">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Viral variants</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of</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concern</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1435" marR="374650">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B.1.1.7. common</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during</a:t>
                      </a:r>
                      <a:r>
                        <a:rPr lang="en-AU" sz="1000" spc="-1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follow up</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50800" marR="86995">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B.1.1.7 was the dominant</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virus</a:t>
                      </a:r>
                      <a:r>
                        <a:rPr lang="en-AU" sz="1000" spc="-2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during</a:t>
                      </a:r>
                      <a:r>
                        <a:rPr lang="en-AU" sz="1000" spc="-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the</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study</a:t>
                      </a:r>
                      <a:r>
                        <a:rPr lang="en-AU" sz="1000" spc="-10">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period</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48895" marR="259715">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B.1.1.7 common during</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study</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period</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810" marR="271780">
                        <a:spcBef>
                          <a:spcPts val="415"/>
                        </a:spcBef>
                        <a:spcAft>
                          <a:spcPts val="0"/>
                        </a:spcAft>
                      </a:pPr>
                      <a:r>
                        <a:rPr lang="en-AU" sz="1000">
                          <a:effectLst/>
                          <a:latin typeface="Calibri" panose="020F0502020204030204" pitchFamily="34" charset="0"/>
                          <a:ea typeface="Calibri" panose="020F0502020204030204" pitchFamily="34" charset="0"/>
                          <a:cs typeface="Times New Roman" panose="02020603050405020304" pitchFamily="18" charset="0"/>
                        </a:rPr>
                        <a:t>B.1.1.7. common during</a:t>
                      </a:r>
                      <a:r>
                        <a:rPr lang="en-AU" sz="1000" spc="-22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follow</a:t>
                      </a:r>
                      <a:r>
                        <a:rPr lang="en-AU" sz="1000" spc="-5">
                          <a:effectLst/>
                          <a:latin typeface="Calibri" panose="020F0502020204030204" pitchFamily="34" charset="0"/>
                          <a:ea typeface="Calibri" panose="020F0502020204030204" pitchFamily="34" charset="0"/>
                          <a:cs typeface="Times New Roman" panose="02020603050405020304" pitchFamily="18" charset="0"/>
                        </a:rPr>
                        <a:t> </a:t>
                      </a:r>
                      <a:r>
                        <a:rPr lang="en-AU" sz="1000">
                          <a:effectLst/>
                          <a:latin typeface="Calibri" panose="020F0502020204030204" pitchFamily="34" charset="0"/>
                          <a:ea typeface="Calibri" panose="020F0502020204030204" pitchFamily="34" charset="0"/>
                          <a:cs typeface="Times New Roman" panose="02020603050405020304" pitchFamily="18" charset="0"/>
                        </a:rPr>
                        <a:t>up</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tc>
                  <a:txBody>
                    <a:bodyPr/>
                    <a:lstStyle/>
                    <a:p>
                      <a:pPr marL="3175">
                        <a:spcBef>
                          <a:spcPts val="415"/>
                        </a:spcBef>
                        <a:spcAft>
                          <a:spcPts val="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No</a:t>
                      </a:r>
                      <a:r>
                        <a:rPr lang="en-AU" sz="1000" spc="-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mention of</a:t>
                      </a:r>
                      <a:r>
                        <a:rPr lang="en-AU"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a:effectLst/>
                          <a:latin typeface="Calibri" panose="020F0502020204030204" pitchFamily="34" charset="0"/>
                          <a:ea typeface="Calibri" panose="020F0502020204030204" pitchFamily="34" charset="0"/>
                          <a:cs typeface="Times New Roman" panose="02020603050405020304" pitchFamily="18" charset="0"/>
                        </a:rPr>
                        <a:t>variants</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2A2A2"/>
                      </a:solidFill>
                      <a:prstDash val="solid"/>
                      <a:round/>
                      <a:headEnd type="none" w="med" len="med"/>
                      <a:tailEnd type="none" w="med" len="med"/>
                    </a:lnL>
                    <a:lnR w="12700" cap="flat" cmpd="sng" algn="ctr">
                      <a:solidFill>
                        <a:srgbClr val="A2A2A2"/>
                      </a:solidFill>
                      <a:prstDash val="solid"/>
                      <a:round/>
                      <a:headEnd type="none" w="med" len="med"/>
                      <a:tailEnd type="none" w="med" len="med"/>
                    </a:lnR>
                    <a:lnT w="12700" cap="flat" cmpd="sng" algn="ctr">
                      <a:solidFill>
                        <a:srgbClr val="A2A2A2"/>
                      </a:solidFill>
                      <a:prstDash val="solid"/>
                      <a:round/>
                      <a:headEnd type="none" w="med" len="med"/>
                      <a:tailEnd type="none" w="med" len="med"/>
                    </a:lnT>
                    <a:lnB w="12700" cap="flat" cmpd="sng" algn="ctr">
                      <a:solidFill>
                        <a:srgbClr val="A2A2A2"/>
                      </a:solidFill>
                      <a:prstDash val="solid"/>
                      <a:round/>
                      <a:headEnd type="none" w="med" len="med"/>
                      <a:tailEnd type="none" w="med" len="med"/>
                    </a:lnB>
                  </a:tcPr>
                </a:tc>
                <a:extLst>
                  <a:ext uri="{0D108BD9-81ED-4DB2-BD59-A6C34878D82A}">
                    <a16:rowId xmlns:a16="http://schemas.microsoft.com/office/drawing/2014/main" val="2256211360"/>
                  </a:ext>
                </a:extLst>
              </a:tr>
            </a:tbl>
          </a:graphicData>
        </a:graphic>
      </p:graphicFrame>
      <p:sp>
        <p:nvSpPr>
          <p:cNvPr id="10" name="Retângulo 9">
            <a:extLst>
              <a:ext uri="{FF2B5EF4-FFF2-40B4-BE49-F238E27FC236}">
                <a16:creationId xmlns:a16="http://schemas.microsoft.com/office/drawing/2014/main" id="{F570FF31-7871-8445-B8B1-E13E01BE8994}"/>
              </a:ext>
            </a:extLst>
          </p:cNvPr>
          <p:cNvSpPr/>
          <p:nvPr/>
        </p:nvSpPr>
        <p:spPr>
          <a:xfrm>
            <a:off x="457200" y="5661248"/>
            <a:ext cx="8229598" cy="246221"/>
          </a:xfrm>
          <a:prstGeom prst="rect">
            <a:avLst/>
          </a:prstGeom>
        </p:spPr>
        <p:txBody>
          <a:bodyPr wrap="square">
            <a:spAutoFit/>
          </a:bodyPr>
          <a:lstStyle/>
          <a:p>
            <a:pPr lvl="0">
              <a:spcBef>
                <a:spcPts val="10"/>
              </a:spcBef>
              <a:spcAft>
                <a:spcPts val="0"/>
              </a:spcAft>
              <a:buSzPts val="1000"/>
              <a:tabLst>
                <a:tab pos="350520" algn="l"/>
                <a:tab pos="351155" algn="l"/>
              </a:tabLst>
            </a:pPr>
            <a:r>
              <a:rPr lang="en-AU" sz="1000" b="1" dirty="0">
                <a:latin typeface="Calibri" panose="020F0502020204030204" pitchFamily="34" charset="0"/>
                <a:ea typeface="Symbol" pitchFamily="2" charset="2"/>
                <a:cs typeface="Symbol" pitchFamily="2" charset="2"/>
              </a:rPr>
              <a:t>BNT162b2</a:t>
            </a:r>
            <a:r>
              <a:rPr lang="en-AU" sz="1000" spc="-10"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a:t>
            </a:r>
            <a:r>
              <a:rPr lang="en-AU" sz="1000" i="1" dirty="0">
                <a:latin typeface="Calibri" panose="020F0502020204030204" pitchFamily="34" charset="0"/>
                <a:ea typeface="Symbol" pitchFamily="2" charset="2"/>
                <a:cs typeface="Symbol" pitchFamily="2" charset="2"/>
              </a:rPr>
              <a:t>Pfizer/BioNTech</a:t>
            </a:r>
            <a:r>
              <a:rPr lang="en-AU" sz="1000" spc="-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mRNA</a:t>
            </a:r>
            <a:r>
              <a:rPr lang="en-AU" sz="1000" spc="-2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vaccine);</a:t>
            </a:r>
            <a:r>
              <a:rPr lang="en-AU" sz="1000" spc="-25" dirty="0">
                <a:latin typeface="Calibri" panose="020F0502020204030204" pitchFamily="34" charset="0"/>
                <a:ea typeface="Symbol" pitchFamily="2" charset="2"/>
                <a:cs typeface="Symbol" pitchFamily="2" charset="2"/>
              </a:rPr>
              <a:t> </a:t>
            </a:r>
            <a:r>
              <a:rPr lang="en-AU" sz="1000" b="1" dirty="0">
                <a:latin typeface="Calibri" panose="020F0502020204030204" pitchFamily="34" charset="0"/>
                <a:ea typeface="Symbol" pitchFamily="2" charset="2"/>
                <a:cs typeface="Symbol" pitchFamily="2" charset="2"/>
              </a:rPr>
              <a:t>ChAdOx1</a:t>
            </a:r>
            <a:r>
              <a:rPr lang="en-AU" sz="1000" spc="-1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a:t>
            </a:r>
            <a:r>
              <a:rPr lang="en-AU" sz="1000" i="1" dirty="0">
                <a:latin typeface="Calibri" panose="020F0502020204030204" pitchFamily="34" charset="0"/>
                <a:ea typeface="Symbol" pitchFamily="2" charset="2"/>
                <a:cs typeface="Symbol" pitchFamily="2" charset="2"/>
              </a:rPr>
              <a:t>Oxford/Astra</a:t>
            </a:r>
            <a:r>
              <a:rPr lang="en-AU" sz="1000" i="1" spc="-20" dirty="0">
                <a:latin typeface="Calibri" panose="020F0502020204030204" pitchFamily="34" charset="0"/>
                <a:ea typeface="Symbol" pitchFamily="2" charset="2"/>
                <a:cs typeface="Symbol" pitchFamily="2" charset="2"/>
              </a:rPr>
              <a:t> </a:t>
            </a:r>
            <a:r>
              <a:rPr lang="en-AU" sz="1000" i="1" dirty="0">
                <a:latin typeface="Calibri" panose="020F0502020204030204" pitchFamily="34" charset="0"/>
                <a:ea typeface="Symbol" pitchFamily="2" charset="2"/>
                <a:cs typeface="Symbol" pitchFamily="2" charset="2"/>
              </a:rPr>
              <a:t>Zeneca</a:t>
            </a:r>
            <a:r>
              <a:rPr lang="en-AU" sz="1000" spc="-20"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adenoviral</a:t>
            </a:r>
            <a:r>
              <a:rPr lang="en-AU" sz="1000" spc="-1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vector</a:t>
            </a:r>
            <a:r>
              <a:rPr lang="en-AU" sz="1000" spc="-20"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vaccine);</a:t>
            </a:r>
            <a:r>
              <a:rPr lang="en-AU" sz="1000" spc="-10" dirty="0">
                <a:latin typeface="Calibri" panose="020F0502020204030204" pitchFamily="34" charset="0"/>
                <a:ea typeface="Symbol" pitchFamily="2" charset="2"/>
                <a:cs typeface="Symbol" pitchFamily="2" charset="2"/>
              </a:rPr>
              <a:t> </a:t>
            </a:r>
            <a:r>
              <a:rPr lang="en-AU" sz="1000" b="1" dirty="0">
                <a:latin typeface="Calibri" panose="020F0502020204030204" pitchFamily="34" charset="0"/>
                <a:ea typeface="Symbol" pitchFamily="2" charset="2"/>
                <a:cs typeface="Symbol" pitchFamily="2" charset="2"/>
              </a:rPr>
              <a:t>mRNA-1273</a:t>
            </a:r>
            <a:r>
              <a:rPr lang="en-AU" sz="1000" spc="-20"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a:t>
            </a:r>
            <a:r>
              <a:rPr lang="en-AU" sz="1000" i="1" dirty="0" err="1">
                <a:latin typeface="Calibri" panose="020F0502020204030204" pitchFamily="34" charset="0"/>
                <a:ea typeface="Symbol" pitchFamily="2" charset="2"/>
                <a:cs typeface="Symbol" pitchFamily="2" charset="2"/>
              </a:rPr>
              <a:t>Moderna</a:t>
            </a:r>
            <a:r>
              <a:rPr lang="en-AU" sz="1000" spc="-1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mRNA</a:t>
            </a:r>
            <a:r>
              <a:rPr lang="en-AU" sz="1000" spc="-25" dirty="0">
                <a:latin typeface="Calibri" panose="020F0502020204030204" pitchFamily="34" charset="0"/>
                <a:ea typeface="Symbol" pitchFamily="2" charset="2"/>
                <a:cs typeface="Symbol" pitchFamily="2" charset="2"/>
              </a:rPr>
              <a:t> </a:t>
            </a:r>
            <a:r>
              <a:rPr lang="en-AU" sz="1000" dirty="0">
                <a:latin typeface="Calibri" panose="020F0502020204030204" pitchFamily="34" charset="0"/>
                <a:ea typeface="Symbol" pitchFamily="2" charset="2"/>
                <a:cs typeface="Symbol" pitchFamily="2" charset="2"/>
              </a:rPr>
              <a:t>vaccine)</a:t>
            </a:r>
            <a:endParaRPr lang="pt-BR" sz="1000" dirty="0">
              <a:effectLst/>
              <a:latin typeface="Calibri" panose="020F0502020204030204" pitchFamily="34" charset="0"/>
              <a:ea typeface="Symbol" pitchFamily="2" charset="2"/>
              <a:cs typeface="Symbol" pitchFamily="2" charset="2"/>
            </a:endParaRPr>
          </a:p>
        </p:txBody>
      </p:sp>
      <p:sp>
        <p:nvSpPr>
          <p:cNvPr id="11" name="Título 1">
            <a:extLst>
              <a:ext uri="{FF2B5EF4-FFF2-40B4-BE49-F238E27FC236}">
                <a16:creationId xmlns:a16="http://schemas.microsoft.com/office/drawing/2014/main" id="{F7439A9C-30FB-E346-B9FB-42D43712C75F}"/>
              </a:ext>
            </a:extLst>
          </p:cNvPr>
          <p:cNvSpPr>
            <a:spLocks noGrp="1"/>
          </p:cNvSpPr>
          <p:nvPr>
            <p:ph type="title"/>
          </p:nvPr>
        </p:nvSpPr>
        <p:spPr>
          <a:xfrm>
            <a:off x="266328" y="260648"/>
            <a:ext cx="8877672" cy="1143000"/>
          </a:xfrm>
        </p:spPr>
        <p:txBody>
          <a:bodyPr>
            <a:noAutofit/>
          </a:bodyPr>
          <a:lstStyle/>
          <a:p>
            <a:pPr algn="ctr"/>
            <a:r>
              <a:rPr lang="pt-BR" sz="3200" dirty="0"/>
              <a:t>Efetividade “vida real” das vacinas contra COVID-19</a:t>
            </a:r>
          </a:p>
        </p:txBody>
      </p:sp>
    </p:spTree>
    <p:extLst>
      <p:ext uri="{BB962C8B-B14F-4D97-AF65-F5344CB8AC3E}">
        <p14:creationId xmlns:p14="http://schemas.microsoft.com/office/powerpoint/2010/main" val="134212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4">
            <a:extLst>
              <a:ext uri="{FF2B5EF4-FFF2-40B4-BE49-F238E27FC236}">
                <a16:creationId xmlns:a16="http://schemas.microsoft.com/office/drawing/2014/main" id="{959C1B54-F16D-9464-C769-843D8D61D7B6}"/>
              </a:ext>
            </a:extLst>
          </p:cNvPr>
          <p:cNvGraphicFramePr>
            <a:graphicFrameLocks noGrp="1"/>
          </p:cNvGraphicFramePr>
          <p:nvPr>
            <p:extLst>
              <p:ext uri="{D42A27DB-BD31-4B8C-83A1-F6EECF244321}">
                <p14:modId xmlns:p14="http://schemas.microsoft.com/office/powerpoint/2010/main" val="4201085219"/>
              </p:ext>
            </p:extLst>
          </p:nvPr>
        </p:nvGraphicFramePr>
        <p:xfrm>
          <a:off x="143508" y="1124744"/>
          <a:ext cx="8856984" cy="4521200"/>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138992768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kern="1200" dirty="0" err="1">
                          <a:solidFill>
                            <a:schemeClr val="lt1"/>
                          </a:solidFill>
                          <a:effectLst/>
                          <a:latin typeface="+mn-lt"/>
                          <a:ea typeface="+mn-ea"/>
                          <a:cs typeface="+mn-cs"/>
                        </a:rPr>
                        <a:t>Vaccine</a:t>
                      </a:r>
                      <a:r>
                        <a:rPr kumimoji="0" lang="pt-BR" b="1" i="0" kern="1200" dirty="0">
                          <a:solidFill>
                            <a:schemeClr val="lt1"/>
                          </a:solidFill>
                          <a:effectLst/>
                          <a:latin typeface="+mn-lt"/>
                          <a:ea typeface="+mn-ea"/>
                          <a:cs typeface="+mn-cs"/>
                        </a:rPr>
                        <a:t> </a:t>
                      </a:r>
                      <a:r>
                        <a:rPr kumimoji="0" lang="pt-BR" b="1" i="0" kern="1200" dirty="0" err="1">
                          <a:solidFill>
                            <a:schemeClr val="lt1"/>
                          </a:solidFill>
                          <a:effectLst/>
                          <a:latin typeface="+mn-lt"/>
                          <a:ea typeface="+mn-ea"/>
                          <a:cs typeface="+mn-cs"/>
                        </a:rPr>
                        <a:t>Hesitancy</a:t>
                      </a:r>
                      <a:r>
                        <a:rPr kumimoji="0" lang="pt-BR" b="1" i="0" kern="1200" dirty="0">
                          <a:solidFill>
                            <a:schemeClr val="lt1"/>
                          </a:solidFill>
                          <a:effectLst/>
                          <a:latin typeface="+mn-lt"/>
                          <a:ea typeface="+mn-ea"/>
                          <a:cs typeface="+mn-cs"/>
                        </a:rPr>
                        <a:t> </a:t>
                      </a:r>
                      <a:r>
                        <a:rPr kumimoji="0" lang="pt-BR" b="1" i="0" kern="1200" dirty="0" err="1">
                          <a:solidFill>
                            <a:schemeClr val="lt1"/>
                          </a:solidFill>
                          <a:effectLst/>
                          <a:latin typeface="+mn-lt"/>
                          <a:ea typeface="+mn-ea"/>
                          <a:cs typeface="+mn-cs"/>
                        </a:rPr>
                        <a:t>Scale</a:t>
                      </a:r>
                      <a:r>
                        <a:rPr kumimoji="0" lang="pt-BR" b="1" i="0" kern="1200" dirty="0">
                          <a:solidFill>
                            <a:schemeClr val="lt1"/>
                          </a:solidFill>
                          <a:effectLst/>
                          <a:latin typeface="+mn-lt"/>
                          <a:ea typeface="+mn-ea"/>
                          <a:cs typeface="+mn-cs"/>
                        </a:rPr>
                        <a:t> (VHS) da OMS  </a:t>
                      </a:r>
                      <a:r>
                        <a:rPr lang="pt-BR" b="1" dirty="0">
                          <a:solidFill>
                            <a:schemeClr val="bg1"/>
                          </a:solidFill>
                        </a:rPr>
                        <a:t> </a:t>
                      </a:r>
                      <a:r>
                        <a:rPr lang="pt-BR" sz="2000" b="1" dirty="0">
                          <a:solidFill>
                            <a:schemeClr val="bg1"/>
                          </a:solidFill>
                        </a:rPr>
                        <a:t>10 itens</a:t>
                      </a:r>
                    </a:p>
                  </a:txBody>
                  <a:tcPr/>
                </a:tc>
                <a:extLst>
                  <a:ext uri="{0D108BD9-81ED-4DB2-BD59-A6C34878D82A}">
                    <a16:rowId xmlns:a16="http://schemas.microsoft.com/office/drawing/2014/main" val="3685270697"/>
                  </a:ext>
                </a:extLst>
              </a:tr>
              <a:tr h="370840">
                <a:tc>
                  <a:txBody>
                    <a:bodyPr/>
                    <a:lstStyle/>
                    <a:p>
                      <a:pPr>
                        <a:spcAft>
                          <a:spcPts val="1500"/>
                        </a:spcAft>
                      </a:pPr>
                      <a:r>
                        <a:rPr lang="pt-BR" sz="1400" b="1" dirty="0">
                          <a:effectLst/>
                          <a:latin typeface="Arial" panose="020B0604020202020204" pitchFamily="34" charset="0"/>
                          <a:ea typeface="Calibri" panose="020F0502020204030204" pitchFamily="34" charset="0"/>
                          <a:cs typeface="Arial" panose="020B0604020202020204" pitchFamily="34" charset="0"/>
                        </a:rPr>
                        <a:t>As vacinas infantis são importantes para a saúde do meu filho</a:t>
                      </a:r>
                    </a:p>
                  </a:txBody>
                  <a:tcPr marL="76200" marR="76200" marT="76200" marB="76200"/>
                </a:tc>
                <a:extLst>
                  <a:ext uri="{0D108BD9-81ED-4DB2-BD59-A6C34878D82A}">
                    <a16:rowId xmlns:a16="http://schemas.microsoft.com/office/drawing/2014/main" val="685213253"/>
                  </a:ext>
                </a:extLst>
              </a:tr>
              <a:tr h="370840">
                <a:tc>
                  <a:txBody>
                    <a:bodyPr/>
                    <a:lstStyle/>
                    <a:p>
                      <a:pPr>
                        <a:spcAft>
                          <a:spcPts val="1500"/>
                        </a:spcAft>
                      </a:pPr>
                      <a:r>
                        <a:rPr lang="pt-BR" sz="1400" b="1" dirty="0">
                          <a:effectLst/>
                          <a:latin typeface="Arial" panose="020B0604020202020204" pitchFamily="34" charset="0"/>
                          <a:ea typeface="Calibri" panose="020F0502020204030204" pitchFamily="34" charset="0"/>
                          <a:cs typeface="Arial" panose="020B0604020202020204" pitchFamily="34" charset="0"/>
                        </a:rPr>
                        <a:t>As vacinas infantis são eficazes</a:t>
                      </a:r>
                    </a:p>
                  </a:txBody>
                  <a:tcPr marL="76200" marR="76200" marT="76200" marB="76200"/>
                </a:tc>
                <a:extLst>
                  <a:ext uri="{0D108BD9-81ED-4DB2-BD59-A6C34878D82A}">
                    <a16:rowId xmlns:a16="http://schemas.microsoft.com/office/drawing/2014/main" val="652520282"/>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Ter o meu filho vacinado é importante para a saúde dos outros na minha comunidade.</a:t>
                      </a:r>
                    </a:p>
                  </a:txBody>
                  <a:tcPr marL="76200" marR="76200" marT="76200" marB="76200"/>
                </a:tc>
                <a:extLst>
                  <a:ext uri="{0D108BD9-81ED-4DB2-BD59-A6C34878D82A}">
                    <a16:rowId xmlns:a16="http://schemas.microsoft.com/office/drawing/2014/main" val="1196682150"/>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Todas as vacinas infantis oferecidas pelo programa governamental na minha comunidade são benéficas</a:t>
                      </a:r>
                    </a:p>
                  </a:txBody>
                  <a:tcPr marL="76200" marR="76200" marT="76200" marB="76200"/>
                </a:tc>
                <a:extLst>
                  <a:ext uri="{0D108BD9-81ED-4DB2-BD59-A6C34878D82A}">
                    <a16:rowId xmlns:a16="http://schemas.microsoft.com/office/drawing/2014/main" val="170762282"/>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As novas vacinas comportam mais riscos do que as vacinas mais antigas</a:t>
                      </a:r>
                    </a:p>
                  </a:txBody>
                  <a:tcPr marL="76200" marR="76200" marT="76200" marB="76200"/>
                </a:tc>
                <a:extLst>
                  <a:ext uri="{0D108BD9-81ED-4DB2-BD59-A6C34878D82A}">
                    <a16:rowId xmlns:a16="http://schemas.microsoft.com/office/drawing/2014/main" val="3234438342"/>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A informação que recebo sobre vacinas do programa de vacinas é confiável e fidedigna.</a:t>
                      </a:r>
                    </a:p>
                  </a:txBody>
                  <a:tcPr marL="76200" marR="76200" marT="76200" marB="76200"/>
                </a:tc>
                <a:extLst>
                  <a:ext uri="{0D108BD9-81ED-4DB2-BD59-A6C34878D82A}">
                    <a16:rowId xmlns:a16="http://schemas.microsoft.com/office/drawing/2014/main" val="2930945756"/>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Obter vacinas é uma boa forma de proteger o meu filho/filhos de doenças</a:t>
                      </a:r>
                    </a:p>
                  </a:txBody>
                  <a:tcPr marL="76200" marR="76200" marT="76200" marB="76200"/>
                </a:tc>
                <a:extLst>
                  <a:ext uri="{0D108BD9-81ED-4DB2-BD59-A6C34878D82A}">
                    <a16:rowId xmlns:a16="http://schemas.microsoft.com/office/drawing/2014/main" val="2061173126"/>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Geralmente faço o que o meu médico ou prestador de cuidados de saúde recomenda sobre vacinas para o meu filho/filhos</a:t>
                      </a:r>
                    </a:p>
                  </a:txBody>
                  <a:tcPr marL="76200" marR="76200" marT="76200" marB="76200"/>
                </a:tc>
                <a:extLst>
                  <a:ext uri="{0D108BD9-81ED-4DB2-BD59-A6C34878D82A}">
                    <a16:rowId xmlns:a16="http://schemas.microsoft.com/office/drawing/2014/main" val="3300753024"/>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Estou preocupado com os graves efeitos adversos das vacinas</a:t>
                      </a:r>
                    </a:p>
                  </a:txBody>
                  <a:tcPr marL="76200" marR="76200" marT="76200" marB="76200"/>
                </a:tc>
                <a:extLst>
                  <a:ext uri="{0D108BD9-81ED-4DB2-BD59-A6C34878D82A}">
                    <a16:rowId xmlns:a16="http://schemas.microsoft.com/office/drawing/2014/main" val="2118620594"/>
                  </a:ext>
                </a:extLst>
              </a:tr>
              <a:tr h="370840">
                <a:tc>
                  <a: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pt-BR" sz="1400" b="1" dirty="0">
                          <a:effectLst/>
                          <a:latin typeface="Arial" panose="020B0604020202020204" pitchFamily="34" charset="0"/>
                          <a:ea typeface="Calibri" panose="020F0502020204030204" pitchFamily="34" charset="0"/>
                          <a:cs typeface="Arial" panose="020B0604020202020204" pitchFamily="34" charset="0"/>
                        </a:rPr>
                        <a:t>O meu filho/filhos não precisa/precisam de vacinas para doenças que já não são comuns</a:t>
                      </a:r>
                    </a:p>
                  </a:txBody>
                  <a:tcPr marL="76200" marR="76200" marT="76200" marB="76200"/>
                </a:tc>
                <a:extLst>
                  <a:ext uri="{0D108BD9-81ED-4DB2-BD59-A6C34878D82A}">
                    <a16:rowId xmlns:a16="http://schemas.microsoft.com/office/drawing/2014/main" val="3618764517"/>
                  </a:ext>
                </a:extLst>
              </a:tr>
            </a:tbl>
          </a:graphicData>
        </a:graphic>
      </p:graphicFrame>
      <p:sp>
        <p:nvSpPr>
          <p:cNvPr id="5" name="CaixaDeTexto 4">
            <a:extLst>
              <a:ext uri="{FF2B5EF4-FFF2-40B4-BE49-F238E27FC236}">
                <a16:creationId xmlns:a16="http://schemas.microsoft.com/office/drawing/2014/main" id="{D8189BF3-AE4D-C9CE-9DB6-E35AF541F80F}"/>
              </a:ext>
            </a:extLst>
          </p:cNvPr>
          <p:cNvSpPr txBox="1"/>
          <p:nvPr/>
        </p:nvSpPr>
        <p:spPr>
          <a:xfrm>
            <a:off x="3203848" y="6237312"/>
            <a:ext cx="5413213" cy="276999"/>
          </a:xfrm>
          <a:prstGeom prst="rect">
            <a:avLst/>
          </a:prstGeom>
          <a:noFill/>
        </p:spPr>
        <p:txBody>
          <a:bodyPr wrap="none" rtlCol="0">
            <a:spAutoFit/>
          </a:bodyPr>
          <a:lstStyle/>
          <a:p>
            <a:r>
              <a:rPr lang="pt-BR" sz="1200" dirty="0">
                <a:latin typeface="Arial" panose="020B0604020202020204" pitchFamily="34" charset="0"/>
                <a:cs typeface="Arial" panose="020B0604020202020204" pitchFamily="34" charset="0"/>
              </a:rPr>
              <a:t>Fonte: </a:t>
            </a:r>
            <a:r>
              <a:rPr lang="pt-BR" sz="1200" b="0" i="0" u="sng" dirty="0">
                <a:effectLst/>
                <a:latin typeface="Arial" panose="020B0604020202020204" pitchFamily="34" charset="0"/>
                <a:cs typeface="Arial" panose="020B0604020202020204" pitchFamily="34" charset="0"/>
                <a:hlinkClick r:id="rId3" tooltip="Persistent link using digital object identifier">
                  <a:extLst>
                    <a:ext uri="{A12FA001-AC4F-418D-AE19-62706E023703}">
                      <ahyp:hlinkClr xmlns:ahyp="http://schemas.microsoft.com/office/drawing/2018/hyperlinkcolor" val="tx"/>
                    </a:ext>
                  </a:extLst>
                </a:hlinkClick>
              </a:rPr>
              <a:t>https://doi.org/10.1016/j.vaccine.2021.06.080</a:t>
            </a:r>
            <a:r>
              <a:rPr lang="pt-BR" sz="1200" b="0" i="0" u="sng" dirty="0">
                <a:effectLst/>
                <a:latin typeface="Arial" panose="020B0604020202020204" pitchFamily="34" charset="0"/>
                <a:cs typeface="Arial" panose="020B0604020202020204" pitchFamily="34" charset="0"/>
              </a:rPr>
              <a:t>  Tradução não-validada!</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163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68A76-DC3F-C11E-2BFA-EF70ABDD797B}"/>
              </a:ext>
            </a:extLst>
          </p:cNvPr>
          <p:cNvSpPr>
            <a:spLocks noGrp="1"/>
          </p:cNvSpPr>
          <p:nvPr>
            <p:ph type="title"/>
          </p:nvPr>
        </p:nvSpPr>
        <p:spPr>
          <a:xfrm>
            <a:off x="1115616" y="81425"/>
            <a:ext cx="8229600" cy="1143000"/>
          </a:xfrm>
        </p:spPr>
        <p:txBody>
          <a:bodyPr/>
          <a:lstStyle/>
          <a:p>
            <a:r>
              <a:rPr lang="pt-BR" dirty="0"/>
              <a:t>Variantes do SARS-CoV-2</a:t>
            </a:r>
          </a:p>
        </p:txBody>
      </p:sp>
      <p:sp>
        <p:nvSpPr>
          <p:cNvPr id="4" name="CaixaDeTexto 3">
            <a:extLst>
              <a:ext uri="{FF2B5EF4-FFF2-40B4-BE49-F238E27FC236}">
                <a16:creationId xmlns:a16="http://schemas.microsoft.com/office/drawing/2014/main" id="{E1777576-0914-A800-133E-4E590DF1AE9B}"/>
              </a:ext>
            </a:extLst>
          </p:cNvPr>
          <p:cNvSpPr txBox="1"/>
          <p:nvPr/>
        </p:nvSpPr>
        <p:spPr>
          <a:xfrm>
            <a:off x="179511" y="1224425"/>
            <a:ext cx="9302418" cy="5647700"/>
          </a:xfrm>
          <a:prstGeom prst="rect">
            <a:avLst/>
          </a:prstGeom>
          <a:noFill/>
        </p:spPr>
        <p:txBody>
          <a:bodyPr wrap="none" rtlCol="0">
            <a:spAutoFit/>
          </a:bodyPr>
          <a:lstStyle/>
          <a:p>
            <a:r>
              <a:rPr lang="pt-BR" b="1" dirty="0"/>
              <a:t>Tipos de variantes (CDC-EUA)</a:t>
            </a:r>
          </a:p>
          <a:p>
            <a:pPr marL="285750" indent="-285750">
              <a:spcBef>
                <a:spcPts val="300"/>
              </a:spcBef>
              <a:spcAft>
                <a:spcPts val="300"/>
              </a:spcAft>
              <a:buFont typeface="Arial" panose="020B0604020202020204" pitchFamily="34" charset="0"/>
              <a:buChar char="•"/>
            </a:pPr>
            <a:r>
              <a:rPr lang="pt-BR" b="1" dirty="0"/>
              <a:t>Variantes a serem monitoradas </a:t>
            </a:r>
            <a:r>
              <a:rPr lang="pt-BR" dirty="0"/>
              <a:t>- muitas variantes estão sendo monitoradas e </a:t>
            </a:r>
            <a:br>
              <a:rPr lang="pt-BR" dirty="0"/>
            </a:br>
            <a:r>
              <a:rPr lang="pt-BR" dirty="0"/>
              <a:t>caracterizadas por agências federais nos EUA</a:t>
            </a:r>
          </a:p>
          <a:p>
            <a:pPr marL="285750" indent="-285750">
              <a:spcBef>
                <a:spcPts val="300"/>
              </a:spcBef>
              <a:spcAft>
                <a:spcPts val="300"/>
              </a:spcAft>
              <a:buFont typeface="Arial" panose="020B0604020202020204" pitchFamily="34" charset="0"/>
              <a:buChar char="•"/>
            </a:pPr>
            <a:r>
              <a:rPr lang="pt-BR" b="1" dirty="0"/>
              <a:t>Variante de interesse</a:t>
            </a:r>
            <a:r>
              <a:rPr lang="pt-BR" dirty="0"/>
              <a:t> - Atualmente, nenhuma variante do SARS-CoV-2 é designada </a:t>
            </a:r>
            <a:br>
              <a:rPr lang="pt-BR" dirty="0"/>
            </a:br>
            <a:r>
              <a:rPr lang="pt-BR" dirty="0"/>
              <a:t>como VOI</a:t>
            </a:r>
          </a:p>
          <a:p>
            <a:pPr algn="l">
              <a:spcBef>
                <a:spcPts val="300"/>
              </a:spcBef>
              <a:spcAft>
                <a:spcPts val="300"/>
              </a:spcAft>
              <a:buFont typeface="Arial" panose="020B0604020202020204" pitchFamily="34" charset="0"/>
              <a:buChar char="•"/>
            </a:pPr>
            <a:r>
              <a:rPr lang="pt-BR" b="1" dirty="0"/>
              <a:t>    Variante de Preocupação </a:t>
            </a:r>
            <a:endParaRPr lang="pt-BR" dirty="0"/>
          </a:p>
          <a:p>
            <a:pPr>
              <a:spcBef>
                <a:spcPts val="300"/>
              </a:spcBef>
              <a:spcAft>
                <a:spcPts val="300"/>
              </a:spcAft>
            </a:pPr>
            <a:r>
              <a:rPr lang="pt-BR" dirty="0"/>
              <a:t>Provas de impacto no diagnóstico, tratamentos ou vacinas</a:t>
            </a:r>
          </a:p>
          <a:p>
            <a:pPr>
              <a:spcBef>
                <a:spcPts val="300"/>
              </a:spcBef>
              <a:spcAft>
                <a:spcPts val="300"/>
              </a:spcAft>
            </a:pPr>
            <a:r>
              <a:rPr lang="pt-BR" dirty="0"/>
              <a:t>Interferência generalizada com alvos de teste de diagnóstico</a:t>
            </a:r>
          </a:p>
          <a:p>
            <a:pPr>
              <a:spcBef>
                <a:spcPts val="300"/>
              </a:spcBef>
              <a:spcAft>
                <a:spcPts val="300"/>
              </a:spcAft>
            </a:pPr>
            <a:r>
              <a:rPr lang="pt-BR" dirty="0"/>
              <a:t>Evidência de susceptibilidade substancialmente diminuída a uma ou mais classes de terapias</a:t>
            </a:r>
          </a:p>
          <a:p>
            <a:pPr>
              <a:spcBef>
                <a:spcPts val="300"/>
              </a:spcBef>
              <a:spcAft>
                <a:spcPts val="300"/>
              </a:spcAft>
            </a:pPr>
            <a:r>
              <a:rPr lang="pt-BR" dirty="0"/>
              <a:t>Evidência de uma diminuição significativa da neutralização por anticorpos gerados     </a:t>
            </a:r>
            <a:br>
              <a:rPr lang="pt-BR" dirty="0"/>
            </a:br>
            <a:r>
              <a:rPr lang="pt-BR" dirty="0"/>
              <a:t>                                                                               durante a infecção ou vacinação anteriores</a:t>
            </a:r>
          </a:p>
          <a:p>
            <a:pPr>
              <a:spcBef>
                <a:spcPts val="300"/>
              </a:spcBef>
              <a:spcAft>
                <a:spcPts val="300"/>
              </a:spcAft>
            </a:pPr>
            <a:r>
              <a:rPr lang="pt-BR" dirty="0"/>
              <a:t>Evidência de proteção reduzida contra doenças graves induzida por vacinas</a:t>
            </a:r>
          </a:p>
          <a:p>
            <a:pPr>
              <a:spcBef>
                <a:spcPts val="300"/>
              </a:spcBef>
              <a:spcAft>
                <a:spcPts val="300"/>
              </a:spcAft>
            </a:pPr>
            <a:r>
              <a:rPr lang="pt-BR" dirty="0"/>
              <a:t>Evidência de maior transmissibilidade</a:t>
            </a:r>
          </a:p>
          <a:p>
            <a:pPr>
              <a:spcBef>
                <a:spcPts val="300"/>
              </a:spcBef>
              <a:spcAft>
                <a:spcPts val="300"/>
              </a:spcAft>
            </a:pPr>
            <a:r>
              <a:rPr lang="pt-BR" dirty="0"/>
              <a:t>Evidência de aumento da gravidade da doença</a:t>
            </a:r>
          </a:p>
          <a:p>
            <a:pPr marL="285750" indent="-285750">
              <a:spcBef>
                <a:spcPts val="300"/>
              </a:spcBef>
              <a:spcAft>
                <a:spcPts val="300"/>
              </a:spcAft>
              <a:buFont typeface="Arial" panose="020B0604020202020204" pitchFamily="34" charset="0"/>
              <a:buChar char="•"/>
            </a:pPr>
            <a:r>
              <a:rPr lang="pt-BR" b="1" dirty="0"/>
              <a:t>Variante de alta consequência </a:t>
            </a:r>
            <a:r>
              <a:rPr lang="pt-BR" dirty="0"/>
              <a:t>(VOHC)- Atualmente, não existem variantes </a:t>
            </a:r>
            <a:br>
              <a:rPr lang="pt-BR" dirty="0"/>
            </a:br>
            <a:r>
              <a:rPr lang="pt-BR" dirty="0"/>
              <a:t>SARS-CoV-2 designadas como VOHC</a:t>
            </a:r>
          </a:p>
          <a:p>
            <a:endParaRPr lang="pt-BR" dirty="0"/>
          </a:p>
        </p:txBody>
      </p:sp>
    </p:spTree>
    <p:extLst>
      <p:ext uri="{BB962C8B-B14F-4D97-AF65-F5344CB8AC3E}">
        <p14:creationId xmlns:p14="http://schemas.microsoft.com/office/powerpoint/2010/main" val="46016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68A76-DC3F-C11E-2BFA-EF70ABDD797B}"/>
              </a:ext>
            </a:extLst>
          </p:cNvPr>
          <p:cNvSpPr>
            <a:spLocks noGrp="1"/>
          </p:cNvSpPr>
          <p:nvPr>
            <p:ph type="title"/>
          </p:nvPr>
        </p:nvSpPr>
        <p:spPr>
          <a:xfrm>
            <a:off x="1115616" y="81425"/>
            <a:ext cx="8229600" cy="1143000"/>
          </a:xfrm>
        </p:spPr>
        <p:txBody>
          <a:bodyPr/>
          <a:lstStyle/>
          <a:p>
            <a:r>
              <a:rPr lang="pt-BR" dirty="0"/>
              <a:t>Variantes do SARS-CoV-2</a:t>
            </a:r>
          </a:p>
        </p:txBody>
      </p:sp>
      <p:sp>
        <p:nvSpPr>
          <p:cNvPr id="3" name="Espaço Reservado para Conteúdo 2">
            <a:extLst>
              <a:ext uri="{FF2B5EF4-FFF2-40B4-BE49-F238E27FC236}">
                <a16:creationId xmlns:a16="http://schemas.microsoft.com/office/drawing/2014/main" id="{99B6439B-51E4-D922-7C72-D08D4FC41BC7}"/>
              </a:ext>
            </a:extLst>
          </p:cNvPr>
          <p:cNvSpPr>
            <a:spLocks noGrp="1"/>
          </p:cNvSpPr>
          <p:nvPr>
            <p:ph idx="1"/>
          </p:nvPr>
        </p:nvSpPr>
        <p:spPr>
          <a:xfrm>
            <a:off x="323527" y="3235040"/>
            <a:ext cx="8640961" cy="3362311"/>
          </a:xfrm>
        </p:spPr>
        <p:txBody>
          <a:bodyPr>
            <a:noAutofit/>
          </a:bodyPr>
          <a:lstStyle/>
          <a:p>
            <a:r>
              <a:rPr lang="pt-BR" sz="1500" dirty="0"/>
              <a:t>Rótulo da OMS:  </a:t>
            </a:r>
            <a:r>
              <a:rPr lang="pt-BR" sz="1500" b="1" dirty="0" err="1"/>
              <a:t>Omicron</a:t>
            </a:r>
            <a:r>
              <a:rPr lang="pt-BR" sz="1500" dirty="0"/>
              <a:t>   Linhagem Pango: </a:t>
            </a:r>
            <a:r>
              <a:rPr lang="pt-BR" sz="1500" b="1" dirty="0"/>
              <a:t>B.1.1.529, BA.1, BA.1.1, BA.2, BA.3, BA.4 e BA.5 linhagens (linhagem Pango)a</a:t>
            </a:r>
          </a:p>
          <a:p>
            <a:r>
              <a:rPr lang="pt-BR" sz="1500" dirty="0">
                <a:solidFill>
                  <a:schemeClr val="tx1">
                    <a:lumMod val="50000"/>
                    <a:lumOff val="50000"/>
                  </a:schemeClr>
                </a:solidFill>
              </a:rPr>
              <a:t>Substituições de Proteína Spike:  A67V, del69-70, T95I, del142-144, Y145D, del211, L212I, ins214EPE, G339D, S371L, S373P, S375F, K417N, N440K, G446S, S477N, T478K, E484A, Q493R, G496S, Q498R, N501Y, Y505H, T547K, D614G, H655Y, N679K, P681H, N764K, D796Y, N856K, Q954H, N969K, L981F</a:t>
            </a:r>
          </a:p>
          <a:p>
            <a:r>
              <a:rPr lang="pt-BR" sz="1500" dirty="0" err="1">
                <a:solidFill>
                  <a:schemeClr val="tx1">
                    <a:lumMod val="50000"/>
                    <a:lumOff val="50000"/>
                  </a:schemeClr>
                </a:solidFill>
              </a:rPr>
              <a:t>Clade</a:t>
            </a:r>
            <a:r>
              <a:rPr lang="pt-BR" sz="1500" dirty="0">
                <a:solidFill>
                  <a:schemeClr val="tx1">
                    <a:lumMod val="50000"/>
                    <a:lumOff val="50000"/>
                  </a:schemeClr>
                </a:solidFill>
              </a:rPr>
              <a:t> </a:t>
            </a:r>
            <a:r>
              <a:rPr lang="pt-BR" sz="1500" dirty="0" err="1">
                <a:solidFill>
                  <a:schemeClr val="tx1">
                    <a:lumMod val="50000"/>
                    <a:lumOff val="50000"/>
                  </a:schemeClr>
                </a:solidFill>
              </a:rPr>
              <a:t>Nextstrain</a:t>
            </a:r>
            <a:r>
              <a:rPr lang="pt-BR" sz="1500" dirty="0">
                <a:solidFill>
                  <a:schemeClr val="tx1">
                    <a:lumMod val="50000"/>
                    <a:lumOff val="50000"/>
                  </a:schemeClr>
                </a:solidFill>
              </a:rPr>
              <a:t> (</a:t>
            </a:r>
            <a:r>
              <a:rPr lang="pt-BR" sz="1500" dirty="0" err="1">
                <a:solidFill>
                  <a:schemeClr val="tx1">
                    <a:lumMod val="50000"/>
                    <a:lumOff val="50000"/>
                  </a:schemeClr>
                </a:solidFill>
              </a:rPr>
              <a:t>Nextstrain</a:t>
            </a:r>
            <a:r>
              <a:rPr lang="pt-BR" sz="1500" dirty="0">
                <a:solidFill>
                  <a:schemeClr val="tx1">
                    <a:lumMod val="50000"/>
                    <a:lumOff val="50000"/>
                  </a:schemeClr>
                </a:solidFill>
              </a:rPr>
              <a:t>)</a:t>
            </a:r>
            <a:r>
              <a:rPr lang="pt-BR" sz="1500" dirty="0" err="1">
                <a:solidFill>
                  <a:schemeClr val="tx1">
                    <a:lumMod val="50000"/>
                    <a:lumOff val="50000"/>
                  </a:schemeClr>
                </a:solidFill>
              </a:rPr>
              <a:t>b</a:t>
            </a:r>
            <a:r>
              <a:rPr lang="pt-BR" sz="1500" dirty="0">
                <a:solidFill>
                  <a:schemeClr val="tx1">
                    <a:lumMod val="50000"/>
                    <a:lumOff val="50000"/>
                  </a:schemeClr>
                </a:solidFill>
              </a:rPr>
              <a:t>: 21K</a:t>
            </a:r>
          </a:p>
          <a:p>
            <a:r>
              <a:rPr lang="pt-BR" sz="1500" dirty="0"/>
              <a:t>Primeiro Identificado: África do Sul</a:t>
            </a:r>
          </a:p>
          <a:p>
            <a:r>
              <a:rPr lang="pt-BR" sz="1500" dirty="0"/>
              <a:t>Atributos:</a:t>
            </a:r>
          </a:p>
          <a:p>
            <a:pPr marL="0" indent="0">
              <a:buNone/>
            </a:pPr>
            <a:r>
              <a:rPr lang="pt-BR" sz="1500" b="1" dirty="0"/>
              <a:t>Potencial aumento da transmissibilidade</a:t>
            </a:r>
          </a:p>
          <a:p>
            <a:pPr marL="0" indent="0">
              <a:buNone/>
            </a:pPr>
            <a:r>
              <a:rPr lang="pt-BR" sz="1500" b="1" dirty="0"/>
              <a:t>Potencial redução na neutralização por alguns tratamentos com anticorpos monoclonais dos EUA</a:t>
            </a:r>
          </a:p>
          <a:p>
            <a:pPr marL="0" indent="0">
              <a:buNone/>
            </a:pPr>
            <a:r>
              <a:rPr lang="pt-BR" sz="1500" b="1" dirty="0"/>
              <a:t>Potencial redução da neutralização por soros pós-vacinação</a:t>
            </a:r>
          </a:p>
        </p:txBody>
      </p:sp>
      <p:sp>
        <p:nvSpPr>
          <p:cNvPr id="4" name="CaixaDeTexto 3">
            <a:extLst>
              <a:ext uri="{FF2B5EF4-FFF2-40B4-BE49-F238E27FC236}">
                <a16:creationId xmlns:a16="http://schemas.microsoft.com/office/drawing/2014/main" id="{E1777576-0914-A800-133E-4E590DF1AE9B}"/>
              </a:ext>
            </a:extLst>
          </p:cNvPr>
          <p:cNvSpPr txBox="1"/>
          <p:nvPr/>
        </p:nvSpPr>
        <p:spPr>
          <a:xfrm>
            <a:off x="179511" y="1224425"/>
            <a:ext cx="9869818" cy="2154436"/>
          </a:xfrm>
          <a:prstGeom prst="rect">
            <a:avLst/>
          </a:prstGeom>
          <a:noFill/>
        </p:spPr>
        <p:txBody>
          <a:bodyPr wrap="none" rtlCol="0">
            <a:spAutoFit/>
          </a:bodyPr>
          <a:lstStyle/>
          <a:p>
            <a:pPr algn="l">
              <a:buFont typeface="Arial" panose="020B0604020202020204" pitchFamily="34" charset="0"/>
              <a:buChar char="•"/>
            </a:pPr>
            <a:r>
              <a:rPr lang="pt-BR" b="1" dirty="0"/>
              <a:t>Variante de Preocupação </a:t>
            </a:r>
            <a:r>
              <a:rPr lang="pt-BR" dirty="0"/>
              <a:t>(VOC)</a:t>
            </a:r>
          </a:p>
          <a:p>
            <a:r>
              <a:rPr lang="pt-BR" sz="1400" dirty="0">
                <a:solidFill>
                  <a:schemeClr val="tx1">
                    <a:lumMod val="50000"/>
                    <a:lumOff val="50000"/>
                  </a:schemeClr>
                </a:solidFill>
              </a:rPr>
              <a:t>Provas de impacto no diagnóstico, tratamentos ou vacinas</a:t>
            </a:r>
          </a:p>
          <a:p>
            <a:r>
              <a:rPr lang="pt-BR" sz="1400" dirty="0">
                <a:solidFill>
                  <a:schemeClr val="tx1">
                    <a:lumMod val="50000"/>
                    <a:lumOff val="50000"/>
                  </a:schemeClr>
                </a:solidFill>
              </a:rPr>
              <a:t>Interferência generalizada com alvos de teste de diagnóstico</a:t>
            </a:r>
          </a:p>
          <a:p>
            <a:r>
              <a:rPr lang="pt-BR" sz="1400" dirty="0">
                <a:solidFill>
                  <a:schemeClr val="tx1">
                    <a:lumMod val="50000"/>
                    <a:lumOff val="50000"/>
                  </a:schemeClr>
                </a:solidFill>
              </a:rPr>
              <a:t>Evidência de susceptibilidade substancialmente diminuída a uma ou mais classes de terapias</a:t>
            </a:r>
          </a:p>
          <a:p>
            <a:r>
              <a:rPr lang="pt-BR" sz="1400" dirty="0">
                <a:solidFill>
                  <a:schemeClr val="tx1">
                    <a:lumMod val="50000"/>
                    <a:lumOff val="50000"/>
                  </a:schemeClr>
                </a:solidFill>
              </a:rPr>
              <a:t>Evidência de uma diminuição significativa da neutralização por anticorpos gerados durante a infecção ou vacinação anteriores</a:t>
            </a:r>
          </a:p>
          <a:p>
            <a:r>
              <a:rPr lang="pt-BR" sz="1400" dirty="0">
                <a:solidFill>
                  <a:schemeClr val="tx1">
                    <a:lumMod val="50000"/>
                    <a:lumOff val="50000"/>
                  </a:schemeClr>
                </a:solidFill>
              </a:rPr>
              <a:t>Evidência de proteção reduzida contra doenças graves induzida por vacinas</a:t>
            </a:r>
          </a:p>
          <a:p>
            <a:r>
              <a:rPr lang="pt-BR" sz="1400" dirty="0">
                <a:solidFill>
                  <a:schemeClr val="tx1">
                    <a:lumMod val="50000"/>
                    <a:lumOff val="50000"/>
                  </a:schemeClr>
                </a:solidFill>
              </a:rPr>
              <a:t>Evidência de maior transmissibilidade</a:t>
            </a:r>
          </a:p>
          <a:p>
            <a:r>
              <a:rPr lang="pt-BR" sz="1400" dirty="0">
                <a:solidFill>
                  <a:schemeClr val="tx1">
                    <a:lumMod val="50000"/>
                    <a:lumOff val="50000"/>
                  </a:schemeClr>
                </a:solidFill>
              </a:rPr>
              <a:t>Evidência de aumento da gravidade da doença</a:t>
            </a:r>
          </a:p>
          <a:p>
            <a:endParaRPr lang="pt-BR" dirty="0"/>
          </a:p>
        </p:txBody>
      </p:sp>
    </p:spTree>
    <p:extLst>
      <p:ext uri="{BB962C8B-B14F-4D97-AF65-F5344CB8AC3E}">
        <p14:creationId xmlns:p14="http://schemas.microsoft.com/office/powerpoint/2010/main" val="287160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99A58-464C-DA2A-C636-B486B091BC4A}"/>
              </a:ext>
            </a:extLst>
          </p:cNvPr>
          <p:cNvSpPr>
            <a:spLocks noGrp="1"/>
          </p:cNvSpPr>
          <p:nvPr>
            <p:ph type="title"/>
          </p:nvPr>
        </p:nvSpPr>
        <p:spPr/>
        <p:txBody>
          <a:bodyPr/>
          <a:lstStyle/>
          <a:p>
            <a:endParaRPr lang="pt-BR"/>
          </a:p>
        </p:txBody>
      </p:sp>
      <p:pic>
        <p:nvPicPr>
          <p:cNvPr id="6" name="Espaço Reservado para Conteúdo 5" descr="Tabela&#10;&#10;Descrição gerada automaticamente">
            <a:extLst>
              <a:ext uri="{FF2B5EF4-FFF2-40B4-BE49-F238E27FC236}">
                <a16:creationId xmlns:a16="http://schemas.microsoft.com/office/drawing/2014/main" id="{119AD4F9-7453-D4E4-A4B3-46CB54736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214774" cy="5040560"/>
          </a:xfrm>
        </p:spPr>
      </p:pic>
      <p:sp>
        <p:nvSpPr>
          <p:cNvPr id="7" name="Oval 6">
            <a:extLst>
              <a:ext uri="{FF2B5EF4-FFF2-40B4-BE49-F238E27FC236}">
                <a16:creationId xmlns:a16="http://schemas.microsoft.com/office/drawing/2014/main" id="{DE0CC82C-5D5B-E1BF-DA46-19E95CC27041}"/>
              </a:ext>
            </a:extLst>
          </p:cNvPr>
          <p:cNvSpPr/>
          <p:nvPr/>
        </p:nvSpPr>
        <p:spPr>
          <a:xfrm>
            <a:off x="0" y="1275588"/>
            <a:ext cx="827584" cy="28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Oval 7">
            <a:extLst>
              <a:ext uri="{FF2B5EF4-FFF2-40B4-BE49-F238E27FC236}">
                <a16:creationId xmlns:a16="http://schemas.microsoft.com/office/drawing/2014/main" id="{6E276477-B1E8-C758-40D5-2E31F355521F}"/>
              </a:ext>
            </a:extLst>
          </p:cNvPr>
          <p:cNvSpPr/>
          <p:nvPr/>
        </p:nvSpPr>
        <p:spPr>
          <a:xfrm>
            <a:off x="0" y="1923660"/>
            <a:ext cx="827584" cy="28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Oval 8">
            <a:extLst>
              <a:ext uri="{FF2B5EF4-FFF2-40B4-BE49-F238E27FC236}">
                <a16:creationId xmlns:a16="http://schemas.microsoft.com/office/drawing/2014/main" id="{01C62D55-2129-8647-B7DA-252AD5805F6C}"/>
              </a:ext>
            </a:extLst>
          </p:cNvPr>
          <p:cNvSpPr/>
          <p:nvPr/>
        </p:nvSpPr>
        <p:spPr>
          <a:xfrm>
            <a:off x="-36512" y="2580823"/>
            <a:ext cx="1252736" cy="415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Oval 9">
            <a:extLst>
              <a:ext uri="{FF2B5EF4-FFF2-40B4-BE49-F238E27FC236}">
                <a16:creationId xmlns:a16="http://schemas.microsoft.com/office/drawing/2014/main" id="{2A7EF1BA-A39D-23B4-3D4C-06749F1EE40C}"/>
              </a:ext>
            </a:extLst>
          </p:cNvPr>
          <p:cNvSpPr/>
          <p:nvPr/>
        </p:nvSpPr>
        <p:spPr>
          <a:xfrm>
            <a:off x="-36512" y="3573016"/>
            <a:ext cx="1216224" cy="309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Oval 10">
            <a:extLst>
              <a:ext uri="{FF2B5EF4-FFF2-40B4-BE49-F238E27FC236}">
                <a16:creationId xmlns:a16="http://schemas.microsoft.com/office/drawing/2014/main" id="{DB97AED1-0E3C-0EE4-C4A8-A8417FE7C088}"/>
              </a:ext>
            </a:extLst>
          </p:cNvPr>
          <p:cNvSpPr/>
          <p:nvPr/>
        </p:nvSpPr>
        <p:spPr>
          <a:xfrm>
            <a:off x="7596336" y="368084"/>
            <a:ext cx="1555503" cy="5256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507CC862-2B2A-D7C4-9E21-7F6C5199BD5E}"/>
              </a:ext>
            </a:extLst>
          </p:cNvPr>
          <p:cNvSpPr txBox="1"/>
          <p:nvPr/>
        </p:nvSpPr>
        <p:spPr>
          <a:xfrm>
            <a:off x="827584" y="6021288"/>
            <a:ext cx="6162264" cy="307777"/>
          </a:xfrm>
          <a:prstGeom prst="rect">
            <a:avLst/>
          </a:prstGeom>
          <a:noFill/>
        </p:spPr>
        <p:txBody>
          <a:bodyPr wrap="none" rtlCol="0">
            <a:spAutoFit/>
          </a:bodyPr>
          <a:lstStyle/>
          <a:p>
            <a:r>
              <a:rPr lang="pt-BR" sz="1400" dirty="0">
                <a:solidFill>
                  <a:schemeClr val="tx1">
                    <a:lumMod val="50000"/>
                    <a:lumOff val="50000"/>
                  </a:schemeClr>
                </a:solidFill>
              </a:rPr>
              <a:t>Fonte: https://</a:t>
            </a:r>
            <a:r>
              <a:rPr lang="pt-BR" sz="1400" dirty="0" err="1">
                <a:solidFill>
                  <a:schemeClr val="tx1">
                    <a:lumMod val="50000"/>
                    <a:lumOff val="50000"/>
                  </a:schemeClr>
                </a:solidFill>
              </a:rPr>
              <a:t>www.healthdata.org</a:t>
            </a:r>
            <a:r>
              <a:rPr lang="pt-BR" sz="1400" dirty="0">
                <a:solidFill>
                  <a:schemeClr val="tx1">
                    <a:lumMod val="50000"/>
                    <a:lumOff val="50000"/>
                  </a:schemeClr>
                </a:solidFill>
              </a:rPr>
              <a:t>/covid/covid-19-vaccine-efficacy-summary</a:t>
            </a:r>
          </a:p>
        </p:txBody>
      </p:sp>
    </p:spTree>
    <p:extLst>
      <p:ext uri="{BB962C8B-B14F-4D97-AF65-F5344CB8AC3E}">
        <p14:creationId xmlns:p14="http://schemas.microsoft.com/office/powerpoint/2010/main" val="18865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C7DF-CC9A-6B4A-B916-540D0FE5FCB8}"/>
              </a:ext>
            </a:extLst>
          </p:cNvPr>
          <p:cNvSpPr>
            <a:spLocks noGrp="1"/>
          </p:cNvSpPr>
          <p:nvPr>
            <p:ph type="title"/>
          </p:nvPr>
        </p:nvSpPr>
        <p:spPr>
          <a:xfrm>
            <a:off x="755576" y="284460"/>
            <a:ext cx="8229600" cy="1143000"/>
          </a:xfrm>
        </p:spPr>
        <p:txBody>
          <a:bodyPr>
            <a:normAutofit/>
          </a:bodyPr>
          <a:lstStyle/>
          <a:p>
            <a:r>
              <a:rPr lang="pt-BR" dirty="0"/>
              <a:t>GAVI – The </a:t>
            </a:r>
            <a:r>
              <a:rPr lang="pt-BR" dirty="0" err="1"/>
              <a:t>Vaccine</a:t>
            </a:r>
            <a:r>
              <a:rPr lang="pt-BR" dirty="0"/>
              <a:t> Alliance</a:t>
            </a:r>
          </a:p>
        </p:txBody>
      </p:sp>
      <p:sp>
        <p:nvSpPr>
          <p:cNvPr id="4" name="CaixaDeTexto 3">
            <a:extLst>
              <a:ext uri="{FF2B5EF4-FFF2-40B4-BE49-F238E27FC236}">
                <a16:creationId xmlns:a16="http://schemas.microsoft.com/office/drawing/2014/main" id="{7DAB7073-E025-2D40-A701-B3A70B4C26E6}"/>
              </a:ext>
            </a:extLst>
          </p:cNvPr>
          <p:cNvSpPr txBox="1"/>
          <p:nvPr/>
        </p:nvSpPr>
        <p:spPr>
          <a:xfrm>
            <a:off x="1043608" y="6381328"/>
            <a:ext cx="6107954" cy="461665"/>
          </a:xfrm>
          <a:prstGeom prst="rect">
            <a:avLst/>
          </a:prstGeom>
          <a:noFill/>
        </p:spPr>
        <p:txBody>
          <a:bodyPr wrap="none" rtlCol="0">
            <a:spAutoFit/>
          </a:bodyPr>
          <a:lstStyle/>
          <a:p>
            <a:r>
              <a:rPr lang="pt-BR" sz="1200" dirty="0"/>
              <a:t>Fonte: </a:t>
            </a:r>
            <a:r>
              <a:rPr lang="pt-BR" sz="1200" dirty="0">
                <a:solidFill>
                  <a:srgbClr val="C00000"/>
                </a:solidFill>
                <a:hlinkClick r:id="rId3">
                  <a:extLst>
                    <a:ext uri="{A12FA001-AC4F-418D-AE19-62706E023703}">
                      <ahyp:hlinkClr xmlns:ahyp="http://schemas.microsoft.com/office/drawing/2018/hyperlinkcolor" val="tx"/>
                    </a:ext>
                  </a:extLst>
                </a:hlinkClick>
              </a:rPr>
              <a:t>https://www.gavi.org/vaccineswork/covid-19-vaccine-race</a:t>
            </a:r>
            <a:r>
              <a:rPr lang="pt-BR" sz="1200" dirty="0">
                <a:solidFill>
                  <a:srgbClr val="C00000"/>
                </a:solidFill>
              </a:rPr>
              <a:t> </a:t>
            </a:r>
            <a:r>
              <a:rPr lang="pt-BR" sz="1200" dirty="0"/>
              <a:t>em 20 de junho de 2022</a:t>
            </a:r>
            <a:br>
              <a:rPr lang="pt-BR" sz="1200" dirty="0"/>
            </a:br>
            <a:r>
              <a:rPr lang="pt-BR" sz="1200" dirty="0"/>
              <a:t>            Quatro tipos de vacina anti-COVID-19 </a:t>
            </a:r>
            <a:r>
              <a:rPr lang="pt-BR" sz="1200" dirty="0">
                <a:hlinkClick r:id="rId4">
                  <a:extLst>
                    <a:ext uri="{A12FA001-AC4F-418D-AE19-62706E023703}">
                      <ahyp:hlinkClr xmlns:ahyp="http://schemas.microsoft.com/office/drawing/2018/hyperlinkcolor" val="tx"/>
                    </a:ext>
                  </a:extLst>
                </a:hlinkClick>
              </a:rPr>
              <a:t>https://bit.ly/2Xp13kr</a:t>
            </a:r>
            <a:r>
              <a:rPr lang="pt-BR" sz="1200" dirty="0"/>
              <a:t> </a:t>
            </a:r>
          </a:p>
        </p:txBody>
      </p:sp>
      <p:sp>
        <p:nvSpPr>
          <p:cNvPr id="3" name="CaixaDeTexto 2">
            <a:extLst>
              <a:ext uri="{FF2B5EF4-FFF2-40B4-BE49-F238E27FC236}">
                <a16:creationId xmlns:a16="http://schemas.microsoft.com/office/drawing/2014/main" id="{5B875847-1690-1441-B10E-0437D7211D3D}"/>
              </a:ext>
            </a:extLst>
          </p:cNvPr>
          <p:cNvSpPr txBox="1"/>
          <p:nvPr/>
        </p:nvSpPr>
        <p:spPr>
          <a:xfrm>
            <a:off x="395536" y="1516823"/>
            <a:ext cx="5958234" cy="461665"/>
          </a:xfrm>
          <a:prstGeom prst="rect">
            <a:avLst/>
          </a:prstGeom>
          <a:noFill/>
        </p:spPr>
        <p:txBody>
          <a:bodyPr wrap="none" rtlCol="0">
            <a:spAutoFit/>
          </a:bodyPr>
          <a:lstStyle/>
          <a:p>
            <a:r>
              <a:rPr lang="pt-BR" sz="2400" b="1" dirty="0"/>
              <a:t>A corrida por vacinas contra a COVID-19 </a:t>
            </a:r>
          </a:p>
        </p:txBody>
      </p:sp>
      <p:pic>
        <p:nvPicPr>
          <p:cNvPr id="5" name="Picture 2">
            <a:extLst>
              <a:ext uri="{FF2B5EF4-FFF2-40B4-BE49-F238E27FC236}">
                <a16:creationId xmlns:a16="http://schemas.microsoft.com/office/drawing/2014/main" id="{F4FE2667-3522-24AE-1923-746D5322E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24" y="1954610"/>
            <a:ext cx="8748464" cy="445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4">
            <a:extLst>
              <a:ext uri="{FF2B5EF4-FFF2-40B4-BE49-F238E27FC236}">
                <a16:creationId xmlns:a16="http://schemas.microsoft.com/office/drawing/2014/main" id="{959C1B54-F16D-9464-C769-843D8D61D7B6}"/>
              </a:ext>
            </a:extLst>
          </p:cNvPr>
          <p:cNvGraphicFramePr>
            <a:graphicFrameLocks noGrp="1"/>
          </p:cNvGraphicFramePr>
          <p:nvPr>
            <p:extLst>
              <p:ext uri="{D42A27DB-BD31-4B8C-83A1-F6EECF244321}">
                <p14:modId xmlns:p14="http://schemas.microsoft.com/office/powerpoint/2010/main" val="2053091065"/>
              </p:ext>
            </p:extLst>
          </p:nvPr>
        </p:nvGraphicFramePr>
        <p:xfrm>
          <a:off x="143508" y="53240"/>
          <a:ext cx="8856984" cy="6695440"/>
        </p:xfrm>
        <a:graphic>
          <a:graphicData uri="http://schemas.openxmlformats.org/drawingml/2006/table">
            <a:tbl>
              <a:tblPr firstRow="1" bandRow="1">
                <a:tableStyleId>{5C22544A-7EE6-4342-B048-85BDC9FD1C3A}</a:tableStyleId>
              </a:tblPr>
              <a:tblGrid>
                <a:gridCol w="8856984">
                  <a:extLst>
                    <a:ext uri="{9D8B030D-6E8A-4147-A177-3AD203B41FA5}">
                      <a16:colId xmlns:a16="http://schemas.microsoft.com/office/drawing/2014/main" val="138992768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err="1">
                          <a:solidFill>
                            <a:schemeClr val="bg1"/>
                          </a:solidFill>
                        </a:rPr>
                        <a:t>Parent</a:t>
                      </a:r>
                      <a:r>
                        <a:rPr lang="pt-BR" b="1" dirty="0">
                          <a:solidFill>
                            <a:schemeClr val="bg1"/>
                          </a:solidFill>
                        </a:rPr>
                        <a:t> </a:t>
                      </a:r>
                      <a:r>
                        <a:rPr lang="pt-BR" b="1" dirty="0" err="1">
                          <a:solidFill>
                            <a:schemeClr val="bg1"/>
                          </a:solidFill>
                        </a:rPr>
                        <a:t>Attitudes</a:t>
                      </a:r>
                      <a:r>
                        <a:rPr lang="pt-BR" b="1" dirty="0">
                          <a:solidFill>
                            <a:schemeClr val="bg1"/>
                          </a:solidFill>
                        </a:rPr>
                        <a:t> </a:t>
                      </a:r>
                      <a:r>
                        <a:rPr lang="pt-BR" b="1" dirty="0" err="1">
                          <a:solidFill>
                            <a:schemeClr val="bg1"/>
                          </a:solidFill>
                        </a:rPr>
                        <a:t>About</a:t>
                      </a:r>
                      <a:r>
                        <a:rPr lang="pt-BR" b="1" dirty="0">
                          <a:solidFill>
                            <a:schemeClr val="bg1"/>
                          </a:solidFill>
                        </a:rPr>
                        <a:t> </a:t>
                      </a:r>
                      <a:r>
                        <a:rPr lang="pt-BR" b="1" dirty="0" err="1">
                          <a:solidFill>
                            <a:schemeClr val="bg1"/>
                          </a:solidFill>
                        </a:rPr>
                        <a:t>Childhood</a:t>
                      </a:r>
                      <a:r>
                        <a:rPr lang="pt-BR" b="1" dirty="0">
                          <a:solidFill>
                            <a:schemeClr val="bg1"/>
                          </a:solidFill>
                        </a:rPr>
                        <a:t> </a:t>
                      </a:r>
                      <a:r>
                        <a:rPr lang="pt-BR" b="1" dirty="0" err="1">
                          <a:solidFill>
                            <a:schemeClr val="bg1"/>
                          </a:solidFill>
                        </a:rPr>
                        <a:t>Vaccine</a:t>
                      </a:r>
                      <a:r>
                        <a:rPr lang="pt-BR" b="1" dirty="0">
                          <a:solidFill>
                            <a:schemeClr val="bg1"/>
                          </a:solidFill>
                        </a:rPr>
                        <a:t> (PACV)     </a:t>
                      </a:r>
                      <a:r>
                        <a:rPr lang="pt-BR" sz="2000" b="1" dirty="0">
                          <a:solidFill>
                            <a:schemeClr val="bg1"/>
                          </a:solidFill>
                        </a:rPr>
                        <a:t>15 itens</a:t>
                      </a:r>
                    </a:p>
                  </a:txBody>
                  <a:tcPr/>
                </a:tc>
                <a:extLst>
                  <a:ext uri="{0D108BD9-81ED-4DB2-BD59-A6C34878D82A}">
                    <a16:rowId xmlns:a16="http://schemas.microsoft.com/office/drawing/2014/main" val="3685270697"/>
                  </a:ext>
                </a:extLst>
              </a:tr>
              <a:tr h="370840">
                <a:tc>
                  <a:txBody>
                    <a:bodyPr/>
                    <a:lstStyle/>
                    <a:p>
                      <a:pPr>
                        <a:spcAft>
                          <a:spcPts val="1500"/>
                        </a:spcAft>
                      </a:pPr>
                      <a:r>
                        <a:rPr lang="pt-BR" sz="1200" b="1" dirty="0">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Você já atrasou a vacinação do seu filho? Não considere atrasos por motivo de alergia ou doença. Não considere, também, vacinas sazonais (administradas em campanhas) como a vacina anual contra a gripe (influenza).</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685213253"/>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Você já deixou de vacinar seu filho? Não considere doses perdidas por motivo de alergia ou doença. Não considere, também, vacinas sazonais (administradas em campanhas) como a vacina anual contra a gripe (influenza).</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652520282"/>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Seguir corretamente o calendário de vacinação é bom para a saúde do meu filho.</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196682150"/>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As crianças recebem mais vacinas do que elas necessitam.</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70762282"/>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Acredito que muitas das doenças que as vacinas previnem são graves.</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234438342"/>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É melhor que o meu filho adoeça do que ele tomar vacina.</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930945756"/>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É melhor para o meu filho receber menos doses de vacinas de uma vez.</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061173126"/>
                  </a:ext>
                </a:extLst>
              </a:tr>
              <a:tr h="370840">
                <a:tc>
                  <a:txBody>
                    <a:bodyPr/>
                    <a:lstStyle/>
                    <a:p>
                      <a:pPr>
                        <a:spcAft>
                          <a:spcPts val="1500"/>
                        </a:spcAft>
                      </a:pPr>
                      <a:r>
                        <a:rPr lang="pt-BR" sz="1200" b="1" dirty="0">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Você está preocupado com o fato de seu filho ter alguma reação grave após receber uma vacina?</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300753024"/>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Você está preocupado com a possibilidade de alguma vacina recebida pelo seu filho não ser segura?</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118620594"/>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Você está preocupado com a possibilidade de alguma vacina recebida pelo seu filho não prevenir a doença que ela se propõe?</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618764517"/>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Se você tivesse outro filho hoje, iria levá-lo para receber todas as doses de vacinas recomendadas no calendário de vacinação?</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589727459"/>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No geral, o quanto você duvida, ou desconfia, das vacinas infantis?</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98808485"/>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Confio nas informações que recebo de fontes oficiais (ex.: Ministério da Saúde) sobre as vacinas.</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778309496"/>
                  </a:ext>
                </a:extLst>
              </a:tr>
              <a:tr h="370840">
                <a:tc>
                  <a:txBody>
                    <a:bodyPr/>
                    <a:lstStyle/>
                    <a:p>
                      <a:pPr>
                        <a:spcAft>
                          <a:spcPts val="1500"/>
                        </a:spcAft>
                      </a:pPr>
                      <a:r>
                        <a:rPr lang="pt-BR" sz="1200" b="1">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Estou disposto a discutir minhas preocupações sobre as vacinas infantis com os profissionais de saúde que cuidam da saúde do meu filho.</a:t>
                      </a:r>
                      <a:endParaRPr lang="pt-BR" sz="12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031974074"/>
                  </a:ext>
                </a:extLst>
              </a:tr>
              <a:tr h="370840">
                <a:tc>
                  <a:txBody>
                    <a:bodyPr/>
                    <a:lstStyle/>
                    <a:p>
                      <a:pPr>
                        <a:spcAft>
                          <a:spcPts val="1500"/>
                        </a:spcAft>
                      </a:pPr>
                      <a:r>
                        <a:rPr lang="pt-BR" sz="1200" b="1" dirty="0">
                          <a:solidFill>
                            <a:srgbClr val="403D39"/>
                          </a:solidFill>
                          <a:effectLst/>
                          <a:latin typeface="Arial" panose="020B0604020202020204" pitchFamily="34" charset="0"/>
                          <a:ea typeface="Times New Roman" panose="02020603050405020304" pitchFamily="18" charset="0"/>
                          <a:cs typeface="Times New Roman" panose="02020603050405020304" pitchFamily="18" charset="0"/>
                        </a:rPr>
                        <a:t>Confio nos profissionais de saúde que cuidam da saúde do meu filho.</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23614090"/>
                  </a:ext>
                </a:extLst>
              </a:tr>
            </a:tbl>
          </a:graphicData>
        </a:graphic>
      </p:graphicFrame>
      <p:sp>
        <p:nvSpPr>
          <p:cNvPr id="4" name="CaixaDeTexto 3">
            <a:extLst>
              <a:ext uri="{FF2B5EF4-FFF2-40B4-BE49-F238E27FC236}">
                <a16:creationId xmlns:a16="http://schemas.microsoft.com/office/drawing/2014/main" id="{810B6C68-8F18-9206-D83E-B2C74C911F16}"/>
              </a:ext>
            </a:extLst>
          </p:cNvPr>
          <p:cNvSpPr txBox="1"/>
          <p:nvPr/>
        </p:nvSpPr>
        <p:spPr>
          <a:xfrm>
            <a:off x="5604399" y="6608385"/>
            <a:ext cx="3216073" cy="276999"/>
          </a:xfrm>
          <a:prstGeom prst="rect">
            <a:avLst/>
          </a:prstGeom>
          <a:noFill/>
        </p:spPr>
        <p:txBody>
          <a:bodyPr wrap="none" rtlCol="0">
            <a:spAutoFit/>
          </a:bodyPr>
          <a:lstStyle/>
          <a:p>
            <a:r>
              <a:rPr lang="pt-BR" sz="1200" dirty="0"/>
              <a:t>Fonte: DOI: 10.1590/1413-81232022275.11802021</a:t>
            </a:r>
          </a:p>
        </p:txBody>
      </p:sp>
    </p:spTree>
    <p:extLst>
      <p:ext uri="{BB962C8B-B14F-4D97-AF65-F5344CB8AC3E}">
        <p14:creationId xmlns:p14="http://schemas.microsoft.com/office/powerpoint/2010/main" val="376569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01F2781-7E68-7249-A812-0B149010F917}"/>
              </a:ext>
            </a:extLst>
          </p:cNvPr>
          <p:cNvSpPr/>
          <p:nvPr/>
        </p:nvSpPr>
        <p:spPr>
          <a:xfrm>
            <a:off x="1043608" y="740593"/>
            <a:ext cx="3725122" cy="584775"/>
          </a:xfrm>
          <a:prstGeom prst="rect">
            <a:avLst/>
          </a:prstGeom>
          <a:noFill/>
        </p:spPr>
        <p:txBody>
          <a:bodyPr wrap="none" rtlCol="0">
            <a:spAutoFit/>
          </a:bodyPr>
          <a:lstStyle/>
          <a:p>
            <a:r>
              <a:rPr lang="pt-BR" sz="3200" b="1" dirty="0"/>
              <a:t>Hesitação à vacina</a:t>
            </a:r>
          </a:p>
        </p:txBody>
      </p:sp>
      <p:sp>
        <p:nvSpPr>
          <p:cNvPr id="3" name="Retângulo 2">
            <a:extLst>
              <a:ext uri="{FF2B5EF4-FFF2-40B4-BE49-F238E27FC236}">
                <a16:creationId xmlns:a16="http://schemas.microsoft.com/office/drawing/2014/main" id="{40D2E1CB-A4A7-A349-B5CD-98F2CE18DA2C}"/>
              </a:ext>
            </a:extLst>
          </p:cNvPr>
          <p:cNvSpPr/>
          <p:nvPr/>
        </p:nvSpPr>
        <p:spPr>
          <a:xfrm>
            <a:off x="64631" y="3451635"/>
            <a:ext cx="2509982" cy="646331"/>
          </a:xfrm>
          <a:prstGeom prst="rect">
            <a:avLst/>
          </a:prstGeom>
        </p:spPr>
        <p:txBody>
          <a:bodyPr wrap="none">
            <a:spAutoFit/>
          </a:bodyPr>
          <a:lstStyle/>
          <a:p>
            <a:r>
              <a:rPr lang="pt-BR" sz="1200" b="1" dirty="0" err="1"/>
              <a:t>Vaccines</a:t>
            </a:r>
            <a:r>
              <a:rPr lang="pt-BR" sz="1200" b="1" dirty="0"/>
              <a:t>: A </a:t>
            </a:r>
            <a:r>
              <a:rPr lang="pt-BR" sz="1200" b="1" dirty="0" err="1"/>
              <a:t>Measured</a:t>
            </a:r>
            <a:r>
              <a:rPr lang="pt-BR" sz="1200" b="1" dirty="0"/>
              <a:t> Response </a:t>
            </a:r>
          </a:p>
          <a:p>
            <a:endParaRPr lang="pt-BR" sz="1200" b="1" dirty="0"/>
          </a:p>
          <a:p>
            <a:r>
              <a:rPr lang="pt-BR" sz="1200" dirty="0">
                <a:solidFill>
                  <a:srgbClr val="C00000"/>
                </a:solidFill>
                <a:hlinkClick r:id="rId2">
                  <a:extLst>
                    <a:ext uri="{A12FA001-AC4F-418D-AE19-62706E023703}">
                      <ahyp:hlinkClr xmlns:ahyp="http://schemas.microsoft.com/office/drawing/2018/hyperlinkcolor" val="tx"/>
                    </a:ext>
                  </a:extLst>
                </a:hlinkClick>
              </a:rPr>
              <a:t>https://youtu.be/8BIcAZxFfrc</a:t>
            </a:r>
            <a:r>
              <a:rPr lang="pt-BR" sz="1200" dirty="0">
                <a:solidFill>
                  <a:srgbClr val="C00000"/>
                </a:solidFill>
              </a:rPr>
              <a:t> </a:t>
            </a:r>
          </a:p>
        </p:txBody>
      </p:sp>
      <p:sp>
        <p:nvSpPr>
          <p:cNvPr id="4" name="Retângulo 3">
            <a:extLst>
              <a:ext uri="{FF2B5EF4-FFF2-40B4-BE49-F238E27FC236}">
                <a16:creationId xmlns:a16="http://schemas.microsoft.com/office/drawing/2014/main" id="{4A63149A-A3A0-3645-9AFA-FAB82EB54A0F}"/>
              </a:ext>
            </a:extLst>
          </p:cNvPr>
          <p:cNvSpPr/>
          <p:nvPr/>
        </p:nvSpPr>
        <p:spPr>
          <a:xfrm>
            <a:off x="61698" y="4314148"/>
            <a:ext cx="4060086" cy="646331"/>
          </a:xfrm>
          <a:prstGeom prst="rect">
            <a:avLst/>
          </a:prstGeom>
        </p:spPr>
        <p:txBody>
          <a:bodyPr wrap="none">
            <a:spAutoFit/>
          </a:bodyPr>
          <a:lstStyle/>
          <a:p>
            <a:r>
              <a:rPr lang="pt-BR" sz="1200" b="1" dirty="0" err="1"/>
              <a:t>Vaccines</a:t>
            </a:r>
            <a:r>
              <a:rPr lang="pt-BR" sz="1200" b="1" dirty="0"/>
              <a:t> and </a:t>
            </a:r>
            <a:r>
              <a:rPr lang="pt-BR" sz="1200" b="1" dirty="0" err="1"/>
              <a:t>the</a:t>
            </a:r>
            <a:r>
              <a:rPr lang="pt-BR" sz="1200" b="1" dirty="0"/>
              <a:t> </a:t>
            </a:r>
            <a:r>
              <a:rPr lang="pt-BR" sz="1200" b="1" dirty="0" err="1"/>
              <a:t>autism</a:t>
            </a:r>
            <a:r>
              <a:rPr lang="pt-BR" sz="1200" b="1" dirty="0"/>
              <a:t> </a:t>
            </a:r>
            <a:r>
              <a:rPr lang="pt-BR" sz="1200" b="1" dirty="0" err="1"/>
              <a:t>myth</a:t>
            </a:r>
            <a:r>
              <a:rPr lang="pt-BR" sz="1200" b="1" dirty="0"/>
              <a:t> - </a:t>
            </a:r>
            <a:r>
              <a:rPr lang="pt-BR" sz="1200" b="1" dirty="0" err="1"/>
              <a:t>part</a:t>
            </a:r>
            <a:r>
              <a:rPr lang="pt-BR" sz="1200" b="1" dirty="0"/>
              <a:t> 1 | Khan </a:t>
            </a:r>
            <a:r>
              <a:rPr lang="pt-BR" sz="1200" b="1" dirty="0" err="1"/>
              <a:t>Academy</a:t>
            </a:r>
            <a:endParaRPr lang="pt-BR" sz="1200" b="1" dirty="0"/>
          </a:p>
          <a:p>
            <a:endParaRPr lang="pt-BR" sz="1200" dirty="0"/>
          </a:p>
          <a:p>
            <a:r>
              <a:rPr lang="pt-BR" sz="1200" dirty="0">
                <a:solidFill>
                  <a:srgbClr val="C00000"/>
                </a:solidFill>
                <a:hlinkClick r:id="rId3">
                  <a:extLst>
                    <a:ext uri="{A12FA001-AC4F-418D-AE19-62706E023703}">
                      <ahyp:hlinkClr xmlns:ahyp="http://schemas.microsoft.com/office/drawing/2018/hyperlinkcolor" val="tx"/>
                    </a:ext>
                  </a:extLst>
                </a:hlinkClick>
              </a:rPr>
              <a:t>https://youtu.be/u6gpw_Deth8</a:t>
            </a:r>
            <a:r>
              <a:rPr lang="pt-BR" sz="1200" dirty="0">
                <a:solidFill>
                  <a:srgbClr val="C00000"/>
                </a:solidFill>
              </a:rPr>
              <a:t> </a:t>
            </a:r>
          </a:p>
        </p:txBody>
      </p:sp>
      <p:sp>
        <p:nvSpPr>
          <p:cNvPr id="5" name="Retângulo 4">
            <a:extLst>
              <a:ext uri="{FF2B5EF4-FFF2-40B4-BE49-F238E27FC236}">
                <a16:creationId xmlns:a16="http://schemas.microsoft.com/office/drawing/2014/main" id="{0BD5E84D-5A69-5D43-9D2B-FA8803FCF419}"/>
              </a:ext>
            </a:extLst>
          </p:cNvPr>
          <p:cNvSpPr/>
          <p:nvPr/>
        </p:nvSpPr>
        <p:spPr>
          <a:xfrm>
            <a:off x="42462" y="5230941"/>
            <a:ext cx="4079322" cy="646331"/>
          </a:xfrm>
          <a:prstGeom prst="rect">
            <a:avLst/>
          </a:prstGeom>
        </p:spPr>
        <p:txBody>
          <a:bodyPr wrap="none">
            <a:spAutoFit/>
          </a:bodyPr>
          <a:lstStyle/>
          <a:p>
            <a:r>
              <a:rPr lang="pt-BR" sz="1200" b="1" dirty="0" err="1"/>
              <a:t>Vaccines</a:t>
            </a:r>
            <a:r>
              <a:rPr lang="pt-BR" sz="1200" b="1" dirty="0"/>
              <a:t> and </a:t>
            </a:r>
            <a:r>
              <a:rPr lang="pt-BR" sz="1200" b="1" dirty="0" err="1"/>
              <a:t>the</a:t>
            </a:r>
            <a:r>
              <a:rPr lang="pt-BR" sz="1200" b="1" dirty="0"/>
              <a:t> </a:t>
            </a:r>
            <a:r>
              <a:rPr lang="pt-BR" sz="1200" b="1" dirty="0" err="1"/>
              <a:t>autism</a:t>
            </a:r>
            <a:r>
              <a:rPr lang="pt-BR" sz="1200" b="1" dirty="0"/>
              <a:t> </a:t>
            </a:r>
            <a:r>
              <a:rPr lang="pt-BR" sz="1200" b="1" dirty="0" err="1"/>
              <a:t>myth</a:t>
            </a:r>
            <a:r>
              <a:rPr lang="pt-BR" sz="1200" b="1" dirty="0"/>
              <a:t> - </a:t>
            </a:r>
            <a:r>
              <a:rPr lang="pt-BR" sz="1200" b="1" dirty="0" err="1"/>
              <a:t>part</a:t>
            </a:r>
            <a:r>
              <a:rPr lang="pt-BR" sz="1200" b="1" dirty="0"/>
              <a:t> 2 | Khan </a:t>
            </a:r>
            <a:r>
              <a:rPr lang="pt-BR" sz="1200" b="1" dirty="0" err="1"/>
              <a:t>Academy</a:t>
            </a:r>
            <a:endParaRPr lang="pt-BR" sz="1200" b="1" dirty="0"/>
          </a:p>
          <a:p>
            <a:endParaRPr lang="pt-BR" sz="1200" dirty="0">
              <a:solidFill>
                <a:srgbClr val="C00000"/>
              </a:solidFill>
            </a:endParaRPr>
          </a:p>
          <a:p>
            <a:r>
              <a:rPr lang="pt-BR" sz="1200" dirty="0">
                <a:solidFill>
                  <a:srgbClr val="C00000"/>
                </a:solidFill>
                <a:hlinkClick r:id="rId4">
                  <a:extLst>
                    <a:ext uri="{A12FA001-AC4F-418D-AE19-62706E023703}">
                      <ahyp:hlinkClr xmlns:ahyp="http://schemas.microsoft.com/office/drawing/2018/hyperlinkcolor" val="tx"/>
                    </a:ext>
                  </a:extLst>
                </a:hlinkClick>
              </a:rPr>
              <a:t>https://youtu.be/HGb9m1dbNdM</a:t>
            </a:r>
            <a:r>
              <a:rPr lang="pt-BR" sz="1200" dirty="0">
                <a:solidFill>
                  <a:srgbClr val="C00000"/>
                </a:solidFill>
              </a:rPr>
              <a:t> </a:t>
            </a:r>
          </a:p>
        </p:txBody>
      </p:sp>
      <p:sp>
        <p:nvSpPr>
          <p:cNvPr id="6" name="CaixaDeTexto 5">
            <a:extLst>
              <a:ext uri="{FF2B5EF4-FFF2-40B4-BE49-F238E27FC236}">
                <a16:creationId xmlns:a16="http://schemas.microsoft.com/office/drawing/2014/main" id="{48469EE2-C8D5-A447-BDD6-E66699704D94}"/>
              </a:ext>
            </a:extLst>
          </p:cNvPr>
          <p:cNvSpPr txBox="1"/>
          <p:nvPr/>
        </p:nvSpPr>
        <p:spPr>
          <a:xfrm>
            <a:off x="107504" y="2718797"/>
            <a:ext cx="3094117" cy="646331"/>
          </a:xfrm>
          <a:prstGeom prst="rect">
            <a:avLst/>
          </a:prstGeom>
          <a:noFill/>
        </p:spPr>
        <p:txBody>
          <a:bodyPr wrap="none" rtlCol="0">
            <a:spAutoFit/>
          </a:bodyPr>
          <a:lstStyle/>
          <a:p>
            <a:r>
              <a:rPr lang="pt-BR" b="1" dirty="0"/>
              <a:t>Tríplice viral e Autismo</a:t>
            </a:r>
            <a:br>
              <a:rPr lang="pt-BR" b="1" dirty="0"/>
            </a:br>
            <a:r>
              <a:rPr lang="pt-BR" b="1" dirty="0"/>
              <a:t>Estudo de </a:t>
            </a:r>
            <a:r>
              <a:rPr lang="pt-BR" b="1" dirty="0" err="1"/>
              <a:t>Wakefield</a:t>
            </a:r>
            <a:r>
              <a:rPr lang="pt-BR" b="1" dirty="0"/>
              <a:t> (1998)</a:t>
            </a:r>
          </a:p>
        </p:txBody>
      </p:sp>
      <p:sp>
        <p:nvSpPr>
          <p:cNvPr id="7" name="CaixaDeTexto 6">
            <a:extLst>
              <a:ext uri="{FF2B5EF4-FFF2-40B4-BE49-F238E27FC236}">
                <a16:creationId xmlns:a16="http://schemas.microsoft.com/office/drawing/2014/main" id="{AAF84C81-0585-8347-BBA3-F525F7906DAE}"/>
              </a:ext>
            </a:extLst>
          </p:cNvPr>
          <p:cNvSpPr txBox="1"/>
          <p:nvPr/>
        </p:nvSpPr>
        <p:spPr>
          <a:xfrm>
            <a:off x="4374969" y="1916831"/>
            <a:ext cx="2247218" cy="369332"/>
          </a:xfrm>
          <a:prstGeom prst="rect">
            <a:avLst/>
          </a:prstGeom>
          <a:noFill/>
        </p:spPr>
        <p:txBody>
          <a:bodyPr wrap="none" rtlCol="0">
            <a:spAutoFit/>
          </a:bodyPr>
          <a:lstStyle/>
          <a:p>
            <a:r>
              <a:rPr lang="pt-BR" b="1" i="1" dirty="0"/>
              <a:t>Problemas efetivos</a:t>
            </a:r>
          </a:p>
        </p:txBody>
      </p:sp>
      <p:sp>
        <p:nvSpPr>
          <p:cNvPr id="8" name="Retângulo 7">
            <a:extLst>
              <a:ext uri="{FF2B5EF4-FFF2-40B4-BE49-F238E27FC236}">
                <a16:creationId xmlns:a16="http://schemas.microsoft.com/office/drawing/2014/main" id="{5D3DB509-3220-9B42-A30D-001EDE29FA67}"/>
              </a:ext>
            </a:extLst>
          </p:cNvPr>
          <p:cNvSpPr/>
          <p:nvPr/>
        </p:nvSpPr>
        <p:spPr>
          <a:xfrm>
            <a:off x="4355976" y="2544333"/>
            <a:ext cx="4501553" cy="984885"/>
          </a:xfrm>
          <a:prstGeom prst="rect">
            <a:avLst/>
          </a:prstGeom>
        </p:spPr>
        <p:txBody>
          <a:bodyPr wrap="none">
            <a:spAutoFit/>
          </a:bodyPr>
          <a:lstStyle/>
          <a:p>
            <a:r>
              <a:rPr lang="pt-BR" sz="1200" b="1" dirty="0"/>
              <a:t>Vacina Salk (VIP) </a:t>
            </a:r>
            <a:br>
              <a:rPr lang="pt-BR" sz="1200" b="1" dirty="0"/>
            </a:br>
            <a:r>
              <a:rPr lang="pt-BR" sz="1200" b="1" dirty="0"/>
              <a:t>The </a:t>
            </a:r>
            <a:r>
              <a:rPr lang="pt-BR" sz="1200" b="1" dirty="0" err="1"/>
              <a:t>Cutter</a:t>
            </a:r>
            <a:r>
              <a:rPr lang="pt-BR" sz="1200" b="1" dirty="0"/>
              <a:t> incidente em 1955</a:t>
            </a:r>
          </a:p>
          <a:p>
            <a:endParaRPr lang="pt-BR" sz="1200" b="1" dirty="0"/>
          </a:p>
          <a:p>
            <a:r>
              <a:rPr lang="pt-BR" sz="1100" dirty="0">
                <a:solidFill>
                  <a:srgbClr val="C00000"/>
                </a:solidFill>
                <a:hlinkClick r:id="rId5">
                  <a:extLst>
                    <a:ext uri="{A12FA001-AC4F-418D-AE19-62706E023703}">
                      <ahyp:hlinkClr xmlns:ahyp="http://schemas.microsoft.com/office/drawing/2018/hyperlinkcolor" val="tx"/>
                    </a:ext>
                  </a:extLst>
                </a:hlinkClick>
              </a:rPr>
              <a:t>https://www.ncbi.nlm.nih.gov/pmc/articles/PMC1383764/pdf/0156.pdf</a:t>
            </a:r>
            <a:br>
              <a:rPr lang="pt-BR" sz="1100" dirty="0">
                <a:solidFill>
                  <a:srgbClr val="C00000"/>
                </a:solidFill>
              </a:rPr>
            </a:br>
            <a:r>
              <a:rPr lang="pt-BR" sz="1100" dirty="0">
                <a:solidFill>
                  <a:srgbClr val="C00000"/>
                </a:solidFill>
                <a:hlinkClick r:id="rId6">
                  <a:extLst>
                    <a:ext uri="{A12FA001-AC4F-418D-AE19-62706E023703}">
                      <ahyp:hlinkClr xmlns:ahyp="http://schemas.microsoft.com/office/drawing/2018/hyperlinkcolor" val="tx"/>
                    </a:ext>
                  </a:extLst>
                </a:hlinkClick>
              </a:rPr>
              <a:t>https://youtu.be/aLf63yIEquo</a:t>
            </a:r>
            <a:r>
              <a:rPr lang="pt-BR" sz="1100" dirty="0">
                <a:solidFill>
                  <a:srgbClr val="C00000"/>
                </a:solidFill>
              </a:rPr>
              <a:t> </a:t>
            </a:r>
          </a:p>
        </p:txBody>
      </p:sp>
      <p:sp>
        <p:nvSpPr>
          <p:cNvPr id="9" name="Retângulo 8">
            <a:extLst>
              <a:ext uri="{FF2B5EF4-FFF2-40B4-BE49-F238E27FC236}">
                <a16:creationId xmlns:a16="http://schemas.microsoft.com/office/drawing/2014/main" id="{13FBEDA5-3A21-E94C-A983-37E3BFBEE95B}"/>
              </a:ext>
            </a:extLst>
          </p:cNvPr>
          <p:cNvSpPr/>
          <p:nvPr/>
        </p:nvSpPr>
        <p:spPr>
          <a:xfrm>
            <a:off x="4374969" y="3790781"/>
            <a:ext cx="3240246" cy="646331"/>
          </a:xfrm>
          <a:prstGeom prst="rect">
            <a:avLst/>
          </a:prstGeom>
        </p:spPr>
        <p:txBody>
          <a:bodyPr wrap="none">
            <a:spAutoFit/>
          </a:bodyPr>
          <a:lstStyle/>
          <a:p>
            <a:r>
              <a:rPr lang="pt-BR" sz="1200" b="1" dirty="0"/>
              <a:t>Vacina vírus sincicial respiratório  em 1960</a:t>
            </a:r>
          </a:p>
          <a:p>
            <a:endParaRPr lang="pt-BR" sz="1200" b="1" dirty="0"/>
          </a:p>
          <a:p>
            <a:r>
              <a:rPr lang="pt-BR" sz="1200" dirty="0">
                <a:solidFill>
                  <a:srgbClr val="C00000"/>
                </a:solidFill>
                <a:hlinkClick r:id="rId7">
                  <a:extLst>
                    <a:ext uri="{A12FA001-AC4F-418D-AE19-62706E023703}">
                      <ahyp:hlinkClr xmlns:ahyp="http://schemas.microsoft.com/office/drawing/2018/hyperlinkcolor" val="tx"/>
                    </a:ext>
                  </a:extLst>
                </a:hlinkClick>
              </a:rPr>
              <a:t>https://doi.org/10.1038/nm0109-21</a:t>
            </a:r>
            <a:r>
              <a:rPr lang="pt-BR" sz="1200" dirty="0">
                <a:solidFill>
                  <a:srgbClr val="C00000"/>
                </a:solidFill>
              </a:rPr>
              <a:t> </a:t>
            </a:r>
          </a:p>
        </p:txBody>
      </p:sp>
      <p:sp>
        <p:nvSpPr>
          <p:cNvPr id="10" name="Retângulo 9">
            <a:extLst>
              <a:ext uri="{FF2B5EF4-FFF2-40B4-BE49-F238E27FC236}">
                <a16:creationId xmlns:a16="http://schemas.microsoft.com/office/drawing/2014/main" id="{E5679F90-AB36-FD48-BBFE-C0C221E0B4F9}"/>
              </a:ext>
            </a:extLst>
          </p:cNvPr>
          <p:cNvSpPr/>
          <p:nvPr/>
        </p:nvSpPr>
        <p:spPr>
          <a:xfrm>
            <a:off x="4425937" y="4583699"/>
            <a:ext cx="4557658" cy="615553"/>
          </a:xfrm>
          <a:prstGeom prst="rect">
            <a:avLst/>
          </a:prstGeom>
        </p:spPr>
        <p:txBody>
          <a:bodyPr wrap="none">
            <a:spAutoFit/>
          </a:bodyPr>
          <a:lstStyle/>
          <a:p>
            <a:r>
              <a:rPr lang="pt-BR" sz="1200" b="1"/>
              <a:t>Rotashield</a:t>
            </a:r>
            <a:r>
              <a:rPr lang="pt-BR" sz="1200" b="1" dirty="0"/>
              <a:t>,  Vacina </a:t>
            </a:r>
            <a:r>
              <a:rPr lang="pt-BR" sz="1200" b="1" dirty="0" err="1"/>
              <a:t>rotavírus</a:t>
            </a:r>
            <a:r>
              <a:rPr lang="pt-BR" sz="1200" b="1" dirty="0"/>
              <a:t> em 1998</a:t>
            </a:r>
          </a:p>
          <a:p>
            <a:endParaRPr lang="pt-BR" sz="1200" b="1" dirty="0"/>
          </a:p>
          <a:p>
            <a:r>
              <a:rPr lang="pt-BR" sz="1000" dirty="0" err="1">
                <a:solidFill>
                  <a:srgbClr val="C00000"/>
                </a:solidFill>
              </a:rPr>
              <a:t>https</a:t>
            </a:r>
            <a:r>
              <a:rPr lang="pt-BR" sz="1000" dirty="0">
                <a:solidFill>
                  <a:srgbClr val="C00000"/>
                </a:solidFill>
              </a:rPr>
              <a:t>://</a:t>
            </a:r>
            <a:r>
              <a:rPr lang="pt-BR" sz="1000" dirty="0" err="1">
                <a:solidFill>
                  <a:srgbClr val="C00000"/>
                </a:solidFill>
              </a:rPr>
              <a:t>www.cdc.gov</a:t>
            </a:r>
            <a:r>
              <a:rPr lang="pt-BR" sz="1000" dirty="0">
                <a:solidFill>
                  <a:srgbClr val="C00000"/>
                </a:solidFill>
              </a:rPr>
              <a:t>/</a:t>
            </a:r>
            <a:r>
              <a:rPr lang="pt-BR" sz="1000" dirty="0" err="1">
                <a:solidFill>
                  <a:srgbClr val="C00000"/>
                </a:solidFill>
              </a:rPr>
              <a:t>vaccines</a:t>
            </a:r>
            <a:r>
              <a:rPr lang="pt-BR" sz="1000" dirty="0">
                <a:solidFill>
                  <a:srgbClr val="C00000"/>
                </a:solidFill>
              </a:rPr>
              <a:t>/</a:t>
            </a:r>
            <a:r>
              <a:rPr lang="pt-BR" sz="1000" dirty="0" err="1">
                <a:solidFill>
                  <a:srgbClr val="C00000"/>
                </a:solidFill>
              </a:rPr>
              <a:t>vpd-vac</a:t>
            </a:r>
            <a:r>
              <a:rPr lang="pt-BR" sz="1000" dirty="0">
                <a:solidFill>
                  <a:srgbClr val="C00000"/>
                </a:solidFill>
              </a:rPr>
              <a:t>/</a:t>
            </a:r>
            <a:r>
              <a:rPr lang="pt-BR" sz="1000" dirty="0" err="1">
                <a:solidFill>
                  <a:srgbClr val="C00000"/>
                </a:solidFill>
              </a:rPr>
              <a:t>rotavirus</a:t>
            </a:r>
            <a:r>
              <a:rPr lang="pt-BR" sz="1000" dirty="0">
                <a:solidFill>
                  <a:srgbClr val="C00000"/>
                </a:solidFill>
              </a:rPr>
              <a:t>/</a:t>
            </a:r>
            <a:r>
              <a:rPr lang="pt-BR" sz="1000" dirty="0" err="1">
                <a:solidFill>
                  <a:srgbClr val="C00000"/>
                </a:solidFill>
              </a:rPr>
              <a:t>vac-rotashield-historical.htm</a:t>
            </a:r>
            <a:endParaRPr lang="pt-BR" sz="1000" dirty="0">
              <a:solidFill>
                <a:srgbClr val="C00000"/>
              </a:solidFill>
            </a:endParaRPr>
          </a:p>
        </p:txBody>
      </p:sp>
      <p:sp>
        <p:nvSpPr>
          <p:cNvPr id="11" name="Retângulo 10">
            <a:extLst>
              <a:ext uri="{FF2B5EF4-FFF2-40B4-BE49-F238E27FC236}">
                <a16:creationId xmlns:a16="http://schemas.microsoft.com/office/drawing/2014/main" id="{F9C1E0ED-B5A6-814F-BA32-CFF43D3D1CBA}"/>
              </a:ext>
            </a:extLst>
          </p:cNvPr>
          <p:cNvSpPr/>
          <p:nvPr/>
        </p:nvSpPr>
        <p:spPr>
          <a:xfrm>
            <a:off x="4425937" y="5577302"/>
            <a:ext cx="2907334" cy="461665"/>
          </a:xfrm>
          <a:prstGeom prst="rect">
            <a:avLst/>
          </a:prstGeom>
        </p:spPr>
        <p:txBody>
          <a:bodyPr wrap="none">
            <a:spAutoFit/>
          </a:bodyPr>
          <a:lstStyle/>
          <a:p>
            <a:r>
              <a:rPr lang="pt-BR" sz="1200" b="1" dirty="0"/>
              <a:t>Sabin no PNI (implicância </a:t>
            </a:r>
            <a:r>
              <a:rPr lang="pt-BR" sz="1200" b="1" dirty="0" err="1"/>
              <a:t>Prof</a:t>
            </a:r>
            <a:r>
              <a:rPr lang="pt-BR" sz="1200" b="1" dirty="0"/>
              <a:t> Ivan?)</a:t>
            </a:r>
          </a:p>
          <a:p>
            <a:r>
              <a:rPr lang="pt-BR" sz="1200" b="1" dirty="0"/>
              <a:t>Saúde Pública e Direitos Humanos</a:t>
            </a:r>
          </a:p>
        </p:txBody>
      </p:sp>
      <p:cxnSp>
        <p:nvCxnSpPr>
          <p:cNvPr id="13" name="Conector Reto 12">
            <a:extLst>
              <a:ext uri="{FF2B5EF4-FFF2-40B4-BE49-F238E27FC236}">
                <a16:creationId xmlns:a16="http://schemas.microsoft.com/office/drawing/2014/main" id="{B493D518-44F4-2D43-BBB0-1347ECC80D72}"/>
              </a:ext>
            </a:extLst>
          </p:cNvPr>
          <p:cNvCxnSpPr/>
          <p:nvPr/>
        </p:nvCxnSpPr>
        <p:spPr>
          <a:xfrm>
            <a:off x="4139952" y="2401520"/>
            <a:ext cx="0" cy="3907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F069174E-2E16-D25E-282F-70167E7882C4}"/>
              </a:ext>
            </a:extLst>
          </p:cNvPr>
          <p:cNvSpPr txBox="1"/>
          <p:nvPr/>
        </p:nvSpPr>
        <p:spPr>
          <a:xfrm>
            <a:off x="827584" y="1923248"/>
            <a:ext cx="1279389" cy="369332"/>
          </a:xfrm>
          <a:prstGeom prst="rect">
            <a:avLst/>
          </a:prstGeom>
          <a:noFill/>
        </p:spPr>
        <p:txBody>
          <a:bodyPr wrap="none" rtlCol="0">
            <a:spAutoFit/>
          </a:bodyPr>
          <a:lstStyle/>
          <a:p>
            <a:r>
              <a:rPr lang="pt-BR" b="1" i="1" dirty="0"/>
              <a:t>Fake </a:t>
            </a:r>
            <a:r>
              <a:rPr lang="pt-BR" b="1" i="1" dirty="0" err="1"/>
              <a:t>news</a:t>
            </a:r>
            <a:endParaRPr lang="pt-BR" b="1" i="1" dirty="0"/>
          </a:p>
        </p:txBody>
      </p:sp>
    </p:spTree>
    <p:extLst>
      <p:ext uri="{BB962C8B-B14F-4D97-AF65-F5344CB8AC3E}">
        <p14:creationId xmlns:p14="http://schemas.microsoft.com/office/powerpoint/2010/main" val="15859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pa&#10;&#10;Descrição gerada automaticamente">
            <a:extLst>
              <a:ext uri="{FF2B5EF4-FFF2-40B4-BE49-F238E27FC236}">
                <a16:creationId xmlns:a16="http://schemas.microsoft.com/office/drawing/2014/main" id="{DDFE5580-40BB-BB46-B31C-2070A7A3A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48" y="629900"/>
            <a:ext cx="7209919" cy="6228100"/>
          </a:xfrm>
          <a:prstGeom prst="rect">
            <a:avLst/>
          </a:prstGeom>
        </p:spPr>
      </p:pic>
      <p:sp>
        <p:nvSpPr>
          <p:cNvPr id="4" name="Retângulo 3">
            <a:extLst>
              <a:ext uri="{FF2B5EF4-FFF2-40B4-BE49-F238E27FC236}">
                <a16:creationId xmlns:a16="http://schemas.microsoft.com/office/drawing/2014/main" id="{D62DC87F-645F-B04A-8740-9BCD3817BABE}"/>
              </a:ext>
            </a:extLst>
          </p:cNvPr>
          <p:cNvSpPr/>
          <p:nvPr/>
        </p:nvSpPr>
        <p:spPr>
          <a:xfrm>
            <a:off x="251520" y="0"/>
            <a:ext cx="8784976" cy="646331"/>
          </a:xfrm>
          <a:prstGeom prst="rect">
            <a:avLst/>
          </a:prstGeom>
        </p:spPr>
        <p:txBody>
          <a:bodyPr wrap="square">
            <a:spAutoFit/>
          </a:bodyPr>
          <a:lstStyle/>
          <a:p>
            <a:pPr algn="ctr"/>
            <a:r>
              <a:rPr lang="pt-BR" b="1" dirty="0"/>
              <a:t>Tendências globais nas percepções em relação à segurança das vacinas </a:t>
            </a:r>
            <a:br>
              <a:rPr lang="pt-BR" b="1" dirty="0"/>
            </a:br>
            <a:r>
              <a:rPr lang="pt-BR" b="1" dirty="0"/>
              <a:t>em novembro de 2015 e novembro de 2018</a:t>
            </a:r>
          </a:p>
        </p:txBody>
      </p:sp>
      <p:sp>
        <p:nvSpPr>
          <p:cNvPr id="5" name="CaixaDeTexto 4">
            <a:extLst>
              <a:ext uri="{FF2B5EF4-FFF2-40B4-BE49-F238E27FC236}">
                <a16:creationId xmlns:a16="http://schemas.microsoft.com/office/drawing/2014/main" id="{71A2A352-8CD6-0D42-A125-80FC996FB108}"/>
              </a:ext>
            </a:extLst>
          </p:cNvPr>
          <p:cNvSpPr txBox="1"/>
          <p:nvPr/>
        </p:nvSpPr>
        <p:spPr>
          <a:xfrm>
            <a:off x="111691" y="1700808"/>
            <a:ext cx="1115242" cy="646331"/>
          </a:xfrm>
          <a:prstGeom prst="rect">
            <a:avLst/>
          </a:prstGeom>
          <a:noFill/>
        </p:spPr>
        <p:txBody>
          <a:bodyPr wrap="none" rtlCol="0">
            <a:spAutoFit/>
          </a:bodyPr>
          <a:lstStyle/>
          <a:p>
            <a:r>
              <a:rPr lang="pt-BR" b="1" dirty="0"/>
              <a:t>São </a:t>
            </a:r>
            <a:br>
              <a:rPr lang="pt-BR" b="1" dirty="0"/>
            </a:br>
            <a:r>
              <a:rPr lang="pt-BR" b="1" dirty="0"/>
              <a:t>seguras?</a:t>
            </a:r>
          </a:p>
        </p:txBody>
      </p:sp>
      <p:sp>
        <p:nvSpPr>
          <p:cNvPr id="6" name="CaixaDeTexto 5">
            <a:extLst>
              <a:ext uri="{FF2B5EF4-FFF2-40B4-BE49-F238E27FC236}">
                <a16:creationId xmlns:a16="http://schemas.microsoft.com/office/drawing/2014/main" id="{4A5EA5AC-83AA-1A4F-BDD2-FD3D25E2E220}"/>
              </a:ext>
            </a:extLst>
          </p:cNvPr>
          <p:cNvSpPr txBox="1"/>
          <p:nvPr/>
        </p:nvSpPr>
        <p:spPr>
          <a:xfrm>
            <a:off x="143160" y="3645024"/>
            <a:ext cx="1638334" cy="646331"/>
          </a:xfrm>
          <a:prstGeom prst="rect">
            <a:avLst/>
          </a:prstGeom>
          <a:noFill/>
        </p:spPr>
        <p:txBody>
          <a:bodyPr wrap="none" rtlCol="0">
            <a:spAutoFit/>
          </a:bodyPr>
          <a:lstStyle/>
          <a:p>
            <a:r>
              <a:rPr lang="pt-BR" b="1" dirty="0"/>
              <a:t>São </a:t>
            </a:r>
            <a:br>
              <a:rPr lang="pt-BR" b="1" dirty="0"/>
            </a:br>
            <a:r>
              <a:rPr lang="pt-BR" b="1" dirty="0"/>
              <a:t>importantes?</a:t>
            </a:r>
          </a:p>
        </p:txBody>
      </p:sp>
      <p:sp>
        <p:nvSpPr>
          <p:cNvPr id="7" name="CaixaDeTexto 6">
            <a:extLst>
              <a:ext uri="{FF2B5EF4-FFF2-40B4-BE49-F238E27FC236}">
                <a16:creationId xmlns:a16="http://schemas.microsoft.com/office/drawing/2014/main" id="{53B238BB-B552-D74A-A41E-DE8F219BC74C}"/>
              </a:ext>
            </a:extLst>
          </p:cNvPr>
          <p:cNvSpPr txBox="1"/>
          <p:nvPr/>
        </p:nvSpPr>
        <p:spPr>
          <a:xfrm>
            <a:off x="135667" y="5589240"/>
            <a:ext cx="1127553" cy="646331"/>
          </a:xfrm>
          <a:prstGeom prst="rect">
            <a:avLst/>
          </a:prstGeom>
          <a:noFill/>
        </p:spPr>
        <p:txBody>
          <a:bodyPr wrap="none" rtlCol="0">
            <a:spAutoFit/>
          </a:bodyPr>
          <a:lstStyle/>
          <a:p>
            <a:r>
              <a:rPr lang="pt-BR" b="1" dirty="0"/>
              <a:t>São </a:t>
            </a:r>
            <a:br>
              <a:rPr lang="pt-BR" b="1" dirty="0"/>
            </a:br>
            <a:r>
              <a:rPr lang="pt-BR" b="1" dirty="0"/>
              <a:t>efetivas?</a:t>
            </a:r>
          </a:p>
        </p:txBody>
      </p:sp>
    </p:spTree>
    <p:extLst>
      <p:ext uri="{BB962C8B-B14F-4D97-AF65-F5344CB8AC3E}">
        <p14:creationId xmlns:p14="http://schemas.microsoft.com/office/powerpoint/2010/main" val="295641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a:extLst>
              <a:ext uri="{FF2B5EF4-FFF2-40B4-BE49-F238E27FC236}">
                <a16:creationId xmlns:a16="http://schemas.microsoft.com/office/drawing/2014/main" id="{8411C2FE-84D6-B941-B0B6-3675B506C7D1}"/>
              </a:ext>
            </a:extLst>
          </p:cNvPr>
          <p:cNvGrpSpPr/>
          <p:nvPr/>
        </p:nvGrpSpPr>
        <p:grpSpPr>
          <a:xfrm>
            <a:off x="1203501" y="2852689"/>
            <a:ext cx="5810988" cy="1569660"/>
            <a:chOff x="1203501" y="2852689"/>
            <a:chExt cx="5810988" cy="1569660"/>
          </a:xfrm>
        </p:grpSpPr>
        <p:sp>
          <p:nvSpPr>
            <p:cNvPr id="4" name="Retângulo 3"/>
            <p:cNvSpPr/>
            <p:nvPr/>
          </p:nvSpPr>
          <p:spPr>
            <a:xfrm>
              <a:off x="1203501" y="2852689"/>
              <a:ext cx="5810988" cy="1569660"/>
            </a:xfrm>
            <a:prstGeom prst="rect">
              <a:avLst/>
            </a:prstGeom>
          </p:spPr>
          <p:txBody>
            <a:bodyPr wrap="square">
              <a:spAutoFit/>
            </a:bodyPr>
            <a:lstStyle/>
            <a:p>
              <a:endParaRPr lang="pt-BR" dirty="0"/>
            </a:p>
            <a:p>
              <a:r>
                <a:rPr lang="pt-BR" sz="2400" b="1" dirty="0"/>
                <a:t>Imunidade   </a:t>
              </a:r>
              <a:r>
                <a:rPr lang="pt-BR" b="1" dirty="0"/>
                <a:t>            </a:t>
              </a:r>
              <a:r>
                <a:rPr lang="pt-BR" dirty="0"/>
                <a:t>Passiva   - Natural</a:t>
              </a:r>
            </a:p>
            <a:p>
              <a:r>
                <a:rPr lang="pt-BR" dirty="0"/>
                <a:t>                                                           - Artificial - Soros</a:t>
              </a:r>
            </a:p>
            <a:p>
              <a:r>
                <a:rPr lang="pt-BR" dirty="0"/>
                <a:t>                                            Ativa      - Natural</a:t>
              </a:r>
            </a:p>
            <a:p>
              <a:r>
                <a:rPr lang="pt-BR" dirty="0"/>
                <a:t>                                                           - Artificial – VACINAS    </a:t>
              </a:r>
            </a:p>
          </p:txBody>
        </p:sp>
        <p:grpSp>
          <p:nvGrpSpPr>
            <p:cNvPr id="9" name="Agrupar 8">
              <a:extLst>
                <a:ext uri="{FF2B5EF4-FFF2-40B4-BE49-F238E27FC236}">
                  <a16:creationId xmlns:a16="http://schemas.microsoft.com/office/drawing/2014/main" id="{2C49741E-8473-514C-8AA9-E2CC69328DB6}"/>
                </a:ext>
              </a:extLst>
            </p:cNvPr>
            <p:cNvGrpSpPr/>
            <p:nvPr/>
          </p:nvGrpSpPr>
          <p:grpSpPr>
            <a:xfrm>
              <a:off x="3275856" y="3212976"/>
              <a:ext cx="330336" cy="936104"/>
              <a:chOff x="3275856" y="3212976"/>
              <a:chExt cx="330336" cy="936104"/>
            </a:xfrm>
          </p:grpSpPr>
          <p:sp>
            <p:nvSpPr>
              <p:cNvPr id="7" name="Seta para a direita 6"/>
              <p:cNvSpPr/>
              <p:nvPr/>
            </p:nvSpPr>
            <p:spPr>
              <a:xfrm>
                <a:off x="3275856" y="3212976"/>
                <a:ext cx="330336" cy="432048"/>
              </a:xfrm>
              <a:prstGeom prst="rightArrow">
                <a:avLst>
                  <a:gd name="adj1" fmla="val 50000"/>
                  <a:gd name="adj2" fmla="val 45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sp>
            <p:nvSpPr>
              <p:cNvPr id="13" name="Seta para a direita 12"/>
              <p:cNvSpPr/>
              <p:nvPr/>
            </p:nvSpPr>
            <p:spPr>
              <a:xfrm>
                <a:off x="3275856" y="3717032"/>
                <a:ext cx="330336" cy="432048"/>
              </a:xfrm>
              <a:prstGeom prst="rightArrow">
                <a:avLst>
                  <a:gd name="adj1" fmla="val 50000"/>
                  <a:gd name="adj2" fmla="val 45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grpSp>
      <p:sp>
        <p:nvSpPr>
          <p:cNvPr id="2" name="CaixaDeTexto 1">
            <a:extLst>
              <a:ext uri="{FF2B5EF4-FFF2-40B4-BE49-F238E27FC236}">
                <a16:creationId xmlns:a16="http://schemas.microsoft.com/office/drawing/2014/main" id="{EE6AF55C-0E90-1D46-8377-4A447DB9DEE4}"/>
              </a:ext>
            </a:extLst>
          </p:cNvPr>
          <p:cNvSpPr txBox="1"/>
          <p:nvPr/>
        </p:nvSpPr>
        <p:spPr>
          <a:xfrm>
            <a:off x="971600" y="4869160"/>
            <a:ext cx="4803816" cy="1200329"/>
          </a:xfrm>
          <a:prstGeom prst="rect">
            <a:avLst/>
          </a:prstGeom>
          <a:noFill/>
        </p:spPr>
        <p:txBody>
          <a:bodyPr wrap="none" rtlCol="0">
            <a:spAutoFit/>
          </a:bodyPr>
          <a:lstStyle/>
          <a:p>
            <a:r>
              <a:rPr lang="pt-BR" dirty="0"/>
              <a:t>Sanitaristas do Século XXI!!</a:t>
            </a:r>
          </a:p>
          <a:p>
            <a:r>
              <a:rPr lang="pt-BR" dirty="0"/>
              <a:t>Curso online da OMS - curso online da OMS:</a:t>
            </a:r>
          </a:p>
          <a:p>
            <a:r>
              <a:rPr lang="pt-BR" dirty="0">
                <a:hlinkClick r:id="rId2"/>
              </a:rPr>
              <a:t>https://vaccine-safety-training.org/home.html</a:t>
            </a:r>
            <a:endParaRPr lang="pt-BR" dirty="0"/>
          </a:p>
          <a:p>
            <a:r>
              <a:rPr lang="pt-BR" dirty="0"/>
              <a:t> </a:t>
            </a:r>
          </a:p>
        </p:txBody>
      </p:sp>
      <p:grpSp>
        <p:nvGrpSpPr>
          <p:cNvPr id="15" name="Agrupar 14">
            <a:extLst>
              <a:ext uri="{FF2B5EF4-FFF2-40B4-BE49-F238E27FC236}">
                <a16:creationId xmlns:a16="http://schemas.microsoft.com/office/drawing/2014/main" id="{CED8AE6D-799B-3C40-B90A-6D08CCC266E1}"/>
              </a:ext>
            </a:extLst>
          </p:cNvPr>
          <p:cNvGrpSpPr/>
          <p:nvPr/>
        </p:nvGrpSpPr>
        <p:grpSpPr>
          <a:xfrm>
            <a:off x="1203501" y="1381002"/>
            <a:ext cx="5810988" cy="1600438"/>
            <a:chOff x="1203501" y="1381002"/>
            <a:chExt cx="5810988" cy="1600438"/>
          </a:xfrm>
        </p:grpSpPr>
        <p:grpSp>
          <p:nvGrpSpPr>
            <p:cNvPr id="5" name="Agrupar 4">
              <a:extLst>
                <a:ext uri="{FF2B5EF4-FFF2-40B4-BE49-F238E27FC236}">
                  <a16:creationId xmlns:a16="http://schemas.microsoft.com/office/drawing/2014/main" id="{BB08EE13-7DBC-EC47-9CD1-63E750B0A025}"/>
                </a:ext>
              </a:extLst>
            </p:cNvPr>
            <p:cNvGrpSpPr/>
            <p:nvPr/>
          </p:nvGrpSpPr>
          <p:grpSpPr>
            <a:xfrm>
              <a:off x="3275856" y="1700808"/>
              <a:ext cx="330336" cy="1008112"/>
              <a:chOff x="3275856" y="1700808"/>
              <a:chExt cx="330336" cy="1008112"/>
            </a:xfrm>
          </p:grpSpPr>
          <p:sp>
            <p:nvSpPr>
              <p:cNvPr id="6" name="Seta para a direita 5"/>
              <p:cNvSpPr/>
              <p:nvPr/>
            </p:nvSpPr>
            <p:spPr>
              <a:xfrm>
                <a:off x="3275856" y="1700808"/>
                <a:ext cx="330336" cy="432048"/>
              </a:xfrm>
              <a:prstGeom prst="rightArrow">
                <a:avLst>
                  <a:gd name="adj1" fmla="val 50000"/>
                  <a:gd name="adj2" fmla="val 45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3275856" y="2276872"/>
                <a:ext cx="330336" cy="432048"/>
              </a:xfrm>
              <a:prstGeom prst="rightArrow">
                <a:avLst>
                  <a:gd name="adj1" fmla="val 50000"/>
                  <a:gd name="adj2" fmla="val 45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sp>
          <p:nvSpPr>
            <p:cNvPr id="10" name="Retângulo 9">
              <a:extLst>
                <a:ext uri="{FF2B5EF4-FFF2-40B4-BE49-F238E27FC236}">
                  <a16:creationId xmlns:a16="http://schemas.microsoft.com/office/drawing/2014/main" id="{A459E86D-BDD6-8447-965D-66F919D7FCE7}"/>
                </a:ext>
              </a:extLst>
            </p:cNvPr>
            <p:cNvSpPr/>
            <p:nvPr/>
          </p:nvSpPr>
          <p:spPr>
            <a:xfrm>
              <a:off x="1203501" y="1381002"/>
              <a:ext cx="5810988" cy="1600438"/>
            </a:xfrm>
            <a:prstGeom prst="rect">
              <a:avLst/>
            </a:prstGeom>
          </p:spPr>
          <p:txBody>
            <a:bodyPr wrap="square">
              <a:spAutoFit/>
            </a:bodyPr>
            <a:lstStyle/>
            <a:p>
              <a:r>
                <a:rPr lang="pt-BR" sz="2400" b="1" dirty="0"/>
                <a:t>Resistência </a:t>
              </a:r>
              <a:r>
                <a:rPr lang="pt-BR" sz="2400" dirty="0"/>
                <a:t>         </a:t>
              </a:r>
              <a:r>
                <a:rPr lang="pt-BR" sz="2000" dirty="0"/>
                <a:t> </a:t>
              </a:r>
            </a:p>
            <a:p>
              <a:r>
                <a:rPr lang="pt-BR" sz="2000" dirty="0"/>
                <a:t>                                       </a:t>
              </a:r>
              <a:r>
                <a:rPr lang="pt-BR" dirty="0"/>
                <a:t>Inespecífica   -  Natural</a:t>
              </a:r>
            </a:p>
            <a:p>
              <a:r>
                <a:rPr lang="pt-BR" dirty="0"/>
                <a:t>                                        </a:t>
              </a:r>
            </a:p>
            <a:p>
              <a:r>
                <a:rPr lang="pt-BR" dirty="0"/>
                <a:t>                                           Especifica – Imunidade</a:t>
              </a:r>
            </a:p>
            <a:p>
              <a:endParaRPr lang="pt-BR" dirty="0"/>
            </a:p>
          </p:txBody>
        </p:sp>
      </p:grpSp>
    </p:spTree>
    <p:extLst>
      <p:ext uri="{BB962C8B-B14F-4D97-AF65-F5344CB8AC3E}">
        <p14:creationId xmlns:p14="http://schemas.microsoft.com/office/powerpoint/2010/main" val="407327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3FD34-8F69-F14F-9473-8569C70D86A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F76A54C-0DE8-EF4E-B89F-A560A1D9C7C8}"/>
              </a:ext>
            </a:extLst>
          </p:cNvPr>
          <p:cNvSpPr>
            <a:spLocks noGrp="1"/>
          </p:cNvSpPr>
          <p:nvPr>
            <p:ph idx="1"/>
          </p:nvPr>
        </p:nvSpPr>
        <p:spPr/>
        <p:txBody>
          <a:bodyPr/>
          <a:lstStyle/>
          <a:p>
            <a:endParaRPr lang="pt-BR"/>
          </a:p>
        </p:txBody>
      </p:sp>
      <p:pic>
        <p:nvPicPr>
          <p:cNvPr id="4" name="Imagem 3" descr="Diagrama&#10;&#10;Descrição gerada automaticamente">
            <a:extLst>
              <a:ext uri="{FF2B5EF4-FFF2-40B4-BE49-F238E27FC236}">
                <a16:creationId xmlns:a16="http://schemas.microsoft.com/office/drawing/2014/main" id="{D06DCFED-DA2B-FD46-B90E-564C01F1AE1F}"/>
              </a:ext>
            </a:extLst>
          </p:cNvPr>
          <p:cNvPicPr/>
          <p:nvPr/>
        </p:nvPicPr>
        <p:blipFill>
          <a:blip r:embed="rId2">
            <a:extLst>
              <a:ext uri="{28A0092B-C50C-407E-A947-70E740481C1C}">
                <a14:useLocalDpi xmlns:a14="http://schemas.microsoft.com/office/drawing/2010/main" val="0"/>
              </a:ext>
            </a:extLst>
          </a:blip>
          <a:stretch>
            <a:fillRect/>
          </a:stretch>
        </p:blipFill>
        <p:spPr>
          <a:xfrm>
            <a:off x="457200" y="188640"/>
            <a:ext cx="8435280" cy="6480720"/>
          </a:xfrm>
          <a:prstGeom prst="rect">
            <a:avLst/>
          </a:prstGeom>
        </p:spPr>
      </p:pic>
      <p:sp>
        <p:nvSpPr>
          <p:cNvPr id="5" name="Retângulo 4">
            <a:extLst>
              <a:ext uri="{FF2B5EF4-FFF2-40B4-BE49-F238E27FC236}">
                <a16:creationId xmlns:a16="http://schemas.microsoft.com/office/drawing/2014/main" id="{B14C7E96-4C83-7B40-81B6-44C12E2B0193}"/>
              </a:ext>
            </a:extLst>
          </p:cNvPr>
          <p:cNvSpPr/>
          <p:nvPr/>
        </p:nvSpPr>
        <p:spPr>
          <a:xfrm>
            <a:off x="4067944" y="6581001"/>
            <a:ext cx="8982744" cy="276999"/>
          </a:xfrm>
          <a:prstGeom prst="rect">
            <a:avLst/>
          </a:prstGeom>
        </p:spPr>
        <p:txBody>
          <a:bodyPr wrap="square">
            <a:spAutoFit/>
          </a:bodyPr>
          <a:lstStyle/>
          <a:p>
            <a:r>
              <a:rPr lang="pt-BR" sz="1200" dirty="0">
                <a:latin typeface="Times New Roman" panose="02020603050405020304" pitchFamily="18" charset="0"/>
                <a:ea typeface="Times New Roman" panose="02020603050405020304" pitchFamily="18" charset="0"/>
                <a:cs typeface="Times New Roman" panose="02020603050405020304" pitchFamily="18" charset="0"/>
              </a:rPr>
              <a:t>Fonte:</a:t>
            </a:r>
            <a:r>
              <a:rPr lang="pt-BR" sz="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1200"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https://vaccine-safety-training.org/history-of-vaccine-development.html</a:t>
            </a:r>
            <a:r>
              <a:rPr lang="pt-BR" sz="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495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Personalizar 2">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3720</TotalTime>
  <Words>6769</Words>
  <Application>Microsoft Macintosh PowerPoint</Application>
  <PresentationFormat>Apresentação na tela (4:3)</PresentationFormat>
  <Paragraphs>1640</Paragraphs>
  <Slides>43</Slides>
  <Notes>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43</vt:i4>
      </vt:variant>
    </vt:vector>
  </HeadingPairs>
  <TitlesOfParts>
    <vt:vector size="51" baseType="lpstr">
      <vt:lpstr>Arial</vt:lpstr>
      <vt:lpstr>Calibri</vt:lpstr>
      <vt:lpstr>Constantia</vt:lpstr>
      <vt:lpstr>Microsoft Sans Serif</vt:lpstr>
      <vt:lpstr>NexusSans</vt:lpstr>
      <vt:lpstr>Times New Roman</vt:lpstr>
      <vt:lpstr>Wingdings 2</vt:lpstr>
      <vt:lpstr>Fluxo</vt:lpstr>
      <vt:lpstr>VACINAÇÃO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VACINAS</vt:lpstr>
      <vt:lpstr>Apresentação do PowerPoint</vt:lpstr>
      <vt:lpstr>REDE DE FRIO</vt:lpstr>
      <vt:lpstr>VACINAS</vt:lpstr>
      <vt:lpstr>VACINAS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Epidemia Brasileira de COVID-19?</vt:lpstr>
      <vt:lpstr>Apresentação do PowerPoint</vt:lpstr>
      <vt:lpstr>Apresentação do PowerPoint</vt:lpstr>
      <vt:lpstr>Vacinas contra a COVID-19</vt:lpstr>
      <vt:lpstr>Informações sobre vacinas contra a COVID-19</vt:lpstr>
      <vt:lpstr>Eficácia das vacinas contra COVID-19</vt:lpstr>
      <vt:lpstr>Efetividade “vida real” das vacinas contra COVID-19</vt:lpstr>
      <vt:lpstr>Variantes do SARS-CoV-2</vt:lpstr>
      <vt:lpstr>Variantes do SARS-CoV-2</vt:lpstr>
      <vt:lpstr>Apresentação do PowerPoint</vt:lpstr>
      <vt:lpstr>GAVI – The Vaccine Alliance</vt:lpstr>
    </vt:vector>
  </TitlesOfParts>
  <Company>Neoris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tania.maia</dc:creator>
  <cp:lastModifiedBy>Ivan Franca Junior</cp:lastModifiedBy>
  <cp:revision>150</cp:revision>
  <dcterms:created xsi:type="dcterms:W3CDTF">2016-10-25T21:24:47Z</dcterms:created>
  <dcterms:modified xsi:type="dcterms:W3CDTF">2022-11-08T12:02:18Z</dcterms:modified>
</cp:coreProperties>
</file>