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48" r:id="rId1"/>
    <p:sldMasterId id="2147483748" r:id="rId2"/>
    <p:sldMasterId id="2147483672" r:id="rId3"/>
    <p:sldMasterId id="2147483760" r:id="rId4"/>
    <p:sldMasterId id="2147483724" r:id="rId5"/>
    <p:sldMasterId id="2147483772" r:id="rId6"/>
    <p:sldMasterId id="2147483736" r:id="rId7"/>
    <p:sldMasterId id="2147483784" r:id="rId8"/>
    <p:sldMasterId id="2147483720" r:id="rId9"/>
    <p:sldMasterId id="2147483721" r:id="rId10"/>
    <p:sldMasterId id="2147483722" r:id="rId11"/>
    <p:sldMasterId id="2147483723" r:id="rId12"/>
  </p:sldMasterIdLst>
  <p:notesMasterIdLst>
    <p:notesMasterId r:id="rId35"/>
  </p:notesMasterIdLst>
  <p:handoutMasterIdLst>
    <p:handoutMasterId r:id="rId36"/>
  </p:handoutMasterIdLst>
  <p:sldIdLst>
    <p:sldId id="446" r:id="rId13"/>
    <p:sldId id="621" r:id="rId14"/>
    <p:sldId id="673" r:id="rId15"/>
    <p:sldId id="675" r:id="rId16"/>
    <p:sldId id="660" r:id="rId17"/>
    <p:sldId id="663" r:id="rId18"/>
    <p:sldId id="676" r:id="rId19"/>
    <p:sldId id="658" r:id="rId20"/>
    <p:sldId id="661" r:id="rId21"/>
    <p:sldId id="662" r:id="rId22"/>
    <p:sldId id="681" r:id="rId23"/>
    <p:sldId id="682" r:id="rId24"/>
    <p:sldId id="683" r:id="rId25"/>
    <p:sldId id="684" r:id="rId26"/>
    <p:sldId id="685" r:id="rId27"/>
    <p:sldId id="669" r:id="rId28"/>
    <p:sldId id="686" r:id="rId29"/>
    <p:sldId id="687" r:id="rId30"/>
    <p:sldId id="688" r:id="rId31"/>
    <p:sldId id="689" r:id="rId32"/>
    <p:sldId id="620" r:id="rId33"/>
    <p:sldId id="679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to Vanin" initials="VV" lastIdx="1" clrIdx="0">
    <p:extLst>
      <p:ext uri="{19B8F6BF-5375-455C-9EA6-DF929625EA0E}">
        <p15:presenceInfo xmlns:p15="http://schemas.microsoft.com/office/powerpoint/2012/main" userId="ab049b3e1bfdcd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1BF"/>
    <a:srgbClr val="7B2629"/>
    <a:srgbClr val="90272A"/>
    <a:srgbClr val="4D4D4F"/>
    <a:srgbClr val="505150"/>
    <a:srgbClr val="205C77"/>
    <a:srgbClr val="000000"/>
    <a:srgbClr val="226A8A"/>
    <a:srgbClr val="0F6688"/>
    <a:srgbClr val="2B7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30"/>
  </p:normalViewPr>
  <p:slideViewPr>
    <p:cSldViewPr snapToGrid="0" snapToObjects="1">
      <p:cViewPr varScale="1">
        <p:scale>
          <a:sx n="113" d="100"/>
          <a:sy n="113" d="100"/>
        </p:scale>
        <p:origin x="614" y="8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viewProps" Target="view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Meu%20Drive\Mecanica\2019\Listas\Lista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23162729658793"/>
          <c:y val="5.7060367454068242E-2"/>
          <c:w val="0.78965026246719161"/>
          <c:h val="0.78753864100320792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Planilha1!$A$2:$A$50</c:f>
              <c:numCache>
                <c:formatCode>General</c:formatCode>
                <c:ptCount val="49"/>
                <c:pt idx="0">
                  <c:v>0.8</c:v>
                </c:pt>
                <c:pt idx="1">
                  <c:v>0.85</c:v>
                </c:pt>
                <c:pt idx="2">
                  <c:v>0.9</c:v>
                </c:pt>
                <c:pt idx="3">
                  <c:v>0.95</c:v>
                </c:pt>
                <c:pt idx="4">
                  <c:v>1</c:v>
                </c:pt>
                <c:pt idx="5">
                  <c:v>1.05</c:v>
                </c:pt>
                <c:pt idx="6">
                  <c:v>1.1000000000000001</c:v>
                </c:pt>
                <c:pt idx="7">
                  <c:v>1.1499999999999999</c:v>
                </c:pt>
                <c:pt idx="8">
                  <c:v>1.2</c:v>
                </c:pt>
                <c:pt idx="9">
                  <c:v>1.25</c:v>
                </c:pt>
                <c:pt idx="10">
                  <c:v>1.3</c:v>
                </c:pt>
                <c:pt idx="11">
                  <c:v>1.35</c:v>
                </c:pt>
                <c:pt idx="12">
                  <c:v>1.4</c:v>
                </c:pt>
                <c:pt idx="13">
                  <c:v>1.45</c:v>
                </c:pt>
                <c:pt idx="14">
                  <c:v>1.5</c:v>
                </c:pt>
                <c:pt idx="15">
                  <c:v>1.55</c:v>
                </c:pt>
                <c:pt idx="16">
                  <c:v>1.6</c:v>
                </c:pt>
                <c:pt idx="17">
                  <c:v>1.65</c:v>
                </c:pt>
                <c:pt idx="18">
                  <c:v>1.7</c:v>
                </c:pt>
                <c:pt idx="19">
                  <c:v>1.75</c:v>
                </c:pt>
                <c:pt idx="20">
                  <c:v>1.8</c:v>
                </c:pt>
                <c:pt idx="21">
                  <c:v>1.85</c:v>
                </c:pt>
                <c:pt idx="22">
                  <c:v>1.9</c:v>
                </c:pt>
                <c:pt idx="23">
                  <c:v>1.95</c:v>
                </c:pt>
                <c:pt idx="24">
                  <c:v>2</c:v>
                </c:pt>
                <c:pt idx="25">
                  <c:v>2.0499999999999998</c:v>
                </c:pt>
                <c:pt idx="26">
                  <c:v>2.1</c:v>
                </c:pt>
                <c:pt idx="27">
                  <c:v>2.15</c:v>
                </c:pt>
                <c:pt idx="28">
                  <c:v>2.2000000000000002</c:v>
                </c:pt>
                <c:pt idx="29">
                  <c:v>2.25</c:v>
                </c:pt>
                <c:pt idx="30">
                  <c:v>2.2999999999999998</c:v>
                </c:pt>
                <c:pt idx="31">
                  <c:v>2.35</c:v>
                </c:pt>
                <c:pt idx="32">
                  <c:v>2.4</c:v>
                </c:pt>
                <c:pt idx="33">
                  <c:v>2.4500000000000002</c:v>
                </c:pt>
                <c:pt idx="34">
                  <c:v>2.5</c:v>
                </c:pt>
                <c:pt idx="35">
                  <c:v>2.5499999999999998</c:v>
                </c:pt>
                <c:pt idx="36">
                  <c:v>2.6</c:v>
                </c:pt>
                <c:pt idx="37">
                  <c:v>2.65</c:v>
                </c:pt>
                <c:pt idx="38">
                  <c:v>2.7</c:v>
                </c:pt>
                <c:pt idx="39">
                  <c:v>2.75</c:v>
                </c:pt>
                <c:pt idx="40">
                  <c:v>2.8</c:v>
                </c:pt>
                <c:pt idx="41">
                  <c:v>2.85</c:v>
                </c:pt>
                <c:pt idx="42">
                  <c:v>2.9</c:v>
                </c:pt>
                <c:pt idx="43">
                  <c:v>2.95</c:v>
                </c:pt>
                <c:pt idx="44">
                  <c:v>3</c:v>
                </c:pt>
                <c:pt idx="45">
                  <c:v>3.05</c:v>
                </c:pt>
                <c:pt idx="46">
                  <c:v>3.1</c:v>
                </c:pt>
                <c:pt idx="47">
                  <c:v>3.15</c:v>
                </c:pt>
                <c:pt idx="48">
                  <c:v>3.2</c:v>
                </c:pt>
              </c:numCache>
            </c:numRef>
          </c:xVal>
          <c:yVal>
            <c:numRef>
              <c:f>Planilha1!$B$2:$B$50</c:f>
              <c:numCache>
                <c:formatCode>General</c:formatCode>
                <c:ptCount val="49"/>
                <c:pt idx="0">
                  <c:v>14.062499999999996</c:v>
                </c:pt>
                <c:pt idx="1">
                  <c:v>12.456747404844291</c:v>
                </c:pt>
                <c:pt idx="2">
                  <c:v>11.111111111111111</c:v>
                </c:pt>
                <c:pt idx="3">
                  <c:v>9.97229916897507</c:v>
                </c:pt>
                <c:pt idx="4">
                  <c:v>9</c:v>
                </c:pt>
                <c:pt idx="5">
                  <c:v>8.1632653061224492</c:v>
                </c:pt>
                <c:pt idx="6">
                  <c:v>7.438016528925619</c:v>
                </c:pt>
                <c:pt idx="7">
                  <c:v>6.8052930056710785</c:v>
                </c:pt>
                <c:pt idx="8">
                  <c:v>6.25</c:v>
                </c:pt>
                <c:pt idx="9">
                  <c:v>5.76</c:v>
                </c:pt>
                <c:pt idx="10">
                  <c:v>5.3254437869822482</c:v>
                </c:pt>
                <c:pt idx="11">
                  <c:v>4.9382716049382713</c:v>
                </c:pt>
                <c:pt idx="12">
                  <c:v>4.591836734693878</c:v>
                </c:pt>
                <c:pt idx="13">
                  <c:v>4.2806183115338881</c:v>
                </c:pt>
                <c:pt idx="14">
                  <c:v>4</c:v>
                </c:pt>
                <c:pt idx="15">
                  <c:v>3.7460978147762742</c:v>
                </c:pt>
                <c:pt idx="16">
                  <c:v>3.5156249999999991</c:v>
                </c:pt>
                <c:pt idx="17">
                  <c:v>3.3057851239669427</c:v>
                </c:pt>
                <c:pt idx="18">
                  <c:v>3.1141868512110729</c:v>
                </c:pt>
                <c:pt idx="19">
                  <c:v>2.9387755102040818</c:v>
                </c:pt>
                <c:pt idx="20">
                  <c:v>2.7777777777777777</c:v>
                </c:pt>
                <c:pt idx="21">
                  <c:v>2.6296566837107376</c:v>
                </c:pt>
                <c:pt idx="22">
                  <c:v>2.4930747922437675</c:v>
                </c:pt>
                <c:pt idx="23">
                  <c:v>2.3668639053254439</c:v>
                </c:pt>
                <c:pt idx="24">
                  <c:v>2.25</c:v>
                </c:pt>
                <c:pt idx="25">
                  <c:v>2.1415823914336705</c:v>
                </c:pt>
                <c:pt idx="26">
                  <c:v>2.0408163265306123</c:v>
                </c:pt>
                <c:pt idx="27">
                  <c:v>1.9469983775013522</c:v>
                </c:pt>
                <c:pt idx="28">
                  <c:v>1.8595041322314048</c:v>
                </c:pt>
                <c:pt idx="29">
                  <c:v>1.7777777777777777</c:v>
                </c:pt>
                <c:pt idx="30">
                  <c:v>1.7013232514177696</c:v>
                </c:pt>
                <c:pt idx="31">
                  <c:v>1.6296966953372565</c:v>
                </c:pt>
                <c:pt idx="32">
                  <c:v>1.5625</c:v>
                </c:pt>
                <c:pt idx="33">
                  <c:v>1.4993752603082047</c:v>
                </c:pt>
                <c:pt idx="34">
                  <c:v>1.44</c:v>
                </c:pt>
                <c:pt idx="35">
                  <c:v>1.3840830449826991</c:v>
                </c:pt>
                <c:pt idx="36">
                  <c:v>1.331360946745562</c:v>
                </c:pt>
                <c:pt idx="37">
                  <c:v>1.2815948736205056</c:v>
                </c:pt>
                <c:pt idx="38">
                  <c:v>1.2345679012345678</c:v>
                </c:pt>
                <c:pt idx="39">
                  <c:v>1.1900826446280992</c:v>
                </c:pt>
                <c:pt idx="40">
                  <c:v>1.1479591836734695</c:v>
                </c:pt>
                <c:pt idx="41">
                  <c:v>1.1080332409972298</c:v>
                </c:pt>
                <c:pt idx="42">
                  <c:v>1.070154577883472</c:v>
                </c:pt>
                <c:pt idx="43">
                  <c:v>1.0341855788566503</c:v>
                </c:pt>
                <c:pt idx="44">
                  <c:v>1</c:v>
                </c:pt>
                <c:pt idx="45">
                  <c:v>0.96748185971513045</c:v>
                </c:pt>
                <c:pt idx="46">
                  <c:v>0.93652445369406856</c:v>
                </c:pt>
                <c:pt idx="47">
                  <c:v>0.90702947845804993</c:v>
                </c:pt>
                <c:pt idx="48">
                  <c:v>0.87890624999999978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D17-403B-83A1-CEF6A9E827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701232"/>
        <c:axId val="452702800"/>
      </c:scatterChart>
      <c:valAx>
        <c:axId val="452701232"/>
        <c:scaling>
          <c:orientation val="minMax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x (m)</a:t>
                </a:r>
              </a:p>
            </c:rich>
          </c:tx>
          <c:layout>
            <c:manualLayout>
              <c:xMode val="edge"/>
              <c:yMode val="edge"/>
              <c:x val="0.86977675204392557"/>
              <c:y val="0.818521357396697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52702800"/>
        <c:crosses val="autoZero"/>
        <c:crossBetween val="midCat"/>
        <c:majorUnit val="0.5"/>
        <c:minorUnit val="0.25"/>
      </c:valAx>
      <c:valAx>
        <c:axId val="45270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F (N)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527012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98DBC-2730-EC4E-A6BF-C4B5EDCC639A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9F5C5-C41C-0542-A366-1F8DC1FCB3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81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973D1-BC9A-4EEB-8C7C-54D973C31F64}" type="datetimeFigureOut">
              <a:rPr lang="pt-BR" smtClean="0"/>
              <a:t>04/11/2022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F3358-085B-4A7D-A503-842E9EF860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592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9F337E-1A9C-492B-9F8B-3FE1295DB191}" type="slidenum">
              <a:rPr lang="pt-BR" altLang="en-US" smtClean="0"/>
              <a:pPr/>
              <a:t>1</a:t>
            </a:fld>
            <a:endParaRPr lang="pt-BR" altLang="en-US" dirty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5494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C63101-6210-458E-AFBE-B77D33AAF23B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740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7598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800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719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61496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998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9944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616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6907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6907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29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697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25210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5974"/>
            <a:ext cx="4040188" cy="22264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25210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35974"/>
            <a:ext cx="4041775" cy="22264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131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494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593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17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0288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910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0903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189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793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7165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5802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4961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8980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1213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737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74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1570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83130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7310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420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130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89474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411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392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016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1526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616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6907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6907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9480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699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300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4579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12756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2636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26067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5949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79616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8981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0537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697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25210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5974"/>
            <a:ext cx="4040188" cy="22264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25210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35974"/>
            <a:ext cx="4041775" cy="22264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6257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21678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820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21574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2714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6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00826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83373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6214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11896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128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82996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208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15608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9332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420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022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4637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01447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19703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5268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440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9597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8411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3871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80447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600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21489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9849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8765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89950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91626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852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28381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2308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21918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01354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1363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2788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14955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21058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8021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36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83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201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226A8A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505150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505150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505150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505150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505150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314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341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31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4792717"/>
            <a:ext cx="9142096" cy="350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2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226A8A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505150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505150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505150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505150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505150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305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4771697"/>
            <a:ext cx="9144000" cy="371803"/>
          </a:xfrm>
          <a:prstGeom prst="rect">
            <a:avLst/>
          </a:prstGeom>
          <a:solidFill>
            <a:srgbClr val="0F6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9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580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4771697"/>
            <a:ext cx="9144000" cy="371803"/>
          </a:xfrm>
          <a:prstGeom prst="rect">
            <a:avLst/>
          </a:prstGeom>
          <a:solidFill>
            <a:srgbClr val="4D4D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7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177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4782207"/>
            <a:ext cx="9144000" cy="36129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714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edina@if.usp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hyperlink" Target="mailto:vanin@if.usp.br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600.png"/><Relationship Id="rId7" Type="http://schemas.openxmlformats.org/officeDocument/2006/relationships/image" Target="../media/image287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7" Type="http://schemas.openxmlformats.org/officeDocument/2006/relationships/image" Target="../media/image6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280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81.png"/><Relationship Id="rId18" Type="http://schemas.openxmlformats.org/officeDocument/2006/relationships/image" Target="../media/image431.png"/><Relationship Id="rId3" Type="http://schemas.openxmlformats.org/officeDocument/2006/relationships/image" Target="../media/image2130.png"/><Relationship Id="rId21" Type="http://schemas.openxmlformats.org/officeDocument/2006/relationships/image" Target="../media/image461.png"/><Relationship Id="rId7" Type="http://schemas.openxmlformats.org/officeDocument/2006/relationships/image" Target="../media/image320.png"/><Relationship Id="rId12" Type="http://schemas.openxmlformats.org/officeDocument/2006/relationships/image" Target="../media/image370.png"/><Relationship Id="rId17" Type="http://schemas.openxmlformats.org/officeDocument/2006/relationships/image" Target="../media/image421.png"/><Relationship Id="rId2" Type="http://schemas.openxmlformats.org/officeDocument/2006/relationships/image" Target="../media/image170.png"/><Relationship Id="rId16" Type="http://schemas.openxmlformats.org/officeDocument/2006/relationships/image" Target="../media/image410.png"/><Relationship Id="rId20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11" Type="http://schemas.openxmlformats.org/officeDocument/2006/relationships/image" Target="../media/image360.png"/><Relationship Id="rId5" Type="http://schemas.openxmlformats.org/officeDocument/2006/relationships/image" Target="../media/image300.png"/><Relationship Id="rId15" Type="http://schemas.openxmlformats.org/officeDocument/2006/relationships/image" Target="../media/image400.png"/><Relationship Id="rId10" Type="http://schemas.openxmlformats.org/officeDocument/2006/relationships/image" Target="../media/image350.png"/><Relationship Id="rId19" Type="http://schemas.openxmlformats.org/officeDocument/2006/relationships/image" Target="../media/image441.png"/><Relationship Id="rId4" Type="http://schemas.openxmlformats.org/officeDocument/2006/relationships/image" Target="../media/image2140.png"/><Relationship Id="rId9" Type="http://schemas.openxmlformats.org/officeDocument/2006/relationships/image" Target="../media/image340.png"/><Relationship Id="rId14" Type="http://schemas.openxmlformats.org/officeDocument/2006/relationships/image" Target="../media/image391.png"/><Relationship Id="rId22" Type="http://schemas.openxmlformats.org/officeDocument/2006/relationships/image" Target="../media/image5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251.png"/><Relationship Id="rId7" Type="http://schemas.openxmlformats.org/officeDocument/2006/relationships/image" Target="../media/image48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390.png"/><Relationship Id="rId7" Type="http://schemas.openxmlformats.org/officeDocument/2006/relationships/image" Target="../media/image43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0.png"/><Relationship Id="rId11" Type="http://schemas.openxmlformats.org/officeDocument/2006/relationships/image" Target="../media/image550.png"/><Relationship Id="rId5" Type="http://schemas.openxmlformats.org/officeDocument/2006/relationships/image" Target="../media/image64.png"/><Relationship Id="rId10" Type="http://schemas.openxmlformats.org/officeDocument/2006/relationships/image" Target="../media/image460.png"/><Relationship Id="rId4" Type="http://schemas.openxmlformats.org/officeDocument/2006/relationships/image" Target="../media/image63.png"/><Relationship Id="rId9" Type="http://schemas.openxmlformats.org/officeDocument/2006/relationships/image" Target="../media/image4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660.png"/><Relationship Id="rId18" Type="http://schemas.openxmlformats.org/officeDocument/2006/relationships/image" Target="../media/image95.png"/><Relationship Id="rId3" Type="http://schemas.openxmlformats.org/officeDocument/2006/relationships/image" Target="../media/image54.wmf"/><Relationship Id="rId21" Type="http://schemas.openxmlformats.org/officeDocument/2006/relationships/image" Target="../media/image98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89.png"/><Relationship Id="rId25" Type="http://schemas.openxmlformats.org/officeDocument/2006/relationships/image" Target="../media/image101.pn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92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24" Type="http://schemas.openxmlformats.org/officeDocument/2006/relationships/image" Target="../media/image94.png"/><Relationship Id="rId5" Type="http://schemas.openxmlformats.org/officeDocument/2006/relationships/image" Target="../media/image65.png"/><Relationship Id="rId15" Type="http://schemas.openxmlformats.org/officeDocument/2006/relationships/image" Target="../media/image91.png"/><Relationship Id="rId23" Type="http://schemas.openxmlformats.org/officeDocument/2006/relationships/image" Target="../media/image100.png"/><Relationship Id="rId10" Type="http://schemas.openxmlformats.org/officeDocument/2006/relationships/image" Target="../media/image86.png"/><Relationship Id="rId19" Type="http://schemas.openxmlformats.org/officeDocument/2006/relationships/image" Target="../media/image96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90.png"/><Relationship Id="rId18" Type="http://schemas.openxmlformats.org/officeDocument/2006/relationships/image" Target="../media/image124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80.png"/><Relationship Id="rId17" Type="http://schemas.openxmlformats.org/officeDocument/2006/relationships/image" Target="../media/image1230.png"/><Relationship Id="rId2" Type="http://schemas.openxmlformats.org/officeDocument/2006/relationships/image" Target="../media/image103.png"/><Relationship Id="rId16" Type="http://schemas.openxmlformats.org/officeDocument/2006/relationships/image" Target="../media/image1220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11" Type="http://schemas.openxmlformats.org/officeDocument/2006/relationships/image" Target="../media/image1170.png"/><Relationship Id="rId5" Type="http://schemas.openxmlformats.org/officeDocument/2006/relationships/image" Target="../media/image106.png"/><Relationship Id="rId15" Type="http://schemas.openxmlformats.org/officeDocument/2006/relationships/image" Target="../media/image1210.png"/><Relationship Id="rId10" Type="http://schemas.openxmlformats.org/officeDocument/2006/relationships/image" Target="../media/image102.png"/><Relationship Id="rId19" Type="http://schemas.openxmlformats.org/officeDocument/2006/relationships/image" Target="../media/image112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20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3.png"/><Relationship Id="rId3" Type="http://schemas.openxmlformats.org/officeDocument/2006/relationships/image" Target="../media/image203.png"/><Relationship Id="rId7" Type="http://schemas.openxmlformats.org/officeDocument/2006/relationships/image" Target="../media/image113.png"/><Relationship Id="rId12" Type="http://schemas.openxmlformats.org/officeDocument/2006/relationships/image" Target="../media/image12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205.png"/><Relationship Id="rId15" Type="http://schemas.openxmlformats.org/officeDocument/2006/relationships/image" Target="../media/image15.png"/><Relationship Id="rId10" Type="http://schemas.openxmlformats.org/officeDocument/2006/relationships/image" Target="../media/image1010.png"/><Relationship Id="rId4" Type="http://schemas.openxmlformats.org/officeDocument/2006/relationships/image" Target="../media/image204.png"/><Relationship Id="rId9" Type="http://schemas.openxmlformats.org/officeDocument/2006/relationships/image" Target="../media/image115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1.png"/><Relationship Id="rId21" Type="http://schemas.openxmlformats.org/officeDocument/2006/relationships/image" Target="../media/image38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228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png"/><Relationship Id="rId3" Type="http://schemas.openxmlformats.org/officeDocument/2006/relationships/image" Target="../media/image341.png"/><Relationship Id="rId7" Type="http://schemas.openxmlformats.org/officeDocument/2006/relationships/image" Target="../media/image256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5.png"/><Relationship Id="rId4" Type="http://schemas.openxmlformats.org/officeDocument/2006/relationships/image" Target="../media/image4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133.png"/><Relationship Id="rId3" Type="http://schemas.openxmlformats.org/officeDocument/2006/relationships/image" Target="../media/image10.jpeg"/><Relationship Id="rId7" Type="http://schemas.openxmlformats.org/officeDocument/2006/relationships/image" Target="../media/image122.png"/><Relationship Id="rId12" Type="http://schemas.openxmlformats.org/officeDocument/2006/relationships/image" Target="../media/image117.png"/><Relationship Id="rId17" Type="http://schemas.openxmlformats.org/officeDocument/2006/relationships/image" Target="../media/image123.png"/><Relationship Id="rId2" Type="http://schemas.openxmlformats.org/officeDocument/2006/relationships/image" Target="../media/image212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11" Type="http://schemas.openxmlformats.org/officeDocument/2006/relationships/image" Target="../media/image931.png"/><Relationship Id="rId5" Type="http://schemas.openxmlformats.org/officeDocument/2006/relationships/image" Target="../media/image120.png"/><Relationship Id="rId15" Type="http://schemas.openxmlformats.org/officeDocument/2006/relationships/image" Target="../media/image138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780.png"/><Relationship Id="rId14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45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2.png"/><Relationship Id="rId5" Type="http://schemas.openxmlformats.org/officeDocument/2006/relationships/image" Target="../media/image261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8281" y="11056"/>
            <a:ext cx="7067250" cy="104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t-BR" sz="3000" b="1" kern="0" dirty="0">
                <a:solidFill>
                  <a:srgbClr val="FF0000"/>
                </a:solidFill>
                <a:ea typeface="+mj-ea"/>
                <a:cs typeface="Arial" pitchFamily="34" charset="0"/>
              </a:rPr>
              <a:t>Mecânica</a:t>
            </a:r>
            <a:br>
              <a:rPr lang="pt-BR" sz="3000" b="1" kern="0" dirty="0">
                <a:solidFill>
                  <a:srgbClr val="FF0000"/>
                </a:solidFill>
                <a:ea typeface="+mj-ea"/>
                <a:cs typeface="Arial" pitchFamily="34" charset="0"/>
              </a:rPr>
            </a:br>
            <a:r>
              <a:rPr lang="pt-BR" sz="2100" b="1" kern="0" dirty="0">
                <a:ea typeface="+mj-ea"/>
                <a:cs typeface="Arial" pitchFamily="34" charset="0"/>
              </a:rPr>
              <a:t>4300153 – Segundo semestre de 2021</a:t>
            </a:r>
          </a:p>
          <a:p>
            <a:pPr marL="342900" indent="-342900" hangingPunct="0">
              <a:buFont typeface="Wingdings" panose="05000000000000000000" pitchFamily="2" charset="2"/>
              <a:buChar char="q"/>
            </a:pPr>
            <a:r>
              <a:rPr lang="pt-BR" b="1" kern="0" dirty="0">
                <a:solidFill>
                  <a:srgbClr val="FF0000"/>
                </a:solidFill>
                <a:ea typeface="+mj-ea"/>
                <a:cs typeface="Arial" pitchFamily="34" charset="0"/>
              </a:rPr>
              <a:t>22</a:t>
            </a:r>
            <a:r>
              <a:rPr lang="pt-BR" b="1" kern="0" baseline="30000" dirty="0">
                <a:solidFill>
                  <a:srgbClr val="FF0000"/>
                </a:solidFill>
                <a:ea typeface="+mj-ea"/>
                <a:cs typeface="Arial" pitchFamily="34" charset="0"/>
              </a:rPr>
              <a:t>a</a:t>
            </a:r>
            <a:r>
              <a:rPr lang="pt-BR" b="1" kern="0" dirty="0">
                <a:solidFill>
                  <a:srgbClr val="FF0000"/>
                </a:solidFill>
                <a:ea typeface="+mj-ea"/>
                <a:cs typeface="Arial" pitchFamily="34" charset="0"/>
              </a:rPr>
              <a:t> Aula. Aplicações da relação entre Trabalho e Energia Cinética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141730" y="3938095"/>
            <a:ext cx="5076825" cy="88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b="1" kern="0" dirty="0"/>
              <a:t>Nilberto Medina e Vito Vanin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b="1" kern="0" dirty="0">
                <a:solidFill>
                  <a:srgbClr val="002060"/>
                </a:solidFill>
                <a:hlinkClick r:id="rId3"/>
              </a:rPr>
              <a:t>medina@if.usp.br</a:t>
            </a:r>
            <a:r>
              <a:rPr lang="pt-BR" b="1" kern="0" dirty="0">
                <a:solidFill>
                  <a:srgbClr val="002060"/>
                </a:solidFill>
              </a:rPr>
              <a:t>, </a:t>
            </a:r>
            <a:r>
              <a:rPr lang="pt-BR" b="1" kern="0" dirty="0">
                <a:solidFill>
                  <a:srgbClr val="002060"/>
                </a:solidFill>
                <a:hlinkClick r:id="rId4"/>
              </a:rPr>
              <a:t>vanin@if.usp.br</a:t>
            </a:r>
            <a:endParaRPr lang="pt-BR" b="1" kern="0" dirty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b="1" kern="0">
                <a:solidFill>
                  <a:srgbClr val="002060"/>
                </a:solidFill>
              </a:rPr>
              <a:t>7-8/11/2022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pt-BR" b="1" kern="0" dirty="0">
              <a:solidFill>
                <a:srgbClr val="002060"/>
              </a:solidFill>
            </a:endParaRPr>
          </a:p>
        </p:txBody>
      </p:sp>
      <p:sp>
        <p:nvSpPr>
          <p:cNvPr id="2" name="AutoShape 6" descr="Resultado de imagem para galileo galilei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3D5C2A1-30BC-45F4-BFA7-DE11654EE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93" y="1180763"/>
            <a:ext cx="4979014" cy="278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25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9331" y="478869"/>
            <a:ext cx="89171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pt-B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Conversão de energia potencial gravitacional em cinética – numérico</a:t>
            </a:r>
          </a:p>
          <a:p>
            <a:pPr hangingPunct="0"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que altura um automóvel de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1270 kg 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teria que cair para ganhar a energia cinética equivalente à que ele teria ao viajar a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88,5 km/h 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A resposta depende do peso do carro?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1" y="18956"/>
            <a:ext cx="695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Lista 7, ex. 25. </a:t>
            </a:r>
            <a:r>
              <a:rPr lang="pt-BR" sz="1800" dirty="0">
                <a:effectLst/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Conversão trabalho em energia cinética</a:t>
            </a:r>
            <a:endParaRPr lang="pt-BR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126976" y="1550387"/>
                <a:ext cx="1342612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𝑅𝑒𝑠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6" y="1550387"/>
                <a:ext cx="134261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4305300" y="1576351"/>
                <a:ext cx="11930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=0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300" y="1576351"/>
                <a:ext cx="1193084" cy="276999"/>
              </a:xfrm>
              <a:prstGeom prst="rect">
                <a:avLst/>
              </a:prstGeom>
              <a:blipFill>
                <a:blip r:embed="rId3"/>
                <a:stretch>
                  <a:fillRect l="-1020" t="-4444" r="-1531" b="-355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1641196" y="1414395"/>
                <a:ext cx="2393091" cy="61093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𝑔h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196" y="1414395"/>
                <a:ext cx="2393091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184142" y="2267802"/>
                <a:ext cx="1679178" cy="61093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𝑔h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42" y="2267802"/>
                <a:ext cx="1679178" cy="610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2282623" y="2267802"/>
                <a:ext cx="1683153" cy="66133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623" y="2267802"/>
                <a:ext cx="1683153" cy="6613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4245605" y="2242602"/>
                <a:ext cx="1252779" cy="66133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605" y="2242602"/>
                <a:ext cx="1252779" cy="6613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5949663" y="2414548"/>
                <a:ext cx="13557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pt-B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663" y="2414548"/>
                <a:ext cx="1355756" cy="276999"/>
              </a:xfrm>
              <a:prstGeom prst="rect">
                <a:avLst/>
              </a:prstGeom>
              <a:blipFill>
                <a:blip r:embed="rId8"/>
                <a:stretch>
                  <a:fillRect l="-2703" t="-4348" r="-450" b="-326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198223" y="3052229"/>
                <a:ext cx="118808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=30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23" y="3052229"/>
                <a:ext cx="118808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/>
          <p:cNvSpPr txBox="1"/>
          <p:nvPr/>
        </p:nvSpPr>
        <p:spPr>
          <a:xfrm>
            <a:off x="1644467" y="3910709"/>
            <a:ext cx="645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Pode-se notar que a resposta não depende do peso do carro.</a:t>
            </a:r>
          </a:p>
        </p:txBody>
      </p:sp>
    </p:spTree>
    <p:extLst>
      <p:ext uri="{BB962C8B-B14F-4D97-AF65-F5344CB8AC3E}">
        <p14:creationId xmlns:p14="http://schemas.microsoft.com/office/powerpoint/2010/main" val="291000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563" r="3933" b="17335"/>
          <a:stretch/>
        </p:blipFill>
        <p:spPr>
          <a:xfrm>
            <a:off x="435248" y="681540"/>
            <a:ext cx="6875723" cy="424644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800880" y="45593"/>
            <a:ext cx="4540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>
                <a:solidFill>
                  <a:srgbClr val="FF0000"/>
                </a:solidFill>
              </a:rPr>
              <a:t>Conservação do Momento Linear</a:t>
            </a:r>
          </a:p>
          <a:p>
            <a:r>
              <a:rPr lang="pt-BR" sz="2100" dirty="0">
                <a:solidFill>
                  <a:srgbClr val="FF0000"/>
                </a:solidFill>
              </a:rPr>
              <a:t>Sem forças externas</a:t>
            </a:r>
            <a:endParaRPr lang="en-US" sz="2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33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56300" r="44056" b="14310"/>
          <a:stretch/>
        </p:blipFill>
        <p:spPr>
          <a:xfrm>
            <a:off x="1746622" y="0"/>
            <a:ext cx="5309654" cy="4794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359937" y="472642"/>
                <a:ext cx="1034257" cy="4522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37" y="472642"/>
                <a:ext cx="1034257" cy="4522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87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2" t="71000" r="3926" b="16868"/>
          <a:stretch/>
        </p:blipFill>
        <p:spPr>
          <a:xfrm>
            <a:off x="886479" y="1167594"/>
            <a:ext cx="6406950" cy="330044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87352" y="-74681"/>
            <a:ext cx="5886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dirty="0">
                <a:solidFill>
                  <a:srgbClr val="FF0000"/>
                </a:solidFill>
              </a:rPr>
              <a:t>Choque Unidimensional</a:t>
            </a:r>
          </a:p>
          <a:p>
            <a:r>
              <a:rPr lang="pt-BR" sz="2700" dirty="0">
                <a:solidFill>
                  <a:srgbClr val="FF0000"/>
                </a:solidFill>
              </a:rPr>
              <a:t>Referencial do Centro de Massa</a:t>
            </a:r>
            <a:endParaRPr lang="en-US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04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 t="68900" r="21303" b="15092"/>
          <a:stretch/>
        </p:blipFill>
        <p:spPr>
          <a:xfrm>
            <a:off x="299589" y="1079026"/>
            <a:ext cx="8736932" cy="315792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00692" y="-71185"/>
            <a:ext cx="6534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rgbClr val="FF0000"/>
                </a:solidFill>
              </a:rPr>
              <a:t>Referencial do Centro de Massa</a:t>
            </a:r>
            <a:endParaRPr lang="en-US" sz="3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5976978" y="591875"/>
                <a:ext cx="1846659" cy="4522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978" y="591875"/>
                <a:ext cx="1846659" cy="4522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306313" y="591875"/>
                <a:ext cx="1209113" cy="5088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t-B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pt-BR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13" y="591875"/>
                <a:ext cx="1209113" cy="5088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3267430" y="591875"/>
                <a:ext cx="2472023" cy="4522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430" y="591875"/>
                <a:ext cx="2472023" cy="4522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1768982" y="591875"/>
                <a:ext cx="1244893" cy="547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t-B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pt-BR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982" y="591875"/>
                <a:ext cx="1244893" cy="5470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Balão de Fala: Retângulo 7">
                <a:extLst>
                  <a:ext uri="{FF2B5EF4-FFF2-40B4-BE49-F238E27FC236}">
                    <a16:creationId xmlns:a16="http://schemas.microsoft.com/office/drawing/2014/main" id="{667A7CA6-F862-D038-1DD5-AE740570625B}"/>
                  </a:ext>
                </a:extLst>
              </p:cNvPr>
              <p:cNvSpPr/>
              <p:nvPr/>
            </p:nvSpPr>
            <p:spPr>
              <a:xfrm>
                <a:off x="5739453" y="1046041"/>
                <a:ext cx="2969118" cy="861133"/>
              </a:xfrm>
              <a:prstGeom prst="wedgeRectCallout">
                <a:avLst>
                  <a:gd name="adj1" fmla="val -90372"/>
                  <a:gd name="adj2" fmla="val 63294"/>
                </a:avLst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600" dirty="0"/>
                  <a:t>Lembre que, em 3 dimensões,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pt-BR" sz="1600" dirty="0"/>
                  <a:t> costuma ter                   direção diferente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pt-BR" sz="1600" dirty="0"/>
                  <a:t> </a:t>
                </a:r>
              </a:p>
            </p:txBody>
          </p:sp>
        </mc:Choice>
        <mc:Fallback xmlns="">
          <p:sp>
            <p:nvSpPr>
              <p:cNvPr id="8" name="Balão de Fala: Retângulo 7">
                <a:extLst>
                  <a:ext uri="{FF2B5EF4-FFF2-40B4-BE49-F238E27FC236}">
                    <a16:creationId xmlns:a16="http://schemas.microsoft.com/office/drawing/2014/main" id="{667A7CA6-F862-D038-1DD5-AE74057062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9453" y="1046041"/>
                <a:ext cx="2969118" cy="861133"/>
              </a:xfrm>
              <a:prstGeom prst="wedgeRectCallout">
                <a:avLst>
                  <a:gd name="adj1" fmla="val -90372"/>
                  <a:gd name="adj2" fmla="val 63294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732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t="65750" r="12849" b="14300"/>
          <a:stretch/>
        </p:blipFill>
        <p:spPr>
          <a:xfrm>
            <a:off x="1024656" y="1134529"/>
            <a:ext cx="7327764" cy="284137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00393" y="0"/>
            <a:ext cx="505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</a:rPr>
              <a:t>11.8 Energia Cinética em Colisões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049719" y="1005576"/>
            <a:ext cx="3050958" cy="2862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Balão de Fala: Retângulo 4">
                <a:extLst>
                  <a:ext uri="{FF2B5EF4-FFF2-40B4-BE49-F238E27FC236}">
                    <a16:creationId xmlns:a16="http://schemas.microsoft.com/office/drawing/2014/main" id="{389CDDC4-0569-6F6C-E3C3-77E37D0F8B2F}"/>
                  </a:ext>
                </a:extLst>
              </p:cNvPr>
              <p:cNvSpPr/>
              <p:nvPr/>
            </p:nvSpPr>
            <p:spPr>
              <a:xfrm>
                <a:off x="3606080" y="3975906"/>
                <a:ext cx="2969118" cy="861133"/>
              </a:xfrm>
              <a:prstGeom prst="wedgeRectCallout">
                <a:avLst>
                  <a:gd name="adj1" fmla="val -46604"/>
                  <a:gd name="adj2" fmla="val -216497"/>
                </a:avLst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600" dirty="0"/>
                  <a:t>Lembre que, em 3 dimensões,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pt-BR" sz="1600" dirty="0"/>
                  <a:t> costuma ter                   direção diferente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pt-BR" sz="1600" dirty="0"/>
                  <a:t> </a:t>
                </a:r>
              </a:p>
            </p:txBody>
          </p:sp>
        </mc:Choice>
        <mc:Fallback xmlns="">
          <p:sp>
            <p:nvSpPr>
              <p:cNvPr id="5" name="Balão de Fala: Retângulo 4">
                <a:extLst>
                  <a:ext uri="{FF2B5EF4-FFF2-40B4-BE49-F238E27FC236}">
                    <a16:creationId xmlns:a16="http://schemas.microsoft.com/office/drawing/2014/main" id="{389CDDC4-0569-6F6C-E3C3-77E37D0F8B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080" y="3975906"/>
                <a:ext cx="2969118" cy="861133"/>
              </a:xfrm>
              <a:prstGeom prst="wedgeRectCallout">
                <a:avLst>
                  <a:gd name="adj1" fmla="val -46604"/>
                  <a:gd name="adj2" fmla="val -216497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222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6980"/>
            <a:ext cx="7482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Colisões elásticas </a:t>
            </a:r>
            <a:r>
              <a:rPr lang="pt-BR" dirty="0">
                <a:solidFill>
                  <a:srgbClr val="00B050"/>
                </a:solidFill>
              </a:rPr>
              <a:t>(Slide da Aula 6 – colisões no Centro de Massa)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0608" y="387159"/>
            <a:ext cx="8669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referencial do CM, a velocidade de cada corpo varia em sentido, mas não em intensidade.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198568" y="852116"/>
                <a:ext cx="20737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pt-BR" sz="1600" b="0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            (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dirty="0"/>
                  <a:t>  </a:t>
                </a: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68" y="852116"/>
                <a:ext cx="2073709" cy="276999"/>
              </a:xfrm>
              <a:prstGeom prst="rect">
                <a:avLst/>
              </a:prstGeom>
              <a:blipFill>
                <a:blip r:embed="rId2"/>
                <a:stretch>
                  <a:fillRect l="-2647" b="-2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ixaDeTexto 4"/>
          <p:cNvSpPr txBox="1"/>
          <p:nvPr/>
        </p:nvSpPr>
        <p:spPr>
          <a:xfrm>
            <a:off x="2192230" y="818454"/>
            <a:ext cx="2537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condição de colisão elástica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5961434" y="864330"/>
            <a:ext cx="258233" cy="276999"/>
            <a:chOff x="2629978" y="1738346"/>
            <a:chExt cx="258233" cy="276999"/>
          </a:xfrm>
        </p:grpSpPr>
        <p:sp>
          <p:nvSpPr>
            <p:cNvPr id="8" name="Elipse 7"/>
            <p:cNvSpPr/>
            <p:nvPr/>
          </p:nvSpPr>
          <p:spPr>
            <a:xfrm>
              <a:off x="2629978" y="1759692"/>
              <a:ext cx="258233" cy="228600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ixaDeTexto 5"/>
                <p:cNvSpPr txBox="1"/>
                <p:nvPr/>
              </p:nvSpPr>
              <p:spPr>
                <a:xfrm>
                  <a:off x="2673683" y="1738346"/>
                  <a:ext cx="20197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pt-BR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CaixaDeTexto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3683" y="1738346"/>
                  <a:ext cx="201978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24242" r="-27273" b="-888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Agrupar 12"/>
          <p:cNvGrpSpPr/>
          <p:nvPr/>
        </p:nvGrpSpPr>
        <p:grpSpPr>
          <a:xfrm>
            <a:off x="7482489" y="864330"/>
            <a:ext cx="258233" cy="276999"/>
            <a:chOff x="6007754" y="1721981"/>
            <a:chExt cx="258233" cy="276999"/>
          </a:xfrm>
        </p:grpSpPr>
        <p:sp>
          <p:nvSpPr>
            <p:cNvPr id="9" name="Elipse 8"/>
            <p:cNvSpPr/>
            <p:nvPr/>
          </p:nvSpPr>
          <p:spPr>
            <a:xfrm>
              <a:off x="6007754" y="1759692"/>
              <a:ext cx="258233" cy="228600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aixaDeTexto 6"/>
                <p:cNvSpPr txBox="1"/>
                <p:nvPr/>
              </p:nvSpPr>
              <p:spPr>
                <a:xfrm>
                  <a:off x="6029923" y="1721981"/>
                  <a:ext cx="20197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pt-BR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CaixaDeTexto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9923" y="1721981"/>
                  <a:ext cx="20197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4242" r="-27273" b="-888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165703" y="1295790"/>
                <a:ext cx="126579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03" y="1295790"/>
                <a:ext cx="1265796" cy="246221"/>
              </a:xfrm>
              <a:prstGeom prst="rect">
                <a:avLst/>
              </a:prstGeom>
              <a:blipFill>
                <a:blip r:embed="rId5"/>
                <a:stretch>
                  <a:fillRect l="-2885" r="-962" b="-17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165703" y="1721041"/>
                <a:ext cx="1337353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03" y="1721041"/>
                <a:ext cx="1337353" cy="265970"/>
              </a:xfrm>
              <a:prstGeom prst="rect">
                <a:avLst/>
              </a:prstGeom>
              <a:blipFill>
                <a:blip r:embed="rId6"/>
                <a:stretch>
                  <a:fillRect l="-2727" r="-455" b="-2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/>
              <p:cNvSpPr/>
              <p:nvPr/>
            </p:nvSpPr>
            <p:spPr>
              <a:xfrm>
                <a:off x="1567817" y="1249623"/>
                <a:ext cx="10956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𝐼𝐼</m:t>
                          </m:r>
                        </m:e>
                      </m:d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cio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7" name="Re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817" y="1249623"/>
                <a:ext cx="1095685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/>
              <p:cNvSpPr/>
              <p:nvPr/>
            </p:nvSpPr>
            <p:spPr>
              <a:xfrm>
                <a:off x="1583847" y="1684749"/>
                <a:ext cx="10796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𝐼𝐼𝐼</m:t>
                          </m:r>
                        </m:e>
                      </m:d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final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8" name="Retâ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847" y="1684749"/>
                <a:ext cx="1079655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3096778" y="1434293"/>
                <a:ext cx="568961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é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velocidade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do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centro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de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massa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no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referencial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do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laborat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rio</m:t>
                      </m:r>
                    </m:oMath>
                  </m:oMathPara>
                </a14:m>
                <a:endParaRPr lang="pt-BR" sz="16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 </a:t>
                </a:r>
                <a14:m>
                  <m:oMath xmlns:m="http://schemas.openxmlformats.org/officeDocument/2006/math"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indica a velocidade relativa ao centro de massa</a:t>
                </a:r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778" y="1434293"/>
                <a:ext cx="5689615" cy="492443"/>
              </a:xfrm>
              <a:prstGeom prst="rect">
                <a:avLst/>
              </a:prstGeom>
              <a:blipFill>
                <a:blip r:embed="rId9"/>
                <a:stretch>
                  <a:fillRect l="-2144" r="-965" b="-246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165703" y="2147969"/>
                <a:ext cx="2234138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1600" dirty="0"/>
                  <a:t>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𝐼𝐼𝐼</m:t>
                            </m:r>
                          </m:e>
                        </m:d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´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pt-BR" sz="1600" dirty="0"/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03" y="2147969"/>
                <a:ext cx="2234138" cy="265970"/>
              </a:xfrm>
              <a:prstGeom prst="rect">
                <a:avLst/>
              </a:prstGeom>
              <a:blipFill>
                <a:blip r:embed="rId10"/>
                <a:stretch>
                  <a:fillRect l="-5450" t="-20455" r="-1090" b="-409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>
                <a:off x="2432706" y="2157844"/>
                <a:ext cx="354635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substituindo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condi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çã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el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stica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temos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706" y="2157844"/>
                <a:ext cx="3546355" cy="246221"/>
              </a:xfrm>
              <a:prstGeom prst="rect">
                <a:avLst/>
              </a:prstGeom>
              <a:blipFill>
                <a:blip r:embed="rId11"/>
                <a:stretch>
                  <a:fillRect l="-1031" b="-32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5941585" y="2147969"/>
                <a:ext cx="1455463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585" y="2147969"/>
                <a:ext cx="1455463" cy="265970"/>
              </a:xfrm>
              <a:prstGeom prst="rect">
                <a:avLst/>
              </a:prstGeom>
              <a:blipFill>
                <a:blip r:embed="rId12"/>
                <a:stretch>
                  <a:fillRect l="-1261" r="-840" b="-2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/>
              <p:cNvSpPr txBox="1"/>
              <p:nvPr/>
            </p:nvSpPr>
            <p:spPr>
              <a:xfrm>
                <a:off x="7504658" y="2157844"/>
                <a:ext cx="162999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usando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𝐼𝐼</m:t>
                          </m:r>
                        </m:e>
                      </m:d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vem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4" name="CaixaDe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658" y="2157844"/>
                <a:ext cx="1629998" cy="246221"/>
              </a:xfrm>
              <a:prstGeom prst="rect">
                <a:avLst/>
              </a:prstGeom>
              <a:blipFill>
                <a:blip r:embed="rId13"/>
                <a:stretch>
                  <a:fillRect l="-2247" b="-7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>
                <a:off x="198568" y="2583409"/>
                <a:ext cx="1928990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=−(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68" y="2583409"/>
                <a:ext cx="1928990" cy="265970"/>
              </a:xfrm>
              <a:prstGeom prst="rect">
                <a:avLst/>
              </a:prstGeom>
              <a:blipFill>
                <a:blip r:embed="rId14"/>
                <a:stretch>
                  <a:fillRect l="-949" r="-316" b="-279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eta para a Direita 25"/>
          <p:cNvSpPr/>
          <p:nvPr/>
        </p:nvSpPr>
        <p:spPr>
          <a:xfrm>
            <a:off x="2267025" y="2565246"/>
            <a:ext cx="516467" cy="30229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/>
              <p:cNvSpPr txBox="1"/>
              <p:nvPr/>
            </p:nvSpPr>
            <p:spPr>
              <a:xfrm>
                <a:off x="3019849" y="2583409"/>
                <a:ext cx="1509579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7" name="CaixaDe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849" y="2583409"/>
                <a:ext cx="1509579" cy="265970"/>
              </a:xfrm>
              <a:prstGeom prst="rect">
                <a:avLst/>
              </a:prstGeom>
              <a:blipFill>
                <a:blip r:embed="rId15"/>
                <a:stretch>
                  <a:fillRect l="-806" r="-1613" b="-279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/>
              <p:cNvSpPr txBox="1"/>
              <p:nvPr/>
            </p:nvSpPr>
            <p:spPr>
              <a:xfrm>
                <a:off x="5072302" y="2472610"/>
                <a:ext cx="2962093" cy="487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substituindo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8" name="CaixaDe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302" y="2472610"/>
                <a:ext cx="2962093" cy="48756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ixaDeTexto 28"/>
              <p:cNvSpPr txBox="1"/>
              <p:nvPr/>
            </p:nvSpPr>
            <p:spPr>
              <a:xfrm>
                <a:off x="198568" y="2981453"/>
                <a:ext cx="2856358" cy="487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+2(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9" name="CaixaDeTexto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68" y="2981453"/>
                <a:ext cx="2856358" cy="48756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/>
              <p:cNvSpPr txBox="1"/>
              <p:nvPr/>
            </p:nvSpPr>
            <p:spPr>
              <a:xfrm>
                <a:off x="3034642" y="2981453"/>
                <a:ext cx="3449214" cy="5181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+2(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1" name="CaixaDeTexto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642" y="2981453"/>
                <a:ext cx="3449214" cy="51815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198568" y="3564004"/>
                <a:ext cx="2884508" cy="509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68" y="3564004"/>
                <a:ext cx="2884508" cy="50930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3096778" y="3564004"/>
                <a:ext cx="2710870" cy="509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778" y="3564004"/>
                <a:ext cx="2710870" cy="50930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/>
              <p:cNvSpPr txBox="1"/>
              <p:nvPr/>
            </p:nvSpPr>
            <p:spPr>
              <a:xfrm>
                <a:off x="198568" y="4145096"/>
                <a:ext cx="3518206" cy="5532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4" name="CaixaDeTex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68" y="4145096"/>
                <a:ext cx="3518206" cy="55322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/>
              <p:cNvSpPr txBox="1"/>
              <p:nvPr/>
            </p:nvSpPr>
            <p:spPr>
              <a:xfrm>
                <a:off x="5366008" y="4145096"/>
                <a:ext cx="3527696" cy="5532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5" name="CaixaDeTex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008" y="4145096"/>
                <a:ext cx="3527696" cy="55322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aixaDeTexto 35"/>
          <p:cNvSpPr txBox="1"/>
          <p:nvPr/>
        </p:nvSpPr>
        <p:spPr>
          <a:xfrm>
            <a:off x="3776161" y="4252433"/>
            <a:ext cx="1485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analogamente</a:t>
            </a:r>
          </a:p>
        </p:txBody>
      </p:sp>
    </p:spTree>
    <p:extLst>
      <p:ext uri="{BB962C8B-B14F-4D97-AF65-F5344CB8AC3E}">
        <p14:creationId xmlns:p14="http://schemas.microsoft.com/office/powerpoint/2010/main" val="22716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0093 L 0.07084 0.0015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08642E-6 L -0.06337 0.0003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 animBg="1"/>
      <p:bldP spid="27" grpId="0"/>
      <p:bldP spid="28" grpId="0"/>
      <p:bldP spid="29" grpId="0"/>
      <p:bldP spid="31" grpId="0"/>
      <p:bldP spid="32" grpId="0"/>
      <p:bldP spid="33" grpId="0"/>
      <p:bldP spid="34" grpId="0" animBg="1"/>
      <p:bldP spid="35" grpId="0" animBg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26416" y="489078"/>
            <a:ext cx="5563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</a:rPr>
              <a:t>Referencial do Centro de Massa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252292" y="1594632"/>
                <a:ext cx="1026948" cy="3078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92" y="1594632"/>
                <a:ext cx="1026948" cy="307841"/>
              </a:xfrm>
              <a:prstGeom prst="rect">
                <a:avLst/>
              </a:prstGeom>
              <a:blipFill>
                <a:blip r:embed="rId2"/>
                <a:stretch>
                  <a:fillRect l="-4142" r="-2959" b="-3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252292" y="2054873"/>
                <a:ext cx="1037592" cy="3078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92" y="2054873"/>
                <a:ext cx="1037592" cy="307841"/>
              </a:xfrm>
              <a:prstGeom prst="rect">
                <a:avLst/>
              </a:prstGeom>
              <a:blipFill>
                <a:blip r:embed="rId3"/>
                <a:stretch>
                  <a:fillRect l="-4094" r="-2924" b="-274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/>
          <p:cNvSpPr txBox="1"/>
          <p:nvPr/>
        </p:nvSpPr>
        <p:spPr>
          <a:xfrm>
            <a:off x="1558577" y="1538427"/>
            <a:ext cx="706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(uma vez que a velocidade só muda sentido, não intensidade)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558576" y="2015153"/>
            <a:ext cx="201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(idem)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226416" y="2535718"/>
                <a:ext cx="3261214" cy="3078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𝑇𝑖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=</m:t>
                      </m:r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16" y="2535718"/>
                <a:ext cx="3261214" cy="307841"/>
              </a:xfrm>
              <a:prstGeom prst="rect">
                <a:avLst/>
              </a:prstGeom>
              <a:blipFill>
                <a:blip r:embed="rId4"/>
                <a:stretch>
                  <a:fillRect l="-1121" r="-935" b="-3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3928213" y="2489551"/>
                <a:ext cx="1251496" cy="400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𝑇𝑖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𝑇𝑓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213" y="2489551"/>
                <a:ext cx="1251496" cy="400174"/>
              </a:xfrm>
              <a:prstGeom prst="rect">
                <a:avLst/>
              </a:prstGeom>
              <a:blipFill>
                <a:blip r:embed="rId5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ixaDeTexto 9"/>
          <p:cNvSpPr txBox="1"/>
          <p:nvPr/>
        </p:nvSpPr>
        <p:spPr>
          <a:xfrm>
            <a:off x="235767" y="2867947"/>
            <a:ext cx="388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</a:rPr>
              <a:t>Referencial do Laboratório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235767" y="3283446"/>
                <a:ext cx="1211614" cy="4002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67" y="3283446"/>
                <a:ext cx="1211614" cy="400238"/>
              </a:xfrm>
              <a:prstGeom prst="rect">
                <a:avLst/>
              </a:prstGeom>
              <a:blipFill>
                <a:blip r:embed="rId6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ixaDeTexto 11"/>
          <p:cNvSpPr txBox="1"/>
          <p:nvPr/>
        </p:nvSpPr>
        <p:spPr>
          <a:xfrm>
            <a:off x="1631748" y="3314288"/>
            <a:ext cx="201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geral</a:t>
            </a:r>
          </a:p>
        </p:txBody>
      </p:sp>
      <p:sp>
        <p:nvSpPr>
          <p:cNvPr id="13" name="Seta para a Direita 28">
            <a:extLst>
              <a:ext uri="{FF2B5EF4-FFF2-40B4-BE49-F238E27FC236}">
                <a16:creationId xmlns:a16="http://schemas.microsoft.com/office/drawing/2014/main" id="{04C58A49-75C2-4F97-A66C-0DD4425BDDBD}"/>
              </a:ext>
            </a:extLst>
          </p:cNvPr>
          <p:cNvSpPr/>
          <p:nvPr/>
        </p:nvSpPr>
        <p:spPr>
          <a:xfrm>
            <a:off x="3571793" y="2597248"/>
            <a:ext cx="384005" cy="18477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1708891" y="3637518"/>
                <a:ext cx="2709908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891" y="3637518"/>
                <a:ext cx="2709908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/>
              <p:cNvSpPr/>
              <p:nvPr/>
            </p:nvSpPr>
            <p:spPr>
              <a:xfrm>
                <a:off x="1673111" y="4248454"/>
                <a:ext cx="2773388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Retâ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111" y="4248454"/>
                <a:ext cx="2773388" cy="6109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ixaDeTexto 1">
            <a:extLst>
              <a:ext uri="{FF2B5EF4-FFF2-40B4-BE49-F238E27FC236}">
                <a16:creationId xmlns:a16="http://schemas.microsoft.com/office/drawing/2014/main" id="{76D11196-621D-45EB-BD9A-829F0CDA52C4}"/>
              </a:ext>
            </a:extLst>
          </p:cNvPr>
          <p:cNvSpPr txBox="1"/>
          <p:nvPr/>
        </p:nvSpPr>
        <p:spPr>
          <a:xfrm>
            <a:off x="252292" y="892915"/>
            <a:ext cx="7676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As plicas indicam que a grandeza é calculada no referencial de Centro de Massa.</a:t>
            </a:r>
          </a:p>
          <a:p>
            <a:r>
              <a:rPr lang="pt-BR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</a:t>
            </a:r>
            <a:r>
              <a:rPr lang="pt-BR" dirty="0">
                <a:solidFill>
                  <a:srgbClr val="FF0000"/>
                </a:solidFill>
              </a:rPr>
              <a:t> é a energia cinética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787DFD5-5AFD-475E-B793-5B1F9BA2DB68}"/>
              </a:ext>
            </a:extLst>
          </p:cNvPr>
          <p:cNvSpPr txBox="1"/>
          <p:nvPr/>
        </p:nvSpPr>
        <p:spPr>
          <a:xfrm>
            <a:off x="252292" y="13171"/>
            <a:ext cx="4664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Energia cinética na </a:t>
            </a:r>
            <a:r>
              <a:rPr lang="pt-BR" sz="2400" b="1" dirty="0">
                <a:solidFill>
                  <a:srgbClr val="FF0000"/>
                </a:solidFill>
              </a:rPr>
              <a:t>colisão elástica</a:t>
            </a:r>
          </a:p>
        </p:txBody>
      </p:sp>
    </p:spTree>
    <p:extLst>
      <p:ext uri="{BB962C8B-B14F-4D97-AF65-F5344CB8AC3E}">
        <p14:creationId xmlns:p14="http://schemas.microsoft.com/office/powerpoint/2010/main" val="228543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/>
      <p:bldP spid="1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10067" y="16933"/>
            <a:ext cx="2048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70C0"/>
                </a:solidFill>
              </a:rPr>
              <a:t>Demonstração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3280434" y="385600"/>
                <a:ext cx="3518206" cy="5532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0434" y="385600"/>
                <a:ext cx="3518206" cy="5532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3280434" y="981650"/>
                <a:ext cx="3527696" cy="5532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0434" y="981650"/>
                <a:ext cx="3527696" cy="5532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0" y="385600"/>
                <a:ext cx="2376355" cy="5533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5600"/>
                <a:ext cx="2376355" cy="5533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-35780" y="996536"/>
                <a:ext cx="2378280" cy="5533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5780" y="996536"/>
                <a:ext cx="2378280" cy="5533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/>
              <p:cNvSpPr/>
              <p:nvPr/>
            </p:nvSpPr>
            <p:spPr>
              <a:xfrm>
                <a:off x="-603049" y="1534878"/>
                <a:ext cx="9340647" cy="694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3049" y="1534878"/>
                <a:ext cx="9340647" cy="694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-778934" y="2218323"/>
                <a:ext cx="8559800" cy="10981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pt-B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pt-B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d>
                                <m:d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  <m:sSubSup>
                                <m:sSubSup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pt-BR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pt-BR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  <m:d>
                                <m:d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  <m:sSubSup>
                                <m:sSubSup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pt-BR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78934" y="2218323"/>
                <a:ext cx="8559800" cy="10981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to 15"/>
          <p:cNvCxnSpPr/>
          <p:nvPr/>
        </p:nvCxnSpPr>
        <p:spPr>
          <a:xfrm flipV="1">
            <a:off x="3964516" y="2370723"/>
            <a:ext cx="622300" cy="41486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V="1">
            <a:off x="3500966" y="2843583"/>
            <a:ext cx="622300" cy="41486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/>
              <p:cNvSpPr/>
              <p:nvPr/>
            </p:nvSpPr>
            <p:spPr>
              <a:xfrm>
                <a:off x="-497238" y="3378675"/>
                <a:ext cx="10377837" cy="5322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pt-B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pt-B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pt-BR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pt-BR" sz="1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pt-BR" sz="1400" b="0" i="1" smtClean="0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  <m:sSub>
                                        <m:sSubPr>
                                          <m:ctrlP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pt-BR" sz="1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p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sSup>
                        <m:sSup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  <m:sSub>
                                        <m:sSubPr>
                                          <m:ctrlP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p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  <m:sSub>
                                <m:sSubPr>
                                  <m:ctrlP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sSup>
                        <m:sSup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1400" dirty="0"/>
              </a:p>
            </p:txBody>
          </p:sp>
        </mc:Choice>
        <mc:Fallback xmlns="">
          <p:sp>
            <p:nvSpPr>
              <p:cNvPr id="20" name="Retâ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238" y="3378675"/>
                <a:ext cx="10377837" cy="5322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/>
              <p:cNvSpPr/>
              <p:nvPr/>
            </p:nvSpPr>
            <p:spPr>
              <a:xfrm>
                <a:off x="-35780" y="3935223"/>
                <a:ext cx="4771934" cy="5783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sz="14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pt-BR" sz="1400" dirty="0"/>
              </a:p>
            </p:txBody>
          </p:sp>
        </mc:Choice>
        <mc:Fallback xmlns="">
          <p:sp>
            <p:nvSpPr>
              <p:cNvPr id="23" name="Retâ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5780" y="3935223"/>
                <a:ext cx="4771934" cy="5783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ector reto 23"/>
          <p:cNvCxnSpPr/>
          <p:nvPr/>
        </p:nvCxnSpPr>
        <p:spPr>
          <a:xfrm flipV="1">
            <a:off x="1583266" y="4015407"/>
            <a:ext cx="622300" cy="41486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V="1">
            <a:off x="3500966" y="4015407"/>
            <a:ext cx="622300" cy="41486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eta para a Direita 28">
            <a:extLst>
              <a:ext uri="{FF2B5EF4-FFF2-40B4-BE49-F238E27FC236}">
                <a16:creationId xmlns:a16="http://schemas.microsoft.com/office/drawing/2014/main" id="{04C58A49-75C2-4F97-A66C-0DD4425BDDBD}"/>
              </a:ext>
            </a:extLst>
          </p:cNvPr>
          <p:cNvSpPr/>
          <p:nvPr/>
        </p:nvSpPr>
        <p:spPr>
          <a:xfrm>
            <a:off x="4586816" y="4130450"/>
            <a:ext cx="384005" cy="18477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/>
              <p:cNvSpPr/>
              <p:nvPr/>
            </p:nvSpPr>
            <p:spPr>
              <a:xfrm>
                <a:off x="4970821" y="3999889"/>
                <a:ext cx="2356820" cy="495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1400" dirty="0"/>
              </a:p>
            </p:txBody>
          </p:sp>
        </mc:Choice>
        <mc:Fallback xmlns="">
          <p:sp>
            <p:nvSpPr>
              <p:cNvPr id="27" name="Retângulo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821" y="3999889"/>
                <a:ext cx="2356820" cy="495649"/>
              </a:xfrm>
              <a:prstGeom prst="rect">
                <a:avLst/>
              </a:prstGeom>
              <a:blipFill>
                <a:blip r:embed="rId10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/>
              <p:cNvSpPr/>
              <p:nvPr/>
            </p:nvSpPr>
            <p:spPr>
              <a:xfrm>
                <a:off x="7780866" y="4047594"/>
                <a:ext cx="1015086" cy="40023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8" name="Retângulo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866" y="4047594"/>
                <a:ext cx="1015086" cy="400238"/>
              </a:xfrm>
              <a:prstGeom prst="rect">
                <a:avLst/>
              </a:prstGeom>
              <a:blipFill>
                <a:blip r:embed="rId11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eta para a Direita 28">
            <a:extLst>
              <a:ext uri="{FF2B5EF4-FFF2-40B4-BE49-F238E27FC236}">
                <a16:creationId xmlns:a16="http://schemas.microsoft.com/office/drawing/2014/main" id="{04C58A49-75C2-4F97-A66C-0DD4425BDDBD}"/>
              </a:ext>
            </a:extLst>
          </p:cNvPr>
          <p:cNvSpPr/>
          <p:nvPr/>
        </p:nvSpPr>
        <p:spPr>
          <a:xfrm>
            <a:off x="7327641" y="4190460"/>
            <a:ext cx="384005" cy="18477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</p:spTree>
    <p:extLst>
      <p:ext uri="{BB962C8B-B14F-4D97-AF65-F5344CB8AC3E}">
        <p14:creationId xmlns:p14="http://schemas.microsoft.com/office/powerpoint/2010/main" val="125298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20" grpId="0"/>
      <p:bldP spid="23" grpId="0"/>
      <p:bldP spid="26" grpId="0" animBg="1"/>
      <p:bldP spid="27" grpId="0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45012" y="342529"/>
            <a:ext cx="6957893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Mina explode em três fragmentos de 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g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cada, que se deslocam em um plano horizontal </a:t>
            </a:r>
            <a:r>
              <a:rPr lang="pt-BR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figura. A energia cinética total liberada pela explosão é 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pt-BR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hangingPunct="0">
              <a:spcAft>
                <a:spcPts val="600"/>
              </a:spcAft>
            </a:pPr>
            <a:r>
              <a:rPr lang="pt-BR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velocidades iniciais dos três fragmentos.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5313" y="7684"/>
            <a:ext cx="823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L8. Ex. 3. </a:t>
            </a:r>
            <a:r>
              <a:rPr lang="pt-BR" sz="1800" dirty="0">
                <a:effectLst/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Transfer</a:t>
            </a:r>
            <a:r>
              <a:rPr lang="pt-BR" dirty="0"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ência </a:t>
            </a:r>
            <a:r>
              <a:rPr lang="pt-BR" sz="1800" dirty="0">
                <a:effectLst/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de energia </a:t>
            </a:r>
            <a:r>
              <a:rPr lang="pt-BR" dirty="0"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em uma explosão</a:t>
            </a:r>
            <a:endParaRPr lang="pt-BR" dirty="0">
              <a:solidFill>
                <a:srgbClr val="0070C0"/>
              </a:solidFill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/>
        </p:nvGraphicFramePr>
        <p:xfrm>
          <a:off x="7037161" y="196906"/>
          <a:ext cx="2041525" cy="165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2656440" imgH="2153520" progId="Word.Picture.8">
                  <p:embed/>
                </p:oleObj>
              </mc:Choice>
              <mc:Fallback>
                <p:oleObj name="Picture" r:id="rId2" imgW="2656440" imgH="2153520" progId="Word.Picture.8">
                  <p:embed/>
                  <p:pic>
                    <p:nvPicPr>
                      <p:cNvPr id="5" name="Objeto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7161" y="196906"/>
                        <a:ext cx="2041525" cy="165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33316" y="1583680"/>
                <a:ext cx="691279" cy="3015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6" y="1583680"/>
                <a:ext cx="691279" cy="301557"/>
              </a:xfrm>
              <a:prstGeom prst="rect">
                <a:avLst/>
              </a:prstGeom>
              <a:blipFill>
                <a:blip r:embed="rId5"/>
                <a:stretch>
                  <a:fillRect l="-5263" t="-32653" r="-35088" b="-2244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Agrupar 52">
            <a:extLst>
              <a:ext uri="{FF2B5EF4-FFF2-40B4-BE49-F238E27FC236}">
                <a16:creationId xmlns:a16="http://schemas.microsoft.com/office/drawing/2014/main" id="{5B764DC2-C974-4F93-B8E8-3199D6D48EC9}"/>
              </a:ext>
            </a:extLst>
          </p:cNvPr>
          <p:cNvGrpSpPr/>
          <p:nvPr/>
        </p:nvGrpSpPr>
        <p:grpSpPr>
          <a:xfrm>
            <a:off x="132497" y="2366449"/>
            <a:ext cx="4805858" cy="516423"/>
            <a:chOff x="132497" y="2366449"/>
            <a:chExt cx="4805858" cy="5164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aixaDeTexto 18"/>
                <p:cNvSpPr txBox="1"/>
                <p:nvPr/>
              </p:nvSpPr>
              <p:spPr>
                <a:xfrm>
                  <a:off x="132497" y="2366449"/>
                  <a:ext cx="2973699" cy="5164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𝐼𝐼</m:t>
                            </m:r>
                          </m:e>
                        </m:d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em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f>
                          <m:f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9" name="CaixaDeTexto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497" y="2366449"/>
                  <a:ext cx="2973699" cy="51642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Seta para a Direita 19">
              <a:extLst>
                <a:ext uri="{FF2B5EF4-FFF2-40B4-BE49-F238E27FC236}">
                  <a16:creationId xmlns:a16="http://schemas.microsoft.com/office/drawing/2014/main" id="{04C58A49-75C2-4F97-A66C-0DD4425BDDBD}"/>
                </a:ext>
              </a:extLst>
            </p:cNvPr>
            <p:cNvSpPr/>
            <p:nvPr/>
          </p:nvSpPr>
          <p:spPr>
            <a:xfrm>
              <a:off x="3139860" y="2579021"/>
              <a:ext cx="384005" cy="18477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ixaDeTexto 20"/>
                <p:cNvSpPr txBox="1"/>
                <p:nvPr/>
              </p:nvSpPr>
              <p:spPr>
                <a:xfrm>
                  <a:off x="3557529" y="2541934"/>
                  <a:ext cx="1380826" cy="246221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 (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𝐼𝐼𝐼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1" name="CaixaDeTexto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7529" y="2541934"/>
                  <a:ext cx="1380826" cy="246221"/>
                </a:xfrm>
                <a:prstGeom prst="rect">
                  <a:avLst/>
                </a:prstGeom>
                <a:blipFill>
                  <a:blip r:embed="rId7"/>
                  <a:stretch>
                    <a:fillRect l="-1770" r="-4867" b="-325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05D1E964-8C6A-43B5-8D36-1B0C419BA95F}"/>
              </a:ext>
            </a:extLst>
          </p:cNvPr>
          <p:cNvGrpSpPr/>
          <p:nvPr/>
        </p:nvGrpSpPr>
        <p:grpSpPr>
          <a:xfrm>
            <a:off x="41625" y="2758062"/>
            <a:ext cx="7687048" cy="461024"/>
            <a:chOff x="41625" y="2758062"/>
            <a:chExt cx="7687048" cy="461024"/>
          </a:xfrm>
        </p:grpSpPr>
        <p:sp>
          <p:nvSpPr>
            <p:cNvPr id="25" name="CaixaDeTexto 24"/>
            <p:cNvSpPr txBox="1"/>
            <p:nvPr/>
          </p:nvSpPr>
          <p:spPr>
            <a:xfrm>
              <a:off x="41625" y="2843492"/>
              <a:ext cx="32125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Energia mecânica devido à explosão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ixaDeTexto 25"/>
                <p:cNvSpPr txBox="1"/>
                <p:nvPr/>
              </p:nvSpPr>
              <p:spPr>
                <a:xfrm>
                  <a:off x="3159613" y="2758062"/>
                  <a:ext cx="2024465" cy="4610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6" name="CaixaDeTexto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9613" y="2758062"/>
                  <a:ext cx="2024465" cy="46102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tângulo 26"/>
                <p:cNvSpPr/>
                <p:nvPr/>
              </p:nvSpPr>
              <p:spPr>
                <a:xfrm>
                  <a:off x="5073202" y="2838303"/>
                  <a:ext cx="265547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substituindo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pt-BR" sz="1600" i="1" smtClean="0">
                            <a:latin typeface="Cambria Math" panose="02040503050406030204" pitchFamily="18" charset="0"/>
                          </a:rPr>
                          <m:t>=100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kJ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7" name="Retângulo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3202" y="2838303"/>
                  <a:ext cx="2655471" cy="338554"/>
                </a:xfrm>
                <a:prstGeom prst="rect">
                  <a:avLst/>
                </a:prstGeom>
                <a:blipFill>
                  <a:blip r:embed="rId9"/>
                  <a:stretch>
                    <a:fillRect b="-727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8A396B5A-FC21-4885-B49A-A2831D3631BC}"/>
              </a:ext>
            </a:extLst>
          </p:cNvPr>
          <p:cNvGrpSpPr/>
          <p:nvPr/>
        </p:nvGrpSpPr>
        <p:grpSpPr>
          <a:xfrm>
            <a:off x="60046" y="3125284"/>
            <a:ext cx="8480092" cy="580433"/>
            <a:chOff x="60046" y="3125284"/>
            <a:chExt cx="8480092" cy="5804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aixaDeTexto 27"/>
                <p:cNvSpPr txBox="1"/>
                <p:nvPr/>
              </p:nvSpPr>
              <p:spPr>
                <a:xfrm>
                  <a:off x="60046" y="3150287"/>
                  <a:ext cx="2432174" cy="52367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×1</m:t>
                            </m:r>
                            <m:sSup>
                              <m:sSup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p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8" name="CaixaDeTex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46" y="3150287"/>
                  <a:ext cx="2432174" cy="5236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Seta para a Direita 28">
              <a:extLst>
                <a:ext uri="{FF2B5EF4-FFF2-40B4-BE49-F238E27FC236}">
                  <a16:creationId xmlns:a16="http://schemas.microsoft.com/office/drawing/2014/main" id="{04C58A49-75C2-4F97-A66C-0DD4425BDDBD}"/>
                </a:ext>
              </a:extLst>
            </p:cNvPr>
            <p:cNvSpPr/>
            <p:nvPr/>
          </p:nvSpPr>
          <p:spPr>
            <a:xfrm>
              <a:off x="2519835" y="3219087"/>
              <a:ext cx="907420" cy="48663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(II) e (III)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ângulo 29"/>
                <p:cNvSpPr/>
                <p:nvPr/>
              </p:nvSpPr>
              <p:spPr>
                <a:xfrm>
                  <a:off x="3537595" y="3227172"/>
                  <a:ext cx="3159040" cy="34144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sz="16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pt-BR" sz="1600" dirty="0"/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30" name="Retângulo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595" y="3227172"/>
                  <a:ext cx="3159040" cy="34144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tângulo 32"/>
                <p:cNvSpPr/>
                <p:nvPr/>
              </p:nvSpPr>
              <p:spPr>
                <a:xfrm>
                  <a:off x="6520098" y="3125284"/>
                  <a:ext cx="2020040" cy="5139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|=500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den>
                        </m:f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    (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𝐼𝑉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33" name="Retângulo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0098" y="3125284"/>
                  <a:ext cx="2020040" cy="51398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BF499D6D-E548-4386-AD55-58431F05C3F4}"/>
              </a:ext>
            </a:extLst>
          </p:cNvPr>
          <p:cNvGrpSpPr/>
          <p:nvPr/>
        </p:nvGrpSpPr>
        <p:grpSpPr>
          <a:xfrm>
            <a:off x="535753" y="1809057"/>
            <a:ext cx="8555165" cy="652791"/>
            <a:chOff x="549713" y="1809057"/>
            <a:chExt cx="8555165" cy="6527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ixaDeTexto 10"/>
                <p:cNvSpPr txBox="1"/>
                <p:nvPr/>
              </p:nvSpPr>
              <p:spPr>
                <a:xfrm>
                  <a:off x="549713" y="1809057"/>
                  <a:ext cx="3861279" cy="2656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em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:  0=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1" name="CaixaDeTexto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713" y="1809057"/>
                  <a:ext cx="3861279" cy="265650"/>
                </a:xfrm>
                <a:prstGeom prst="rect">
                  <a:avLst/>
                </a:prstGeom>
                <a:blipFill>
                  <a:blip r:embed="rId13"/>
                  <a:stretch>
                    <a:fillRect b="-2558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ixaDeTexto 12"/>
                <p:cNvSpPr txBox="1"/>
                <p:nvPr/>
              </p:nvSpPr>
              <p:spPr>
                <a:xfrm>
                  <a:off x="1394600" y="2125355"/>
                  <a:ext cx="4520395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0=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func>
                          <m:func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sen</m:t>
                            </m:r>
                          </m:fNam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60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func>
                          <m:func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sen</m:t>
                            </m:r>
                          </m:fName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func>
                          <m:func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sen</m:t>
                            </m:r>
                          </m:fNam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180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3" name="CaixaDeTexto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4600" y="2125355"/>
                  <a:ext cx="4520395" cy="246221"/>
                </a:xfrm>
                <a:prstGeom prst="rect">
                  <a:avLst/>
                </a:prstGeom>
                <a:blipFill>
                  <a:blip r:embed="rId14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aixaDeTexto 13"/>
                <p:cNvSpPr txBox="1"/>
                <p:nvPr/>
              </p:nvSpPr>
              <p:spPr>
                <a:xfrm>
                  <a:off x="6086333" y="1945425"/>
                  <a:ext cx="1162241" cy="5164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f>
                          <m:f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4" name="CaixaDeTexto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6333" y="1945425"/>
                  <a:ext cx="1162241" cy="5164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ixaDeTexto 17"/>
                <p:cNvSpPr txBox="1"/>
                <p:nvPr/>
              </p:nvSpPr>
              <p:spPr>
                <a:xfrm>
                  <a:off x="7700583" y="2102151"/>
                  <a:ext cx="1404295" cy="275268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𝐼𝐼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8" name="CaixaDeTex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583" y="2102151"/>
                  <a:ext cx="1404295" cy="275268"/>
                </a:xfrm>
                <a:prstGeom prst="rect">
                  <a:avLst/>
                </a:prstGeom>
                <a:blipFill>
                  <a:blip r:embed="rId16"/>
                  <a:stretch>
                    <a:fillRect l="-1299" r="-4762" b="-2888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Seta para a Direita 35">
              <a:extLst>
                <a:ext uri="{FF2B5EF4-FFF2-40B4-BE49-F238E27FC236}">
                  <a16:creationId xmlns:a16="http://schemas.microsoft.com/office/drawing/2014/main" id="{04C58A49-75C2-4F97-A66C-0DD4425BDDBD}"/>
                </a:ext>
              </a:extLst>
            </p:cNvPr>
            <p:cNvSpPr/>
            <p:nvPr/>
          </p:nvSpPr>
          <p:spPr>
            <a:xfrm>
              <a:off x="7286195" y="2166691"/>
              <a:ext cx="324000" cy="18477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24921B4-95DF-4489-A41D-A17C8FCFC36A}"/>
              </a:ext>
            </a:extLst>
          </p:cNvPr>
          <p:cNvSpPr txBox="1"/>
          <p:nvPr/>
        </p:nvSpPr>
        <p:spPr>
          <a:xfrm>
            <a:off x="8615929" y="467512"/>
            <a:ext cx="24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0438447-5B48-4B66-B818-89019A37DB26}"/>
              </a:ext>
            </a:extLst>
          </p:cNvPr>
          <p:cNvSpPr txBox="1"/>
          <p:nvPr/>
        </p:nvSpPr>
        <p:spPr>
          <a:xfrm>
            <a:off x="8450205" y="1387460"/>
            <a:ext cx="31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550B95E-C2D6-457C-B418-68B220D23CDF}"/>
              </a:ext>
            </a:extLst>
          </p:cNvPr>
          <p:cNvSpPr txBox="1"/>
          <p:nvPr/>
        </p:nvSpPr>
        <p:spPr>
          <a:xfrm>
            <a:off x="7577252" y="761192"/>
            <a:ext cx="33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3</a:t>
            </a:r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015D3643-958E-4352-971C-91F853B25BC8}"/>
              </a:ext>
            </a:extLst>
          </p:cNvPr>
          <p:cNvGrpSpPr/>
          <p:nvPr/>
        </p:nvGrpSpPr>
        <p:grpSpPr>
          <a:xfrm>
            <a:off x="629615" y="1184862"/>
            <a:ext cx="7672246" cy="1143861"/>
            <a:chOff x="629615" y="1184862"/>
            <a:chExt cx="7672246" cy="11438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ixaDeTexto 7"/>
                <p:cNvSpPr txBox="1"/>
                <p:nvPr/>
              </p:nvSpPr>
              <p:spPr>
                <a:xfrm>
                  <a:off x="629615" y="1193692"/>
                  <a:ext cx="3724354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em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:  0=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8" name="CaixaDeTexto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615" y="1193692"/>
                  <a:ext cx="3724354" cy="246221"/>
                </a:xfrm>
                <a:prstGeom prst="rect">
                  <a:avLst/>
                </a:prstGeom>
                <a:blipFill>
                  <a:blip r:embed="rId17"/>
                  <a:stretch>
                    <a:fillRect b="-175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ixaDeTexto 8"/>
                <p:cNvSpPr txBox="1"/>
                <p:nvPr/>
              </p:nvSpPr>
              <p:spPr>
                <a:xfrm>
                  <a:off x="1409833" y="1483502"/>
                  <a:ext cx="4272888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0=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func>
                          <m:func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sSup>
                              <m:sSup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p>
                          </m:e>
                        </m:fun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2 </m:t>
                            </m:r>
                          </m:sub>
                        </m:sSub>
                        <m:func>
                          <m:func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p>
                              <m:sSup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p>
                          </m:e>
                        </m:func>
                        <m:r>
                          <a:rPr lang="pt-BR" sz="160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func>
                          <m:func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18</m:t>
                            </m:r>
                            <m:sSup>
                              <m:sSup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p>
                          </m:e>
                        </m:func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9" name="CaixaDeTexto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9833" y="1483502"/>
                  <a:ext cx="4272888" cy="246221"/>
                </a:xfrm>
                <a:prstGeom prst="rect">
                  <a:avLst/>
                </a:prstGeom>
                <a:blipFill>
                  <a:blip r:embed="rId18"/>
                  <a:stretch>
                    <a:fillRect l="-856" b="-12195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ixaDeTexto 9"/>
                <p:cNvSpPr txBox="1"/>
                <p:nvPr/>
              </p:nvSpPr>
              <p:spPr>
                <a:xfrm>
                  <a:off x="6231744" y="1285740"/>
                  <a:ext cx="2070117" cy="516423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f>
                          <m:f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  (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0" name="CaixaDeTexto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1744" y="1285740"/>
                  <a:ext cx="2070117" cy="5164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Seta para a Direita 14">
              <a:extLst>
                <a:ext uri="{FF2B5EF4-FFF2-40B4-BE49-F238E27FC236}">
                  <a16:creationId xmlns:a16="http://schemas.microsoft.com/office/drawing/2014/main" id="{04C58A49-75C2-4F97-A66C-0DD4425BDDBD}"/>
                </a:ext>
              </a:extLst>
            </p:cNvPr>
            <p:cNvSpPr/>
            <p:nvPr/>
          </p:nvSpPr>
          <p:spPr>
            <a:xfrm>
              <a:off x="5699395" y="1523394"/>
              <a:ext cx="384005" cy="18477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17" name="Chave Esquerda 16">
              <a:extLst>
                <a:ext uri="{FF2B5EF4-FFF2-40B4-BE49-F238E27FC236}">
                  <a16:creationId xmlns:a16="http://schemas.microsoft.com/office/drawing/2014/main" id="{3F772FDD-C38D-4D04-95AF-CAA58ABE7BE4}"/>
                </a:ext>
              </a:extLst>
            </p:cNvPr>
            <p:cNvSpPr/>
            <p:nvPr/>
          </p:nvSpPr>
          <p:spPr>
            <a:xfrm>
              <a:off x="741269" y="1184862"/>
              <a:ext cx="183512" cy="1143861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813409F3-199B-4414-9122-2FC74FE0504E}"/>
              </a:ext>
            </a:extLst>
          </p:cNvPr>
          <p:cNvGrpSpPr/>
          <p:nvPr/>
        </p:nvGrpSpPr>
        <p:grpSpPr>
          <a:xfrm>
            <a:off x="170204" y="3653961"/>
            <a:ext cx="7141694" cy="483665"/>
            <a:chOff x="170204" y="3653961"/>
            <a:chExt cx="7141694" cy="483665"/>
          </a:xfrm>
        </p:grpSpPr>
        <p:sp>
          <p:nvSpPr>
            <p:cNvPr id="22" name="Seta para a Direita 21">
              <a:extLst>
                <a:ext uri="{FF2B5EF4-FFF2-40B4-BE49-F238E27FC236}">
                  <a16:creationId xmlns:a16="http://schemas.microsoft.com/office/drawing/2014/main" id="{04C58A49-75C2-4F97-A66C-0DD4425BDDBD}"/>
                </a:ext>
              </a:extLst>
            </p:cNvPr>
            <p:cNvSpPr/>
            <p:nvPr/>
          </p:nvSpPr>
          <p:spPr>
            <a:xfrm>
              <a:off x="170204" y="3653961"/>
              <a:ext cx="1165423" cy="48366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/>
                <a:t>(</a:t>
              </a:r>
              <a:r>
                <a:rPr lang="pt-B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IV)+figura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CaixaDeTexto 41">
                  <a:extLst>
                    <a:ext uri="{FF2B5EF4-FFF2-40B4-BE49-F238E27FC236}">
                      <a16:creationId xmlns:a16="http://schemas.microsoft.com/office/drawing/2014/main" id="{A8D1167A-90A6-40D0-B43D-71D7E40E2B9F}"/>
                    </a:ext>
                  </a:extLst>
                </p:cNvPr>
                <p:cNvSpPr txBox="1"/>
                <p:nvPr/>
              </p:nvSpPr>
              <p:spPr>
                <a:xfrm>
                  <a:off x="1634711" y="3727770"/>
                  <a:ext cx="3187347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=500</m:t>
                        </m:r>
                        <m:func>
                          <m:func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60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  <m:acc>
                          <m:accPr>
                            <m:chr m:val="̂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500</m:t>
                        </m:r>
                        <m:func>
                          <m:func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sen</m:t>
                            </m:r>
                          </m:fName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60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  <m:acc>
                          <m:accPr>
                            <m:chr m:val="̂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acc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42" name="CaixaDeTexto 41">
                  <a:extLst>
                    <a:ext uri="{FF2B5EF4-FFF2-40B4-BE49-F238E27FC236}">
                      <a16:creationId xmlns:a16="http://schemas.microsoft.com/office/drawing/2014/main" id="{A8D1167A-90A6-40D0-B43D-71D7E40E2B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4711" y="3727770"/>
                  <a:ext cx="3187347" cy="246221"/>
                </a:xfrm>
                <a:prstGeom prst="rect">
                  <a:avLst/>
                </a:prstGeom>
                <a:blipFill>
                  <a:blip r:embed="rId20"/>
                  <a:stretch>
                    <a:fillRect l="-1147" t="-40000" r="-2294" b="-2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CaixaDeTexto 43">
                  <a:extLst>
                    <a:ext uri="{FF2B5EF4-FFF2-40B4-BE49-F238E27FC236}">
                      <a16:creationId xmlns:a16="http://schemas.microsoft.com/office/drawing/2014/main" id="{6043D5AC-BE5C-4E6F-8A53-2E4B8D9DF063}"/>
                    </a:ext>
                  </a:extLst>
                </p:cNvPr>
                <p:cNvSpPr txBox="1"/>
                <p:nvPr/>
              </p:nvSpPr>
              <p:spPr>
                <a:xfrm>
                  <a:off x="4939389" y="3696841"/>
                  <a:ext cx="237250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=250</m:t>
                        </m:r>
                        <m:acc>
                          <m:accPr>
                            <m:chr m:val="̂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+433</m:t>
                        </m:r>
                        <m:acc>
                          <m:accPr>
                            <m:chr m:val="̂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44" name="CaixaDeTexto 43">
                  <a:extLst>
                    <a:ext uri="{FF2B5EF4-FFF2-40B4-BE49-F238E27FC236}">
                      <a16:creationId xmlns:a16="http://schemas.microsoft.com/office/drawing/2014/main" id="{6043D5AC-BE5C-4E6F-8A53-2E4B8D9DF0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9389" y="3696841"/>
                  <a:ext cx="2372509" cy="246221"/>
                </a:xfrm>
                <a:prstGeom prst="rect">
                  <a:avLst/>
                </a:prstGeom>
                <a:blipFill>
                  <a:blip r:embed="rId21"/>
                  <a:stretch>
                    <a:fillRect l="-771" t="-36585" r="-257" b="-3170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DC15618C-C857-49D8-BCE0-5F59B7B3BFF5}"/>
              </a:ext>
            </a:extLst>
          </p:cNvPr>
          <p:cNvGrpSpPr/>
          <p:nvPr/>
        </p:nvGrpSpPr>
        <p:grpSpPr>
          <a:xfrm>
            <a:off x="157202" y="4027804"/>
            <a:ext cx="8148809" cy="544928"/>
            <a:chOff x="157202" y="4027804"/>
            <a:chExt cx="8148809" cy="544928"/>
          </a:xfrm>
        </p:grpSpPr>
        <p:sp>
          <p:nvSpPr>
            <p:cNvPr id="41" name="Seta para a Direita 28">
              <a:extLst>
                <a:ext uri="{FF2B5EF4-FFF2-40B4-BE49-F238E27FC236}">
                  <a16:creationId xmlns:a16="http://schemas.microsoft.com/office/drawing/2014/main" id="{EF4931DC-41E0-461C-9068-86768BE33652}"/>
                </a:ext>
              </a:extLst>
            </p:cNvPr>
            <p:cNvSpPr/>
            <p:nvPr/>
          </p:nvSpPr>
          <p:spPr>
            <a:xfrm>
              <a:off x="157202" y="4027804"/>
              <a:ext cx="1776300" cy="544928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/>
                <a:t>(</a:t>
              </a:r>
              <a:r>
                <a:rPr lang="pt-B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IV) em (II) e figura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CaixaDeTexto 45">
                  <a:extLst>
                    <a:ext uri="{FF2B5EF4-FFF2-40B4-BE49-F238E27FC236}">
                      <a16:creationId xmlns:a16="http://schemas.microsoft.com/office/drawing/2014/main" id="{F3AC77F0-2001-46BD-96D5-4360CE889E4C}"/>
                    </a:ext>
                  </a:extLst>
                </p:cNvPr>
                <p:cNvSpPr txBox="1"/>
                <p:nvPr/>
              </p:nvSpPr>
              <p:spPr>
                <a:xfrm>
                  <a:off x="2153103" y="4137627"/>
                  <a:ext cx="3734164" cy="2752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=500</m:t>
                        </m:r>
                        <m:rad>
                          <m:radPr>
                            <m:degHide m:val="on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func>
                          <m:func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30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  <m:acc>
                          <m:accPr>
                            <m:chr m:val="̂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500</m:t>
                        </m:r>
                        <m:func>
                          <m:func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ad>
                              <m:radPr>
                                <m:degHide m:val="on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fName>
                          <m: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sen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 3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  <m:acc>
                          <m:accPr>
                            <m:chr m:val="̂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46" name="CaixaDeTexto 45">
                  <a:extLst>
                    <a:ext uri="{FF2B5EF4-FFF2-40B4-BE49-F238E27FC236}">
                      <a16:creationId xmlns:a16="http://schemas.microsoft.com/office/drawing/2014/main" id="{F3AC77F0-2001-46BD-96D5-4360CE889E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103" y="4137627"/>
                  <a:ext cx="3734164" cy="275268"/>
                </a:xfrm>
                <a:prstGeom prst="rect">
                  <a:avLst/>
                </a:prstGeom>
                <a:blipFill>
                  <a:blip r:embed="rId22"/>
                  <a:stretch>
                    <a:fillRect l="-979" t="-24444" r="-1958" b="-22222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85BF23E4-FE61-46D9-9C75-7879F466A62B}"/>
                    </a:ext>
                  </a:extLst>
                </p:cNvPr>
                <p:cNvSpPr txBox="1"/>
                <p:nvPr/>
              </p:nvSpPr>
              <p:spPr>
                <a:xfrm>
                  <a:off x="5949660" y="4137627"/>
                  <a:ext cx="235635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=750</m:t>
                        </m:r>
                        <m:acc>
                          <m:accPr>
                            <m:chr m:val="̂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−433</m:t>
                        </m:r>
                        <m:acc>
                          <m:accPr>
                            <m:chr m:val="̂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85BF23E4-FE61-46D9-9C75-7879F466A6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9660" y="4137627"/>
                  <a:ext cx="2356351" cy="246221"/>
                </a:xfrm>
                <a:prstGeom prst="rect">
                  <a:avLst/>
                </a:prstGeom>
                <a:blipFill>
                  <a:blip r:embed="rId23"/>
                  <a:stretch>
                    <a:fillRect l="-1292" t="-40000" r="-517" b="-325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6DD2325E-B21B-453C-A709-65379BC725AF}"/>
              </a:ext>
            </a:extLst>
          </p:cNvPr>
          <p:cNvGrpSpPr/>
          <p:nvPr/>
        </p:nvGrpSpPr>
        <p:grpSpPr>
          <a:xfrm>
            <a:off x="170203" y="4383848"/>
            <a:ext cx="4223079" cy="599053"/>
            <a:chOff x="170203" y="4424538"/>
            <a:chExt cx="4293554" cy="5583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ixaDeTexto 23"/>
                <p:cNvSpPr txBox="1"/>
                <p:nvPr/>
              </p:nvSpPr>
              <p:spPr>
                <a:xfrm>
                  <a:off x="2521351" y="4554750"/>
                  <a:ext cx="1942406" cy="2294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=−1000 </m:t>
                      </m:r>
                      <m:acc>
                        <m:accPr>
                          <m:chr m:val="̂"/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</m:oMath>
                  </a14:m>
                  <a:r>
                    <a:rPr lang="pt-BR" sz="1600" dirty="0"/>
                    <a:t>  </a:t>
                  </a:r>
                  <a:r>
                    <a:rPr lang="pt-B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em m/s</a:t>
                  </a:r>
                </a:p>
              </p:txBody>
            </p:sp>
          </mc:Choice>
          <mc:Fallback xmlns="">
            <p:sp>
              <p:nvSpPr>
                <p:cNvPr id="24" name="CaixaDeTexto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1351" y="4554750"/>
                  <a:ext cx="1942406" cy="229497"/>
                </a:xfrm>
                <a:prstGeom prst="rect">
                  <a:avLst/>
                </a:prstGeom>
                <a:blipFill>
                  <a:blip r:embed="rId24"/>
                  <a:stretch>
                    <a:fillRect l="-3185" t="-35000" r="-4777" b="-525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Seta para a Direita 28">
              <a:extLst>
                <a:ext uri="{FF2B5EF4-FFF2-40B4-BE49-F238E27FC236}">
                  <a16:creationId xmlns:a16="http://schemas.microsoft.com/office/drawing/2014/main" id="{C850C163-46D6-4B93-87BA-36DBA17E9B85}"/>
                </a:ext>
              </a:extLst>
            </p:cNvPr>
            <p:cNvSpPr/>
            <p:nvPr/>
          </p:nvSpPr>
          <p:spPr>
            <a:xfrm>
              <a:off x="170203" y="4424538"/>
              <a:ext cx="2183031" cy="55836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(IV) em (III) e figura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AA915E30-4862-4D9D-89AA-9EF27C7BFDC7}"/>
                  </a:ext>
                </a:extLst>
              </p:cNvPr>
              <p:cNvSpPr txBox="1"/>
              <p:nvPr/>
            </p:nvSpPr>
            <p:spPr>
              <a:xfrm>
                <a:off x="5504642" y="4412895"/>
                <a:ext cx="2816477" cy="404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Note: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AA915E30-4862-4D9D-89AA-9EF27C7BF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642" y="4412895"/>
                <a:ext cx="2816477" cy="404791"/>
              </a:xfrm>
              <a:prstGeom prst="rect">
                <a:avLst/>
              </a:prstGeom>
              <a:blipFill>
                <a:blip r:embed="rId25"/>
                <a:stretch>
                  <a:fillRect l="-1948" t="-10606" b="-2424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89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45992ED-F437-4BD3-A6EB-288B1219FFD9}"/>
              </a:ext>
            </a:extLst>
          </p:cNvPr>
          <p:cNvSpPr txBox="1"/>
          <p:nvPr/>
        </p:nvSpPr>
        <p:spPr>
          <a:xfrm>
            <a:off x="208949" y="764279"/>
            <a:ext cx="8693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Objetivos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Aplicar a relação trabalho energia cinética a situações específicas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Conhecendo a força em função da posição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uma mola presa a um objeto em movimento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De uma força 1/</a:t>
            </a:r>
            <a:r>
              <a:rPr lang="pt-BR" i="1" dirty="0"/>
              <a:t>r</a:t>
            </a:r>
            <a:r>
              <a:rPr lang="pt-BR" dirty="0"/>
              <a:t> </a:t>
            </a:r>
            <a:r>
              <a:rPr lang="pt-BR" baseline="30000" dirty="0"/>
              <a:t>2</a:t>
            </a:r>
            <a:r>
              <a:rPr lang="pt-BR" dirty="0"/>
              <a:t> (gravidade, força elétrica)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Ao para-choque de um carro</a:t>
            </a:r>
          </a:p>
          <a:p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Verificar o comportamento da Energia Cinética nas colisões</a:t>
            </a:r>
          </a:p>
        </p:txBody>
      </p:sp>
    </p:spTree>
    <p:extLst>
      <p:ext uri="{BB962C8B-B14F-4D97-AF65-F5344CB8AC3E}">
        <p14:creationId xmlns:p14="http://schemas.microsoft.com/office/powerpoint/2010/main" val="99578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42995" y="411716"/>
            <a:ext cx="918699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 veículo de 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2400 kg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bate na traseira de um carro de 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1200 kg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parado. O motorista alega que estava a menos de 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km/h 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quando o acidente ocorreu. O carro foi arrastado por 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10,5 m; 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atrito cinético </a:t>
            </a:r>
            <a:r>
              <a:rPr lang="pt-BR" sz="1600" dirty="0">
                <a:solidFill>
                  <a:srgbClr val="0070C0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0,6.</a:t>
            </a:r>
          </a:p>
          <a:p>
            <a:pPr algn="just" hangingPunct="0">
              <a:spcAft>
                <a:spcPts val="600"/>
              </a:spcAft>
            </a:pPr>
            <a:r>
              <a:rPr lang="pt-BR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velocidade real do veículo mais pesado, no momento da colisão.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5313" y="7684"/>
            <a:ext cx="7710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70C0"/>
                </a:solidFill>
              </a:rPr>
              <a:t>L8. Ex. 5 – </a:t>
            </a:r>
            <a:r>
              <a:rPr lang="pt-BR" dirty="0">
                <a:solidFill>
                  <a:srgbClr val="0070C0"/>
                </a:solidFill>
                <a:latin typeface="CG Times (W1)"/>
                <a:cs typeface="Times New Roman" panose="02020603050405020304" pitchFamily="18" charset="0"/>
              </a:rPr>
              <a:t>V</a:t>
            </a:r>
            <a:r>
              <a:rPr lang="pt-BR" sz="1800" dirty="0">
                <a:effectLst/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eículos batem e se engancham – achar velocidade do arrasto</a:t>
            </a:r>
            <a:endParaRPr lang="pt-BR" sz="2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203991" y="2085704"/>
                <a:ext cx="691279" cy="3015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91" y="2085704"/>
                <a:ext cx="691279" cy="301557"/>
              </a:xfrm>
              <a:prstGeom prst="rect">
                <a:avLst/>
              </a:prstGeom>
              <a:blipFill>
                <a:blip r:embed="rId2"/>
                <a:stretch>
                  <a:fillRect l="-5263" t="-30000" r="-35088" b="-2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Agrupar 50">
            <a:extLst>
              <a:ext uri="{FF2B5EF4-FFF2-40B4-BE49-F238E27FC236}">
                <a16:creationId xmlns:a16="http://schemas.microsoft.com/office/drawing/2014/main" id="{2AD710F1-31E6-4E55-AE35-719E587E3CE0}"/>
              </a:ext>
            </a:extLst>
          </p:cNvPr>
          <p:cNvGrpSpPr/>
          <p:nvPr/>
        </p:nvGrpSpPr>
        <p:grpSpPr>
          <a:xfrm>
            <a:off x="94282" y="2622058"/>
            <a:ext cx="5567456" cy="994109"/>
            <a:chOff x="94282" y="2622058"/>
            <a:chExt cx="5567456" cy="994109"/>
          </a:xfrm>
        </p:grpSpPr>
        <p:sp>
          <p:nvSpPr>
            <p:cNvPr id="9" name="CaixaDeTexto 8"/>
            <p:cNvSpPr txBox="1"/>
            <p:nvPr/>
          </p:nvSpPr>
          <p:spPr>
            <a:xfrm>
              <a:off x="94282" y="2622058"/>
              <a:ext cx="28343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Trabalho da força de atrito</a:t>
              </a:r>
            </a:p>
            <a:p>
              <a:r>
                <a:rPr lang="pt-BR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 deslocamento após a colisão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ixaDeTexto 10"/>
                <p:cNvSpPr txBox="1"/>
                <p:nvPr/>
              </p:nvSpPr>
              <p:spPr>
                <a:xfrm>
                  <a:off x="3077184" y="2642252"/>
                  <a:ext cx="2584554" cy="4610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=∆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1" name="CaixaDeTexto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7184" y="2642252"/>
                  <a:ext cx="2584554" cy="46102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ixaDeTexto 12"/>
                <p:cNvSpPr txBox="1"/>
                <p:nvPr/>
              </p:nvSpPr>
              <p:spPr>
                <a:xfrm>
                  <a:off x="167631" y="3313777"/>
                  <a:ext cx="1653530" cy="3023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𝑎𝑡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|"/>
                            <m:endChr m:val="|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acc>
                          </m:e>
                        </m:d>
                        <m:func>
                          <m:func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3" name="CaixaDeTexto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31" y="3313777"/>
                  <a:ext cx="1653530" cy="302390"/>
                </a:xfrm>
                <a:prstGeom prst="rect">
                  <a:avLst/>
                </a:prstGeom>
                <a:blipFill>
                  <a:blip r:embed="rId4"/>
                  <a:stretch>
                    <a:fillRect l="-2206" t="-30612" r="-1838" b="-1020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2012954" y="3363299"/>
                <a:ext cx="213289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𝑁𝑑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𝑔𝑑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954" y="3363299"/>
                <a:ext cx="2132892" cy="246221"/>
              </a:xfrm>
              <a:prstGeom prst="rect">
                <a:avLst/>
              </a:prstGeom>
              <a:blipFill>
                <a:blip r:embed="rId5"/>
                <a:stretch>
                  <a:fillRect l="-1714" r="-2571" b="-32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5717052" y="2647488"/>
                <a:ext cx="3287695" cy="46102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0−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sSubSup>
                        <m:sSubSup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   (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𝑖𝑖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052" y="2647488"/>
                <a:ext cx="3287695" cy="4610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Agrupar 51">
            <a:extLst>
              <a:ext uri="{FF2B5EF4-FFF2-40B4-BE49-F238E27FC236}">
                <a16:creationId xmlns:a16="http://schemas.microsoft.com/office/drawing/2014/main" id="{4134F86F-AF31-4322-86A8-4B2A33E31A4F}"/>
              </a:ext>
            </a:extLst>
          </p:cNvPr>
          <p:cNvGrpSpPr/>
          <p:nvPr/>
        </p:nvGrpSpPr>
        <p:grpSpPr>
          <a:xfrm>
            <a:off x="4234664" y="3229331"/>
            <a:ext cx="4754453" cy="461024"/>
            <a:chOff x="4234664" y="3229331"/>
            <a:chExt cx="4754453" cy="4610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ixaDeTexto 11"/>
                <p:cNvSpPr txBox="1"/>
                <p:nvPr/>
              </p:nvSpPr>
              <p:spPr>
                <a:xfrm>
                  <a:off x="4956778" y="3229331"/>
                  <a:ext cx="1956113" cy="4610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sSubSup>
                          <m:sSubSup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𝑔𝑑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2" name="CaixaDeTexto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6778" y="3229331"/>
                  <a:ext cx="1956113" cy="46102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Seta para a Direita 19">
              <a:extLst>
                <a:ext uri="{FF2B5EF4-FFF2-40B4-BE49-F238E27FC236}">
                  <a16:creationId xmlns:a16="http://schemas.microsoft.com/office/drawing/2014/main" id="{04C58A49-75C2-4F97-A66C-0DD4425BDDBD}"/>
                </a:ext>
              </a:extLst>
            </p:cNvPr>
            <p:cNvSpPr/>
            <p:nvPr/>
          </p:nvSpPr>
          <p:spPr>
            <a:xfrm>
              <a:off x="4234664" y="3316156"/>
              <a:ext cx="559519" cy="34050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pt-BR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r>
                <a:rPr lang="pt-B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tângulo 20"/>
                <p:cNvSpPr/>
                <p:nvPr/>
              </p:nvSpPr>
              <p:spPr>
                <a:xfrm>
                  <a:off x="7175993" y="3308764"/>
                  <a:ext cx="181312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𝑔𝑑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=126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1" name="Retângulo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5993" y="3308764"/>
                  <a:ext cx="1813124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1090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E57ACFFC-D03B-43FD-A432-35DCA73AF92D}"/>
              </a:ext>
            </a:extLst>
          </p:cNvPr>
          <p:cNvGrpSpPr/>
          <p:nvPr/>
        </p:nvGrpSpPr>
        <p:grpSpPr>
          <a:xfrm>
            <a:off x="167631" y="3786497"/>
            <a:ext cx="7072055" cy="367601"/>
            <a:chOff x="167631" y="3786497"/>
            <a:chExt cx="7072055" cy="3676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tângulo 21"/>
                <p:cNvSpPr/>
                <p:nvPr/>
              </p:nvSpPr>
              <p:spPr>
                <a:xfrm>
                  <a:off x="167631" y="3786497"/>
                  <a:ext cx="2221634" cy="3676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126</m:t>
                            </m:r>
                          </m:e>
                        </m:rad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=11,2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2" name="Retângulo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31" y="3786497"/>
                  <a:ext cx="2221634" cy="367601"/>
                </a:xfrm>
                <a:prstGeom prst="rect">
                  <a:avLst/>
                </a:prstGeom>
                <a:blipFill>
                  <a:blip r:embed="rId9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aixaDeTexto 22"/>
                <p:cNvSpPr txBox="1"/>
                <p:nvPr/>
              </p:nvSpPr>
              <p:spPr>
                <a:xfrm>
                  <a:off x="2634899" y="3845105"/>
                  <a:ext cx="4604787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40 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a14:m>
                  <a:r>
                    <a:rPr lang="pt-BR" sz="1600" dirty="0"/>
                    <a:t> </a:t>
                  </a:r>
                  <a:r>
                    <a:rPr lang="pt-B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(não pedido, mas útil como verificação)</a:t>
                  </a:r>
                </a:p>
              </p:txBody>
            </p:sp>
          </mc:Choice>
          <mc:Fallback xmlns="">
            <p:sp>
              <p:nvSpPr>
                <p:cNvPr id="23" name="CaixaDeTexto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4899" y="3845105"/>
                  <a:ext cx="4604787" cy="246221"/>
                </a:xfrm>
                <a:prstGeom prst="rect">
                  <a:avLst/>
                </a:prstGeom>
                <a:blipFill>
                  <a:blip r:embed="rId10"/>
                  <a:stretch>
                    <a:fillRect t="-27500" r="-1455" b="-5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8F46BB95-BB30-4679-9B73-1A666E11557A}"/>
              </a:ext>
            </a:extLst>
          </p:cNvPr>
          <p:cNvGrpSpPr/>
          <p:nvPr/>
        </p:nvGrpSpPr>
        <p:grpSpPr>
          <a:xfrm>
            <a:off x="230737" y="1241145"/>
            <a:ext cx="3426863" cy="866203"/>
            <a:chOff x="230737" y="1241145"/>
            <a:chExt cx="3426863" cy="866203"/>
          </a:xfrm>
        </p:grpSpPr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052A57FD-BCA1-4AA9-BA94-588F7B4A6BF4}"/>
                </a:ext>
              </a:extLst>
            </p:cNvPr>
            <p:cNvGrpSpPr/>
            <p:nvPr/>
          </p:nvGrpSpPr>
          <p:grpSpPr>
            <a:xfrm>
              <a:off x="230737" y="1241145"/>
              <a:ext cx="3426863" cy="789322"/>
              <a:chOff x="230737" y="1241145"/>
              <a:chExt cx="3426863" cy="789322"/>
            </a:xfrm>
          </p:grpSpPr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8AA84A7E-63A5-45A4-9A22-3DBB312A9719}"/>
                  </a:ext>
                </a:extLst>
              </p:cNvPr>
              <p:cNvSpPr/>
              <p:nvPr/>
            </p:nvSpPr>
            <p:spPr>
              <a:xfrm>
                <a:off x="591671" y="1364401"/>
                <a:ext cx="1062317" cy="36348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/>
                  <a:t>2400 kg</a:t>
                </a:r>
              </a:p>
            </p:txBody>
          </p:sp>
          <p:cxnSp>
            <p:nvCxnSpPr>
              <p:cNvPr id="18" name="Conector de Seta Reta 17">
                <a:extLst>
                  <a:ext uri="{FF2B5EF4-FFF2-40B4-BE49-F238E27FC236}">
                    <a16:creationId xmlns:a16="http://schemas.microsoft.com/office/drawing/2014/main" id="{68608A93-E769-4014-A49E-FF48EAB5B548}"/>
                  </a:ext>
                </a:extLst>
              </p:cNvPr>
              <p:cNvCxnSpPr>
                <a:stCxn id="7" idx="3"/>
              </p:cNvCxnSpPr>
              <p:nvPr/>
            </p:nvCxnSpPr>
            <p:spPr>
              <a:xfrm>
                <a:off x="1653988" y="1546142"/>
                <a:ext cx="684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tângulo: Cantos Arredondados 30">
                <a:extLst>
                  <a:ext uri="{FF2B5EF4-FFF2-40B4-BE49-F238E27FC236}">
                    <a16:creationId xmlns:a16="http://schemas.microsoft.com/office/drawing/2014/main" id="{DE8740D9-10CF-4D06-ACD7-075AC1FB2948}"/>
                  </a:ext>
                </a:extLst>
              </p:cNvPr>
              <p:cNvSpPr/>
              <p:nvPr/>
            </p:nvSpPr>
            <p:spPr>
              <a:xfrm>
                <a:off x="2452326" y="1348642"/>
                <a:ext cx="821816" cy="394999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1200 kg</a:t>
                </a:r>
              </a:p>
            </p:txBody>
          </p:sp>
          <p:cxnSp>
            <p:nvCxnSpPr>
              <p:cNvPr id="33" name="Conector de Seta Reta 32">
                <a:extLst>
                  <a:ext uri="{FF2B5EF4-FFF2-40B4-BE49-F238E27FC236}">
                    <a16:creationId xmlns:a16="http://schemas.microsoft.com/office/drawing/2014/main" id="{87EE8CF9-83F0-4F9D-A6EF-2A4FB059C52D}"/>
                  </a:ext>
                </a:extLst>
              </p:cNvPr>
              <p:cNvCxnSpPr/>
              <p:nvPr/>
            </p:nvCxnSpPr>
            <p:spPr>
              <a:xfrm>
                <a:off x="230737" y="1791248"/>
                <a:ext cx="3426863" cy="0"/>
              </a:xfrm>
              <a:prstGeom prst="straightConnector1">
                <a:avLst/>
              </a:prstGeom>
              <a:ln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CaixaDeTexto 33">
                    <a:extLst>
                      <a:ext uri="{FF2B5EF4-FFF2-40B4-BE49-F238E27FC236}">
                        <a16:creationId xmlns:a16="http://schemas.microsoft.com/office/drawing/2014/main" id="{60E73852-97AD-4D2B-BF4D-2584825E51F8}"/>
                      </a:ext>
                    </a:extLst>
                  </p:cNvPr>
                  <p:cNvSpPr txBox="1"/>
                  <p:nvPr/>
                </p:nvSpPr>
                <p:spPr>
                  <a:xfrm>
                    <a:off x="1874102" y="1241145"/>
                    <a:ext cx="27770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34" name="CaixaDeTexto 33">
                    <a:extLst>
                      <a:ext uri="{FF2B5EF4-FFF2-40B4-BE49-F238E27FC236}">
                        <a16:creationId xmlns:a16="http://schemas.microsoft.com/office/drawing/2014/main" id="{60E73852-97AD-4D2B-BF4D-2584825E5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4102" y="1241145"/>
                    <a:ext cx="27770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9565" t="-48889" r="-67391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CaixaDeTexto 38">
                    <a:extLst>
                      <a:ext uri="{FF2B5EF4-FFF2-40B4-BE49-F238E27FC236}">
                        <a16:creationId xmlns:a16="http://schemas.microsoft.com/office/drawing/2014/main" id="{660B18C3-5133-4B56-ABD7-E85C46297696}"/>
                      </a:ext>
                    </a:extLst>
                  </p:cNvPr>
                  <p:cNvSpPr txBox="1"/>
                  <p:nvPr/>
                </p:nvSpPr>
                <p:spPr>
                  <a:xfrm>
                    <a:off x="3424598" y="1753468"/>
                    <a:ext cx="18331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39" name="CaixaDeTexto 38">
                    <a:extLst>
                      <a:ext uri="{FF2B5EF4-FFF2-40B4-BE49-F238E27FC236}">
                        <a16:creationId xmlns:a16="http://schemas.microsoft.com/office/drawing/2014/main" id="{660B18C3-5133-4B56-ABD7-E85C462976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24598" y="1753468"/>
                    <a:ext cx="183319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0000" r="-13333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11DC47F7-9109-4AED-AB17-A61198FEAD9F}"/>
                </a:ext>
              </a:extLst>
            </p:cNvPr>
            <p:cNvSpPr txBox="1"/>
            <p:nvPr/>
          </p:nvSpPr>
          <p:spPr>
            <a:xfrm>
              <a:off x="1653988" y="1738016"/>
              <a:ext cx="694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antes</a:t>
              </a: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A113AAC9-E43D-47D4-B299-9D055572C5CE}"/>
              </a:ext>
            </a:extLst>
          </p:cNvPr>
          <p:cNvGrpSpPr/>
          <p:nvPr/>
        </p:nvGrpSpPr>
        <p:grpSpPr>
          <a:xfrm>
            <a:off x="5175988" y="1302674"/>
            <a:ext cx="3624124" cy="796126"/>
            <a:chOff x="5175988" y="1302674"/>
            <a:chExt cx="3624124" cy="796126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84DB89C1-41A2-433F-A2DB-2E4FF86AA9E7}"/>
                </a:ext>
              </a:extLst>
            </p:cNvPr>
            <p:cNvSpPr/>
            <p:nvPr/>
          </p:nvSpPr>
          <p:spPr>
            <a:xfrm>
              <a:off x="6363111" y="1431523"/>
              <a:ext cx="1062317" cy="363482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2400 kg</a:t>
              </a:r>
            </a:p>
          </p:txBody>
        </p:sp>
        <p:cxnSp>
          <p:nvCxnSpPr>
            <p:cNvPr id="30" name="Conector de Seta Reta 29">
              <a:extLst>
                <a:ext uri="{FF2B5EF4-FFF2-40B4-BE49-F238E27FC236}">
                  <a16:creationId xmlns:a16="http://schemas.microsoft.com/office/drawing/2014/main" id="{0912D40A-0D1A-41D0-B088-4C730E978514}"/>
                </a:ext>
              </a:extLst>
            </p:cNvPr>
            <p:cNvCxnSpPr>
              <a:cxnSpLocks/>
            </p:cNvCxnSpPr>
            <p:nvPr/>
          </p:nvCxnSpPr>
          <p:spPr>
            <a:xfrm>
              <a:off x="8116112" y="1597880"/>
              <a:ext cx="684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ixaDeTexto 35">
                  <a:extLst>
                    <a:ext uri="{FF2B5EF4-FFF2-40B4-BE49-F238E27FC236}">
                      <a16:creationId xmlns:a16="http://schemas.microsoft.com/office/drawing/2014/main" id="{62CA9981-03D5-401B-9F14-4155181C1111}"/>
                    </a:ext>
                  </a:extLst>
                </p:cNvPr>
                <p:cNvSpPr txBox="1"/>
                <p:nvPr/>
              </p:nvSpPr>
              <p:spPr>
                <a:xfrm>
                  <a:off x="8291900" y="1302674"/>
                  <a:ext cx="35099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/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36" name="CaixaDeTexto 35">
                  <a:extLst>
                    <a:ext uri="{FF2B5EF4-FFF2-40B4-BE49-F238E27FC236}">
                      <a16:creationId xmlns:a16="http://schemas.microsoft.com/office/drawing/2014/main" id="{62CA9981-03D5-401B-9F14-4155181C11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1900" y="1302674"/>
                  <a:ext cx="35099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862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DB7360CD-71A1-46BD-898D-0722A90663FC}"/>
                </a:ext>
              </a:extLst>
            </p:cNvPr>
            <p:cNvSpPr/>
            <p:nvPr/>
          </p:nvSpPr>
          <p:spPr>
            <a:xfrm>
              <a:off x="7288651" y="1395000"/>
              <a:ext cx="794873" cy="39499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1200 kg</a:t>
              </a:r>
            </a:p>
          </p:txBody>
        </p:sp>
        <p:cxnSp>
          <p:nvCxnSpPr>
            <p:cNvPr id="40" name="Conector de Seta Reta 39">
              <a:extLst>
                <a:ext uri="{FF2B5EF4-FFF2-40B4-BE49-F238E27FC236}">
                  <a16:creationId xmlns:a16="http://schemas.microsoft.com/office/drawing/2014/main" id="{5599CF8F-3612-4BB1-83A9-160B4CFF408F}"/>
                </a:ext>
              </a:extLst>
            </p:cNvPr>
            <p:cNvCxnSpPr/>
            <p:nvPr/>
          </p:nvCxnSpPr>
          <p:spPr>
            <a:xfrm>
              <a:off x="5175988" y="1824277"/>
              <a:ext cx="3426863" cy="0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CaixaDeTexto 40">
                  <a:extLst>
                    <a:ext uri="{FF2B5EF4-FFF2-40B4-BE49-F238E27FC236}">
                      <a16:creationId xmlns:a16="http://schemas.microsoft.com/office/drawing/2014/main" id="{103DD590-8B8D-49FD-8BB8-28253ACD6CF4}"/>
                    </a:ext>
                  </a:extLst>
                </p:cNvPr>
                <p:cNvSpPr txBox="1"/>
                <p:nvPr/>
              </p:nvSpPr>
              <p:spPr>
                <a:xfrm>
                  <a:off x="8369849" y="1786497"/>
                  <a:ext cx="18331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41" name="CaixaDeTexto 40">
                  <a:extLst>
                    <a:ext uri="{FF2B5EF4-FFF2-40B4-BE49-F238E27FC236}">
                      <a16:creationId xmlns:a16="http://schemas.microsoft.com/office/drawing/2014/main" id="{103DD590-8B8D-49FD-8BB8-28253ACD6C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9849" y="1786497"/>
                  <a:ext cx="183319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0000" r="-1333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F3BEB78A-AF16-4C26-9C21-D9F57E0F3C79}"/>
                </a:ext>
              </a:extLst>
            </p:cNvPr>
            <p:cNvSpPr txBox="1"/>
            <p:nvPr/>
          </p:nvSpPr>
          <p:spPr>
            <a:xfrm>
              <a:off x="7008141" y="17294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depois</a:t>
              </a:r>
            </a:p>
          </p:txBody>
        </p:sp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50282D14-F555-43F7-96DF-0D414101D71C}"/>
              </a:ext>
            </a:extLst>
          </p:cNvPr>
          <p:cNvGrpSpPr/>
          <p:nvPr/>
        </p:nvGrpSpPr>
        <p:grpSpPr>
          <a:xfrm>
            <a:off x="951141" y="2043675"/>
            <a:ext cx="8103109" cy="338554"/>
            <a:chOff x="951141" y="2043675"/>
            <a:chExt cx="8103109" cy="338554"/>
          </a:xfrm>
        </p:grpSpPr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F53FDCED-4500-4464-BB84-91A065559454}"/>
                </a:ext>
              </a:extLst>
            </p:cNvPr>
            <p:cNvGrpSpPr/>
            <p:nvPr/>
          </p:nvGrpSpPr>
          <p:grpSpPr>
            <a:xfrm>
              <a:off x="951141" y="2043675"/>
              <a:ext cx="5865694" cy="338554"/>
              <a:chOff x="951141" y="2043675"/>
              <a:chExt cx="5865694" cy="338554"/>
            </a:xfrm>
          </p:grpSpPr>
          <p:sp>
            <p:nvSpPr>
              <p:cNvPr id="6" name="CaixaDeTexto 5"/>
              <p:cNvSpPr txBox="1"/>
              <p:nvPr/>
            </p:nvSpPr>
            <p:spPr>
              <a:xfrm>
                <a:off x="951141" y="2043675"/>
                <a:ext cx="2834351" cy="33855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Choque totalmente inelástico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endPara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CaixaDeTexto 7"/>
                  <p:cNvSpPr txBox="1"/>
                  <p:nvPr/>
                </p:nvSpPr>
                <p:spPr>
                  <a:xfrm>
                    <a:off x="3848907" y="2073957"/>
                    <a:ext cx="2967928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   → </m:t>
                          </m:r>
                        </m:oMath>
                      </m:oMathPara>
                    </a14:m>
                    <a:endParaRPr lang="pt-BR" sz="1600" dirty="0"/>
                  </a:p>
                </p:txBody>
              </p:sp>
            </mc:Choice>
            <mc:Fallback xmlns="">
              <p:sp>
                <p:nvSpPr>
                  <p:cNvPr id="8" name="CaixaDeTexto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8907" y="2073957"/>
                    <a:ext cx="2967928" cy="246221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411" t="-36585" b="-12195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2CBF2D80-6274-4BBB-BCBE-F34E9BF0F20A}"/>
                    </a:ext>
                  </a:extLst>
                </p:cNvPr>
                <p:cNvSpPr txBox="1"/>
                <p:nvPr/>
              </p:nvSpPr>
              <p:spPr>
                <a:xfrm>
                  <a:off x="6789656" y="2045666"/>
                  <a:ext cx="2264594" cy="246221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  (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2CBF2D80-6274-4BBB-BCBE-F34E9BF0F2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9656" y="2045666"/>
                  <a:ext cx="2264594" cy="246221"/>
                </a:xfrm>
                <a:prstGeom prst="rect">
                  <a:avLst/>
                </a:prstGeom>
                <a:blipFill>
                  <a:blip r:embed="rId16"/>
                  <a:stretch>
                    <a:fillRect l="-809" t="-40000" r="-2695" b="-325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62713CEE-512A-42D8-BAB0-8E63B7F5B6CE}"/>
              </a:ext>
            </a:extLst>
          </p:cNvPr>
          <p:cNvGrpSpPr/>
          <p:nvPr/>
        </p:nvGrpSpPr>
        <p:grpSpPr>
          <a:xfrm>
            <a:off x="550464" y="4329512"/>
            <a:ext cx="7533060" cy="465691"/>
            <a:chOff x="550464" y="4329512"/>
            <a:chExt cx="7533060" cy="4656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ixaDeTexto 25"/>
                <p:cNvSpPr txBox="1"/>
                <p:nvPr/>
              </p:nvSpPr>
              <p:spPr>
                <a:xfrm>
                  <a:off x="1353421" y="4329512"/>
                  <a:ext cx="1842106" cy="4626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3600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2400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=1,5 </m:t>
                        </m:r>
                        <m:acc>
                          <m:accPr>
                            <m:chr m:val="⃗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6" name="CaixaDeTexto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3421" y="4329512"/>
                  <a:ext cx="1842106" cy="46262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tângulo 26"/>
                <p:cNvSpPr/>
                <p:nvPr/>
              </p:nvSpPr>
              <p:spPr>
                <a:xfrm>
                  <a:off x="4326493" y="4394039"/>
                  <a:ext cx="1621982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60 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km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7" name="Retângulo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6493" y="4394039"/>
                  <a:ext cx="1621982" cy="338554"/>
                </a:xfrm>
                <a:prstGeom prst="rect">
                  <a:avLst/>
                </a:prstGeom>
                <a:blipFill>
                  <a:blip r:embed="rId18"/>
                  <a:stretch>
                    <a:fillRect t="-14545" b="-1090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tângulo 27"/>
                <p:cNvSpPr/>
                <p:nvPr/>
              </p:nvSpPr>
              <p:spPr>
                <a:xfrm>
                  <a:off x="6455192" y="4425870"/>
                  <a:ext cx="1628332" cy="338554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 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16,8 </m:t>
                        </m:r>
                        <m:acc>
                          <m:accPr>
                            <m:chr m:val="̂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8" name="Retângulo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5192" y="4425870"/>
                  <a:ext cx="1628332" cy="338554"/>
                </a:xfrm>
                <a:prstGeom prst="rect">
                  <a:avLst/>
                </a:prstGeom>
                <a:blipFill>
                  <a:blip r:embed="rId19"/>
                  <a:stretch>
                    <a:fillRect t="-12500" b="-1071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4BC846A5-7EB0-4F60-A495-9220FB3015FD}"/>
                </a:ext>
              </a:extLst>
            </p:cNvPr>
            <p:cNvSpPr txBox="1"/>
            <p:nvPr/>
          </p:nvSpPr>
          <p:spPr>
            <a:xfrm>
              <a:off x="550464" y="4425871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De (</a:t>
              </a:r>
              <a:r>
                <a:rPr lang="pt-BR" i="1" dirty="0"/>
                <a:t>i</a:t>
              </a:r>
              <a:r>
                <a:rPr lang="pt-BR" dirty="0"/>
                <a:t>)</a:t>
              </a:r>
            </a:p>
          </p:txBody>
        </p:sp>
        <p:sp>
          <p:nvSpPr>
            <p:cNvPr id="49" name="Seta: para a Direita 48">
              <a:extLst>
                <a:ext uri="{FF2B5EF4-FFF2-40B4-BE49-F238E27FC236}">
                  <a16:creationId xmlns:a16="http://schemas.microsoft.com/office/drawing/2014/main" id="{3294F47D-F965-4EF6-A933-8D6E0C810B78}"/>
                </a:ext>
              </a:extLst>
            </p:cNvPr>
            <p:cNvSpPr/>
            <p:nvPr/>
          </p:nvSpPr>
          <p:spPr>
            <a:xfrm>
              <a:off x="3371477" y="4425871"/>
              <a:ext cx="670687" cy="30865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Balão de Fala: Retângulo 55">
                <a:extLst>
                  <a:ext uri="{FF2B5EF4-FFF2-40B4-BE49-F238E27FC236}">
                    <a16:creationId xmlns:a16="http://schemas.microsoft.com/office/drawing/2014/main" id="{9BB869AC-F3F3-40E1-A082-2C03615E9302}"/>
                  </a:ext>
                </a:extLst>
              </p:cNvPr>
              <p:cNvSpPr/>
              <p:nvPr/>
            </p:nvSpPr>
            <p:spPr>
              <a:xfrm>
                <a:off x="4244763" y="2365418"/>
                <a:ext cx="885600" cy="301558"/>
              </a:xfrm>
              <a:prstGeom prst="wedgeRectCallout">
                <a:avLst>
                  <a:gd name="adj1" fmla="val -31402"/>
                  <a:gd name="adj2" fmla="val 103089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sz="1400" dirty="0"/>
              </a:p>
            </p:txBody>
          </p:sp>
        </mc:Choice>
        <mc:Fallback xmlns="">
          <p:sp>
            <p:nvSpPr>
              <p:cNvPr id="56" name="Balão de Fala: Retângulo 55">
                <a:extLst>
                  <a:ext uri="{FF2B5EF4-FFF2-40B4-BE49-F238E27FC236}">
                    <a16:creationId xmlns:a16="http://schemas.microsoft.com/office/drawing/2014/main" id="{9BB869AC-F3F3-40E1-A082-2C03615E93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4763" y="2365418"/>
                <a:ext cx="885600" cy="301558"/>
              </a:xfrm>
              <a:prstGeom prst="wedgeRectCallout">
                <a:avLst>
                  <a:gd name="adj1" fmla="val -31402"/>
                  <a:gd name="adj2" fmla="val 103089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73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9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8792" y="-122820"/>
            <a:ext cx="182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070C0"/>
                </a:solidFill>
              </a:rPr>
              <a:t>Avisos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65467" y="743462"/>
            <a:ext cx="89785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Participar das monitorias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Listas de exercícios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Lista 7, finalizar! Questionário </a:t>
            </a:r>
            <a:r>
              <a:rPr lang="pt-BR">
                <a:latin typeface="Times New Roman" panose="02020603050405020304" pitchFamily="18" charset="0"/>
                <a:cs typeface="Times New Roman" panose="02020603050405020304" pitchFamily="18" charset="0"/>
              </a:rPr>
              <a:t>11 aberto até 4ª dia 9.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Lista 8, iniciar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Relatórios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Entrega do relatório 5 até dia 22.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Participem do Fórum sobre “Experimentos Online”</a:t>
            </a:r>
          </a:p>
        </p:txBody>
      </p:sp>
    </p:spTree>
    <p:extLst>
      <p:ext uri="{BB962C8B-B14F-4D97-AF65-F5344CB8AC3E}">
        <p14:creationId xmlns:p14="http://schemas.microsoft.com/office/powerpoint/2010/main" val="162865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23982" y="1620111"/>
            <a:ext cx="790082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Até a próxima aula</a:t>
            </a:r>
            <a:endParaRPr lang="pt-BR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5E9BD33-3A50-4AFB-911F-07871BCE7A0F}"/>
              </a:ext>
            </a:extLst>
          </p:cNvPr>
          <p:cNvGrpSpPr/>
          <p:nvPr/>
        </p:nvGrpSpPr>
        <p:grpSpPr>
          <a:xfrm>
            <a:off x="2122026" y="3040349"/>
            <a:ext cx="3007220" cy="1211683"/>
            <a:chOff x="3200400" y="1386961"/>
            <a:chExt cx="3007220" cy="1211683"/>
          </a:xfrm>
        </p:grpSpPr>
        <p:sp>
          <p:nvSpPr>
            <p:cNvPr id="5" name="Arco 4">
              <a:extLst>
                <a:ext uri="{FF2B5EF4-FFF2-40B4-BE49-F238E27FC236}">
                  <a16:creationId xmlns:a16="http://schemas.microsoft.com/office/drawing/2014/main" id="{486A087E-96ED-4CD8-B413-37637192FC58}"/>
                </a:ext>
              </a:extLst>
            </p:cNvPr>
            <p:cNvSpPr/>
            <p:nvPr/>
          </p:nvSpPr>
          <p:spPr>
            <a:xfrm>
              <a:off x="3200400" y="1463040"/>
              <a:ext cx="891540" cy="1108710"/>
            </a:xfrm>
            <a:prstGeom prst="arc">
              <a:avLst>
                <a:gd name="adj1" fmla="val 21397151"/>
                <a:gd name="adj2" fmla="val 10829400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Arco 5">
              <a:extLst>
                <a:ext uri="{FF2B5EF4-FFF2-40B4-BE49-F238E27FC236}">
                  <a16:creationId xmlns:a16="http://schemas.microsoft.com/office/drawing/2014/main" id="{21BFD98B-E5D7-44E5-BE65-1EDF3EB05093}"/>
                </a:ext>
              </a:extLst>
            </p:cNvPr>
            <p:cNvSpPr/>
            <p:nvPr/>
          </p:nvSpPr>
          <p:spPr>
            <a:xfrm flipV="1">
              <a:off x="3624692" y="1429557"/>
              <a:ext cx="467248" cy="1169087"/>
            </a:xfrm>
            <a:prstGeom prst="arc">
              <a:avLst>
                <a:gd name="adj1" fmla="val 21497924"/>
                <a:gd name="adj2" fmla="val 10829400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Arco 6">
              <a:extLst>
                <a:ext uri="{FF2B5EF4-FFF2-40B4-BE49-F238E27FC236}">
                  <a16:creationId xmlns:a16="http://schemas.microsoft.com/office/drawing/2014/main" id="{1DB5EEF2-07F1-41E0-A789-C4A8F7D1B378}"/>
                </a:ext>
              </a:extLst>
            </p:cNvPr>
            <p:cNvSpPr/>
            <p:nvPr/>
          </p:nvSpPr>
          <p:spPr>
            <a:xfrm>
              <a:off x="3624031" y="1464720"/>
              <a:ext cx="898264" cy="1091328"/>
            </a:xfrm>
            <a:prstGeom prst="arc">
              <a:avLst>
                <a:gd name="adj1" fmla="val 21397151"/>
                <a:gd name="adj2" fmla="val 10829400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Arco 7">
              <a:extLst>
                <a:ext uri="{FF2B5EF4-FFF2-40B4-BE49-F238E27FC236}">
                  <a16:creationId xmlns:a16="http://schemas.microsoft.com/office/drawing/2014/main" id="{32CB52B7-6113-4439-BCEC-4925EA54A2C8}"/>
                </a:ext>
              </a:extLst>
            </p:cNvPr>
            <p:cNvSpPr/>
            <p:nvPr/>
          </p:nvSpPr>
          <p:spPr>
            <a:xfrm flipV="1">
              <a:off x="4055047" y="1411065"/>
              <a:ext cx="467248" cy="1169087"/>
            </a:xfrm>
            <a:prstGeom prst="arc">
              <a:avLst>
                <a:gd name="adj1" fmla="val 21497924"/>
                <a:gd name="adj2" fmla="val 10829400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Arco 8">
              <a:extLst>
                <a:ext uri="{FF2B5EF4-FFF2-40B4-BE49-F238E27FC236}">
                  <a16:creationId xmlns:a16="http://schemas.microsoft.com/office/drawing/2014/main" id="{1768E060-C423-48A6-95E3-851787DFFC1A}"/>
                </a:ext>
              </a:extLst>
            </p:cNvPr>
            <p:cNvSpPr/>
            <p:nvPr/>
          </p:nvSpPr>
          <p:spPr>
            <a:xfrm>
              <a:off x="4052052" y="1447344"/>
              <a:ext cx="891540" cy="1108710"/>
            </a:xfrm>
            <a:prstGeom prst="arc">
              <a:avLst>
                <a:gd name="adj1" fmla="val 21397151"/>
                <a:gd name="adj2" fmla="val 10829400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Arco 9">
              <a:extLst>
                <a:ext uri="{FF2B5EF4-FFF2-40B4-BE49-F238E27FC236}">
                  <a16:creationId xmlns:a16="http://schemas.microsoft.com/office/drawing/2014/main" id="{6F39B27C-409F-4F43-8B22-90055F61B6C8}"/>
                </a:ext>
              </a:extLst>
            </p:cNvPr>
            <p:cNvSpPr/>
            <p:nvPr/>
          </p:nvSpPr>
          <p:spPr>
            <a:xfrm flipV="1">
              <a:off x="4476344" y="1413861"/>
              <a:ext cx="467248" cy="1169087"/>
            </a:xfrm>
            <a:prstGeom prst="arc">
              <a:avLst>
                <a:gd name="adj1" fmla="val 21497924"/>
                <a:gd name="adj2" fmla="val 10829400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Arco 10">
              <a:extLst>
                <a:ext uri="{FF2B5EF4-FFF2-40B4-BE49-F238E27FC236}">
                  <a16:creationId xmlns:a16="http://schemas.microsoft.com/office/drawing/2014/main" id="{3B7E82C8-D56C-4AF3-8671-62C230B1876E}"/>
                </a:ext>
              </a:extLst>
            </p:cNvPr>
            <p:cNvSpPr/>
            <p:nvPr/>
          </p:nvSpPr>
          <p:spPr>
            <a:xfrm>
              <a:off x="4475644" y="1447340"/>
              <a:ext cx="891540" cy="1108710"/>
            </a:xfrm>
            <a:prstGeom prst="arc">
              <a:avLst>
                <a:gd name="adj1" fmla="val 21397151"/>
                <a:gd name="adj2" fmla="val 10829400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Arco 11">
              <a:extLst>
                <a:ext uri="{FF2B5EF4-FFF2-40B4-BE49-F238E27FC236}">
                  <a16:creationId xmlns:a16="http://schemas.microsoft.com/office/drawing/2014/main" id="{9251F5EE-C1E7-49BE-8BF3-21807DF952EE}"/>
                </a:ext>
              </a:extLst>
            </p:cNvPr>
            <p:cNvSpPr/>
            <p:nvPr/>
          </p:nvSpPr>
          <p:spPr>
            <a:xfrm flipV="1">
              <a:off x="4899936" y="1386961"/>
              <a:ext cx="467248" cy="1169087"/>
            </a:xfrm>
            <a:prstGeom prst="arc">
              <a:avLst>
                <a:gd name="adj1" fmla="val 21497924"/>
                <a:gd name="adj2" fmla="val 11532072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Arco 12">
              <a:extLst>
                <a:ext uri="{FF2B5EF4-FFF2-40B4-BE49-F238E27FC236}">
                  <a16:creationId xmlns:a16="http://schemas.microsoft.com/office/drawing/2014/main" id="{E24D2E2A-D7F5-4146-A7B8-8F685E1D6ABB}"/>
                </a:ext>
              </a:extLst>
            </p:cNvPr>
            <p:cNvSpPr/>
            <p:nvPr/>
          </p:nvSpPr>
          <p:spPr>
            <a:xfrm>
              <a:off x="4899219" y="1447345"/>
              <a:ext cx="883016" cy="1141213"/>
            </a:xfrm>
            <a:prstGeom prst="arc">
              <a:avLst>
                <a:gd name="adj1" fmla="val 21397151"/>
                <a:gd name="adj2" fmla="val 10829400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Arco 13">
              <a:extLst>
                <a:ext uri="{FF2B5EF4-FFF2-40B4-BE49-F238E27FC236}">
                  <a16:creationId xmlns:a16="http://schemas.microsoft.com/office/drawing/2014/main" id="{67493DC3-B391-4373-9775-4BF6D23CB52C}"/>
                </a:ext>
              </a:extLst>
            </p:cNvPr>
            <p:cNvSpPr/>
            <p:nvPr/>
          </p:nvSpPr>
          <p:spPr>
            <a:xfrm flipV="1">
              <a:off x="5316787" y="1393691"/>
              <a:ext cx="467248" cy="1169087"/>
            </a:xfrm>
            <a:prstGeom prst="arc">
              <a:avLst>
                <a:gd name="adj1" fmla="val 21497924"/>
                <a:gd name="adj2" fmla="val 10829400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Arco 14">
              <a:extLst>
                <a:ext uri="{FF2B5EF4-FFF2-40B4-BE49-F238E27FC236}">
                  <a16:creationId xmlns:a16="http://schemas.microsoft.com/office/drawing/2014/main" id="{021BE6AB-11B3-48AD-917D-ADCF94286E0A}"/>
                </a:ext>
              </a:extLst>
            </p:cNvPr>
            <p:cNvSpPr/>
            <p:nvPr/>
          </p:nvSpPr>
          <p:spPr>
            <a:xfrm>
              <a:off x="5316080" y="1447345"/>
              <a:ext cx="891540" cy="1108710"/>
            </a:xfrm>
            <a:prstGeom prst="arc">
              <a:avLst>
                <a:gd name="adj1" fmla="val 21397151"/>
                <a:gd name="adj2" fmla="val 11087989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Arco 15">
              <a:extLst>
                <a:ext uri="{FF2B5EF4-FFF2-40B4-BE49-F238E27FC236}">
                  <a16:creationId xmlns:a16="http://schemas.microsoft.com/office/drawing/2014/main" id="{6AB0567D-4499-4A20-9467-0C374DE3148D}"/>
                </a:ext>
              </a:extLst>
            </p:cNvPr>
            <p:cNvSpPr/>
            <p:nvPr/>
          </p:nvSpPr>
          <p:spPr>
            <a:xfrm flipV="1">
              <a:off x="5740372" y="1386966"/>
              <a:ext cx="467248" cy="1169087"/>
            </a:xfrm>
            <a:prstGeom prst="arc">
              <a:avLst>
                <a:gd name="adj1" fmla="val 21497924"/>
                <a:gd name="adj2" fmla="val 55844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22793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82505" y="470235"/>
                <a:ext cx="136357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𝑅𝑒𝑠</m:t>
                          </m:r>
                        </m:sub>
                      </m:sSub>
                      <m:r>
                        <a:rPr lang="pt-BR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5" y="470235"/>
                <a:ext cx="136357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ixaDeTexto 3"/>
          <p:cNvSpPr txBox="1"/>
          <p:nvPr/>
        </p:nvSpPr>
        <p:spPr>
          <a:xfrm>
            <a:off x="1504950" y="362513"/>
            <a:ext cx="614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trabalho realizado pelas forças agindo sobre um corpo é igual à variação da energia cinética do corpo.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889000"/>
            <a:ext cx="874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teorema é válido para forças variáveis.</a:t>
            </a:r>
          </a:p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Consequência: se o trabalho for nulo a energia cinética permanece constante.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448375"/>
            <a:ext cx="8851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Interpretação de trabalho: O trabalho é uma forma de transferir energia </a:t>
            </a:r>
            <a:r>
              <a:rPr lang="pt-B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um corpo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 </a:t>
            </a:r>
            <a:r>
              <a:rPr lang="pt-B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um corpo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devido a uma força que age sobre ele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4184" y="1985210"/>
            <a:ext cx="571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Prova geral a partir da 2</a:t>
            </a:r>
            <a:r>
              <a:rPr lang="pt-BR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ª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lei de Newton + definição de trabalho </a:t>
            </a:r>
          </a:p>
          <a:p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5844472" y="1863087"/>
                <a:ext cx="1438407" cy="7382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472" y="1863087"/>
                <a:ext cx="1438407" cy="7382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ixaDeTexto 9"/>
          <p:cNvSpPr txBox="1"/>
          <p:nvPr/>
        </p:nvSpPr>
        <p:spPr>
          <a:xfrm>
            <a:off x="7766005" y="3954467"/>
            <a:ext cx="1282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Válida em </a:t>
            </a:r>
            <a:b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dimensões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82505" y="2457554"/>
                <a:ext cx="1185261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5" y="2457554"/>
                <a:ext cx="1185261" cy="289182"/>
              </a:xfrm>
              <a:prstGeom prst="rect">
                <a:avLst/>
              </a:prstGeom>
              <a:blipFill>
                <a:blip r:embed="rId4"/>
                <a:stretch>
                  <a:fillRect l="-4124" b="-12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1240408" y="2329568"/>
                <a:ext cx="90306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408" y="2329568"/>
                <a:ext cx="903068" cy="5259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2171378" y="2329568"/>
                <a:ext cx="119378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378" y="2329568"/>
                <a:ext cx="1193788" cy="5259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4315872" y="2293022"/>
                <a:ext cx="1027333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pt-B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872" y="2293022"/>
                <a:ext cx="1027333" cy="6182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153432" y="3030186"/>
                <a:ext cx="2565189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pt-BR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num>
                                <m:den>
                                  <m:r>
                                    <a:rPr lang="pt-BR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pt-BR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32" y="3030186"/>
                <a:ext cx="2565189" cy="7265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2789237" y="3072646"/>
                <a:ext cx="2119491" cy="639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𝑣𝑓</m:t>
                          </m:r>
                        </m:sup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pt-BR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237" y="3072646"/>
                <a:ext cx="2119491" cy="639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4979344" y="3066787"/>
                <a:ext cx="1563954" cy="6310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𝑜𝑥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𝑣𝑓𝑥</m:t>
                          </m:r>
                        </m:sup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344" y="3066787"/>
                <a:ext cx="1563954" cy="63100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6525749" y="3066787"/>
                <a:ext cx="1602426" cy="6310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</m:t>
                      </m:r>
                      <m:nary>
                        <m:nary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𝑜𝑥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𝑣𝑓𝑥</m:t>
                          </m:r>
                        </m:sup>
                        <m:e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749" y="3066787"/>
                <a:ext cx="1602426" cy="6310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/>
              <p:cNvSpPr/>
              <p:nvPr/>
            </p:nvSpPr>
            <p:spPr>
              <a:xfrm>
                <a:off x="14184" y="3892911"/>
                <a:ext cx="1860061" cy="91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𝑣𝑜𝑥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𝑣𝑓𝑥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9" name="Retâ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4" y="3892911"/>
                <a:ext cx="1860061" cy="91146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/>
              <p:cNvSpPr/>
              <p:nvPr/>
            </p:nvSpPr>
            <p:spPr>
              <a:xfrm>
                <a:off x="1476096" y="4001656"/>
                <a:ext cx="1842364" cy="6714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𝑓𝑥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𝑜𝑥</m:t>
                              </m:r>
                            </m:sub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0" name="Retâ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096" y="4001656"/>
                <a:ext cx="1842364" cy="67140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/>
              <p:cNvSpPr/>
              <p:nvPr/>
            </p:nvSpPr>
            <p:spPr>
              <a:xfrm>
                <a:off x="3586956" y="3964976"/>
                <a:ext cx="264354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i="1">
                          <a:latin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𝑜𝑥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1" name="Retâ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956" y="3964976"/>
                <a:ext cx="2643544" cy="61093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/>
              <p:cNvSpPr/>
              <p:nvPr/>
            </p:nvSpPr>
            <p:spPr>
              <a:xfrm>
                <a:off x="6402427" y="4069834"/>
                <a:ext cx="136357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𝑅𝑒𝑠</m:t>
                          </m:r>
                        </m:sub>
                      </m:sSub>
                      <m:r>
                        <a:rPr lang="pt-BR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2" name="Retâ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2427" y="4069834"/>
                <a:ext cx="136357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ixaDeTexto 1">
            <a:extLst>
              <a:ext uri="{FF2B5EF4-FFF2-40B4-BE49-F238E27FC236}">
                <a16:creationId xmlns:a16="http://schemas.microsoft.com/office/drawing/2014/main" id="{CD7422BD-4997-4DDE-9272-B26704E7F5C6}"/>
              </a:ext>
            </a:extLst>
          </p:cNvPr>
          <p:cNvSpPr txBox="1"/>
          <p:nvPr/>
        </p:nvSpPr>
        <p:spPr>
          <a:xfrm>
            <a:off x="-1" y="11612"/>
            <a:ext cx="6214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70C0"/>
                </a:solidFill>
              </a:rPr>
              <a:t>Dedução do Teorema Trabalho – Energia Cinética</a:t>
            </a:r>
          </a:p>
        </p:txBody>
      </p:sp>
    </p:spTree>
    <p:extLst>
      <p:ext uri="{BB962C8B-B14F-4D97-AF65-F5344CB8AC3E}">
        <p14:creationId xmlns:p14="http://schemas.microsoft.com/office/powerpoint/2010/main" val="102868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1" y="18956"/>
            <a:ext cx="734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Lista 7, ex. 24. O sinal do trabalho – relação com a velocidade</a:t>
            </a:r>
          </a:p>
        </p:txBody>
      </p:sp>
      <p:grpSp>
        <p:nvGrpSpPr>
          <p:cNvPr id="17" name="Group 625"/>
          <p:cNvGrpSpPr>
            <a:grpSpLocks/>
          </p:cNvGrpSpPr>
          <p:nvPr/>
        </p:nvGrpSpPr>
        <p:grpSpPr bwMode="auto">
          <a:xfrm>
            <a:off x="5833940" y="444578"/>
            <a:ext cx="3234069" cy="1910992"/>
            <a:chOff x="1588" y="6314"/>
            <a:chExt cx="3621" cy="2486"/>
          </a:xfrm>
        </p:grpSpPr>
        <p:cxnSp>
          <p:nvCxnSpPr>
            <p:cNvPr id="18" name="Line 626"/>
            <p:cNvCxnSpPr>
              <a:cxnSpLocks noChangeShapeType="1"/>
            </p:cNvCxnSpPr>
            <p:nvPr/>
          </p:nvCxnSpPr>
          <p:spPr bwMode="auto">
            <a:xfrm>
              <a:off x="2153" y="6314"/>
              <a:ext cx="0" cy="22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Line 627"/>
            <p:cNvCxnSpPr>
              <a:cxnSpLocks noChangeShapeType="1"/>
            </p:cNvCxnSpPr>
            <p:nvPr/>
          </p:nvCxnSpPr>
          <p:spPr bwMode="auto">
            <a:xfrm>
              <a:off x="2153" y="8114"/>
              <a:ext cx="305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 Box 628"/>
            <p:cNvSpPr txBox="1">
              <a:spLocks noChangeArrowheads="1"/>
            </p:cNvSpPr>
            <p:nvPr/>
          </p:nvSpPr>
          <p:spPr bwMode="auto">
            <a:xfrm>
              <a:off x="4875" y="8156"/>
              <a:ext cx="334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just" hangingPunct="0">
                <a:spcAft>
                  <a:spcPts val="600"/>
                </a:spcAft>
              </a:pPr>
              <a:r>
                <a:rPr lang="pt-BR" sz="1200" i="1" dirty="0"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pt-BR" sz="1200" dirty="0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(s)</a:t>
              </a:r>
            </a:p>
          </p:txBody>
        </p:sp>
        <p:sp>
          <p:nvSpPr>
            <p:cNvPr id="21" name="Text Box 629"/>
            <p:cNvSpPr txBox="1">
              <a:spLocks noChangeArrowheads="1"/>
            </p:cNvSpPr>
            <p:nvPr/>
          </p:nvSpPr>
          <p:spPr bwMode="auto">
            <a:xfrm>
              <a:off x="1588" y="6407"/>
              <a:ext cx="565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just" hangingPunct="0">
                <a:spcAft>
                  <a:spcPts val="600"/>
                </a:spcAft>
              </a:pPr>
              <a:r>
                <a:rPr lang="pt-BR" sz="1200" i="1" dirty="0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v </a:t>
              </a:r>
              <a:r>
                <a:rPr lang="pt-BR" sz="1200" dirty="0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(m/s)</a:t>
              </a:r>
            </a:p>
          </p:txBody>
        </p:sp>
        <p:cxnSp>
          <p:nvCxnSpPr>
            <p:cNvPr id="22" name="Line 630"/>
            <p:cNvCxnSpPr>
              <a:cxnSpLocks noChangeShapeType="1"/>
            </p:cNvCxnSpPr>
            <p:nvPr/>
          </p:nvCxnSpPr>
          <p:spPr bwMode="auto">
            <a:xfrm flipV="1">
              <a:off x="2153" y="7326"/>
              <a:ext cx="567" cy="7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Line 631"/>
            <p:cNvCxnSpPr>
              <a:cxnSpLocks noChangeShapeType="1"/>
            </p:cNvCxnSpPr>
            <p:nvPr/>
          </p:nvCxnSpPr>
          <p:spPr bwMode="auto">
            <a:xfrm>
              <a:off x="2720" y="7326"/>
              <a:ext cx="67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Line 632"/>
            <p:cNvCxnSpPr>
              <a:cxnSpLocks noChangeShapeType="1"/>
            </p:cNvCxnSpPr>
            <p:nvPr/>
          </p:nvCxnSpPr>
          <p:spPr bwMode="auto">
            <a:xfrm>
              <a:off x="3398" y="7326"/>
              <a:ext cx="906" cy="12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 Box 633"/>
            <p:cNvSpPr txBox="1">
              <a:spLocks noChangeArrowheads="1"/>
            </p:cNvSpPr>
            <p:nvPr/>
          </p:nvSpPr>
          <p:spPr bwMode="auto">
            <a:xfrm>
              <a:off x="1814" y="7889"/>
              <a:ext cx="45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just" hangingPunct="0">
                <a:spcAft>
                  <a:spcPts val="600"/>
                </a:spcAft>
              </a:pPr>
              <a:r>
                <a:rPr lang="pt-BR" sz="1200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6" name="Text Box 634"/>
            <p:cNvSpPr txBox="1">
              <a:spLocks noChangeArrowheads="1"/>
            </p:cNvSpPr>
            <p:nvPr/>
          </p:nvSpPr>
          <p:spPr bwMode="auto">
            <a:xfrm>
              <a:off x="2421" y="6921"/>
              <a:ext cx="360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just" hangingPunct="0">
                <a:spcAft>
                  <a:spcPts val="600"/>
                </a:spcAft>
              </a:pPr>
              <a:r>
                <a:rPr lang="pt-BR" sz="1200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7" name="Text Box 635"/>
            <p:cNvSpPr txBox="1">
              <a:spLocks noChangeArrowheads="1"/>
            </p:cNvSpPr>
            <p:nvPr/>
          </p:nvSpPr>
          <p:spPr bwMode="auto">
            <a:xfrm>
              <a:off x="3285" y="6989"/>
              <a:ext cx="5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just" hangingPunct="0">
                <a:spcAft>
                  <a:spcPts val="600"/>
                </a:spcAft>
              </a:pPr>
              <a:r>
                <a:rPr lang="pt-BR" sz="1200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8" name="Text Box 636"/>
            <p:cNvSpPr txBox="1">
              <a:spLocks noChangeArrowheads="1"/>
            </p:cNvSpPr>
            <p:nvPr/>
          </p:nvSpPr>
          <p:spPr bwMode="auto">
            <a:xfrm>
              <a:off x="3939" y="7720"/>
              <a:ext cx="453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just" hangingPunct="0">
                <a:spcAft>
                  <a:spcPts val="600"/>
                </a:spcAft>
              </a:pPr>
              <a:r>
                <a:rPr lang="pt-BR" sz="1200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29" name="Text Box 637"/>
            <p:cNvSpPr txBox="1">
              <a:spLocks noChangeArrowheads="1"/>
            </p:cNvSpPr>
            <p:nvPr/>
          </p:nvSpPr>
          <p:spPr bwMode="auto">
            <a:xfrm>
              <a:off x="4415" y="8350"/>
              <a:ext cx="792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just" hangingPunct="0">
                <a:spcAft>
                  <a:spcPts val="600"/>
                </a:spcAft>
              </a:pPr>
              <a:r>
                <a:rPr lang="pt-BR" sz="1200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p:sp>
        <p:nvSpPr>
          <p:cNvPr id="30" name="Retângulo 29"/>
          <p:cNvSpPr/>
          <p:nvPr/>
        </p:nvSpPr>
        <p:spPr>
          <a:xfrm>
            <a:off x="42644" y="423356"/>
            <a:ext cx="629234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/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Uma única força atua em uma partícula em movimento retilíneo. </a:t>
            </a:r>
          </a:p>
          <a:p>
            <a:pPr algn="just" hangingPunct="0">
              <a:spcAft>
                <a:spcPts val="600"/>
              </a:spcAft>
            </a:pP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gráfico dá a velocidade da partícula como função do tempo. </a:t>
            </a:r>
          </a:p>
          <a:p>
            <a:pPr algn="just" hangingPunct="0"/>
            <a:r>
              <a:rPr lang="pt-BR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sinal do trabalho da força sobre a partícula </a:t>
            </a:r>
          </a:p>
          <a:p>
            <a:pPr algn="just" hangingPunct="0"/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cada um dos intervalos AB, BC, CD e DE.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/>
              <p:cNvSpPr txBox="1"/>
              <p:nvPr/>
            </p:nvSpPr>
            <p:spPr>
              <a:xfrm>
                <a:off x="129866" y="2986635"/>
                <a:ext cx="204794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Trecho AB </a:t>
                </a:r>
                <a:br>
                  <a:rPr lang="pt-BR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t-BR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0 m/s;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 </m:t>
                    </m:r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pt-BR" sz="16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:r>
                  <a:rPr lang="pt-B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pt-BR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0 m</a:t>
                </a:r>
                <a:br>
                  <a:rPr lang="pt-BR" sz="160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&gt;0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J</m:t>
                      </m:r>
                    </m:oMath>
                  </m:oMathPara>
                </a14:m>
                <a:endPara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CaixaDeTex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66" y="2986635"/>
                <a:ext cx="2047942" cy="1077218"/>
              </a:xfrm>
              <a:prstGeom prst="rect">
                <a:avLst/>
              </a:prstGeom>
              <a:blipFill>
                <a:blip r:embed="rId2"/>
                <a:stretch>
                  <a:fillRect l="-1488" t="-1695" b="-16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/>
              <p:cNvSpPr txBox="1"/>
              <p:nvPr/>
            </p:nvSpPr>
            <p:spPr>
              <a:xfrm>
                <a:off x="229110" y="2272395"/>
                <a:ext cx="1270028" cy="6458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lang="pt-BR" sz="1600" dirty="0"/>
                            <m:t> </m:t>
                          </m:r>
                        </m:e>
                      </m:nary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40" name="CaixaDeTexto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10" y="2272395"/>
                <a:ext cx="1270028" cy="6458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/>
              <p:cNvSpPr txBox="1"/>
              <p:nvPr/>
            </p:nvSpPr>
            <p:spPr>
              <a:xfrm>
                <a:off x="2413963" y="3009148"/>
                <a:ext cx="204794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Trecho BC</a:t>
                </a:r>
                <a:br>
                  <a:rPr lang="pt-BR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t-BR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 m/s;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 </m:t>
                    </m:r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pt-BR" sz="16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:r>
                  <a:rPr lang="pt-B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pt-BR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0 m</a:t>
                </a:r>
                <a:br>
                  <a:rPr lang="pt-BR" sz="160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J</m:t>
                      </m:r>
                    </m:oMath>
                  </m:oMathPara>
                </a14:m>
                <a:endPara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CaixaDeTexto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963" y="3009148"/>
                <a:ext cx="2047942" cy="1077218"/>
              </a:xfrm>
              <a:prstGeom prst="rect">
                <a:avLst/>
              </a:prstGeom>
              <a:blipFill>
                <a:blip r:embed="rId4"/>
                <a:stretch>
                  <a:fillRect l="-1786" t="-1705" b="-22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ixaDeTexto 41"/>
              <p:cNvSpPr txBox="1"/>
              <p:nvPr/>
            </p:nvSpPr>
            <p:spPr>
              <a:xfrm>
                <a:off x="4739026" y="2986635"/>
                <a:ext cx="204794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Trecho CD</a:t>
                </a:r>
                <a:br>
                  <a:rPr lang="pt-BR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t-BR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0 m/s;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 </m:t>
                    </m:r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pt-BR" sz="16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:r>
                  <a:rPr lang="pt-B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pt-BR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0 m</a:t>
                </a:r>
                <a:br>
                  <a:rPr lang="pt-BR" sz="160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𝐶𝐷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&lt;0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J</m:t>
                      </m:r>
                    </m:oMath>
                  </m:oMathPara>
                </a14:m>
                <a:endPara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CaixaDeTexto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26" y="2986635"/>
                <a:ext cx="2047942" cy="1077218"/>
              </a:xfrm>
              <a:prstGeom prst="rect">
                <a:avLst/>
              </a:prstGeom>
              <a:blipFill>
                <a:blip r:embed="rId5"/>
                <a:stretch>
                  <a:fillRect l="-1488" t="-1695" b="-16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/>
              <p:cNvSpPr txBox="1"/>
              <p:nvPr/>
            </p:nvSpPr>
            <p:spPr>
              <a:xfrm>
                <a:off x="6999516" y="2988736"/>
                <a:ext cx="204794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Trecho DE</a:t>
                </a:r>
                <a:br>
                  <a:rPr lang="pt-BR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t-BR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0 m/s;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 </m:t>
                    </m:r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pt-BR" sz="16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:r>
                  <a:rPr lang="pt-B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pt-BR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0 m</a:t>
                </a:r>
                <a:br>
                  <a:rPr lang="pt-BR" sz="160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𝐷𝐸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&gt;0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J</m:t>
                      </m:r>
                    </m:oMath>
                  </m:oMathPara>
                </a14:m>
                <a:endPara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CaixaDeTex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516" y="2988736"/>
                <a:ext cx="2047942" cy="1077218"/>
              </a:xfrm>
              <a:prstGeom prst="rect">
                <a:avLst/>
              </a:prstGeom>
              <a:blipFill>
                <a:blip r:embed="rId6"/>
                <a:stretch>
                  <a:fillRect l="-1488" t="-1695" b="-16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27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  <p:bldP spid="41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Agrupar 24"/>
          <p:cNvGrpSpPr/>
          <p:nvPr/>
        </p:nvGrpSpPr>
        <p:grpSpPr>
          <a:xfrm>
            <a:off x="6361816" y="459072"/>
            <a:ext cx="2688272" cy="1073150"/>
            <a:chOff x="3452176" y="2616200"/>
            <a:chExt cx="2569846" cy="904875"/>
          </a:xfrm>
        </p:grpSpPr>
        <p:cxnSp>
          <p:nvCxnSpPr>
            <p:cNvPr id="26" name="Line 664"/>
            <p:cNvCxnSpPr>
              <a:cxnSpLocks noChangeShapeType="1"/>
            </p:cNvCxnSpPr>
            <p:nvPr/>
          </p:nvCxnSpPr>
          <p:spPr bwMode="auto">
            <a:xfrm flipV="1">
              <a:off x="3850322" y="2616200"/>
              <a:ext cx="635" cy="9048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7" name="Line 665"/>
            <p:cNvCxnSpPr>
              <a:cxnSpLocks noChangeShapeType="1"/>
            </p:cNvCxnSpPr>
            <p:nvPr/>
          </p:nvCxnSpPr>
          <p:spPr bwMode="auto">
            <a:xfrm>
              <a:off x="3741737" y="3170555"/>
              <a:ext cx="2280285" cy="6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8" name="Line 666"/>
            <p:cNvCxnSpPr>
              <a:cxnSpLocks noChangeShapeType="1"/>
            </p:cNvCxnSpPr>
            <p:nvPr/>
          </p:nvCxnSpPr>
          <p:spPr bwMode="auto">
            <a:xfrm>
              <a:off x="4320857" y="3134995"/>
              <a:ext cx="0" cy="717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" name="Line 669"/>
            <p:cNvCxnSpPr>
              <a:cxnSpLocks noChangeShapeType="1"/>
            </p:cNvCxnSpPr>
            <p:nvPr/>
          </p:nvCxnSpPr>
          <p:spPr bwMode="auto">
            <a:xfrm>
              <a:off x="3850322" y="2913380"/>
              <a:ext cx="1013460" cy="6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0" name="Line 671"/>
            <p:cNvCxnSpPr>
              <a:cxnSpLocks noChangeShapeType="1"/>
            </p:cNvCxnSpPr>
            <p:nvPr/>
          </p:nvCxnSpPr>
          <p:spPr bwMode="auto">
            <a:xfrm flipV="1">
              <a:off x="4863147" y="2917190"/>
              <a:ext cx="635" cy="2533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1" name="Line 672"/>
            <p:cNvCxnSpPr>
              <a:cxnSpLocks noChangeShapeType="1"/>
            </p:cNvCxnSpPr>
            <p:nvPr/>
          </p:nvCxnSpPr>
          <p:spPr bwMode="auto">
            <a:xfrm flipV="1">
              <a:off x="5332412" y="2917190"/>
              <a:ext cx="635" cy="2533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2" name="Line 674"/>
            <p:cNvCxnSpPr>
              <a:cxnSpLocks noChangeShapeType="1"/>
            </p:cNvCxnSpPr>
            <p:nvPr/>
          </p:nvCxnSpPr>
          <p:spPr bwMode="auto">
            <a:xfrm flipV="1">
              <a:off x="4311332" y="2907665"/>
              <a:ext cx="552450" cy="51625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" name="Line 675"/>
            <p:cNvCxnSpPr>
              <a:cxnSpLocks noChangeShapeType="1"/>
            </p:cNvCxnSpPr>
            <p:nvPr/>
          </p:nvCxnSpPr>
          <p:spPr bwMode="auto">
            <a:xfrm>
              <a:off x="4863782" y="2907665"/>
              <a:ext cx="470535" cy="63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" name="Line 676"/>
            <p:cNvCxnSpPr>
              <a:cxnSpLocks noChangeShapeType="1"/>
            </p:cNvCxnSpPr>
            <p:nvPr/>
          </p:nvCxnSpPr>
          <p:spPr bwMode="auto">
            <a:xfrm>
              <a:off x="5332412" y="2907665"/>
              <a:ext cx="325755" cy="2533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5" name="Text Box 677"/>
            <p:cNvSpPr txBox="1">
              <a:spLocks noChangeArrowheads="1"/>
            </p:cNvSpPr>
            <p:nvPr/>
          </p:nvSpPr>
          <p:spPr bwMode="auto">
            <a:xfrm>
              <a:off x="3633152" y="2809240"/>
              <a:ext cx="144145" cy="1816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just" hangingPunct="0">
                <a:spcAft>
                  <a:spcPts val="600"/>
                </a:spcAft>
              </a:pPr>
              <a:r>
                <a:rPr lang="pt-BR" sz="1200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6" name="Text Box 678"/>
            <p:cNvSpPr txBox="1">
              <a:spLocks noChangeArrowheads="1"/>
            </p:cNvSpPr>
            <p:nvPr/>
          </p:nvSpPr>
          <p:spPr bwMode="auto">
            <a:xfrm>
              <a:off x="3581082" y="3303905"/>
              <a:ext cx="144145" cy="1816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just" hangingPunct="0">
                <a:spcAft>
                  <a:spcPts val="600"/>
                </a:spcAft>
              </a:pPr>
              <a:r>
                <a:rPr lang="pt-BR" sz="1200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37" name="Text Box 679"/>
            <p:cNvSpPr txBox="1">
              <a:spLocks noChangeArrowheads="1"/>
            </p:cNvSpPr>
            <p:nvPr/>
          </p:nvSpPr>
          <p:spPr bwMode="auto">
            <a:xfrm>
              <a:off x="4244657" y="3178175"/>
              <a:ext cx="89535" cy="180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just" hangingPunct="0">
                <a:spcAft>
                  <a:spcPts val="600"/>
                </a:spcAft>
              </a:pPr>
              <a:r>
                <a:rPr lang="pt-BR" sz="1200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8" name="Text Box 680"/>
            <p:cNvSpPr txBox="1">
              <a:spLocks noChangeArrowheads="1"/>
            </p:cNvSpPr>
            <p:nvPr/>
          </p:nvSpPr>
          <p:spPr bwMode="auto">
            <a:xfrm>
              <a:off x="4819967" y="3178175"/>
              <a:ext cx="89535" cy="180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just" hangingPunct="0">
                <a:spcAft>
                  <a:spcPts val="600"/>
                </a:spcAft>
              </a:pPr>
              <a:r>
                <a:rPr lang="pt-BR" sz="1200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9" name="Text Box 681"/>
            <p:cNvSpPr txBox="1">
              <a:spLocks noChangeArrowheads="1"/>
            </p:cNvSpPr>
            <p:nvPr/>
          </p:nvSpPr>
          <p:spPr bwMode="auto">
            <a:xfrm>
              <a:off x="5307647" y="3178175"/>
              <a:ext cx="89535" cy="180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just" hangingPunct="0">
                <a:spcAft>
                  <a:spcPts val="600"/>
                </a:spcAft>
              </a:pPr>
              <a:r>
                <a:rPr lang="pt-BR" sz="1200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40" name="Text Box 682"/>
            <p:cNvSpPr txBox="1">
              <a:spLocks noChangeArrowheads="1"/>
            </p:cNvSpPr>
            <p:nvPr/>
          </p:nvSpPr>
          <p:spPr bwMode="auto">
            <a:xfrm>
              <a:off x="5623877" y="3195320"/>
              <a:ext cx="398145" cy="180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just" hangingPunct="0">
                <a:spcAft>
                  <a:spcPts val="600"/>
                </a:spcAft>
              </a:pPr>
              <a:r>
                <a:rPr lang="pt-BR" sz="1200" i="1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pt-BR" sz="1200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 (m)</a:t>
              </a:r>
            </a:p>
          </p:txBody>
        </p:sp>
        <p:sp>
          <p:nvSpPr>
            <p:cNvPr id="41" name="Text Box 683"/>
            <p:cNvSpPr txBox="1">
              <a:spLocks noChangeArrowheads="1"/>
            </p:cNvSpPr>
            <p:nvPr/>
          </p:nvSpPr>
          <p:spPr bwMode="auto">
            <a:xfrm>
              <a:off x="3452176" y="2616200"/>
              <a:ext cx="474663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just" hangingPunct="0">
                <a:spcAft>
                  <a:spcPts val="600"/>
                </a:spcAft>
              </a:pPr>
              <a:r>
                <a:rPr lang="pt-BR" sz="1200" i="1" dirty="0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pt-BR" sz="1200" dirty="0">
                  <a:effectLst/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rPr>
                <a:t> (N)</a:t>
              </a:r>
            </a:p>
          </p:txBody>
        </p:sp>
      </p:grpSp>
      <p:cxnSp>
        <p:nvCxnSpPr>
          <p:cNvPr id="45" name="Line 674"/>
          <p:cNvCxnSpPr>
            <a:cxnSpLocks noChangeShapeType="1"/>
          </p:cNvCxnSpPr>
          <p:nvPr/>
        </p:nvCxnSpPr>
        <p:spPr bwMode="auto">
          <a:xfrm>
            <a:off x="6786945" y="1416999"/>
            <a:ext cx="48358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0" name="Retângulo 49"/>
          <p:cNvSpPr/>
          <p:nvPr/>
        </p:nvSpPr>
        <p:spPr>
          <a:xfrm>
            <a:off x="-8095" y="359687"/>
            <a:ext cx="62428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Partícula de massa </a:t>
            </a:r>
            <a:r>
              <a:rPr lang="pt-BR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 kg 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desloca-se ao longo de uma reta. </a:t>
            </a:r>
          </a:p>
          <a:p>
            <a:pPr hangingPunct="0"/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1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 a </a:t>
            </a:r>
            <a:r>
              <a:rPr lang="pt-BR" sz="1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7 m, está sujeita à força </a:t>
            </a:r>
            <a:r>
              <a:rPr lang="pt-BR" sz="1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1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representada no gráfico. </a:t>
            </a:r>
            <a:b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pt-BR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Calcule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velocidade depois de percorrer 2, 3, 4, 6 e 7 m, </a:t>
            </a:r>
          </a:p>
          <a:p>
            <a:pPr hangingPunct="0"/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sabendo que sua velocidade em </a:t>
            </a:r>
            <a:r>
              <a:rPr lang="pt-BR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 m é de 3 m/s.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/>
              <p:cNvSpPr/>
              <p:nvPr/>
            </p:nvSpPr>
            <p:spPr>
              <a:xfrm>
                <a:off x="-37893" y="2175782"/>
                <a:ext cx="1682192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51" name="Retângulo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893" y="2175782"/>
                <a:ext cx="1682192" cy="3385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tângulo 51"/>
              <p:cNvSpPr/>
              <p:nvPr/>
            </p:nvSpPr>
            <p:spPr>
              <a:xfrm>
                <a:off x="119426" y="1547631"/>
                <a:ext cx="1363578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𝑅𝑒𝑠</m:t>
                          </m:r>
                        </m:sub>
                      </m:sSub>
                      <m:r>
                        <a:rPr lang="pt-BR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2" name="Retângulo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26" y="1547631"/>
                <a:ext cx="136357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ixaDeTexto 52"/>
              <p:cNvSpPr txBox="1"/>
              <p:nvPr/>
            </p:nvSpPr>
            <p:spPr>
              <a:xfrm>
                <a:off x="1631787" y="2060844"/>
                <a:ext cx="796948" cy="553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53" name="CaixaDeTexto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787" y="2060844"/>
                <a:ext cx="796948" cy="5536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ixaDeTexto 53"/>
              <p:cNvSpPr txBox="1"/>
              <p:nvPr/>
            </p:nvSpPr>
            <p:spPr>
              <a:xfrm>
                <a:off x="2478129" y="2194585"/>
                <a:ext cx="661335" cy="254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rea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54" name="CaixaDeTexto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129" y="2194585"/>
                <a:ext cx="661335" cy="254172"/>
              </a:xfrm>
              <a:prstGeom prst="rect">
                <a:avLst/>
              </a:prstGeom>
              <a:blipFill>
                <a:blip r:embed="rId5"/>
                <a:stretch>
                  <a:fillRect l="-4630" t="-9524" r="-3704" b="-1428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ixaDeTexto 54"/>
              <p:cNvSpPr txBox="1"/>
              <p:nvPr/>
            </p:nvSpPr>
            <p:spPr>
              <a:xfrm>
                <a:off x="3388808" y="2247375"/>
                <a:ext cx="98450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=−4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55" name="CaixaDeTexto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808" y="2247375"/>
                <a:ext cx="984500" cy="246221"/>
              </a:xfrm>
              <a:prstGeom prst="rect">
                <a:avLst/>
              </a:prstGeom>
              <a:blipFill>
                <a:blip r:embed="rId6"/>
                <a:stretch>
                  <a:fillRect l="-4348" r="-6832" b="-32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/>
              <p:cNvSpPr/>
              <p:nvPr/>
            </p:nvSpPr>
            <p:spPr>
              <a:xfrm>
                <a:off x="1812009" y="1426829"/>
                <a:ext cx="2411558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𝑅𝑒𝑠</m:t>
                          </m:r>
                        </m:sub>
                      </m:sSub>
                      <m:r>
                        <a:rPr lang="pt-BR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7" name="Retângulo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009" y="1426829"/>
                <a:ext cx="2411558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Seta para a Direita 57"/>
          <p:cNvSpPr/>
          <p:nvPr/>
        </p:nvSpPr>
        <p:spPr>
          <a:xfrm>
            <a:off x="4305392" y="1633686"/>
            <a:ext cx="369963" cy="197222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aixaDeTexto 58"/>
              <p:cNvSpPr txBox="1"/>
              <p:nvPr/>
            </p:nvSpPr>
            <p:spPr>
              <a:xfrm>
                <a:off x="4947499" y="1472098"/>
                <a:ext cx="1489767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9" name="CaixaDeTexto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499" y="1472098"/>
                <a:ext cx="1489767" cy="5203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aixaDeTexto 59"/>
              <p:cNvSpPr txBox="1"/>
              <p:nvPr/>
            </p:nvSpPr>
            <p:spPr>
              <a:xfrm>
                <a:off x="7197480" y="1500440"/>
                <a:ext cx="1644361" cy="81836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0" name="CaixaDeTexto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480" y="1500440"/>
                <a:ext cx="1644361" cy="818366"/>
              </a:xfrm>
              <a:prstGeom prst="rect">
                <a:avLst/>
              </a:prstGeom>
              <a:blipFill>
                <a:blip r:embed="rId9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aixaDeTexto 60"/>
              <p:cNvSpPr txBox="1"/>
              <p:nvPr/>
            </p:nvSpPr>
            <p:spPr>
              <a:xfrm>
                <a:off x="4753161" y="2095291"/>
                <a:ext cx="2415469" cy="501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pt-BR" sz="16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2(−4)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pt-BR" sz="1600" dirty="0"/>
                  <a:t> </a:t>
                </a:r>
                <a14:m>
                  <m:oMath xmlns:m="http://schemas.openxmlformats.org/officeDocument/2006/math">
                    <m:r>
                      <a:rPr lang="pt-BR" sz="1600" i="1">
                        <a:latin typeface="Cambria Math" panose="02040503050406030204" pitchFamily="18" charset="0"/>
                      </a:rPr>
                      <m:t>=2,2 </m:t>
                    </m:r>
                    <m:r>
                      <m:rPr>
                        <m:nor/>
                      </m:rPr>
                      <a:rPr lang="pt-BR" sz="160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pt-BR" sz="16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pt-BR" sz="160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pt-BR" sz="1600" dirty="0"/>
              </a:p>
            </p:txBody>
          </p:sp>
        </mc:Choice>
        <mc:Fallback xmlns="">
          <p:sp>
            <p:nvSpPr>
              <p:cNvPr id="61" name="CaixaDeTexto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161" y="2095291"/>
                <a:ext cx="2415469" cy="5010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tângulo 63"/>
              <p:cNvSpPr/>
              <p:nvPr/>
            </p:nvSpPr>
            <p:spPr>
              <a:xfrm>
                <a:off x="-37019" y="2577812"/>
                <a:ext cx="2489656" cy="64594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3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64" name="Retângulo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019" y="2577812"/>
                <a:ext cx="2489656" cy="6459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ixaDeTexto 65"/>
              <p:cNvSpPr txBox="1"/>
              <p:nvPr/>
            </p:nvSpPr>
            <p:spPr>
              <a:xfrm>
                <a:off x="2349946" y="2778693"/>
                <a:ext cx="661335" cy="254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rea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66" name="CaixaDeTex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946" y="2778693"/>
                <a:ext cx="661335" cy="254172"/>
              </a:xfrm>
              <a:prstGeom prst="rect">
                <a:avLst/>
              </a:prstGeom>
              <a:blipFill>
                <a:blip r:embed="rId12"/>
                <a:stretch>
                  <a:fillRect l="-4587" t="-9524" r="-3670" b="-1428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aixaDeTexto 66"/>
              <p:cNvSpPr txBox="1"/>
              <p:nvPr/>
            </p:nvSpPr>
            <p:spPr>
              <a:xfrm>
                <a:off x="3395088" y="2830949"/>
                <a:ext cx="98450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=−1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67" name="CaixaDeTexto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088" y="2830949"/>
                <a:ext cx="984500" cy="246221"/>
              </a:xfrm>
              <a:prstGeom prst="rect">
                <a:avLst/>
              </a:prstGeom>
              <a:blipFill>
                <a:blip r:embed="rId13"/>
                <a:stretch>
                  <a:fillRect l="-4348" r="-6832" b="-2926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aixaDeTexto 67"/>
              <p:cNvSpPr txBox="1"/>
              <p:nvPr/>
            </p:nvSpPr>
            <p:spPr>
              <a:xfrm>
                <a:off x="4784228" y="2719926"/>
                <a:ext cx="2599814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pt-BR" sz="16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−1+</m:t>
                        </m:r>
                        <m:sSubSup>
                          <m:sSubSup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(2,2)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pt-BR" sz="1600" dirty="0"/>
                  <a:t> </a:t>
                </a:r>
                <a14:m>
                  <m:oMath xmlns:m="http://schemas.openxmlformats.org/officeDocument/2006/math">
                    <m:r>
                      <a:rPr lang="pt-BR" sz="1600" i="1">
                        <a:latin typeface="Cambria Math" panose="02040503050406030204" pitchFamily="18" charset="0"/>
                      </a:rPr>
                      <m:t>=2,0 </m:t>
                    </m:r>
                    <m:r>
                      <m:rPr>
                        <m:sty m:val="p"/>
                      </m:rPr>
                      <a:rPr lang="pt-BR" sz="1600">
                        <a:latin typeface="Cambria Math" panose="02040503050406030204" pitchFamily="18" charset="0"/>
                      </a:rPr>
                      <m:t>m</m:t>
                    </m:r>
                    <m:r>
                      <a:rPr lang="pt-BR" sz="16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pt-BR" sz="160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pt-BR" sz="1600" dirty="0"/>
              </a:p>
            </p:txBody>
          </p:sp>
        </mc:Choice>
        <mc:Fallback xmlns="">
          <p:sp>
            <p:nvSpPr>
              <p:cNvPr id="68" name="CaixaDeTexto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228" y="2719926"/>
                <a:ext cx="2599814" cy="310598"/>
              </a:xfrm>
              <a:prstGeom prst="rect">
                <a:avLst/>
              </a:prstGeom>
              <a:blipFill>
                <a:blip r:embed="rId14"/>
                <a:stretch>
                  <a:fillRect l="-2113" r="-1174" b="-2156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tângulo 70"/>
              <p:cNvSpPr/>
              <p:nvPr/>
            </p:nvSpPr>
            <p:spPr>
              <a:xfrm>
                <a:off x="-59142" y="3148767"/>
                <a:ext cx="2489656" cy="64594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3 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4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71" name="Retângulo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142" y="3148767"/>
                <a:ext cx="2489656" cy="64594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CaixaDeTexto 71"/>
              <p:cNvSpPr txBox="1"/>
              <p:nvPr/>
            </p:nvSpPr>
            <p:spPr>
              <a:xfrm>
                <a:off x="2275352" y="3356158"/>
                <a:ext cx="661335" cy="254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rea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72" name="CaixaDeTexto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5352" y="3356158"/>
                <a:ext cx="661335" cy="254172"/>
              </a:xfrm>
              <a:prstGeom prst="rect">
                <a:avLst/>
              </a:prstGeom>
              <a:blipFill>
                <a:blip r:embed="rId16"/>
                <a:stretch>
                  <a:fillRect l="-4587" t="-9756" r="-3670" b="-170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aixaDeTexto 72"/>
              <p:cNvSpPr txBox="1"/>
              <p:nvPr/>
            </p:nvSpPr>
            <p:spPr>
              <a:xfrm>
                <a:off x="3208944" y="3356158"/>
                <a:ext cx="98450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=+1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73" name="CaixaDeTexto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944" y="3356158"/>
                <a:ext cx="984500" cy="246221"/>
              </a:xfrm>
              <a:prstGeom prst="rect">
                <a:avLst/>
              </a:prstGeom>
              <a:blipFill>
                <a:blip r:embed="rId17"/>
                <a:stretch>
                  <a:fillRect l="-3704" r="-6173" b="-32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CaixaDeTexto 73"/>
              <p:cNvSpPr txBox="1"/>
              <p:nvPr/>
            </p:nvSpPr>
            <p:spPr>
              <a:xfrm>
                <a:off x="4753157" y="3288686"/>
                <a:ext cx="2444323" cy="318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+1+</m:t>
                          </m:r>
                          <m:sSubSup>
                            <m:sSubSup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pt-BR" sz="1600" i="1">
                          <a:latin typeface="Cambria Math" panose="02040503050406030204" pitchFamily="18" charset="0"/>
                        </a:rPr>
                        <m:t>=2,2 </m:t>
                      </m:r>
                      <m:r>
                        <m:rPr>
                          <m:sty m:val="p"/>
                        </m:rPr>
                        <a:rPr lang="pt-BR" sz="16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sz="160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74" name="CaixaDeTexto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157" y="3288686"/>
                <a:ext cx="2444323" cy="318613"/>
              </a:xfrm>
              <a:prstGeom prst="rect">
                <a:avLst/>
              </a:prstGeom>
              <a:blipFill>
                <a:blip r:embed="rId18"/>
                <a:stretch>
                  <a:fillRect l="-748" r="-499" b="-1886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tângulo 76"/>
              <p:cNvSpPr/>
              <p:nvPr/>
            </p:nvSpPr>
            <p:spPr>
              <a:xfrm>
                <a:off x="-67980" y="3690026"/>
                <a:ext cx="2576218" cy="64440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6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  <m:e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77" name="Retângulo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980" y="3690026"/>
                <a:ext cx="2576218" cy="64440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aixaDeTexto 77"/>
              <p:cNvSpPr txBox="1"/>
              <p:nvPr/>
            </p:nvSpPr>
            <p:spPr>
              <a:xfrm>
                <a:off x="2288099" y="3882324"/>
                <a:ext cx="661335" cy="254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rea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78" name="CaixaDeTexto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099" y="3882324"/>
                <a:ext cx="661335" cy="254172"/>
              </a:xfrm>
              <a:prstGeom prst="rect">
                <a:avLst/>
              </a:prstGeom>
              <a:blipFill>
                <a:blip r:embed="rId20"/>
                <a:stretch>
                  <a:fillRect l="-4587" t="-9524" r="-3670" b="-1428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CaixaDeTexto 78"/>
              <p:cNvSpPr txBox="1"/>
              <p:nvPr/>
            </p:nvSpPr>
            <p:spPr>
              <a:xfrm>
                <a:off x="3269667" y="3907973"/>
                <a:ext cx="83061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=4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79" name="CaixaDeTexto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667" y="3907973"/>
                <a:ext cx="830612" cy="246221"/>
              </a:xfrm>
              <a:prstGeom prst="rect">
                <a:avLst/>
              </a:prstGeom>
              <a:blipFill>
                <a:blip r:embed="rId21"/>
                <a:stretch>
                  <a:fillRect l="-5109" r="-6569" b="-32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aixaDeTexto 79"/>
              <p:cNvSpPr txBox="1"/>
              <p:nvPr/>
            </p:nvSpPr>
            <p:spPr>
              <a:xfrm>
                <a:off x="4675355" y="3844278"/>
                <a:ext cx="2480487" cy="564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4+</m:t>
                          </m:r>
                          <m:sSubSup>
                            <m:sSubSup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(2,2)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pt-BR" sz="1600" i="1">
                          <a:latin typeface="Cambria Math" panose="02040503050406030204" pitchFamily="18" charset="0"/>
                        </a:rPr>
                        <m:t>=3,0 </m:t>
                      </m:r>
                      <m:r>
                        <m:rPr>
                          <m:sty m:val="p"/>
                        </m:rPr>
                        <a:rPr lang="pt-BR" sz="16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sz="160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pt-BR" sz="1600" dirty="0"/>
              </a:p>
              <a:p>
                <a:endParaRPr lang="pt-BR" sz="1600" dirty="0"/>
              </a:p>
            </p:txBody>
          </p:sp>
        </mc:Choice>
        <mc:Fallback xmlns="">
          <p:sp>
            <p:nvSpPr>
              <p:cNvPr id="80" name="CaixaDeTexto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355" y="3844278"/>
                <a:ext cx="2480487" cy="564835"/>
              </a:xfrm>
              <a:prstGeom prst="rect">
                <a:avLst/>
              </a:prstGeom>
              <a:blipFill>
                <a:blip r:embed="rId22"/>
                <a:stretch>
                  <a:fillRect l="-24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tângulo 82"/>
              <p:cNvSpPr/>
              <p:nvPr/>
            </p:nvSpPr>
            <p:spPr>
              <a:xfrm>
                <a:off x="-15825" y="4240619"/>
                <a:ext cx="2489656" cy="64594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7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83" name="Retângulo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825" y="4240619"/>
                <a:ext cx="2489656" cy="64594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aixaDeTexto 83"/>
              <p:cNvSpPr txBox="1"/>
              <p:nvPr/>
            </p:nvSpPr>
            <p:spPr>
              <a:xfrm>
                <a:off x="2381760" y="4432917"/>
                <a:ext cx="661335" cy="254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rea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84" name="CaixaDeTexto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760" y="4432917"/>
                <a:ext cx="661335" cy="254172"/>
              </a:xfrm>
              <a:prstGeom prst="rect">
                <a:avLst/>
              </a:prstGeom>
              <a:blipFill>
                <a:blip r:embed="rId24"/>
                <a:stretch>
                  <a:fillRect l="-4630" t="-9524" r="-3704" b="-1428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aixaDeTexto 84"/>
              <p:cNvSpPr txBox="1"/>
              <p:nvPr/>
            </p:nvSpPr>
            <p:spPr>
              <a:xfrm>
                <a:off x="3315352" y="4432917"/>
                <a:ext cx="98450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=+1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85" name="CaixaDeTexto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352" y="4432917"/>
                <a:ext cx="984500" cy="246221"/>
              </a:xfrm>
              <a:prstGeom prst="rect">
                <a:avLst/>
              </a:prstGeom>
              <a:blipFill>
                <a:blip r:embed="rId25"/>
                <a:stretch>
                  <a:fillRect l="-4348" r="-6832" b="-2926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CaixaDeTexto 85"/>
              <p:cNvSpPr txBox="1"/>
              <p:nvPr/>
            </p:nvSpPr>
            <p:spPr>
              <a:xfrm>
                <a:off x="4572000" y="4360525"/>
                <a:ext cx="2599814" cy="3186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+1+</m:t>
                          </m:r>
                          <m:sSubSup>
                            <m:sSubSup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(3)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pt-BR" sz="1600" i="1">
                          <a:latin typeface="Cambria Math" panose="02040503050406030204" pitchFamily="18" charset="0"/>
                        </a:rPr>
                        <m:t>=3,2 </m:t>
                      </m:r>
                      <m:r>
                        <m:rPr>
                          <m:sty m:val="p"/>
                        </m:rPr>
                        <a:rPr lang="pt-BR" sz="16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sz="160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86" name="CaixaDeTexto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360525"/>
                <a:ext cx="2599814" cy="318613"/>
              </a:xfrm>
              <a:prstGeom prst="rect">
                <a:avLst/>
              </a:prstGeom>
              <a:blipFill>
                <a:blip r:embed="rId26"/>
                <a:stretch>
                  <a:fillRect b="-1886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ixaDeTexto 1">
            <a:extLst>
              <a:ext uri="{FF2B5EF4-FFF2-40B4-BE49-F238E27FC236}">
                <a16:creationId xmlns:a16="http://schemas.microsoft.com/office/drawing/2014/main" id="{CA77DB15-617A-FEBC-378C-6B92502050A5}"/>
              </a:ext>
            </a:extLst>
          </p:cNvPr>
          <p:cNvSpPr txBox="1"/>
          <p:nvPr/>
        </p:nvSpPr>
        <p:spPr>
          <a:xfrm>
            <a:off x="3615" y="46438"/>
            <a:ext cx="760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Lista 7, ex. 23. Energia cinética a partir do gráfico da força pela posição</a:t>
            </a:r>
          </a:p>
        </p:txBody>
      </p:sp>
    </p:spTree>
    <p:extLst>
      <p:ext uri="{BB962C8B-B14F-4D97-AF65-F5344CB8AC3E}">
        <p14:creationId xmlns:p14="http://schemas.microsoft.com/office/powerpoint/2010/main" val="163264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7" grpId="0"/>
      <p:bldP spid="58" grpId="0" animBg="1"/>
      <p:bldP spid="60" grpId="0" animBg="1"/>
      <p:bldP spid="61" grpId="0"/>
      <p:bldP spid="64" grpId="0"/>
      <p:bldP spid="66" grpId="0"/>
      <p:bldP spid="67" grpId="0"/>
      <p:bldP spid="68" grpId="0"/>
      <p:bldP spid="71" grpId="0"/>
      <p:bldP spid="72" grpId="0"/>
      <p:bldP spid="73" grpId="0"/>
      <p:bldP spid="74" grpId="0"/>
      <p:bldP spid="77" grpId="0"/>
      <p:bldP spid="78" grpId="0"/>
      <p:bldP spid="79" grpId="0"/>
      <p:bldP spid="80" grpId="0"/>
      <p:bldP spid="83" grpId="0"/>
      <p:bldP spid="84" grpId="0"/>
      <p:bldP spid="85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2821" y="358916"/>
            <a:ext cx="7440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/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Se no ponto </a:t>
            </a:r>
            <a:r>
              <a:rPr lang="pt-BR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 m sua velocidade fosse 2 m/s, </a:t>
            </a:r>
          </a:p>
          <a:p>
            <a:pPr lvl="0" algn="just" hangingPunct="0"/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ela poderia chegar até o ponto </a:t>
            </a:r>
            <a:r>
              <a:rPr lang="pt-BR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7 m ? Justifique.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512" y="1263177"/>
                <a:ext cx="1636089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2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" y="1263177"/>
                <a:ext cx="1636089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1587817" y="1128017"/>
                <a:ext cx="1135503" cy="622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817" y="1128017"/>
                <a:ext cx="1135503" cy="6227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4550907" y="1448101"/>
                <a:ext cx="1089657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=−4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907" y="1448101"/>
                <a:ext cx="1089657" cy="299249"/>
              </a:xfrm>
              <a:prstGeom prst="rect">
                <a:avLst/>
              </a:prstGeom>
              <a:blipFill>
                <a:blip r:embed="rId4"/>
                <a:stretch>
                  <a:fillRect l="-5056" r="-6742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370891" y="2126651"/>
                <a:ext cx="1644361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91" y="2126651"/>
                <a:ext cx="1644361" cy="8183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>
                <a:off x="327161" y="3133772"/>
                <a:ext cx="1688091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2(−4)</m:t>
                              </m:r>
                            </m:num>
                            <m:den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61" y="3133772"/>
                <a:ext cx="1688091" cy="7275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eta para a Direita 22"/>
          <p:cNvSpPr/>
          <p:nvPr/>
        </p:nvSpPr>
        <p:spPr>
          <a:xfrm>
            <a:off x="2353357" y="3492240"/>
            <a:ext cx="369963" cy="197222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/>
              <p:cNvSpPr/>
              <p:nvPr/>
            </p:nvSpPr>
            <p:spPr>
              <a:xfrm>
                <a:off x="2745826" y="3388479"/>
                <a:ext cx="1243995" cy="358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4" name="Retâ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826" y="3388479"/>
                <a:ext cx="1243995" cy="358303"/>
              </a:xfrm>
              <a:prstGeom prst="rect">
                <a:avLst/>
              </a:prstGeom>
              <a:blipFill>
                <a:blip r:embed="rId8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ixaDeTexto 24"/>
          <p:cNvSpPr txBox="1"/>
          <p:nvPr/>
        </p:nvSpPr>
        <p:spPr>
          <a:xfrm>
            <a:off x="4246263" y="3406185"/>
            <a:ext cx="43828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Logo, a partícula para na posição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2m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F01049D-EE65-4C09-A917-1627CD1A5A2B}"/>
              </a:ext>
            </a:extLst>
          </p:cNvPr>
          <p:cNvSpPr txBox="1"/>
          <p:nvPr/>
        </p:nvSpPr>
        <p:spPr>
          <a:xfrm>
            <a:off x="470030" y="3879762"/>
            <a:ext cx="788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em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 m a força é negativa, a partícula passa a mover-se para a esquerda,</a:t>
            </a:r>
          </a:p>
          <a:p>
            <a:pPr algn="ctr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modo que não alcançará o ponto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7 m. 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0960A48-AAC2-4DBA-9013-4BB14F700C72}"/>
              </a:ext>
            </a:extLst>
          </p:cNvPr>
          <p:cNvSpPr txBox="1"/>
          <p:nvPr/>
        </p:nvSpPr>
        <p:spPr>
          <a:xfrm>
            <a:off x="742108" y="4474233"/>
            <a:ext cx="725703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 m é um ponto de inversão do movimento quando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 m/s em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 m.</a:t>
            </a:r>
          </a:p>
        </p:txBody>
      </p:sp>
      <p:grpSp>
        <p:nvGrpSpPr>
          <p:cNvPr id="45" name="Agrupar 44"/>
          <p:cNvGrpSpPr/>
          <p:nvPr/>
        </p:nvGrpSpPr>
        <p:grpSpPr>
          <a:xfrm>
            <a:off x="5828371" y="981245"/>
            <a:ext cx="3189249" cy="1590969"/>
            <a:chOff x="5828371" y="981245"/>
            <a:chExt cx="3189249" cy="1590969"/>
          </a:xfrm>
        </p:grpSpPr>
        <p:grpSp>
          <p:nvGrpSpPr>
            <p:cNvPr id="27" name="Agrupar 26"/>
            <p:cNvGrpSpPr/>
            <p:nvPr/>
          </p:nvGrpSpPr>
          <p:grpSpPr>
            <a:xfrm>
              <a:off x="5828371" y="981245"/>
              <a:ext cx="3189249" cy="1590969"/>
              <a:chOff x="3452176" y="2616200"/>
              <a:chExt cx="2569846" cy="904875"/>
            </a:xfrm>
          </p:grpSpPr>
          <p:cxnSp>
            <p:nvCxnSpPr>
              <p:cNvPr id="28" name="Line 664"/>
              <p:cNvCxnSpPr>
                <a:cxnSpLocks noChangeShapeType="1"/>
              </p:cNvCxnSpPr>
              <p:nvPr/>
            </p:nvCxnSpPr>
            <p:spPr bwMode="auto">
              <a:xfrm flipV="1">
                <a:off x="3850322" y="2616200"/>
                <a:ext cx="635" cy="9048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Line 665"/>
              <p:cNvCxnSpPr>
                <a:cxnSpLocks noChangeShapeType="1"/>
              </p:cNvCxnSpPr>
              <p:nvPr/>
            </p:nvCxnSpPr>
            <p:spPr bwMode="auto">
              <a:xfrm>
                <a:off x="3741737" y="3170555"/>
                <a:ext cx="2280285" cy="6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Line 666"/>
              <p:cNvCxnSpPr>
                <a:cxnSpLocks noChangeShapeType="1"/>
              </p:cNvCxnSpPr>
              <p:nvPr/>
            </p:nvCxnSpPr>
            <p:spPr bwMode="auto">
              <a:xfrm>
                <a:off x="4320857" y="3134995"/>
                <a:ext cx="0" cy="717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Line 669"/>
              <p:cNvCxnSpPr>
                <a:cxnSpLocks noChangeShapeType="1"/>
              </p:cNvCxnSpPr>
              <p:nvPr/>
            </p:nvCxnSpPr>
            <p:spPr bwMode="auto">
              <a:xfrm>
                <a:off x="3850322" y="2913380"/>
                <a:ext cx="1013460" cy="6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Line 671"/>
              <p:cNvCxnSpPr>
                <a:cxnSpLocks noChangeShapeType="1"/>
              </p:cNvCxnSpPr>
              <p:nvPr/>
            </p:nvCxnSpPr>
            <p:spPr bwMode="auto">
              <a:xfrm flipV="1">
                <a:off x="4863147" y="2917190"/>
                <a:ext cx="635" cy="2533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Line 672"/>
              <p:cNvCxnSpPr>
                <a:cxnSpLocks noChangeShapeType="1"/>
              </p:cNvCxnSpPr>
              <p:nvPr/>
            </p:nvCxnSpPr>
            <p:spPr bwMode="auto">
              <a:xfrm flipV="1">
                <a:off x="5332412" y="2917190"/>
                <a:ext cx="635" cy="2533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Line 674"/>
              <p:cNvCxnSpPr>
                <a:cxnSpLocks noChangeShapeType="1"/>
              </p:cNvCxnSpPr>
              <p:nvPr/>
            </p:nvCxnSpPr>
            <p:spPr bwMode="auto">
              <a:xfrm flipV="1">
                <a:off x="4311332" y="2907665"/>
                <a:ext cx="552450" cy="51625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Line 675"/>
              <p:cNvCxnSpPr>
                <a:cxnSpLocks noChangeShapeType="1"/>
              </p:cNvCxnSpPr>
              <p:nvPr/>
            </p:nvCxnSpPr>
            <p:spPr bwMode="auto">
              <a:xfrm>
                <a:off x="4863782" y="2907665"/>
                <a:ext cx="470535" cy="63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Line 676"/>
              <p:cNvCxnSpPr>
                <a:cxnSpLocks noChangeShapeType="1"/>
              </p:cNvCxnSpPr>
              <p:nvPr/>
            </p:nvCxnSpPr>
            <p:spPr bwMode="auto">
              <a:xfrm>
                <a:off x="5332412" y="2907665"/>
                <a:ext cx="325755" cy="25336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7" name="Text Box 677"/>
              <p:cNvSpPr txBox="1">
                <a:spLocks noChangeArrowheads="1"/>
              </p:cNvSpPr>
              <p:nvPr/>
            </p:nvSpPr>
            <p:spPr bwMode="auto">
              <a:xfrm>
                <a:off x="3633152" y="2809240"/>
                <a:ext cx="144145" cy="1816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just" hangingPunct="0">
                  <a:spcAft>
                    <a:spcPts val="600"/>
                  </a:spcAft>
                </a:pPr>
                <a:r>
                  <a:rPr lang="pt-BR" sz="1200">
                    <a:effectLst/>
                    <a:latin typeface="CG Times (W1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8" name="Text Box 678"/>
              <p:cNvSpPr txBox="1">
                <a:spLocks noChangeArrowheads="1"/>
              </p:cNvSpPr>
              <p:nvPr/>
            </p:nvSpPr>
            <p:spPr bwMode="auto">
              <a:xfrm>
                <a:off x="3581082" y="3303905"/>
                <a:ext cx="144145" cy="1816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just" hangingPunct="0">
                  <a:spcAft>
                    <a:spcPts val="600"/>
                  </a:spcAft>
                </a:pPr>
                <a:r>
                  <a:rPr lang="pt-BR" sz="1200">
                    <a:effectLst/>
                    <a:latin typeface="CG Times (W1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</a:p>
            </p:txBody>
          </p:sp>
          <p:sp>
            <p:nvSpPr>
              <p:cNvPr id="39" name="Text Box 679"/>
              <p:cNvSpPr txBox="1">
                <a:spLocks noChangeArrowheads="1"/>
              </p:cNvSpPr>
              <p:nvPr/>
            </p:nvSpPr>
            <p:spPr bwMode="auto">
              <a:xfrm>
                <a:off x="4244657" y="3178175"/>
                <a:ext cx="89535" cy="180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just" hangingPunct="0">
                  <a:spcAft>
                    <a:spcPts val="600"/>
                  </a:spcAft>
                </a:pPr>
                <a:r>
                  <a:rPr lang="pt-BR" sz="1200">
                    <a:effectLst/>
                    <a:latin typeface="CG Times (W1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40" name="Text Box 680"/>
              <p:cNvSpPr txBox="1">
                <a:spLocks noChangeArrowheads="1"/>
              </p:cNvSpPr>
              <p:nvPr/>
            </p:nvSpPr>
            <p:spPr bwMode="auto">
              <a:xfrm>
                <a:off x="4819967" y="3178175"/>
                <a:ext cx="89535" cy="180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just" hangingPunct="0">
                  <a:spcAft>
                    <a:spcPts val="600"/>
                  </a:spcAft>
                </a:pPr>
                <a:r>
                  <a:rPr lang="pt-BR" sz="1200">
                    <a:effectLst/>
                    <a:latin typeface="CG Times (W1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41" name="Text Box 681"/>
              <p:cNvSpPr txBox="1">
                <a:spLocks noChangeArrowheads="1"/>
              </p:cNvSpPr>
              <p:nvPr/>
            </p:nvSpPr>
            <p:spPr bwMode="auto">
              <a:xfrm>
                <a:off x="5307647" y="3178175"/>
                <a:ext cx="89535" cy="180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just" hangingPunct="0">
                  <a:spcAft>
                    <a:spcPts val="600"/>
                  </a:spcAft>
                </a:pPr>
                <a:r>
                  <a:rPr lang="pt-BR" sz="1200">
                    <a:effectLst/>
                    <a:latin typeface="CG Times (W1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42" name="Text Box 682"/>
              <p:cNvSpPr txBox="1">
                <a:spLocks noChangeArrowheads="1"/>
              </p:cNvSpPr>
              <p:nvPr/>
            </p:nvSpPr>
            <p:spPr bwMode="auto">
              <a:xfrm>
                <a:off x="5623877" y="3195320"/>
                <a:ext cx="398145" cy="180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just" hangingPunct="0">
                  <a:spcAft>
                    <a:spcPts val="600"/>
                  </a:spcAft>
                </a:pPr>
                <a:r>
                  <a:rPr lang="pt-BR" sz="1200" i="1">
                    <a:effectLst/>
                    <a:latin typeface="CG Times (W1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pt-BR" sz="1200">
                    <a:effectLst/>
                    <a:latin typeface="CG Times (W1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(m)</a:t>
                </a:r>
              </a:p>
            </p:txBody>
          </p:sp>
          <p:sp>
            <p:nvSpPr>
              <p:cNvPr id="43" name="Text Box 683"/>
              <p:cNvSpPr txBox="1">
                <a:spLocks noChangeArrowheads="1"/>
              </p:cNvSpPr>
              <p:nvPr/>
            </p:nvSpPr>
            <p:spPr bwMode="auto">
              <a:xfrm>
                <a:off x="3452176" y="2616200"/>
                <a:ext cx="474663" cy="22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just" hangingPunct="0">
                  <a:spcAft>
                    <a:spcPts val="600"/>
                  </a:spcAft>
                </a:pPr>
                <a:r>
                  <a:rPr lang="pt-BR" sz="1200" i="1" dirty="0">
                    <a:effectLst/>
                    <a:latin typeface="CG Times (W1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pt-BR" sz="1200" dirty="0">
                    <a:effectLst/>
                    <a:latin typeface="CG Times (W1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(N)</a:t>
                </a:r>
              </a:p>
            </p:txBody>
          </p:sp>
        </p:grpSp>
        <p:cxnSp>
          <p:nvCxnSpPr>
            <p:cNvPr id="44" name="Line 674"/>
            <p:cNvCxnSpPr>
              <a:cxnSpLocks noChangeShapeType="1"/>
            </p:cNvCxnSpPr>
            <p:nvPr/>
          </p:nvCxnSpPr>
          <p:spPr bwMode="auto">
            <a:xfrm>
              <a:off x="6323269" y="2401394"/>
              <a:ext cx="58315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8613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21" grpId="0"/>
      <p:bldP spid="22" grpId="0"/>
      <p:bldP spid="23" grpId="0" animBg="1"/>
      <p:bldP spid="24" grpId="0"/>
      <p:bldP spid="25" grpId="0" animBg="1"/>
      <p:bldP spid="2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8E6F5-5DE0-4937-B72C-E28860D04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" y="0"/>
            <a:ext cx="7486650" cy="411480"/>
          </a:xfrm>
        </p:spPr>
        <p:txBody>
          <a:bodyPr>
            <a:normAutofit/>
          </a:bodyPr>
          <a:lstStyle/>
          <a:p>
            <a:r>
              <a:rPr lang="pt-BR" sz="2000" dirty="0"/>
              <a:t>Energia cinética da mola cuja extremidade se move com velocidade 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DEFB9E6C-3BBC-4C88-838B-407D67E24729}"/>
                  </a:ext>
                </a:extLst>
              </p:cNvPr>
              <p:cNvSpPr txBox="1"/>
              <p:nvPr/>
            </p:nvSpPr>
            <p:spPr>
              <a:xfrm>
                <a:off x="190499" y="388620"/>
                <a:ext cx="401147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Outras hipóteses: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outra extremidade está parada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mola é </a:t>
                </a:r>
                <a:r>
                  <a:rPr lang="pt-BR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homogênea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(estica por igual)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massa da mola é </a:t>
                </a:r>
                <a14:m>
                  <m:oMath xmlns:m="http://schemas.openxmlformats.org/officeDocument/2006/math"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DEFB9E6C-3BBC-4C88-838B-407D67E24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99" y="388620"/>
                <a:ext cx="4011473" cy="1077218"/>
              </a:xfrm>
              <a:prstGeom prst="rect">
                <a:avLst/>
              </a:prstGeom>
              <a:blipFill>
                <a:blip r:embed="rId2"/>
                <a:stretch>
                  <a:fillRect l="-760" t="-1705" b="-681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Agrupar 93">
            <a:extLst>
              <a:ext uri="{FF2B5EF4-FFF2-40B4-BE49-F238E27FC236}">
                <a16:creationId xmlns:a16="http://schemas.microsoft.com/office/drawing/2014/main" id="{1E510E79-39C3-4754-83F4-A8FF52F13715}"/>
              </a:ext>
            </a:extLst>
          </p:cNvPr>
          <p:cNvGrpSpPr/>
          <p:nvPr/>
        </p:nvGrpSpPr>
        <p:grpSpPr>
          <a:xfrm>
            <a:off x="4809600" y="452785"/>
            <a:ext cx="4249731" cy="831409"/>
            <a:chOff x="4809600" y="452785"/>
            <a:chExt cx="4249731" cy="831409"/>
          </a:xfrm>
        </p:grpSpPr>
        <p:grpSp>
          <p:nvGrpSpPr>
            <p:cNvPr id="52" name="Agrupar 51">
              <a:extLst>
                <a:ext uri="{FF2B5EF4-FFF2-40B4-BE49-F238E27FC236}">
                  <a16:creationId xmlns:a16="http://schemas.microsoft.com/office/drawing/2014/main" id="{66ED2AD6-5C57-492D-A192-5FE63CAC85D8}"/>
                </a:ext>
              </a:extLst>
            </p:cNvPr>
            <p:cNvGrpSpPr/>
            <p:nvPr/>
          </p:nvGrpSpPr>
          <p:grpSpPr>
            <a:xfrm>
              <a:off x="4809600" y="452785"/>
              <a:ext cx="2268000" cy="831409"/>
              <a:chOff x="4809600" y="452785"/>
              <a:chExt cx="2268000" cy="831409"/>
            </a:xfrm>
          </p:grpSpPr>
          <p:grpSp>
            <p:nvGrpSpPr>
              <p:cNvPr id="30" name="Agrupar 29">
                <a:extLst>
                  <a:ext uri="{FF2B5EF4-FFF2-40B4-BE49-F238E27FC236}">
                    <a16:creationId xmlns:a16="http://schemas.microsoft.com/office/drawing/2014/main" id="{CD838D0C-F5DB-4F13-AAC9-A16DE9CA0B62}"/>
                  </a:ext>
                </a:extLst>
              </p:cNvPr>
              <p:cNvGrpSpPr/>
              <p:nvPr/>
            </p:nvGrpSpPr>
            <p:grpSpPr>
              <a:xfrm>
                <a:off x="5311140" y="804118"/>
                <a:ext cx="891540" cy="280475"/>
                <a:chOff x="3200400" y="1386961"/>
                <a:chExt cx="3007220" cy="1211683"/>
              </a:xfrm>
            </p:grpSpPr>
            <p:sp>
              <p:nvSpPr>
                <p:cNvPr id="5" name="Arco 4">
                  <a:extLst>
                    <a:ext uri="{FF2B5EF4-FFF2-40B4-BE49-F238E27FC236}">
                      <a16:creationId xmlns:a16="http://schemas.microsoft.com/office/drawing/2014/main" id="{98BA4565-1B2F-4A60-99AF-92A9628FF28F}"/>
                    </a:ext>
                  </a:extLst>
                </p:cNvPr>
                <p:cNvSpPr/>
                <p:nvPr/>
              </p:nvSpPr>
              <p:spPr>
                <a:xfrm>
                  <a:off x="3200400" y="1463040"/>
                  <a:ext cx="891540" cy="1108710"/>
                </a:xfrm>
                <a:prstGeom prst="arc">
                  <a:avLst>
                    <a:gd name="adj1" fmla="val 21397151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" name="Arco 6">
                  <a:extLst>
                    <a:ext uri="{FF2B5EF4-FFF2-40B4-BE49-F238E27FC236}">
                      <a16:creationId xmlns:a16="http://schemas.microsoft.com/office/drawing/2014/main" id="{D248A328-4DC1-4195-92C7-8FE8E293F43A}"/>
                    </a:ext>
                  </a:extLst>
                </p:cNvPr>
                <p:cNvSpPr/>
                <p:nvPr/>
              </p:nvSpPr>
              <p:spPr>
                <a:xfrm flipV="1">
                  <a:off x="3624692" y="1429557"/>
                  <a:ext cx="467248" cy="1169087"/>
                </a:xfrm>
                <a:prstGeom prst="arc">
                  <a:avLst>
                    <a:gd name="adj1" fmla="val 21497924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" name="Arco 10">
                  <a:extLst>
                    <a:ext uri="{FF2B5EF4-FFF2-40B4-BE49-F238E27FC236}">
                      <a16:creationId xmlns:a16="http://schemas.microsoft.com/office/drawing/2014/main" id="{AAA7D1FD-33F4-4235-97EE-2A020ADDB95A}"/>
                    </a:ext>
                  </a:extLst>
                </p:cNvPr>
                <p:cNvSpPr/>
                <p:nvPr/>
              </p:nvSpPr>
              <p:spPr>
                <a:xfrm>
                  <a:off x="3624031" y="1464720"/>
                  <a:ext cx="898264" cy="1091328"/>
                </a:xfrm>
                <a:prstGeom prst="arc">
                  <a:avLst>
                    <a:gd name="adj1" fmla="val 21397151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" name="Arco 12">
                  <a:extLst>
                    <a:ext uri="{FF2B5EF4-FFF2-40B4-BE49-F238E27FC236}">
                      <a16:creationId xmlns:a16="http://schemas.microsoft.com/office/drawing/2014/main" id="{0170BEA3-47AA-4DA8-8132-ABF3B41965D3}"/>
                    </a:ext>
                  </a:extLst>
                </p:cNvPr>
                <p:cNvSpPr/>
                <p:nvPr/>
              </p:nvSpPr>
              <p:spPr>
                <a:xfrm flipV="1">
                  <a:off x="4055047" y="1411065"/>
                  <a:ext cx="467248" cy="1169087"/>
                </a:xfrm>
                <a:prstGeom prst="arc">
                  <a:avLst>
                    <a:gd name="adj1" fmla="val 21497924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" name="Arco 14">
                  <a:extLst>
                    <a:ext uri="{FF2B5EF4-FFF2-40B4-BE49-F238E27FC236}">
                      <a16:creationId xmlns:a16="http://schemas.microsoft.com/office/drawing/2014/main" id="{8F64C1F1-D053-4AE2-8798-2B8CD0386A8E}"/>
                    </a:ext>
                  </a:extLst>
                </p:cNvPr>
                <p:cNvSpPr/>
                <p:nvPr/>
              </p:nvSpPr>
              <p:spPr>
                <a:xfrm>
                  <a:off x="4052052" y="1447344"/>
                  <a:ext cx="891540" cy="1108710"/>
                </a:xfrm>
                <a:prstGeom prst="arc">
                  <a:avLst>
                    <a:gd name="adj1" fmla="val 21397151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" name="Arco 16">
                  <a:extLst>
                    <a:ext uri="{FF2B5EF4-FFF2-40B4-BE49-F238E27FC236}">
                      <a16:creationId xmlns:a16="http://schemas.microsoft.com/office/drawing/2014/main" id="{E5702D61-6FAE-4B0F-992D-EE6EF3035F83}"/>
                    </a:ext>
                  </a:extLst>
                </p:cNvPr>
                <p:cNvSpPr/>
                <p:nvPr/>
              </p:nvSpPr>
              <p:spPr>
                <a:xfrm flipV="1">
                  <a:off x="4476344" y="1413861"/>
                  <a:ext cx="467248" cy="1169087"/>
                </a:xfrm>
                <a:prstGeom prst="arc">
                  <a:avLst>
                    <a:gd name="adj1" fmla="val 21497924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" name="Arco 18">
                  <a:extLst>
                    <a:ext uri="{FF2B5EF4-FFF2-40B4-BE49-F238E27FC236}">
                      <a16:creationId xmlns:a16="http://schemas.microsoft.com/office/drawing/2014/main" id="{8BA88E20-DA06-40CB-ABE9-2CE398FFDEA0}"/>
                    </a:ext>
                  </a:extLst>
                </p:cNvPr>
                <p:cNvSpPr/>
                <p:nvPr/>
              </p:nvSpPr>
              <p:spPr>
                <a:xfrm>
                  <a:off x="4475644" y="1447340"/>
                  <a:ext cx="891540" cy="1108710"/>
                </a:xfrm>
                <a:prstGeom prst="arc">
                  <a:avLst>
                    <a:gd name="adj1" fmla="val 21397151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Arco 20">
                  <a:extLst>
                    <a:ext uri="{FF2B5EF4-FFF2-40B4-BE49-F238E27FC236}">
                      <a16:creationId xmlns:a16="http://schemas.microsoft.com/office/drawing/2014/main" id="{13E87B82-1437-4677-8072-31D636EE2823}"/>
                    </a:ext>
                  </a:extLst>
                </p:cNvPr>
                <p:cNvSpPr/>
                <p:nvPr/>
              </p:nvSpPr>
              <p:spPr>
                <a:xfrm flipV="1">
                  <a:off x="4899936" y="1386961"/>
                  <a:ext cx="467248" cy="1169087"/>
                </a:xfrm>
                <a:prstGeom prst="arc">
                  <a:avLst>
                    <a:gd name="adj1" fmla="val 21497924"/>
                    <a:gd name="adj2" fmla="val 11532072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3" name="Arco 22">
                  <a:extLst>
                    <a:ext uri="{FF2B5EF4-FFF2-40B4-BE49-F238E27FC236}">
                      <a16:creationId xmlns:a16="http://schemas.microsoft.com/office/drawing/2014/main" id="{E989955E-B2BF-43D2-AD92-FF7347BFED2E}"/>
                    </a:ext>
                  </a:extLst>
                </p:cNvPr>
                <p:cNvSpPr/>
                <p:nvPr/>
              </p:nvSpPr>
              <p:spPr>
                <a:xfrm>
                  <a:off x="4899219" y="1447345"/>
                  <a:ext cx="883016" cy="1141213"/>
                </a:xfrm>
                <a:prstGeom prst="arc">
                  <a:avLst>
                    <a:gd name="adj1" fmla="val 21397151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" name="Arco 24">
                  <a:extLst>
                    <a:ext uri="{FF2B5EF4-FFF2-40B4-BE49-F238E27FC236}">
                      <a16:creationId xmlns:a16="http://schemas.microsoft.com/office/drawing/2014/main" id="{FC072641-9049-431F-B7FF-7AEC5C5211D5}"/>
                    </a:ext>
                  </a:extLst>
                </p:cNvPr>
                <p:cNvSpPr/>
                <p:nvPr/>
              </p:nvSpPr>
              <p:spPr>
                <a:xfrm flipV="1">
                  <a:off x="5316787" y="1393692"/>
                  <a:ext cx="467247" cy="1169087"/>
                </a:xfrm>
                <a:prstGeom prst="arc">
                  <a:avLst>
                    <a:gd name="adj1" fmla="val 21497924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27" name="Arco 26">
                  <a:extLst>
                    <a:ext uri="{FF2B5EF4-FFF2-40B4-BE49-F238E27FC236}">
                      <a16:creationId xmlns:a16="http://schemas.microsoft.com/office/drawing/2014/main" id="{27DE3BC4-66DE-4877-87E4-AB86C5868F62}"/>
                    </a:ext>
                  </a:extLst>
                </p:cNvPr>
                <p:cNvSpPr/>
                <p:nvPr/>
              </p:nvSpPr>
              <p:spPr>
                <a:xfrm>
                  <a:off x="5316080" y="1447345"/>
                  <a:ext cx="891540" cy="1108710"/>
                </a:xfrm>
                <a:prstGeom prst="arc">
                  <a:avLst>
                    <a:gd name="adj1" fmla="val 21397151"/>
                    <a:gd name="adj2" fmla="val 11087989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9" name="Arco 28">
                  <a:extLst>
                    <a:ext uri="{FF2B5EF4-FFF2-40B4-BE49-F238E27FC236}">
                      <a16:creationId xmlns:a16="http://schemas.microsoft.com/office/drawing/2014/main" id="{E4407961-E5F5-44E9-BBF6-78AF32CFE2D4}"/>
                    </a:ext>
                  </a:extLst>
                </p:cNvPr>
                <p:cNvSpPr/>
                <p:nvPr/>
              </p:nvSpPr>
              <p:spPr>
                <a:xfrm flipV="1">
                  <a:off x="5740372" y="1386966"/>
                  <a:ext cx="467248" cy="1169087"/>
                </a:xfrm>
                <a:prstGeom prst="arc">
                  <a:avLst>
                    <a:gd name="adj1" fmla="val 21497924"/>
                    <a:gd name="adj2" fmla="val 55844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9FE8F31D-3177-403F-9814-9F0D3E4C4081}"/>
                  </a:ext>
                </a:extLst>
              </p:cNvPr>
              <p:cNvSpPr/>
              <p:nvPr/>
            </p:nvSpPr>
            <p:spPr>
              <a:xfrm>
                <a:off x="5177118" y="517712"/>
                <a:ext cx="132028" cy="766482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46" name="Conector de Seta Reta 45">
                <a:extLst>
                  <a:ext uri="{FF2B5EF4-FFF2-40B4-BE49-F238E27FC236}">
                    <a16:creationId xmlns:a16="http://schemas.microsoft.com/office/drawing/2014/main" id="{24C50A36-EFD4-4B30-848B-B77C9A42D879}"/>
                  </a:ext>
                </a:extLst>
              </p:cNvPr>
              <p:cNvCxnSpPr/>
              <p:nvPr/>
            </p:nvCxnSpPr>
            <p:spPr>
              <a:xfrm>
                <a:off x="4809600" y="943200"/>
                <a:ext cx="22680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EF7F51B1-C441-4B9A-9236-F00787A4179F}"/>
                  </a:ext>
                </a:extLst>
              </p:cNvPr>
              <p:cNvSpPr txBox="1"/>
              <p:nvPr/>
            </p:nvSpPr>
            <p:spPr>
              <a:xfrm>
                <a:off x="5270718" y="452785"/>
                <a:ext cx="525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O</a:t>
                </a:r>
              </a:p>
            </p:txBody>
          </p:sp>
          <p:cxnSp>
            <p:nvCxnSpPr>
              <p:cNvPr id="49" name="Conector de Seta Reta 48">
                <a:extLst>
                  <a:ext uri="{FF2B5EF4-FFF2-40B4-BE49-F238E27FC236}">
                    <a16:creationId xmlns:a16="http://schemas.microsoft.com/office/drawing/2014/main" id="{8525979A-8703-4715-A181-88699B10BE22}"/>
                  </a:ext>
                </a:extLst>
              </p:cNvPr>
              <p:cNvCxnSpPr>
                <a:endCxn id="44" idx="3"/>
              </p:cNvCxnSpPr>
              <p:nvPr/>
            </p:nvCxnSpPr>
            <p:spPr>
              <a:xfrm flipH="1">
                <a:off x="5309146" y="727200"/>
                <a:ext cx="69254" cy="173753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CaixaDeTexto 49">
                    <a:extLst>
                      <a:ext uri="{FF2B5EF4-FFF2-40B4-BE49-F238E27FC236}">
                        <a16:creationId xmlns:a16="http://schemas.microsoft.com/office/drawing/2014/main" id="{C4F722B9-7EAD-465F-8D17-7BD826FA4AE9}"/>
                      </a:ext>
                    </a:extLst>
                  </p:cNvPr>
                  <p:cNvSpPr txBox="1"/>
                  <p:nvPr/>
                </p:nvSpPr>
                <p:spPr>
                  <a:xfrm>
                    <a:off x="6829200" y="623954"/>
                    <a:ext cx="18331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50" name="CaixaDeTexto 49">
                    <a:extLst>
                      <a:ext uri="{FF2B5EF4-FFF2-40B4-BE49-F238E27FC236}">
                        <a16:creationId xmlns:a16="http://schemas.microsoft.com/office/drawing/2014/main" id="{C4F722B9-7EAD-465F-8D17-7BD826FA4AE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9200" y="623954"/>
                    <a:ext cx="183319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0000" r="-13333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CaixaDeTexto 50">
                    <a:extLst>
                      <a:ext uri="{FF2B5EF4-FFF2-40B4-BE49-F238E27FC236}">
                        <a16:creationId xmlns:a16="http://schemas.microsoft.com/office/drawing/2014/main" id="{46EE11E9-5C0A-4D5C-AEA8-54478A7347E3}"/>
                      </a:ext>
                    </a:extLst>
                  </p:cNvPr>
                  <p:cNvSpPr txBox="1"/>
                  <p:nvPr/>
                </p:nvSpPr>
                <p:spPr>
                  <a:xfrm>
                    <a:off x="6109613" y="550561"/>
                    <a:ext cx="18107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51" name="CaixaDeTexto 50">
                    <a:extLst>
                      <a:ext uri="{FF2B5EF4-FFF2-40B4-BE49-F238E27FC236}">
                        <a16:creationId xmlns:a16="http://schemas.microsoft.com/office/drawing/2014/main" id="{46EE11E9-5C0A-4D5C-AEA8-54478A7347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9613" y="550561"/>
                    <a:ext cx="181075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0000" r="-26667" b="-6522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CE67B765-E47D-44BE-B6AF-1AB1368FEFE6}"/>
                </a:ext>
              </a:extLst>
            </p:cNvPr>
            <p:cNvSpPr txBox="1"/>
            <p:nvPr/>
          </p:nvSpPr>
          <p:spPr>
            <a:xfrm>
              <a:off x="7311462" y="654445"/>
              <a:ext cx="17478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é o comprimento natural da  mola</a:t>
              </a:r>
            </a:p>
          </p:txBody>
        </p:sp>
      </p:grp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2B01B769-B931-4816-AA4A-39C8293A1620}"/>
              </a:ext>
            </a:extLst>
          </p:cNvPr>
          <p:cNvGrpSpPr/>
          <p:nvPr/>
        </p:nvGrpSpPr>
        <p:grpSpPr>
          <a:xfrm>
            <a:off x="4819519" y="818661"/>
            <a:ext cx="4245981" cy="1784500"/>
            <a:chOff x="4819519" y="818661"/>
            <a:chExt cx="4245981" cy="1784500"/>
          </a:xfrm>
        </p:grpSpPr>
        <p:grpSp>
          <p:nvGrpSpPr>
            <p:cNvPr id="81" name="Agrupar 80">
              <a:extLst>
                <a:ext uri="{FF2B5EF4-FFF2-40B4-BE49-F238E27FC236}">
                  <a16:creationId xmlns:a16="http://schemas.microsoft.com/office/drawing/2014/main" id="{D36DA28B-5E81-4C7F-BFF9-E3DE00EF1B6E}"/>
                </a:ext>
              </a:extLst>
            </p:cNvPr>
            <p:cNvGrpSpPr/>
            <p:nvPr/>
          </p:nvGrpSpPr>
          <p:grpSpPr>
            <a:xfrm>
              <a:off x="4819519" y="1537752"/>
              <a:ext cx="2268000" cy="831409"/>
              <a:chOff x="4819519" y="1537752"/>
              <a:chExt cx="2268000" cy="831409"/>
            </a:xfrm>
          </p:grpSpPr>
          <p:grpSp>
            <p:nvGrpSpPr>
              <p:cNvPr id="54" name="Agrupar 53">
                <a:extLst>
                  <a:ext uri="{FF2B5EF4-FFF2-40B4-BE49-F238E27FC236}">
                    <a16:creationId xmlns:a16="http://schemas.microsoft.com/office/drawing/2014/main" id="{57E3581E-43A1-4509-BF16-B82D95A27743}"/>
                  </a:ext>
                </a:extLst>
              </p:cNvPr>
              <p:cNvGrpSpPr/>
              <p:nvPr/>
            </p:nvGrpSpPr>
            <p:grpSpPr>
              <a:xfrm>
                <a:off x="5321058" y="1889085"/>
                <a:ext cx="1353341" cy="280475"/>
                <a:chOff x="3200400" y="1386961"/>
                <a:chExt cx="3007220" cy="1211683"/>
              </a:xfrm>
            </p:grpSpPr>
            <p:sp>
              <p:nvSpPr>
                <p:cNvPr id="61" name="Arco 60">
                  <a:extLst>
                    <a:ext uri="{FF2B5EF4-FFF2-40B4-BE49-F238E27FC236}">
                      <a16:creationId xmlns:a16="http://schemas.microsoft.com/office/drawing/2014/main" id="{1C030691-24C9-40A2-905B-6C6D2C047B99}"/>
                    </a:ext>
                  </a:extLst>
                </p:cNvPr>
                <p:cNvSpPr/>
                <p:nvPr/>
              </p:nvSpPr>
              <p:spPr>
                <a:xfrm>
                  <a:off x="3200400" y="1463040"/>
                  <a:ext cx="891540" cy="1108710"/>
                </a:xfrm>
                <a:prstGeom prst="arc">
                  <a:avLst>
                    <a:gd name="adj1" fmla="val 21397151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2" name="Arco 61">
                  <a:extLst>
                    <a:ext uri="{FF2B5EF4-FFF2-40B4-BE49-F238E27FC236}">
                      <a16:creationId xmlns:a16="http://schemas.microsoft.com/office/drawing/2014/main" id="{B0E02FD6-1B20-48C8-A545-A74050017243}"/>
                    </a:ext>
                  </a:extLst>
                </p:cNvPr>
                <p:cNvSpPr/>
                <p:nvPr/>
              </p:nvSpPr>
              <p:spPr>
                <a:xfrm flipV="1">
                  <a:off x="3624692" y="1429557"/>
                  <a:ext cx="467248" cy="1169087"/>
                </a:xfrm>
                <a:prstGeom prst="arc">
                  <a:avLst>
                    <a:gd name="adj1" fmla="val 21497924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3" name="Arco 62">
                  <a:extLst>
                    <a:ext uri="{FF2B5EF4-FFF2-40B4-BE49-F238E27FC236}">
                      <a16:creationId xmlns:a16="http://schemas.microsoft.com/office/drawing/2014/main" id="{F010BD8D-34DB-4001-AB02-56DC236F5870}"/>
                    </a:ext>
                  </a:extLst>
                </p:cNvPr>
                <p:cNvSpPr/>
                <p:nvPr/>
              </p:nvSpPr>
              <p:spPr>
                <a:xfrm>
                  <a:off x="3624031" y="1464720"/>
                  <a:ext cx="898264" cy="1091328"/>
                </a:xfrm>
                <a:prstGeom prst="arc">
                  <a:avLst>
                    <a:gd name="adj1" fmla="val 21397151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4" name="Arco 63">
                  <a:extLst>
                    <a:ext uri="{FF2B5EF4-FFF2-40B4-BE49-F238E27FC236}">
                      <a16:creationId xmlns:a16="http://schemas.microsoft.com/office/drawing/2014/main" id="{866B7699-671B-4B7C-9B16-8BF486CC1635}"/>
                    </a:ext>
                  </a:extLst>
                </p:cNvPr>
                <p:cNvSpPr/>
                <p:nvPr/>
              </p:nvSpPr>
              <p:spPr>
                <a:xfrm flipV="1">
                  <a:off x="4055047" y="1411065"/>
                  <a:ext cx="467248" cy="1169087"/>
                </a:xfrm>
                <a:prstGeom prst="arc">
                  <a:avLst>
                    <a:gd name="adj1" fmla="val 21497924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5" name="Arco 64">
                  <a:extLst>
                    <a:ext uri="{FF2B5EF4-FFF2-40B4-BE49-F238E27FC236}">
                      <a16:creationId xmlns:a16="http://schemas.microsoft.com/office/drawing/2014/main" id="{22DC4CE4-EFCA-4B48-807F-219EFF10B2FD}"/>
                    </a:ext>
                  </a:extLst>
                </p:cNvPr>
                <p:cNvSpPr/>
                <p:nvPr/>
              </p:nvSpPr>
              <p:spPr>
                <a:xfrm>
                  <a:off x="4052052" y="1447344"/>
                  <a:ext cx="891540" cy="1108710"/>
                </a:xfrm>
                <a:prstGeom prst="arc">
                  <a:avLst>
                    <a:gd name="adj1" fmla="val 21397151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6" name="Arco 65">
                  <a:extLst>
                    <a:ext uri="{FF2B5EF4-FFF2-40B4-BE49-F238E27FC236}">
                      <a16:creationId xmlns:a16="http://schemas.microsoft.com/office/drawing/2014/main" id="{D613E9BE-99BC-4D15-8C4A-1BC0F954D835}"/>
                    </a:ext>
                  </a:extLst>
                </p:cNvPr>
                <p:cNvSpPr/>
                <p:nvPr/>
              </p:nvSpPr>
              <p:spPr>
                <a:xfrm flipV="1">
                  <a:off x="4476344" y="1413861"/>
                  <a:ext cx="467248" cy="1169087"/>
                </a:xfrm>
                <a:prstGeom prst="arc">
                  <a:avLst>
                    <a:gd name="adj1" fmla="val 21497924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7" name="Arco 66">
                  <a:extLst>
                    <a:ext uri="{FF2B5EF4-FFF2-40B4-BE49-F238E27FC236}">
                      <a16:creationId xmlns:a16="http://schemas.microsoft.com/office/drawing/2014/main" id="{AF1E1BAD-E4B3-4BB7-A2C2-167E2F35712E}"/>
                    </a:ext>
                  </a:extLst>
                </p:cNvPr>
                <p:cNvSpPr/>
                <p:nvPr/>
              </p:nvSpPr>
              <p:spPr>
                <a:xfrm>
                  <a:off x="4475644" y="1447340"/>
                  <a:ext cx="891540" cy="1108710"/>
                </a:xfrm>
                <a:prstGeom prst="arc">
                  <a:avLst>
                    <a:gd name="adj1" fmla="val 21397151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8" name="Arco 67">
                  <a:extLst>
                    <a:ext uri="{FF2B5EF4-FFF2-40B4-BE49-F238E27FC236}">
                      <a16:creationId xmlns:a16="http://schemas.microsoft.com/office/drawing/2014/main" id="{1E0150C4-3943-4BF2-9C8E-DA64C0B2ADC0}"/>
                    </a:ext>
                  </a:extLst>
                </p:cNvPr>
                <p:cNvSpPr/>
                <p:nvPr/>
              </p:nvSpPr>
              <p:spPr>
                <a:xfrm flipV="1">
                  <a:off x="4899936" y="1386961"/>
                  <a:ext cx="467248" cy="1169087"/>
                </a:xfrm>
                <a:prstGeom prst="arc">
                  <a:avLst>
                    <a:gd name="adj1" fmla="val 21497924"/>
                    <a:gd name="adj2" fmla="val 11532072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9" name="Arco 68">
                  <a:extLst>
                    <a:ext uri="{FF2B5EF4-FFF2-40B4-BE49-F238E27FC236}">
                      <a16:creationId xmlns:a16="http://schemas.microsoft.com/office/drawing/2014/main" id="{6C6ACD08-66D2-4D5A-93F6-6ADDA2E2729C}"/>
                    </a:ext>
                  </a:extLst>
                </p:cNvPr>
                <p:cNvSpPr/>
                <p:nvPr/>
              </p:nvSpPr>
              <p:spPr>
                <a:xfrm>
                  <a:off x="4899219" y="1447345"/>
                  <a:ext cx="883016" cy="1141213"/>
                </a:xfrm>
                <a:prstGeom prst="arc">
                  <a:avLst>
                    <a:gd name="adj1" fmla="val 21397151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0" name="Arco 69">
                  <a:extLst>
                    <a:ext uri="{FF2B5EF4-FFF2-40B4-BE49-F238E27FC236}">
                      <a16:creationId xmlns:a16="http://schemas.microsoft.com/office/drawing/2014/main" id="{47CD987C-1D73-4CF2-BFEC-F76A569B3108}"/>
                    </a:ext>
                  </a:extLst>
                </p:cNvPr>
                <p:cNvSpPr/>
                <p:nvPr/>
              </p:nvSpPr>
              <p:spPr>
                <a:xfrm flipV="1">
                  <a:off x="5316787" y="1393692"/>
                  <a:ext cx="467247" cy="1169087"/>
                </a:xfrm>
                <a:prstGeom prst="arc">
                  <a:avLst>
                    <a:gd name="adj1" fmla="val 21497924"/>
                    <a:gd name="adj2" fmla="val 10829400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71" name="Arco 70">
                  <a:extLst>
                    <a:ext uri="{FF2B5EF4-FFF2-40B4-BE49-F238E27FC236}">
                      <a16:creationId xmlns:a16="http://schemas.microsoft.com/office/drawing/2014/main" id="{66118FD4-1136-4734-86B4-BF319C99745E}"/>
                    </a:ext>
                  </a:extLst>
                </p:cNvPr>
                <p:cNvSpPr/>
                <p:nvPr/>
              </p:nvSpPr>
              <p:spPr>
                <a:xfrm>
                  <a:off x="5316079" y="1447343"/>
                  <a:ext cx="891541" cy="1108709"/>
                </a:xfrm>
                <a:prstGeom prst="arc">
                  <a:avLst>
                    <a:gd name="adj1" fmla="val 21397151"/>
                    <a:gd name="adj2" fmla="val 11087989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2" name="Arco 71">
                  <a:extLst>
                    <a:ext uri="{FF2B5EF4-FFF2-40B4-BE49-F238E27FC236}">
                      <a16:creationId xmlns:a16="http://schemas.microsoft.com/office/drawing/2014/main" id="{A528D606-0037-452A-A3C8-CBCAA4962F92}"/>
                    </a:ext>
                  </a:extLst>
                </p:cNvPr>
                <p:cNvSpPr/>
                <p:nvPr/>
              </p:nvSpPr>
              <p:spPr>
                <a:xfrm flipV="1">
                  <a:off x="5740372" y="1386966"/>
                  <a:ext cx="467248" cy="1169087"/>
                </a:xfrm>
                <a:prstGeom prst="arc">
                  <a:avLst>
                    <a:gd name="adj1" fmla="val 21497924"/>
                    <a:gd name="adj2" fmla="val 55844"/>
                  </a:avLst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659C033F-7783-4E53-9B7C-B25E8750F8DD}"/>
                  </a:ext>
                </a:extLst>
              </p:cNvPr>
              <p:cNvSpPr/>
              <p:nvPr/>
            </p:nvSpPr>
            <p:spPr>
              <a:xfrm>
                <a:off x="5187037" y="1602679"/>
                <a:ext cx="132028" cy="766482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56" name="Conector de Seta Reta 55">
                <a:extLst>
                  <a:ext uri="{FF2B5EF4-FFF2-40B4-BE49-F238E27FC236}">
                    <a16:creationId xmlns:a16="http://schemas.microsoft.com/office/drawing/2014/main" id="{B60D6F60-EFF8-4F81-82C2-202D6907CEB0}"/>
                  </a:ext>
                </a:extLst>
              </p:cNvPr>
              <p:cNvCxnSpPr/>
              <p:nvPr/>
            </p:nvCxnSpPr>
            <p:spPr>
              <a:xfrm>
                <a:off x="4819519" y="2028167"/>
                <a:ext cx="22680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34738D1D-F4CB-4229-A7E4-B3D7DF4AB256}"/>
                  </a:ext>
                </a:extLst>
              </p:cNvPr>
              <p:cNvSpPr txBox="1"/>
              <p:nvPr/>
            </p:nvSpPr>
            <p:spPr>
              <a:xfrm>
                <a:off x="5280637" y="1537752"/>
                <a:ext cx="525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O</a:t>
                </a:r>
              </a:p>
            </p:txBody>
          </p:sp>
          <p:cxnSp>
            <p:nvCxnSpPr>
              <p:cNvPr id="58" name="Conector de Seta Reta 57">
                <a:extLst>
                  <a:ext uri="{FF2B5EF4-FFF2-40B4-BE49-F238E27FC236}">
                    <a16:creationId xmlns:a16="http://schemas.microsoft.com/office/drawing/2014/main" id="{3C84B8B8-AE45-4EC6-A629-89B98BD81930}"/>
                  </a:ext>
                </a:extLst>
              </p:cNvPr>
              <p:cNvCxnSpPr>
                <a:endCxn id="55" idx="3"/>
              </p:cNvCxnSpPr>
              <p:nvPr/>
            </p:nvCxnSpPr>
            <p:spPr>
              <a:xfrm flipH="1">
                <a:off x="5319065" y="1812167"/>
                <a:ext cx="69254" cy="173753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CaixaDeTexto 58">
                    <a:extLst>
                      <a:ext uri="{FF2B5EF4-FFF2-40B4-BE49-F238E27FC236}">
                        <a16:creationId xmlns:a16="http://schemas.microsoft.com/office/drawing/2014/main" id="{88EDEFC0-C10E-4B2D-B5B7-1628760955A0}"/>
                      </a:ext>
                    </a:extLst>
                  </p:cNvPr>
                  <p:cNvSpPr txBox="1"/>
                  <p:nvPr/>
                </p:nvSpPr>
                <p:spPr>
                  <a:xfrm>
                    <a:off x="6839119" y="1708921"/>
                    <a:ext cx="18331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59" name="CaixaDeTexto 58">
                    <a:extLst>
                      <a:ext uri="{FF2B5EF4-FFF2-40B4-BE49-F238E27FC236}">
                        <a16:creationId xmlns:a16="http://schemas.microsoft.com/office/drawing/2014/main" id="{88EDEFC0-C10E-4B2D-B5B7-1628760955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39119" y="1708921"/>
                    <a:ext cx="183319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0000" r="-13333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CaixaDeTexto 73">
                  <a:extLst>
                    <a:ext uri="{FF2B5EF4-FFF2-40B4-BE49-F238E27FC236}">
                      <a16:creationId xmlns:a16="http://schemas.microsoft.com/office/drawing/2014/main" id="{5B96D01E-C67F-444C-BA01-FAF8CCAF0ACE}"/>
                    </a:ext>
                  </a:extLst>
                </p:cNvPr>
                <p:cNvSpPr txBox="1"/>
                <p:nvPr/>
              </p:nvSpPr>
              <p:spPr>
                <a:xfrm>
                  <a:off x="6036789" y="2315714"/>
                  <a:ext cx="1932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74" name="CaixaDeTexto 73">
                  <a:extLst>
                    <a:ext uri="{FF2B5EF4-FFF2-40B4-BE49-F238E27FC236}">
                      <a16:creationId xmlns:a16="http://schemas.microsoft.com/office/drawing/2014/main" id="{5B96D01E-C67F-444C-BA01-FAF8CCAF0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6789" y="2315714"/>
                  <a:ext cx="19325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1250" r="-25000" b="-888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6" name="Conector reto 75">
              <a:extLst>
                <a:ext uri="{FF2B5EF4-FFF2-40B4-BE49-F238E27FC236}">
                  <a16:creationId xmlns:a16="http://schemas.microsoft.com/office/drawing/2014/main" id="{E920482A-1E32-4027-AC72-8AF3D79ADA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4288" y="818661"/>
              <a:ext cx="0" cy="12600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de Seta Reta 77">
              <a:extLst>
                <a:ext uri="{FF2B5EF4-FFF2-40B4-BE49-F238E27FC236}">
                  <a16:creationId xmlns:a16="http://schemas.microsoft.com/office/drawing/2014/main" id="{D4C3868A-66E4-4DD5-9CF2-5483B5798BAD}"/>
                </a:ext>
              </a:extLst>
            </p:cNvPr>
            <p:cNvCxnSpPr>
              <a:cxnSpLocks/>
            </p:cNvCxnSpPr>
            <p:nvPr/>
          </p:nvCxnSpPr>
          <p:spPr>
            <a:xfrm>
              <a:off x="5320800" y="2313721"/>
              <a:ext cx="1368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>
              <a:extLst>
                <a:ext uri="{FF2B5EF4-FFF2-40B4-BE49-F238E27FC236}">
                  <a16:creationId xmlns:a16="http://schemas.microsoft.com/office/drawing/2014/main" id="{3BDBD75B-65AE-4EE4-AC7D-863FABB2B4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73488" y="2135161"/>
              <a:ext cx="0" cy="4680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CaixaDeTexto 79">
                  <a:extLst>
                    <a:ext uri="{FF2B5EF4-FFF2-40B4-BE49-F238E27FC236}">
                      <a16:creationId xmlns:a16="http://schemas.microsoft.com/office/drawing/2014/main" id="{3E28EB7F-43BA-4B91-BD26-EB3D31C64885}"/>
                    </a:ext>
                  </a:extLst>
                </p:cNvPr>
                <p:cNvSpPr txBox="1"/>
                <p:nvPr/>
              </p:nvSpPr>
              <p:spPr>
                <a:xfrm>
                  <a:off x="7317636" y="1738992"/>
                  <a:ext cx="174786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 ponto em </a:t>
                  </a:r>
                  <a14:m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pt-B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tem velocidade </a:t>
                  </a:r>
                  <a14:m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a14:m>
                  <a:r>
                    <a:rPr lang="pt-B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pt-BR" sz="1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80" name="CaixaDeTexto 79">
                  <a:extLst>
                    <a:ext uri="{FF2B5EF4-FFF2-40B4-BE49-F238E27FC236}">
                      <a16:creationId xmlns:a16="http://schemas.microsoft.com/office/drawing/2014/main" id="{3E28EB7F-43BA-4B91-BD26-EB3D31C648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7636" y="1738992"/>
                  <a:ext cx="1747864" cy="584775"/>
                </a:xfrm>
                <a:prstGeom prst="rect">
                  <a:avLst/>
                </a:prstGeom>
                <a:blipFill>
                  <a:blip r:embed="rId8"/>
                  <a:stretch>
                    <a:fillRect l="-1742" t="-3125" b="-125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aixaDeTexto 82">
                <a:extLst>
                  <a:ext uri="{FF2B5EF4-FFF2-40B4-BE49-F238E27FC236}">
                    <a16:creationId xmlns:a16="http://schemas.microsoft.com/office/drawing/2014/main" id="{FF4D340E-B0F6-42BF-9E7B-F617D0B65C74}"/>
                  </a:ext>
                </a:extLst>
              </p:cNvPr>
              <p:cNvSpPr txBox="1"/>
              <p:nvPr/>
            </p:nvSpPr>
            <p:spPr>
              <a:xfrm>
                <a:off x="6330489" y="2595831"/>
                <a:ext cx="25180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força é </a:t>
                </a:r>
                <a14:m>
                  <m:oMath xmlns:m="http://schemas.openxmlformats.org/officeDocument/2006/math"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 não precisaremos disso</a:t>
                </a:r>
              </a:p>
            </p:txBody>
          </p:sp>
        </mc:Choice>
        <mc:Fallback xmlns="">
          <p:sp>
            <p:nvSpPr>
              <p:cNvPr id="83" name="CaixaDeTexto 82">
                <a:extLst>
                  <a:ext uri="{FF2B5EF4-FFF2-40B4-BE49-F238E27FC236}">
                    <a16:creationId xmlns:a16="http://schemas.microsoft.com/office/drawing/2014/main" id="{FF4D340E-B0F6-42BF-9E7B-F617D0B65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489" y="2595831"/>
                <a:ext cx="2518062" cy="584775"/>
              </a:xfrm>
              <a:prstGeom prst="rect">
                <a:avLst/>
              </a:prstGeom>
              <a:blipFill>
                <a:blip r:embed="rId9"/>
                <a:stretch>
                  <a:fillRect l="-1208" t="-3125" b="-12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Agrupar 95">
            <a:extLst>
              <a:ext uri="{FF2B5EF4-FFF2-40B4-BE49-F238E27FC236}">
                <a16:creationId xmlns:a16="http://schemas.microsoft.com/office/drawing/2014/main" id="{7AD5E92D-1762-4A1D-A258-4E46833C2A8A}"/>
              </a:ext>
            </a:extLst>
          </p:cNvPr>
          <p:cNvGrpSpPr/>
          <p:nvPr/>
        </p:nvGrpSpPr>
        <p:grpSpPr>
          <a:xfrm>
            <a:off x="170876" y="1424255"/>
            <a:ext cx="4361275" cy="421719"/>
            <a:chOff x="170876" y="1424255"/>
            <a:chExt cx="4361275" cy="421719"/>
          </a:xfrm>
        </p:grpSpPr>
        <p:sp>
          <p:nvSpPr>
            <p:cNvPr id="84" name="CaixaDeTexto 83">
              <a:extLst>
                <a:ext uri="{FF2B5EF4-FFF2-40B4-BE49-F238E27FC236}">
                  <a16:creationId xmlns:a16="http://schemas.microsoft.com/office/drawing/2014/main" id="{38FB71F8-E4AE-40EA-B22F-C49161945A66}"/>
                </a:ext>
              </a:extLst>
            </p:cNvPr>
            <p:cNvSpPr txBox="1"/>
            <p:nvPr/>
          </p:nvSpPr>
          <p:spPr>
            <a:xfrm>
              <a:off x="170876" y="1465838"/>
              <a:ext cx="33639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velocidade de um ponto </a:t>
              </a:r>
              <a:r>
                <a:rPr lang="pt-BR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 mola é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CaixaDeTexto 84">
                  <a:extLst>
                    <a:ext uri="{FF2B5EF4-FFF2-40B4-BE49-F238E27FC236}">
                      <a16:creationId xmlns:a16="http://schemas.microsoft.com/office/drawing/2014/main" id="{62753E80-9D08-4057-BBC2-BE1C9BB3EAF8}"/>
                    </a:ext>
                  </a:extLst>
                </p:cNvPr>
                <p:cNvSpPr txBox="1"/>
                <p:nvPr/>
              </p:nvSpPr>
              <p:spPr>
                <a:xfrm>
                  <a:off x="3536429" y="1424255"/>
                  <a:ext cx="995722" cy="4217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85" name="CaixaDeTexto 84">
                  <a:extLst>
                    <a:ext uri="{FF2B5EF4-FFF2-40B4-BE49-F238E27FC236}">
                      <a16:creationId xmlns:a16="http://schemas.microsoft.com/office/drawing/2014/main" id="{62753E80-9D08-4057-BBC2-BE1C9BB3EA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6429" y="1424255"/>
                  <a:ext cx="995722" cy="421719"/>
                </a:xfrm>
                <a:prstGeom prst="rect">
                  <a:avLst/>
                </a:prstGeom>
                <a:blipFill>
                  <a:blip r:embed="rId10"/>
                  <a:stretch>
                    <a:fillRect l="-1840" r="-3681" b="-15942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CaixaDeTexto 85">
                <a:extLst>
                  <a:ext uri="{FF2B5EF4-FFF2-40B4-BE49-F238E27FC236}">
                    <a16:creationId xmlns:a16="http://schemas.microsoft.com/office/drawing/2014/main" id="{E500A1C5-7CF5-4615-8305-3796E9F576E9}"/>
                  </a:ext>
                </a:extLst>
              </p:cNvPr>
              <p:cNvSpPr txBox="1"/>
              <p:nvPr/>
            </p:nvSpPr>
            <p:spPr>
              <a:xfrm>
                <a:off x="148313" y="1933153"/>
                <a:ext cx="45266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massa de um elemento da mola de tamanho </a:t>
                </a:r>
                <a14:m>
                  <m:oMath xmlns:m="http://schemas.openxmlformats.org/officeDocument/2006/math">
                    <m:r>
                      <a:rPr lang="pt-B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pt-BR" sz="1600" dirty="0"/>
                  <a:t> é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pt-BR" sz="1600" dirty="0"/>
                  <a:t>, com </a:t>
                </a:r>
                <a14:m>
                  <m:oMath xmlns:m="http://schemas.openxmlformats.org/officeDocument/2006/math">
                    <m:r>
                      <a:rPr lang="pt-B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endParaRPr lang="pt-BR" sz="1600" dirty="0"/>
              </a:p>
            </p:txBody>
          </p:sp>
        </mc:Choice>
        <mc:Fallback xmlns="">
          <p:sp>
            <p:nvSpPr>
              <p:cNvPr id="86" name="CaixaDeTexto 85">
                <a:extLst>
                  <a:ext uri="{FF2B5EF4-FFF2-40B4-BE49-F238E27FC236}">
                    <a16:creationId xmlns:a16="http://schemas.microsoft.com/office/drawing/2014/main" id="{E500A1C5-7CF5-4615-8305-3796E9F57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13" y="1933153"/>
                <a:ext cx="4526605" cy="584775"/>
              </a:xfrm>
              <a:prstGeom prst="rect">
                <a:avLst/>
              </a:prstGeom>
              <a:blipFill>
                <a:blip r:embed="rId11"/>
                <a:stretch>
                  <a:fillRect t="-3125" r="-269" b="-12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7" name="Agrupar 96">
            <a:extLst>
              <a:ext uri="{FF2B5EF4-FFF2-40B4-BE49-F238E27FC236}">
                <a16:creationId xmlns:a16="http://schemas.microsoft.com/office/drawing/2014/main" id="{7F4B87F4-EB5C-4F3E-8139-64EC08C4E3FB}"/>
              </a:ext>
            </a:extLst>
          </p:cNvPr>
          <p:cNvGrpSpPr/>
          <p:nvPr/>
        </p:nvGrpSpPr>
        <p:grpSpPr>
          <a:xfrm>
            <a:off x="102870" y="2549374"/>
            <a:ext cx="4233537" cy="795009"/>
            <a:chOff x="102870" y="2549374"/>
            <a:chExt cx="4233537" cy="795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CaixaDeTexto 86">
                  <a:extLst>
                    <a:ext uri="{FF2B5EF4-FFF2-40B4-BE49-F238E27FC236}">
                      <a16:creationId xmlns:a16="http://schemas.microsoft.com/office/drawing/2014/main" id="{8E3ADA0B-C759-4C56-9926-A79EC817AA03}"/>
                    </a:ext>
                  </a:extLst>
                </p:cNvPr>
                <p:cNvSpPr txBox="1"/>
                <p:nvPr/>
              </p:nvSpPr>
              <p:spPr>
                <a:xfrm>
                  <a:off x="102870" y="2549374"/>
                  <a:ext cx="39063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Cada elemento </a:t>
                  </a:r>
                  <a14:m>
                    <m:oMath xmlns:m="http://schemas.openxmlformats.org/officeDocument/2006/math">
                      <m:r>
                        <a:rPr lang="pt-B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pt-B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tem energia cinética</a:t>
                  </a:r>
                </a:p>
              </p:txBody>
            </p:sp>
          </mc:Choice>
          <mc:Fallback xmlns="">
            <p:sp>
              <p:nvSpPr>
                <p:cNvPr id="87" name="CaixaDeTexto 86">
                  <a:extLst>
                    <a:ext uri="{FF2B5EF4-FFF2-40B4-BE49-F238E27FC236}">
                      <a16:creationId xmlns:a16="http://schemas.microsoft.com/office/drawing/2014/main" id="{8E3ADA0B-C759-4C56-9926-A79EC817AA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70" y="2549374"/>
                  <a:ext cx="3906371" cy="338554"/>
                </a:xfrm>
                <a:prstGeom prst="rect">
                  <a:avLst/>
                </a:prstGeom>
                <a:blipFill>
                  <a:blip r:embed="rId12"/>
                  <a:stretch>
                    <a:fillRect l="-936" t="-5357" b="-2142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CaixaDeTexto 87">
                  <a:extLst>
                    <a:ext uri="{FF2B5EF4-FFF2-40B4-BE49-F238E27FC236}">
                      <a16:creationId xmlns:a16="http://schemas.microsoft.com/office/drawing/2014/main" id="{8C8AE9D9-B4F6-4FF4-B8AC-17DC4D179EC4}"/>
                    </a:ext>
                  </a:extLst>
                </p:cNvPr>
                <p:cNvSpPr txBox="1"/>
                <p:nvPr/>
              </p:nvSpPr>
              <p:spPr>
                <a:xfrm>
                  <a:off x="614170" y="2850273"/>
                  <a:ext cx="3722237" cy="494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pt-B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pt-B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88" name="CaixaDeTexto 87">
                  <a:extLst>
                    <a:ext uri="{FF2B5EF4-FFF2-40B4-BE49-F238E27FC236}">
                      <a16:creationId xmlns:a16="http://schemas.microsoft.com/office/drawing/2014/main" id="{8C8AE9D9-B4F6-4FF4-B8AC-17DC4D179E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170" y="2850273"/>
                  <a:ext cx="3722237" cy="494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aixaDeTexto 90">
                <a:extLst>
                  <a:ext uri="{FF2B5EF4-FFF2-40B4-BE49-F238E27FC236}">
                    <a16:creationId xmlns:a16="http://schemas.microsoft.com/office/drawing/2014/main" id="{683E4DC3-46F9-4DF5-8735-87EB17130550}"/>
                  </a:ext>
                </a:extLst>
              </p:cNvPr>
              <p:cNvSpPr txBox="1"/>
              <p:nvPr/>
            </p:nvSpPr>
            <p:spPr>
              <a:xfrm>
                <a:off x="1432091" y="4003760"/>
                <a:ext cx="4074098" cy="818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𝑐𝑖𝑛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pt-BR" sz="1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pt-B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→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1" name="CaixaDeTexto 90">
                <a:extLst>
                  <a:ext uri="{FF2B5EF4-FFF2-40B4-BE49-F238E27FC236}">
                    <a16:creationId xmlns:a16="http://schemas.microsoft.com/office/drawing/2014/main" id="{683E4DC3-46F9-4DF5-8735-87EB17130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091" y="4003760"/>
                <a:ext cx="4074098" cy="81830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aixaDeTexto 92">
                <a:extLst>
                  <a:ext uri="{FF2B5EF4-FFF2-40B4-BE49-F238E27FC236}">
                    <a16:creationId xmlns:a16="http://schemas.microsoft.com/office/drawing/2014/main" id="{93E3B48F-55A3-4FD6-B399-09EAA1D29D29}"/>
                  </a:ext>
                </a:extLst>
              </p:cNvPr>
              <p:cNvSpPr txBox="1"/>
              <p:nvPr/>
            </p:nvSpPr>
            <p:spPr>
              <a:xfrm>
                <a:off x="5639222" y="4088899"/>
                <a:ext cx="1860077" cy="6347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𝑐𝑖𝑛</m:t>
                          </m:r>
                        </m:sub>
                      </m:sSub>
                      <m:r>
                        <a:rPr lang="pt-B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3" name="CaixaDeTexto 92">
                <a:extLst>
                  <a:ext uri="{FF2B5EF4-FFF2-40B4-BE49-F238E27FC236}">
                    <a16:creationId xmlns:a16="http://schemas.microsoft.com/office/drawing/2014/main" id="{93E3B48F-55A3-4FD6-B399-09EAA1D29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222" y="4088899"/>
                <a:ext cx="1860077" cy="63478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Agrupar 98">
            <a:extLst>
              <a:ext uri="{FF2B5EF4-FFF2-40B4-BE49-F238E27FC236}">
                <a16:creationId xmlns:a16="http://schemas.microsoft.com/office/drawing/2014/main" id="{BED1F511-047E-4FAB-B6DE-9E7A8C674A71}"/>
              </a:ext>
            </a:extLst>
          </p:cNvPr>
          <p:cNvGrpSpPr/>
          <p:nvPr/>
        </p:nvGrpSpPr>
        <p:grpSpPr>
          <a:xfrm>
            <a:off x="102870" y="3222015"/>
            <a:ext cx="8060045" cy="747192"/>
            <a:chOff x="102870" y="3222015"/>
            <a:chExt cx="8060045" cy="7471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CaixaDeTexto 88">
                  <a:extLst>
                    <a:ext uri="{FF2B5EF4-FFF2-40B4-BE49-F238E27FC236}">
                      <a16:creationId xmlns:a16="http://schemas.microsoft.com/office/drawing/2014/main" id="{87FD17F9-4CD3-478C-9576-AF6E7325FD10}"/>
                    </a:ext>
                  </a:extLst>
                </p:cNvPr>
                <p:cNvSpPr txBox="1"/>
                <p:nvPr/>
              </p:nvSpPr>
              <p:spPr>
                <a:xfrm>
                  <a:off x="4721267" y="3222015"/>
                  <a:ext cx="3441648" cy="7471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𝑐𝑖𝑛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  <m:e>
                            <m:f>
                              <m:f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f>
                              <m:f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nary>
                              <m:naryPr>
                                <m:limLoc m:val="undOvr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4"/>
                                  </m:r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pt-B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pt-BR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nary>
                          </m:e>
                        </m:nary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89" name="CaixaDeTexto 88">
                  <a:extLst>
                    <a:ext uri="{FF2B5EF4-FFF2-40B4-BE49-F238E27FC236}">
                      <a16:creationId xmlns:a16="http://schemas.microsoft.com/office/drawing/2014/main" id="{87FD17F9-4CD3-478C-9576-AF6E7325FD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267" y="3222015"/>
                  <a:ext cx="3441648" cy="74719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CaixaDeTexto 97">
                  <a:extLst>
                    <a:ext uri="{FF2B5EF4-FFF2-40B4-BE49-F238E27FC236}">
                      <a16:creationId xmlns:a16="http://schemas.microsoft.com/office/drawing/2014/main" id="{948D7F7C-BFE4-4B03-B533-59C538A38EE5}"/>
                    </a:ext>
                  </a:extLst>
                </p:cNvPr>
                <p:cNvSpPr txBox="1"/>
                <p:nvPr/>
              </p:nvSpPr>
              <p:spPr>
                <a:xfrm>
                  <a:off x="102870" y="3462661"/>
                  <a:ext cx="516784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Somamos todos os elementos e passamos ao limite </a:t>
                  </a:r>
                  <a14:m>
                    <m:oMath xmlns:m="http://schemas.openxmlformats.org/officeDocument/2006/math">
                      <m:r>
                        <a:rPr lang="pt-BR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→</m:t>
                      </m:r>
                    </m:oMath>
                  </a14:m>
                  <a:endPara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8" name="CaixaDeTexto 97">
                  <a:extLst>
                    <a:ext uri="{FF2B5EF4-FFF2-40B4-BE49-F238E27FC236}">
                      <a16:creationId xmlns:a16="http://schemas.microsoft.com/office/drawing/2014/main" id="{948D7F7C-BFE4-4B03-B533-59C538A38E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70" y="3462661"/>
                  <a:ext cx="5167848" cy="338554"/>
                </a:xfrm>
                <a:prstGeom prst="rect">
                  <a:avLst/>
                </a:prstGeom>
                <a:blipFill>
                  <a:blip r:embed="rId17"/>
                  <a:stretch>
                    <a:fillRect l="-708" t="-5357" b="-2142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6048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6" grpId="0"/>
      <p:bldP spid="91" grpId="0"/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32814455"/>
              </p:ext>
            </p:extLst>
          </p:nvPr>
        </p:nvGraphicFramePr>
        <p:xfrm>
          <a:off x="5664200" y="524192"/>
          <a:ext cx="3479800" cy="2492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0" y="18956"/>
            <a:ext cx="871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Lista 7, ex. 19 –  T</a:t>
            </a:r>
            <a:r>
              <a:rPr lang="pt-BR" sz="1800" dirty="0">
                <a:effectLst/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rabalho da força inversamente proporcional à distância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408132"/>
            <a:ext cx="5461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gráfico ao lado representa a força 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 = A/x</a:t>
            </a:r>
            <a:r>
              <a:rPr lang="pt-BR" sz="16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com 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= 9 Nm</a:t>
            </a:r>
            <a:r>
              <a:rPr lang="pt-BR" sz="16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Uma partícula se desloca desde x = 1 m até x = 3 m .</a:t>
            </a:r>
          </a:p>
          <a:p>
            <a:pPr algn="just" hangingPunct="0">
              <a:spcAft>
                <a:spcPts val="600"/>
              </a:spcAft>
            </a:pP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Estime o trabalho realizado por essa força nesse deslocamento, calculando a integral</a:t>
            </a:r>
          </a:p>
          <a:p>
            <a:pPr marL="342900" lvl="0" indent="-342900" algn="just" hangingPunct="0">
              <a:spcAft>
                <a:spcPts val="0"/>
              </a:spcAft>
              <a:buFont typeface="+mj-lt"/>
              <a:buAutoNum type="alphaLcParenR"/>
            </a:pP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numericamente, a partir de valores lidos do gráfico.</a:t>
            </a:r>
          </a:p>
        </p:txBody>
      </p:sp>
      <p:sp>
        <p:nvSpPr>
          <p:cNvPr id="6" name="Forma Livre 5"/>
          <p:cNvSpPr/>
          <p:nvPr/>
        </p:nvSpPr>
        <p:spPr>
          <a:xfrm>
            <a:off x="6654800" y="1608667"/>
            <a:ext cx="1862667" cy="1032933"/>
          </a:xfrm>
          <a:custGeom>
            <a:avLst/>
            <a:gdLst>
              <a:gd name="connsiteX0" fmla="*/ 25400 w 1862667"/>
              <a:gd name="connsiteY0" fmla="*/ 0 h 1032933"/>
              <a:gd name="connsiteX1" fmla="*/ 101600 w 1862667"/>
              <a:gd name="connsiteY1" fmla="*/ 127000 h 1032933"/>
              <a:gd name="connsiteX2" fmla="*/ 228600 w 1862667"/>
              <a:gd name="connsiteY2" fmla="*/ 313266 h 1032933"/>
              <a:gd name="connsiteX3" fmla="*/ 347133 w 1862667"/>
              <a:gd name="connsiteY3" fmla="*/ 423333 h 1032933"/>
              <a:gd name="connsiteX4" fmla="*/ 541867 w 1862667"/>
              <a:gd name="connsiteY4" fmla="*/ 584200 h 1032933"/>
              <a:gd name="connsiteX5" fmla="*/ 795867 w 1862667"/>
              <a:gd name="connsiteY5" fmla="*/ 702733 h 1032933"/>
              <a:gd name="connsiteX6" fmla="*/ 1066800 w 1862667"/>
              <a:gd name="connsiteY6" fmla="*/ 787400 h 1032933"/>
              <a:gd name="connsiteX7" fmla="*/ 1320800 w 1862667"/>
              <a:gd name="connsiteY7" fmla="*/ 821266 h 1032933"/>
              <a:gd name="connsiteX8" fmla="*/ 1566333 w 1862667"/>
              <a:gd name="connsiteY8" fmla="*/ 872066 h 1032933"/>
              <a:gd name="connsiteX9" fmla="*/ 1718733 w 1862667"/>
              <a:gd name="connsiteY9" fmla="*/ 880533 h 1032933"/>
              <a:gd name="connsiteX10" fmla="*/ 1854200 w 1862667"/>
              <a:gd name="connsiteY10" fmla="*/ 905933 h 1032933"/>
              <a:gd name="connsiteX11" fmla="*/ 1862667 w 1862667"/>
              <a:gd name="connsiteY11" fmla="*/ 1016000 h 1032933"/>
              <a:gd name="connsiteX12" fmla="*/ 0 w 1862667"/>
              <a:gd name="connsiteY12" fmla="*/ 1032933 h 1032933"/>
              <a:gd name="connsiteX13" fmla="*/ 25400 w 1862667"/>
              <a:gd name="connsiteY13" fmla="*/ 0 h 103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2667" h="1032933">
                <a:moveTo>
                  <a:pt x="25400" y="0"/>
                </a:moveTo>
                <a:lnTo>
                  <a:pt x="101600" y="127000"/>
                </a:lnTo>
                <a:lnTo>
                  <a:pt x="228600" y="313266"/>
                </a:lnTo>
                <a:lnTo>
                  <a:pt x="347133" y="423333"/>
                </a:lnTo>
                <a:lnTo>
                  <a:pt x="541867" y="584200"/>
                </a:lnTo>
                <a:lnTo>
                  <a:pt x="795867" y="702733"/>
                </a:lnTo>
                <a:lnTo>
                  <a:pt x="1066800" y="787400"/>
                </a:lnTo>
                <a:lnTo>
                  <a:pt x="1320800" y="821266"/>
                </a:lnTo>
                <a:lnTo>
                  <a:pt x="1566333" y="872066"/>
                </a:lnTo>
                <a:lnTo>
                  <a:pt x="1718733" y="880533"/>
                </a:lnTo>
                <a:lnTo>
                  <a:pt x="1854200" y="905933"/>
                </a:lnTo>
                <a:lnTo>
                  <a:pt x="1862667" y="1016000"/>
                </a:lnTo>
                <a:lnTo>
                  <a:pt x="0" y="1032933"/>
                </a:lnTo>
                <a:lnTo>
                  <a:pt x="2540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219744" y="2527812"/>
                <a:ext cx="3652475" cy="504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 ,1→3</m:t>
                          </m:r>
                          <m: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=5,8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quadr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culas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quadr</m:t>
                          </m:r>
                          <m: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cula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44" y="2527812"/>
                <a:ext cx="3652475" cy="5041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4194054" y="2603426"/>
                <a:ext cx="103143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=5,8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054" y="2603426"/>
                <a:ext cx="1031436" cy="276999"/>
              </a:xfrm>
              <a:prstGeom prst="rect">
                <a:avLst/>
              </a:prstGeom>
              <a:blipFill>
                <a:blip r:embed="rId4"/>
                <a:stretch>
                  <a:fillRect l="-3550" r="-6509" b="-3043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 8"/>
          <p:cNvSpPr/>
          <p:nvPr/>
        </p:nvSpPr>
        <p:spPr>
          <a:xfrm>
            <a:off x="101267" y="31497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hangingPunct="0">
              <a:spcAft>
                <a:spcPts val="0"/>
              </a:spcAft>
            </a:pP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analiticamente.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170845" y="3441910"/>
                <a:ext cx="1594988" cy="81887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45" y="3441910"/>
                <a:ext cx="1594988" cy="8188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1701417" y="3540816"/>
                <a:ext cx="1169166" cy="6210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417" y="3540816"/>
                <a:ext cx="1169166" cy="621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2903184" y="3548509"/>
                <a:ext cx="1158009" cy="503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sSup>
                                <m:s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184" y="3548509"/>
                <a:ext cx="1158009" cy="5032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4194054" y="3540816"/>
                <a:ext cx="1446871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054" y="3540816"/>
                <a:ext cx="1446871" cy="6223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5810618" y="3489199"/>
                <a:ext cx="2653612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618" y="3489199"/>
                <a:ext cx="2653612" cy="6223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ixaDeTexto 1">
            <a:extLst>
              <a:ext uri="{FF2B5EF4-FFF2-40B4-BE49-F238E27FC236}">
                <a16:creationId xmlns:a16="http://schemas.microsoft.com/office/drawing/2014/main" id="{13B5E6E4-C431-403E-A546-2F6A045EA3B2}"/>
              </a:ext>
            </a:extLst>
          </p:cNvPr>
          <p:cNvSpPr txBox="1"/>
          <p:nvPr/>
        </p:nvSpPr>
        <p:spPr>
          <a:xfrm>
            <a:off x="101267" y="1857262"/>
            <a:ext cx="5604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Cada quadrícula corresponde a um trabalho de 2 N × 0,5   m = 1 J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0E6387F-3BE9-42A6-A237-DFF4E9FDAA82}"/>
              </a:ext>
            </a:extLst>
          </p:cNvPr>
          <p:cNvSpPr txBox="1"/>
          <p:nvPr/>
        </p:nvSpPr>
        <p:spPr>
          <a:xfrm>
            <a:off x="149195" y="2158480"/>
            <a:ext cx="481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região em azul tem aproximadamente 5,8 quadrículas</a:t>
            </a:r>
          </a:p>
        </p:txBody>
      </p:sp>
    </p:spTree>
    <p:extLst>
      <p:ext uri="{BB962C8B-B14F-4D97-AF65-F5344CB8AC3E}">
        <p14:creationId xmlns:p14="http://schemas.microsoft.com/office/powerpoint/2010/main" val="14474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2" b="47208"/>
          <a:stretch/>
        </p:blipFill>
        <p:spPr>
          <a:xfrm rot="5400000">
            <a:off x="6907801" y="1889575"/>
            <a:ext cx="1378439" cy="46265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527891"/>
            <a:ext cx="908466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para-choque com molas de um carro é projetado de modo a absorver o impacto de outro veículo a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km/h 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com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1500 kg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uma colisão dessas comprimirá cada uma das duas molas idênticas, escondidas no interior do para-choque, em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cm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O veículo sofre um choque frontal, e as molas não estão deformadas no início da batida.</a:t>
            </a:r>
          </a:p>
          <a:p>
            <a:pPr algn="just" hangingPunct="0">
              <a:spcAft>
                <a:spcPts val="600"/>
              </a:spcAft>
            </a:pPr>
            <a:r>
              <a:rPr lang="pt-BR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constante de força de cada mola.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1" y="18956"/>
            <a:ext cx="7694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Lista 7, ex. 27. </a:t>
            </a:r>
            <a:r>
              <a:rPr lang="pt-BR" sz="1800" dirty="0">
                <a:effectLst/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Absorvedores de impacto no para-choque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251655" y="1496176"/>
            <a:ext cx="204852" cy="124944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5" b="34621"/>
          <a:stretch/>
        </p:blipFill>
        <p:spPr>
          <a:xfrm>
            <a:off x="7530980" y="1643993"/>
            <a:ext cx="786717" cy="25350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5" b="34621"/>
          <a:stretch/>
        </p:blipFill>
        <p:spPr>
          <a:xfrm>
            <a:off x="7530980" y="2330768"/>
            <a:ext cx="786717" cy="253507"/>
          </a:xfrm>
          <a:prstGeom prst="rect">
            <a:avLst/>
          </a:prstGeom>
        </p:spPr>
      </p:pic>
      <p:grpSp>
        <p:nvGrpSpPr>
          <p:cNvPr id="22" name="Agrupar 21"/>
          <p:cNvGrpSpPr/>
          <p:nvPr/>
        </p:nvGrpSpPr>
        <p:grpSpPr>
          <a:xfrm>
            <a:off x="7492944" y="2809115"/>
            <a:ext cx="976159" cy="229691"/>
            <a:chOff x="7492944" y="2809115"/>
            <a:chExt cx="976159" cy="229691"/>
          </a:xfrm>
        </p:grpSpPr>
        <p:cxnSp>
          <p:nvCxnSpPr>
            <p:cNvPr id="11" name="Conector de Seta Reta 10"/>
            <p:cNvCxnSpPr/>
            <p:nvPr/>
          </p:nvCxnSpPr>
          <p:spPr>
            <a:xfrm>
              <a:off x="7492944" y="2901090"/>
              <a:ext cx="34590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/>
            <p:cNvCxnSpPr/>
            <p:nvPr/>
          </p:nvCxnSpPr>
          <p:spPr>
            <a:xfrm flipH="1" flipV="1">
              <a:off x="8108547" y="2901089"/>
              <a:ext cx="360556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17"/>
            <p:cNvCxnSpPr/>
            <p:nvPr/>
          </p:nvCxnSpPr>
          <p:spPr>
            <a:xfrm>
              <a:off x="7838847" y="2810120"/>
              <a:ext cx="0" cy="228686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19"/>
            <p:cNvCxnSpPr/>
            <p:nvPr/>
          </p:nvCxnSpPr>
          <p:spPr>
            <a:xfrm>
              <a:off x="8108547" y="2810120"/>
              <a:ext cx="0" cy="228686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ixaDeTexto 20"/>
                <p:cNvSpPr txBox="1"/>
                <p:nvPr/>
              </p:nvSpPr>
              <p:spPr>
                <a:xfrm>
                  <a:off x="7875880" y="2809115"/>
                  <a:ext cx="14324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pt-BR" sz="1400" dirty="0"/>
                </a:p>
              </p:txBody>
            </p:sp>
          </mc:Choice>
          <mc:Fallback xmlns="">
            <p:sp>
              <p:nvSpPr>
                <p:cNvPr id="21" name="CaixaDeTexto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5880" y="2809115"/>
                  <a:ext cx="143244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34783" r="-26087" b="-571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/>
              <p:cNvSpPr/>
              <p:nvPr/>
            </p:nvSpPr>
            <p:spPr>
              <a:xfrm>
                <a:off x="16359" y="2050576"/>
                <a:ext cx="2258054" cy="73789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𝑅𝑒𝑠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,0→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  <m:e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3" name="Retâ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9" y="2050576"/>
                <a:ext cx="2258054" cy="7378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/>
              <p:cNvSpPr/>
              <p:nvPr/>
            </p:nvSpPr>
            <p:spPr>
              <a:xfrm>
                <a:off x="2807895" y="2262843"/>
                <a:ext cx="11897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𝑘𝑥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4" name="Retâ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895" y="2262843"/>
                <a:ext cx="118974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/>
              <p:cNvSpPr/>
              <p:nvPr/>
            </p:nvSpPr>
            <p:spPr>
              <a:xfrm>
                <a:off x="4399758" y="2039229"/>
                <a:ext cx="2289538" cy="73789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𝑅𝑒𝑠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𝑘𝑥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5" name="Retângulo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758" y="2039229"/>
                <a:ext cx="2289538" cy="7378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tângulo 25"/>
              <p:cNvSpPr/>
              <p:nvPr/>
            </p:nvSpPr>
            <p:spPr>
              <a:xfrm>
                <a:off x="1839527" y="3058435"/>
                <a:ext cx="1342612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𝑅𝑒𝑠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6" name="Retângulo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527" y="3058435"/>
                <a:ext cx="134261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/>
              <p:cNvSpPr/>
              <p:nvPr/>
            </p:nvSpPr>
            <p:spPr>
              <a:xfrm>
                <a:off x="10770" y="2868021"/>
                <a:ext cx="1613903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𝑅𝑒𝑠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7" name="Retângulo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0" y="2868021"/>
                <a:ext cx="1613903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/>
              <p:cNvSpPr/>
              <p:nvPr/>
            </p:nvSpPr>
            <p:spPr>
              <a:xfrm>
                <a:off x="3506048" y="2936395"/>
                <a:ext cx="2514214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8" name="Retângulo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048" y="2936395"/>
                <a:ext cx="2514214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/>
              <p:cNvSpPr/>
              <p:nvPr/>
            </p:nvSpPr>
            <p:spPr>
              <a:xfrm>
                <a:off x="6160579" y="2876257"/>
                <a:ext cx="1960601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9" name="Retângulo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579" y="2876257"/>
                <a:ext cx="1960601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/>
              <p:cNvSpPr/>
              <p:nvPr/>
            </p:nvSpPr>
            <p:spPr>
              <a:xfrm>
                <a:off x="39921" y="3656085"/>
                <a:ext cx="1127295" cy="64812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0" name="Retângulo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1" y="3656085"/>
                <a:ext cx="1127295" cy="64812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Seta para a Direita 31"/>
          <p:cNvSpPr/>
          <p:nvPr/>
        </p:nvSpPr>
        <p:spPr>
          <a:xfrm>
            <a:off x="1656768" y="3666145"/>
            <a:ext cx="1309776" cy="73789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dados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tângulo 32"/>
              <p:cNvSpPr/>
              <p:nvPr/>
            </p:nvSpPr>
            <p:spPr>
              <a:xfrm>
                <a:off x="3203396" y="3631495"/>
                <a:ext cx="1852045" cy="69730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1500 </m:t>
                          </m:r>
                          <m:sSubSup>
                            <m:sSub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(2,5)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0,15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3" name="Retângulo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396" y="3631495"/>
                <a:ext cx="1852045" cy="69730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/>
              <p:cNvSpPr/>
              <p:nvPr/>
            </p:nvSpPr>
            <p:spPr>
              <a:xfrm>
                <a:off x="5839535" y="3793943"/>
                <a:ext cx="2156616" cy="3724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,2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a:rPr lang="pt-B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4" name="Retângulo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535" y="3793943"/>
                <a:ext cx="2156616" cy="372410"/>
              </a:xfrm>
              <a:prstGeom prst="rect">
                <a:avLst/>
              </a:prstGeom>
              <a:blipFill>
                <a:blip r:embed="rId1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Seta para a Direita 34"/>
          <p:cNvSpPr/>
          <p:nvPr/>
        </p:nvSpPr>
        <p:spPr>
          <a:xfrm>
            <a:off x="5232719" y="3881537"/>
            <a:ext cx="369963" cy="197222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/>
              <p:cNvSpPr txBox="1"/>
              <p:nvPr/>
            </p:nvSpPr>
            <p:spPr>
              <a:xfrm>
                <a:off x="70293" y="4457874"/>
                <a:ext cx="4590607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 temos 2 molas, logo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2,1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pt-BR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pt-BR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lang="pt-B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CaixaDeTex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3" y="4457874"/>
                <a:ext cx="4590607" cy="372410"/>
              </a:xfrm>
              <a:prstGeom prst="rect">
                <a:avLst/>
              </a:prstGeom>
              <a:blipFill>
                <a:blip r:embed="rId15"/>
                <a:stretch>
                  <a:fillRect l="-1195" t="-6557" b="-2623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ixaDeTexto 37"/>
          <p:cNvSpPr txBox="1"/>
          <p:nvPr/>
        </p:nvSpPr>
        <p:spPr>
          <a:xfrm>
            <a:off x="5150451" y="4253623"/>
            <a:ext cx="369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 mola com metade do comprimento teria o mesmo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par</a:t>
            </a:r>
          </a:p>
        </p:txBody>
      </p:sp>
    </p:spTree>
    <p:extLst>
      <p:ext uri="{BB962C8B-B14F-4D97-AF65-F5344CB8AC3E}">
        <p14:creationId xmlns:p14="http://schemas.microsoft.com/office/powerpoint/2010/main" val="170292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 animBg="1"/>
      <p:bldP spid="33" grpId="0"/>
      <p:bldP spid="34" grpId="0"/>
      <p:bldP spid="35" grpId="0" animBg="1"/>
      <p:bldP spid="36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IFUSP 3">
      <a:dk1>
        <a:srgbClr val="112A3D"/>
      </a:dk1>
      <a:lt1>
        <a:srgbClr val="FFFFFF"/>
      </a:lt1>
      <a:dk2>
        <a:srgbClr val="205C76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8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9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FUSP 3">
      <a:dk1>
        <a:srgbClr val="112A3D"/>
      </a:dk1>
      <a:lt1>
        <a:srgbClr val="FFFFFF"/>
      </a:lt1>
      <a:dk2>
        <a:srgbClr val="205C76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0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1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31196</TotalTime>
  <Words>2274</Words>
  <Application>Microsoft Office PowerPoint</Application>
  <PresentationFormat>Apresentação na tela (16:9)</PresentationFormat>
  <Paragraphs>322</Paragraphs>
  <Slides>22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12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46" baseType="lpstr">
      <vt:lpstr>Arial</vt:lpstr>
      <vt:lpstr>Calibri</vt:lpstr>
      <vt:lpstr>Cambria Math</vt:lpstr>
      <vt:lpstr>CG Times (W1)</vt:lpstr>
      <vt:lpstr>Courier New</vt:lpstr>
      <vt:lpstr>Eau</vt:lpstr>
      <vt:lpstr>Eau Sans Bold</vt:lpstr>
      <vt:lpstr>Eau Sans Bold Lining</vt:lpstr>
      <vt:lpstr>Symbol</vt:lpstr>
      <vt:lpstr>Times New Roman</vt:lpstr>
      <vt:lpstr>Wingdings</vt:lpstr>
      <vt:lpstr>Office Theme</vt:lpstr>
      <vt:lpstr>1_Office Theme</vt:lpstr>
      <vt:lpstr>2_Office Theme</vt:lpstr>
      <vt:lpstr>5_Office Theme</vt:lpstr>
      <vt:lpstr>3_Office Theme</vt:lpstr>
      <vt:lpstr>10_Office Theme</vt:lpstr>
      <vt:lpstr>4_Office Theme</vt:lpstr>
      <vt:lpstr>11_Office Theme</vt:lpstr>
      <vt:lpstr>6_Office Theme</vt:lpstr>
      <vt:lpstr>7_Office Theme</vt:lpstr>
      <vt:lpstr>8_Office Theme</vt:lpstr>
      <vt:lpstr>9_Office Theme</vt:lpstr>
      <vt:lpstr>Picture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Energia cinética da mola cuja extremidade se move com velocidade v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Cisne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Leonardo Motta</dc:creator>
  <cp:lastModifiedBy>Vito Vanin</cp:lastModifiedBy>
  <cp:revision>1595</cp:revision>
  <dcterms:created xsi:type="dcterms:W3CDTF">2016-03-09T00:36:12Z</dcterms:created>
  <dcterms:modified xsi:type="dcterms:W3CDTF">2022-11-04T22:06:32Z</dcterms:modified>
</cp:coreProperties>
</file>