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1"/>
  </p:notesMasterIdLst>
  <p:handoutMasterIdLst>
    <p:handoutMasterId r:id="rId32"/>
  </p:handoutMasterIdLst>
  <p:sldIdLst>
    <p:sldId id="446" r:id="rId13"/>
    <p:sldId id="621" r:id="rId14"/>
    <p:sldId id="622" r:id="rId15"/>
    <p:sldId id="630" r:id="rId16"/>
    <p:sldId id="635" r:id="rId17"/>
    <p:sldId id="664" r:id="rId18"/>
    <p:sldId id="665" r:id="rId19"/>
    <p:sldId id="667" r:id="rId20"/>
    <p:sldId id="668" r:id="rId21"/>
    <p:sldId id="669" r:id="rId22"/>
    <p:sldId id="671" r:id="rId23"/>
    <p:sldId id="672" r:id="rId24"/>
    <p:sldId id="673" r:id="rId25"/>
    <p:sldId id="675" r:id="rId26"/>
    <p:sldId id="660" r:id="rId27"/>
    <p:sldId id="663" r:id="rId28"/>
    <p:sldId id="620" r:id="rId29"/>
    <p:sldId id="679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505150"/>
    <a:srgbClr val="205C77"/>
    <a:srgbClr val="00000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132.png"/><Relationship Id="rId3" Type="http://schemas.openxmlformats.org/officeDocument/2006/relationships/image" Target="../media/image800.png"/><Relationship Id="rId21" Type="http://schemas.openxmlformats.org/officeDocument/2006/relationships/image" Target="../media/image134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8.png"/><Relationship Id="rId25" Type="http://schemas.openxmlformats.org/officeDocument/2006/relationships/image" Target="../media/image92.png"/><Relationship Id="rId2" Type="http://schemas.openxmlformats.org/officeDocument/2006/relationships/image" Target="../media/image790.png"/><Relationship Id="rId16" Type="http://schemas.openxmlformats.org/officeDocument/2006/relationships/image" Target="../media/image131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126.png"/><Relationship Id="rId24" Type="http://schemas.openxmlformats.org/officeDocument/2006/relationships/image" Target="../media/image137.png"/><Relationship Id="rId5" Type="http://schemas.openxmlformats.org/officeDocument/2006/relationships/image" Target="../media/image82.png"/><Relationship Id="rId15" Type="http://schemas.openxmlformats.org/officeDocument/2006/relationships/image" Target="../media/image130.png"/><Relationship Id="rId23" Type="http://schemas.openxmlformats.org/officeDocument/2006/relationships/image" Target="../media/image136.png"/><Relationship Id="rId10" Type="http://schemas.openxmlformats.org/officeDocument/2006/relationships/image" Target="../media/image87.png"/><Relationship Id="rId19" Type="http://schemas.openxmlformats.org/officeDocument/2006/relationships/image" Target="../media/image100.png"/><Relationship Id="rId4" Type="http://schemas.openxmlformats.org/officeDocument/2006/relationships/image" Target="../media/image810.png"/><Relationship Id="rId9" Type="http://schemas.openxmlformats.org/officeDocument/2006/relationships/image" Target="../media/image86.png"/><Relationship Id="rId14" Type="http://schemas.openxmlformats.org/officeDocument/2006/relationships/image" Target="../media/image129.png"/><Relationship Id="rId22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9.png"/><Relationship Id="rId26" Type="http://schemas.openxmlformats.org/officeDocument/2006/relationships/image" Target="../media/image201.png"/><Relationship Id="rId3" Type="http://schemas.openxmlformats.org/officeDocument/2006/relationships/image" Target="../media/image212.png"/><Relationship Id="rId21" Type="http://schemas.openxmlformats.org/officeDocument/2006/relationships/image" Target="../media/image57.png"/><Relationship Id="rId7" Type="http://schemas.openxmlformats.org/officeDocument/2006/relationships/image" Target="../media/image153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41.png"/><Relationship Id="rId16" Type="http://schemas.openxmlformats.org/officeDocument/2006/relationships/image" Target="../media/image45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60.png"/><Relationship Id="rId5" Type="http://schemas.openxmlformats.org/officeDocument/2006/relationships/image" Target="../media/image151.png"/><Relationship Id="rId15" Type="http://schemas.openxmlformats.org/officeDocument/2006/relationships/image" Target="../media/image44.png"/><Relationship Id="rId23" Type="http://schemas.openxmlformats.org/officeDocument/2006/relationships/image" Target="../media/image59.png"/><Relationship Id="rId10" Type="http://schemas.openxmlformats.org/officeDocument/2006/relationships/image" Target="../media/image39.png"/><Relationship Id="rId19" Type="http://schemas.openxmlformats.org/officeDocument/2006/relationships/image" Target="../media/image55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62.png"/><Relationship Id="rId3" Type="http://schemas.openxmlformats.org/officeDocument/2006/relationships/image" Target="../media/image203.png"/><Relationship Id="rId7" Type="http://schemas.openxmlformats.org/officeDocument/2006/relationships/image" Target="../media/image113.png"/><Relationship Id="rId12" Type="http://schemas.openxmlformats.org/officeDocument/2006/relationships/image" Target="../media/image61.png"/><Relationship Id="rId2" Type="http://schemas.openxmlformats.org/officeDocument/2006/relationships/image" Target="../media/image20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1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64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115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06.png"/><Relationship Id="rId18" Type="http://schemas.openxmlformats.org/officeDocument/2006/relationships/image" Target="../media/image300.png"/><Relationship Id="rId26" Type="http://schemas.openxmlformats.org/officeDocument/2006/relationships/image" Target="../media/image370.png"/><Relationship Id="rId3" Type="http://schemas.openxmlformats.org/officeDocument/2006/relationships/image" Target="../media/image222.png"/><Relationship Id="rId21" Type="http://schemas.openxmlformats.org/officeDocument/2006/relationships/image" Target="../media/image33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5" Type="http://schemas.openxmlformats.org/officeDocument/2006/relationships/image" Target="../media/image360.png"/><Relationship Id="rId2" Type="http://schemas.openxmlformats.org/officeDocument/2006/relationships/image" Target="../media/image221.png"/><Relationship Id="rId16" Type="http://schemas.openxmlformats.org/officeDocument/2006/relationships/image" Target="../media/image290.png"/><Relationship Id="rId20" Type="http://schemas.openxmlformats.org/officeDocument/2006/relationships/image" Target="../media/image320.png"/><Relationship Id="rId29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11" Type="http://schemas.openxmlformats.org/officeDocument/2006/relationships/image" Target="../media/image170.png"/><Relationship Id="rId24" Type="http://schemas.openxmlformats.org/officeDocument/2006/relationships/image" Target="../media/image350.png"/><Relationship Id="rId5" Type="http://schemas.openxmlformats.org/officeDocument/2006/relationships/image" Target="../media/image140.png"/><Relationship Id="rId15" Type="http://schemas.openxmlformats.org/officeDocument/2006/relationships/image" Target="../media/image280.png"/><Relationship Id="rId23" Type="http://schemas.openxmlformats.org/officeDocument/2006/relationships/image" Target="../media/image340.png"/><Relationship Id="rId28" Type="http://schemas.openxmlformats.org/officeDocument/2006/relationships/image" Target="../media/image380.png"/><Relationship Id="rId10" Type="http://schemas.openxmlformats.org/officeDocument/2006/relationships/image" Target="../media/image160.png"/><Relationship Id="rId19" Type="http://schemas.openxmlformats.org/officeDocument/2006/relationships/image" Target="../media/image310.png"/><Relationship Id="rId31" Type="http://schemas.openxmlformats.org/officeDocument/2006/relationships/image" Target="../media/image410.png"/><Relationship Id="rId4" Type="http://schemas.openxmlformats.org/officeDocument/2006/relationships/image" Target="../media/image135.png"/><Relationship Id="rId9" Type="http://schemas.openxmlformats.org/officeDocument/2006/relationships/image" Target="../media/image228.png"/><Relationship Id="rId14" Type="http://schemas.openxmlformats.org/officeDocument/2006/relationships/image" Target="../media/image223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5.png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1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3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090.png"/><Relationship Id="rId31" Type="http://schemas.openxmlformats.org/officeDocument/2006/relationships/image" Target="../media/image17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2.png"/><Relationship Id="rId22" Type="http://schemas.openxmlformats.org/officeDocument/2006/relationships/image" Target="../media/image1120.png"/><Relationship Id="rId27" Type="http://schemas.openxmlformats.org/officeDocument/2006/relationships/image" Target="../media/image14.png"/><Relationship Id="rId30" Type="http://schemas.openxmlformats.org/officeDocument/2006/relationships/image" Target="../media/image12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2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80.png"/><Relationship Id="rId3" Type="http://schemas.openxmlformats.org/officeDocument/2006/relationships/image" Target="../media/image27.png"/><Relationship Id="rId7" Type="http://schemas.openxmlformats.org/officeDocument/2006/relationships/image" Target="../media/image50.png"/><Relationship Id="rId12" Type="http://schemas.openxmlformats.org/officeDocument/2006/relationships/image" Target="../media/image6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281.png"/><Relationship Id="rId3" Type="http://schemas.openxmlformats.org/officeDocument/2006/relationships/image" Target="../media/image96.png"/><Relationship Id="rId21" Type="http://schemas.openxmlformats.org/officeDocument/2006/relationships/image" Target="../media/image740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83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20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760.png"/><Relationship Id="rId10" Type="http://schemas.openxmlformats.org/officeDocument/2006/relationships/image" Target="../media/image103.png"/><Relationship Id="rId19" Type="http://schemas.openxmlformats.org/officeDocument/2006/relationships/image" Target="../media/image721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250.png"/><Relationship Id="rId22" Type="http://schemas.openxmlformats.org/officeDocument/2006/relationships/image" Target="../media/image7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6924" y="-2391"/>
            <a:ext cx="5611631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</a:p>
          <a:p>
            <a:pPr algn="ctr" eaLnBrk="1" hangingPunct="1">
              <a:defRPr/>
            </a:pP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800100" lvl="1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21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Teorema Trabalho-Energia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3/11/2022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D1DA22-6E85-4673-8B9B-96CFE8F44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3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5346235" y="1777300"/>
            <a:ext cx="355600" cy="4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5523965" y="3635"/>
            <a:ext cx="3212704" cy="3604499"/>
            <a:chOff x="2535180" y="609600"/>
            <a:chExt cx="3212704" cy="3604499"/>
          </a:xfrm>
        </p:grpSpPr>
        <p:grpSp>
          <p:nvGrpSpPr>
            <p:cNvPr id="18" name="Agrupar 17"/>
            <p:cNvGrpSpPr/>
            <p:nvPr/>
          </p:nvGrpSpPr>
          <p:grpSpPr>
            <a:xfrm>
              <a:off x="2535180" y="858032"/>
              <a:ext cx="3068245" cy="3356067"/>
              <a:chOff x="2761423" y="1998399"/>
              <a:chExt cx="3068245" cy="3356067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2771385" y="2460598"/>
                <a:ext cx="3058283" cy="28938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2771385" y="1998399"/>
                <a:ext cx="3058283" cy="190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2761423" y="3904695"/>
                <a:ext cx="1447669" cy="144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4125524" y="609600"/>
              <a:ext cx="1622360" cy="263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27822" y="41404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7858" y="547573"/>
            <a:ext cx="291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paralelo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37048" y="459514"/>
                <a:ext cx="125374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48" y="459514"/>
                <a:ext cx="1253741" cy="64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829706" y="354601"/>
                <a:ext cx="2228174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06" y="354601"/>
                <a:ext cx="2228174" cy="728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7669" y="971106"/>
                <a:ext cx="3463384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mudan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vari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vel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9" y="971106"/>
                <a:ext cx="3463384" cy="472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946051" y="1059770"/>
                <a:ext cx="1210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051" y="1059770"/>
                <a:ext cx="1210268" cy="276999"/>
              </a:xfrm>
              <a:prstGeom prst="rect">
                <a:avLst/>
              </a:prstGeom>
              <a:blipFill>
                <a:blip r:embed="rId5"/>
                <a:stretch>
                  <a:fillRect l="-1508" r="-301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90069" y="1064752"/>
                <a:ext cx="1641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69" y="1064752"/>
                <a:ext cx="1641027" cy="276999"/>
              </a:xfrm>
              <a:prstGeom prst="rect">
                <a:avLst/>
              </a:prstGeom>
              <a:blipFill>
                <a:blip r:embed="rId6"/>
                <a:stretch>
                  <a:fillRect l="-2974" r="-297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5252653" y="112468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48992" y="1384469"/>
                <a:ext cx="2978315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92" y="1384469"/>
                <a:ext cx="2978315" cy="6574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826214" y="1384469"/>
                <a:ext cx="2156680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214" y="1384469"/>
                <a:ext cx="2156680" cy="6574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846370" y="1393919"/>
                <a:ext cx="2142445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70" y="1393919"/>
                <a:ext cx="2142445" cy="6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972439" y="1538517"/>
                <a:ext cx="2030941" cy="349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39" y="1538517"/>
                <a:ext cx="2030941" cy="349391"/>
              </a:xfrm>
              <a:prstGeom prst="rect">
                <a:avLst/>
              </a:prstGeom>
              <a:blipFill>
                <a:blip r:embed="rId10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48992" y="2115872"/>
                <a:ext cx="2739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92" y="2115872"/>
                <a:ext cx="2739404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593755" y="2641827"/>
                <a:ext cx="1327479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55" y="2641827"/>
                <a:ext cx="1327479" cy="369332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0800" y="2683322"/>
                <a:ext cx="1738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" y="2683322"/>
                <a:ext cx="17389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/>
          <p:cNvGrpSpPr/>
          <p:nvPr/>
        </p:nvGrpSpPr>
        <p:grpSpPr>
          <a:xfrm>
            <a:off x="6633039" y="2103018"/>
            <a:ext cx="2426215" cy="1728828"/>
            <a:chOff x="6633039" y="2103018"/>
            <a:chExt cx="2426215" cy="1728828"/>
          </a:xfrm>
        </p:grpSpPr>
        <p:cxnSp>
          <p:nvCxnSpPr>
            <p:cNvPr id="23" name="Conector de Seta Reta 22"/>
            <p:cNvCxnSpPr/>
            <p:nvPr/>
          </p:nvCxnSpPr>
          <p:spPr>
            <a:xfrm>
              <a:off x="6953703" y="2127155"/>
              <a:ext cx="14817" cy="14816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H="1">
              <a:off x="6962041" y="3617550"/>
              <a:ext cx="1766921" cy="36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8430067" y="355484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067" y="3554847"/>
                  <a:ext cx="18331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6671541" y="2123486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541" y="2123486"/>
                  <a:ext cx="18671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2258" r="-25806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ector reto 26"/>
            <p:cNvCxnSpPr/>
            <p:nvPr/>
          </p:nvCxnSpPr>
          <p:spPr>
            <a:xfrm>
              <a:off x="6968520" y="2344105"/>
              <a:ext cx="1004537" cy="855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7979561" y="3199970"/>
              <a:ext cx="138546" cy="1226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6961111" y="2333574"/>
              <a:ext cx="1269696" cy="58459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8255685" y="2899788"/>
              <a:ext cx="142368" cy="12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633039" y="2882532"/>
              <a:ext cx="431800" cy="36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L</a:t>
              </a:r>
            </a:p>
          </p:txBody>
        </p:sp>
        <p:sp>
          <p:nvSpPr>
            <p:cNvPr id="32" name="Arco 31"/>
            <p:cNvSpPr/>
            <p:nvPr/>
          </p:nvSpPr>
          <p:spPr>
            <a:xfrm rot="6973090">
              <a:off x="6846777" y="2340164"/>
              <a:ext cx="463138" cy="37185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Arco 32"/>
            <p:cNvSpPr/>
            <p:nvPr/>
          </p:nvSpPr>
          <p:spPr>
            <a:xfrm rot="6973090">
              <a:off x="6834893" y="2149587"/>
              <a:ext cx="397903" cy="304765"/>
            </a:xfrm>
            <a:prstGeom prst="arc">
              <a:avLst>
                <a:gd name="adj1" fmla="val 17145769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133348" y="2704296"/>
                  <a:ext cx="14632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348" y="2704296"/>
                  <a:ext cx="146322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29167" r="-25000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975193" y="2470829"/>
                  <a:ext cx="196528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05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193" y="2470829"/>
                  <a:ext cx="196528" cy="161583"/>
                </a:xfrm>
                <a:prstGeom prst="rect">
                  <a:avLst/>
                </a:prstGeom>
                <a:blipFill>
                  <a:blip r:embed="rId17"/>
                  <a:stretch>
                    <a:fillRect l="-15625" r="-625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de Seta Reta 35"/>
            <p:cNvCxnSpPr/>
            <p:nvPr/>
          </p:nvCxnSpPr>
          <p:spPr>
            <a:xfrm flipH="1">
              <a:off x="7987054" y="3238260"/>
              <a:ext cx="828821" cy="3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8412650" y="2946789"/>
              <a:ext cx="4177" cy="6662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8363707" y="2930483"/>
              <a:ext cx="253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Comic Sans MS" panose="030F0702030302020204" pitchFamily="66" charset="0"/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856250" y="3084371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250" y="3084371"/>
                  <a:ext cx="203004" cy="310598"/>
                </a:xfrm>
                <a:prstGeom prst="rect">
                  <a:avLst/>
                </a:prstGeom>
                <a:blipFill>
                  <a:blip r:embed="rId18"/>
                  <a:stretch>
                    <a:fillRect l="-30303" t="-43137" r="-10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ector de Seta Reta 40"/>
            <p:cNvCxnSpPr/>
            <p:nvPr/>
          </p:nvCxnSpPr>
          <p:spPr>
            <a:xfrm flipV="1">
              <a:off x="8083230" y="3097265"/>
              <a:ext cx="153867" cy="1298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965505" y="3016544"/>
                  <a:ext cx="178574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5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05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sz="105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505" y="3016544"/>
                  <a:ext cx="178574" cy="161583"/>
                </a:xfrm>
                <a:prstGeom prst="rect">
                  <a:avLst/>
                </a:prstGeom>
                <a:blipFill>
                  <a:blip r:embed="rId19"/>
                  <a:stretch>
                    <a:fillRect l="-20690" t="-34615" r="-96552" b="-115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7560775" y="2356280"/>
              <a:ext cx="431800" cy="36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L</a:t>
              </a:r>
            </a:p>
          </p:txBody>
        </p:sp>
      </p:grpSp>
      <p:sp>
        <p:nvSpPr>
          <p:cNvPr id="47" name="Seta para a Direita 46"/>
          <p:cNvSpPr/>
          <p:nvPr/>
        </p:nvSpPr>
        <p:spPr>
          <a:xfrm>
            <a:off x="1904851" y="2733261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2488141" y="2656835"/>
                <a:ext cx="1967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41" y="2656835"/>
                <a:ext cx="1967911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2946428" y="2119537"/>
                <a:ext cx="2566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28" y="2119537"/>
                <a:ext cx="2566280" cy="369332"/>
              </a:xfrm>
              <a:prstGeom prst="rect">
                <a:avLst/>
              </a:prstGeom>
              <a:blipFill>
                <a:blip r:embed="rId2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59885" y="3261301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Peso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2170902" y="4264459"/>
                <a:ext cx="14119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02" y="4264459"/>
                <a:ext cx="141192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167440" y="3303696"/>
                <a:ext cx="171745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440" y="3303696"/>
                <a:ext cx="1717458" cy="298928"/>
              </a:xfrm>
              <a:prstGeom prst="rect">
                <a:avLst/>
              </a:prstGeom>
              <a:blipFill>
                <a:blip r:embed="rId23"/>
                <a:stretch>
                  <a:fillRect l="-2847" r="-2847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0" y="3738885"/>
            <a:ext cx="626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decorre dos sentidos opostos da força e do deslocamento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47917" y="4299285"/>
            <a:ext cx="23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2453901" y="3303696"/>
                <a:ext cx="150195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01" y="3303696"/>
                <a:ext cx="1501950" cy="369332"/>
              </a:xfrm>
              <a:prstGeom prst="rect">
                <a:avLst/>
              </a:prstGeom>
              <a:blipFill>
                <a:blip r:embed="rId24"/>
                <a:stretch>
                  <a:fillRect b="-476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880349" y="4302749"/>
                <a:ext cx="104624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49" y="4302749"/>
                <a:ext cx="1046248" cy="310598"/>
              </a:xfrm>
              <a:prstGeom prst="rect">
                <a:avLst/>
              </a:prstGeom>
              <a:blipFill>
                <a:blip r:embed="rId25"/>
                <a:stretch>
                  <a:fillRect l="-5263" t="-31373" r="-526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ixaDeTexto 56"/>
          <p:cNvSpPr txBox="1"/>
          <p:nvPr/>
        </p:nvSpPr>
        <p:spPr>
          <a:xfrm>
            <a:off x="5112268" y="4302749"/>
            <a:ext cx="389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tração é perpendicular ao deslocamento !</a:t>
            </a:r>
          </a:p>
        </p:txBody>
      </p:sp>
    </p:spTree>
    <p:extLst>
      <p:ext uri="{BB962C8B-B14F-4D97-AF65-F5344CB8AC3E}">
        <p14:creationId xmlns:p14="http://schemas.microsoft.com/office/powerpoint/2010/main" val="26709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44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 animBg="1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1612"/>
            <a:ext cx="509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Teorema Trabalho – Energia Cinética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0568" y="454964"/>
            <a:ext cx="706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Ao aplicar uma força, um corpo varia sua velocidade de v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desenvolver uma forma diferente de descrever essa situação,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introduzindo o conceito 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energia cinética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9726" y="1334999"/>
            <a:ext cx="641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Inicialmente vamos encontrar o trabalho total devido a todas as forças que agem sobre um corpo.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00568" y="2064483"/>
                <a:ext cx="6305971" cy="108074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Método 1: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Determina-se a força resultante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em seguida calcula-se o trabalho realizado pela força resultante</a:t>
                </a:r>
              </a:p>
              <a:p>
                <a:pPr algn="ctr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𝑅𝑒𝑠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24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eslocamento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e>
                        </m:acc>
                      </m:e>
                    </m:nary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8" y="2064483"/>
                <a:ext cx="6305971" cy="1080745"/>
              </a:xfrm>
              <a:prstGeom prst="rect">
                <a:avLst/>
              </a:prstGeom>
              <a:blipFill>
                <a:blip r:embed="rId2"/>
                <a:stretch>
                  <a:fillRect l="-675" t="-36313" b="-6871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0FB3E4C-9EF7-4C01-9B85-5FD9882ADD12}"/>
              </a:ext>
            </a:extLst>
          </p:cNvPr>
          <p:cNvGrpSpPr/>
          <p:nvPr/>
        </p:nvGrpSpPr>
        <p:grpSpPr>
          <a:xfrm>
            <a:off x="300568" y="3256043"/>
            <a:ext cx="8749303" cy="1389872"/>
            <a:chOff x="300568" y="3256043"/>
            <a:chExt cx="8749303" cy="1389872"/>
          </a:xfrm>
        </p:grpSpPr>
        <p:sp>
          <p:nvSpPr>
            <p:cNvPr id="7" name="CaixaDeTexto 6"/>
            <p:cNvSpPr txBox="1"/>
            <p:nvPr/>
          </p:nvSpPr>
          <p:spPr>
            <a:xfrm>
              <a:off x="300568" y="3256043"/>
              <a:ext cx="8749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Método 2: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Determina-se o trabalho realizado no deslocamento por cada força que está agindo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5778B1C-2DA7-4BA0-9389-FC3A33E4733D}"/>
                    </a:ext>
                  </a:extLst>
                </p:cNvPr>
                <p:cNvSpPr txBox="1"/>
                <p:nvPr/>
              </p:nvSpPr>
              <p:spPr>
                <a:xfrm>
                  <a:off x="717550" y="3588188"/>
                  <a:ext cx="7525496" cy="4485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      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</m:oMath>
                  </a14:m>
                  <a:r>
                    <a:rPr lang="pt-BR" sz="1600" dirty="0"/>
                    <a:t>;           ...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4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esl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5778B1C-2DA7-4BA0-9389-FC3A33E47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50" y="3588188"/>
                  <a:ext cx="7525496" cy="448584"/>
                </a:xfrm>
                <a:prstGeom prst="rect">
                  <a:avLst/>
                </a:prstGeom>
                <a:blipFill>
                  <a:blip r:embed="rId3"/>
                  <a:stretch>
                    <a:fillRect t="-90411" b="-15616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E2FDF7F6-48B0-4133-A5DC-004BAFF5F461}"/>
                    </a:ext>
                  </a:extLst>
                </p:cNvPr>
                <p:cNvSpPr txBox="1"/>
                <p:nvPr/>
              </p:nvSpPr>
              <p:spPr>
                <a:xfrm>
                  <a:off x="605368" y="3999584"/>
                  <a:ext cx="746311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em seguida somam-se todos os termos para encontrar o trabalho resultante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E2FDF7F6-48B0-4133-A5DC-004BAFF5F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68" y="3999584"/>
                  <a:ext cx="746311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653" t="-47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84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11612"/>
            <a:ext cx="78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A relação entre Trabalho e Energia Cinética quando a força é </a:t>
            </a:r>
            <a:r>
              <a:rPr lang="pt-BR" sz="2000" dirty="0">
                <a:solidFill>
                  <a:srgbClr val="0070C0"/>
                </a:solidFill>
              </a:rPr>
              <a:t>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5250" y="450104"/>
                <a:ext cx="1294522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" y="450104"/>
                <a:ext cx="1294522" cy="402931"/>
              </a:xfrm>
              <a:prstGeom prst="rect">
                <a:avLst/>
              </a:prstGeom>
              <a:blipFill>
                <a:blip r:embed="rId2"/>
                <a:stretch>
                  <a:fillRect t="-21212" r="-18310"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39772" y="375680"/>
                <a:ext cx="6525555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corpo se move ao longo de um deslocamento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força faz com que o corpo varie a sua velocidade de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72" y="375680"/>
                <a:ext cx="6525555" cy="604524"/>
              </a:xfrm>
              <a:prstGeom prst="rect">
                <a:avLst/>
              </a:prstGeom>
              <a:blipFill>
                <a:blip r:embed="rId3"/>
                <a:stretch>
                  <a:fillRect l="-561" t="-7071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0" y="100749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forças constantes a aceleração é constante: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4472407" y="902543"/>
                <a:ext cx="1613130" cy="492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902543"/>
                <a:ext cx="1613130" cy="492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6268374" y="1038552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80519" y="938643"/>
                <a:ext cx="16159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519" y="938643"/>
                <a:ext cx="1615955" cy="391582"/>
              </a:xfrm>
              <a:prstGeom prst="rect">
                <a:avLst/>
              </a:prstGeom>
              <a:blipFill>
                <a:blip r:embed="rId5"/>
                <a:stretch>
                  <a:fillRect t="-20313" r="-755"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-137674" y="1289376"/>
                <a:ext cx="2373607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674" y="1289376"/>
                <a:ext cx="2373607" cy="584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299906" y="1507668"/>
                <a:ext cx="1190902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06" y="1507668"/>
                <a:ext cx="1190902" cy="358303"/>
              </a:xfrm>
              <a:prstGeom prst="rect">
                <a:avLst/>
              </a:prstGeom>
              <a:blipFill>
                <a:blip r:embed="rId7"/>
                <a:stretch>
                  <a:fillRect t="-11864" r="-14796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207247" y="1373338"/>
                <a:ext cx="2373607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47" y="1373338"/>
                <a:ext cx="2373607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-11813" y="1849239"/>
                <a:ext cx="2460032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13" y="1849239"/>
                <a:ext cx="2460032" cy="618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5707696" y="1335062"/>
                <a:ext cx="2460032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6" y="1335062"/>
                <a:ext cx="2460032" cy="618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2720789" y="1871691"/>
                <a:ext cx="2184316" cy="583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789" y="1871691"/>
                <a:ext cx="2184316" cy="5836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 para a Direita 16"/>
          <p:cNvSpPr/>
          <p:nvPr/>
        </p:nvSpPr>
        <p:spPr>
          <a:xfrm>
            <a:off x="5169816" y="2103503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5776011" y="1893188"/>
                <a:ext cx="2350259" cy="5836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11" y="1893188"/>
                <a:ext cx="2350259" cy="5836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119121" y="2789736"/>
                <a:ext cx="898708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" y="2789736"/>
                <a:ext cx="898708" cy="276166"/>
              </a:xfrm>
              <a:prstGeom prst="rect">
                <a:avLst/>
              </a:prstGeom>
              <a:blipFill>
                <a:blip r:embed="rId13"/>
                <a:stretch>
                  <a:fillRect l="-5442" t="-37778" r="-35374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945510" y="2794395"/>
                <a:ext cx="102848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10" y="2794395"/>
                <a:ext cx="1028487" cy="338554"/>
              </a:xfrm>
              <a:prstGeom prst="rect">
                <a:avLst/>
              </a:prstGeom>
              <a:blipFill>
                <a:blip r:embed="rId14"/>
                <a:stretch>
                  <a:fillRect t="-14286" r="-218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1706990" y="2661908"/>
                <a:ext cx="2958447" cy="557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90" y="2661908"/>
                <a:ext cx="2958447" cy="557012"/>
              </a:xfrm>
              <a:prstGeom prst="rect">
                <a:avLst/>
              </a:prstGeom>
              <a:blipFill>
                <a:blip r:embed="rId1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5690970" y="2751552"/>
                <a:ext cx="2737610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  <a:r>
                  <a:rPr lang="pt-B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970" y="2751552"/>
                <a:ext cx="2737610" cy="328167"/>
              </a:xfrm>
              <a:prstGeom prst="rect">
                <a:avLst/>
              </a:prstGeom>
              <a:blipFill>
                <a:blip r:embed="rId16"/>
                <a:stretch>
                  <a:fillRect l="-2673" t="-16667" b="-240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/>
              <p:cNvSpPr txBox="1"/>
              <p:nvPr/>
            </p:nvSpPr>
            <p:spPr>
              <a:xfrm>
                <a:off x="139481" y="3236860"/>
                <a:ext cx="3797325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1" y="3236860"/>
                <a:ext cx="3797325" cy="328167"/>
              </a:xfrm>
              <a:prstGeom prst="rect">
                <a:avLst/>
              </a:prstGeom>
              <a:blipFill>
                <a:blip r:embed="rId17"/>
                <a:stretch>
                  <a:fillRect l="-1926" t="-18519" r="-482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/>
              <p:cNvSpPr txBox="1"/>
              <p:nvPr/>
            </p:nvSpPr>
            <p:spPr>
              <a:xfrm>
                <a:off x="4166463" y="3247266"/>
                <a:ext cx="115615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63" y="3247266"/>
                <a:ext cx="1156150" cy="277768"/>
              </a:xfrm>
              <a:prstGeom prst="rect">
                <a:avLst/>
              </a:prstGeom>
              <a:blipFill>
                <a:blip r:embed="rId18"/>
                <a:stretch>
                  <a:fillRect l="-3158" t="-35556" r="-2789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5748160" y="3247266"/>
                <a:ext cx="2279752" cy="328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60" y="3247266"/>
                <a:ext cx="2279752" cy="328167"/>
              </a:xfrm>
              <a:prstGeom prst="rect">
                <a:avLst/>
              </a:prstGeom>
              <a:blipFill>
                <a:blip r:embed="rId19"/>
                <a:stretch>
                  <a:fillRect l="-3209" t="-18519" r="-267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-90747" y="3618614"/>
                <a:ext cx="2279752" cy="420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747" y="3618614"/>
                <a:ext cx="2279752" cy="420115"/>
              </a:xfrm>
              <a:prstGeom prst="rect">
                <a:avLst/>
              </a:prstGeom>
              <a:blipFill>
                <a:blip r:embed="rId20"/>
                <a:stretch>
                  <a:fillRect t="-1449" b="-14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45250" y="4120157"/>
                <a:ext cx="1353512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0" y="4120157"/>
                <a:ext cx="1353512" cy="358303"/>
              </a:xfrm>
              <a:prstGeom prst="rect">
                <a:avLst/>
              </a:prstGeom>
              <a:blipFill>
                <a:blip r:embed="rId21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1706990" y="4136885"/>
                <a:ext cx="989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90" y="4136885"/>
                <a:ext cx="989695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7026010" y="3680844"/>
            <a:ext cx="200380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energia cinética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/>
              <p:cNvSpPr/>
              <p:nvPr/>
            </p:nvSpPr>
            <p:spPr>
              <a:xfrm>
                <a:off x="2288325" y="3567319"/>
                <a:ext cx="131420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325" y="3567319"/>
                <a:ext cx="1314206" cy="55335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3737710" y="3674721"/>
            <a:ext cx="353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Grandeza escalar, unidade joule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4472407" y="3970119"/>
                <a:ext cx="2607209" cy="591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07" y="3970119"/>
                <a:ext cx="2607209" cy="5915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7035911" y="4089207"/>
            <a:ext cx="136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50955" y="4445335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55" y="4445335"/>
                <a:ext cx="136357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3083543" y="4479834"/>
            <a:ext cx="3262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Teorema Trabalho – Energia Cinética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4844647" y="2855054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58C2249C-6AE3-7C1A-C6CC-8368D16BD19F}"/>
              </a:ext>
            </a:extLst>
          </p:cNvPr>
          <p:cNvSpPr/>
          <p:nvPr/>
        </p:nvSpPr>
        <p:spPr>
          <a:xfrm>
            <a:off x="1609200" y="2421705"/>
            <a:ext cx="1253466" cy="256796"/>
          </a:xfrm>
          <a:prstGeom prst="wedgeRectCallout">
            <a:avLst>
              <a:gd name="adj1" fmla="val -19752"/>
              <a:gd name="adj2" fmla="val 12316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(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/>
      <p:bldP spid="32" grpId="0"/>
      <p:bldP spid="33" grpId="0"/>
      <p:bldP spid="35" grpId="0" animBg="1"/>
      <p:bldP spid="36" grpId="0"/>
      <p:bldP spid="3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504950" y="362513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pelas forças agindo sobre um corpo é igual à variação da energia cinética do corpo.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889000"/>
            <a:ext cx="874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teorema é válido mesmo que as forças sejam variáveis com a posição.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Consequência: se o trabalho for nulo, a energia cinética permanece constante.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448375"/>
            <a:ext cx="88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trabalho: O trabalho é uma forma de transferir energia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a uma força que age sobre ele.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84" y="1985210"/>
            <a:ext cx="571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geral a partir da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+ definição de trabalho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651750" y="4131226"/>
            <a:ext cx="128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blipFill>
                <a:blip r:embed="rId4"/>
                <a:stretch>
                  <a:fillRect l="-412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79344" y="3066787"/>
                <a:ext cx="1475789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44" y="3066787"/>
                <a:ext cx="1475789" cy="631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525749" y="3066787"/>
                <a:ext cx="1514261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49" y="3066787"/>
                <a:ext cx="1514261" cy="631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14184" y="3980960"/>
                <a:ext cx="1760675" cy="911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" y="3980960"/>
                <a:ext cx="1760675" cy="911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1618717" y="4089705"/>
                <a:ext cx="1695016" cy="671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17" y="4089705"/>
                <a:ext cx="1695016" cy="671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3366552" y="4131226"/>
                <a:ext cx="256929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52" y="4131226"/>
                <a:ext cx="2569293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6288172" y="4252028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72" y="4252028"/>
                <a:ext cx="13635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CD7422BD-4997-4DDE-9272-B26704E7F5C6}"/>
              </a:ext>
            </a:extLst>
          </p:cNvPr>
          <p:cNvSpPr txBox="1"/>
          <p:nvPr/>
        </p:nvSpPr>
        <p:spPr>
          <a:xfrm>
            <a:off x="-1" y="11612"/>
            <a:ext cx="62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Dedução do Teorema Trabalho – Energia Cinética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Balão de Fala: Retângulo 8">
                <a:extLst>
                  <a:ext uri="{FF2B5EF4-FFF2-40B4-BE49-F238E27FC236}">
                    <a16:creationId xmlns:a16="http://schemas.microsoft.com/office/drawing/2014/main" id="{573423C1-A37D-5DF9-40E6-1E7FDD4ADA5D}"/>
                  </a:ext>
                </a:extLst>
              </p:cNvPr>
              <p:cNvSpPr/>
              <p:nvPr/>
            </p:nvSpPr>
            <p:spPr>
              <a:xfrm>
                <a:off x="894521" y="3731769"/>
                <a:ext cx="2905761" cy="283450"/>
              </a:xfrm>
              <a:prstGeom prst="wedgeRectCallout">
                <a:avLst>
                  <a:gd name="adj1" fmla="val -15545"/>
                  <a:gd name="adj2" fmla="val -111941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Regra da cadeia,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9" name="Balão de Fala: Retângulo 8">
                <a:extLst>
                  <a:ext uri="{FF2B5EF4-FFF2-40B4-BE49-F238E27FC236}">
                    <a16:creationId xmlns:a16="http://schemas.microsoft.com/office/drawing/2014/main" id="{573423C1-A37D-5DF9-40E6-1E7FDD4AD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1" y="3731769"/>
                <a:ext cx="2905761" cy="283450"/>
              </a:xfrm>
              <a:prstGeom prst="wedgeRectCallout">
                <a:avLst>
                  <a:gd name="adj1" fmla="val -15545"/>
                  <a:gd name="adj2" fmla="val -111941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18956"/>
            <a:ext cx="734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24. O sinal do trabalho – relação com a velocidade</a:t>
            </a:r>
          </a:p>
        </p:txBody>
      </p:sp>
      <p:grpSp>
        <p:nvGrpSpPr>
          <p:cNvPr id="17" name="Group 625"/>
          <p:cNvGrpSpPr>
            <a:grpSpLocks/>
          </p:cNvGrpSpPr>
          <p:nvPr/>
        </p:nvGrpSpPr>
        <p:grpSpPr bwMode="auto">
          <a:xfrm>
            <a:off x="5833940" y="444578"/>
            <a:ext cx="3234069" cy="1910992"/>
            <a:chOff x="1588" y="6314"/>
            <a:chExt cx="3621" cy="2486"/>
          </a:xfrm>
        </p:grpSpPr>
        <p:cxnSp>
          <p:nvCxnSpPr>
            <p:cNvPr id="18" name="Line 626"/>
            <p:cNvCxnSpPr>
              <a:cxnSpLocks noChangeShapeType="1"/>
            </p:cNvCxnSpPr>
            <p:nvPr/>
          </p:nvCxnSpPr>
          <p:spPr bwMode="auto">
            <a:xfrm>
              <a:off x="2153" y="6314"/>
              <a:ext cx="0" cy="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7"/>
            <p:cNvCxnSpPr>
              <a:cxnSpLocks noChangeShapeType="1"/>
            </p:cNvCxnSpPr>
            <p:nvPr/>
          </p:nvCxnSpPr>
          <p:spPr bwMode="auto">
            <a:xfrm>
              <a:off x="2153" y="8114"/>
              <a:ext cx="3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628"/>
            <p:cNvSpPr txBox="1">
              <a:spLocks noChangeArrowheads="1"/>
            </p:cNvSpPr>
            <p:nvPr/>
          </p:nvSpPr>
          <p:spPr bwMode="auto">
            <a:xfrm>
              <a:off x="4875" y="8156"/>
              <a:ext cx="33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</a:p>
          </p:txBody>
        </p:sp>
        <p:sp>
          <p:nvSpPr>
            <p:cNvPr id="21" name="Text Box 629"/>
            <p:cNvSpPr txBox="1">
              <a:spLocks noChangeArrowheads="1"/>
            </p:cNvSpPr>
            <p:nvPr/>
          </p:nvSpPr>
          <p:spPr bwMode="auto">
            <a:xfrm>
              <a:off x="1588" y="6407"/>
              <a:ext cx="56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v(m/s)</a:t>
              </a:r>
            </a:p>
          </p:txBody>
        </p:sp>
        <p:cxnSp>
          <p:nvCxnSpPr>
            <p:cNvPr id="22" name="Line 630"/>
            <p:cNvCxnSpPr>
              <a:cxnSpLocks noChangeShapeType="1"/>
            </p:cNvCxnSpPr>
            <p:nvPr/>
          </p:nvCxnSpPr>
          <p:spPr bwMode="auto">
            <a:xfrm flipV="1">
              <a:off x="2153" y="7326"/>
              <a:ext cx="567" cy="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631"/>
            <p:cNvCxnSpPr>
              <a:cxnSpLocks noChangeShapeType="1"/>
            </p:cNvCxnSpPr>
            <p:nvPr/>
          </p:nvCxnSpPr>
          <p:spPr bwMode="auto">
            <a:xfrm>
              <a:off x="2720" y="7326"/>
              <a:ext cx="6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32"/>
            <p:cNvCxnSpPr>
              <a:cxnSpLocks noChangeShapeType="1"/>
            </p:cNvCxnSpPr>
            <p:nvPr/>
          </p:nvCxnSpPr>
          <p:spPr bwMode="auto">
            <a:xfrm>
              <a:off x="3398" y="7326"/>
              <a:ext cx="906" cy="1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33"/>
            <p:cNvSpPr txBox="1">
              <a:spLocks noChangeArrowheads="1"/>
            </p:cNvSpPr>
            <p:nvPr/>
          </p:nvSpPr>
          <p:spPr bwMode="auto">
            <a:xfrm>
              <a:off x="1814" y="7889"/>
              <a:ext cx="4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 Box 634"/>
            <p:cNvSpPr txBox="1">
              <a:spLocks noChangeArrowheads="1"/>
            </p:cNvSpPr>
            <p:nvPr/>
          </p:nvSpPr>
          <p:spPr bwMode="auto">
            <a:xfrm>
              <a:off x="2421" y="6921"/>
              <a:ext cx="36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635"/>
            <p:cNvSpPr txBox="1">
              <a:spLocks noChangeArrowheads="1"/>
            </p:cNvSpPr>
            <p:nvPr/>
          </p:nvSpPr>
          <p:spPr bwMode="auto">
            <a:xfrm>
              <a:off x="3285" y="6989"/>
              <a:ext cx="5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636"/>
            <p:cNvSpPr txBox="1">
              <a:spLocks noChangeArrowheads="1"/>
            </p:cNvSpPr>
            <p:nvPr/>
          </p:nvSpPr>
          <p:spPr bwMode="auto">
            <a:xfrm>
              <a:off x="3939" y="7720"/>
              <a:ext cx="45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Text Box 637"/>
            <p:cNvSpPr txBox="1">
              <a:spLocks noChangeArrowheads="1"/>
            </p:cNvSpPr>
            <p:nvPr/>
          </p:nvSpPr>
          <p:spPr bwMode="auto">
            <a:xfrm>
              <a:off x="4415" y="8350"/>
              <a:ext cx="79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6218" y="441124"/>
            <a:ext cx="556115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única força atua em uma partícula em movimento retilíneo. Um gráfico da velocidade da partícula como função do tempo é mostrado na figura ao lado. 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sinal (positivo ou negativo) do trabalho realizado pela força sobre a partícula em cada um dos intervalos AB, BC, CD e 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29866" y="2986635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AB 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&gt;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6" y="2986635"/>
                <a:ext cx="2047942" cy="1077218"/>
              </a:xfrm>
              <a:prstGeom prst="rect">
                <a:avLst/>
              </a:prstGeom>
              <a:blipFill>
                <a:blip r:embed="rId2"/>
                <a:stretch>
                  <a:fillRect l="-1488" t="-1695" b="-22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229110" y="2272395"/>
                <a:ext cx="127002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0" y="2272395"/>
                <a:ext cx="1270028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413963" y="3009148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BC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63" y="3009148"/>
                <a:ext cx="2047942" cy="1077218"/>
              </a:xfrm>
              <a:prstGeom prst="rect">
                <a:avLst/>
              </a:prstGeom>
              <a:blipFill>
                <a:blip r:embed="rId4"/>
                <a:stretch>
                  <a:fillRect l="-1786" t="-1705" b="-28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739026" y="2986635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CD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26" y="2986635"/>
                <a:ext cx="2047942" cy="1077218"/>
              </a:xfrm>
              <a:prstGeom prst="rect">
                <a:avLst/>
              </a:prstGeom>
              <a:blipFill>
                <a:blip r:embed="rId5"/>
                <a:stretch>
                  <a:fillRect l="-1488" t="-1695" b="-22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999516" y="2988736"/>
                <a:ext cx="204794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Trecho DE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0 m/s;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pt-BR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m</a:t>
                </a:r>
                <a:br>
                  <a:rPr lang="pt-BR" sz="16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𝐷𝐸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6" y="2988736"/>
                <a:ext cx="2047942" cy="1077218"/>
              </a:xfrm>
              <a:prstGeom prst="rect">
                <a:avLst/>
              </a:prstGeom>
              <a:blipFill>
                <a:blip r:embed="rId6"/>
                <a:stretch>
                  <a:fillRect l="-1488" t="-1695" b="-2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6361816" y="459072"/>
            <a:ext cx="2688272" cy="1073150"/>
            <a:chOff x="3452176" y="2616200"/>
            <a:chExt cx="2569846" cy="904875"/>
          </a:xfrm>
        </p:grpSpPr>
        <p:cxnSp>
          <p:nvCxnSpPr>
            <p:cNvPr id="26" name="Line 664"/>
            <p:cNvCxnSpPr>
              <a:cxnSpLocks noChangeShapeType="1"/>
            </p:cNvCxnSpPr>
            <p:nvPr/>
          </p:nvCxnSpPr>
          <p:spPr bwMode="auto">
            <a:xfrm flipV="1">
              <a:off x="3850322" y="2616200"/>
              <a:ext cx="635" cy="90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665"/>
            <p:cNvCxnSpPr>
              <a:cxnSpLocks noChangeShapeType="1"/>
            </p:cNvCxnSpPr>
            <p:nvPr/>
          </p:nvCxnSpPr>
          <p:spPr bwMode="auto">
            <a:xfrm>
              <a:off x="3741737" y="3170555"/>
              <a:ext cx="22802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666"/>
            <p:cNvCxnSpPr>
              <a:cxnSpLocks noChangeShapeType="1"/>
            </p:cNvCxnSpPr>
            <p:nvPr/>
          </p:nvCxnSpPr>
          <p:spPr bwMode="auto">
            <a:xfrm>
              <a:off x="4320857" y="3134995"/>
              <a:ext cx="0" cy="7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669"/>
            <p:cNvCxnSpPr>
              <a:cxnSpLocks noChangeShapeType="1"/>
            </p:cNvCxnSpPr>
            <p:nvPr/>
          </p:nvCxnSpPr>
          <p:spPr bwMode="auto">
            <a:xfrm>
              <a:off x="3850322" y="2913380"/>
              <a:ext cx="10134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671"/>
            <p:cNvCxnSpPr>
              <a:cxnSpLocks noChangeShapeType="1"/>
            </p:cNvCxnSpPr>
            <p:nvPr/>
          </p:nvCxnSpPr>
          <p:spPr bwMode="auto">
            <a:xfrm flipV="1">
              <a:off x="4863147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Line 672"/>
            <p:cNvCxnSpPr>
              <a:cxnSpLocks noChangeShapeType="1"/>
            </p:cNvCxnSpPr>
            <p:nvPr/>
          </p:nvCxnSpPr>
          <p:spPr bwMode="auto">
            <a:xfrm flipV="1">
              <a:off x="5332412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Line 674"/>
            <p:cNvCxnSpPr>
              <a:cxnSpLocks noChangeShapeType="1"/>
            </p:cNvCxnSpPr>
            <p:nvPr/>
          </p:nvCxnSpPr>
          <p:spPr bwMode="auto">
            <a:xfrm flipV="1">
              <a:off x="4311332" y="2907665"/>
              <a:ext cx="552450" cy="516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675"/>
            <p:cNvCxnSpPr>
              <a:cxnSpLocks noChangeShapeType="1"/>
            </p:cNvCxnSpPr>
            <p:nvPr/>
          </p:nvCxnSpPr>
          <p:spPr bwMode="auto">
            <a:xfrm>
              <a:off x="4863782" y="2907665"/>
              <a:ext cx="47053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676"/>
            <p:cNvCxnSpPr>
              <a:cxnSpLocks noChangeShapeType="1"/>
            </p:cNvCxnSpPr>
            <p:nvPr/>
          </p:nvCxnSpPr>
          <p:spPr bwMode="auto">
            <a:xfrm>
              <a:off x="5332412" y="2907665"/>
              <a:ext cx="325755" cy="253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Text Box 677"/>
            <p:cNvSpPr txBox="1">
              <a:spLocks noChangeArrowheads="1"/>
            </p:cNvSpPr>
            <p:nvPr/>
          </p:nvSpPr>
          <p:spPr bwMode="auto">
            <a:xfrm>
              <a:off x="3633152" y="2809240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Text Box 678"/>
            <p:cNvSpPr txBox="1">
              <a:spLocks noChangeArrowheads="1"/>
            </p:cNvSpPr>
            <p:nvPr/>
          </p:nvSpPr>
          <p:spPr bwMode="auto">
            <a:xfrm>
              <a:off x="3581082" y="3303905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7" name="Text Box 679"/>
            <p:cNvSpPr txBox="1">
              <a:spLocks noChangeArrowheads="1"/>
            </p:cNvSpPr>
            <p:nvPr/>
          </p:nvSpPr>
          <p:spPr bwMode="auto">
            <a:xfrm>
              <a:off x="424465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8" name="Text Box 680"/>
            <p:cNvSpPr txBox="1">
              <a:spLocks noChangeArrowheads="1"/>
            </p:cNvSpPr>
            <p:nvPr/>
          </p:nvSpPr>
          <p:spPr bwMode="auto">
            <a:xfrm>
              <a:off x="481996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 Box 681"/>
            <p:cNvSpPr txBox="1">
              <a:spLocks noChangeArrowheads="1"/>
            </p:cNvSpPr>
            <p:nvPr/>
          </p:nvSpPr>
          <p:spPr bwMode="auto">
            <a:xfrm>
              <a:off x="530764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0" name="Text Box 682"/>
            <p:cNvSpPr txBox="1">
              <a:spLocks noChangeArrowheads="1"/>
            </p:cNvSpPr>
            <p:nvPr/>
          </p:nvSpPr>
          <p:spPr bwMode="auto">
            <a:xfrm>
              <a:off x="5623877" y="3195320"/>
              <a:ext cx="39814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</a:p>
          </p:txBody>
        </p:sp>
        <p:sp>
          <p:nvSpPr>
            <p:cNvPr id="41" name="Text Box 683"/>
            <p:cNvSpPr txBox="1">
              <a:spLocks noChangeArrowheads="1"/>
            </p:cNvSpPr>
            <p:nvPr/>
          </p:nvSpPr>
          <p:spPr bwMode="auto">
            <a:xfrm>
              <a:off x="3452176" y="2616200"/>
              <a:ext cx="4746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(N)</a:t>
              </a: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0" y="18956"/>
            <a:ext cx="76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23. Energia cinética a partir do gráfico da força pela posição</a:t>
            </a:r>
          </a:p>
        </p:txBody>
      </p:sp>
      <p:cxnSp>
        <p:nvCxnSpPr>
          <p:cNvPr id="45" name="Line 674"/>
          <p:cNvCxnSpPr>
            <a:cxnSpLocks noChangeShapeType="1"/>
          </p:cNvCxnSpPr>
          <p:nvPr/>
        </p:nvCxnSpPr>
        <p:spPr bwMode="auto">
          <a:xfrm>
            <a:off x="6786945" y="1416999"/>
            <a:ext cx="48358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Retângulo 49"/>
          <p:cNvSpPr/>
          <p:nvPr/>
        </p:nvSpPr>
        <p:spPr>
          <a:xfrm>
            <a:off x="-8095" y="359687"/>
            <a:ext cx="6242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partícula de 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desloca-se ao longo de uma reta. Entre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m, ela está sujeita a uma força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cuja intensidade está representada no gráfico.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Calcule a velocidade da partícula depois de percorrer 2, 3, 4, 6 e 7 m, sabendo que sua velocidade em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é de 3 m/s.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blipFill>
                <a:blip r:embed="rId5"/>
                <a:stretch>
                  <a:fillRect l="-4386" t="-7143" r="-789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blipFill>
                <a:blip r:embed="rId6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eta para a Direita 57"/>
          <p:cNvSpPr/>
          <p:nvPr/>
        </p:nvSpPr>
        <p:spPr>
          <a:xfrm>
            <a:off x="4328062" y="1829639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blipFill>
                <a:blip r:embed="rId9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eta para a Direita 61"/>
          <p:cNvSpPr/>
          <p:nvPr/>
        </p:nvSpPr>
        <p:spPr>
          <a:xfrm>
            <a:off x="7260564" y="25524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blipFill>
                <a:blip r:embed="rId13"/>
                <a:stretch>
                  <a:fillRect l="-2542" t="-9756" r="-5932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blipFill>
                <a:blip r:embed="rId14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blipFill>
                <a:blip r:embed="rId15"/>
                <a:stretch>
                  <a:fillRect l="-707" r="-35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eta para a Direita 68"/>
          <p:cNvSpPr/>
          <p:nvPr/>
        </p:nvSpPr>
        <p:spPr>
          <a:xfrm>
            <a:off x="6037014" y="3190118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  <a:blipFill>
                <a:blip r:embed="rId1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blipFill>
                <a:blip r:embed="rId18"/>
                <a:stretch>
                  <a:fillRect l="-2564" t="-9756" r="-6838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blipFill>
                <a:blip r:embed="rId19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blipFill>
                <a:blip r:embed="rId20"/>
                <a:stretch>
                  <a:fillRect l="-1167" r="-389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 para a Direita 74"/>
          <p:cNvSpPr/>
          <p:nvPr/>
        </p:nvSpPr>
        <p:spPr>
          <a:xfrm>
            <a:off x="6052839" y="362863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/>
              <p:cNvSpPr/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Retângu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  <a:blipFill>
                <a:blip r:embed="rId2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blipFill>
                <a:blip r:embed="rId23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blipFill>
                <a:blip r:embed="rId24"/>
                <a:stretch>
                  <a:fillRect l="-5882" r="-7353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blipFill>
                <a:blip r:embed="rId25"/>
                <a:stretch>
                  <a:fillRect l="-116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eta para a Direita 80"/>
          <p:cNvSpPr/>
          <p:nvPr/>
        </p:nvSpPr>
        <p:spPr>
          <a:xfrm>
            <a:off x="6052839" y="4088804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/>
              <p:cNvSpPr/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2" name="Retângulo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  <a:blipFill>
                <a:blip r:embed="rId2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/>
              <p:cNvSpPr/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7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3" name="Re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blipFill>
                <a:blip r:embed="rId28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/>
              <p:cNvSpPr txBox="1"/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5" name="CaixaDe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blipFill>
                <a:blip r:embed="rId29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/>
              <p:cNvSpPr txBox="1"/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blipFill>
                <a:blip r:embed="rId30"/>
                <a:stretch>
                  <a:fillRect l="-1167" r="-389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eta para a Direita 86"/>
          <p:cNvSpPr/>
          <p:nvPr/>
        </p:nvSpPr>
        <p:spPr>
          <a:xfrm>
            <a:off x="6094345" y="4504143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  <a:blipFill>
                <a:blip r:embed="rId31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7" grpId="0"/>
      <p:bldP spid="58" grpId="0" animBg="1"/>
      <p:bldP spid="60" grpId="0" animBg="1"/>
      <p:bldP spid="61" grpId="0"/>
      <p:bldP spid="62" grpId="0" animBg="1"/>
      <p:bldP spid="63" grpId="0"/>
      <p:bldP spid="64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78" grpId="0"/>
      <p:bldP spid="79" grpId="0"/>
      <p:bldP spid="80" grpId="0"/>
      <p:bldP spid="81" grpId="0" animBg="1"/>
      <p:bldP spid="82" grpId="0"/>
      <p:bldP spid="83" grpId="0"/>
      <p:bldP spid="84" grpId="0"/>
      <p:bldP spid="85" grpId="0"/>
      <p:bldP spid="86" grpId="0"/>
      <p:bldP spid="87" grpId="0" animBg="1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821" y="358916"/>
            <a:ext cx="770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Se no ponto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sua velocidade fosse 2 m/s, ela poderia chegar até o ponto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 ? Justifique.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blipFill>
                <a:blip r:embed="rId4"/>
                <a:stretch>
                  <a:fillRect l="-5056" r="-6742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353357" y="34922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  <a:blipFill>
                <a:blip r:embed="rId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4246263" y="3406185"/>
            <a:ext cx="4382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Logo, a partícula para na posição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01049D-EE65-4C09-A917-1627CD1A5A2B}"/>
              </a:ext>
            </a:extLst>
          </p:cNvPr>
          <p:cNvSpPr txBox="1"/>
          <p:nvPr/>
        </p:nvSpPr>
        <p:spPr>
          <a:xfrm>
            <a:off x="470030" y="3879762"/>
            <a:ext cx="7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a força é negativa, a partícula passa a mover-se para a esquerda,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modo que não alcançará o ponto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m.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0960A48-AAC2-4DBA-9013-4BB14F700C72}"/>
              </a:ext>
            </a:extLst>
          </p:cNvPr>
          <p:cNvSpPr txBox="1"/>
          <p:nvPr/>
        </p:nvSpPr>
        <p:spPr>
          <a:xfrm>
            <a:off x="742108" y="4474233"/>
            <a:ext cx="72570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é um ponto de inversão do movimento quando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m/s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m.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5828371" y="981245"/>
            <a:ext cx="3189249" cy="1590969"/>
            <a:chOff x="5828371" y="981245"/>
            <a:chExt cx="3189249" cy="1590969"/>
          </a:xfrm>
        </p:grpSpPr>
        <p:grpSp>
          <p:nvGrpSpPr>
            <p:cNvPr id="27" name="Agrupar 26"/>
            <p:cNvGrpSpPr/>
            <p:nvPr/>
          </p:nvGrpSpPr>
          <p:grpSpPr>
            <a:xfrm>
              <a:off x="5828371" y="981245"/>
              <a:ext cx="3189249" cy="1590969"/>
              <a:chOff x="3452176" y="2616200"/>
              <a:chExt cx="2569846" cy="904875"/>
            </a:xfrm>
          </p:grpSpPr>
          <p:cxnSp>
            <p:nvCxnSpPr>
              <p:cNvPr id="28" name="Line 664"/>
              <p:cNvCxnSpPr>
                <a:cxnSpLocks noChangeShapeType="1"/>
              </p:cNvCxnSpPr>
              <p:nvPr/>
            </p:nvCxnSpPr>
            <p:spPr bwMode="auto">
              <a:xfrm flipV="1">
                <a:off x="3850322" y="2616200"/>
                <a:ext cx="635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Line 665"/>
              <p:cNvCxnSpPr>
                <a:cxnSpLocks noChangeShapeType="1"/>
              </p:cNvCxnSpPr>
              <p:nvPr/>
            </p:nvCxnSpPr>
            <p:spPr bwMode="auto">
              <a:xfrm>
                <a:off x="3741737" y="3170555"/>
                <a:ext cx="228028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Line 666"/>
              <p:cNvCxnSpPr>
                <a:cxnSpLocks noChangeShapeType="1"/>
              </p:cNvCxnSpPr>
              <p:nvPr/>
            </p:nvCxnSpPr>
            <p:spPr bwMode="auto">
              <a:xfrm>
                <a:off x="4320857" y="3134995"/>
                <a:ext cx="0" cy="717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Line 669"/>
              <p:cNvCxnSpPr>
                <a:cxnSpLocks noChangeShapeType="1"/>
              </p:cNvCxnSpPr>
              <p:nvPr/>
            </p:nvCxnSpPr>
            <p:spPr bwMode="auto">
              <a:xfrm>
                <a:off x="3850322" y="2913380"/>
                <a:ext cx="101346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Line 671"/>
              <p:cNvCxnSpPr>
                <a:cxnSpLocks noChangeShapeType="1"/>
              </p:cNvCxnSpPr>
              <p:nvPr/>
            </p:nvCxnSpPr>
            <p:spPr bwMode="auto">
              <a:xfrm flipV="1">
                <a:off x="4863147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Line 672"/>
              <p:cNvCxnSpPr>
                <a:cxnSpLocks noChangeShapeType="1"/>
              </p:cNvCxnSpPr>
              <p:nvPr/>
            </p:nvCxnSpPr>
            <p:spPr bwMode="auto">
              <a:xfrm flipV="1">
                <a:off x="5332412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Line 674"/>
              <p:cNvCxnSpPr>
                <a:cxnSpLocks noChangeShapeType="1"/>
              </p:cNvCxnSpPr>
              <p:nvPr/>
            </p:nvCxnSpPr>
            <p:spPr bwMode="auto">
              <a:xfrm flipV="1">
                <a:off x="4311332" y="2907665"/>
                <a:ext cx="552450" cy="516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Line 675"/>
              <p:cNvCxnSpPr>
                <a:cxnSpLocks noChangeShapeType="1"/>
              </p:cNvCxnSpPr>
              <p:nvPr/>
            </p:nvCxnSpPr>
            <p:spPr bwMode="auto">
              <a:xfrm>
                <a:off x="4863782" y="2907665"/>
                <a:ext cx="470535" cy="6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Line 676"/>
              <p:cNvCxnSpPr>
                <a:cxnSpLocks noChangeShapeType="1"/>
              </p:cNvCxnSpPr>
              <p:nvPr/>
            </p:nvCxnSpPr>
            <p:spPr bwMode="auto">
              <a:xfrm>
                <a:off x="5332412" y="2907665"/>
                <a:ext cx="325755" cy="2533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 Box 677"/>
              <p:cNvSpPr txBox="1">
                <a:spLocks noChangeArrowheads="1"/>
              </p:cNvSpPr>
              <p:nvPr/>
            </p:nvSpPr>
            <p:spPr bwMode="auto">
              <a:xfrm>
                <a:off x="3633152" y="2809240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 Box 678"/>
              <p:cNvSpPr txBox="1">
                <a:spLocks noChangeArrowheads="1"/>
              </p:cNvSpPr>
              <p:nvPr/>
            </p:nvSpPr>
            <p:spPr bwMode="auto">
              <a:xfrm>
                <a:off x="3581082" y="3303905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39" name="Text Box 679"/>
              <p:cNvSpPr txBox="1">
                <a:spLocks noChangeArrowheads="1"/>
              </p:cNvSpPr>
              <p:nvPr/>
            </p:nvSpPr>
            <p:spPr bwMode="auto">
              <a:xfrm>
                <a:off x="424465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Text Box 680"/>
              <p:cNvSpPr txBox="1">
                <a:spLocks noChangeArrowheads="1"/>
              </p:cNvSpPr>
              <p:nvPr/>
            </p:nvSpPr>
            <p:spPr bwMode="auto">
              <a:xfrm>
                <a:off x="481996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1" name="Text Box 681"/>
              <p:cNvSpPr txBox="1">
                <a:spLocks noChangeArrowheads="1"/>
              </p:cNvSpPr>
              <p:nvPr/>
            </p:nvSpPr>
            <p:spPr bwMode="auto">
              <a:xfrm>
                <a:off x="530764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2" name="Text Box 682"/>
              <p:cNvSpPr txBox="1">
                <a:spLocks noChangeArrowheads="1"/>
              </p:cNvSpPr>
              <p:nvPr/>
            </p:nvSpPr>
            <p:spPr bwMode="auto">
              <a:xfrm>
                <a:off x="5623877" y="3195320"/>
                <a:ext cx="39814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</a:p>
            </p:txBody>
          </p:sp>
          <p:sp>
            <p:nvSpPr>
              <p:cNvPr id="43" name="Text Box 683"/>
              <p:cNvSpPr txBox="1">
                <a:spLocks noChangeArrowheads="1"/>
              </p:cNvSpPr>
              <p:nvPr/>
            </p:nvSpPr>
            <p:spPr bwMode="auto">
              <a:xfrm>
                <a:off x="3452176" y="2616200"/>
                <a:ext cx="474663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200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(N)</a:t>
                </a:r>
              </a:p>
            </p:txBody>
          </p:sp>
        </p:grpSp>
        <p:cxnSp>
          <p:nvCxnSpPr>
            <p:cNvPr id="44" name="Line 674"/>
            <p:cNvCxnSpPr>
              <a:cxnSpLocks noChangeShapeType="1"/>
            </p:cNvCxnSpPr>
            <p:nvPr/>
          </p:nvCxnSpPr>
          <p:spPr bwMode="auto">
            <a:xfrm>
              <a:off x="6323269" y="2401394"/>
              <a:ext cx="5831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61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1" grpId="0"/>
      <p:bldP spid="22" grpId="0"/>
      <p:bldP spid="23" grpId="0" animBg="1"/>
      <p:bldP spid="24" grpId="0"/>
      <p:bldP spid="25" grpId="0" animBg="1"/>
      <p:bldP spid="2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4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8 aberto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avançar!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do relatório 4 hoje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122026" y="3040349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dirty="0"/>
              <a:t>11.1 Trabalho e Energia</a:t>
            </a:r>
          </a:p>
          <a:p>
            <a:r>
              <a:rPr lang="pt-BR" dirty="0"/>
              <a:t>11.2 Trabalho realizado por uma força constante</a:t>
            </a:r>
          </a:p>
          <a:p>
            <a:r>
              <a:rPr lang="pt-BR" dirty="0"/>
              <a:t>11.3 Potência</a:t>
            </a:r>
          </a:p>
          <a:p>
            <a:r>
              <a:rPr lang="pt-BR" b="1" dirty="0"/>
              <a:t>11.4 Trabalho realizado por uma força variável</a:t>
            </a:r>
          </a:p>
          <a:p>
            <a:r>
              <a:rPr lang="pt-BR" b="1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2539290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Calcular o trabalho de uma força variável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Definir a energia de movimento =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Relacionar trabalho com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Verificar o comportamento da Energia Cinética nas colisões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11 Trabalho e energia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ângulo 128">
            <a:extLst>
              <a:ext uri="{FF2B5EF4-FFF2-40B4-BE49-F238E27FC236}">
                <a16:creationId xmlns:a16="http://schemas.microsoft.com/office/drawing/2014/main" id="{757D2890-A7E5-48F9-9B43-D97943C66A26}"/>
              </a:ext>
            </a:extLst>
          </p:cNvPr>
          <p:cNvSpPr/>
          <p:nvPr/>
        </p:nvSpPr>
        <p:spPr>
          <a:xfrm>
            <a:off x="4546373" y="1283861"/>
            <a:ext cx="72000" cy="92493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7" y="367641"/>
            <a:ext cx="693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 próximo à superfície)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3883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277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1" y="1578634"/>
            <a:ext cx="216000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3" y="1394929"/>
            <a:ext cx="216000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216000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04416" y="1260704"/>
            <a:ext cx="216000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2" y="1585337"/>
                <a:ext cx="3960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2" y="1585337"/>
                <a:ext cx="396000" cy="215444"/>
              </a:xfrm>
              <a:prstGeom prst="rect">
                <a:avLst/>
              </a:prstGeom>
              <a:blipFill>
                <a:blip r:embed="rId10"/>
                <a:stretch>
                  <a:fillRect r="-3077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26029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72000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89232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32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7895" r="-11842" b="-3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70414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49041" y="1457299"/>
              <a:ext cx="7200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27294" y="1387475"/>
              <a:ext cx="720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09688" y="1335803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388527" y="1301750"/>
              <a:ext cx="72000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72312" y="1270000"/>
              <a:ext cx="72000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58819" y="1270000"/>
              <a:ext cx="72000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41144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8"/>
              <a:ext cx="409438" cy="398289"/>
              <a:chOff x="1261203" y="2190218"/>
              <a:chExt cx="409438" cy="398289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34668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8"/>
                    <a:ext cx="182417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8"/>
                    <a:ext cx="182417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6667" t="-3333" r="-16667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552733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552733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Cálculo exato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93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585882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585882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positivo e se a partícula mover-se no sentido positivo, então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positivo.</a:t>
                </a:r>
              </a:p>
            </p:txBody>
          </p:sp>
        </mc:Choice>
        <mc:Fallback xmlns=""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1764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2099806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,0→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2099806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36985" y="4017783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85" y="4017783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2727" r="-6522" b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11112" y="4091379"/>
                <a:ext cx="1480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neste caso 0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r>
                  <a:rPr lang="pt-BR" i="1" dirty="0">
                    <a:sym typeface="Wingdings" panose="05000000000000000000" pitchFamily="2" charset="2"/>
                  </a:rPr>
                  <a:t>x</a:t>
                </a:r>
                <a:endParaRPr lang="pt-BR" i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12" y="4091379"/>
                <a:ext cx="1480598" cy="553998"/>
              </a:xfrm>
              <a:prstGeom prst="rect">
                <a:avLst/>
              </a:prstGeom>
              <a:blipFill>
                <a:blip r:embed="rId19"/>
                <a:stretch>
                  <a:fillRect l="-9465" r="-9053" b="-252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42" y="3327884"/>
            <a:ext cx="2463412" cy="6158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82E661-CF59-4716-95B3-688AFB01DEA3}"/>
              </a:ext>
            </a:extLst>
          </p:cNvPr>
          <p:cNvSpPr txBox="1"/>
          <p:nvPr/>
        </p:nvSpPr>
        <p:spPr>
          <a:xfrm>
            <a:off x="0" y="4311147"/>
            <a:ext cx="799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equilíbrio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v=0  a=0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vão existir duas forças de mesmo  módulo e opostas, fazendo trabalhos com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sinais diferentes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01833"/>
            <a:ext cx="86658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 uma mola com constante elástica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 N/cm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o valor mínimo do trabalho de uma força externa que alongue a mola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7,60 mm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partir:</a:t>
            </a:r>
          </a:p>
          <a:p>
            <a:pPr marL="342900" lvl="0" indent="-342900" algn="just" hangingPunct="0">
              <a:spcAft>
                <a:spcPts val="3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sua posição distendida.</a:t>
            </a:r>
            <a:r>
              <a:rPr lang="pt-BR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7804646" cy="351784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7. Exercício 17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efeito do potencial parabólico com a elongação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619" y="3349964"/>
            <a:ext cx="545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da posição em que já está alongada 7,60 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3219" y="1666388"/>
                <a:ext cx="136486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9" y="1666388"/>
                <a:ext cx="1364861" cy="64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503686" y="1672905"/>
                <a:ext cx="64722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6" y="1672905"/>
                <a:ext cx="647228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103604" y="1682629"/>
                <a:ext cx="1373196" cy="561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04" y="1682629"/>
                <a:ext cx="1373196" cy="561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339666" y="1853800"/>
                <a:ext cx="23188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𝑚𝑜𝑙𝑎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6" y="1853800"/>
                <a:ext cx="2318840" cy="246221"/>
              </a:xfrm>
              <a:prstGeom prst="rect">
                <a:avLst/>
              </a:prstGeom>
              <a:blipFill>
                <a:blip r:embed="rId5"/>
                <a:stretch>
                  <a:fillRect l="-1579" r="-1316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476800" y="1620447"/>
                <a:ext cx="855811" cy="726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00" y="1620447"/>
                <a:ext cx="855811" cy="726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26504" y="1650919"/>
                <a:ext cx="898003" cy="51482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04" y="1650919"/>
                <a:ext cx="898003" cy="51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7190" y="2303409"/>
            <a:ext cx="2198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Substituindo os valores:</a:t>
            </a:r>
          </a:p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(atenção às unidades)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137049" y="2158653"/>
                <a:ext cx="2531078" cy="758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(7,6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49" y="2158653"/>
                <a:ext cx="2531078" cy="758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49217" y="2517803"/>
                <a:ext cx="2257734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=0,043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=0,043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17" y="2517803"/>
                <a:ext cx="2257734" cy="246221"/>
              </a:xfrm>
              <a:prstGeom prst="rect">
                <a:avLst/>
              </a:prstGeom>
              <a:blipFill>
                <a:blip r:embed="rId9"/>
                <a:stretch>
                  <a:fillRect l="-1081" r="-2162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1362" y="3001599"/>
            <a:ext cx="844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da mola será negativo, pois a força e o deslocamento têm sentidos opostos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81362" y="3777389"/>
                <a:ext cx="1373196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" y="3777389"/>
                <a:ext cx="1373196" cy="5609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492161" y="3733024"/>
                <a:ext cx="855812" cy="728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61" y="3733024"/>
                <a:ext cx="855812" cy="728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56925" y="3810884"/>
                <a:ext cx="1265025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25" y="3810884"/>
                <a:ext cx="1265025" cy="5153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855492" y="3667739"/>
                <a:ext cx="3901517" cy="733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−(7,6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92" y="3667739"/>
                <a:ext cx="3901517" cy="7339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861014" y="3958598"/>
                <a:ext cx="126579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=0,130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014" y="3958598"/>
                <a:ext cx="1265796" cy="276999"/>
              </a:xfrm>
              <a:prstGeom prst="rect">
                <a:avLst/>
              </a:prstGeom>
              <a:blipFill>
                <a:blip r:embed="rId14"/>
                <a:stretch>
                  <a:fillRect l="-4348" r="-6280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74CA7224-5F6C-440B-A81A-B95AB032F6AA}"/>
              </a:ext>
            </a:extLst>
          </p:cNvPr>
          <p:cNvSpPr txBox="1"/>
          <p:nvPr/>
        </p:nvSpPr>
        <p:spPr>
          <a:xfrm>
            <a:off x="121490" y="1278953"/>
            <a:ext cx="76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mínimo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externa exatamente oposta à força da mola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0F3895-F85D-444C-8820-21BA7EEF3E8C}"/>
              </a:ext>
            </a:extLst>
          </p:cNvPr>
          <p:cNvSpPr txBox="1"/>
          <p:nvPr/>
        </p:nvSpPr>
        <p:spPr>
          <a:xfrm>
            <a:off x="7006951" y="2322009"/>
            <a:ext cx="205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positivo, força e deslocamento no mesmo sentido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DF324D-275B-439F-AB6C-8CAE66563DAC}"/>
              </a:ext>
            </a:extLst>
          </p:cNvPr>
          <p:cNvSpPr txBox="1"/>
          <p:nvPr/>
        </p:nvSpPr>
        <p:spPr>
          <a:xfrm>
            <a:off x="1827300" y="4489203"/>
            <a:ext cx="677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 deslocamento, trabalho 3 vezes maior! Porque a força é variável</a:t>
            </a:r>
          </a:p>
        </p:txBody>
      </p:sp>
    </p:spTree>
    <p:extLst>
      <p:ext uri="{BB962C8B-B14F-4D97-AF65-F5344CB8AC3E}">
        <p14:creationId xmlns:p14="http://schemas.microsoft.com/office/powerpoint/2010/main" val="848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 animBg="1"/>
      <p:bldP spid="2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433529" y="726404"/>
                <a:ext cx="1432892" cy="86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726404"/>
                <a:ext cx="1432892" cy="863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1834113" y="697468"/>
                <a:ext cx="1842299" cy="949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13" y="697468"/>
                <a:ext cx="1842299" cy="949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735" t="-37500" r="-19118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3213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como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3213444" cy="276999"/>
              </a:xfrm>
              <a:prstGeom prst="rect">
                <a:avLst/>
              </a:prstGeom>
              <a:blipFill>
                <a:blip r:embed="rId5"/>
                <a:stretch>
                  <a:fillRect l="-1898" t="-45652" r="-3416" b="-478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405705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405705" cy="857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089367" y="2621080"/>
                <a:ext cx="1940852" cy="86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621080"/>
                <a:ext cx="1940852" cy="863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7380696-F601-875B-830D-BE4649BE28FB}"/>
              </a:ext>
            </a:extLst>
          </p:cNvPr>
          <p:cNvCxnSpPr/>
          <p:nvPr/>
        </p:nvCxnSpPr>
        <p:spPr>
          <a:xfrm>
            <a:off x="6196934" y="2773490"/>
            <a:ext cx="234000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C80D46D-F122-86F2-6226-C138C68A9D59}"/>
              </a:ext>
            </a:extLst>
          </p:cNvPr>
          <p:cNvCxnSpPr>
            <a:cxnSpLocks/>
          </p:cNvCxnSpPr>
          <p:nvPr/>
        </p:nvCxnSpPr>
        <p:spPr>
          <a:xfrm rot="16200000">
            <a:off x="5340188" y="1848836"/>
            <a:ext cx="2059093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DD8385F-A9B6-2CDE-11B4-DDF0FA5A389B}"/>
              </a:ext>
            </a:extLst>
          </p:cNvPr>
          <p:cNvSpPr/>
          <p:nvPr/>
        </p:nvSpPr>
        <p:spPr>
          <a:xfrm>
            <a:off x="6638400" y="1065600"/>
            <a:ext cx="1505847" cy="1533600"/>
          </a:xfrm>
          <a:custGeom>
            <a:avLst/>
            <a:gdLst>
              <a:gd name="connsiteX0" fmla="*/ 0 w 1505847"/>
              <a:gd name="connsiteY0" fmla="*/ 1533600 h 1533600"/>
              <a:gd name="connsiteX1" fmla="*/ 338400 w 1505847"/>
              <a:gd name="connsiteY1" fmla="*/ 1418400 h 1533600"/>
              <a:gd name="connsiteX2" fmla="*/ 554400 w 1505847"/>
              <a:gd name="connsiteY2" fmla="*/ 1382400 h 1533600"/>
              <a:gd name="connsiteX3" fmla="*/ 828000 w 1505847"/>
              <a:gd name="connsiteY3" fmla="*/ 1260000 h 1533600"/>
              <a:gd name="connsiteX4" fmla="*/ 972000 w 1505847"/>
              <a:gd name="connsiteY4" fmla="*/ 1022400 h 1533600"/>
              <a:gd name="connsiteX5" fmla="*/ 1029600 w 1505847"/>
              <a:gd name="connsiteY5" fmla="*/ 813600 h 1533600"/>
              <a:gd name="connsiteX6" fmla="*/ 842400 w 1505847"/>
              <a:gd name="connsiteY6" fmla="*/ 561600 h 1533600"/>
              <a:gd name="connsiteX7" fmla="*/ 928800 w 1505847"/>
              <a:gd name="connsiteY7" fmla="*/ 309600 h 1533600"/>
              <a:gd name="connsiteX8" fmla="*/ 1216800 w 1505847"/>
              <a:gd name="connsiteY8" fmla="*/ 151200 h 1533600"/>
              <a:gd name="connsiteX9" fmla="*/ 1461600 w 1505847"/>
              <a:gd name="connsiteY9" fmla="*/ 79200 h 1533600"/>
              <a:gd name="connsiteX10" fmla="*/ 1504800 w 1505847"/>
              <a:gd name="connsiteY10" fmla="*/ 0 h 15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5847" h="1533600">
                <a:moveTo>
                  <a:pt x="0" y="1533600"/>
                </a:moveTo>
                <a:cubicBezTo>
                  <a:pt x="123000" y="1488600"/>
                  <a:pt x="246000" y="1443600"/>
                  <a:pt x="338400" y="1418400"/>
                </a:cubicBezTo>
                <a:cubicBezTo>
                  <a:pt x="430800" y="1393200"/>
                  <a:pt x="472800" y="1408800"/>
                  <a:pt x="554400" y="1382400"/>
                </a:cubicBezTo>
                <a:cubicBezTo>
                  <a:pt x="636000" y="1356000"/>
                  <a:pt x="758400" y="1320000"/>
                  <a:pt x="828000" y="1260000"/>
                </a:cubicBezTo>
                <a:cubicBezTo>
                  <a:pt x="897600" y="1200000"/>
                  <a:pt x="938400" y="1096800"/>
                  <a:pt x="972000" y="1022400"/>
                </a:cubicBezTo>
                <a:cubicBezTo>
                  <a:pt x="1005600" y="948000"/>
                  <a:pt x="1051200" y="890400"/>
                  <a:pt x="1029600" y="813600"/>
                </a:cubicBezTo>
                <a:cubicBezTo>
                  <a:pt x="1008000" y="736800"/>
                  <a:pt x="859200" y="645600"/>
                  <a:pt x="842400" y="561600"/>
                </a:cubicBezTo>
                <a:cubicBezTo>
                  <a:pt x="825600" y="477600"/>
                  <a:pt x="866400" y="378000"/>
                  <a:pt x="928800" y="309600"/>
                </a:cubicBezTo>
                <a:cubicBezTo>
                  <a:pt x="991200" y="241200"/>
                  <a:pt x="1128000" y="189600"/>
                  <a:pt x="1216800" y="151200"/>
                </a:cubicBezTo>
                <a:cubicBezTo>
                  <a:pt x="1305600" y="112800"/>
                  <a:pt x="1413600" y="104400"/>
                  <a:pt x="1461600" y="79200"/>
                </a:cubicBezTo>
                <a:cubicBezTo>
                  <a:pt x="1509600" y="54000"/>
                  <a:pt x="1507200" y="27000"/>
                  <a:pt x="150480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16E2090-AE4F-DFE1-80F4-11164BD6D054}"/>
                  </a:ext>
                </a:extLst>
              </p:cNvPr>
              <p:cNvSpPr txBox="1"/>
              <p:nvPr/>
            </p:nvSpPr>
            <p:spPr>
              <a:xfrm>
                <a:off x="7514266" y="1063178"/>
                <a:ext cx="176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16E2090-AE4F-DFE1-80F4-11164BD6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266" y="1063178"/>
                <a:ext cx="176330" cy="276999"/>
              </a:xfrm>
              <a:prstGeom prst="rect">
                <a:avLst/>
              </a:prstGeom>
              <a:blipFill>
                <a:blip r:embed="rId8"/>
                <a:stretch>
                  <a:fillRect l="-34483" r="-27586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3D1413D-5117-B831-BE20-C4C167BAF3BF}"/>
              </a:ext>
            </a:extLst>
          </p:cNvPr>
          <p:cNvCxnSpPr>
            <a:cxnSpLocks/>
          </p:cNvCxnSpPr>
          <p:nvPr/>
        </p:nvCxnSpPr>
        <p:spPr>
          <a:xfrm flipV="1">
            <a:off x="7514266" y="2187712"/>
            <a:ext cx="629981" cy="7593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4288FD0-61DB-C19D-0385-CC512CDD98F0}"/>
              </a:ext>
            </a:extLst>
          </p:cNvPr>
          <p:cNvCxnSpPr>
            <a:cxnSpLocks/>
          </p:cNvCxnSpPr>
          <p:nvPr/>
        </p:nvCxnSpPr>
        <p:spPr>
          <a:xfrm flipV="1">
            <a:off x="7538110" y="2088000"/>
            <a:ext cx="95150" cy="156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78E585D-B85B-AC12-FA29-AD2850E69407}"/>
              </a:ext>
            </a:extLst>
          </p:cNvPr>
          <p:cNvSpPr txBox="1"/>
          <p:nvPr/>
        </p:nvSpPr>
        <p:spPr>
          <a:xfrm>
            <a:off x="8310586" y="2773490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F5EEB1B-04AA-0A03-76EA-32D99D8AC5D8}"/>
              </a:ext>
            </a:extLst>
          </p:cNvPr>
          <p:cNvSpPr txBox="1"/>
          <p:nvPr/>
        </p:nvSpPr>
        <p:spPr>
          <a:xfrm>
            <a:off x="6014753" y="769222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DC45DE7-EFF5-6455-3E48-B71BE323F0F8}"/>
                  </a:ext>
                </a:extLst>
              </p:cNvPr>
              <p:cNvSpPr txBox="1"/>
              <p:nvPr/>
            </p:nvSpPr>
            <p:spPr>
              <a:xfrm>
                <a:off x="7726665" y="2187530"/>
                <a:ext cx="3505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i="1" dirty="0"/>
              </a:p>
            </p:txBody>
          </p:sp>
        </mc:Choice>
        <mc:Fallback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DC45DE7-EFF5-6455-3E48-B71BE323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65" y="2187530"/>
                <a:ext cx="350520" cy="402931"/>
              </a:xfrm>
              <a:prstGeom prst="rect">
                <a:avLst/>
              </a:prstGeom>
              <a:blipFill>
                <a:blip r:embed="rId9"/>
                <a:stretch>
                  <a:fillRect t="-22727" r="-258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6DBEBCF8-2FFF-F296-7CAE-89B6901EF476}"/>
                  </a:ext>
                </a:extLst>
              </p:cNvPr>
              <p:cNvSpPr txBox="1"/>
              <p:nvPr/>
            </p:nvSpPr>
            <p:spPr>
              <a:xfrm>
                <a:off x="7146302" y="1859209"/>
                <a:ext cx="3505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6DBEBCF8-2FFF-F296-7CAE-89B6901EF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302" y="1859209"/>
                <a:ext cx="350520" cy="402931"/>
              </a:xfrm>
              <a:prstGeom prst="rect">
                <a:avLst/>
              </a:prstGeom>
              <a:blipFill>
                <a:blip r:embed="rId10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6F2B1A0-B583-AE64-31FD-54DC3247CA50}"/>
              </a:ext>
            </a:extLst>
          </p:cNvPr>
          <p:cNvCxnSpPr>
            <a:cxnSpLocks/>
          </p:cNvCxnSpPr>
          <p:nvPr/>
        </p:nvCxnSpPr>
        <p:spPr>
          <a:xfrm flipV="1">
            <a:off x="7598086" y="3848872"/>
            <a:ext cx="629981" cy="7593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6F89F5F-0879-A339-1587-BA52F7AD4745}"/>
              </a:ext>
            </a:extLst>
          </p:cNvPr>
          <p:cNvCxnSpPr>
            <a:cxnSpLocks/>
          </p:cNvCxnSpPr>
          <p:nvPr/>
        </p:nvCxnSpPr>
        <p:spPr>
          <a:xfrm flipV="1">
            <a:off x="7621930" y="3749160"/>
            <a:ext cx="95150" cy="156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1E9F45F-08FF-6700-0020-20DE0AE83F16}"/>
                  </a:ext>
                </a:extLst>
              </p:cNvPr>
              <p:cNvSpPr txBox="1"/>
              <p:nvPr/>
            </p:nvSpPr>
            <p:spPr>
              <a:xfrm>
                <a:off x="7810485" y="3848690"/>
                <a:ext cx="3505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i="1" dirty="0"/>
              </a:p>
            </p:txBody>
          </p:sp>
        </mc:Choice>
        <mc:Fallback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1E9F45F-08FF-6700-0020-20DE0AE83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85" y="3848690"/>
                <a:ext cx="350520" cy="402931"/>
              </a:xfrm>
              <a:prstGeom prst="rect">
                <a:avLst/>
              </a:prstGeom>
              <a:blipFill>
                <a:blip r:embed="rId11"/>
                <a:stretch>
                  <a:fillRect t="-22727" r="-258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0C71090-342E-E05B-8C2B-941F971ABEF7}"/>
                  </a:ext>
                </a:extLst>
              </p:cNvPr>
              <p:cNvSpPr txBox="1"/>
              <p:nvPr/>
            </p:nvSpPr>
            <p:spPr>
              <a:xfrm>
                <a:off x="7230122" y="3520369"/>
                <a:ext cx="3505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0C71090-342E-E05B-8C2B-941F971AB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22" y="3520369"/>
                <a:ext cx="350520" cy="402931"/>
              </a:xfrm>
              <a:prstGeom prst="rect">
                <a:avLst/>
              </a:prstGeom>
              <a:blipFill>
                <a:blip r:embed="rId12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0BB235A-FCC1-10A5-A585-287B58FDD199}"/>
              </a:ext>
            </a:extLst>
          </p:cNvPr>
          <p:cNvCxnSpPr/>
          <p:nvPr/>
        </p:nvCxnSpPr>
        <p:spPr>
          <a:xfrm flipV="1">
            <a:off x="7321562" y="3200400"/>
            <a:ext cx="755623" cy="11887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o 44">
            <a:extLst>
              <a:ext uri="{FF2B5EF4-FFF2-40B4-BE49-F238E27FC236}">
                <a16:creationId xmlns:a16="http://schemas.microsoft.com/office/drawing/2014/main" id="{BF27B138-199D-600E-AA84-80E6B80476E1}"/>
              </a:ext>
            </a:extLst>
          </p:cNvPr>
          <p:cNvSpPr/>
          <p:nvPr/>
        </p:nvSpPr>
        <p:spPr>
          <a:xfrm>
            <a:off x="7286377" y="3545146"/>
            <a:ext cx="748139" cy="713767"/>
          </a:xfrm>
          <a:prstGeom prst="arc">
            <a:avLst>
              <a:gd name="adj1" fmla="val 17963395"/>
              <a:gd name="adj2" fmla="val 2122852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099BDF4-881C-5E48-7A13-12CE0C5DC9A9}"/>
              </a:ext>
            </a:extLst>
          </p:cNvPr>
          <p:cNvSpPr txBox="1"/>
          <p:nvPr/>
        </p:nvSpPr>
        <p:spPr>
          <a:xfrm>
            <a:off x="7923514" y="3421781"/>
            <a:ext cx="44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Symbol" panose="05050102010706020507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777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5769355" y="-1357146"/>
            <a:ext cx="3212704" cy="3356067"/>
            <a:chOff x="2535180" y="858032"/>
            <a:chExt cx="3212704" cy="3356067"/>
          </a:xfrm>
        </p:grpSpPr>
        <p:grpSp>
          <p:nvGrpSpPr>
            <p:cNvPr id="24" name="Agrupar 23"/>
            <p:cNvGrpSpPr/>
            <p:nvPr/>
          </p:nvGrpSpPr>
          <p:grpSpPr>
            <a:xfrm>
              <a:off x="2535180" y="858032"/>
              <a:ext cx="3157901" cy="3356067"/>
              <a:chOff x="2761423" y="1998399"/>
              <a:chExt cx="3157901" cy="3356067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2771385" y="2460598"/>
                <a:ext cx="3058283" cy="28938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2771385" y="1998399"/>
                <a:ext cx="3147939" cy="190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2761423" y="3904695"/>
                <a:ext cx="1447669" cy="144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5" name="Retângulo 24"/>
            <p:cNvSpPr/>
            <p:nvPr/>
          </p:nvSpPr>
          <p:spPr>
            <a:xfrm>
              <a:off x="4125524" y="2389661"/>
              <a:ext cx="1622360" cy="925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de Seta Reta 2"/>
          <p:cNvCxnSpPr/>
          <p:nvPr/>
        </p:nvCxnSpPr>
        <p:spPr>
          <a:xfrm>
            <a:off x="7199023" y="504857"/>
            <a:ext cx="14817" cy="148166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7207361" y="1995252"/>
            <a:ext cx="1766921" cy="36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675387" y="1932549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87" y="1932549"/>
                <a:ext cx="183319" cy="276999"/>
              </a:xfrm>
              <a:prstGeom prst="rect">
                <a:avLst/>
              </a:prstGeom>
              <a:blipFill>
                <a:blip r:embed="rId2"/>
                <a:stretch>
                  <a:fillRect l="-20000" r="-13333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16861" y="501188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61" y="501188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33333" r="-30000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7213840" y="721807"/>
            <a:ext cx="1004537" cy="855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8224881" y="1577672"/>
            <a:ext cx="138546" cy="122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7206431" y="711276"/>
            <a:ext cx="1269696" cy="58459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501005" y="1277490"/>
            <a:ext cx="142368" cy="1263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878359" y="1260234"/>
            <a:ext cx="431800" cy="36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12" name="Arco 11"/>
          <p:cNvSpPr/>
          <p:nvPr/>
        </p:nvSpPr>
        <p:spPr>
          <a:xfrm rot="6973090">
            <a:off x="7092097" y="717866"/>
            <a:ext cx="463138" cy="3718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/>
          <p:cNvSpPr/>
          <p:nvPr/>
        </p:nvSpPr>
        <p:spPr>
          <a:xfrm rot="6973090">
            <a:off x="7080213" y="527289"/>
            <a:ext cx="397903" cy="304765"/>
          </a:xfrm>
          <a:prstGeom prst="arc">
            <a:avLst>
              <a:gd name="adj1" fmla="val 17145769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378668" y="1081998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68" y="1081998"/>
                <a:ext cx="14632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220513" y="848531"/>
                <a:ext cx="19652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05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05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13" y="848531"/>
                <a:ext cx="196528" cy="161583"/>
              </a:xfrm>
              <a:prstGeom prst="rect">
                <a:avLst/>
              </a:prstGeom>
              <a:blipFill>
                <a:blip r:embed="rId5"/>
                <a:stretch>
                  <a:fillRect l="-15152" r="-303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H="1">
            <a:off x="8232374" y="1615962"/>
            <a:ext cx="828821" cy="36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657970" y="1324491"/>
            <a:ext cx="4177" cy="66622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609027" y="1308185"/>
            <a:ext cx="25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omic Sans MS" panose="030F0702030302020204" pitchFamily="66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8809646" y="1646657"/>
                <a:ext cx="21243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46" y="1646657"/>
                <a:ext cx="212430" cy="310598"/>
              </a:xfrm>
              <a:prstGeom prst="rect">
                <a:avLst/>
              </a:prstGeom>
              <a:blipFill>
                <a:blip r:embed="rId6"/>
                <a:stretch>
                  <a:fillRect l="-22857" t="-41176" r="-10000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5591555" y="155002"/>
            <a:ext cx="355600" cy="4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8328550" y="1474967"/>
            <a:ext cx="153867" cy="12981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8210825" y="1394246"/>
                <a:ext cx="178574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sz="105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05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25" y="1394246"/>
                <a:ext cx="178574" cy="161583"/>
              </a:xfrm>
              <a:prstGeom prst="rect">
                <a:avLst/>
              </a:prstGeom>
              <a:blipFill>
                <a:blip r:embed="rId7"/>
                <a:stretch>
                  <a:fillRect l="-20690" t="-34615" r="-96552" b="-1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7848888" y="771587"/>
            <a:ext cx="16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-32460" y="379232"/>
            <a:ext cx="6948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suspenso por um fio de comprimento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  <a:p>
            <a:pPr algn="just" hangingPunct="0"/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objeto é puxado para o lado, da posição com o fio na vertical, </a:t>
            </a:r>
          </a:p>
          <a:p>
            <a:pPr algn="just" hangingPunct="0"/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força </a:t>
            </a:r>
            <a:r>
              <a:rPr lang="pt-BR" sz="16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horizontal até formar um ângulo </a:t>
            </a:r>
            <a:r>
              <a:rPr lang="pt-BR" sz="16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600" i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a vertical.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Deslocamento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 sistema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fica em equilíbrio durante o processo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/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realizado nesse deslocamento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cada força  no objeto.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0" y="18956"/>
            <a:ext cx="590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ex. 20. </a:t>
            </a:r>
            <a:r>
              <a:rPr lang="pt-BR" b="1" dirty="0">
                <a:solidFill>
                  <a:srgbClr val="0070C0"/>
                </a:solidFill>
              </a:rPr>
              <a:t>Trabalho de força que puxa um pêndulo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-29634" y="2209548"/>
            <a:ext cx="318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p:grpSp>
        <p:nvGrpSpPr>
          <p:cNvPr id="63" name="Agrupar 62"/>
          <p:cNvGrpSpPr/>
          <p:nvPr/>
        </p:nvGrpSpPr>
        <p:grpSpPr>
          <a:xfrm>
            <a:off x="2325743" y="1957255"/>
            <a:ext cx="2077135" cy="1272778"/>
            <a:chOff x="2325743" y="1957255"/>
            <a:chExt cx="2077135" cy="1272778"/>
          </a:xfrm>
        </p:grpSpPr>
        <p:cxnSp>
          <p:nvCxnSpPr>
            <p:cNvPr id="39" name="Conector de Seta Reta 38"/>
            <p:cNvCxnSpPr/>
            <p:nvPr/>
          </p:nvCxnSpPr>
          <p:spPr>
            <a:xfrm>
              <a:off x="2972841" y="2031409"/>
              <a:ext cx="14818" cy="11986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41" idx="0"/>
            </p:cNvCxnSpPr>
            <p:nvPr/>
          </p:nvCxnSpPr>
          <p:spPr>
            <a:xfrm flipH="1">
              <a:off x="2325743" y="2681124"/>
              <a:ext cx="1985476" cy="2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4219559" y="2681124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559" y="2681124"/>
                  <a:ext cx="1833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3333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2714741" y="195725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741" y="1957255"/>
                  <a:ext cx="18671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2258" r="-25806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/>
            <p:cNvCxnSpPr/>
            <p:nvPr/>
          </p:nvCxnSpPr>
          <p:spPr>
            <a:xfrm flipV="1">
              <a:off x="2987658" y="2686541"/>
              <a:ext cx="1" cy="51101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/>
            <p:nvPr/>
          </p:nvCxnSpPr>
          <p:spPr>
            <a:xfrm flipH="1">
              <a:off x="2992432" y="2697419"/>
              <a:ext cx="711735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>
              <a:off x="2429610" y="2134382"/>
              <a:ext cx="532191" cy="546742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o 55"/>
            <p:cNvSpPr/>
            <p:nvPr/>
          </p:nvSpPr>
          <p:spPr>
            <a:xfrm rot="16504018">
              <a:off x="2807554" y="2510832"/>
              <a:ext cx="271426" cy="221696"/>
            </a:xfrm>
            <a:prstGeom prst="arc">
              <a:avLst>
                <a:gd name="adj1" fmla="val 17978301"/>
                <a:gd name="adj2" fmla="val 5578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2801754" y="2301531"/>
                  <a:ext cx="14632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754" y="2301531"/>
                  <a:ext cx="146322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20833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2429610" y="2310068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610" y="2310068"/>
                  <a:ext cx="207044" cy="310598"/>
                </a:xfrm>
                <a:prstGeom prst="rect">
                  <a:avLst/>
                </a:prstGeom>
                <a:blipFill>
                  <a:blip r:embed="rId11"/>
                  <a:stretch>
                    <a:fillRect l="-26471" r="-20588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2697220" y="2766653"/>
                  <a:ext cx="2124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220" y="2766653"/>
                  <a:ext cx="212429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2857" r="-22857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289050" y="2370526"/>
                  <a:ext cx="21422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050" y="2370526"/>
                  <a:ext cx="214225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25714" t="-43137" r="-97143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4585818" y="2217536"/>
                <a:ext cx="127002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18" y="2217536"/>
                <a:ext cx="1270028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702993" y="2874618"/>
                <a:ext cx="201311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93" y="2874618"/>
                <a:ext cx="2013115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918457" y="2295998"/>
                <a:ext cx="1408270" cy="393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57" y="2295998"/>
                <a:ext cx="1408270" cy="393569"/>
              </a:xfrm>
              <a:prstGeom prst="rect">
                <a:avLst/>
              </a:prstGeom>
              <a:blipFill>
                <a:blip r:embed="rId16"/>
                <a:stretch>
                  <a:fillRect t="-12500" r="-13853" b="-1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7516569" y="2346780"/>
                <a:ext cx="16364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69" y="2346780"/>
                <a:ext cx="1636474" cy="338554"/>
              </a:xfrm>
              <a:prstGeom prst="rect">
                <a:avLst/>
              </a:prstGeom>
              <a:blipFill>
                <a:blip r:embed="rId17"/>
                <a:stretch>
                  <a:fillRect t="-12500" r="-12313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111719" y="3892308"/>
                <a:ext cx="2241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9" y="3892308"/>
                <a:ext cx="2241511" cy="276999"/>
              </a:xfrm>
              <a:prstGeom prst="rect">
                <a:avLst/>
              </a:prstGeom>
              <a:blipFill>
                <a:blip r:embed="rId18"/>
                <a:stretch>
                  <a:fillRect l="-543" r="-163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eta para a Direita 68"/>
          <p:cNvSpPr/>
          <p:nvPr/>
        </p:nvSpPr>
        <p:spPr>
          <a:xfrm>
            <a:off x="2389099" y="3932196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3041486" y="3892307"/>
                <a:ext cx="1244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6" y="3892307"/>
                <a:ext cx="1244700" cy="276999"/>
              </a:xfrm>
              <a:prstGeom prst="rect">
                <a:avLst/>
              </a:prstGeom>
              <a:blipFill>
                <a:blip r:embed="rId19"/>
                <a:stretch>
                  <a:fillRect l="-3431" r="-294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111719" y="4245418"/>
                <a:ext cx="1828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9" y="4245418"/>
                <a:ext cx="1828769" cy="276999"/>
              </a:xfrm>
              <a:prstGeom prst="rect">
                <a:avLst/>
              </a:prstGeom>
              <a:blipFill>
                <a:blip r:embed="rId20"/>
                <a:stretch>
                  <a:fillRect l="-1333" r="-233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2389099" y="4285306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041486" y="4245417"/>
                <a:ext cx="99283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6" y="4245417"/>
                <a:ext cx="992836" cy="4744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have Direita 73"/>
          <p:cNvSpPr/>
          <p:nvPr/>
        </p:nvSpPr>
        <p:spPr>
          <a:xfrm>
            <a:off x="4599315" y="3878348"/>
            <a:ext cx="223025" cy="644069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4981045" y="3932196"/>
                <a:ext cx="151214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045" y="3932196"/>
                <a:ext cx="1512144" cy="52277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7479601" y="4083918"/>
                <a:ext cx="1375889" cy="2769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01" y="4083918"/>
                <a:ext cx="1375889" cy="276999"/>
              </a:xfrm>
              <a:prstGeom prst="rect">
                <a:avLst/>
              </a:prstGeom>
              <a:blipFill>
                <a:blip r:embed="rId23"/>
                <a:stretch>
                  <a:fillRect l="-3982" r="-265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Seta para a Direita 76"/>
          <p:cNvSpPr/>
          <p:nvPr/>
        </p:nvSpPr>
        <p:spPr>
          <a:xfrm>
            <a:off x="7068113" y="412380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/>
          <p:cNvSpPr txBox="1"/>
          <p:nvPr/>
        </p:nvSpPr>
        <p:spPr>
          <a:xfrm>
            <a:off x="38553" y="3220543"/>
            <a:ext cx="46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da força F (2ª lei de Newton)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6F1CD4C5-E3C4-488F-8984-74427F4A4E09}"/>
                  </a:ext>
                </a:extLst>
              </p:cNvPr>
              <p:cNvSpPr txBox="1"/>
              <p:nvPr/>
            </p:nvSpPr>
            <p:spPr>
              <a:xfrm>
                <a:off x="38553" y="3570351"/>
                <a:ext cx="4282005" cy="370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sistema em equilíbrio durante o processo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6F1CD4C5-E3C4-488F-8984-74427F4A4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" y="3570351"/>
                <a:ext cx="4282005" cy="370101"/>
              </a:xfrm>
              <a:prstGeom prst="rect">
                <a:avLst/>
              </a:prstGeom>
              <a:blipFill>
                <a:blip r:embed="rId24"/>
                <a:stretch>
                  <a:fillRect l="-711" t="-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25CCDF2-C1E7-47F4-A6E9-32FD420136E5}"/>
                  </a:ext>
                </a:extLst>
              </p:cNvPr>
              <p:cNvSpPr txBox="1"/>
              <p:nvPr/>
            </p:nvSpPr>
            <p:spPr>
              <a:xfrm>
                <a:off x="4901476" y="4473738"/>
                <a:ext cx="4159719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tem a direção e sentido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enunciado)</a:t>
                </a: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25CCDF2-C1E7-47F4-A6E9-32FD4201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476" y="4473738"/>
                <a:ext cx="4159719" cy="368499"/>
              </a:xfrm>
              <a:prstGeom prst="rect">
                <a:avLst/>
              </a:prstGeom>
              <a:blipFill>
                <a:blip r:embed="rId25"/>
                <a:stretch>
                  <a:fillRect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/>
      <p:bldP spid="18" grpId="0"/>
      <p:bldP spid="19" grpId="0"/>
      <p:bldP spid="22" grpId="0"/>
      <p:bldP spid="35" grpId="0"/>
      <p:bldP spid="38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 animBg="1"/>
      <p:bldP spid="78" grpId="0"/>
      <p:bldP spid="62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31186</TotalTime>
  <Words>2094</Words>
  <Application>Microsoft Office PowerPoint</Application>
  <PresentationFormat>Apresentação na tela (16:9)</PresentationFormat>
  <Paragraphs>359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18</vt:i4>
      </vt:variant>
    </vt:vector>
  </HeadingPairs>
  <TitlesOfParts>
    <vt:vector size="42" baseType="lpstr">
      <vt:lpstr>Arial</vt:lpstr>
      <vt:lpstr>Calibri</vt:lpstr>
      <vt:lpstr>Cambria Math</vt:lpstr>
      <vt:lpstr>CG Times (W1)</vt:lpstr>
      <vt:lpstr>Comic Sans MS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7. Exercício 17 efeito do potencial parabólico com a elongação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1585</cp:revision>
  <dcterms:created xsi:type="dcterms:W3CDTF">2016-03-09T00:36:12Z</dcterms:created>
  <dcterms:modified xsi:type="dcterms:W3CDTF">2022-11-01T20:39:25Z</dcterms:modified>
</cp:coreProperties>
</file>