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1" r:id="rId14"/>
    <p:sldId id="267" r:id="rId15"/>
    <p:sldId id="268" r:id="rId16"/>
    <p:sldId id="269" r:id="rId17"/>
    <p:sldId id="293" r:id="rId18"/>
    <p:sldId id="270" r:id="rId19"/>
    <p:sldId id="271" r:id="rId20"/>
    <p:sldId id="288" r:id="rId21"/>
    <p:sldId id="285" r:id="rId22"/>
    <p:sldId id="273" r:id="rId23"/>
    <p:sldId id="274" r:id="rId24"/>
    <p:sldId id="276" r:id="rId25"/>
    <p:sldId id="279" r:id="rId26"/>
    <p:sldId id="287" r:id="rId27"/>
    <p:sldId id="280" r:id="rId28"/>
    <p:sldId id="281" r:id="rId29"/>
    <p:sldId id="282" r:id="rId30"/>
    <p:sldId id="283" r:id="rId31"/>
    <p:sldId id="284" r:id="rId32"/>
    <p:sldId id="29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4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>
      <p:cViewPr varScale="1">
        <p:scale>
          <a:sx n="86" d="100"/>
          <a:sy n="86" d="100"/>
        </p:scale>
        <p:origin x="176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22D4-E722-4077-9829-4EDF0A3B6287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BC70B-FBFD-41AE-B945-4DE9F97FC5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09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C70B-FBFD-41AE-B945-4DE9F97FC54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1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C70B-FBFD-41AE-B945-4DE9F97FC54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15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C70B-FBFD-41AE-B945-4DE9F97FC54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95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BC70B-FBFD-41AE-B945-4DE9F97FC548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12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DA0E84A-94EE-432E-B75D-0C1C890A5454}" type="datetimeFigureOut">
              <a:rPr lang="pt-BR" smtClean="0"/>
              <a:t>19/09/2022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7A69AA-B788-4EF5-8732-55A69697FD4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920880" cy="1872208"/>
          </a:xfrm>
        </p:spPr>
        <p:txBody>
          <a:bodyPr>
            <a:noAutofit/>
          </a:bodyPr>
          <a:lstStyle/>
          <a:p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Impact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of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a Palatal Fistula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After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Cleft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Palate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Repair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on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Velopharyngeal</a:t>
            </a:r>
            <a:r>
              <a:rPr lang="pt-BR" sz="3600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pt-BR" sz="3600" dirty="0" err="1">
                <a:solidFill>
                  <a:srgbClr val="0070C0"/>
                </a:solidFill>
                <a:latin typeface="+mn-lt"/>
                <a:cs typeface="Arial" pitchFamily="34" charset="0"/>
              </a:rPr>
              <a:t>Closure</a:t>
            </a:r>
            <a:endParaRPr lang="pt-BR" sz="360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936104"/>
          </a:xfrm>
        </p:spPr>
        <p:txBody>
          <a:bodyPr>
            <a:normAutofit/>
          </a:bodyPr>
          <a:lstStyle/>
          <a:p>
            <a:r>
              <a:rPr lang="pt-BR" sz="2000" dirty="0" err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Geisman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 et al. </a:t>
            </a:r>
          </a:p>
          <a:p>
            <a:r>
              <a:rPr lang="pt-BR" sz="2000" dirty="0" err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Cleft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Palate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-Craniofacial </a:t>
            </a:r>
            <a:r>
              <a:rPr lang="pt-BR" sz="2000" dirty="0" err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Journal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,  </a:t>
            </a:r>
            <a:r>
              <a:rPr lang="pt-BR" sz="2000" dirty="0" err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Aug</a:t>
            </a:r>
            <a:r>
              <a:rPr lang="pt-BR" sz="200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 2022.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572000" y="5395060"/>
            <a:ext cx="430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+mj-lt"/>
                <a:cs typeface="Arial" pitchFamily="34" charset="0"/>
              </a:rPr>
              <a:t>Renan </a:t>
            </a:r>
            <a:r>
              <a:rPr lang="pt-BR" b="1" dirty="0" err="1">
                <a:latin typeface="+mj-lt"/>
                <a:cs typeface="Arial" pitchFamily="34" charset="0"/>
              </a:rPr>
              <a:t>Canale</a:t>
            </a:r>
            <a:r>
              <a:rPr lang="pt-BR" b="1" dirty="0">
                <a:latin typeface="+mj-lt"/>
                <a:cs typeface="Arial" pitchFamily="34" charset="0"/>
              </a:rPr>
              <a:t> Peres </a:t>
            </a:r>
            <a:r>
              <a:rPr lang="pt-BR" b="1" dirty="0" err="1">
                <a:latin typeface="+mj-lt"/>
                <a:cs typeface="Arial" pitchFamily="34" charset="0"/>
              </a:rPr>
              <a:t>Montanher</a:t>
            </a:r>
            <a:endParaRPr lang="pt-BR" b="1" dirty="0">
              <a:latin typeface="+mj-lt"/>
              <a:cs typeface="Arial" pitchFamily="34" charset="0"/>
            </a:endParaRPr>
          </a:p>
          <a:p>
            <a:r>
              <a:rPr lang="pt-BR" b="1" dirty="0">
                <a:latin typeface="+mj-lt"/>
                <a:cs typeface="Arial" pitchFamily="34" charset="0"/>
              </a:rPr>
              <a:t>Silvia Regina Molinari  de </a:t>
            </a:r>
            <a:r>
              <a:rPr lang="pt-BR" b="1" dirty="0" err="1">
                <a:latin typeface="+mj-lt"/>
                <a:cs typeface="Arial" pitchFamily="34" charset="0"/>
              </a:rPr>
              <a:t>C.L.Megale</a:t>
            </a:r>
            <a:endParaRPr lang="pt-BR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9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Metodologia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Variáveis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556792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pt-BR" sz="3000" dirty="0"/>
              <a:t>sexo</a:t>
            </a:r>
          </a:p>
          <a:p>
            <a:pPr lvl="0"/>
            <a:r>
              <a:rPr lang="pt-BR" sz="3000" dirty="0"/>
              <a:t>data e idade no reparo primário</a:t>
            </a:r>
          </a:p>
          <a:p>
            <a:pPr lvl="0"/>
            <a:r>
              <a:rPr lang="pt-BR" sz="3000" dirty="0"/>
              <a:t>cirurgião</a:t>
            </a:r>
          </a:p>
          <a:p>
            <a:pPr lvl="0"/>
            <a:r>
              <a:rPr lang="pt-BR" sz="3000" dirty="0"/>
              <a:t>síndrome </a:t>
            </a:r>
          </a:p>
          <a:p>
            <a:pPr lvl="0"/>
            <a:r>
              <a:rPr lang="pt-BR" sz="3000" dirty="0"/>
              <a:t>presença e tipo de fístula palatina (Sistema de Classificação de Fístulas de Pittsburgh)</a:t>
            </a:r>
          </a:p>
          <a:p>
            <a:pPr lvl="0"/>
            <a:r>
              <a:rPr lang="pt-BR" sz="3000" dirty="0"/>
              <a:t>presença de DVF</a:t>
            </a:r>
          </a:p>
          <a:p>
            <a:pPr lvl="0"/>
            <a:r>
              <a:rPr lang="pt-BR" sz="3000" dirty="0"/>
              <a:t>data e idade da correção da fístula VF</a:t>
            </a:r>
          </a:p>
          <a:p>
            <a:pPr lvl="0"/>
            <a:r>
              <a:rPr lang="pt-BR" sz="3000" dirty="0"/>
              <a:t>idade no último acompanhamento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10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2057400"/>
            <a:ext cx="7498080" cy="3891880"/>
          </a:xfrm>
        </p:spPr>
        <p:txBody>
          <a:bodyPr>
            <a:normAutofit lnSpcReduction="10000"/>
          </a:bodyPr>
          <a:lstStyle/>
          <a:p>
            <a:pPr lvl="0"/>
            <a:r>
              <a:rPr lang="pt-BR" dirty="0"/>
              <a:t>foram incluídas todas as fístulas observadas no exame ou no intra operatório</a:t>
            </a:r>
          </a:p>
          <a:p>
            <a:pPr marL="82296" lvl="0" indent="0">
              <a:buNone/>
            </a:pPr>
            <a:endParaRPr lang="pt-BR" dirty="0"/>
          </a:p>
          <a:p>
            <a:pPr lvl="0"/>
            <a:r>
              <a:rPr lang="pt-BR" dirty="0"/>
              <a:t>reparo da fístula foi classificado em  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/>
              <a:t>isolado 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/>
              <a:t>combinado (enxerto ósseo alveolar ou palatoplastia secundária)</a:t>
            </a:r>
          </a:p>
        </p:txBody>
      </p:sp>
    </p:spTree>
    <p:extLst>
      <p:ext uri="{BB962C8B-B14F-4D97-AF65-F5344CB8AC3E}">
        <p14:creationId xmlns:p14="http://schemas.microsoft.com/office/powerpoint/2010/main" val="19560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Metodologia 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Avaliação da Fala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248472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Avaliação perceptivo-auditiva para avaliar a ressonância e a articulação a fim de identificar a presença de DVF</a:t>
            </a:r>
          </a:p>
          <a:p>
            <a:pPr lvl="0"/>
            <a:r>
              <a:rPr lang="pt-BR" dirty="0"/>
              <a:t>Averiguar a presença de fístula e sua localização: palato duro ou mole</a:t>
            </a:r>
          </a:p>
          <a:p>
            <a:pPr lvl="0"/>
            <a:r>
              <a:rPr lang="pt-BR" dirty="0"/>
              <a:t>Avaliação através de estudos de imagem,  </a:t>
            </a:r>
            <a:r>
              <a:rPr lang="pt-BR" dirty="0" err="1"/>
              <a:t>videonasofaringoscopia</a:t>
            </a:r>
            <a:r>
              <a:rPr lang="pt-BR" dirty="0"/>
              <a:t> e/ou </a:t>
            </a:r>
            <a:r>
              <a:rPr lang="pt-BR" dirty="0" err="1"/>
              <a:t>videofluoroscopia</a:t>
            </a:r>
            <a:r>
              <a:rPr lang="pt-BR" dirty="0"/>
              <a:t> da fala</a:t>
            </a:r>
          </a:p>
        </p:txBody>
      </p:sp>
    </p:spTree>
    <p:extLst>
      <p:ext uri="{BB962C8B-B14F-4D97-AF65-F5344CB8AC3E}">
        <p14:creationId xmlns:p14="http://schemas.microsoft.com/office/powerpoint/2010/main" val="214442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2870" y="323160"/>
            <a:ext cx="7498080" cy="1143000"/>
          </a:xfrm>
        </p:spPr>
        <p:txBody>
          <a:bodyPr/>
          <a:lstStyle/>
          <a:p>
            <a:r>
              <a:rPr lang="pt-BR" dirty="0" err="1">
                <a:solidFill>
                  <a:srgbClr val="0070C0"/>
                </a:solidFill>
              </a:rPr>
              <a:t>Nasofaringoscopia</a:t>
            </a:r>
            <a:r>
              <a:rPr lang="pt-BR" dirty="0">
                <a:solidFill>
                  <a:srgbClr val="0070C0"/>
                </a:solidFill>
              </a:rPr>
              <a:t> Flexível</a:t>
            </a:r>
          </a:p>
        </p:txBody>
      </p:sp>
      <p:pic>
        <p:nvPicPr>
          <p:cNvPr id="4" name="Imagem 3" descr="Laringoscop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02" y="1268760"/>
            <a:ext cx="3780140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77072"/>
            <a:ext cx="23844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240188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45036" y="608400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Esfíncter velo faríngeo aberto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115853" y="6089700"/>
            <a:ext cx="304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Esfíncter velo faríngeo fechado</a:t>
            </a:r>
          </a:p>
        </p:txBody>
      </p:sp>
      <p:sp>
        <p:nvSpPr>
          <p:cNvPr id="9" name="Rosca 8"/>
          <p:cNvSpPr/>
          <p:nvPr/>
        </p:nvSpPr>
        <p:spPr>
          <a:xfrm>
            <a:off x="6003195" y="2420888"/>
            <a:ext cx="593994" cy="576064"/>
          </a:xfrm>
          <a:prstGeom prst="donut">
            <a:avLst>
              <a:gd name="adj" fmla="val 5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2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Metodologia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Avaliação da Fala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3000" dirty="0"/>
              <a:t>Sistema de Classificação de Fístulas de Pittsburgh: tipos II, III e IV:</a:t>
            </a:r>
          </a:p>
          <a:p>
            <a:pPr lvl="0">
              <a:buFont typeface="Wingdings" pitchFamily="2" charset="2"/>
              <a:buChar char="Ø"/>
            </a:pPr>
            <a:r>
              <a:rPr lang="pt-BR" sz="3000" dirty="0"/>
              <a:t>II palato mole</a:t>
            </a:r>
          </a:p>
          <a:p>
            <a:pPr lvl="0">
              <a:buFont typeface="Wingdings" pitchFamily="2" charset="2"/>
              <a:buChar char="Ø"/>
            </a:pPr>
            <a:r>
              <a:rPr lang="pt-BR" sz="3000" dirty="0"/>
              <a:t>III junção entre palato mole e duro</a:t>
            </a:r>
          </a:p>
          <a:p>
            <a:pPr lvl="0">
              <a:buFont typeface="Wingdings" pitchFamily="2" charset="2"/>
              <a:buChar char="Ø"/>
            </a:pPr>
            <a:r>
              <a:rPr lang="pt-BR" sz="3000" dirty="0"/>
              <a:t>IV palato duro</a:t>
            </a:r>
          </a:p>
          <a:p>
            <a:pPr marL="82296" lvl="0" indent="0">
              <a:buNone/>
            </a:pPr>
            <a:endParaRPr lang="pt-BR" sz="3000" dirty="0"/>
          </a:p>
          <a:p>
            <a:pPr marL="82296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92" y="3645024"/>
            <a:ext cx="375602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1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rgbClr val="0070C0"/>
                </a:solidFill>
              </a:rPr>
              <a:t>RESULTADOS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Características do paciente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15616" y="1844824"/>
            <a:ext cx="7708392" cy="4403576"/>
          </a:xfrm>
        </p:spPr>
        <p:txBody>
          <a:bodyPr>
            <a:normAutofit fontScale="92500"/>
          </a:bodyPr>
          <a:lstStyle/>
          <a:p>
            <a:pPr lvl="0"/>
            <a:r>
              <a:rPr lang="pt-BR" sz="3000" dirty="0"/>
              <a:t>466 pacientes submetidos à palatoplastia primária entre 2000 e 2015</a:t>
            </a:r>
          </a:p>
          <a:p>
            <a:pPr lvl="0"/>
            <a:r>
              <a:rPr lang="pt-BR" sz="3000" dirty="0"/>
              <a:t>Excluídos 139 por registros incompletos</a:t>
            </a:r>
          </a:p>
          <a:p>
            <a:pPr lvl="0"/>
            <a:r>
              <a:rPr lang="pt-BR" sz="3000" dirty="0"/>
              <a:t>329 incluídos</a:t>
            </a:r>
          </a:p>
          <a:p>
            <a:pPr lvl="0"/>
            <a:r>
              <a:rPr lang="pt-BR" sz="3000" dirty="0"/>
              <a:t>8 cirurgiões (2 a 146 reparos por cirurgião)</a:t>
            </a:r>
          </a:p>
          <a:p>
            <a:pPr lvl="0"/>
            <a:r>
              <a:rPr lang="pt-BR" sz="3000" dirty="0"/>
              <a:t>Técnicas cirúrgicas variadas</a:t>
            </a:r>
          </a:p>
          <a:p>
            <a:pPr lvl="0"/>
            <a:r>
              <a:rPr lang="pt-BR" sz="3000" dirty="0"/>
              <a:t>329 pacientes</a:t>
            </a:r>
          </a:p>
          <a:p>
            <a:pPr lvl="2">
              <a:buFont typeface="Wingdings" pitchFamily="2" charset="2"/>
              <a:buChar char="Ø"/>
            </a:pPr>
            <a:r>
              <a:rPr lang="pt-BR" sz="2200" dirty="0"/>
              <a:t>245 (74%) não sindrômicos e 84 (26%) sindrômicos</a:t>
            </a:r>
          </a:p>
          <a:p>
            <a:pPr lvl="0"/>
            <a:r>
              <a:rPr lang="pt-BR" sz="3000" dirty="0"/>
              <a:t>Idade média na palatoplastia primária: 15,6 meses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666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RESULTADOS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Fístulas palatinas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72816"/>
            <a:ext cx="7498080" cy="396044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pt-BR" sz="2800" dirty="0"/>
              <a:t>Presentes em 89 (27%) dos 329 pacientes</a:t>
            </a:r>
          </a:p>
          <a:p>
            <a:pPr lvl="0">
              <a:lnSpc>
                <a:spcPct val="150000"/>
              </a:lnSpc>
            </a:pPr>
            <a:r>
              <a:rPr lang="pt-BR" sz="2800" dirty="0"/>
              <a:t>Reparo isolado da fístula ocorreu em 29/329 (9%) dos pacientes</a:t>
            </a:r>
          </a:p>
          <a:p>
            <a:pPr lvl="0">
              <a:lnSpc>
                <a:spcPct val="150000"/>
              </a:lnSpc>
            </a:pPr>
            <a:r>
              <a:rPr lang="pt-BR" sz="2800" dirty="0"/>
              <a:t>Reparo combinado da fístula ocorreu em 49/329 (15%) dos pacientes</a:t>
            </a:r>
          </a:p>
          <a:p>
            <a:pPr lvl="0">
              <a:lnSpc>
                <a:spcPct val="150000"/>
              </a:lnSpc>
            </a:pPr>
            <a:r>
              <a:rPr lang="pt-BR" sz="2800" dirty="0"/>
              <a:t>11/329 (3%) dos pacientes não tiveram suas fístulas corrigidas</a:t>
            </a:r>
          </a:p>
        </p:txBody>
      </p:sp>
    </p:spTree>
    <p:extLst>
      <p:ext uri="{BB962C8B-B14F-4D97-AF65-F5344CB8AC3E}">
        <p14:creationId xmlns:p14="http://schemas.microsoft.com/office/powerpoint/2010/main" val="281148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RESULTADOS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Fístulas palatinas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72816"/>
            <a:ext cx="7498080" cy="1944216"/>
          </a:xfrm>
        </p:spPr>
        <p:txBody>
          <a:bodyPr>
            <a:normAutofit/>
          </a:bodyPr>
          <a:lstStyle/>
          <a:p>
            <a:pPr lvl="0"/>
            <a:r>
              <a:rPr lang="pt-BR" sz="2800" dirty="0"/>
              <a:t>Dos 89 pacientes com fístulas: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/>
              <a:t>39 (44%) foram de palato duro (tipo IV) 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dirty="0"/>
              <a:t>50 (56%) envolveram o palato mole </a:t>
            </a:r>
          </a:p>
          <a:p>
            <a:pPr lvl="1">
              <a:buFont typeface="Wingdings" pitchFamily="2" charset="2"/>
              <a:buChar char="ü"/>
            </a:pPr>
            <a:r>
              <a:rPr lang="pt-BR" sz="1600" dirty="0"/>
              <a:t>(29 tipo II e 21 tipo III)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864735" cy="2847340"/>
          </a:xfrm>
          <a:prstGeom prst="rect">
            <a:avLst/>
          </a:prstGeom>
          <a:noFill/>
        </p:spPr>
      </p:pic>
      <p:sp>
        <p:nvSpPr>
          <p:cNvPr id="6" name="Caixa de Texto 2"/>
          <p:cNvSpPr txBox="1">
            <a:spLocks noChangeArrowheads="1"/>
          </p:cNvSpPr>
          <p:nvPr/>
        </p:nvSpPr>
        <p:spPr bwMode="auto">
          <a:xfrm>
            <a:off x="4316928" y="5284718"/>
            <a:ext cx="3619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>
                <a:effectLst/>
                <a:latin typeface="Calibri"/>
                <a:ea typeface="Calibri"/>
                <a:cs typeface="Times New Roman"/>
              </a:rPr>
              <a:t>39</a:t>
            </a:r>
          </a:p>
        </p:txBody>
      </p:sp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3275856" y="5048139"/>
            <a:ext cx="3619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dirty="0">
                <a:effectLst/>
                <a:latin typeface="Calibri"/>
                <a:ea typeface="Calibri"/>
                <a:cs typeface="Times New Roman"/>
              </a:rPr>
              <a:t>29</a:t>
            </a:r>
          </a:p>
        </p:txBody>
      </p:sp>
      <p:sp>
        <p:nvSpPr>
          <p:cNvPr id="8" name="Caixa de Texto 2"/>
          <p:cNvSpPr txBox="1">
            <a:spLocks noChangeArrowheads="1"/>
          </p:cNvSpPr>
          <p:nvPr/>
        </p:nvSpPr>
        <p:spPr bwMode="auto">
          <a:xfrm>
            <a:off x="3637806" y="5949280"/>
            <a:ext cx="361950" cy="219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100" dirty="0">
                <a:effectLst/>
                <a:latin typeface="Calibri"/>
                <a:ea typeface="Calibri"/>
                <a:cs typeface="Times New Roman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807510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RESULTADOS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Resultado da Fala – Disfunção Velo Faríngea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628800"/>
            <a:ext cx="7498080" cy="2448272"/>
          </a:xfrm>
        </p:spPr>
        <p:txBody>
          <a:bodyPr>
            <a:normAutofit/>
          </a:bodyPr>
          <a:lstStyle/>
          <a:p>
            <a:pPr lvl="0"/>
            <a:r>
              <a:rPr lang="pt-BR" sz="2800" dirty="0"/>
              <a:t>90/329 (27%) desenvolveram DVF 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28 (56%) </a:t>
            </a:r>
            <a:r>
              <a:rPr lang="pt-BR" sz="2400" b="1" dirty="0">
                <a:sym typeface="Wingdings" pitchFamily="2" charset="2"/>
              </a:rPr>
              <a:t></a:t>
            </a:r>
            <a:r>
              <a:rPr lang="pt-BR" sz="2400" dirty="0">
                <a:sym typeface="Wingdings" pitchFamily="2" charset="2"/>
              </a:rPr>
              <a:t>50</a:t>
            </a:r>
            <a:r>
              <a:rPr lang="pt-BR" sz="2400" b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pt-BR" sz="2400" dirty="0" err="1"/>
              <a:t>pacs</a:t>
            </a:r>
            <a:r>
              <a:rPr lang="pt-BR" sz="2400" dirty="0"/>
              <a:t>. com fístula de palato mole </a:t>
            </a: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10 (26%) </a:t>
            </a:r>
            <a:r>
              <a:rPr lang="pt-BR" sz="2400" dirty="0">
                <a:sym typeface="Wingdings"/>
              </a:rPr>
              <a:t></a:t>
            </a:r>
            <a:r>
              <a:rPr lang="pt-BR" sz="2400" dirty="0"/>
              <a:t>39 </a:t>
            </a:r>
            <a:r>
              <a:rPr lang="pt-BR" sz="2400" dirty="0" err="1"/>
              <a:t>pacs</a:t>
            </a:r>
            <a:r>
              <a:rPr lang="pt-BR" sz="2400" dirty="0"/>
              <a:t>. com fístula de palato duro </a:t>
            </a: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pt-BR" sz="2400" b="1" dirty="0">
                <a:solidFill>
                  <a:srgbClr val="0070C0"/>
                </a:solidFill>
              </a:rPr>
              <a:t>52 (22%) </a:t>
            </a:r>
            <a:r>
              <a:rPr lang="pt-BR" sz="2400" dirty="0">
                <a:sym typeface="Wingdings"/>
              </a:rPr>
              <a:t></a:t>
            </a:r>
            <a:r>
              <a:rPr lang="pt-BR" sz="2400" dirty="0"/>
              <a:t>240 </a:t>
            </a:r>
            <a:r>
              <a:rPr lang="pt-BR" sz="2400" dirty="0" err="1"/>
              <a:t>pacs</a:t>
            </a:r>
            <a:r>
              <a:rPr lang="pt-BR" sz="2400" dirty="0"/>
              <a:t>. sem fístula</a:t>
            </a: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4106126" cy="224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44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RESULTADOS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Resultado da Fala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Maior taxa de DVF em pacientes com fístula de palato mole em comparação com aqueles sem fístula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Presença de fístula de palato duro não aumentou as taxas de DVF</a:t>
            </a:r>
          </a:p>
          <a:p>
            <a:pPr lvl="0"/>
            <a:endParaRPr lang="pt-BR" dirty="0"/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54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rgbClr val="0070C0"/>
                </a:solidFill>
                <a:latin typeface="+mn-lt"/>
                <a:cs typeface="Arial" pitchFamily="34" charset="0"/>
              </a:rPr>
              <a:t>Palatoplastia Primária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4453" y="1844824"/>
            <a:ext cx="7498080" cy="4392488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/>
              <a:t>Principal objetivo </a:t>
            </a:r>
          </a:p>
          <a:p>
            <a:pPr marL="82296" indent="0" algn="ctr">
              <a:buNone/>
            </a:pPr>
            <a:endParaRPr lang="pt-BR" sz="2800" dirty="0"/>
          </a:p>
          <a:p>
            <a:pPr marL="82296" indent="0" algn="ctr">
              <a:buNone/>
            </a:pPr>
            <a:endParaRPr lang="pt-BR" sz="2800" dirty="0"/>
          </a:p>
          <a:p>
            <a:pPr marL="82296" indent="0" algn="ctr">
              <a:buNone/>
            </a:pPr>
            <a:r>
              <a:rPr lang="pt-BR" sz="2800" dirty="0"/>
              <a:t>criar um palato capaz de produzir </a:t>
            </a:r>
          </a:p>
          <a:p>
            <a:pPr marL="82296" indent="0" algn="ctr">
              <a:buNone/>
            </a:pPr>
            <a:r>
              <a:rPr lang="pt-BR" sz="2800" dirty="0"/>
              <a:t>fala e deglutição normais</a:t>
            </a:r>
          </a:p>
          <a:p>
            <a:pPr marL="82296" indent="0" algn="ctr">
              <a:buNone/>
            </a:pPr>
            <a:r>
              <a:rPr lang="pt-BR" sz="2800" dirty="0"/>
              <a:t>(válvula velo faríngea competente)</a:t>
            </a:r>
          </a:p>
          <a:p>
            <a:pPr marL="82296" indent="0" algn="ctr">
              <a:buNone/>
            </a:pPr>
            <a:endParaRPr lang="pt-BR" sz="2800" dirty="0"/>
          </a:p>
          <a:p>
            <a:pPr marL="82296" indent="0" algn="ctr">
              <a:buNone/>
            </a:pPr>
            <a:r>
              <a:rPr lang="pt-BR" sz="2800" b="1" dirty="0"/>
              <a:t>A medida da competência velo faríngea é a principal medida de sucesso da cirurgia</a:t>
            </a:r>
          </a:p>
          <a:p>
            <a:pPr marL="82296" indent="0">
              <a:buNone/>
            </a:pP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4771177" y="2595345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4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0070C0"/>
                </a:solidFill>
              </a:rPr>
              <a:t>RESULTADOS</a:t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Resultado da Fala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3744416"/>
          </a:xfrm>
        </p:spPr>
        <p:txBody>
          <a:bodyPr>
            <a:normAutofit fontScale="92500"/>
          </a:bodyPr>
          <a:lstStyle/>
          <a:p>
            <a:r>
              <a:rPr lang="pt-BR" sz="2800" dirty="0"/>
              <a:t>Taxas</a:t>
            </a:r>
            <a:r>
              <a:rPr lang="pt-BR" dirty="0"/>
              <a:t> de disfunção velo faríngea diminuíram significativamente ao longo do estudo</a:t>
            </a:r>
          </a:p>
          <a:p>
            <a:pPr marL="82296" indent="0">
              <a:buNone/>
            </a:pPr>
            <a:endParaRPr lang="pt-BR" dirty="0"/>
          </a:p>
          <a:p>
            <a:r>
              <a:rPr lang="pt-BR" dirty="0"/>
              <a:t>Não foram preditores significativos de DVF</a:t>
            </a:r>
          </a:p>
          <a:p>
            <a:pPr lvl="1"/>
            <a:r>
              <a:rPr lang="pt-BR" dirty="0"/>
              <a:t>classificação de </a:t>
            </a:r>
            <a:r>
              <a:rPr lang="pt-BR" dirty="0" err="1"/>
              <a:t>Veau</a:t>
            </a:r>
            <a:r>
              <a:rPr lang="pt-BR" dirty="0"/>
              <a:t> </a:t>
            </a:r>
          </a:p>
          <a:p>
            <a:pPr lvl="1"/>
            <a:r>
              <a:rPr lang="pt-BR" dirty="0"/>
              <a:t>idade na palatoplastia primária  </a:t>
            </a:r>
          </a:p>
          <a:p>
            <a:pPr lvl="1"/>
            <a:r>
              <a:rPr lang="pt-BR" dirty="0"/>
              <a:t>estado sindrômico</a:t>
            </a:r>
          </a:p>
          <a:p>
            <a:pPr marL="82296" indent="0">
              <a:buNone/>
            </a:pPr>
            <a:endParaRPr lang="pt-BR" dirty="0"/>
          </a:p>
        </p:txBody>
      </p:sp>
      <p:sp>
        <p:nvSpPr>
          <p:cNvPr id="4" name="Estrela de 5 pontas 3"/>
          <p:cNvSpPr/>
          <p:nvPr/>
        </p:nvSpPr>
        <p:spPr>
          <a:xfrm>
            <a:off x="8460432" y="5949280"/>
            <a:ext cx="313184" cy="360040"/>
          </a:xfrm>
          <a:prstGeom prst="star5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288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96B30-1239-D0F6-B91B-51AC7D04A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98866"/>
            <a:ext cx="7399734" cy="1325563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rgbClr val="0070C0"/>
                </a:solidFill>
              </a:rPr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C4E172-A9E2-C983-95F1-F4D3C47EC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760" y="1592576"/>
            <a:ext cx="7327726" cy="118449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tx1"/>
                </a:solidFill>
              </a:rPr>
              <a:t>PACIENTES COM FÍSTULA DE PALATO MOLE APRESENTARAM MAIORES TAXAS DE DISFUNÇÃO VELOFARÍNGEA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2BFE02-1C15-CB6E-86A5-616BED7376E3}"/>
              </a:ext>
            </a:extLst>
          </p:cNvPr>
          <p:cNvSpPr txBox="1"/>
          <p:nvPr/>
        </p:nvSpPr>
        <p:spPr>
          <a:xfrm>
            <a:off x="2706000" y="3606115"/>
            <a:ext cx="4899245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 CICATRIZAÇÃO DA FÍSTULA</a:t>
            </a:r>
          </a:p>
          <a:p>
            <a:pPr algn="ctr"/>
            <a:endParaRPr lang="pt-BR" sz="2400" b="1" u="sng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62CD1D-C225-E231-0993-EB76E80A6F48}"/>
              </a:ext>
            </a:extLst>
          </p:cNvPr>
          <p:cNvSpPr txBox="1"/>
          <p:nvPr/>
        </p:nvSpPr>
        <p:spPr>
          <a:xfrm>
            <a:off x="2654903" y="5445224"/>
            <a:ext cx="5074165" cy="76944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200" dirty="0"/>
              <a:t>Diminuição da mobilidade do palato mole</a:t>
            </a:r>
          </a:p>
          <a:p>
            <a:r>
              <a:rPr lang="pt-BR" sz="2200" dirty="0"/>
              <a:t>Alteração dos músculos alveolares</a:t>
            </a:r>
          </a:p>
        </p:txBody>
      </p:sp>
      <p:sp>
        <p:nvSpPr>
          <p:cNvPr id="6" name="Seta para Baixo 5">
            <a:extLst>
              <a:ext uri="{FF2B5EF4-FFF2-40B4-BE49-F238E27FC236}">
                <a16:creationId xmlns:a16="http://schemas.microsoft.com/office/drawing/2014/main" id="{AC159B91-9F15-8EF0-4860-0DC8717902F6}"/>
              </a:ext>
            </a:extLst>
          </p:cNvPr>
          <p:cNvSpPr/>
          <p:nvPr/>
        </p:nvSpPr>
        <p:spPr>
          <a:xfrm>
            <a:off x="4994562" y="2927517"/>
            <a:ext cx="322117" cy="59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5">
            <a:extLst>
              <a:ext uri="{FF2B5EF4-FFF2-40B4-BE49-F238E27FC236}">
                <a16:creationId xmlns:a16="http://schemas.microsoft.com/office/drawing/2014/main" id="{AC159B91-9F15-8EF0-4860-0DC8717902F6}"/>
              </a:ext>
            </a:extLst>
          </p:cNvPr>
          <p:cNvSpPr/>
          <p:nvPr/>
        </p:nvSpPr>
        <p:spPr>
          <a:xfrm>
            <a:off x="5030928" y="4581128"/>
            <a:ext cx="322117" cy="599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266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CFB0C3-335C-55C6-EF24-0305903C6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849796"/>
            <a:ext cx="7543750" cy="3811452"/>
          </a:xfrm>
        </p:spPr>
        <p:txBody>
          <a:bodyPr>
            <a:normAutofit fontScale="70000" lnSpcReduction="20000"/>
          </a:bodyPr>
          <a:lstStyle/>
          <a:p>
            <a:r>
              <a:rPr lang="pt-BR" sz="4000" dirty="0"/>
              <a:t>Considerou-se no estudo:</a:t>
            </a:r>
          </a:p>
          <a:p>
            <a:pPr marL="0" indent="0">
              <a:buNone/>
            </a:pPr>
            <a:endParaRPr lang="pt-BR" sz="4000" dirty="0"/>
          </a:p>
          <a:p>
            <a:pPr lvl="1"/>
            <a:r>
              <a:rPr lang="pt-BR" sz="4000" dirty="0"/>
              <a:t> </a:t>
            </a:r>
            <a:r>
              <a:rPr lang="pt-BR" sz="4000" u="sng" dirty="0"/>
              <a:t>Fístulas clinicamente significativas:</a:t>
            </a:r>
            <a:r>
              <a:rPr lang="pt-BR" sz="4000" dirty="0"/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aquelas que foram reparadas independentemente</a:t>
            </a:r>
          </a:p>
          <a:p>
            <a:pPr marL="457200" lvl="1" indent="0">
              <a:buNone/>
            </a:pPr>
            <a:endParaRPr lang="pt-BR" sz="4000" dirty="0"/>
          </a:p>
          <a:p>
            <a:pPr lvl="1"/>
            <a:r>
              <a:rPr lang="pt-BR" sz="4000" u="sng" dirty="0"/>
              <a:t>Fístulas menos significativas</a:t>
            </a:r>
            <a:r>
              <a:rPr lang="pt-BR" sz="4000" dirty="0"/>
              <a:t>: </a:t>
            </a:r>
          </a:p>
          <a:p>
            <a:pPr lvl="2">
              <a:buFont typeface="Wingdings" pitchFamily="2" charset="2"/>
              <a:buChar char="Ø"/>
            </a:pPr>
            <a:r>
              <a:rPr lang="pt-BR" sz="3600" dirty="0"/>
              <a:t>aquelas que foram reparadas incidentalmente em outro procedimento</a:t>
            </a:r>
          </a:p>
          <a:p>
            <a:pPr lvl="1"/>
            <a:endParaRPr lang="pt-BR" dirty="0"/>
          </a:p>
          <a:p>
            <a:pPr marL="82296" indent="0">
              <a:buNone/>
            </a:pPr>
            <a:endParaRPr lang="pt-BR" dirty="0"/>
          </a:p>
          <a:p>
            <a:endParaRPr lang="pt-BR" dirty="0"/>
          </a:p>
          <a:p>
            <a:pPr marL="82296" indent="0">
              <a:buNone/>
            </a:pPr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7683BE0-4A56-9DD8-22DF-EEC5A3E7947F}"/>
              </a:ext>
            </a:extLst>
          </p:cNvPr>
          <p:cNvSpPr txBox="1">
            <a:spLocks/>
          </p:cNvSpPr>
          <p:nvPr/>
        </p:nvSpPr>
        <p:spPr>
          <a:xfrm>
            <a:off x="1115616" y="198866"/>
            <a:ext cx="7399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3081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0129A-CBE4-D392-2797-8FAAB7FE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196752"/>
            <a:ext cx="3244099" cy="97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dirty="0"/>
              <a:t>Taxa total de fístulas foi de 27%        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1B7D172-000E-0820-FABD-3276D528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0324"/>
            <a:ext cx="7471742" cy="1325563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Discussão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DA94C2-9F54-5C34-D3F7-F24F278C61D2}"/>
              </a:ext>
            </a:extLst>
          </p:cNvPr>
          <p:cNvSpPr txBox="1"/>
          <p:nvPr/>
        </p:nvSpPr>
        <p:spPr>
          <a:xfrm>
            <a:off x="1403648" y="2924944"/>
            <a:ext cx="7344816" cy="2123658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" pitchFamily="34" charset="0"/>
                <a:cs typeface="Arial" pitchFamily="34" charset="0"/>
              </a:rPr>
              <a:t>CONSIDEROU FÍSTULAS PEQUENAS </a:t>
            </a:r>
          </a:p>
          <a:p>
            <a:pPr algn="ctr"/>
            <a:r>
              <a:rPr lang="pt-BR" sz="2200" dirty="0">
                <a:latin typeface="Arial" pitchFamily="34" charset="0"/>
                <a:cs typeface="Arial" pitchFamily="34" charset="0"/>
              </a:rPr>
              <a:t>E ASSINTOMÁTICAS</a:t>
            </a:r>
          </a:p>
          <a:p>
            <a:pPr algn="ctr"/>
            <a:endParaRPr lang="pt-BR" sz="2200" dirty="0"/>
          </a:p>
          <a:p>
            <a:pPr algn="ctr"/>
            <a:endParaRPr lang="pt-BR" sz="2200" dirty="0"/>
          </a:p>
          <a:p>
            <a:pPr algn="ctr"/>
            <a:r>
              <a:rPr lang="pt-BR" sz="2200" dirty="0">
                <a:latin typeface="Arial" pitchFamily="34" charset="0"/>
                <a:cs typeface="Arial" pitchFamily="34" charset="0"/>
              </a:rPr>
              <a:t> ESTUDOS INCLUEM APENAS </a:t>
            </a:r>
          </a:p>
          <a:p>
            <a:pPr algn="ctr"/>
            <a:r>
              <a:rPr lang="pt-BR" sz="2200" dirty="0">
                <a:latin typeface="Arial" pitchFamily="34" charset="0"/>
                <a:cs typeface="Arial" pitchFamily="34" charset="0"/>
              </a:rPr>
              <a:t>FÍSTULAS CLINICAMENTE SIGNIFICATIVAS</a:t>
            </a:r>
          </a:p>
        </p:txBody>
      </p:sp>
      <p:sp>
        <p:nvSpPr>
          <p:cNvPr id="8" name="Seta para Baixo 7">
            <a:extLst>
              <a:ext uri="{FF2B5EF4-FFF2-40B4-BE49-F238E27FC236}">
                <a16:creationId xmlns:a16="http://schemas.microsoft.com/office/drawing/2014/main" id="{55DE6D49-A0BA-5835-C53B-52BEA1021D18}"/>
              </a:ext>
            </a:extLst>
          </p:cNvPr>
          <p:cNvSpPr/>
          <p:nvPr/>
        </p:nvSpPr>
        <p:spPr>
          <a:xfrm>
            <a:off x="6857187" y="2125305"/>
            <a:ext cx="280554" cy="724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182193" y="5294243"/>
            <a:ext cx="35283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solidFill>
                  <a:srgbClr val="FF0000"/>
                </a:solidFill>
              </a:rPr>
              <a:t>Taxa de fístulas clinicamente </a:t>
            </a:r>
          </a:p>
          <a:p>
            <a:pPr algn="ctr"/>
            <a:r>
              <a:rPr lang="pt-BR" sz="2200" b="1" dirty="0">
                <a:solidFill>
                  <a:srgbClr val="FF0000"/>
                </a:solidFill>
              </a:rPr>
              <a:t>significativas  foi de 9%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43042" y="558700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CONSISTENTE COM</a:t>
            </a:r>
          </a:p>
          <a:p>
            <a:pPr algn="ctr"/>
            <a:r>
              <a:rPr lang="pt-BR" sz="2000" dirty="0"/>
              <a:t> A LITERATURA</a:t>
            </a:r>
          </a:p>
        </p:txBody>
      </p:sp>
      <p:sp>
        <p:nvSpPr>
          <p:cNvPr id="10" name="Seta para a direita 9"/>
          <p:cNvSpPr/>
          <p:nvPr/>
        </p:nvSpPr>
        <p:spPr>
          <a:xfrm>
            <a:off x="4858491" y="5662647"/>
            <a:ext cx="978408" cy="278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D1B0129A-CBE4-D392-2797-8FAAB7FE4721}"/>
              </a:ext>
            </a:extLst>
          </p:cNvPr>
          <p:cNvSpPr txBox="1">
            <a:spLocks/>
          </p:cNvSpPr>
          <p:nvPr/>
        </p:nvSpPr>
        <p:spPr>
          <a:xfrm>
            <a:off x="5031623" y="1150308"/>
            <a:ext cx="3835338" cy="97499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pt-BR" sz="2400" dirty="0"/>
              <a:t>ALTA EM RELAÇÃO </a:t>
            </a:r>
          </a:p>
          <a:p>
            <a:pPr marL="0" indent="0" algn="ctr">
              <a:buFont typeface="Wingdings 2"/>
              <a:buNone/>
            </a:pPr>
            <a:r>
              <a:rPr lang="pt-BR" sz="2400" dirty="0"/>
              <a:t>À LITERATURA</a:t>
            </a:r>
          </a:p>
        </p:txBody>
      </p:sp>
      <p:sp>
        <p:nvSpPr>
          <p:cNvPr id="12" name="Seta para Baixo 7">
            <a:extLst>
              <a:ext uri="{FF2B5EF4-FFF2-40B4-BE49-F238E27FC236}">
                <a16:creationId xmlns:a16="http://schemas.microsoft.com/office/drawing/2014/main" id="{55DE6D49-A0BA-5835-C53B-52BEA1021D18}"/>
              </a:ext>
            </a:extLst>
          </p:cNvPr>
          <p:cNvSpPr/>
          <p:nvPr/>
        </p:nvSpPr>
        <p:spPr>
          <a:xfrm rot="16200000">
            <a:off x="4714265" y="1275782"/>
            <a:ext cx="481938" cy="569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703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46CE33-E48E-5E5A-10FC-056E3DC8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287" y="1196752"/>
            <a:ext cx="8246740" cy="169215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2600" dirty="0"/>
              <a:t>Taxa de disfunção </a:t>
            </a:r>
            <a:r>
              <a:rPr lang="pt-BR" sz="2600" dirty="0" err="1"/>
              <a:t>velofaríngea</a:t>
            </a:r>
            <a:r>
              <a:rPr lang="pt-BR" sz="2600" dirty="0"/>
              <a:t> diminuiu ao longo do tempo</a:t>
            </a:r>
          </a:p>
          <a:p>
            <a:pPr marL="82296" indent="0" algn="ctr">
              <a:buNone/>
            </a:pPr>
            <a:r>
              <a:rPr lang="pt-BR" sz="2600" dirty="0"/>
              <a:t>38% para 12%</a:t>
            </a:r>
          </a:p>
          <a:p>
            <a:pPr marL="457200" lvl="1" indent="0">
              <a:buNone/>
            </a:pPr>
            <a:endParaRPr lang="pt-BR" sz="26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AB8552E-BD5F-50A0-FB87-349C0A7AEC5D}"/>
              </a:ext>
            </a:extLst>
          </p:cNvPr>
          <p:cNvSpPr txBox="1">
            <a:spLocks/>
          </p:cNvSpPr>
          <p:nvPr/>
        </p:nvSpPr>
        <p:spPr>
          <a:xfrm>
            <a:off x="1187624" y="60324"/>
            <a:ext cx="73277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079EB4-1733-9A54-4B01-15C5D83E1637}"/>
              </a:ext>
            </a:extLst>
          </p:cNvPr>
          <p:cNvSpPr txBox="1"/>
          <p:nvPr/>
        </p:nvSpPr>
        <p:spPr>
          <a:xfrm>
            <a:off x="4662893" y="2156799"/>
            <a:ext cx="4505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TAMBÉM  DEMOSTRADO</a:t>
            </a:r>
          </a:p>
          <a:p>
            <a:pPr algn="ctr"/>
            <a:r>
              <a:rPr lang="pt-B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EM OUTROS ESTUDOS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552092" y="2244998"/>
            <a:ext cx="484632" cy="769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8C857A-2F4B-C2A4-5717-AA9983813CA7}"/>
              </a:ext>
            </a:extLst>
          </p:cNvPr>
          <p:cNvSpPr txBox="1"/>
          <p:nvPr/>
        </p:nvSpPr>
        <p:spPr>
          <a:xfrm>
            <a:off x="1292308" y="3131121"/>
            <a:ext cx="7488832" cy="230832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DIMINUIÇÃO DE  TAXAS DE DISFUNÇÃO             VELO FARÍNGEA DEVIDO À:</a:t>
            </a:r>
          </a:p>
          <a:p>
            <a:pPr algn="ctr"/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EVOLUÇÃO DA TÉCNICA CIRÚRGICA </a:t>
            </a:r>
          </a:p>
          <a:p>
            <a:pPr lvl="1"/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VELOPLASTIA INTRAVELAR MAIS AGRESSIVA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3984B6-B712-6B4C-2801-06E36276ED54}"/>
              </a:ext>
            </a:extLst>
          </p:cNvPr>
          <p:cNvSpPr txBox="1"/>
          <p:nvPr/>
        </p:nvSpPr>
        <p:spPr>
          <a:xfrm>
            <a:off x="950048" y="5596460"/>
            <a:ext cx="796119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2600" u="sng" dirty="0"/>
              <a:t>Taxa de fístula </a:t>
            </a:r>
            <a:r>
              <a:rPr lang="pt-BR" sz="2600" dirty="0"/>
              <a:t>também diminuiu</a:t>
            </a: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pt-BR" sz="2600" dirty="0"/>
              <a:t>39% para 18%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868755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850D9A-1165-E3BC-D3C9-690E26366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17" y="1196752"/>
            <a:ext cx="7886700" cy="3532477"/>
          </a:xfrm>
        </p:spPr>
        <p:txBody>
          <a:bodyPr>
            <a:noAutofit/>
          </a:bodyPr>
          <a:lstStyle/>
          <a:p>
            <a:r>
              <a:rPr lang="pt-BR" sz="2600" dirty="0"/>
              <a:t>Hipernasalidade na DVF pode ser tratada por prótese (menos comum) ou por intervenção cirúrgica</a:t>
            </a:r>
          </a:p>
          <a:p>
            <a:pPr marL="0" indent="0">
              <a:buNone/>
            </a:pPr>
            <a:endParaRPr lang="pt-BR" sz="2600" dirty="0"/>
          </a:p>
          <a:p>
            <a:r>
              <a:rPr lang="pt-BR" sz="2600" dirty="0"/>
              <a:t>Correção cirúrgica da Disfunção Velo Faríngea:</a:t>
            </a:r>
          </a:p>
          <a:p>
            <a:pPr lvl="1"/>
            <a:r>
              <a:rPr lang="pt-BR" sz="2600" dirty="0"/>
              <a:t>FISIOLÓGICA: Técnicas de reparo faríngeo</a:t>
            </a:r>
          </a:p>
          <a:p>
            <a:pPr lvl="1"/>
            <a:r>
              <a:rPr lang="pt-BR" sz="2600" dirty="0"/>
              <a:t>ESTREITAMENTO DO ESFÍNCTER VELOFARÍNGEO: Retalho faríngeo ou faringoplastia do esfíncter</a:t>
            </a:r>
          </a:p>
          <a:p>
            <a:pPr lvl="1"/>
            <a:endParaRPr lang="pt-BR" sz="2600" dirty="0"/>
          </a:p>
          <a:p>
            <a:pPr marL="457200" lvl="1" indent="0">
              <a:buNone/>
            </a:pPr>
            <a:endParaRPr lang="pt-BR" sz="26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FF45989-48A9-10AB-3D72-8F4D0E86882C}"/>
              </a:ext>
            </a:extLst>
          </p:cNvPr>
          <p:cNvSpPr txBox="1">
            <a:spLocks/>
          </p:cNvSpPr>
          <p:nvPr/>
        </p:nvSpPr>
        <p:spPr>
          <a:xfrm>
            <a:off x="1115616" y="60324"/>
            <a:ext cx="7399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19C121-2678-FCBB-D6F3-13EBFF372B89}"/>
              </a:ext>
            </a:extLst>
          </p:cNvPr>
          <p:cNvSpPr txBox="1"/>
          <p:nvPr/>
        </p:nvSpPr>
        <p:spPr>
          <a:xfrm>
            <a:off x="1331640" y="5013176"/>
            <a:ext cx="770485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O uso de retalhos bucais durante a 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palatoplastia primária e secundária </a:t>
            </a:r>
          </a:p>
          <a:p>
            <a:pPr algn="ctr"/>
            <a:r>
              <a:rPr lang="pt-BR" sz="2800" b="1" dirty="0">
                <a:solidFill>
                  <a:schemeClr val="tx1"/>
                </a:solidFill>
              </a:rPr>
              <a:t>tem aumentado</a:t>
            </a:r>
          </a:p>
        </p:txBody>
      </p:sp>
    </p:spTree>
    <p:extLst>
      <p:ext uri="{BB962C8B-B14F-4D97-AF65-F5344CB8AC3E}">
        <p14:creationId xmlns:p14="http://schemas.microsoft.com/office/powerpoint/2010/main" val="115668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8F309F-9D68-33D2-2176-FA4EBB73E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1143648"/>
            <a:ext cx="7261423" cy="845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/>
              <a:t>ALONGAMENTO PALATINO COM RETALHOS MIOMUCOSOS BUCAIS </a:t>
            </a:r>
          </a:p>
          <a:p>
            <a:pPr marL="0" indent="0">
              <a:buNone/>
            </a:pPr>
            <a:endParaRPr lang="pt-BR" sz="2400" dirty="0"/>
          </a:p>
          <a:p>
            <a:pPr lvl="1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5CAD062-4B77-95D1-F0E2-8527B8DCA2C1}"/>
              </a:ext>
            </a:extLst>
          </p:cNvPr>
          <p:cNvSpPr txBox="1">
            <a:spLocks/>
          </p:cNvSpPr>
          <p:nvPr/>
        </p:nvSpPr>
        <p:spPr>
          <a:xfrm>
            <a:off x="1066366" y="60324"/>
            <a:ext cx="74489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392EF51-8940-D2E6-91C3-36863DD3EB22}"/>
              </a:ext>
            </a:extLst>
          </p:cNvPr>
          <p:cNvSpPr txBox="1"/>
          <p:nvPr/>
        </p:nvSpPr>
        <p:spPr>
          <a:xfrm>
            <a:off x="1066366" y="2867378"/>
            <a:ext cx="7754106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Durante a palatoplastia primária mostrou-se eficaz na redução de fístulas e taxas de disfunção </a:t>
            </a:r>
            <a:r>
              <a:rPr lang="pt-BR" sz="2200" dirty="0" err="1"/>
              <a:t>velofaríngea</a:t>
            </a:r>
            <a:r>
              <a:rPr lang="pt-BR" sz="2200" dirty="0"/>
              <a:t> </a:t>
            </a:r>
          </a:p>
          <a:p>
            <a:pPr algn="ctr"/>
            <a:r>
              <a:rPr lang="pt-BR" sz="2200" dirty="0"/>
              <a:t>mesmo em fissuras amplas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1692A4AB-B629-7CAA-2BAF-36646872B18E}"/>
              </a:ext>
            </a:extLst>
          </p:cNvPr>
          <p:cNvSpPr txBox="1">
            <a:spLocks/>
          </p:cNvSpPr>
          <p:nvPr/>
        </p:nvSpPr>
        <p:spPr>
          <a:xfrm>
            <a:off x="1619672" y="4348868"/>
            <a:ext cx="6552728" cy="4844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/>
              <a:t>RETALHOS BUCAIS DUPLAMENTE OPOSTOS</a:t>
            </a:r>
          </a:p>
          <a:p>
            <a:pPr lvl="1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1CFEFEC-C051-3224-F7BB-096269A02693}"/>
              </a:ext>
            </a:extLst>
          </p:cNvPr>
          <p:cNvSpPr txBox="1"/>
          <p:nvPr/>
        </p:nvSpPr>
        <p:spPr>
          <a:xfrm>
            <a:off x="1539756" y="5805263"/>
            <a:ext cx="6616411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/>
              <a:t>Durante a palatoplastia secundária demonstrou tratar eficazmente a disfunção </a:t>
            </a:r>
            <a:r>
              <a:rPr lang="pt-BR" sz="2200" dirty="0" err="1"/>
              <a:t>velofaríngea</a:t>
            </a:r>
            <a:r>
              <a:rPr lang="pt-BR" sz="2200" dirty="0"/>
              <a:t>. 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530713" y="2132856"/>
            <a:ext cx="412706" cy="609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641608" y="5013176"/>
            <a:ext cx="412706" cy="609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31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8243C0-5E9D-1B51-DB2D-7E615EB2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140" y="1700808"/>
            <a:ext cx="6607646" cy="989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/>
              <a:t>Fusão entre retalhos bucais com a </a:t>
            </a:r>
          </a:p>
          <a:p>
            <a:pPr marL="0" indent="0" algn="ctr">
              <a:buNone/>
            </a:pPr>
            <a:r>
              <a:rPr lang="pt-BR" sz="2800" dirty="0"/>
              <a:t>Z-palatoplastia duplamente oposta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81A251D-AFB8-F875-ACCE-4A7DFCDAD70A}"/>
              </a:ext>
            </a:extLst>
          </p:cNvPr>
          <p:cNvSpPr txBox="1">
            <a:spLocks/>
          </p:cNvSpPr>
          <p:nvPr/>
        </p:nvSpPr>
        <p:spPr>
          <a:xfrm>
            <a:off x="1259632" y="60324"/>
            <a:ext cx="7255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9AE333-DFB1-A3C2-EEE8-8DECBA81A3C4}"/>
              </a:ext>
            </a:extLst>
          </p:cNvPr>
          <p:cNvSpPr txBox="1"/>
          <p:nvPr/>
        </p:nvSpPr>
        <p:spPr>
          <a:xfrm>
            <a:off x="1347355" y="4509119"/>
            <a:ext cx="758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itchFamily="34" charset="0"/>
                <a:cs typeface="Arial" pitchFamily="34" charset="0"/>
              </a:rPr>
              <a:t>AUMENTA O COMPRIMENTO DO PALATO </a:t>
            </a:r>
          </a:p>
          <a:p>
            <a:pPr algn="ctr"/>
            <a:r>
              <a:rPr lang="pt-BR" sz="2800" dirty="0">
                <a:latin typeface="Arial" pitchFamily="34" charset="0"/>
                <a:cs typeface="Arial" pitchFamily="34" charset="0"/>
              </a:rPr>
              <a:t>E MELHORA  SUA MOBILIDADE </a:t>
            </a:r>
          </a:p>
        </p:txBody>
      </p:sp>
      <p:sp>
        <p:nvSpPr>
          <p:cNvPr id="6" name="Seta para Baixo 5">
            <a:extLst>
              <a:ext uri="{FF2B5EF4-FFF2-40B4-BE49-F238E27FC236}">
                <a16:creationId xmlns:a16="http://schemas.microsoft.com/office/drawing/2014/main" id="{559DC3F9-9EBD-6444-4381-7415EF5966EE}"/>
              </a:ext>
            </a:extLst>
          </p:cNvPr>
          <p:cNvSpPr/>
          <p:nvPr/>
        </p:nvSpPr>
        <p:spPr>
          <a:xfrm>
            <a:off x="4578927" y="3059994"/>
            <a:ext cx="374073" cy="1056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537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B2E579-0AE0-75A6-327F-202A91314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802" y="1330900"/>
            <a:ext cx="7754678" cy="1568021"/>
          </a:xfrm>
        </p:spPr>
        <p:txBody>
          <a:bodyPr>
            <a:normAutofit fontScale="92500" lnSpcReduction="10000"/>
          </a:bodyPr>
          <a:lstStyle/>
          <a:p>
            <a:r>
              <a:rPr lang="pt-BR" sz="2600" dirty="0"/>
              <a:t>Estudo analisou 329 cirurgias de fissura </a:t>
            </a:r>
            <a:r>
              <a:rPr lang="pt-BR" sz="2600" dirty="0" err="1"/>
              <a:t>labiopalatina</a:t>
            </a:r>
            <a:r>
              <a:rPr lang="pt-BR" sz="2600" dirty="0"/>
              <a:t> em 15 anos</a:t>
            </a:r>
          </a:p>
          <a:p>
            <a:r>
              <a:rPr lang="pt-BR" sz="2600" dirty="0"/>
              <a:t>Presença de fístula palatina mole aumentou significativamente a taxa de disfunção </a:t>
            </a:r>
            <a:r>
              <a:rPr lang="pt-BR" sz="2600" dirty="0" err="1"/>
              <a:t>velofaríngea</a:t>
            </a:r>
            <a:endParaRPr lang="pt-BR" sz="2600" dirty="0"/>
          </a:p>
          <a:p>
            <a:pPr marL="82296" indent="0">
              <a:buNone/>
            </a:pPr>
            <a:endParaRPr lang="pt-BR" sz="2600" dirty="0"/>
          </a:p>
          <a:p>
            <a:endParaRPr lang="pt-BR" sz="2600" dirty="0"/>
          </a:p>
          <a:p>
            <a:endParaRPr lang="pt-BR" sz="26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97ABEBA-4864-3615-6E43-7A05C02D2C81}"/>
              </a:ext>
            </a:extLst>
          </p:cNvPr>
          <p:cNvSpPr txBox="1">
            <a:spLocks/>
          </p:cNvSpPr>
          <p:nvPr/>
        </p:nvSpPr>
        <p:spPr>
          <a:xfrm>
            <a:off x="1137802" y="60324"/>
            <a:ext cx="7377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14FC3FD-14DD-8909-06CB-BC54AB3346D2}"/>
              </a:ext>
            </a:extLst>
          </p:cNvPr>
          <p:cNvSpPr txBox="1"/>
          <p:nvPr/>
        </p:nvSpPr>
        <p:spPr>
          <a:xfrm>
            <a:off x="1542525" y="3140968"/>
            <a:ext cx="7003472" cy="129266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</a:rPr>
              <a:t>Autores acreditam ser importante adicionar tecido vascularizado, utilizando retalho </a:t>
            </a:r>
            <a:r>
              <a:rPr lang="pt-BR" sz="2600" b="1" dirty="0" err="1">
                <a:solidFill>
                  <a:schemeClr val="bg1"/>
                </a:solidFill>
              </a:rPr>
              <a:t>miomucoso</a:t>
            </a:r>
            <a:r>
              <a:rPr lang="pt-BR" sz="2600" b="1" dirty="0">
                <a:solidFill>
                  <a:schemeClr val="bg1"/>
                </a:solidFill>
              </a:rPr>
              <a:t> do m. bucinador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A2F5AF8-44D1-099F-266F-F07169477D57}"/>
              </a:ext>
            </a:extLst>
          </p:cNvPr>
          <p:cNvSpPr txBox="1"/>
          <p:nvPr/>
        </p:nvSpPr>
        <p:spPr>
          <a:xfrm>
            <a:off x="1567155" y="5085184"/>
            <a:ext cx="7003471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TENTATIVA DE EVITAR QUE A CICATRIZAÇÃO CAUSE O ENCURTAMENTO DO COMPRIMENTO DO PALATO LIMITANDO SUA MOBILIDADE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4584259" y="4625101"/>
            <a:ext cx="4846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035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F2B5B6-EA97-A8B7-2842-ED64C42A8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385887"/>
            <a:ext cx="7886700" cy="4904078"/>
          </a:xfrm>
        </p:spPr>
        <p:txBody>
          <a:bodyPr>
            <a:normAutofit fontScale="62500" lnSpcReduction="20000"/>
          </a:bodyPr>
          <a:lstStyle/>
          <a:p>
            <a:r>
              <a:rPr lang="pt-BR" dirty="0"/>
              <a:t>LIMITAÇÃO EM PREVER A DISFUNÇÃO VELOFARÍNGEA</a:t>
            </a:r>
          </a:p>
          <a:p>
            <a:pPr lvl="1"/>
            <a:r>
              <a:rPr lang="pt-BR" dirty="0"/>
              <a:t>Modelo de regressão não explicou variação dos resultados na amostra estudada</a:t>
            </a:r>
          </a:p>
          <a:p>
            <a:pPr lvl="1"/>
            <a:endParaRPr lang="pt-BR" dirty="0"/>
          </a:p>
          <a:p>
            <a:r>
              <a:rPr lang="pt-BR" dirty="0"/>
              <a:t>IDADE MÍNIMA DE 04 ANOS NO ÚLTIMO SEGMENTO</a:t>
            </a:r>
          </a:p>
          <a:p>
            <a:pPr lvl="1"/>
            <a:r>
              <a:rPr lang="pt-BR" dirty="0"/>
              <a:t>Não acompanhou diagnósticos posteriores relacionados a DVF</a:t>
            </a:r>
          </a:p>
          <a:p>
            <a:pPr lvl="1"/>
            <a:endParaRPr lang="pt-BR" dirty="0"/>
          </a:p>
          <a:p>
            <a:r>
              <a:rPr lang="pt-BR" dirty="0"/>
              <a:t>IMPOSSÍVEL DETERMINAR A CAUSA EXATA DO DISTÚRBIO DA FALA EM PACIENTES COM DVF CONCOMITANTE A FÍSTULA DE PALATO MOLE</a:t>
            </a:r>
          </a:p>
          <a:p>
            <a:pPr lvl="1"/>
            <a:r>
              <a:rPr lang="pt-BR" dirty="0"/>
              <a:t>Fístulas de palato mole não podem ser ocluídas</a:t>
            </a:r>
          </a:p>
          <a:p>
            <a:pPr lvl="1"/>
            <a:endParaRPr lang="pt-BR" dirty="0"/>
          </a:p>
          <a:p>
            <a:r>
              <a:rPr lang="pt-BR" dirty="0"/>
              <a:t>ESTUDO CORRELACIONAL E HIPÓTESE NÃO TESTADA</a:t>
            </a:r>
          </a:p>
          <a:p>
            <a:pPr lvl="1"/>
            <a:r>
              <a:rPr lang="pt-BR" dirty="0"/>
              <a:t>Não aborda mecanismos subjacentes na relação entre presença de fístula do palato mole e DVF</a:t>
            </a:r>
          </a:p>
          <a:p>
            <a:pPr lvl="1"/>
            <a:r>
              <a:rPr lang="pt-BR" dirty="0"/>
              <a:t>Hipótese de cicatrização e diminuição da mobilidade do palato mole não foi testada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3F1418B-3446-A6D5-9AD4-99CC32349DAC}"/>
              </a:ext>
            </a:extLst>
          </p:cNvPr>
          <p:cNvSpPr txBox="1">
            <a:spLocks/>
          </p:cNvSpPr>
          <p:nvPr/>
        </p:nvSpPr>
        <p:spPr>
          <a:xfrm>
            <a:off x="1187624" y="60324"/>
            <a:ext cx="73277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Limitações</a:t>
            </a:r>
          </a:p>
        </p:txBody>
      </p:sp>
    </p:spTree>
    <p:extLst>
      <p:ext uri="{BB962C8B-B14F-4D97-AF65-F5344CB8AC3E}">
        <p14:creationId xmlns:p14="http://schemas.microsoft.com/office/powerpoint/2010/main" val="406150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1143000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Palatoplastia Primária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45" y="1340001"/>
            <a:ext cx="6958711" cy="346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4612918" y="282825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46" y="4293096"/>
            <a:ext cx="6768752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146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75C47C-A164-FACE-603A-08396576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361" y="1492962"/>
            <a:ext cx="7886700" cy="8344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pt-BR" dirty="0"/>
              <a:t>PRESENÇA DE FÍSTULA DE PALATO MOLE APÓS PALATOPLASTIA PRIMÁRIA AUMENTA INCIDÊNCIA DE DVF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66BEBBD-8210-F108-5BB1-39973EB3EAE4}"/>
              </a:ext>
            </a:extLst>
          </p:cNvPr>
          <p:cNvSpPr txBox="1">
            <a:spLocks/>
          </p:cNvSpPr>
          <p:nvPr/>
        </p:nvSpPr>
        <p:spPr>
          <a:xfrm>
            <a:off x="1115616" y="60324"/>
            <a:ext cx="7399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0F79616-2070-0B17-EFB2-07DCC98CA9F9}"/>
              </a:ext>
            </a:extLst>
          </p:cNvPr>
          <p:cNvSpPr txBox="1"/>
          <p:nvPr/>
        </p:nvSpPr>
        <p:spPr>
          <a:xfrm>
            <a:off x="1286237" y="3200538"/>
            <a:ext cx="7600949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Devido a cicatrização da fístula há diminuição da mobilidade do palato e impacto na orientação dos músculos velares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64F134-A4F2-FCCA-2E0D-61AA1268CA06}"/>
              </a:ext>
            </a:extLst>
          </p:cNvPr>
          <p:cNvSpPr txBox="1"/>
          <p:nvPr/>
        </p:nvSpPr>
        <p:spPr>
          <a:xfrm>
            <a:off x="1307022" y="5013176"/>
            <a:ext cx="7600949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Intervenção cirúrgica de reparo de fístula para adicionar tecido vascularizado para diminuir, profilaticamente, a incidência de DVF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03F6DF32-3E50-CF47-CEE2-10BC9CCC477F}"/>
              </a:ext>
            </a:extLst>
          </p:cNvPr>
          <p:cNvCxnSpPr>
            <a:cxnSpLocks/>
          </p:cNvCxnSpPr>
          <p:nvPr/>
        </p:nvCxnSpPr>
        <p:spPr>
          <a:xfrm flipH="1">
            <a:off x="5113051" y="2414036"/>
            <a:ext cx="1" cy="6722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2D01F5B0-17D1-D49A-E01E-CEDD8457EA8A}"/>
              </a:ext>
            </a:extLst>
          </p:cNvPr>
          <p:cNvCxnSpPr>
            <a:cxnSpLocks/>
          </p:cNvCxnSpPr>
          <p:nvPr/>
        </p:nvCxnSpPr>
        <p:spPr>
          <a:xfrm>
            <a:off x="5097104" y="4204788"/>
            <a:ext cx="10392" cy="803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544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081193-448E-CFD7-34FF-FED9C2C0E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4889" y="2132856"/>
            <a:ext cx="7886700" cy="3240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REALIZAR ESTUDOS DE ACOMPANHAMENTO PARA AVALIAR OS RESULTADOS DA INTERVENÇÃO CIRÚRGICA PROPOSTA </a:t>
            </a:r>
          </a:p>
          <a:p>
            <a:pPr lvl="1"/>
            <a:r>
              <a:rPr lang="pt-BR" dirty="0"/>
              <a:t>Hipótese não testada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A60777C-A1A3-7EE8-01A7-6F765599398D}"/>
              </a:ext>
            </a:extLst>
          </p:cNvPr>
          <p:cNvSpPr txBox="1">
            <a:spLocks/>
          </p:cNvSpPr>
          <p:nvPr/>
        </p:nvSpPr>
        <p:spPr>
          <a:xfrm>
            <a:off x="1187624" y="60324"/>
            <a:ext cx="73277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816694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68B8A-FE14-13AF-3075-BD5D8B7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808" y="2204864"/>
            <a:ext cx="4032448" cy="2064850"/>
          </a:xfrm>
        </p:spPr>
        <p:txBody>
          <a:bodyPr>
            <a:normAutofit/>
          </a:bodyPr>
          <a:lstStyle/>
          <a:p>
            <a:r>
              <a:rPr lang="pt-BR" dirty="0"/>
              <a:t>Obrigada!!!</a:t>
            </a:r>
            <a:br>
              <a:rPr lang="pt-BR" dirty="0"/>
            </a:br>
            <a:br>
              <a:rPr lang="pt-BR" dirty="0"/>
            </a:br>
            <a:r>
              <a:rPr lang="pt-BR" dirty="0"/>
              <a:t>Obrigado!!!</a:t>
            </a:r>
          </a:p>
        </p:txBody>
      </p:sp>
    </p:spTree>
    <p:extLst>
      <p:ext uri="{BB962C8B-B14F-4D97-AF65-F5344CB8AC3E}">
        <p14:creationId xmlns:p14="http://schemas.microsoft.com/office/powerpoint/2010/main" val="414826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Disfunção Velo Faríngea (DVF)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5328592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pt-BR" sz="4400" dirty="0"/>
              <a:t>Fechamento incompleto da válvula </a:t>
            </a:r>
          </a:p>
          <a:p>
            <a:pPr marL="82296" lvl="0" indent="0">
              <a:lnSpc>
                <a:spcPct val="120000"/>
              </a:lnSpc>
              <a:buNone/>
            </a:pPr>
            <a:r>
              <a:rPr lang="pt-BR" sz="4400" dirty="0"/>
              <a:t>    velo faríngea durante a produção</a:t>
            </a:r>
          </a:p>
          <a:p>
            <a:pPr marL="82296" lvl="0" indent="0">
              <a:lnSpc>
                <a:spcPct val="120000"/>
              </a:lnSpc>
              <a:buNone/>
            </a:pPr>
            <a:r>
              <a:rPr lang="pt-BR" sz="4400" dirty="0"/>
              <a:t>    dos sons orais</a:t>
            </a:r>
          </a:p>
          <a:p>
            <a:pPr lvl="0">
              <a:lnSpc>
                <a:spcPct val="170000"/>
              </a:lnSpc>
            </a:pPr>
            <a:r>
              <a:rPr lang="pt-BR" sz="4400" dirty="0"/>
              <a:t>Ocorre principalmente na </a:t>
            </a:r>
          </a:p>
          <a:p>
            <a:pPr marL="82296" lvl="0" indent="0">
              <a:lnSpc>
                <a:spcPct val="120000"/>
              </a:lnSpc>
              <a:buNone/>
            </a:pPr>
            <a:r>
              <a:rPr lang="pt-BR" sz="4400" dirty="0"/>
              <a:t>    insuficiência do véu palatino (curto) </a:t>
            </a:r>
          </a:p>
          <a:p>
            <a:pPr marL="82296" lvl="0" indent="0">
              <a:lnSpc>
                <a:spcPct val="120000"/>
              </a:lnSpc>
              <a:buNone/>
            </a:pPr>
            <a:r>
              <a:rPr lang="pt-BR" sz="4400" dirty="0"/>
              <a:t>    em relação à parede posterior da faringe</a:t>
            </a:r>
          </a:p>
          <a:p>
            <a:pPr lvl="0">
              <a:lnSpc>
                <a:spcPct val="170000"/>
              </a:lnSpc>
            </a:pPr>
            <a:r>
              <a:rPr lang="pt-BR" sz="4400" dirty="0"/>
              <a:t>Leva à hipernasalidade e diminuição da pressão intraoral para a produção de consoantes</a:t>
            </a:r>
          </a:p>
          <a:p>
            <a:pPr lvl="0">
              <a:lnSpc>
                <a:spcPct val="170000"/>
              </a:lnSpc>
            </a:pPr>
            <a:r>
              <a:rPr lang="pt-BR" sz="4400" dirty="0"/>
              <a:t>Ocorre entre 5 a 30% dos casos pós palatoplastia primária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81" y="1556792"/>
            <a:ext cx="246521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86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Fístula de Palato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8080" cy="4800600"/>
          </a:xfrm>
        </p:spPr>
        <p:txBody>
          <a:bodyPr>
            <a:normAutofit/>
          </a:bodyPr>
          <a:lstStyle/>
          <a:p>
            <a:pPr lvl="0"/>
            <a:r>
              <a:rPr lang="pt-BR" sz="2400" dirty="0"/>
              <a:t>É uma das causas de DVF  </a:t>
            </a:r>
          </a:p>
          <a:p>
            <a:pPr marL="82296" lvl="0" indent="0">
              <a:buNone/>
            </a:pPr>
            <a:r>
              <a:rPr lang="pt-BR" sz="2400" dirty="0"/>
              <a:t>   pós palatoplastia primária</a:t>
            </a:r>
          </a:p>
          <a:p>
            <a:pPr lvl="0"/>
            <a:r>
              <a:rPr lang="pt-BR" sz="2400" dirty="0"/>
              <a:t>Pode provocar regurgitação </a:t>
            </a:r>
          </a:p>
          <a:p>
            <a:pPr marL="82296" lvl="0" indent="0">
              <a:buNone/>
            </a:pPr>
            <a:r>
              <a:rPr lang="pt-BR" sz="2400" dirty="0"/>
              <a:t>    de alimentos ou líquidos </a:t>
            </a:r>
          </a:p>
          <a:p>
            <a:pPr marL="82296" lvl="0" indent="0">
              <a:buNone/>
            </a:pPr>
            <a:r>
              <a:rPr lang="pt-BR" sz="2400" dirty="0"/>
              <a:t>    durante a  alimentação e </a:t>
            </a:r>
          </a:p>
          <a:p>
            <a:pPr marL="82296" lvl="0" indent="0">
              <a:buNone/>
            </a:pPr>
            <a:r>
              <a:rPr lang="pt-BR" sz="2400" dirty="0"/>
              <a:t>    escape de ar nasal durante a fonação</a:t>
            </a:r>
          </a:p>
          <a:p>
            <a:pPr lvl="0"/>
            <a:r>
              <a:rPr lang="pt-BR" sz="2400" dirty="0"/>
              <a:t>Taxas de fístula variam de 0 a 78%</a:t>
            </a:r>
          </a:p>
          <a:p>
            <a:pPr lvl="0"/>
            <a:r>
              <a:rPr lang="pt-BR" sz="2400" dirty="0"/>
              <a:t>Acredita-se que seja resultado de tensão e vascularização comprometida no local da ferida cirúrgica</a:t>
            </a:r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27775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>
          <a:xfrm rot="13830233">
            <a:off x="7456487" y="2652608"/>
            <a:ext cx="534990" cy="256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5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Fístula de Palato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53650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pt-BR" sz="2800" dirty="0"/>
              <a:t>O tipo de fissura inicial influencia nas taxas de incidência das fístulas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2400" dirty="0"/>
              <a:t>Fissuras completas de palato mole       maior taxa de fístula do que as de palato duro</a:t>
            </a:r>
          </a:p>
          <a:p>
            <a:pPr lvl="0">
              <a:lnSpc>
                <a:spcPct val="150000"/>
              </a:lnSpc>
            </a:pPr>
            <a:r>
              <a:rPr lang="pt-BR" sz="2800" dirty="0"/>
              <a:t>Fístulas sintomáticas devem ser corrigidas</a:t>
            </a:r>
          </a:p>
          <a:p>
            <a:pPr lvl="0">
              <a:lnSpc>
                <a:spcPct val="150000"/>
              </a:lnSpc>
            </a:pPr>
            <a:r>
              <a:rPr lang="pt-BR" sz="2800" dirty="0"/>
              <a:t>Taxas de recorrência da fístula ainda permanecem altas</a:t>
            </a:r>
          </a:p>
          <a:p>
            <a:pPr marL="82296" indent="0">
              <a:buNone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6446697" y="3012072"/>
            <a:ext cx="40234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911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Objetivo</a:t>
            </a:r>
            <a:r>
              <a:rPr lang="pt-BR" dirty="0"/>
              <a:t> </a:t>
            </a:r>
            <a:r>
              <a:rPr lang="pt-BR" dirty="0">
                <a:solidFill>
                  <a:srgbClr val="0070C0"/>
                </a:solidFill>
              </a:rPr>
              <a:t>Do Estudo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2269232"/>
          </a:xfrm>
        </p:spPr>
        <p:txBody>
          <a:bodyPr/>
          <a:lstStyle/>
          <a:p>
            <a:pPr marL="82296" lvl="0" indent="0" algn="ctr">
              <a:buNone/>
            </a:pPr>
            <a:r>
              <a:rPr lang="pt-BR" b="1" dirty="0"/>
              <a:t>Quantificar o efeito de uma fístula envolvendo o palato mole no desenvolvimento subsequente da DVF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79" y="4099436"/>
            <a:ext cx="32305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baixo 4"/>
          <p:cNvSpPr/>
          <p:nvPr/>
        </p:nvSpPr>
        <p:spPr>
          <a:xfrm rot="7866520">
            <a:off x="6043535" y="5512566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Conector 5"/>
          <p:cNvSpPr/>
          <p:nvPr/>
        </p:nvSpPr>
        <p:spPr>
          <a:xfrm flipH="1">
            <a:off x="5724128" y="5373216"/>
            <a:ext cx="107443" cy="1260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75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Hipótese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060848"/>
            <a:ext cx="7920880" cy="2664296"/>
          </a:xfrm>
        </p:spPr>
        <p:txBody>
          <a:bodyPr>
            <a:normAutofit fontScale="85000" lnSpcReduction="10000"/>
          </a:bodyPr>
          <a:lstStyle/>
          <a:p>
            <a:pPr marL="82296" lvl="0" indent="0" algn="ctr">
              <a:lnSpc>
                <a:spcPct val="120000"/>
              </a:lnSpc>
              <a:buNone/>
            </a:pPr>
            <a:r>
              <a:rPr lang="pt-BR" sz="4600" b="1" dirty="0"/>
              <a:t>	A fibrose causada pela fístula     </a:t>
            </a:r>
          </a:p>
          <a:p>
            <a:pPr marL="82296" lvl="0" indent="0" algn="ctr">
              <a:lnSpc>
                <a:spcPct val="120000"/>
              </a:lnSpc>
              <a:buNone/>
            </a:pPr>
            <a:r>
              <a:rPr lang="pt-BR" sz="4600" b="1" dirty="0"/>
              <a:t>     de palato mole interfere no    </a:t>
            </a:r>
          </a:p>
          <a:p>
            <a:pPr marL="82296" lvl="0" indent="0" algn="ctr">
              <a:lnSpc>
                <a:spcPct val="120000"/>
              </a:lnSpc>
              <a:buNone/>
            </a:pPr>
            <a:r>
              <a:rPr lang="pt-BR" sz="4600" b="1" dirty="0"/>
              <a:t>     mecanismo velofaríngeo</a:t>
            </a:r>
          </a:p>
          <a:p>
            <a:pPr marL="82296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795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Metodologia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8080" cy="353184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pt-BR" sz="2800" dirty="0"/>
              <a:t>Revisão retrospectiva dos prontuários de pacientes submetidos à palatoplastia primária</a:t>
            </a:r>
          </a:p>
          <a:p>
            <a:pPr lvl="0">
              <a:lnSpc>
                <a:spcPct val="150000"/>
              </a:lnSpc>
            </a:pPr>
            <a:r>
              <a:rPr lang="pt-BR" sz="2800" dirty="0"/>
              <a:t>St. Louis </a:t>
            </a:r>
            <a:r>
              <a:rPr lang="pt-BR" sz="2800" dirty="0" err="1"/>
              <a:t>Children’s</a:t>
            </a:r>
            <a:r>
              <a:rPr lang="pt-BR" sz="2800" dirty="0"/>
              <a:t> Hospital da Universidade de Washington</a:t>
            </a:r>
          </a:p>
          <a:p>
            <a:pPr lvl="0">
              <a:lnSpc>
                <a:spcPct val="150000"/>
              </a:lnSpc>
            </a:pPr>
            <a:r>
              <a:rPr lang="pt-BR" sz="2800" dirty="0"/>
              <a:t>2000 a 2015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4285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311</TotalTime>
  <Words>1207</Words>
  <Application>Microsoft Macintosh PowerPoint</Application>
  <PresentationFormat>Apresentação na tela (4:3)</PresentationFormat>
  <Paragraphs>206</Paragraphs>
  <Slides>32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9" baseType="lpstr">
      <vt:lpstr>Arial</vt:lpstr>
      <vt:lpstr>Calibri</vt:lpstr>
      <vt:lpstr>Gill Sans MT</vt:lpstr>
      <vt:lpstr>Verdana</vt:lpstr>
      <vt:lpstr>Wingdings</vt:lpstr>
      <vt:lpstr>Wingdings 2</vt:lpstr>
      <vt:lpstr>Solstício</vt:lpstr>
      <vt:lpstr>Impact of a Palatal Fistula After Cleft Palate Repair on Velopharyngeal Closure</vt:lpstr>
      <vt:lpstr>Palatoplastia Primária</vt:lpstr>
      <vt:lpstr>Palatoplastia Primária</vt:lpstr>
      <vt:lpstr>Disfunção Velo Faríngea (DVF)</vt:lpstr>
      <vt:lpstr>Fístula de Palato</vt:lpstr>
      <vt:lpstr>Fístula de Palato</vt:lpstr>
      <vt:lpstr>Objetivo Do Estudo</vt:lpstr>
      <vt:lpstr>Hipótese</vt:lpstr>
      <vt:lpstr> Metodologia </vt:lpstr>
      <vt:lpstr>Metodologia Variáveis</vt:lpstr>
      <vt:lpstr>Metodologia</vt:lpstr>
      <vt:lpstr>Metodologia  Avaliação da Fala</vt:lpstr>
      <vt:lpstr>Nasofaringoscopia Flexível</vt:lpstr>
      <vt:lpstr>Metodologia Avaliação da Fala</vt:lpstr>
      <vt:lpstr>  RESULTADOS Características do paciente  </vt:lpstr>
      <vt:lpstr>RESULTADOS Fístulas palatinas</vt:lpstr>
      <vt:lpstr>RESULTADOS Fístulas palatinas</vt:lpstr>
      <vt:lpstr>RESULTADOS Resultado da Fala – Disfunção Velo Faríngea</vt:lpstr>
      <vt:lpstr>RESULTADOS Resultado da Fala</vt:lpstr>
      <vt:lpstr>RESULTADOS Resultado da Fala</vt:lpstr>
      <vt:lpstr>Discussão</vt:lpstr>
      <vt:lpstr>Apresentação do PowerPoint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Obrigada!!!  Obrigado!!!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a Palatal Fistula After Cleft Palate Repair on Velopharyngeal Closure</dc:title>
  <dc:creator>Silvia</dc:creator>
  <cp:lastModifiedBy>Renan Canale Peres Montanher</cp:lastModifiedBy>
  <cp:revision>58</cp:revision>
  <dcterms:created xsi:type="dcterms:W3CDTF">2022-09-18T14:20:16Z</dcterms:created>
  <dcterms:modified xsi:type="dcterms:W3CDTF">2022-09-19T23:35:23Z</dcterms:modified>
</cp:coreProperties>
</file>