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92"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4" autoAdjust="0"/>
    <p:restoredTop sz="94619" autoAdjust="0"/>
  </p:normalViewPr>
  <p:slideViewPr>
    <p:cSldViewPr snapToGrid="0">
      <p:cViewPr varScale="1">
        <p:scale>
          <a:sx n="64" d="100"/>
          <a:sy n="64" d="100"/>
        </p:scale>
        <p:origin x="1050" y="66"/>
      </p:cViewPr>
      <p:guideLst/>
    </p:cSldViewPr>
  </p:slideViewPr>
  <p:notesTextViewPr>
    <p:cViewPr>
      <p:scale>
        <a:sx n="1" d="1"/>
        <a:sy n="1" d="1"/>
      </p:scale>
      <p:origin x="0" y="0"/>
    </p:cViewPr>
  </p:notesTextViewPr>
  <p:notesViewPr>
    <p:cSldViewPr snapToGrid="0">
      <p:cViewPr varScale="1">
        <p:scale>
          <a:sx n="78" d="100"/>
          <a:sy n="78" d="100"/>
        </p:scale>
        <p:origin x="3494" y="8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D7EF7A-7C84-452C-98C8-2624B8AAB901}" type="datetimeFigureOut">
              <a:rPr lang="pt-BR" smtClean="0"/>
              <a:t>27/09/2022</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002ECF-0F95-49D6-977D-86B882A39682}" type="slidenum">
              <a:rPr lang="pt-BR" smtClean="0"/>
              <a:t>‹nº›</a:t>
            </a:fld>
            <a:endParaRPr lang="pt-BR" dirty="0"/>
          </a:p>
        </p:txBody>
      </p:sp>
    </p:spTree>
    <p:extLst>
      <p:ext uri="{BB962C8B-B14F-4D97-AF65-F5344CB8AC3E}">
        <p14:creationId xmlns:p14="http://schemas.microsoft.com/office/powerpoint/2010/main" val="3209808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1FC03-2196-4DCB-8924-F68D70992EB6}" type="datetimeFigureOut">
              <a:rPr lang="pt-BR" smtClean="0"/>
              <a:t>27/09/2022</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D0455-161A-43AC-85B9-9B62579387A6}" type="slidenum">
              <a:rPr lang="pt-BR" smtClean="0"/>
              <a:t>‹nº›</a:t>
            </a:fld>
            <a:endParaRPr lang="pt-BR" dirty="0"/>
          </a:p>
        </p:txBody>
      </p:sp>
    </p:spTree>
    <p:extLst>
      <p:ext uri="{BB962C8B-B14F-4D97-AF65-F5344CB8AC3E}">
        <p14:creationId xmlns:p14="http://schemas.microsoft.com/office/powerpoint/2010/main" val="64741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1AD0455-161A-43AC-85B9-9B62579387A6}" type="slidenum">
              <a:rPr lang="pt-BR" smtClean="0"/>
              <a:t>1</a:t>
            </a:fld>
            <a:endParaRPr lang="pt-BR" dirty="0"/>
          </a:p>
        </p:txBody>
      </p:sp>
    </p:spTree>
    <p:extLst>
      <p:ext uri="{BB962C8B-B14F-4D97-AF65-F5344CB8AC3E}">
        <p14:creationId xmlns:p14="http://schemas.microsoft.com/office/powerpoint/2010/main" val="335706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useBgFill="1">
        <p:nvSpPr>
          <p:cNvPr id="10" name="Retâ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â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â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ctor Re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pt-BR" noProof="0"/>
              <a:t>Clique para editar o título Mestre</a:t>
            </a:r>
            <a:endParaRPr lang="pt-BR" noProof="0"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do subtítulo Mestre</a:t>
            </a:r>
            <a:endParaRPr lang="pt-BR" noProof="0" dirty="0"/>
          </a:p>
        </p:txBody>
      </p:sp>
      <p:sp>
        <p:nvSpPr>
          <p:cNvPr id="20" name="Espaço Reservado para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8D7758FC-87E8-4F64-BF34-460BFEF81A97}" type="datetime1">
              <a:rPr lang="pt-BR" noProof="0" smtClean="0"/>
              <a:t>27/09/2022</a:t>
            </a:fld>
            <a:endParaRPr lang="pt-BR" noProof="0" dirty="0"/>
          </a:p>
        </p:txBody>
      </p:sp>
      <p:sp>
        <p:nvSpPr>
          <p:cNvPr id="21" name="Espaço Reservado para Rodapé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pt-BR" noProof="0" dirty="0"/>
          </a:p>
        </p:txBody>
      </p:sp>
      <p:sp>
        <p:nvSpPr>
          <p:cNvPr id="22" name="Espaço reservado para o número do slid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pt-BR" noProof="0" smtClean="0"/>
              <a:t>‹nº›</a:t>
            </a:fld>
            <a:endParaRPr lang="pt-BR" noProof="0"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idx="1"/>
          </p:nvPr>
        </p:nvSpPr>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p>
            <a:pPr rtl="0"/>
            <a:fld id="{FD6C025B-2C7E-4E3B-8CEC-4B529E7C068D}" type="datetime1">
              <a:rPr lang="pt-BR" noProof="0" smtClean="0"/>
              <a:t>27/09/2022</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pt-BR" noProof="0" smtClean="0"/>
              <a:t>‹nº›</a:t>
            </a:fld>
            <a:endParaRPr lang="pt-BR" noProof="0"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useBgFill="1">
        <p:nvSpPr>
          <p:cNvPr id="23" name="Retâ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â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â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pt-BR" noProof="0"/>
              <a:t>Clique para editar o título Mestre</a:t>
            </a:r>
            <a:endParaRPr lang="pt-BR" noProof="0" dirty="0"/>
          </a:p>
        </p:txBody>
      </p:sp>
      <p:grpSp>
        <p:nvGrpSpPr>
          <p:cNvPr id="16" name="Gru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ector Re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ço Reservado para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Clique para editar os estilos de texto Mestres</a:t>
            </a:r>
          </a:p>
        </p:txBody>
      </p:sp>
      <p:sp>
        <p:nvSpPr>
          <p:cNvPr id="4" name="Espaço Reservado para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08CA6962-0433-41D3-AD4C-16BFD9D28914}" type="datetime1">
              <a:rPr lang="pt-BR" noProof="0" smtClean="0"/>
              <a:t>27/09/2022</a:t>
            </a:fld>
            <a:endParaRPr lang="pt-BR" noProof="0" dirty="0"/>
          </a:p>
        </p:txBody>
      </p:sp>
      <p:sp>
        <p:nvSpPr>
          <p:cNvPr id="5" name="Espaço Reservado para Rodapé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pt-BR" noProof="0" dirty="0"/>
          </a:p>
        </p:txBody>
      </p:sp>
      <p:sp>
        <p:nvSpPr>
          <p:cNvPr id="6" name="Espaço Reservado para o Número do Slid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pt-BR" noProof="0" smtClean="0"/>
              <a:t>‹nº›</a:t>
            </a:fld>
            <a:endParaRPr lang="pt-BR" noProof="0"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Data 4"/>
          <p:cNvSpPr>
            <a:spLocks noGrp="1"/>
          </p:cNvSpPr>
          <p:nvPr>
            <p:ph type="dt" sz="half" idx="10"/>
          </p:nvPr>
        </p:nvSpPr>
        <p:spPr/>
        <p:txBody>
          <a:bodyPr rtlCol="0"/>
          <a:lstStyle/>
          <a:p>
            <a:pPr rtl="0"/>
            <a:fld id="{75E0A3D8-2548-4316-9A06-E485F26025B4}" type="datetime1">
              <a:rPr lang="pt-BR" noProof="0" smtClean="0"/>
              <a:t>27/09/2022</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34B7E4EF-A1BD-40F4-AB7B-04F084DD991D}" type="slidenum">
              <a:rPr lang="pt-BR" noProof="0" smtClean="0"/>
              <a:t>‹nº›</a:t>
            </a:fld>
            <a:endParaRPr lang="pt-BR" noProof="0"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4" name="Espaço reservado para conteúd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6" name="Espaço reservado para conteúd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7" name="Espaço Reservado para Data 6"/>
          <p:cNvSpPr>
            <a:spLocks noGrp="1"/>
          </p:cNvSpPr>
          <p:nvPr>
            <p:ph type="dt" sz="half" idx="10"/>
          </p:nvPr>
        </p:nvSpPr>
        <p:spPr/>
        <p:txBody>
          <a:bodyPr rtlCol="0"/>
          <a:lstStyle/>
          <a:p>
            <a:pPr rtl="0"/>
            <a:fld id="{76FF6E41-DB69-4080-8ABD-C41AFF03B85C}" type="datetime1">
              <a:rPr lang="pt-BR" noProof="0" smtClean="0"/>
              <a:t>27/09/2022</a:t>
            </a:fld>
            <a:endParaRPr lang="pt-BR" noProof="0" dirty="0"/>
          </a:p>
        </p:txBody>
      </p:sp>
      <p:sp>
        <p:nvSpPr>
          <p:cNvPr id="8" name="Espaço Reservado para Rodapé 7"/>
          <p:cNvSpPr>
            <a:spLocks noGrp="1"/>
          </p:cNvSpPr>
          <p:nvPr>
            <p:ph type="ftr" sz="quarter" idx="11"/>
          </p:nvPr>
        </p:nvSpPr>
        <p:spPr/>
        <p:txBody>
          <a:bodyPr rtlCol="0"/>
          <a:lstStyle/>
          <a:p>
            <a:pPr rtl="0"/>
            <a:endParaRPr lang="pt-BR" noProof="0" dirty="0"/>
          </a:p>
        </p:txBody>
      </p:sp>
      <p:sp>
        <p:nvSpPr>
          <p:cNvPr id="9" name="Espaço Reservado para o Número do Slide 8"/>
          <p:cNvSpPr>
            <a:spLocks noGrp="1"/>
          </p:cNvSpPr>
          <p:nvPr>
            <p:ph type="sldNum" sz="quarter" idx="12"/>
          </p:nvPr>
        </p:nvSpPr>
        <p:spPr/>
        <p:txBody>
          <a:bodyPr rtlCol="0"/>
          <a:lstStyle/>
          <a:p>
            <a:pPr rtl="0"/>
            <a:fld id="{34B7E4EF-A1BD-40F4-AB7B-04F084DD991D}" type="slidenum">
              <a:rPr lang="pt-BR" noProof="0" smtClean="0"/>
              <a:t>‹nº›</a:t>
            </a:fld>
            <a:endParaRPr lang="pt-BR" noProof="0"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Data 2"/>
          <p:cNvSpPr>
            <a:spLocks noGrp="1"/>
          </p:cNvSpPr>
          <p:nvPr>
            <p:ph type="dt" sz="half" idx="10"/>
          </p:nvPr>
        </p:nvSpPr>
        <p:spPr/>
        <p:txBody>
          <a:bodyPr rtlCol="0"/>
          <a:lstStyle/>
          <a:p>
            <a:pPr rtl="0"/>
            <a:fld id="{D82677F0-039A-46E6-AE75-561202778A38}" type="datetime1">
              <a:rPr lang="pt-BR" noProof="0" smtClean="0"/>
              <a:t>27/09/2022</a:t>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o Número do Slide 4"/>
          <p:cNvSpPr>
            <a:spLocks noGrp="1"/>
          </p:cNvSpPr>
          <p:nvPr>
            <p:ph type="sldNum" sz="quarter" idx="12"/>
          </p:nvPr>
        </p:nvSpPr>
        <p:spPr/>
        <p:txBody>
          <a:bodyPr rtlCol="0"/>
          <a:lstStyle/>
          <a:p>
            <a:pPr rtl="0"/>
            <a:fld id="{34B7E4EF-A1BD-40F4-AB7B-04F084DD991D}" type="slidenum">
              <a:rPr lang="pt-BR" noProof="0" smtClean="0"/>
              <a:t>‹nº›</a:t>
            </a:fld>
            <a:endParaRPr lang="pt-BR" noProof="0"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9699D4BA-3969-45D2-B0B5-97C28CC89C91}" type="datetime1">
              <a:rPr lang="pt-BR" noProof="0" smtClean="0"/>
              <a:t>27/09/2022</a:t>
            </a:fld>
            <a:endParaRPr lang="pt-BR" noProof="0" dirty="0"/>
          </a:p>
        </p:txBody>
      </p:sp>
      <p:sp>
        <p:nvSpPr>
          <p:cNvPr id="3" name="Espaço Reservado para Rodapé 2"/>
          <p:cNvSpPr>
            <a:spLocks noGrp="1"/>
          </p:cNvSpPr>
          <p:nvPr>
            <p:ph type="ftr" sz="quarter" idx="11"/>
          </p:nvPr>
        </p:nvSpPr>
        <p:spPr/>
        <p:txBody>
          <a:bodyPr rtlCol="0"/>
          <a:lstStyle/>
          <a:p>
            <a:pPr rtl="0"/>
            <a:endParaRPr lang="pt-BR" noProof="0" dirty="0"/>
          </a:p>
        </p:txBody>
      </p:sp>
      <p:sp>
        <p:nvSpPr>
          <p:cNvPr id="4" name="Espaço reservado para o número do slide 3"/>
          <p:cNvSpPr>
            <a:spLocks noGrp="1"/>
          </p:cNvSpPr>
          <p:nvPr>
            <p:ph type="sldNum" sz="quarter" idx="12"/>
          </p:nvPr>
        </p:nvSpPr>
        <p:spPr/>
        <p:txBody>
          <a:bodyPr rtlCol="0"/>
          <a:lstStyle/>
          <a:p>
            <a:pPr rtl="0"/>
            <a:fld id="{34B7E4EF-A1BD-40F4-AB7B-04F084DD991D}" type="slidenum">
              <a:rPr lang="pt-BR" noProof="0" smtClean="0"/>
              <a:t>‹nº›</a:t>
            </a:fld>
            <a:endParaRPr lang="pt-BR" noProof="0"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ângu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text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8" name="Espaço Reservado para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D7892770-2ED2-44D8-9565-F5EAB94A70DA}" type="datetime1">
              <a:rPr lang="pt-BR" noProof="0" smtClean="0"/>
              <a:t>27/09/2022</a:t>
            </a:fld>
            <a:endParaRPr lang="pt-BR" noProof="0" dirty="0"/>
          </a:p>
        </p:txBody>
      </p:sp>
      <p:sp>
        <p:nvSpPr>
          <p:cNvPr id="9" name="Espaço Reservado para Rodapé 8"/>
          <p:cNvSpPr>
            <a:spLocks noGrp="1"/>
          </p:cNvSpPr>
          <p:nvPr>
            <p:ph type="ftr" sz="quarter" idx="11"/>
          </p:nvPr>
        </p:nvSpPr>
        <p:spPr>
          <a:xfrm>
            <a:off x="685801" y="6035040"/>
            <a:ext cx="4584700" cy="365760"/>
          </a:xfrm>
        </p:spPr>
        <p:txBody>
          <a:bodyPr rtlCol="0"/>
          <a:lstStyle>
            <a:lvl1pPr algn="l">
              <a:defRPr/>
            </a:lvl1pPr>
          </a:lstStyle>
          <a:p>
            <a:pPr rtl="0"/>
            <a:endParaRPr lang="pt-BR" noProof="0" dirty="0"/>
          </a:p>
        </p:txBody>
      </p:sp>
      <p:sp>
        <p:nvSpPr>
          <p:cNvPr id="11" name="Espaço Reservado para o Número do Slid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pt-BR" noProof="0" smtClean="0"/>
              <a:t>‹nº›</a:t>
            </a:fld>
            <a:endParaRPr lang="pt-BR" noProof="0"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a:t>Clique no ícone para adicionar uma imagem</a:t>
            </a:r>
            <a:endParaRPr lang="pt-BR" noProof="0" dirty="0"/>
          </a:p>
        </p:txBody>
      </p:sp>
      <p:sp>
        <p:nvSpPr>
          <p:cNvPr id="5" name="Espaço Reservado para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559FF860-6992-4A40-8BA7-A8EDBB5E3573}" type="datetime1">
              <a:rPr lang="pt-BR" noProof="0" smtClean="0"/>
              <a:t>27/09/2022</a:t>
            </a:fld>
            <a:endParaRPr lang="pt-BR" noProof="0" dirty="0"/>
          </a:p>
        </p:txBody>
      </p:sp>
      <p:sp>
        <p:nvSpPr>
          <p:cNvPr id="6" name="Espaço Reservado para Rodapé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pt-BR" noProof="0" dirty="0"/>
          </a:p>
        </p:txBody>
      </p:sp>
      <p:sp>
        <p:nvSpPr>
          <p:cNvPr id="7" name="Espaço Reservado para o Número do Slide 6"/>
          <p:cNvSpPr>
            <a:spLocks noGrp="1"/>
          </p:cNvSpPr>
          <p:nvPr>
            <p:ph type="sldNum" sz="quarter" idx="12"/>
          </p:nvPr>
        </p:nvSpPr>
        <p:spPr>
          <a:xfrm>
            <a:off x="10396728" y="6035040"/>
            <a:ext cx="1225296" cy="365760"/>
          </a:xfrm>
        </p:spPr>
        <p:txBody>
          <a:bodyPr rtlCol="0"/>
          <a:lstStyle/>
          <a:p>
            <a:pPr rtl="0"/>
            <a:fld id="{34B7E4EF-A1BD-40F4-AB7B-04F084DD991D}" type="slidenum">
              <a:rPr lang="pt-BR" noProof="0" smtClean="0"/>
              <a:t>‹nº›</a:t>
            </a:fld>
            <a:endParaRPr lang="pt-BR" noProof="0" dirty="0"/>
          </a:p>
        </p:txBody>
      </p:sp>
      <p:sp>
        <p:nvSpPr>
          <p:cNvPr id="12" name="Retângu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pt-BR" noProof="0"/>
              <a:t>Clique para editar o título Mestre</a:t>
            </a:r>
            <a:endParaRPr lang="pt-BR" noProof="0" dirty="0"/>
          </a:p>
        </p:txBody>
      </p:sp>
      <p:sp>
        <p:nvSpPr>
          <p:cNvPr id="4" name="Espaço reservado para tex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ângu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7" name="Retângulo 6"/>
          <p:cNvSpPr/>
          <p:nvPr/>
        </p:nvSpPr>
        <p:spPr>
          <a:xfrm>
            <a:off x="159195" y="229355"/>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â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ço reservado para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t-BR" noProof="0" dirty="0"/>
              <a:t>Clique para editar o estilo de título Mestre</a:t>
            </a:r>
          </a:p>
        </p:txBody>
      </p:sp>
      <p:sp>
        <p:nvSpPr>
          <p:cNvPr id="3" name="Espaço Reservado para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4" name="Espaço Reservado para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AD83A4F-18F9-4D3C-A6BC-C771A3949B58}" type="datetime1">
              <a:rPr lang="pt-BR" noProof="0" smtClean="0"/>
              <a:t>27/09/2022</a:t>
            </a:fld>
            <a:endParaRPr lang="pt-BR" noProof="0" dirty="0"/>
          </a:p>
        </p:txBody>
      </p:sp>
      <p:sp>
        <p:nvSpPr>
          <p:cNvPr id="5" name="Espaço Reservado para Rodapé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pt-BR" noProof="0" dirty="0"/>
          </a:p>
        </p:txBody>
      </p:sp>
      <p:sp>
        <p:nvSpPr>
          <p:cNvPr id="6" name="Espaço Reservado para o Número do Slid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pt-BR" noProof="0" smtClean="0"/>
              <a:t>‹nº›</a:t>
            </a:fld>
            <a:endParaRPr lang="pt-BR" noProof="0"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4"/>
          <a:srcRect t="3846"/>
          <a:stretch/>
        </p:blipFill>
        <p:spPr>
          <a:xfrm>
            <a:off x="20" y="10"/>
            <a:ext cx="12191979" cy="6857990"/>
          </a:xfrm>
          <a:prstGeom prst="rect">
            <a:avLst/>
          </a:prstGeom>
        </p:spPr>
      </p:pic>
      <p:sp>
        <p:nvSpPr>
          <p:cNvPr id="19" name="Retângulo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tângulo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ítulo 1">
            <a:extLst>
              <a:ext uri="{FF2B5EF4-FFF2-40B4-BE49-F238E27FC236}">
                <a16:creationId xmlns:a16="http://schemas.microsoft.com/office/drawing/2014/main" id="{C0D7398C-75E5-4CB0-BA4F-D7D5CF2495D4}"/>
              </a:ext>
            </a:extLst>
          </p:cNvPr>
          <p:cNvSpPr>
            <a:spLocks noGrp="1"/>
          </p:cNvSpPr>
          <p:nvPr>
            <p:ph type="ctrTitle"/>
          </p:nvPr>
        </p:nvSpPr>
        <p:spPr>
          <a:xfrm>
            <a:off x="1276055" y="2200117"/>
            <a:ext cx="4775075" cy="1630906"/>
          </a:xfrm>
        </p:spPr>
        <p:txBody>
          <a:bodyPr rtlCol="0">
            <a:normAutofit/>
          </a:bodyPr>
          <a:lstStyle/>
          <a:p>
            <a:r>
              <a:rPr lang="pt-BR" sz="2000" b="1" dirty="0">
                <a:latin typeface="Arial" panose="020B0604020202020204" pitchFamily="34" charset="0"/>
                <a:cs typeface="Arial" panose="020B0604020202020204" pitchFamily="34" charset="0"/>
              </a:rPr>
              <a:t>Alterações morfológicas a longo prazo do véu e da nasofaringe em pacientes com fissura palatina</a:t>
            </a:r>
            <a:endParaRPr lang="pt-BR" sz="8000" b="1" dirty="0">
              <a:solidFill>
                <a:schemeClr val="tx1"/>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5C5BFB45-FC34-495C-9C68-F9641246C2EE}"/>
              </a:ext>
            </a:extLst>
          </p:cNvPr>
          <p:cNvSpPr>
            <a:spLocks noGrp="1"/>
          </p:cNvSpPr>
          <p:nvPr>
            <p:ph type="subTitle" idx="1"/>
          </p:nvPr>
        </p:nvSpPr>
        <p:spPr>
          <a:xfrm>
            <a:off x="1276055" y="3840646"/>
            <a:ext cx="4947857" cy="1058922"/>
          </a:xfrm>
        </p:spPr>
        <p:txBody>
          <a:bodyPr rtlCol="0">
            <a:normAutofit fontScale="77500" lnSpcReduction="20000"/>
          </a:bodyPr>
          <a:lstStyle/>
          <a:p>
            <a:pPr rtl="0"/>
            <a:r>
              <a:rPr lang="pt-BR" dirty="0">
                <a:solidFill>
                  <a:schemeClr val="tx1"/>
                </a:solidFill>
              </a:rPr>
              <a:t>Seminário Disciplina Distúrbios da Comunicação nas Anomalias </a:t>
            </a:r>
            <a:r>
              <a:rPr lang="pt-BR" dirty="0" err="1">
                <a:solidFill>
                  <a:schemeClr val="tx1"/>
                </a:solidFill>
              </a:rPr>
              <a:t>Craniofaciaias</a:t>
            </a:r>
            <a:r>
              <a:rPr lang="pt-BR" dirty="0">
                <a:solidFill>
                  <a:schemeClr val="tx1"/>
                </a:solidFill>
              </a:rPr>
              <a:t>  </a:t>
            </a:r>
          </a:p>
          <a:p>
            <a:pPr rtl="0"/>
            <a:r>
              <a:rPr lang="pt-BR" dirty="0">
                <a:solidFill>
                  <a:schemeClr val="tx1"/>
                </a:solidFill>
              </a:rPr>
              <a:t>Alunas: Isabella de Oliveira Lima </a:t>
            </a:r>
            <a:r>
              <a:rPr lang="pt-BR" dirty="0" err="1">
                <a:solidFill>
                  <a:schemeClr val="tx1"/>
                </a:solidFill>
              </a:rPr>
              <a:t>Parizotto</a:t>
            </a:r>
            <a:r>
              <a:rPr lang="pt-BR" dirty="0">
                <a:solidFill>
                  <a:schemeClr val="tx1"/>
                </a:solidFill>
              </a:rPr>
              <a:t> Paula</a:t>
            </a:r>
          </a:p>
          <a:p>
            <a:pPr rtl="0"/>
            <a:r>
              <a:rPr lang="pt-BR" dirty="0">
                <a:solidFill>
                  <a:schemeClr val="tx1"/>
                </a:solidFill>
              </a:rPr>
              <a:t>Josiane Braga Scarpa</a:t>
            </a:r>
          </a:p>
        </p:txBody>
      </p:sp>
      <p:pic>
        <p:nvPicPr>
          <p:cNvPr id="6" name="Imagem 5">
            <a:extLst>
              <a:ext uri="{FF2B5EF4-FFF2-40B4-BE49-F238E27FC236}">
                <a16:creationId xmlns:a16="http://schemas.microsoft.com/office/drawing/2014/main" id="{85B4B959-FDB1-4C2E-0A28-EF752F7D09A2}"/>
              </a:ext>
            </a:extLst>
          </p:cNvPr>
          <p:cNvPicPr>
            <a:picLocks noChangeAspect="1"/>
          </p:cNvPicPr>
          <p:nvPr/>
        </p:nvPicPr>
        <p:blipFill rotWithShape="1">
          <a:blip r:embed="rId5"/>
          <a:srcRect l="23238" t="21407" r="24754" b="41948"/>
          <a:stretch/>
        </p:blipFill>
        <p:spPr>
          <a:xfrm>
            <a:off x="6611722" y="139430"/>
            <a:ext cx="5580258" cy="2210587"/>
          </a:xfrm>
          <a:prstGeom prst="rect">
            <a:avLst/>
          </a:prstGeom>
        </p:spPr>
      </p:pic>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BE2CB6-E830-EE0B-1CA7-248C38A1880E}"/>
              </a:ext>
            </a:extLst>
          </p:cNvPr>
          <p:cNvSpPr>
            <a:spLocks noGrp="1"/>
          </p:cNvSpPr>
          <p:nvPr>
            <p:ph type="title"/>
          </p:nvPr>
        </p:nvSpPr>
        <p:spPr/>
        <p:txBody>
          <a:bodyPr/>
          <a:lstStyle/>
          <a:p>
            <a:r>
              <a:rPr lang="pt-BR" dirty="0"/>
              <a:t>Métodos</a:t>
            </a:r>
          </a:p>
        </p:txBody>
      </p:sp>
      <p:sp>
        <p:nvSpPr>
          <p:cNvPr id="3" name="Espaço Reservado para Conteúdo 2">
            <a:extLst>
              <a:ext uri="{FF2B5EF4-FFF2-40B4-BE49-F238E27FC236}">
                <a16:creationId xmlns:a16="http://schemas.microsoft.com/office/drawing/2014/main" id="{3D3EC0F3-053B-A770-64D3-59AC689518DF}"/>
              </a:ext>
            </a:extLst>
          </p:cNvPr>
          <p:cNvSpPr>
            <a:spLocks noGrp="1"/>
          </p:cNvSpPr>
          <p:nvPr>
            <p:ph idx="1"/>
          </p:nvPr>
        </p:nvSpPr>
        <p:spPr>
          <a:xfrm>
            <a:off x="1066800" y="1741715"/>
            <a:ext cx="10058400" cy="4731656"/>
          </a:xfrm>
        </p:spPr>
        <p:txBody>
          <a:bodyPr>
            <a:normAutofit fontScale="92500" lnSpcReduction="10000"/>
          </a:bodyPr>
          <a:lstStyle/>
          <a:p>
            <a:pPr algn="just"/>
            <a:r>
              <a:rPr lang="pt-BR" sz="1600" dirty="0">
                <a:latin typeface="Calibri" panose="020F0502020204030204" pitchFamily="34" charset="0"/>
                <a:cs typeface="Calibri" panose="020F0502020204030204" pitchFamily="34" charset="0"/>
              </a:rPr>
              <a:t>Esses pontos foram utilizados para determinar linhas de referência permitindo a determinação de</a:t>
            </a:r>
          </a:p>
          <a:p>
            <a:pPr lvl="1" algn="just"/>
            <a:r>
              <a:rPr lang="pt-BR" sz="1600" dirty="0">
                <a:latin typeface="Calibri" panose="020F0502020204030204" pitchFamily="34" charset="0"/>
                <a:cs typeface="Calibri" panose="020F0502020204030204" pitchFamily="34" charset="0"/>
              </a:rPr>
              <a:t>4 medidas de comprimento de tecidos moles </a:t>
            </a:r>
          </a:p>
          <a:p>
            <a:pPr lvl="1" algn="just"/>
            <a:r>
              <a:rPr lang="pt-BR" sz="1600" dirty="0">
                <a:latin typeface="Calibri" panose="020F0502020204030204" pitchFamily="34" charset="0"/>
                <a:cs typeface="Calibri" panose="020F0502020204030204" pitchFamily="34" charset="0"/>
              </a:rPr>
              <a:t>2 medidas de ângulos de tecidos moles </a:t>
            </a:r>
          </a:p>
          <a:p>
            <a:pPr lvl="1" algn="just"/>
            <a:r>
              <a:rPr lang="pt-BR" sz="1600" dirty="0">
                <a:latin typeface="Calibri" panose="020F0502020204030204" pitchFamily="34" charset="0"/>
                <a:cs typeface="Calibri" panose="020F0502020204030204" pitchFamily="34" charset="0"/>
              </a:rPr>
              <a:t>1 variável de proporção</a:t>
            </a:r>
          </a:p>
          <a:p>
            <a:pPr algn="just"/>
            <a:r>
              <a:rPr lang="en-US" sz="1600" dirty="0">
                <a:latin typeface="Calibri" panose="020F0502020204030204" pitchFamily="34" charset="0"/>
                <a:cs typeface="Calibri" panose="020F0502020204030204" pitchFamily="34" charset="0"/>
              </a:rPr>
              <a:t>A </a:t>
            </a:r>
            <a:r>
              <a:rPr lang="en-US" sz="1600" dirty="0" err="1">
                <a:latin typeface="Calibri" panose="020F0502020204030204" pitchFamily="34" charset="0"/>
                <a:cs typeface="Calibri" panose="020F0502020204030204" pitchFamily="34" charset="0"/>
              </a:rPr>
              <a:t>medida</a:t>
            </a:r>
            <a:r>
              <a:rPr lang="en-US" sz="1600" dirty="0">
                <a:latin typeface="Calibri" panose="020F0502020204030204" pitchFamily="34" charset="0"/>
                <a:cs typeface="Calibri" panose="020F0502020204030204" pitchFamily="34" charset="0"/>
              </a:rPr>
              <a:t> do </a:t>
            </a:r>
            <a:r>
              <a:rPr lang="en-US" sz="1600" dirty="0" err="1">
                <a:latin typeface="Calibri" panose="020F0502020204030204" pitchFamily="34" charset="0"/>
                <a:cs typeface="Calibri" panose="020F0502020204030204" pitchFamily="34" charset="0"/>
              </a:rPr>
              <a:t>aumento</a:t>
            </a:r>
            <a:r>
              <a:rPr lang="en-US" sz="1600" dirty="0">
                <a:latin typeface="Calibri" panose="020F0502020204030204" pitchFamily="34" charset="0"/>
                <a:cs typeface="Calibri" panose="020F0502020204030204" pitchFamily="34" charset="0"/>
              </a:rPr>
              <a:t> da </a:t>
            </a:r>
            <a:r>
              <a:rPr lang="en-US" sz="1600" dirty="0" err="1">
                <a:latin typeface="Calibri" panose="020F0502020204030204" pitchFamily="34" charset="0"/>
                <a:cs typeface="Calibri" panose="020F0502020204030204" pitchFamily="34" charset="0"/>
              </a:rPr>
              <a:t>medida</a:t>
            </a:r>
            <a:r>
              <a:rPr lang="en-US" sz="1600" dirty="0">
                <a:latin typeface="Calibri" panose="020F0502020204030204" pitchFamily="34" charset="0"/>
                <a:cs typeface="Calibri" panose="020F0502020204030204" pitchFamily="34" charset="0"/>
              </a:rPr>
              <a:t> de </a:t>
            </a:r>
            <a:r>
              <a:rPr lang="en-US" sz="1600" dirty="0" err="1">
                <a:latin typeface="Calibri" panose="020F0502020204030204" pitchFamily="34" charset="0"/>
                <a:cs typeface="Calibri" panose="020F0502020204030204" pitchFamily="34" charset="0"/>
              </a:rPr>
              <a:t>comprimento</a:t>
            </a:r>
            <a:r>
              <a:rPr lang="en-US" sz="1600" dirty="0">
                <a:latin typeface="Calibri" panose="020F0502020204030204" pitchFamily="34" charset="0"/>
                <a:cs typeface="Calibri" panose="020F0502020204030204" pitchFamily="34" charset="0"/>
              </a:rPr>
              <a:t> do </a:t>
            </a:r>
            <a:r>
              <a:rPr lang="en-US" sz="1600" dirty="0" err="1">
                <a:latin typeface="Calibri" panose="020F0502020204030204" pitchFamily="34" charset="0"/>
                <a:cs typeface="Calibri" panose="020F0502020204030204" pitchFamily="34" charset="0"/>
              </a:rPr>
              <a:t>palato</a:t>
            </a:r>
            <a:r>
              <a:rPr lang="en-US" sz="1600" dirty="0">
                <a:latin typeface="Calibri" panose="020F0502020204030204" pitchFamily="34" charset="0"/>
                <a:cs typeface="Calibri" panose="020F0502020204030204" pitchFamily="34" charset="0"/>
              </a:rPr>
              <a:t> mole entre </a:t>
            </a:r>
            <a:r>
              <a:rPr lang="en-US" sz="1600" dirty="0" err="1">
                <a:latin typeface="Calibri" panose="020F0502020204030204" pitchFamily="34" charset="0"/>
                <a:cs typeface="Calibri" panose="020F0502020204030204" pitchFamily="34" charset="0"/>
              </a:rPr>
              <a:t>infância</a:t>
            </a:r>
            <a:r>
              <a:rPr lang="en-US" sz="1600" dirty="0">
                <a:latin typeface="Calibri" panose="020F0502020204030204" pitchFamily="34" charset="0"/>
                <a:cs typeface="Calibri" panose="020F0502020204030204" pitchFamily="34" charset="0"/>
              </a:rPr>
              <a:t> e </a:t>
            </a:r>
            <a:r>
              <a:rPr lang="en-US" sz="1600" dirty="0" err="1">
                <a:latin typeface="Calibri" panose="020F0502020204030204" pitchFamily="34" charset="0"/>
                <a:cs typeface="Calibri" panose="020F0502020204030204" pitchFamily="34" charset="0"/>
              </a:rPr>
              <a:t>idade</a:t>
            </a:r>
            <a:r>
              <a:rPr lang="en-US" sz="1600" dirty="0">
                <a:latin typeface="Calibri" panose="020F0502020204030204" pitchFamily="34" charset="0"/>
                <a:cs typeface="Calibri" panose="020F0502020204030204" pitchFamily="34" charset="0"/>
              </a:rPr>
              <a:t> escolar </a:t>
            </a:r>
            <a:r>
              <a:rPr lang="en-US" sz="1600" dirty="0" err="1">
                <a:latin typeface="Calibri" panose="020F0502020204030204" pitchFamily="34" charset="0"/>
                <a:cs typeface="Calibri" panose="020F0502020204030204" pitchFamily="34" charset="0"/>
              </a:rPr>
              <a:t>foram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obtidas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subtraindo</a:t>
            </a:r>
            <a:r>
              <a:rPr lang="en-US" sz="1600" dirty="0">
                <a:latin typeface="Calibri" panose="020F0502020204030204" pitchFamily="34" charset="0"/>
                <a:cs typeface="Calibri" panose="020F0502020204030204" pitchFamily="34" charset="0"/>
              </a:rPr>
              <a:t> a media dos </a:t>
            </a:r>
            <a:r>
              <a:rPr lang="en-US" sz="1600" dirty="0" err="1">
                <a:latin typeface="Calibri" panose="020F0502020204030204" pitchFamily="34" charset="0"/>
                <a:cs typeface="Calibri" panose="020F0502020204030204" pitchFamily="34" charset="0"/>
              </a:rPr>
              <a:t>valores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médios</a:t>
            </a:r>
            <a:r>
              <a:rPr lang="en-US" sz="1600" dirty="0">
                <a:latin typeface="Calibri" panose="020F0502020204030204" pitchFamily="34" charset="0"/>
                <a:cs typeface="Calibri" panose="020F0502020204030204" pitchFamily="34" charset="0"/>
              </a:rPr>
              <a:t> da </a:t>
            </a:r>
            <a:r>
              <a:rPr lang="en-US" sz="1600" dirty="0" err="1">
                <a:latin typeface="Calibri" panose="020F0502020204030204" pitchFamily="34" charset="0"/>
                <a:cs typeface="Calibri" panose="020F0502020204030204" pitchFamily="34" charset="0"/>
              </a:rPr>
              <a:t>infância</a:t>
            </a:r>
            <a:r>
              <a:rPr lang="en-US" sz="1600" dirty="0">
                <a:latin typeface="Calibri" panose="020F0502020204030204" pitchFamily="34" charset="0"/>
                <a:cs typeface="Calibri" panose="020F0502020204030204" pitchFamily="34" charset="0"/>
              </a:rPr>
              <a:t> dos </a:t>
            </a:r>
            <a:r>
              <a:rPr lang="en-US" sz="1600" dirty="0" err="1">
                <a:latin typeface="Calibri" panose="020F0502020204030204" pitchFamily="34" charset="0"/>
                <a:cs typeface="Calibri" panose="020F0502020204030204" pitchFamily="34" charset="0"/>
              </a:rPr>
              <a:t>valores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médios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correspondentes</a:t>
            </a:r>
            <a:r>
              <a:rPr lang="en-US" sz="1600" dirty="0">
                <a:latin typeface="Calibri" panose="020F0502020204030204" pitchFamily="34" charset="0"/>
                <a:cs typeface="Calibri" panose="020F0502020204030204" pitchFamily="34" charset="0"/>
              </a:rPr>
              <a:t> do </a:t>
            </a:r>
            <a:r>
              <a:rPr lang="en-US" sz="1600" dirty="0" err="1">
                <a:latin typeface="Calibri" panose="020F0502020204030204" pitchFamily="34" charset="0"/>
                <a:cs typeface="Calibri" panose="020F0502020204030204" pitchFamily="34" charset="0"/>
              </a:rPr>
              <a:t>período</a:t>
            </a:r>
            <a:r>
              <a:rPr lang="en-US" sz="1600" dirty="0">
                <a:latin typeface="Calibri" panose="020F0502020204030204" pitchFamily="34" charset="0"/>
                <a:cs typeface="Calibri" panose="020F0502020204030204" pitchFamily="34" charset="0"/>
              </a:rPr>
              <a:t> escolar. </a:t>
            </a:r>
          </a:p>
          <a:p>
            <a:pPr algn="just"/>
            <a:r>
              <a:rPr lang="en-US" sz="1600" dirty="0">
                <a:latin typeface="Calibri" panose="020F0502020204030204" pitchFamily="34" charset="0"/>
                <a:cs typeface="Calibri" panose="020F0502020204030204" pitchFamily="34" charset="0"/>
              </a:rPr>
              <a:t>A </a:t>
            </a:r>
            <a:r>
              <a:rPr lang="en-US" sz="1600" dirty="0" err="1">
                <a:latin typeface="Calibri" panose="020F0502020204030204" pitchFamily="34" charset="0"/>
                <a:cs typeface="Calibri" panose="020F0502020204030204" pitchFamily="34" charset="0"/>
              </a:rPr>
              <a:t>variável</a:t>
            </a:r>
            <a:r>
              <a:rPr lang="en-US" sz="1600" dirty="0">
                <a:latin typeface="Calibri" panose="020F0502020204030204" pitchFamily="34" charset="0"/>
                <a:cs typeface="Calibri" panose="020F0502020204030204" pitchFamily="34" charset="0"/>
              </a:rPr>
              <a:t> de </a:t>
            </a:r>
            <a:r>
              <a:rPr lang="en-US" sz="1600" dirty="0" err="1">
                <a:latin typeface="Calibri" panose="020F0502020204030204" pitchFamily="34" charset="0"/>
                <a:cs typeface="Calibri" panose="020F0502020204030204" pitchFamily="34" charset="0"/>
              </a:rPr>
              <a:t>proporção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foi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definida</a:t>
            </a:r>
            <a:r>
              <a:rPr lang="en-US" sz="1600" dirty="0">
                <a:latin typeface="Calibri" panose="020F0502020204030204" pitchFamily="34" charset="0"/>
                <a:cs typeface="Calibri" panose="020F0502020204030204" pitchFamily="34" charset="0"/>
              </a:rPr>
              <a:t> pela </a:t>
            </a:r>
            <a:r>
              <a:rPr lang="en-US" sz="1600" dirty="0" err="1">
                <a:latin typeface="Calibri" panose="020F0502020204030204" pitchFamily="34" charset="0"/>
                <a:cs typeface="Calibri" panose="020F0502020204030204" pitchFamily="34" charset="0"/>
              </a:rPr>
              <a:t>proporção</a:t>
            </a:r>
            <a:r>
              <a:rPr lang="en-US" sz="1600" dirty="0">
                <a:latin typeface="Calibri" panose="020F0502020204030204" pitchFamily="34" charset="0"/>
                <a:cs typeface="Calibri" panose="020F0502020204030204" pitchFamily="34" charset="0"/>
              </a:rPr>
              <a:t> de </a:t>
            </a:r>
            <a:r>
              <a:rPr lang="en-US" sz="1600" dirty="0" err="1">
                <a:latin typeface="Calibri" panose="020F0502020204030204" pitchFamily="34" charset="0"/>
                <a:cs typeface="Calibri" panose="020F0502020204030204" pitchFamily="34" charset="0"/>
              </a:rPr>
              <a:t>comprimento</a:t>
            </a:r>
            <a:r>
              <a:rPr lang="en-US" sz="1600" dirty="0">
                <a:latin typeface="Calibri" panose="020F0502020204030204" pitchFamily="34" charset="0"/>
                <a:cs typeface="Calibri" panose="020F0502020204030204" pitchFamily="34" charset="0"/>
              </a:rPr>
              <a:t>  do </a:t>
            </a:r>
            <a:r>
              <a:rPr lang="en-US" sz="1600" dirty="0" err="1">
                <a:latin typeface="Calibri" panose="020F0502020204030204" pitchFamily="34" charset="0"/>
                <a:cs typeface="Calibri" panose="020F0502020204030204" pitchFamily="34" charset="0"/>
              </a:rPr>
              <a:t>palato</a:t>
            </a:r>
            <a:r>
              <a:rPr lang="en-US" sz="1600" dirty="0">
                <a:latin typeface="Calibri" panose="020F0502020204030204" pitchFamily="34" charset="0"/>
                <a:cs typeface="Calibri" panose="020F0502020204030204" pitchFamily="34" charset="0"/>
              </a:rPr>
              <a:t> mole e a </a:t>
            </a:r>
            <a:r>
              <a:rPr lang="en-US" sz="1600" dirty="0" err="1">
                <a:latin typeface="Calibri" panose="020F0502020204030204" pitchFamily="34" charset="0"/>
                <a:cs typeface="Calibri" panose="020F0502020204030204" pitchFamily="34" charset="0"/>
              </a:rPr>
              <a:t>profundidade</a:t>
            </a:r>
            <a:r>
              <a:rPr lang="en-US" sz="1600" dirty="0">
                <a:latin typeface="Calibri" panose="020F0502020204030204" pitchFamily="34" charset="0"/>
                <a:cs typeface="Calibri" panose="020F0502020204030204" pitchFamily="34" charset="0"/>
              </a:rPr>
              <a:t> da </a:t>
            </a:r>
            <a:r>
              <a:rPr lang="en-US" sz="1600" dirty="0" err="1">
                <a:latin typeface="Calibri" panose="020F0502020204030204" pitchFamily="34" charset="0"/>
                <a:cs typeface="Calibri" panose="020F0502020204030204" pitchFamily="34" charset="0"/>
              </a:rPr>
              <a:t>faringe</a:t>
            </a:r>
            <a:endParaRPr lang="en-US" sz="1600" dirty="0">
              <a:latin typeface="Calibri" panose="020F0502020204030204" pitchFamily="34" charset="0"/>
              <a:cs typeface="Calibri" panose="020F0502020204030204" pitchFamily="34" charset="0"/>
            </a:endParaRPr>
          </a:p>
          <a:p>
            <a:pPr algn="just">
              <a:lnSpc>
                <a:spcPct val="107000"/>
              </a:lnSpc>
              <a:spcAft>
                <a:spcPts val="800"/>
              </a:spcAft>
            </a:pPr>
            <a:r>
              <a:rPr lang="pt-BR" sz="1600" dirty="0">
                <a:effectLst/>
                <a:latin typeface="Calibri" panose="020F0502020204030204" pitchFamily="34" charset="0"/>
                <a:ea typeface="Calibri" panose="020F0502020204030204" pitchFamily="34" charset="0"/>
                <a:cs typeface="Calibri" panose="020F0502020204030204" pitchFamily="34" charset="0"/>
              </a:rPr>
              <a:t>Para minimizar o erro neste estudo, as medições foram realizadas duas vezes em intervalos de 1 semana pelo mesmo examinador. A confiabilidade </a:t>
            </a:r>
            <a:r>
              <a:rPr lang="pt-BR" sz="1600" dirty="0" err="1">
                <a:effectLst/>
                <a:latin typeface="Calibri" panose="020F0502020204030204" pitchFamily="34" charset="0"/>
                <a:ea typeface="Calibri" panose="020F0502020204030204" pitchFamily="34" charset="0"/>
                <a:cs typeface="Calibri" panose="020F0502020204030204" pitchFamily="34" charset="0"/>
              </a:rPr>
              <a:t>intraexaminador</a:t>
            </a:r>
            <a:r>
              <a:rPr lang="pt-BR" sz="1600" dirty="0">
                <a:effectLst/>
                <a:latin typeface="Calibri" panose="020F0502020204030204" pitchFamily="34" charset="0"/>
                <a:ea typeface="Calibri" panose="020F0502020204030204" pitchFamily="34" charset="0"/>
                <a:cs typeface="Calibri" panose="020F0502020204030204" pitchFamily="34" charset="0"/>
              </a:rPr>
              <a:t> foi avaliada pelo cálculo coeficiente de correlação de </a:t>
            </a:r>
            <a:r>
              <a:rPr lang="pt-BR" sz="1600" dirty="0" err="1">
                <a:effectLst/>
                <a:latin typeface="Calibri" panose="020F0502020204030204" pitchFamily="34" charset="0"/>
                <a:ea typeface="Calibri" panose="020F0502020204030204" pitchFamily="34" charset="0"/>
                <a:cs typeface="Calibri" panose="020F0502020204030204" pitchFamily="34" charset="0"/>
              </a:rPr>
              <a:t>Spearman</a:t>
            </a:r>
            <a:r>
              <a:rPr lang="pt-BR" sz="1600" dirty="0">
                <a:effectLst/>
                <a:latin typeface="Calibri" panose="020F0502020204030204" pitchFamily="34" charset="0"/>
                <a:ea typeface="Calibri" panose="020F0502020204030204" pitchFamily="34" charset="0"/>
                <a:cs typeface="Calibri" panose="020F0502020204030204" pitchFamily="34" charset="0"/>
              </a:rPr>
              <a:t> usando o teste de classificação, e a calibração apresentou alta correlação de 0,93. O padrão erro foi menor que 0,6 mm e 0,7° para cada medida. Também não houve diferença notável entre o primeiro e segunda medições, e as primeiras medições foram usado para análise estatística.</a:t>
            </a:r>
          </a:p>
          <a:p>
            <a:pPr algn="just">
              <a:lnSpc>
                <a:spcPct val="107000"/>
              </a:lnSpc>
              <a:spcAft>
                <a:spcPts val="800"/>
              </a:spcAft>
            </a:pPr>
            <a:r>
              <a:rPr lang="pt-BR" sz="1600" dirty="0">
                <a:effectLst/>
                <a:latin typeface="Calibri" panose="020F0502020204030204" pitchFamily="34" charset="0"/>
                <a:ea typeface="Calibri" panose="020F0502020204030204" pitchFamily="34" charset="0"/>
                <a:cs typeface="Calibri" panose="020F0502020204030204" pitchFamily="34" charset="0"/>
              </a:rPr>
              <a:t>Os resultados são expressos como </a:t>
            </a:r>
            <a:r>
              <a:rPr lang="pt-BR" sz="1600" dirty="0">
                <a:latin typeface="Calibri" panose="020F0502020204030204" pitchFamily="34" charset="0"/>
                <a:ea typeface="Calibri" panose="020F0502020204030204" pitchFamily="34" charset="0"/>
                <a:cs typeface="Calibri" panose="020F0502020204030204" pitchFamily="34" charset="0"/>
              </a:rPr>
              <a:t>a </a:t>
            </a:r>
            <a:r>
              <a:rPr lang="pt-BR" sz="1600" dirty="0">
                <a:effectLst/>
                <a:latin typeface="Calibri" panose="020F0502020204030204" pitchFamily="34" charset="0"/>
                <a:ea typeface="Calibri" panose="020F0502020204030204" pitchFamily="34" charset="0"/>
                <a:cs typeface="Calibri" panose="020F0502020204030204" pitchFamily="34" charset="0"/>
              </a:rPr>
              <a:t>média, desvio padrão (DP), diferença média e intervalo de confiança de 95% da diferença média (IC 95%)</a:t>
            </a:r>
          </a:p>
          <a:p>
            <a:pPr algn="just">
              <a:lnSpc>
                <a:spcPct val="107000"/>
              </a:lnSpc>
              <a:spcAft>
                <a:spcPts val="800"/>
              </a:spcAft>
            </a:pPr>
            <a:r>
              <a:rPr lang="pt-BR" sz="1600" dirty="0">
                <a:latin typeface="Calibri" panose="020F0502020204030204" pitchFamily="34" charset="0"/>
                <a:ea typeface="Calibri" panose="020F0502020204030204" pitchFamily="34" charset="0"/>
                <a:cs typeface="Calibri" panose="020F0502020204030204" pitchFamily="34" charset="0"/>
              </a:rPr>
              <a:t> </a:t>
            </a:r>
            <a:r>
              <a:rPr lang="pt-BR" sz="1600" dirty="0">
                <a:effectLst/>
                <a:latin typeface="Calibri" panose="020F0502020204030204" pitchFamily="34" charset="0"/>
                <a:ea typeface="Calibri" panose="020F0502020204030204" pitchFamily="34" charset="0"/>
                <a:cs typeface="Calibri" panose="020F0502020204030204" pitchFamily="34" charset="0"/>
              </a:rPr>
              <a:t>O teste t de </a:t>
            </a:r>
            <a:r>
              <a:rPr lang="pt-BR" sz="1600" dirty="0" err="1">
                <a:effectLst/>
                <a:latin typeface="Calibri" panose="020F0502020204030204" pitchFamily="34" charset="0"/>
                <a:ea typeface="Calibri" panose="020F0502020204030204" pitchFamily="34" charset="0"/>
                <a:cs typeface="Calibri" panose="020F0502020204030204" pitchFamily="34" charset="0"/>
              </a:rPr>
              <a:t>Student</a:t>
            </a:r>
            <a:r>
              <a:rPr lang="pt-BR" sz="1600" dirty="0">
                <a:effectLst/>
                <a:latin typeface="Calibri" panose="020F0502020204030204" pitchFamily="34" charset="0"/>
                <a:ea typeface="Calibri" panose="020F0502020204030204" pitchFamily="34" charset="0"/>
                <a:cs typeface="Calibri" panose="020F0502020204030204" pitchFamily="34" charset="0"/>
              </a:rPr>
              <a:t> foi usado para comparações entre os grupos. O limiar para significância estatística foi estabelecido em   P &lt; 0,05</a:t>
            </a:r>
            <a:endParaRPr lang="pt-BR"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743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1"/>
          <p:cNvSpPr>
            <a:spLocks noGrp="1"/>
          </p:cNvSpPr>
          <p:nvPr>
            <p:ph type="pic" idx="1"/>
          </p:nvPr>
        </p:nvSpPr>
        <p:spPr/>
      </p:sp>
      <p:sp>
        <p:nvSpPr>
          <p:cNvPr id="3" name="Título 2"/>
          <p:cNvSpPr>
            <a:spLocks noGrp="1"/>
          </p:cNvSpPr>
          <p:nvPr>
            <p:ph type="title"/>
          </p:nvPr>
        </p:nvSpPr>
        <p:spPr/>
        <p:txBody>
          <a:bodyPr/>
          <a:lstStyle/>
          <a:p>
            <a:r>
              <a:rPr lang="pt-BR" dirty="0">
                <a:effectLst>
                  <a:outerShdw blurRad="38100" dist="38100" dir="2700000" algn="tl">
                    <a:srgbClr val="000000">
                      <a:alpha val="43137"/>
                    </a:srgbClr>
                  </a:outerShdw>
                </a:effectLst>
              </a:rPr>
              <a:t>Resultados</a:t>
            </a:r>
          </a:p>
        </p:txBody>
      </p:sp>
      <p:pic>
        <p:nvPicPr>
          <p:cNvPr id="5" name="Imagem 4"/>
          <p:cNvPicPr>
            <a:picLocks noChangeAspect="1"/>
          </p:cNvPicPr>
          <p:nvPr/>
        </p:nvPicPr>
        <p:blipFill>
          <a:blip r:embed="rId2"/>
          <a:stretch>
            <a:fillRect/>
          </a:stretch>
        </p:blipFill>
        <p:spPr>
          <a:xfrm>
            <a:off x="365760" y="493486"/>
            <a:ext cx="7413897" cy="59987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Espaço Reservado para Texto 3"/>
          <p:cNvSpPr>
            <a:spLocks noGrp="1"/>
          </p:cNvSpPr>
          <p:nvPr>
            <p:ph type="body" sz="half" idx="2"/>
          </p:nvPr>
        </p:nvSpPr>
        <p:spPr/>
        <p:txBody>
          <a:bodyPr/>
          <a:lstStyle/>
          <a:p>
            <a:pPr algn="just"/>
            <a:r>
              <a:rPr lang="pt-BR" dirty="0"/>
              <a:t>As características demográficas de todos os pacientes estão listadas na Tabela 1</a:t>
            </a:r>
          </a:p>
        </p:txBody>
      </p:sp>
    </p:spTree>
    <p:extLst>
      <p:ext uri="{BB962C8B-B14F-4D97-AF65-F5344CB8AC3E}">
        <p14:creationId xmlns:p14="http://schemas.microsoft.com/office/powerpoint/2010/main" val="418736172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Imagem 8"/>
          <p:cNvPicPr>
            <a:picLocks noGrp="1" noChangeAspect="1"/>
          </p:cNvPicPr>
          <p:nvPr>
            <p:ph type="pic" idx="1"/>
          </p:nvPr>
        </p:nvPicPr>
        <p:blipFill>
          <a:blip r:embed="rId2">
            <a:extLst>
              <a:ext uri="{28A0092B-C50C-407E-A947-70E740481C1C}">
                <a14:useLocalDpi xmlns:a14="http://schemas.microsoft.com/office/drawing/2010/main" val="0"/>
              </a:ext>
            </a:extLst>
          </a:blip>
          <a:srcRect l="24409" r="24409"/>
          <a:stretch>
            <a:fillRect/>
          </a:stretch>
        </p:blipFill>
        <p:spPr>
          <a:xfrm>
            <a:off x="159657" y="569395"/>
            <a:ext cx="7924800" cy="5328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ítulo 2"/>
          <p:cNvSpPr>
            <a:spLocks noGrp="1"/>
          </p:cNvSpPr>
          <p:nvPr>
            <p:ph type="title"/>
          </p:nvPr>
        </p:nvSpPr>
        <p:spPr/>
        <p:txBody>
          <a:bodyPr/>
          <a:lstStyle/>
          <a:p>
            <a:r>
              <a:rPr lang="pt-BR" dirty="0">
                <a:effectLst>
                  <a:outerShdw blurRad="38100" dist="38100" dir="2700000" algn="tl">
                    <a:srgbClr val="000000">
                      <a:alpha val="43137"/>
                    </a:srgbClr>
                  </a:outerShdw>
                </a:effectLst>
              </a:rPr>
              <a:t>Resultados</a:t>
            </a:r>
            <a:endParaRPr lang="pt-BR" dirty="0"/>
          </a:p>
        </p:txBody>
      </p:sp>
      <p:sp>
        <p:nvSpPr>
          <p:cNvPr id="4" name="Espaço Reservado para Texto 3"/>
          <p:cNvSpPr>
            <a:spLocks noGrp="1"/>
          </p:cNvSpPr>
          <p:nvPr>
            <p:ph type="body" sz="half" idx="2"/>
          </p:nvPr>
        </p:nvSpPr>
        <p:spPr/>
        <p:txBody>
          <a:bodyPr/>
          <a:lstStyle/>
          <a:p>
            <a:pPr algn="just"/>
            <a:r>
              <a:rPr lang="pt-BR" dirty="0"/>
              <a:t>O comprimento do palato mole e a altura da faringe superior apresentaram aumentos notáveis ao longo do período de estudo em ambos os grupos. No entanto, esses valores foram menores no Grupo F do que no Grupo CLA em cada momento. Além disso, o aumento desses valores foi menor no Grupo F do que no Grupo CLA.</a:t>
            </a:r>
          </a:p>
        </p:txBody>
      </p:sp>
    </p:spTree>
    <p:extLst>
      <p:ext uri="{BB962C8B-B14F-4D97-AF65-F5344CB8AC3E}">
        <p14:creationId xmlns:p14="http://schemas.microsoft.com/office/powerpoint/2010/main" val="133734562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effectLst>
                  <a:outerShdw blurRad="38100" dist="38100" dir="2700000" algn="tl">
                    <a:srgbClr val="000000">
                      <a:alpha val="43137"/>
                    </a:srgbClr>
                  </a:outerShdw>
                </a:effectLst>
              </a:rPr>
              <a:t>Resultados</a:t>
            </a:r>
            <a:endParaRPr lang="pt-BR" dirty="0"/>
          </a:p>
        </p:txBody>
      </p:sp>
      <p:sp>
        <p:nvSpPr>
          <p:cNvPr id="3" name="Espaço Reservado para Conteúdo 2"/>
          <p:cNvSpPr>
            <a:spLocks noGrp="1"/>
          </p:cNvSpPr>
          <p:nvPr>
            <p:ph idx="1"/>
          </p:nvPr>
        </p:nvSpPr>
        <p:spPr/>
        <p:txBody>
          <a:bodyPr>
            <a:normAutofit/>
          </a:bodyPr>
          <a:lstStyle/>
          <a:p>
            <a:pPr algn="just"/>
            <a:r>
              <a:rPr lang="pt-BR" sz="1600" dirty="0"/>
              <a:t>A profundidade da faringe também apresentou aumento ao longo do período de estudo em ambos os grupos, e os valores do Grupo F foram consistentemente inferiores aos do Grupo CLA. Da infância ao período escolar, o aumento da profundidade faríngea foi maior no Grupo F do que no Grupo CLA, mas do período escolar à adolescência, foi maior no Grupo CLA do que no Grupo F. A profundidade </a:t>
            </a:r>
            <a:r>
              <a:rPr lang="pt-BR" sz="1600" dirty="0" err="1"/>
              <a:t>nasofaríngea</a:t>
            </a:r>
            <a:r>
              <a:rPr lang="pt-BR" sz="1600" dirty="0"/>
              <a:t> apresentou um aumento consistente ao longo o período de estudo e foi maior no Grupo F do que no Grupo CLA em cada momento; no entanto, não houve diferença estatisticamente significativa entre os grupos. </a:t>
            </a:r>
          </a:p>
          <a:p>
            <a:pPr algn="just"/>
            <a:r>
              <a:rPr lang="pt-BR" sz="1600" dirty="0"/>
              <a:t>O ângulo de inclinação do palato mole apresentou uma diminuição consistente ao longo do período de estudo. O ângulo de inclinação do palato mole no Grupo F foi significativamente menor do que no Grupo CLA em cada momento. O ângulo de inclinação do plano palatino apresentou aumento consistente ao longo do período de estudo e foi maior no Grupo F do que no Grupo CLA; porém, houve apenas diferença significativa entre os grupos no período escolar. </a:t>
            </a:r>
          </a:p>
        </p:txBody>
      </p:sp>
    </p:spTree>
    <p:extLst>
      <p:ext uri="{BB962C8B-B14F-4D97-AF65-F5344CB8AC3E}">
        <p14:creationId xmlns:p14="http://schemas.microsoft.com/office/powerpoint/2010/main" val="353715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p:cNvPicPr>
            <a:picLocks noGrp="1" noChangeAspect="1"/>
          </p:cNvPicPr>
          <p:nvPr>
            <p:ph type="pic" idx="1"/>
          </p:nvPr>
        </p:nvPicPr>
        <p:blipFill>
          <a:blip r:embed="rId2">
            <a:extLst>
              <a:ext uri="{28A0092B-C50C-407E-A947-70E740481C1C}">
                <a14:useLocalDpi xmlns:a14="http://schemas.microsoft.com/office/drawing/2010/main" val="0"/>
              </a:ext>
            </a:extLst>
          </a:blip>
          <a:srcRect l="32735" r="32735"/>
          <a:stretch>
            <a:fillRect/>
          </a:stretch>
        </p:blipFill>
        <p:spPr>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ítulo 2"/>
          <p:cNvSpPr>
            <a:spLocks noGrp="1"/>
          </p:cNvSpPr>
          <p:nvPr>
            <p:ph type="title"/>
          </p:nvPr>
        </p:nvSpPr>
        <p:spPr/>
        <p:txBody>
          <a:bodyPr/>
          <a:lstStyle/>
          <a:p>
            <a:r>
              <a:rPr lang="pt-BR" dirty="0">
                <a:effectLst>
                  <a:outerShdw blurRad="38100" dist="38100" dir="2700000" algn="tl">
                    <a:srgbClr val="000000">
                      <a:alpha val="43137"/>
                    </a:srgbClr>
                  </a:outerShdw>
                </a:effectLst>
              </a:rPr>
              <a:t>Resultados</a:t>
            </a:r>
            <a:endParaRPr lang="pt-BR" dirty="0"/>
          </a:p>
        </p:txBody>
      </p:sp>
      <p:sp>
        <p:nvSpPr>
          <p:cNvPr id="4" name="Espaço Reservado para Texto 3"/>
          <p:cNvSpPr>
            <a:spLocks noGrp="1"/>
          </p:cNvSpPr>
          <p:nvPr>
            <p:ph type="body" sz="half" idx="2"/>
          </p:nvPr>
        </p:nvSpPr>
        <p:spPr/>
        <p:txBody>
          <a:bodyPr>
            <a:normAutofit fontScale="92500"/>
          </a:bodyPr>
          <a:lstStyle/>
          <a:p>
            <a:pPr algn="just"/>
            <a:r>
              <a:rPr lang="pt-BR" dirty="0"/>
              <a:t>A proporção adequada no Grupo CLA manteve-se estável desde a infância até a adolescência. Além disso, a proporção adequada foi significativamente maior no Grupo F do que no Grupo CLA em cada momento, mas diminuiu consistentemente ao longo do período do estudo, resultando em uma diferença significativa entre os valores na infância e adolescência.</a:t>
            </a:r>
          </a:p>
        </p:txBody>
      </p:sp>
    </p:spTree>
    <p:extLst>
      <p:ext uri="{BB962C8B-B14F-4D97-AF65-F5344CB8AC3E}">
        <p14:creationId xmlns:p14="http://schemas.microsoft.com/office/powerpoint/2010/main" val="197634313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406400"/>
            <a:ext cx="10058400" cy="1407886"/>
          </a:xfrm>
        </p:spPr>
        <p:txBody>
          <a:bodyPr/>
          <a:lstStyle/>
          <a:p>
            <a:r>
              <a:rPr lang="pt-BR" u="sng" dirty="0">
                <a:effectLst>
                  <a:outerShdw blurRad="38100" dist="38100" dir="2700000" algn="tl">
                    <a:srgbClr val="000000">
                      <a:alpha val="43137"/>
                    </a:srgbClr>
                  </a:outerShdw>
                </a:effectLst>
              </a:rPr>
              <a:t>Conclusão</a:t>
            </a:r>
          </a:p>
        </p:txBody>
      </p:sp>
      <p:sp>
        <p:nvSpPr>
          <p:cNvPr id="3" name="Espaço Reservado para Conteúdo 2"/>
          <p:cNvSpPr>
            <a:spLocks noGrp="1"/>
          </p:cNvSpPr>
          <p:nvPr>
            <p:ph idx="1"/>
          </p:nvPr>
        </p:nvSpPr>
        <p:spPr>
          <a:xfrm>
            <a:off x="1066800" y="1538514"/>
            <a:ext cx="10058400" cy="4414230"/>
          </a:xfrm>
        </p:spPr>
        <p:txBody>
          <a:bodyPr>
            <a:noAutofit/>
          </a:bodyPr>
          <a:lstStyle/>
          <a:p>
            <a:pPr algn="just"/>
            <a:r>
              <a:rPr lang="pt-BR" sz="1600" dirty="0">
                <a:latin typeface="Calibri" panose="020F0502020204030204" pitchFamily="34" charset="0"/>
                <a:cs typeface="Calibri" panose="020F0502020204030204" pitchFamily="34" charset="0"/>
              </a:rPr>
              <a:t>A obtenção da função </a:t>
            </a:r>
            <a:r>
              <a:rPr lang="pt-BR" sz="1600" dirty="0" err="1">
                <a:latin typeface="Calibri" panose="020F0502020204030204" pitchFamily="34" charset="0"/>
                <a:cs typeface="Calibri" panose="020F0502020204030204" pitchFamily="34" charset="0"/>
              </a:rPr>
              <a:t>velofaríngea</a:t>
            </a:r>
            <a:r>
              <a:rPr lang="pt-BR" sz="1600" dirty="0">
                <a:latin typeface="Calibri" panose="020F0502020204030204" pitchFamily="34" charset="0"/>
                <a:cs typeface="Calibri" panose="020F0502020204030204" pitchFamily="34" charset="0"/>
              </a:rPr>
              <a:t> adequada após a </a:t>
            </a:r>
            <a:r>
              <a:rPr lang="pt-BR" sz="1600" dirty="0" err="1">
                <a:latin typeface="Calibri" panose="020F0502020204030204" pitchFamily="34" charset="0"/>
                <a:cs typeface="Calibri" panose="020F0502020204030204" pitchFamily="34" charset="0"/>
              </a:rPr>
              <a:t>palatoplastia</a:t>
            </a:r>
            <a:r>
              <a:rPr lang="pt-BR" sz="1600" dirty="0">
                <a:latin typeface="Calibri" panose="020F0502020204030204" pitchFamily="34" charset="0"/>
                <a:cs typeface="Calibri" panose="020F0502020204030204" pitchFamily="34" charset="0"/>
              </a:rPr>
              <a:t> é essencial para que os pacientes alcancem a fala correta.</a:t>
            </a:r>
          </a:p>
          <a:p>
            <a:pPr algn="just"/>
            <a:r>
              <a:rPr lang="pt-BR" sz="1600" dirty="0">
                <a:latin typeface="Calibri" panose="020F0502020204030204" pitchFamily="34" charset="0"/>
                <a:cs typeface="Calibri" panose="020F0502020204030204" pitchFamily="34" charset="0"/>
              </a:rPr>
              <a:t>Existem vários exames para avaliar a função </a:t>
            </a:r>
            <a:r>
              <a:rPr lang="pt-BR" sz="1600" dirty="0" err="1">
                <a:latin typeface="Calibri" panose="020F0502020204030204" pitchFamily="34" charset="0"/>
                <a:cs typeface="Calibri" panose="020F0502020204030204" pitchFamily="34" charset="0"/>
              </a:rPr>
              <a:t>velofaríngea</a:t>
            </a:r>
            <a:r>
              <a:rPr lang="pt-BR" sz="1600" dirty="0">
                <a:latin typeface="Calibri" panose="020F0502020204030204" pitchFamily="34" charset="0"/>
                <a:cs typeface="Calibri" panose="020F0502020204030204" pitchFamily="34" charset="0"/>
              </a:rPr>
              <a:t>; no entanto, não há exames para examinar todo o espectro de funções, incluindo morfologia tridimensional e movimento. A análise </a:t>
            </a:r>
            <a:r>
              <a:rPr lang="pt-BR" sz="1600" dirty="0" err="1">
                <a:latin typeface="Calibri" panose="020F0502020204030204" pitchFamily="34" charset="0"/>
                <a:cs typeface="Calibri" panose="020F0502020204030204" pitchFamily="34" charset="0"/>
              </a:rPr>
              <a:t>cefalométrica</a:t>
            </a:r>
            <a:r>
              <a:rPr lang="pt-BR" sz="1600" dirty="0">
                <a:latin typeface="Calibri" panose="020F0502020204030204" pitchFamily="34" charset="0"/>
                <a:cs typeface="Calibri" panose="020F0502020204030204" pitchFamily="34" charset="0"/>
              </a:rPr>
              <a:t> lateral é um dos exames mais comumente realizados para avaliar a função </a:t>
            </a:r>
            <a:r>
              <a:rPr lang="pt-BR" sz="1600" dirty="0" err="1">
                <a:latin typeface="Calibri" panose="020F0502020204030204" pitchFamily="34" charset="0"/>
                <a:cs typeface="Calibri" panose="020F0502020204030204" pitchFamily="34" charset="0"/>
              </a:rPr>
              <a:t>velofaríngea</a:t>
            </a:r>
            <a:r>
              <a:rPr lang="pt-BR" sz="1600" dirty="0">
                <a:latin typeface="Calibri" panose="020F0502020204030204" pitchFamily="34" charset="0"/>
                <a:cs typeface="Calibri" panose="020F0502020204030204" pitchFamily="34" charset="0"/>
              </a:rPr>
              <a:t> com base na morfologia do palato mole e das estruturas </a:t>
            </a:r>
            <a:r>
              <a:rPr lang="pt-BR" sz="1600" dirty="0" err="1">
                <a:latin typeface="Calibri" panose="020F0502020204030204" pitchFamily="34" charset="0"/>
                <a:cs typeface="Calibri" panose="020F0502020204030204" pitchFamily="34" charset="0"/>
              </a:rPr>
              <a:t>maxilofaciais</a:t>
            </a:r>
            <a:r>
              <a:rPr lang="pt-BR" sz="1600" dirty="0">
                <a:latin typeface="Calibri" panose="020F0502020204030204" pitchFamily="34" charset="0"/>
                <a:cs typeface="Calibri" panose="020F0502020204030204" pitchFamily="34" charset="0"/>
              </a:rPr>
              <a:t> circundantes no plano sagital (</a:t>
            </a:r>
            <a:r>
              <a:rPr lang="pt-BR" sz="1600" dirty="0" err="1">
                <a:latin typeface="Calibri" panose="020F0502020204030204" pitchFamily="34" charset="0"/>
                <a:cs typeface="Calibri" panose="020F0502020204030204" pitchFamily="34" charset="0"/>
              </a:rPr>
              <a:t>Mazaheri</a:t>
            </a:r>
            <a:r>
              <a:rPr lang="pt-BR" sz="1600" dirty="0">
                <a:latin typeface="Calibri" panose="020F0502020204030204" pitchFamily="34" charset="0"/>
                <a:cs typeface="Calibri" panose="020F0502020204030204" pitchFamily="34" charset="0"/>
              </a:rPr>
              <a:t> et al., 1994). Embora avaliações tridimensionais com o endoscópio sejam recomendadas (</a:t>
            </a:r>
            <a:r>
              <a:rPr lang="pt-BR" sz="1600" dirty="0" err="1">
                <a:latin typeface="Calibri" panose="020F0502020204030204" pitchFamily="34" charset="0"/>
                <a:cs typeface="Calibri" panose="020F0502020204030204" pitchFamily="34" charset="0"/>
              </a:rPr>
              <a:t>Siegel-Sadewitz</a:t>
            </a:r>
            <a:r>
              <a:rPr lang="pt-BR" sz="1600" dirty="0">
                <a:latin typeface="Calibri" panose="020F0502020204030204" pitchFamily="34" charset="0"/>
                <a:cs typeface="Calibri" panose="020F0502020204030204" pitchFamily="34" charset="0"/>
              </a:rPr>
              <a:t> e </a:t>
            </a:r>
            <a:r>
              <a:rPr lang="pt-BR" sz="1600" dirty="0" err="1">
                <a:latin typeface="Calibri" panose="020F0502020204030204" pitchFamily="34" charset="0"/>
                <a:cs typeface="Calibri" panose="020F0502020204030204" pitchFamily="34" charset="0"/>
              </a:rPr>
              <a:t>Shprintzen</a:t>
            </a:r>
            <a:r>
              <a:rPr lang="pt-BR" sz="1600" dirty="0">
                <a:latin typeface="Calibri" panose="020F0502020204030204" pitchFamily="34" charset="0"/>
                <a:cs typeface="Calibri" panose="020F0502020204030204" pitchFamily="34" charset="0"/>
              </a:rPr>
              <a:t>, 1986), a avaliação </a:t>
            </a:r>
            <a:r>
              <a:rPr lang="pt-BR" sz="1600" dirty="0" err="1">
                <a:latin typeface="Calibri" panose="020F0502020204030204" pitchFamily="34" charset="0"/>
                <a:cs typeface="Calibri" panose="020F0502020204030204" pitchFamily="34" charset="0"/>
              </a:rPr>
              <a:t>cefalométrica</a:t>
            </a:r>
            <a:r>
              <a:rPr lang="pt-BR" sz="1600" dirty="0">
                <a:latin typeface="Calibri" panose="020F0502020204030204" pitchFamily="34" charset="0"/>
                <a:cs typeface="Calibri" panose="020F0502020204030204" pitchFamily="34" charset="0"/>
              </a:rPr>
              <a:t> bidimensional tem menor carga e, portanto, pode ser facilmente realizada com crianças em idade precoce. </a:t>
            </a:r>
          </a:p>
          <a:p>
            <a:pPr algn="just"/>
            <a:r>
              <a:rPr lang="pt-BR" sz="1600" dirty="0">
                <a:latin typeface="Calibri" panose="020F0502020204030204" pitchFamily="34" charset="0"/>
                <a:cs typeface="Calibri" panose="020F0502020204030204" pitchFamily="34" charset="0"/>
              </a:rPr>
              <a:t>Assim, analisamos os dados obtidos em </a:t>
            </a:r>
            <a:r>
              <a:rPr lang="pt-BR" sz="1600" dirty="0" err="1">
                <a:latin typeface="Calibri" panose="020F0502020204030204" pitchFamily="34" charset="0"/>
                <a:cs typeface="Calibri" panose="020F0502020204030204" pitchFamily="34" charset="0"/>
              </a:rPr>
              <a:t>cefalogramas</a:t>
            </a:r>
            <a:r>
              <a:rPr lang="pt-BR" sz="1600" dirty="0">
                <a:latin typeface="Calibri" panose="020F0502020204030204" pitchFamily="34" charset="0"/>
                <a:cs typeface="Calibri" panose="020F0502020204030204" pitchFamily="34" charset="0"/>
              </a:rPr>
              <a:t> laterais realizados em repouso e comparamos as alterações morfológicas nos elementos </a:t>
            </a:r>
            <a:r>
              <a:rPr lang="pt-BR" sz="1600" dirty="0" err="1">
                <a:latin typeface="Calibri" panose="020F0502020204030204" pitchFamily="34" charset="0"/>
                <a:cs typeface="Calibri" panose="020F0502020204030204" pitchFamily="34" charset="0"/>
              </a:rPr>
              <a:t>nasofaríngeos</a:t>
            </a:r>
            <a:r>
              <a:rPr lang="pt-BR" sz="1600" dirty="0">
                <a:latin typeface="Calibri" panose="020F0502020204030204" pitchFamily="34" charset="0"/>
                <a:cs typeface="Calibri" panose="020F0502020204030204" pitchFamily="34" charset="0"/>
              </a:rPr>
              <a:t> desde a primeira infância até a adolescência entre pacientes com fissura palatina reparada e pacientes do grupo controle com fissura labial e alveolar que não necessitaram de </a:t>
            </a:r>
            <a:r>
              <a:rPr lang="pt-BR" sz="1600" dirty="0" err="1">
                <a:latin typeface="Calibri" panose="020F0502020204030204" pitchFamily="34" charset="0"/>
                <a:cs typeface="Calibri" panose="020F0502020204030204" pitchFamily="34" charset="0"/>
              </a:rPr>
              <a:t>palatoplastia</a:t>
            </a:r>
            <a:r>
              <a:rPr lang="pt-BR" sz="1600" dirty="0">
                <a:latin typeface="Calibri" panose="020F0502020204030204" pitchFamily="34" charset="0"/>
                <a:cs typeface="Calibri" panose="020F0502020204030204" pitchFamily="34" charset="0"/>
              </a:rPr>
              <a:t> . No entanto, excluímos alguns </a:t>
            </a:r>
            <a:r>
              <a:rPr lang="pt-BR" sz="1600" dirty="0" err="1">
                <a:latin typeface="Calibri" panose="020F0502020204030204" pitchFamily="34" charset="0"/>
                <a:cs typeface="Calibri" panose="020F0502020204030204" pitchFamily="34" charset="0"/>
              </a:rPr>
              <a:t>cefalogramas</a:t>
            </a:r>
            <a:r>
              <a:rPr lang="pt-BR" sz="1600" dirty="0">
                <a:latin typeface="Calibri" panose="020F0502020204030204" pitchFamily="34" charset="0"/>
                <a:cs typeface="Calibri" panose="020F0502020204030204" pitchFamily="34" charset="0"/>
              </a:rPr>
              <a:t> pouco claros de pacientes que foram submetidos a exame radiográfico com consentimento. Era eticamente inaceitável repetir </a:t>
            </a:r>
            <a:r>
              <a:rPr lang="pt-BR" sz="1600" dirty="0" err="1">
                <a:latin typeface="Calibri" panose="020F0502020204030204" pitchFamily="34" charset="0"/>
                <a:cs typeface="Calibri" panose="020F0502020204030204" pitchFamily="34" charset="0"/>
              </a:rPr>
              <a:t>cefalogramas</a:t>
            </a:r>
            <a:r>
              <a:rPr lang="pt-BR" sz="1600" dirty="0">
                <a:latin typeface="Calibri" panose="020F0502020204030204" pitchFamily="34" charset="0"/>
                <a:cs typeface="Calibri" panose="020F0502020204030204" pitchFamily="34" charset="0"/>
              </a:rPr>
              <a:t> para nosso estudo devido ao risco irreversível de exposição aos raios X. Portanto, era possível que todos os pacientes não fossem avaliados de forma semelhante ou objetiva pela restrição de exames adicionais. A possibilidade de viés de seleção nos pacientes-alvo é limitação do nosso estudo e sofre com o problema inerente de distorcer nossos resultados. </a:t>
            </a:r>
          </a:p>
        </p:txBody>
      </p:sp>
    </p:spTree>
    <p:extLst>
      <p:ext uri="{BB962C8B-B14F-4D97-AF65-F5344CB8AC3E}">
        <p14:creationId xmlns:p14="http://schemas.microsoft.com/office/powerpoint/2010/main" val="174862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u="sng" dirty="0">
                <a:effectLst>
                  <a:outerShdw blurRad="38100" dist="38100" dir="2700000" algn="tl">
                    <a:srgbClr val="000000">
                      <a:alpha val="43137"/>
                    </a:srgbClr>
                  </a:outerShdw>
                </a:effectLst>
              </a:rPr>
              <a:t>Conclusão</a:t>
            </a:r>
            <a:endParaRPr lang="pt-BR" dirty="0"/>
          </a:p>
        </p:txBody>
      </p:sp>
      <p:sp>
        <p:nvSpPr>
          <p:cNvPr id="3" name="Espaço Reservado para Conteúdo 2"/>
          <p:cNvSpPr>
            <a:spLocks noGrp="1"/>
          </p:cNvSpPr>
          <p:nvPr>
            <p:ph idx="1"/>
          </p:nvPr>
        </p:nvSpPr>
        <p:spPr>
          <a:xfrm>
            <a:off x="1066800" y="2104570"/>
            <a:ext cx="10058400" cy="3848173"/>
          </a:xfrm>
        </p:spPr>
        <p:txBody>
          <a:bodyPr>
            <a:normAutofit/>
          </a:bodyPr>
          <a:lstStyle/>
          <a:p>
            <a:pPr algn="just"/>
            <a:r>
              <a:rPr lang="pt-BR" sz="1600" dirty="0">
                <a:latin typeface="Calibri" panose="020F0502020204030204" pitchFamily="34" charset="0"/>
                <a:cs typeface="Calibri" panose="020F0502020204030204" pitchFamily="34" charset="0"/>
              </a:rPr>
              <a:t>Morfologicamente, sabe-se que o comprimento do palato mole e a profundidade da faringe são elementos importantes para o fechamento </a:t>
            </a:r>
            <a:r>
              <a:rPr lang="pt-BR" sz="1600" dirty="0" err="1">
                <a:latin typeface="Calibri" panose="020F0502020204030204" pitchFamily="34" charset="0"/>
                <a:cs typeface="Calibri" panose="020F0502020204030204" pitchFamily="34" charset="0"/>
              </a:rPr>
              <a:t>velofaríngeo</a:t>
            </a:r>
            <a:r>
              <a:rPr lang="pt-BR" sz="1600" dirty="0">
                <a:latin typeface="Calibri" panose="020F0502020204030204" pitchFamily="34" charset="0"/>
                <a:cs typeface="Calibri" panose="020F0502020204030204" pitchFamily="34" charset="0"/>
              </a:rPr>
              <a:t> (</a:t>
            </a:r>
            <a:r>
              <a:rPr lang="pt-BR" sz="1600" dirty="0" err="1">
                <a:latin typeface="Calibri" panose="020F0502020204030204" pitchFamily="34" charset="0"/>
                <a:cs typeface="Calibri" panose="020F0502020204030204" pitchFamily="34" charset="0"/>
              </a:rPr>
              <a:t>Satoh</a:t>
            </a:r>
            <a:r>
              <a:rPr lang="pt-BR" sz="1600" dirty="0">
                <a:latin typeface="Calibri" panose="020F0502020204030204" pitchFamily="34" charset="0"/>
                <a:cs typeface="Calibri" panose="020F0502020204030204" pitchFamily="34" charset="0"/>
              </a:rPr>
              <a:t> et al., 2005). Isso ocorre porque a profundidade faríngea representa a distância entre o ponto ósseo maxilar posterior e a parede posterior da faringe no nível do fechamento </a:t>
            </a:r>
            <a:r>
              <a:rPr lang="pt-BR" sz="1600" dirty="0" err="1">
                <a:latin typeface="Calibri" panose="020F0502020204030204" pitchFamily="34" charset="0"/>
                <a:cs typeface="Calibri" panose="020F0502020204030204" pitchFamily="34" charset="0"/>
              </a:rPr>
              <a:t>velofaríngeo</a:t>
            </a:r>
            <a:r>
              <a:rPr lang="pt-BR" sz="1600" dirty="0">
                <a:latin typeface="Calibri" panose="020F0502020204030204" pitchFamily="34" charset="0"/>
                <a:cs typeface="Calibri" panose="020F0502020204030204" pitchFamily="34" charset="0"/>
              </a:rPr>
              <a:t>. Análises </a:t>
            </a:r>
            <a:r>
              <a:rPr lang="pt-BR" sz="1600" dirty="0" err="1">
                <a:latin typeface="Calibri" panose="020F0502020204030204" pitchFamily="34" charset="0"/>
                <a:cs typeface="Calibri" panose="020F0502020204030204" pitchFamily="34" charset="0"/>
              </a:rPr>
              <a:t>cefalométricas</a:t>
            </a:r>
            <a:r>
              <a:rPr lang="pt-BR" sz="1600" dirty="0">
                <a:latin typeface="Calibri" panose="020F0502020204030204" pitchFamily="34" charset="0"/>
                <a:cs typeface="Calibri" panose="020F0502020204030204" pitchFamily="34" charset="0"/>
              </a:rPr>
              <a:t> sagitais mostraram que o nível de fechamento </a:t>
            </a:r>
            <a:r>
              <a:rPr lang="pt-BR" sz="1600" dirty="0" err="1">
                <a:latin typeface="Calibri" panose="020F0502020204030204" pitchFamily="34" charset="0"/>
                <a:cs typeface="Calibri" panose="020F0502020204030204" pitchFamily="34" charset="0"/>
              </a:rPr>
              <a:t>velofaríngeo</a:t>
            </a:r>
            <a:r>
              <a:rPr lang="pt-BR" sz="1600" dirty="0">
                <a:latin typeface="Calibri" panose="020F0502020204030204" pitchFamily="34" charset="0"/>
                <a:cs typeface="Calibri" panose="020F0502020204030204" pitchFamily="34" charset="0"/>
              </a:rPr>
              <a:t> quase se igualou ao da extensão do plano palatino (Yoshida et al., 1992; </a:t>
            </a:r>
            <a:r>
              <a:rPr lang="pt-BR" sz="1600" dirty="0" err="1">
                <a:latin typeface="Calibri" panose="020F0502020204030204" pitchFamily="34" charset="0"/>
                <a:cs typeface="Calibri" panose="020F0502020204030204" pitchFamily="34" charset="0"/>
              </a:rPr>
              <a:t>Satoh</a:t>
            </a:r>
            <a:r>
              <a:rPr lang="pt-BR" sz="1600" dirty="0">
                <a:latin typeface="Calibri" panose="020F0502020204030204" pitchFamily="34" charset="0"/>
                <a:cs typeface="Calibri" panose="020F0502020204030204" pitchFamily="34" charset="0"/>
              </a:rPr>
              <a:t> et al., 2004). O plano palatino também tem sido considerado um indicador útil para estimar o nível de fechamento </a:t>
            </a:r>
            <a:r>
              <a:rPr lang="pt-BR" sz="1600" dirty="0" err="1">
                <a:latin typeface="Calibri" panose="020F0502020204030204" pitchFamily="34" charset="0"/>
                <a:cs typeface="Calibri" panose="020F0502020204030204" pitchFamily="34" charset="0"/>
              </a:rPr>
              <a:t>velofaríngeo</a:t>
            </a:r>
            <a:r>
              <a:rPr lang="pt-BR" sz="1600" dirty="0">
                <a:latin typeface="Calibri" panose="020F0502020204030204" pitchFamily="34" charset="0"/>
                <a:cs typeface="Calibri" panose="020F0502020204030204" pitchFamily="34" charset="0"/>
              </a:rPr>
              <a:t> independentemente da presença ou ausência de fenda palatina (</a:t>
            </a:r>
            <a:r>
              <a:rPr lang="pt-BR" sz="1600" dirty="0" err="1">
                <a:latin typeface="Calibri" panose="020F0502020204030204" pitchFamily="34" charset="0"/>
                <a:cs typeface="Calibri" panose="020F0502020204030204" pitchFamily="34" charset="0"/>
              </a:rPr>
              <a:t>Satoh</a:t>
            </a:r>
            <a:r>
              <a:rPr lang="pt-BR" sz="1600" dirty="0">
                <a:latin typeface="Calibri" panose="020F0502020204030204" pitchFamily="34" charset="0"/>
                <a:cs typeface="Calibri" panose="020F0502020204030204" pitchFamily="34" charset="0"/>
              </a:rPr>
              <a:t> et al., 2005). Além disso, a espinha nasal posterior é um marco importante em relação ao fechamento </a:t>
            </a:r>
            <a:r>
              <a:rPr lang="pt-BR" sz="1600" dirty="0" err="1">
                <a:latin typeface="Calibri" panose="020F0502020204030204" pitchFamily="34" charset="0"/>
                <a:cs typeface="Calibri" panose="020F0502020204030204" pitchFamily="34" charset="0"/>
              </a:rPr>
              <a:t>velofaríngeo</a:t>
            </a:r>
            <a:r>
              <a:rPr lang="pt-BR" sz="1600" dirty="0">
                <a:latin typeface="Calibri" panose="020F0502020204030204" pitchFamily="34" charset="0"/>
                <a:cs typeface="Calibri" panose="020F0502020204030204" pitchFamily="34" charset="0"/>
              </a:rPr>
              <a:t>, pois é uma extremidade do plano palatino e o local de fixação do palato mole (</a:t>
            </a:r>
            <a:r>
              <a:rPr lang="pt-BR" sz="1600" dirty="0" err="1">
                <a:latin typeface="Calibri" panose="020F0502020204030204" pitchFamily="34" charset="0"/>
                <a:cs typeface="Calibri" panose="020F0502020204030204" pitchFamily="34" charset="0"/>
              </a:rPr>
              <a:t>Satoh</a:t>
            </a:r>
            <a:r>
              <a:rPr lang="pt-BR" sz="1600" dirty="0">
                <a:latin typeface="Calibri" panose="020F0502020204030204" pitchFamily="34" charset="0"/>
                <a:cs typeface="Calibri" panose="020F0502020204030204" pitchFamily="34" charset="0"/>
              </a:rPr>
              <a:t> et al., 2005).</a:t>
            </a:r>
          </a:p>
          <a:p>
            <a:pPr algn="just"/>
            <a:r>
              <a:rPr lang="pt-BR" sz="1600" dirty="0">
                <a:latin typeface="Calibri" panose="020F0502020204030204" pitchFamily="34" charset="0"/>
                <a:cs typeface="Calibri" panose="020F0502020204030204" pitchFamily="34" charset="0"/>
              </a:rPr>
              <a:t>Devido a essas características, selecionamos parâmetros como comprimento do palato mole, profundidade da faringe, altura da faringe superior e ângulo de inclinação do plano palatino como variáveis </a:t>
            </a:r>
            <a:r>
              <a:rPr lang="pt-BR" sz="1600" dirty="0" err="1">
                <a:latin typeface="Calibri" panose="020F0502020204030204" pitchFamily="34" charset="0"/>
                <a:cs typeface="Calibri" panose="020F0502020204030204" pitchFamily="34" charset="0"/>
              </a:rPr>
              <a:t>cefalométricas</a:t>
            </a:r>
            <a:r>
              <a:rPr lang="pt-BR" sz="1600" dirty="0">
                <a:latin typeface="Calibri" panose="020F0502020204030204" pitchFamily="34" charset="0"/>
                <a:cs typeface="Calibri" panose="020F0502020204030204" pitchFamily="34" charset="0"/>
              </a:rPr>
              <a:t> no presente estudo para avaliar a morfologia </a:t>
            </a:r>
            <a:r>
              <a:rPr lang="pt-BR" sz="1600" dirty="0" err="1">
                <a:latin typeface="Calibri" panose="020F0502020204030204" pitchFamily="34" charset="0"/>
                <a:cs typeface="Calibri" panose="020F0502020204030204" pitchFamily="34" charset="0"/>
              </a:rPr>
              <a:t>nasofaríngea</a:t>
            </a:r>
            <a:r>
              <a:rPr lang="pt-BR" sz="1600" dirty="0">
                <a:latin typeface="Calibri" panose="020F0502020204030204" pitchFamily="34" charset="0"/>
                <a:cs typeface="Calibri" panose="020F0502020204030204" pitchFamily="34" charset="0"/>
              </a:rPr>
              <a:t> de significância para o fechamento </a:t>
            </a:r>
            <a:r>
              <a:rPr lang="pt-BR" sz="1600" dirty="0" err="1">
                <a:latin typeface="Calibri" panose="020F0502020204030204" pitchFamily="34" charset="0"/>
                <a:cs typeface="Calibri" panose="020F0502020204030204" pitchFamily="34" charset="0"/>
              </a:rPr>
              <a:t>velofaríngeo</a:t>
            </a:r>
            <a:r>
              <a:rPr lang="pt-BR"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9360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642594"/>
            <a:ext cx="10058400" cy="1302320"/>
          </a:xfrm>
        </p:spPr>
        <p:txBody>
          <a:bodyPr/>
          <a:lstStyle/>
          <a:p>
            <a:r>
              <a:rPr lang="pt-BR" u="sng" dirty="0">
                <a:effectLst>
                  <a:outerShdw blurRad="38100" dist="38100" dir="2700000" algn="tl">
                    <a:srgbClr val="000000">
                      <a:alpha val="43137"/>
                    </a:srgbClr>
                  </a:outerShdw>
                </a:effectLst>
              </a:rPr>
              <a:t>Conclusão</a:t>
            </a:r>
            <a:endParaRPr lang="pt-BR" dirty="0"/>
          </a:p>
        </p:txBody>
      </p:sp>
      <p:sp>
        <p:nvSpPr>
          <p:cNvPr id="3" name="Espaço Reservado para Conteúdo 2"/>
          <p:cNvSpPr>
            <a:spLocks noGrp="1"/>
          </p:cNvSpPr>
          <p:nvPr>
            <p:ph idx="1"/>
          </p:nvPr>
        </p:nvSpPr>
        <p:spPr>
          <a:xfrm>
            <a:off x="1066800" y="1611086"/>
            <a:ext cx="10058400" cy="4341658"/>
          </a:xfrm>
        </p:spPr>
        <p:txBody>
          <a:bodyPr>
            <a:noAutofit/>
          </a:bodyPr>
          <a:lstStyle/>
          <a:p>
            <a:pPr algn="just"/>
            <a:r>
              <a:rPr lang="pt-BR" sz="1600" dirty="0">
                <a:latin typeface="Calibri" panose="020F0502020204030204" pitchFamily="34" charset="0"/>
                <a:cs typeface="Calibri" panose="020F0502020204030204" pitchFamily="34" charset="0"/>
              </a:rPr>
              <a:t>O presente estudo mostrou que o Grupo F apresentou menor comprimento do palato mole do que o Grupo CLA na infância. Embora o comprimento do palato mole tenha aumentado continuamente ao longo do período de estudo em ambos os grupos, o aumento geral entre cada ponto de tempo foi menor no Grupo F do que no Grupo CLA. Consequentemente, as diferenças no comprimento do palato mole entre os dois grupos aumentaram com a idade. Isso foi consistente com os resultados de um estudo que mostrou que o comprimento do palato mole de pacientes com fissura de palato foi menor do que o de pacientes sem fissura de palato, mesmo que o palato mole tenha sido estendido por </a:t>
            </a:r>
            <a:r>
              <a:rPr lang="pt-BR" sz="1600" dirty="0" err="1">
                <a:latin typeface="Calibri" panose="020F0502020204030204" pitchFamily="34" charset="0"/>
                <a:cs typeface="Calibri" panose="020F0502020204030204" pitchFamily="34" charset="0"/>
              </a:rPr>
              <a:t>palatoplastia</a:t>
            </a:r>
            <a:r>
              <a:rPr lang="pt-BR" sz="1600" dirty="0">
                <a:latin typeface="Calibri" panose="020F0502020204030204" pitchFamily="34" charset="0"/>
                <a:cs typeface="Calibri" panose="020F0502020204030204" pitchFamily="34" charset="0"/>
              </a:rPr>
              <a:t> nos pacientes com fissura de palato (</a:t>
            </a:r>
            <a:r>
              <a:rPr lang="pt-BR" sz="1600" dirty="0" err="1">
                <a:latin typeface="Calibri" panose="020F0502020204030204" pitchFamily="34" charset="0"/>
                <a:cs typeface="Calibri" panose="020F0502020204030204" pitchFamily="34" charset="0"/>
              </a:rPr>
              <a:t>Satoh</a:t>
            </a:r>
            <a:r>
              <a:rPr lang="pt-BR" sz="1600" dirty="0">
                <a:latin typeface="Calibri" panose="020F0502020204030204" pitchFamily="34" charset="0"/>
                <a:cs typeface="Calibri" panose="020F0502020204030204" pitchFamily="34" charset="0"/>
              </a:rPr>
              <a:t> et. al., 2005). Nossos resultados sugerem que o crescimento do palato mole foi inibido no Grupo F, resultando em incompetência </a:t>
            </a:r>
            <a:r>
              <a:rPr lang="pt-BR" sz="1600" dirty="0" err="1">
                <a:latin typeface="Calibri" panose="020F0502020204030204" pitchFamily="34" charset="0"/>
                <a:cs typeface="Calibri" panose="020F0502020204030204" pitchFamily="34" charset="0"/>
              </a:rPr>
              <a:t>velofaríngea</a:t>
            </a:r>
            <a:r>
              <a:rPr lang="pt-BR" sz="1600" dirty="0">
                <a:latin typeface="Calibri" panose="020F0502020204030204" pitchFamily="34" charset="0"/>
                <a:cs typeface="Calibri" panose="020F0502020204030204" pitchFamily="34" charset="0"/>
              </a:rPr>
              <a:t> (</a:t>
            </a:r>
            <a:r>
              <a:rPr lang="pt-BR" sz="1600" dirty="0" err="1">
                <a:latin typeface="Calibri" panose="020F0502020204030204" pitchFamily="34" charset="0"/>
                <a:cs typeface="Calibri" panose="020F0502020204030204" pitchFamily="34" charset="0"/>
              </a:rPr>
              <a:t>Satoh</a:t>
            </a:r>
            <a:r>
              <a:rPr lang="pt-BR" sz="1600" dirty="0">
                <a:latin typeface="Calibri" panose="020F0502020204030204" pitchFamily="34" charset="0"/>
                <a:cs typeface="Calibri" panose="020F0502020204030204" pitchFamily="34" charset="0"/>
              </a:rPr>
              <a:t> et al., 2005). </a:t>
            </a:r>
          </a:p>
          <a:p>
            <a:pPr algn="just"/>
            <a:r>
              <a:rPr lang="pt-BR" sz="1600" dirty="0">
                <a:latin typeface="Calibri" panose="020F0502020204030204" pitchFamily="34" charset="0"/>
                <a:cs typeface="Calibri" panose="020F0502020204030204" pitchFamily="34" charset="0"/>
              </a:rPr>
              <a:t>Em nosso estudo, a profundidade </a:t>
            </a:r>
            <a:r>
              <a:rPr lang="pt-BR" sz="1600" dirty="0" err="1">
                <a:latin typeface="Calibri" panose="020F0502020204030204" pitchFamily="34" charset="0"/>
                <a:cs typeface="Calibri" panose="020F0502020204030204" pitchFamily="34" charset="0"/>
              </a:rPr>
              <a:t>nasofaríngea</a:t>
            </a:r>
            <a:r>
              <a:rPr lang="pt-BR" sz="1600" dirty="0">
                <a:latin typeface="Calibri" panose="020F0502020204030204" pitchFamily="34" charset="0"/>
                <a:cs typeface="Calibri" panose="020F0502020204030204" pitchFamily="34" charset="0"/>
              </a:rPr>
              <a:t>, medida como a distância entre o ápice do palato mole e a parede posterior da nasofaringe, não mostrou diferença notável entre os dois grupos em todos os momentos. A espinha nasal posterior nos pacientes com fissura palatina tende a se desviar mais póstero-superiormente (</a:t>
            </a:r>
            <a:r>
              <a:rPr lang="pt-BR" sz="1600" dirty="0" err="1">
                <a:latin typeface="Calibri" panose="020F0502020204030204" pitchFamily="34" charset="0"/>
                <a:cs typeface="Calibri" panose="020F0502020204030204" pitchFamily="34" charset="0"/>
              </a:rPr>
              <a:t>Satoh</a:t>
            </a:r>
            <a:r>
              <a:rPr lang="pt-BR" sz="1600" dirty="0">
                <a:latin typeface="Calibri" panose="020F0502020204030204" pitchFamily="34" charset="0"/>
                <a:cs typeface="Calibri" panose="020F0502020204030204" pitchFamily="34" charset="0"/>
              </a:rPr>
              <a:t> et al., 2004). Portanto, é possível que não haja diferença notável na profundidade </a:t>
            </a:r>
            <a:r>
              <a:rPr lang="pt-BR" sz="1600" dirty="0" err="1">
                <a:latin typeface="Calibri" panose="020F0502020204030204" pitchFamily="34" charset="0"/>
                <a:cs typeface="Calibri" panose="020F0502020204030204" pitchFamily="34" charset="0"/>
              </a:rPr>
              <a:t>nasofaríngea</a:t>
            </a:r>
            <a:r>
              <a:rPr lang="pt-BR" sz="1600" dirty="0">
                <a:latin typeface="Calibri" panose="020F0502020204030204" pitchFamily="34" charset="0"/>
                <a:cs typeface="Calibri" panose="020F0502020204030204" pitchFamily="34" charset="0"/>
              </a:rPr>
              <a:t> entre os dois grupos, apesar do Grupo F ter um comprimento menor do palato </a:t>
            </a:r>
            <a:r>
              <a:rPr lang="pt-BR" sz="1600" dirty="0" err="1">
                <a:latin typeface="Calibri" panose="020F0502020204030204" pitchFamily="34" charset="0"/>
                <a:cs typeface="Calibri" panose="020F0502020204030204" pitchFamily="34" charset="0"/>
              </a:rPr>
              <a:t>moledo</a:t>
            </a:r>
            <a:r>
              <a:rPr lang="pt-BR" sz="1600" dirty="0">
                <a:latin typeface="Calibri" panose="020F0502020204030204" pitchFamily="34" charset="0"/>
                <a:cs typeface="Calibri" panose="020F0502020204030204" pitchFamily="34" charset="0"/>
              </a:rPr>
              <a:t> que o Grupo CLA. Em contraste, a profundidade da faringe e a altura da faringe superior foram significativamente menores no Grupo F em comparação com as do Grupo CLA em cada momento. </a:t>
            </a:r>
          </a:p>
        </p:txBody>
      </p:sp>
    </p:spTree>
    <p:extLst>
      <p:ext uri="{BB962C8B-B14F-4D97-AF65-F5344CB8AC3E}">
        <p14:creationId xmlns:p14="http://schemas.microsoft.com/office/powerpoint/2010/main" val="289971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406401"/>
            <a:ext cx="10058400" cy="812800"/>
          </a:xfrm>
        </p:spPr>
        <p:txBody>
          <a:bodyPr/>
          <a:lstStyle/>
          <a:p>
            <a:r>
              <a:rPr lang="pt-BR" u="sng" dirty="0">
                <a:effectLst>
                  <a:outerShdw blurRad="38100" dist="38100" dir="2700000" algn="tl">
                    <a:srgbClr val="000000">
                      <a:alpha val="43137"/>
                    </a:srgbClr>
                  </a:outerShdw>
                </a:effectLst>
              </a:rPr>
              <a:t>Conclusão</a:t>
            </a:r>
            <a:endParaRPr lang="pt-BR" dirty="0"/>
          </a:p>
        </p:txBody>
      </p:sp>
      <p:sp>
        <p:nvSpPr>
          <p:cNvPr id="3" name="Espaço Reservado para Conteúdo 2"/>
          <p:cNvSpPr>
            <a:spLocks noGrp="1"/>
          </p:cNvSpPr>
          <p:nvPr>
            <p:ph idx="1"/>
          </p:nvPr>
        </p:nvSpPr>
        <p:spPr>
          <a:xfrm>
            <a:off x="1066800" y="1059543"/>
            <a:ext cx="10058400" cy="5341257"/>
          </a:xfrm>
        </p:spPr>
        <p:txBody>
          <a:bodyPr>
            <a:noAutofit/>
          </a:bodyPr>
          <a:lstStyle/>
          <a:p>
            <a:pPr algn="just"/>
            <a:r>
              <a:rPr lang="pt-BR" sz="1600" dirty="0">
                <a:latin typeface="Calibri" panose="020F0502020204030204" pitchFamily="34" charset="0"/>
                <a:cs typeface="Calibri" panose="020F0502020204030204" pitchFamily="34" charset="0"/>
              </a:rPr>
              <a:t>Como a curva da parede posterior da faringe para baixo e </a:t>
            </a:r>
            <a:r>
              <a:rPr lang="pt-BR" sz="1600" dirty="0" err="1">
                <a:latin typeface="Calibri" panose="020F0502020204030204" pitchFamily="34" charset="0"/>
                <a:cs typeface="Calibri" panose="020F0502020204030204" pitchFamily="34" charset="0"/>
              </a:rPr>
              <a:t>ventralmente</a:t>
            </a:r>
            <a:r>
              <a:rPr lang="pt-BR" sz="1600" dirty="0">
                <a:latin typeface="Calibri" panose="020F0502020204030204" pitchFamily="34" charset="0"/>
                <a:cs typeface="Calibri" panose="020F0502020204030204" pitchFamily="34" charset="0"/>
              </a:rPr>
              <a:t> é quase perpendicular, quanto maior o ângulo de inclinação do plano palatino, mais para cima e para frente é a interseção entre a parede posterior da faringe e o plano palatino (</a:t>
            </a:r>
            <a:r>
              <a:rPr lang="pt-BR" sz="1600" dirty="0" err="1">
                <a:latin typeface="Calibri" panose="020F0502020204030204" pitchFamily="34" charset="0"/>
                <a:cs typeface="Calibri" panose="020F0502020204030204" pitchFamily="34" charset="0"/>
              </a:rPr>
              <a:t>Satoh</a:t>
            </a:r>
            <a:r>
              <a:rPr lang="pt-BR" sz="1600" dirty="0">
                <a:latin typeface="Calibri" panose="020F0502020204030204" pitchFamily="34" charset="0"/>
                <a:cs typeface="Calibri" panose="020F0502020204030204" pitchFamily="34" charset="0"/>
              </a:rPr>
              <a:t> et al., 2004; </a:t>
            </a:r>
            <a:r>
              <a:rPr lang="pt-BR" sz="1600" dirty="0" err="1">
                <a:latin typeface="Calibri" panose="020F0502020204030204" pitchFamily="34" charset="0"/>
                <a:cs typeface="Calibri" panose="020F0502020204030204" pitchFamily="34" charset="0"/>
              </a:rPr>
              <a:t>Satoh</a:t>
            </a:r>
            <a:r>
              <a:rPr lang="pt-BR" sz="1600" dirty="0">
                <a:latin typeface="Calibri" panose="020F0502020204030204" pitchFamily="34" charset="0"/>
                <a:cs typeface="Calibri" panose="020F0502020204030204" pitchFamily="34" charset="0"/>
              </a:rPr>
              <a:t> et al., 2005). O ângulo de inclinação do plano palatino foi maior no Grupo F do que no Grupo CLA, e o tamanho da nasofaringe foi menor no Grupo F do que no Grupo CLA. Certamente, alguns relatos demonstraram que a espinha nasal posterior nos pacientes com fissura palatina tendia a apresentar-se mais superiormente, resultando em um pequeno espaço </a:t>
            </a:r>
            <a:r>
              <a:rPr lang="pt-BR" sz="1600" dirty="0" err="1">
                <a:latin typeface="Calibri" panose="020F0502020204030204" pitchFamily="34" charset="0"/>
                <a:cs typeface="Calibri" panose="020F0502020204030204" pitchFamily="34" charset="0"/>
              </a:rPr>
              <a:t>nasofaríngeo</a:t>
            </a:r>
            <a:r>
              <a:rPr lang="pt-BR" sz="1600" dirty="0">
                <a:latin typeface="Calibri" panose="020F0502020204030204" pitchFamily="34" charset="0"/>
                <a:cs typeface="Calibri" panose="020F0502020204030204" pitchFamily="34" charset="0"/>
              </a:rPr>
              <a:t> (Cronin e Hunter, 1980; </a:t>
            </a:r>
            <a:r>
              <a:rPr lang="pt-BR" sz="1600" dirty="0" err="1">
                <a:latin typeface="Calibri" panose="020F0502020204030204" pitchFamily="34" charset="0"/>
                <a:cs typeface="Calibri" panose="020F0502020204030204" pitchFamily="34" charset="0"/>
              </a:rPr>
              <a:t>Satoh</a:t>
            </a:r>
            <a:r>
              <a:rPr lang="pt-BR" sz="1600" dirty="0">
                <a:latin typeface="Calibri" panose="020F0502020204030204" pitchFamily="34" charset="0"/>
                <a:cs typeface="Calibri" panose="020F0502020204030204" pitchFamily="34" charset="0"/>
              </a:rPr>
              <a:t> et al., 2004; </a:t>
            </a:r>
            <a:r>
              <a:rPr lang="pt-BR" sz="1600" dirty="0" err="1">
                <a:latin typeface="Calibri" panose="020F0502020204030204" pitchFamily="34" charset="0"/>
                <a:cs typeface="Calibri" panose="020F0502020204030204" pitchFamily="34" charset="0"/>
              </a:rPr>
              <a:t>Satoh</a:t>
            </a:r>
            <a:r>
              <a:rPr lang="pt-BR" sz="1600" dirty="0">
                <a:latin typeface="Calibri" panose="020F0502020204030204" pitchFamily="34" charset="0"/>
                <a:cs typeface="Calibri" panose="020F0502020204030204" pitchFamily="34" charset="0"/>
              </a:rPr>
              <a:t> et al., 2005). Uma vez que os músculos do palato mole em pacientes com fenda palatina são hipoplásicos, a junção do músculo </a:t>
            </a:r>
            <a:r>
              <a:rPr lang="pt-BR" sz="1600" dirty="0" err="1">
                <a:latin typeface="Calibri" panose="020F0502020204030204" pitchFamily="34" charset="0"/>
                <a:cs typeface="Calibri" panose="020F0502020204030204" pitchFamily="34" charset="0"/>
              </a:rPr>
              <a:t>sling</a:t>
            </a:r>
            <a:r>
              <a:rPr lang="pt-BR" sz="1600" dirty="0">
                <a:latin typeface="Calibri" panose="020F0502020204030204" pitchFamily="34" charset="0"/>
                <a:cs typeface="Calibri" panose="020F0502020204030204" pitchFamily="34" charset="0"/>
              </a:rPr>
              <a:t> reparada pela sobreposição de ambos os lados do músculo elevador palatino curto na </a:t>
            </a:r>
            <a:r>
              <a:rPr lang="pt-BR" sz="1600" dirty="0" err="1">
                <a:latin typeface="Calibri" panose="020F0502020204030204" pitchFamily="34" charset="0"/>
                <a:cs typeface="Calibri" panose="020F0502020204030204" pitchFamily="34" charset="0"/>
              </a:rPr>
              <a:t>palatoplastia</a:t>
            </a:r>
            <a:r>
              <a:rPr lang="pt-BR" sz="1600" dirty="0">
                <a:latin typeface="Calibri" panose="020F0502020204030204" pitchFamily="34" charset="0"/>
                <a:cs typeface="Calibri" panose="020F0502020204030204" pitchFamily="34" charset="0"/>
              </a:rPr>
              <a:t> pode se desviar em direção à cabeça do músculo. Isso pode, consequentemente, induzir o desvio para cima da espinha nasal posterior, estreitando o tamanho da nasofaringe. </a:t>
            </a:r>
          </a:p>
          <a:p>
            <a:pPr algn="just"/>
            <a:r>
              <a:rPr lang="pt-BR" sz="1600" dirty="0">
                <a:latin typeface="Calibri" panose="020F0502020204030204" pitchFamily="34" charset="0"/>
                <a:cs typeface="Calibri" panose="020F0502020204030204" pitchFamily="34" charset="0"/>
              </a:rPr>
              <a:t>A razão adequada utilizada em nosso estudo foi definida como o comprimento relativo do palato mole à profundidade da faringe e foi calculada por </a:t>
            </a:r>
            <a:r>
              <a:rPr lang="pt-BR" sz="1600" dirty="0" err="1">
                <a:latin typeface="Calibri" panose="020F0502020204030204" pitchFamily="34" charset="0"/>
                <a:cs typeface="Calibri" panose="020F0502020204030204" pitchFamily="34" charset="0"/>
              </a:rPr>
              <a:t>Hoopes</a:t>
            </a:r>
            <a:r>
              <a:rPr lang="pt-BR" sz="1600" dirty="0">
                <a:latin typeface="Calibri" panose="020F0502020204030204" pitchFamily="34" charset="0"/>
                <a:cs typeface="Calibri" panose="020F0502020204030204" pitchFamily="34" charset="0"/>
              </a:rPr>
              <a:t> et al. (1970) para ser 1,35 em adultos sem história de fenda palatina. A proporção adequada tem sido relatada como um indicador estável de quão adequadamente o palato mole fecha a profundidade da faringe e estima-se que varie de 1,2 a 1,4, independentemente da idade em pessoas saudáveis sem fenda palatina [</a:t>
            </a:r>
            <a:r>
              <a:rPr lang="pt-BR" sz="1600" dirty="0" err="1">
                <a:latin typeface="Calibri" panose="020F0502020204030204" pitchFamily="34" charset="0"/>
                <a:cs typeface="Calibri" panose="020F0502020204030204" pitchFamily="34" charset="0"/>
              </a:rPr>
              <a:t>Subtelny</a:t>
            </a:r>
            <a:r>
              <a:rPr lang="pt-BR" sz="1600" dirty="0">
                <a:latin typeface="Calibri" panose="020F0502020204030204" pitchFamily="34" charset="0"/>
                <a:cs typeface="Calibri" panose="020F0502020204030204" pitchFamily="34" charset="0"/>
              </a:rPr>
              <a:t>, 1957; </a:t>
            </a:r>
            <a:r>
              <a:rPr lang="pt-BR" sz="1600" dirty="0" err="1">
                <a:latin typeface="Calibri" panose="020F0502020204030204" pitchFamily="34" charset="0"/>
                <a:cs typeface="Calibri" panose="020F0502020204030204" pitchFamily="34" charset="0"/>
              </a:rPr>
              <a:t>Hoopes</a:t>
            </a:r>
            <a:r>
              <a:rPr lang="pt-BR" sz="1600" dirty="0">
                <a:latin typeface="Calibri" panose="020F0502020204030204" pitchFamily="34" charset="0"/>
                <a:cs typeface="Calibri" panose="020F0502020204030204" pitchFamily="34" charset="0"/>
              </a:rPr>
              <a:t> et ai., 1970]. No presente estudo, a proporção adequada no Grupo CLA foi estável e variou de 1,10 a 1,12 durante todo o período de estudo; esses valores eram ligeiramente diferentes daqueles observados em pessoas sem fenda palatina [</a:t>
            </a:r>
            <a:r>
              <a:rPr lang="pt-BR" sz="1600" dirty="0" err="1">
                <a:latin typeface="Calibri" panose="020F0502020204030204" pitchFamily="34" charset="0"/>
                <a:cs typeface="Calibri" panose="020F0502020204030204" pitchFamily="34" charset="0"/>
              </a:rPr>
              <a:t>Hoopes</a:t>
            </a:r>
            <a:r>
              <a:rPr lang="pt-BR" sz="1600" dirty="0">
                <a:latin typeface="Calibri" panose="020F0502020204030204" pitchFamily="34" charset="0"/>
                <a:cs typeface="Calibri" panose="020F0502020204030204" pitchFamily="34" charset="0"/>
              </a:rPr>
              <a:t> et al., 1970]. </a:t>
            </a:r>
          </a:p>
        </p:txBody>
      </p:sp>
    </p:spTree>
    <p:extLst>
      <p:ext uri="{BB962C8B-B14F-4D97-AF65-F5344CB8AC3E}">
        <p14:creationId xmlns:p14="http://schemas.microsoft.com/office/powerpoint/2010/main" val="39390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u="sng" dirty="0">
                <a:effectLst>
                  <a:outerShdw blurRad="38100" dist="38100" dir="2700000" algn="tl">
                    <a:srgbClr val="000000">
                      <a:alpha val="43137"/>
                    </a:srgbClr>
                  </a:outerShdw>
                </a:effectLst>
              </a:rPr>
              <a:t>Conclusão</a:t>
            </a:r>
            <a:endParaRPr lang="pt-BR" dirty="0"/>
          </a:p>
        </p:txBody>
      </p:sp>
      <p:sp>
        <p:nvSpPr>
          <p:cNvPr id="3" name="Espaço Reservado para Conteúdo 2"/>
          <p:cNvSpPr>
            <a:spLocks noGrp="1"/>
          </p:cNvSpPr>
          <p:nvPr>
            <p:ph idx="1"/>
          </p:nvPr>
        </p:nvSpPr>
        <p:spPr/>
        <p:txBody>
          <a:bodyPr>
            <a:noAutofit/>
          </a:bodyPr>
          <a:lstStyle/>
          <a:p>
            <a:pPr algn="just"/>
            <a:r>
              <a:rPr lang="pt-BR" dirty="0">
                <a:latin typeface="Calibri" panose="020F0502020204030204" pitchFamily="34" charset="0"/>
                <a:cs typeface="Calibri" panose="020F0502020204030204" pitchFamily="34" charset="0"/>
              </a:rPr>
              <a:t>Em contraste, </a:t>
            </a:r>
            <a:r>
              <a:rPr lang="pt-BR" dirty="0" err="1">
                <a:latin typeface="Calibri" panose="020F0502020204030204" pitchFamily="34" charset="0"/>
                <a:cs typeface="Calibri" panose="020F0502020204030204" pitchFamily="34" charset="0"/>
              </a:rPr>
              <a:t>Hoopes</a:t>
            </a:r>
            <a:r>
              <a:rPr lang="pt-BR" dirty="0">
                <a:latin typeface="Calibri" panose="020F0502020204030204" pitchFamily="34" charset="0"/>
                <a:cs typeface="Calibri" panose="020F0502020204030204" pitchFamily="34" charset="0"/>
              </a:rPr>
              <a:t> et al. (1970) estimou a proporção adequada em 1,05 nos pacientes com fissura palatina reparada com insuficiência </a:t>
            </a:r>
            <a:r>
              <a:rPr lang="pt-BR" dirty="0" err="1">
                <a:latin typeface="Calibri" panose="020F0502020204030204" pitchFamily="34" charset="0"/>
                <a:cs typeface="Calibri" panose="020F0502020204030204" pitchFamily="34" charset="0"/>
              </a:rPr>
              <a:t>velofaríngea</a:t>
            </a:r>
            <a:r>
              <a:rPr lang="pt-BR" dirty="0">
                <a:latin typeface="Calibri" panose="020F0502020204030204" pitchFamily="34" charset="0"/>
                <a:cs typeface="Calibri" panose="020F0502020204030204" pitchFamily="34" charset="0"/>
              </a:rPr>
              <a:t>. A razão adequada no Grupo F diminuiu com a idade, mas variou de 1,55 a 1,28, que foi significativamente maior do que no Grupo CLA. Na infância, o comprimento do palato mole foi semelhante entre os dois grupos, mas a profundidade da faringe no Grupo F foi significativamente menor do que no Grupo CLA. Consequentemente, a proporção adequada no Grupo F foi significativamente maior do que no Grupo CLA. Nos períodos escolar e adolescência, o aumento do comprimento do palato mole no Grupo F foi menor do que na profundidade faríngea, e a proporção adequada no Grupo F diminuiu significativamente de forma idade-dependente entre a infância e a adolescência. </a:t>
            </a:r>
          </a:p>
          <a:p>
            <a:pPr algn="just"/>
            <a:r>
              <a:rPr lang="pt-BR" dirty="0">
                <a:latin typeface="Calibri" panose="020F0502020204030204" pitchFamily="34" charset="0"/>
                <a:cs typeface="Calibri" panose="020F0502020204030204" pitchFamily="34" charset="0"/>
              </a:rPr>
              <a:t>O menor tamanho </a:t>
            </a:r>
            <a:r>
              <a:rPr lang="pt-BR" dirty="0" err="1">
                <a:latin typeface="Calibri" panose="020F0502020204030204" pitchFamily="34" charset="0"/>
                <a:cs typeface="Calibri" panose="020F0502020204030204" pitchFamily="34" charset="0"/>
              </a:rPr>
              <a:t>nasofaríngeo</a:t>
            </a:r>
            <a:r>
              <a:rPr lang="pt-BR" dirty="0">
                <a:latin typeface="Calibri" panose="020F0502020204030204" pitchFamily="34" charset="0"/>
                <a:cs typeface="Calibri" panose="020F0502020204030204" pitchFamily="34" charset="0"/>
              </a:rPr>
              <a:t> observado no Grupo F na infância pode ter mantido o palato mole próximo à parede faríngea superior da nasofaringe e compensado o menor comprimento do palato mole para obter o fechamento </a:t>
            </a:r>
            <a:r>
              <a:rPr lang="pt-BR" dirty="0" err="1">
                <a:latin typeface="Calibri" panose="020F0502020204030204" pitchFamily="34" charset="0"/>
                <a:cs typeface="Calibri" panose="020F0502020204030204" pitchFamily="34" charset="0"/>
              </a:rPr>
              <a:t>velofaríngeo</a:t>
            </a:r>
            <a:r>
              <a:rPr lang="pt-BR" dirty="0">
                <a:latin typeface="Calibri" panose="020F0502020204030204" pitchFamily="34" charset="0"/>
                <a:cs typeface="Calibri" panose="020F0502020204030204" pitchFamily="34" charset="0"/>
              </a:rPr>
              <a:t>. No entanto, foi relatado que o fechamento </a:t>
            </a:r>
            <a:r>
              <a:rPr lang="pt-BR" dirty="0" err="1">
                <a:latin typeface="Calibri" panose="020F0502020204030204" pitchFamily="34" charset="0"/>
                <a:cs typeface="Calibri" panose="020F0502020204030204" pitchFamily="34" charset="0"/>
              </a:rPr>
              <a:t>velofaríngeo</a:t>
            </a:r>
            <a:r>
              <a:rPr lang="pt-BR" dirty="0">
                <a:latin typeface="Calibri" panose="020F0502020204030204" pitchFamily="34" charset="0"/>
                <a:cs typeface="Calibri" panose="020F0502020204030204" pitchFamily="34" charset="0"/>
              </a:rPr>
              <a:t> muda com a idade devido ao movimento descendente do plano palatino, à expansão do tamanho da nasofaringe e ao desaparecimento das </a:t>
            </a:r>
            <a:r>
              <a:rPr lang="pt-BR" dirty="0" err="1">
                <a:latin typeface="Calibri" panose="020F0502020204030204" pitchFamily="34" charset="0"/>
                <a:cs typeface="Calibri" panose="020F0502020204030204" pitchFamily="34" charset="0"/>
              </a:rPr>
              <a:t>adenóides</a:t>
            </a:r>
            <a:r>
              <a:rPr lang="pt-BR" dirty="0">
                <a:latin typeface="Calibri" panose="020F0502020204030204" pitchFamily="34" charset="0"/>
                <a:cs typeface="Calibri" panose="020F0502020204030204" pitchFamily="34" charset="0"/>
              </a:rPr>
              <a:t> (</a:t>
            </a:r>
            <a:r>
              <a:rPr lang="pt-BR" dirty="0" err="1">
                <a:latin typeface="Calibri" panose="020F0502020204030204" pitchFamily="34" charset="0"/>
                <a:cs typeface="Calibri" panose="020F0502020204030204" pitchFamily="34" charset="0"/>
              </a:rPr>
              <a:t>Subtelny</a:t>
            </a:r>
            <a:r>
              <a:rPr lang="pt-BR" dirty="0">
                <a:latin typeface="Calibri" panose="020F0502020204030204" pitchFamily="34" charset="0"/>
                <a:cs typeface="Calibri" panose="020F0502020204030204" pitchFamily="34" charset="0"/>
              </a:rPr>
              <a:t>, 1957).</a:t>
            </a:r>
          </a:p>
          <a:p>
            <a:pPr algn="just"/>
            <a:r>
              <a:rPr lang="pt-BR" dirty="0">
                <a:latin typeface="Calibri" panose="020F0502020204030204" pitchFamily="34" charset="0"/>
                <a:cs typeface="Calibri" panose="020F0502020204030204" pitchFamily="34" charset="0"/>
              </a:rPr>
              <a:t>O comprimento do palato mole, a profundidade da faringe e a parte superior da faringe a altura em ambos os grupos aumentou com a idade, mas o aumento no Grupo F foi menor em comparação com o Grupo CLA durante quase todo o período do estudo. As diferenças de desenvolvimento na anatomia da nasofaringe entre pacientes com e sem fissura palatina foram mostradas no presente estudo.</a:t>
            </a:r>
          </a:p>
        </p:txBody>
      </p:sp>
    </p:spTree>
    <p:extLst>
      <p:ext uri="{BB962C8B-B14F-4D97-AF65-F5344CB8AC3E}">
        <p14:creationId xmlns:p14="http://schemas.microsoft.com/office/powerpoint/2010/main" val="389793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361E9-F87D-1510-6E07-F0E979A8685A}"/>
              </a:ext>
            </a:extLst>
          </p:cNvPr>
          <p:cNvSpPr>
            <a:spLocks noGrp="1"/>
          </p:cNvSpPr>
          <p:nvPr>
            <p:ph type="title"/>
          </p:nvPr>
        </p:nvSpPr>
        <p:spPr/>
        <p:txBody>
          <a:bodyPr/>
          <a:lstStyle/>
          <a:p>
            <a:r>
              <a:rPr lang="pt-BR" dirty="0"/>
              <a:t>Introdução</a:t>
            </a:r>
          </a:p>
        </p:txBody>
      </p:sp>
      <p:sp>
        <p:nvSpPr>
          <p:cNvPr id="3" name="Espaço Reservado para Conteúdo 2">
            <a:extLst>
              <a:ext uri="{FF2B5EF4-FFF2-40B4-BE49-F238E27FC236}">
                <a16:creationId xmlns:a16="http://schemas.microsoft.com/office/drawing/2014/main" id="{11A53B4F-F65C-3CE5-CA66-00B52B59DFC8}"/>
              </a:ext>
            </a:extLst>
          </p:cNvPr>
          <p:cNvSpPr>
            <a:spLocks noGrp="1"/>
          </p:cNvSpPr>
          <p:nvPr>
            <p:ph idx="1"/>
          </p:nvPr>
        </p:nvSpPr>
        <p:spPr/>
        <p:txBody>
          <a:bodyPr>
            <a:normAutofit lnSpcReduction="10000"/>
          </a:bodyPr>
          <a:lstStyle/>
          <a:p>
            <a:pPr algn="just">
              <a:lnSpc>
                <a:spcPct val="150000"/>
              </a:lnSpc>
            </a:pPr>
            <a:r>
              <a:rPr lang="pt-BR" dirty="0"/>
              <a:t> </a:t>
            </a:r>
            <a:r>
              <a:rPr lang="pt-BR" sz="1800" dirty="0">
                <a:effectLst/>
                <a:latin typeface="Calibri" panose="020F0502020204030204" pitchFamily="34" charset="0"/>
                <a:ea typeface="Calibri" panose="020F0502020204030204" pitchFamily="34" charset="0"/>
                <a:cs typeface="Times New Roman" panose="02020603050405020304" pitchFamily="18" charset="0"/>
              </a:rPr>
              <a:t>O fechamento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velofaríngeo</a:t>
            </a:r>
            <a:r>
              <a:rPr lang="pt-BR" sz="1800" dirty="0">
                <a:effectLst/>
                <a:latin typeface="Calibri" panose="020F0502020204030204" pitchFamily="34" charset="0"/>
                <a:ea typeface="Calibri" panose="020F0502020204030204" pitchFamily="34" charset="0"/>
                <a:cs typeface="Times New Roman" panose="02020603050405020304" pitchFamily="18" charset="0"/>
              </a:rPr>
              <a:t> é um mecanismo que permite o fechamento de uma abertura da nasofaringe pela coordenação entre a elevação do palato mole e a contração da parede circunferencial da faringe </a:t>
            </a:r>
          </a:p>
          <a:p>
            <a:pPr lvl="1" algn="just">
              <a:lnSpc>
                <a:spcPct val="150000"/>
              </a:lnSpc>
            </a:pPr>
            <a:r>
              <a:rPr lang="pt-BR" sz="1600" dirty="0">
                <a:effectLst/>
                <a:latin typeface="Calibri" panose="020F0502020204030204" pitchFamily="34" charset="0"/>
                <a:ea typeface="Calibri" panose="020F0502020204030204" pitchFamily="34" charset="0"/>
                <a:cs typeface="Times New Roman" panose="02020603050405020304" pitchFamily="18" charset="0"/>
              </a:rPr>
              <a:t>aumenta a pressão necessária para soprar o ar de forma eficaz e para uma pronúncia consonante </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pPr>
            <a:r>
              <a:rPr lang="pt-BR" sz="1600" dirty="0">
                <a:effectLst/>
                <a:latin typeface="Calibri" panose="020F0502020204030204" pitchFamily="34" charset="0"/>
                <a:ea typeface="Calibri" panose="020F0502020204030204" pitchFamily="34" charset="0"/>
                <a:cs typeface="Times New Roman" panose="02020603050405020304" pitchFamily="18" charset="0"/>
              </a:rPr>
              <a:t>p</a:t>
            </a:r>
            <a:r>
              <a:rPr lang="pt-BR" sz="1800" dirty="0">
                <a:effectLst/>
                <a:latin typeface="Calibri" panose="020F0502020204030204" pitchFamily="34" charset="0"/>
                <a:ea typeface="Calibri" panose="020F0502020204030204" pitchFamily="34" charset="0"/>
                <a:cs typeface="Times New Roman" panose="02020603050405020304" pitchFamily="18" charset="0"/>
              </a:rPr>
              <a:t>revine intrusão de alimentos ou líquidos na cavidade nasal durante a deglutição</a:t>
            </a:r>
          </a:p>
          <a:p>
            <a:pPr algn="just">
              <a:lnSpc>
                <a:spcPct val="150000"/>
              </a:lnSpc>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O palato mole é elevado principalmente pela contração do músculo levantador palatino e o músculo circunferencial da faringe</a:t>
            </a:r>
          </a:p>
          <a:p>
            <a:pPr algn="just">
              <a:lnSpc>
                <a:spcPct val="150000"/>
              </a:lnSpc>
              <a:spcAft>
                <a:spcPts val="800"/>
              </a:spcAft>
            </a:pPr>
            <a:r>
              <a:rPr lang="pt-BR" sz="1800" dirty="0">
                <a:latin typeface="Calibri" panose="020F0502020204030204" pitchFamily="34" charset="0"/>
                <a:ea typeface="Calibri" panose="020F0502020204030204" pitchFamily="34" charset="0"/>
                <a:cs typeface="Times New Roman" panose="02020603050405020304" pitchFamily="18" charset="0"/>
              </a:rPr>
              <a:t>P</a:t>
            </a:r>
            <a:r>
              <a:rPr lang="pt-BR" sz="1800" dirty="0">
                <a:effectLst/>
                <a:latin typeface="Calibri" panose="020F0502020204030204" pitchFamily="34" charset="0"/>
                <a:ea typeface="Calibri" panose="020F0502020204030204" pitchFamily="34" charset="0"/>
                <a:cs typeface="Times New Roman" panose="02020603050405020304" pitchFamily="18" charset="0"/>
              </a:rPr>
              <a:t>arede é contraída principalmente pela contração do músculo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nasofaríngeo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pic>
        <p:nvPicPr>
          <p:cNvPr id="5" name="Imagem 4">
            <a:extLst>
              <a:ext uri="{FF2B5EF4-FFF2-40B4-BE49-F238E27FC236}">
                <a16:creationId xmlns:a16="http://schemas.microsoft.com/office/drawing/2014/main" id="{55C916A5-F0E3-9A78-8ED8-B1E7918A7E40}"/>
              </a:ext>
            </a:extLst>
          </p:cNvPr>
          <p:cNvPicPr>
            <a:picLocks noChangeAspect="1"/>
          </p:cNvPicPr>
          <p:nvPr/>
        </p:nvPicPr>
        <p:blipFill rotWithShape="1">
          <a:blip r:embed="rId2"/>
          <a:srcRect l="37869" t="27092" r="10246" b="33325"/>
          <a:stretch/>
        </p:blipFill>
        <p:spPr>
          <a:xfrm>
            <a:off x="7869835" y="449704"/>
            <a:ext cx="3897443" cy="1671652"/>
          </a:xfrm>
          <a:prstGeom prst="rect">
            <a:avLst/>
          </a:prstGeom>
        </p:spPr>
      </p:pic>
    </p:spTree>
    <p:extLst>
      <p:ext uri="{BB962C8B-B14F-4D97-AF65-F5344CB8AC3E}">
        <p14:creationId xmlns:p14="http://schemas.microsoft.com/office/powerpoint/2010/main" val="76289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u="sng" dirty="0">
                <a:effectLst>
                  <a:outerShdw blurRad="38100" dist="38100" dir="2700000" algn="tl">
                    <a:srgbClr val="000000">
                      <a:alpha val="43137"/>
                    </a:srgbClr>
                  </a:outerShdw>
                </a:effectLst>
              </a:rPr>
              <a:t>Conclusão</a:t>
            </a:r>
            <a:endParaRPr lang="pt-BR" dirty="0"/>
          </a:p>
        </p:txBody>
      </p:sp>
      <p:sp>
        <p:nvSpPr>
          <p:cNvPr id="3" name="Espaço Reservado para Conteúdo 2"/>
          <p:cNvSpPr>
            <a:spLocks noGrp="1"/>
          </p:cNvSpPr>
          <p:nvPr>
            <p:ph idx="1"/>
          </p:nvPr>
        </p:nvSpPr>
        <p:spPr/>
        <p:txBody>
          <a:bodyPr/>
          <a:lstStyle/>
          <a:p>
            <a:pPr algn="just"/>
            <a:r>
              <a:rPr lang="pt-BR" dirty="0">
                <a:latin typeface="Calibri" panose="020F0502020204030204" pitchFamily="34" charset="0"/>
                <a:cs typeface="Calibri" panose="020F0502020204030204" pitchFamily="34" charset="0"/>
              </a:rPr>
              <a:t>Além disso, a diminuição dependente da idade na proporção adequada no Grupo F sugere que o crescimento e a extensão do palato mole não poderiam acompanhar a expansão morfológica do tamanho da nasofaringe. Essas alterações dependentes da idade, desfavoráveis ao fechamento </a:t>
            </a:r>
            <a:r>
              <a:rPr lang="pt-BR" dirty="0" err="1">
                <a:latin typeface="Calibri" panose="020F0502020204030204" pitchFamily="34" charset="0"/>
                <a:cs typeface="Calibri" panose="020F0502020204030204" pitchFamily="34" charset="0"/>
              </a:rPr>
              <a:t>velofaríngeo</a:t>
            </a:r>
            <a:r>
              <a:rPr lang="pt-BR" dirty="0">
                <a:latin typeface="Calibri" panose="020F0502020204030204" pitchFamily="34" charset="0"/>
                <a:cs typeface="Calibri" panose="020F0502020204030204" pitchFamily="34" charset="0"/>
              </a:rPr>
              <a:t> em pacientes com fissura palatina, podem piorar a competência </a:t>
            </a:r>
            <a:r>
              <a:rPr lang="pt-BR" dirty="0" err="1">
                <a:latin typeface="Calibri" panose="020F0502020204030204" pitchFamily="34" charset="0"/>
                <a:cs typeface="Calibri" panose="020F0502020204030204" pitchFamily="34" charset="0"/>
              </a:rPr>
              <a:t>velofaríngea</a:t>
            </a:r>
            <a:r>
              <a:rPr lang="pt-BR" dirty="0">
                <a:latin typeface="Calibri" panose="020F0502020204030204" pitchFamily="34" charset="0"/>
                <a:cs typeface="Calibri" panose="020F0502020204030204" pitchFamily="34" charset="0"/>
              </a:rPr>
              <a:t> com a idade. Isso é consistente com os achados de </a:t>
            </a:r>
            <a:r>
              <a:rPr lang="pt-BR" dirty="0" err="1">
                <a:latin typeface="Calibri" panose="020F0502020204030204" pitchFamily="34" charset="0"/>
                <a:cs typeface="Calibri" panose="020F0502020204030204" pitchFamily="34" charset="0"/>
              </a:rPr>
              <a:t>Kitano</a:t>
            </a:r>
            <a:r>
              <a:rPr lang="pt-BR" dirty="0">
                <a:latin typeface="Calibri" panose="020F0502020204030204" pitchFamily="34" charset="0"/>
                <a:cs typeface="Calibri" panose="020F0502020204030204" pitchFamily="34" charset="0"/>
              </a:rPr>
              <a:t> et al. (2015), que relataram diminuição do número de pacientes [com história de fissura palatina] com função </a:t>
            </a:r>
            <a:r>
              <a:rPr lang="pt-BR" dirty="0" err="1">
                <a:latin typeface="Calibri" panose="020F0502020204030204" pitchFamily="34" charset="0"/>
                <a:cs typeface="Calibri" panose="020F0502020204030204" pitchFamily="34" charset="0"/>
              </a:rPr>
              <a:t>velofaríngea</a:t>
            </a:r>
            <a:r>
              <a:rPr lang="pt-BR" dirty="0">
                <a:latin typeface="Calibri" panose="020F0502020204030204" pitchFamily="34" charset="0"/>
                <a:cs typeface="Calibri" panose="020F0502020204030204" pitchFamily="34" charset="0"/>
              </a:rPr>
              <a:t> completa com o aumento da idade, na avaliação </a:t>
            </a:r>
            <a:r>
              <a:rPr lang="pt-BR" dirty="0" err="1">
                <a:latin typeface="Calibri" panose="020F0502020204030204" pitchFamily="34" charset="0"/>
                <a:cs typeface="Calibri" panose="020F0502020204030204" pitchFamily="34" charset="0"/>
              </a:rPr>
              <a:t>fonoaudiológica</a:t>
            </a:r>
            <a:r>
              <a:rPr lang="pt-BR" dirty="0">
                <a:latin typeface="Calibri" panose="020F0502020204030204" pitchFamily="34" charset="0"/>
                <a:cs typeface="Calibri" panose="020F0502020204030204" pitchFamily="34" charset="0"/>
              </a:rPr>
              <a:t>. Alterações no padrão de fechamento </a:t>
            </a:r>
            <a:r>
              <a:rPr lang="pt-BR" dirty="0" err="1">
                <a:latin typeface="Calibri" panose="020F0502020204030204" pitchFamily="34" charset="0"/>
                <a:cs typeface="Calibri" panose="020F0502020204030204" pitchFamily="34" charset="0"/>
              </a:rPr>
              <a:t>velofaríngeo</a:t>
            </a:r>
            <a:r>
              <a:rPr lang="pt-BR" dirty="0">
                <a:latin typeface="Calibri" panose="020F0502020204030204" pitchFamily="34" charset="0"/>
                <a:cs typeface="Calibri" panose="020F0502020204030204" pitchFamily="34" charset="0"/>
              </a:rPr>
              <a:t> foram relatadas em 60% das crianças sem fenda palatina em comparação com apenas 30% das crianças com fenda palatina [</a:t>
            </a:r>
            <a:r>
              <a:rPr lang="pt-BR" dirty="0" err="1">
                <a:latin typeface="Calibri" panose="020F0502020204030204" pitchFamily="34" charset="0"/>
                <a:cs typeface="Calibri" panose="020F0502020204030204" pitchFamily="34" charset="0"/>
              </a:rPr>
              <a:t>Siegel-Sadewitz</a:t>
            </a:r>
            <a:r>
              <a:rPr lang="pt-BR" dirty="0">
                <a:latin typeface="Calibri" panose="020F0502020204030204" pitchFamily="34" charset="0"/>
                <a:cs typeface="Calibri" panose="020F0502020204030204" pitchFamily="34" charset="0"/>
              </a:rPr>
              <a:t> e </a:t>
            </a:r>
            <a:r>
              <a:rPr lang="pt-BR" dirty="0" err="1">
                <a:latin typeface="Calibri" panose="020F0502020204030204" pitchFamily="34" charset="0"/>
                <a:cs typeface="Calibri" panose="020F0502020204030204" pitchFamily="34" charset="0"/>
              </a:rPr>
              <a:t>Shprintzen</a:t>
            </a:r>
            <a:r>
              <a:rPr lang="pt-BR" dirty="0">
                <a:latin typeface="Calibri" panose="020F0502020204030204" pitchFamily="34" charset="0"/>
                <a:cs typeface="Calibri" panose="020F0502020204030204" pitchFamily="34" charset="0"/>
              </a:rPr>
              <a:t>, 1986]. É importante orientar os pacientes com fissura palatina a se ajustarem e se adaptarem ao padrão de fechamento </a:t>
            </a:r>
            <a:r>
              <a:rPr lang="pt-BR" dirty="0" err="1">
                <a:latin typeface="Calibri" panose="020F0502020204030204" pitchFamily="34" charset="0"/>
                <a:cs typeface="Calibri" panose="020F0502020204030204" pitchFamily="34" charset="0"/>
              </a:rPr>
              <a:t>velofaríngeo</a:t>
            </a:r>
            <a:r>
              <a:rPr lang="pt-BR" dirty="0">
                <a:latin typeface="Calibri" panose="020F0502020204030204" pitchFamily="34" charset="0"/>
                <a:cs typeface="Calibri" panose="020F0502020204030204" pitchFamily="34" charset="0"/>
              </a:rPr>
              <a:t> resultante de alterações dependentes da idade na morfologia da nasofaringe. Apesar de não podermos avaliar diretamente a função </a:t>
            </a:r>
            <a:r>
              <a:rPr lang="pt-BR" dirty="0" err="1">
                <a:latin typeface="Calibri" panose="020F0502020204030204" pitchFamily="34" charset="0"/>
                <a:cs typeface="Calibri" panose="020F0502020204030204" pitchFamily="34" charset="0"/>
              </a:rPr>
              <a:t>velofaríngea</a:t>
            </a:r>
            <a:r>
              <a:rPr lang="pt-BR" dirty="0">
                <a:latin typeface="Calibri" panose="020F0502020204030204" pitchFamily="34" charset="0"/>
                <a:cs typeface="Calibri" panose="020F0502020204030204" pitchFamily="34" charset="0"/>
              </a:rPr>
              <a:t> neste estudo morfológico, nossos resultados sugerem que pacientes com fissura palatina devem receber apoio de fonoaudiólogos. </a:t>
            </a:r>
          </a:p>
          <a:p>
            <a:pPr algn="just"/>
            <a:r>
              <a:rPr lang="pt-BR" dirty="0">
                <a:latin typeface="Calibri" panose="020F0502020204030204" pitchFamily="34" charset="0"/>
                <a:cs typeface="Calibri" panose="020F0502020204030204" pitchFamily="34" charset="0"/>
              </a:rPr>
              <a:t>Outra limitação do nosso estudo é que o tamanho das adenoides não foi avaliado. As </a:t>
            </a:r>
            <a:r>
              <a:rPr lang="pt-BR" dirty="0" err="1">
                <a:latin typeface="Calibri" panose="020F0502020204030204" pitchFamily="34" charset="0"/>
                <a:cs typeface="Calibri" panose="020F0502020204030204" pitchFamily="34" charset="0"/>
              </a:rPr>
              <a:t>adenóides</a:t>
            </a:r>
            <a:r>
              <a:rPr lang="pt-BR" dirty="0">
                <a:latin typeface="Calibri" panose="020F0502020204030204" pitchFamily="34" charset="0"/>
                <a:cs typeface="Calibri" panose="020F0502020204030204" pitchFamily="34" charset="0"/>
              </a:rPr>
              <a:t> localizadas ao longo da porção superior da nasofaringe são elementos importantes para o fechamento </a:t>
            </a:r>
            <a:r>
              <a:rPr lang="pt-BR" dirty="0" err="1">
                <a:latin typeface="Calibri" panose="020F0502020204030204" pitchFamily="34" charset="0"/>
                <a:cs typeface="Calibri" panose="020F0502020204030204" pitchFamily="34" charset="0"/>
              </a:rPr>
              <a:t>velofaríngeo</a:t>
            </a:r>
            <a:r>
              <a:rPr lang="pt-BR" dirty="0">
                <a:latin typeface="Calibri" panose="020F0502020204030204" pitchFamily="34" charset="0"/>
                <a:cs typeface="Calibri" panose="020F0502020204030204" pitchFamily="34" charset="0"/>
              </a:rPr>
              <a:t> (</a:t>
            </a:r>
            <a:r>
              <a:rPr lang="pt-BR" dirty="0" err="1">
                <a:latin typeface="Calibri" panose="020F0502020204030204" pitchFamily="34" charset="0"/>
                <a:cs typeface="Calibri" panose="020F0502020204030204" pitchFamily="34" charset="0"/>
              </a:rPr>
              <a:t>Sørensen</a:t>
            </a:r>
            <a:r>
              <a:rPr lang="pt-BR" dirty="0">
                <a:latin typeface="Calibri" panose="020F0502020204030204" pitchFamily="34" charset="0"/>
                <a:cs typeface="Calibri" panose="020F0502020204030204" pitchFamily="34" charset="0"/>
              </a:rPr>
              <a:t> et al., 1980); eles crescem e aumentam de tamanho entre o início e o final da infância e depois </a:t>
            </a:r>
            <a:r>
              <a:rPr lang="pt-BR" dirty="0" err="1">
                <a:latin typeface="Calibri" panose="020F0502020204030204" pitchFamily="34" charset="0"/>
                <a:cs typeface="Calibri" panose="020F0502020204030204" pitchFamily="34" charset="0"/>
              </a:rPr>
              <a:t>involuem</a:t>
            </a:r>
            <a:r>
              <a:rPr lang="pt-BR" dirty="0">
                <a:latin typeface="Calibri" panose="020F0502020204030204" pitchFamily="34" charset="0"/>
                <a:cs typeface="Calibri" panose="020F0502020204030204" pitchFamily="34" charset="0"/>
              </a:rPr>
              <a:t> com a idade durante a idade adulta (</a:t>
            </a:r>
            <a:r>
              <a:rPr lang="pt-BR" dirty="0" err="1">
                <a:latin typeface="Calibri" panose="020F0502020204030204" pitchFamily="34" charset="0"/>
                <a:cs typeface="Calibri" panose="020F0502020204030204" pitchFamily="34" charset="0"/>
              </a:rPr>
              <a:t>Ishida</a:t>
            </a:r>
            <a:r>
              <a:rPr lang="pt-BR" dirty="0">
                <a:latin typeface="Calibri" panose="020F0502020204030204" pitchFamily="34" charset="0"/>
                <a:cs typeface="Calibri" panose="020F0502020204030204" pitchFamily="34" charset="0"/>
              </a:rPr>
              <a:t> et al., 2018)om base na idade e crescimento do paciente.</a:t>
            </a:r>
          </a:p>
        </p:txBody>
      </p:sp>
    </p:spTree>
    <p:extLst>
      <p:ext uri="{BB962C8B-B14F-4D97-AF65-F5344CB8AC3E}">
        <p14:creationId xmlns:p14="http://schemas.microsoft.com/office/powerpoint/2010/main" val="209534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u="sng" dirty="0">
                <a:effectLst>
                  <a:outerShdw blurRad="38100" dist="38100" dir="2700000" algn="tl">
                    <a:srgbClr val="000000">
                      <a:alpha val="43137"/>
                    </a:srgbClr>
                  </a:outerShdw>
                </a:effectLst>
              </a:rPr>
              <a:t>Conclusão</a:t>
            </a:r>
            <a:endParaRPr lang="pt-BR" dirty="0"/>
          </a:p>
        </p:txBody>
      </p:sp>
      <p:sp>
        <p:nvSpPr>
          <p:cNvPr id="3" name="Espaço Reservado para Conteúdo 2"/>
          <p:cNvSpPr>
            <a:spLocks noGrp="1"/>
          </p:cNvSpPr>
          <p:nvPr>
            <p:ph idx="1"/>
          </p:nvPr>
        </p:nvSpPr>
        <p:spPr/>
        <p:txBody>
          <a:bodyPr/>
          <a:lstStyle/>
          <a:p>
            <a:pPr algn="just"/>
            <a:r>
              <a:rPr lang="pt-BR" dirty="0">
                <a:latin typeface="Calibri" panose="020F0502020204030204" pitchFamily="34" charset="0"/>
                <a:cs typeface="Calibri" panose="020F0502020204030204" pitchFamily="34" charset="0"/>
              </a:rPr>
              <a:t>Portanto, pesquisas adicionais são necessárias para examinar o efeito das </a:t>
            </a:r>
            <a:r>
              <a:rPr lang="pt-BR" dirty="0" err="1">
                <a:latin typeface="Calibri" panose="020F0502020204030204" pitchFamily="34" charset="0"/>
                <a:cs typeface="Calibri" panose="020F0502020204030204" pitchFamily="34" charset="0"/>
              </a:rPr>
              <a:t>adenóides</a:t>
            </a:r>
            <a:r>
              <a:rPr lang="pt-BR" dirty="0">
                <a:latin typeface="Calibri" panose="020F0502020204030204" pitchFamily="34" charset="0"/>
                <a:cs typeface="Calibri" panose="020F0502020204030204" pitchFamily="34" charset="0"/>
              </a:rPr>
              <a:t> no fechamento </a:t>
            </a:r>
            <a:r>
              <a:rPr lang="pt-BR" dirty="0" err="1">
                <a:latin typeface="Calibri" panose="020F0502020204030204" pitchFamily="34" charset="0"/>
                <a:cs typeface="Calibri" panose="020F0502020204030204" pitchFamily="34" charset="0"/>
              </a:rPr>
              <a:t>velofaríngeo</a:t>
            </a:r>
            <a:r>
              <a:rPr lang="pt-BR" dirty="0">
                <a:latin typeface="Calibri" panose="020F0502020204030204" pitchFamily="34" charset="0"/>
                <a:cs typeface="Calibri" panose="020F0502020204030204" pitchFamily="34" charset="0"/>
              </a:rPr>
              <a:t> em pacientes com fissura palatina. </a:t>
            </a:r>
          </a:p>
          <a:p>
            <a:pPr algn="just"/>
            <a:r>
              <a:rPr lang="pt-BR" dirty="0">
                <a:latin typeface="Calibri" panose="020F0502020204030204" pitchFamily="34" charset="0"/>
                <a:cs typeface="Calibri" panose="020F0502020204030204" pitchFamily="34" charset="0"/>
              </a:rPr>
              <a:t>Declaração de interesses conflitantes O(s) autor(es) não declarou(m) nenhum conflito de interesse potencial com relação à pesquisa, autoria e/ou publicação deste artigo.</a:t>
            </a:r>
          </a:p>
        </p:txBody>
      </p:sp>
    </p:spTree>
    <p:extLst>
      <p:ext uri="{BB962C8B-B14F-4D97-AF65-F5344CB8AC3E}">
        <p14:creationId xmlns:p14="http://schemas.microsoft.com/office/powerpoint/2010/main" val="220128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u="sng" dirty="0">
                <a:effectLst>
                  <a:outerShdw blurRad="38100" dist="38100" dir="2700000" algn="tl">
                    <a:srgbClr val="000000">
                      <a:alpha val="43137"/>
                    </a:srgbClr>
                  </a:outerShdw>
                </a:effectLst>
              </a:rPr>
              <a:t>Referências Bibliográficas</a:t>
            </a:r>
          </a:p>
        </p:txBody>
      </p:sp>
      <p:sp>
        <p:nvSpPr>
          <p:cNvPr id="3" name="Espaço Reservado para Conteúdo 2"/>
          <p:cNvSpPr>
            <a:spLocks noGrp="1"/>
          </p:cNvSpPr>
          <p:nvPr>
            <p:ph idx="1"/>
          </p:nvPr>
        </p:nvSpPr>
        <p:spPr>
          <a:xfrm>
            <a:off x="1066800" y="1593669"/>
            <a:ext cx="10058400" cy="4359075"/>
          </a:xfrm>
        </p:spPr>
        <p:txBody>
          <a:bodyPr>
            <a:normAutofit lnSpcReduction="10000"/>
          </a:bodyPr>
          <a:lstStyle/>
          <a:p>
            <a:pPr algn="just"/>
            <a:r>
              <a:rPr lang="pt-BR" dirty="0">
                <a:latin typeface="Calibri" panose="020F0502020204030204" pitchFamily="34" charset="0"/>
                <a:cs typeface="Calibri" panose="020F0502020204030204" pitchFamily="34" charset="0"/>
              </a:rPr>
              <a:t>Cronin DG, Hunter WS. Morfologia craniofacial em gêmeos discordantes para fissura </a:t>
            </a:r>
            <a:r>
              <a:rPr lang="pt-BR" dirty="0" err="1">
                <a:latin typeface="Calibri" panose="020F0502020204030204" pitchFamily="34" charset="0"/>
                <a:cs typeface="Calibri" panose="020F0502020204030204" pitchFamily="34" charset="0"/>
              </a:rPr>
              <a:t>labiopalatina</a:t>
            </a:r>
            <a:r>
              <a:rPr lang="pt-BR" dirty="0">
                <a:latin typeface="Calibri" panose="020F0502020204030204" pitchFamily="34" charset="0"/>
                <a:cs typeface="Calibri" panose="020F0502020204030204" pitchFamily="34" charset="0"/>
              </a:rPr>
              <a:t>. </a:t>
            </a:r>
            <a:r>
              <a:rPr lang="pt-BR" dirty="0" err="1">
                <a:latin typeface="Calibri" panose="020F0502020204030204" pitchFamily="34" charset="0"/>
                <a:cs typeface="Calibri" panose="020F0502020204030204" pitchFamily="34" charset="0"/>
              </a:rPr>
              <a:t>Cleft</a:t>
            </a:r>
            <a:r>
              <a:rPr lang="pt-BR" dirty="0">
                <a:latin typeface="Calibri" panose="020F0502020204030204" pitchFamily="34" charset="0"/>
                <a:cs typeface="Calibri" panose="020F0502020204030204" pitchFamily="34" charset="0"/>
              </a:rPr>
              <a:t> </a:t>
            </a:r>
            <a:r>
              <a:rPr lang="pt-BR" dirty="0" err="1">
                <a:latin typeface="Calibri" panose="020F0502020204030204" pitchFamily="34" charset="0"/>
                <a:cs typeface="Calibri" panose="020F0502020204030204" pitchFamily="34" charset="0"/>
              </a:rPr>
              <a:t>Palate</a:t>
            </a:r>
            <a:r>
              <a:rPr lang="pt-BR" dirty="0">
                <a:latin typeface="Calibri" panose="020F0502020204030204" pitchFamily="34" charset="0"/>
                <a:cs typeface="Calibri" panose="020F0502020204030204" pitchFamily="34" charset="0"/>
              </a:rPr>
              <a:t> J. 1980;17(2):116-126.</a:t>
            </a:r>
          </a:p>
          <a:p>
            <a:pPr algn="just"/>
            <a:r>
              <a:rPr lang="pt-BR" dirty="0" err="1">
                <a:latin typeface="Calibri" panose="020F0502020204030204" pitchFamily="34" charset="0"/>
                <a:cs typeface="Calibri" panose="020F0502020204030204" pitchFamily="34" charset="0"/>
              </a:rPr>
              <a:t>Fletcher</a:t>
            </a:r>
            <a:r>
              <a:rPr lang="pt-BR" dirty="0">
                <a:latin typeface="Calibri" panose="020F0502020204030204" pitchFamily="34" charset="0"/>
                <a:cs typeface="Calibri" panose="020F0502020204030204" pitchFamily="34" charset="0"/>
              </a:rPr>
              <a:t> SG. Fissura palatina: uma visão mais ampla. J Fala Ouvir </a:t>
            </a:r>
            <a:r>
              <a:rPr lang="pt-BR" dirty="0" err="1">
                <a:latin typeface="Calibri" panose="020F0502020204030204" pitchFamily="34" charset="0"/>
                <a:cs typeface="Calibri" panose="020F0502020204030204" pitchFamily="34" charset="0"/>
              </a:rPr>
              <a:t>Dis</a:t>
            </a:r>
            <a:r>
              <a:rPr lang="pt-BR" dirty="0">
                <a:latin typeface="Calibri" panose="020F0502020204030204" pitchFamily="34" charset="0"/>
                <a:cs typeface="Calibri" panose="020F0502020204030204" pitchFamily="34" charset="0"/>
              </a:rPr>
              <a:t>. 1966;31(1):3. </a:t>
            </a:r>
          </a:p>
          <a:p>
            <a:pPr algn="just"/>
            <a:r>
              <a:rPr lang="pt-BR" dirty="0" err="1">
                <a:latin typeface="Calibri" panose="020F0502020204030204" pitchFamily="34" charset="0"/>
                <a:cs typeface="Calibri" panose="020F0502020204030204" pitchFamily="34" charset="0"/>
              </a:rPr>
              <a:t>Glade</a:t>
            </a:r>
            <a:r>
              <a:rPr lang="pt-BR" dirty="0">
                <a:latin typeface="Calibri" panose="020F0502020204030204" pitchFamily="34" charset="0"/>
                <a:cs typeface="Calibri" panose="020F0502020204030204" pitchFamily="34" charset="0"/>
              </a:rPr>
              <a:t> RS, </a:t>
            </a:r>
            <a:r>
              <a:rPr lang="pt-BR" dirty="0" err="1">
                <a:latin typeface="Calibri" panose="020F0502020204030204" pitchFamily="34" charset="0"/>
                <a:cs typeface="Calibri" panose="020F0502020204030204" pitchFamily="34" charset="0"/>
              </a:rPr>
              <a:t>Deal</a:t>
            </a:r>
            <a:r>
              <a:rPr lang="pt-BR" dirty="0">
                <a:latin typeface="Calibri" panose="020F0502020204030204" pitchFamily="34" charset="0"/>
                <a:cs typeface="Calibri" panose="020F0502020204030204" pitchFamily="34" charset="0"/>
              </a:rPr>
              <a:t> R. Diagnóstico e tratamento da disfunção </a:t>
            </a:r>
            <a:r>
              <a:rPr lang="pt-BR" dirty="0" err="1">
                <a:latin typeface="Calibri" panose="020F0502020204030204" pitchFamily="34" charset="0"/>
                <a:cs typeface="Calibri" panose="020F0502020204030204" pitchFamily="34" charset="0"/>
              </a:rPr>
              <a:t>velofaríngea</a:t>
            </a:r>
            <a:r>
              <a:rPr lang="pt-BR" dirty="0">
                <a:latin typeface="Calibri" panose="020F0502020204030204" pitchFamily="34" charset="0"/>
                <a:cs typeface="Calibri" panose="020F0502020204030204" pitchFamily="34" charset="0"/>
              </a:rPr>
              <a:t>. Oral </a:t>
            </a:r>
            <a:r>
              <a:rPr lang="pt-BR" dirty="0" err="1">
                <a:latin typeface="Calibri" panose="020F0502020204030204" pitchFamily="34" charset="0"/>
                <a:cs typeface="Calibri" panose="020F0502020204030204" pitchFamily="34" charset="0"/>
              </a:rPr>
              <a:t>Maxillofac</a:t>
            </a:r>
            <a:r>
              <a:rPr lang="pt-BR" dirty="0">
                <a:latin typeface="Calibri" panose="020F0502020204030204" pitchFamily="34" charset="0"/>
                <a:cs typeface="Calibri" panose="020F0502020204030204" pitchFamily="34" charset="0"/>
              </a:rPr>
              <a:t> </a:t>
            </a:r>
            <a:r>
              <a:rPr lang="pt-BR" dirty="0" err="1">
                <a:latin typeface="Calibri" panose="020F0502020204030204" pitchFamily="34" charset="0"/>
                <a:cs typeface="Calibri" panose="020F0502020204030204" pitchFamily="34" charset="0"/>
              </a:rPr>
              <a:t>Surg</a:t>
            </a:r>
            <a:r>
              <a:rPr lang="pt-BR" dirty="0">
                <a:latin typeface="Calibri" panose="020F0502020204030204" pitchFamily="34" charset="0"/>
                <a:cs typeface="Calibri" panose="020F0502020204030204" pitchFamily="34" charset="0"/>
              </a:rPr>
              <a:t> </a:t>
            </a:r>
            <a:r>
              <a:rPr lang="pt-BR" dirty="0" err="1">
                <a:latin typeface="Calibri" panose="020F0502020204030204" pitchFamily="34" charset="0"/>
                <a:cs typeface="Calibri" panose="020F0502020204030204" pitchFamily="34" charset="0"/>
              </a:rPr>
              <a:t>Clin</a:t>
            </a:r>
            <a:r>
              <a:rPr lang="pt-BR" dirty="0">
                <a:latin typeface="Calibri" panose="020F0502020204030204" pitchFamily="34" charset="0"/>
                <a:cs typeface="Calibri" panose="020F0502020204030204" pitchFamily="34" charset="0"/>
              </a:rPr>
              <a:t> North Am. 2016;28(2):181-188.</a:t>
            </a:r>
          </a:p>
          <a:p>
            <a:pPr algn="just"/>
            <a:r>
              <a:rPr lang="pt-BR" dirty="0">
                <a:latin typeface="Calibri" panose="020F0502020204030204" pitchFamily="34" charset="0"/>
                <a:cs typeface="Calibri" panose="020F0502020204030204" pitchFamily="34" charset="0"/>
              </a:rPr>
              <a:t>Hassan ME, </a:t>
            </a:r>
            <a:r>
              <a:rPr lang="pt-BR" dirty="0" err="1">
                <a:latin typeface="Calibri" panose="020F0502020204030204" pitchFamily="34" charset="0"/>
                <a:cs typeface="Calibri" panose="020F0502020204030204" pitchFamily="34" charset="0"/>
              </a:rPr>
              <a:t>Askar</a:t>
            </a:r>
            <a:r>
              <a:rPr lang="pt-BR" dirty="0">
                <a:latin typeface="Calibri" panose="020F0502020204030204" pitchFamily="34" charset="0"/>
                <a:cs typeface="Calibri" panose="020F0502020204030204" pitchFamily="34" charset="0"/>
              </a:rPr>
              <a:t> S. A reconstrução do músculo palatino afeta o resultado funcional da cirurgia de fissura palatina? </a:t>
            </a:r>
            <a:r>
              <a:rPr lang="pt-BR" dirty="0" err="1">
                <a:latin typeface="Calibri" panose="020F0502020204030204" pitchFamily="34" charset="0"/>
                <a:cs typeface="Calibri" panose="020F0502020204030204" pitchFamily="34" charset="0"/>
              </a:rPr>
              <a:t>Plast</a:t>
            </a:r>
            <a:r>
              <a:rPr lang="pt-BR" dirty="0">
                <a:latin typeface="Calibri" panose="020F0502020204030204" pitchFamily="34" charset="0"/>
                <a:cs typeface="Calibri" panose="020F0502020204030204" pitchFamily="34" charset="0"/>
              </a:rPr>
              <a:t> </a:t>
            </a:r>
            <a:r>
              <a:rPr lang="pt-BR" dirty="0" err="1">
                <a:latin typeface="Calibri" panose="020F0502020204030204" pitchFamily="34" charset="0"/>
                <a:cs typeface="Calibri" panose="020F0502020204030204" pitchFamily="34" charset="0"/>
              </a:rPr>
              <a:t>Reconstr</a:t>
            </a:r>
            <a:r>
              <a:rPr lang="pt-BR" dirty="0">
                <a:latin typeface="Calibri" panose="020F0502020204030204" pitchFamily="34" charset="0"/>
                <a:cs typeface="Calibri" panose="020F0502020204030204" pitchFamily="34" charset="0"/>
              </a:rPr>
              <a:t> </a:t>
            </a:r>
            <a:r>
              <a:rPr lang="pt-BR" dirty="0" err="1">
                <a:latin typeface="Calibri" panose="020F0502020204030204" pitchFamily="34" charset="0"/>
                <a:cs typeface="Calibri" panose="020F0502020204030204" pitchFamily="34" charset="0"/>
              </a:rPr>
              <a:t>Surg</a:t>
            </a:r>
            <a:r>
              <a:rPr lang="pt-BR" dirty="0">
                <a:latin typeface="Calibri" panose="020F0502020204030204" pitchFamily="34" charset="0"/>
                <a:cs typeface="Calibri" panose="020F0502020204030204" pitchFamily="34" charset="0"/>
              </a:rPr>
              <a:t>. 2007;119(6):1859-1865. </a:t>
            </a:r>
          </a:p>
          <a:p>
            <a:pPr algn="just"/>
            <a:r>
              <a:rPr lang="pt-BR" dirty="0" err="1"/>
              <a:t>Hoopes</a:t>
            </a:r>
            <a:r>
              <a:rPr lang="pt-BR" dirty="0"/>
              <a:t> JE, </a:t>
            </a:r>
            <a:r>
              <a:rPr lang="pt-BR" dirty="0" err="1"/>
              <a:t>Dellon</a:t>
            </a:r>
            <a:r>
              <a:rPr lang="pt-BR" dirty="0"/>
              <a:t> AL, </a:t>
            </a:r>
            <a:r>
              <a:rPr lang="pt-BR" dirty="0" err="1"/>
              <a:t>Manufacturer</a:t>
            </a:r>
            <a:r>
              <a:rPr lang="pt-BR" dirty="0"/>
              <a:t> JI, </a:t>
            </a:r>
            <a:r>
              <a:rPr lang="pt-BR" dirty="0" err="1"/>
              <a:t>Edgerton</a:t>
            </a:r>
            <a:r>
              <a:rPr lang="pt-BR" dirty="0"/>
              <a:t> </a:t>
            </a:r>
            <a:r>
              <a:rPr lang="pt-BR" dirty="0" err="1"/>
              <a:t>MTJr</a:t>
            </a:r>
            <a:r>
              <a:rPr lang="pt-BR" dirty="0"/>
              <a:t>, </a:t>
            </a:r>
            <a:r>
              <a:rPr lang="pt-BR" dirty="0" err="1"/>
              <a:t>Soliman</a:t>
            </a:r>
            <a:r>
              <a:rPr lang="pt-BR" dirty="0"/>
              <a:t> AH. </a:t>
            </a:r>
            <a:r>
              <a:rPr lang="en-US" dirty="0" err="1"/>
              <a:t>Cineradiographic</a:t>
            </a:r>
            <a:r>
              <a:rPr lang="en-US" dirty="0"/>
              <a:t> definition of the functional anatomy and pathophysiology of the </a:t>
            </a:r>
            <a:r>
              <a:rPr lang="en-US" dirty="0" err="1"/>
              <a:t>velopharynx</a:t>
            </a:r>
            <a:r>
              <a:rPr lang="en-US" dirty="0"/>
              <a:t>. Cleft Palate J. 1970; 7:443-454. </a:t>
            </a:r>
            <a:endParaRPr lang="pt-BR" dirty="0">
              <a:latin typeface="Calibri" panose="020F0502020204030204" pitchFamily="34" charset="0"/>
              <a:cs typeface="Calibri" panose="020F0502020204030204" pitchFamily="34" charset="0"/>
            </a:endParaRPr>
          </a:p>
          <a:p>
            <a:pPr algn="just"/>
            <a:r>
              <a:rPr lang="pt-BR" dirty="0" err="1">
                <a:latin typeface="Calibri" panose="020F0502020204030204" pitchFamily="34" charset="0"/>
                <a:cs typeface="Calibri" panose="020F0502020204030204" pitchFamily="34" charset="0"/>
              </a:rPr>
              <a:t>Ishida</a:t>
            </a:r>
            <a:r>
              <a:rPr lang="pt-BR" dirty="0">
                <a:latin typeface="Calibri" panose="020F0502020204030204" pitchFamily="34" charset="0"/>
                <a:cs typeface="Calibri" panose="020F0502020204030204" pitchFamily="34" charset="0"/>
              </a:rPr>
              <a:t> T, </a:t>
            </a:r>
            <a:r>
              <a:rPr lang="pt-BR" dirty="0" err="1">
                <a:latin typeface="Calibri" panose="020F0502020204030204" pitchFamily="34" charset="0"/>
                <a:cs typeface="Calibri" panose="020F0502020204030204" pitchFamily="34" charset="0"/>
              </a:rPr>
              <a:t>Manabe</a:t>
            </a:r>
            <a:r>
              <a:rPr lang="pt-BR" dirty="0">
                <a:latin typeface="Calibri" panose="020F0502020204030204" pitchFamily="34" charset="0"/>
                <a:cs typeface="Calibri" panose="020F0502020204030204" pitchFamily="34" charset="0"/>
              </a:rPr>
              <a:t> A, Yang SS, </a:t>
            </a:r>
            <a:r>
              <a:rPr lang="pt-BR" dirty="0" err="1">
                <a:latin typeface="Calibri" panose="020F0502020204030204" pitchFamily="34" charset="0"/>
                <a:cs typeface="Calibri" panose="020F0502020204030204" pitchFamily="34" charset="0"/>
              </a:rPr>
              <a:t>Yoon</a:t>
            </a:r>
            <a:r>
              <a:rPr lang="pt-BR" dirty="0">
                <a:latin typeface="Calibri" panose="020F0502020204030204" pitchFamily="34" charset="0"/>
                <a:cs typeface="Calibri" panose="020F0502020204030204" pitchFamily="34" charset="0"/>
              </a:rPr>
              <a:t> HS, </a:t>
            </a:r>
            <a:r>
              <a:rPr lang="pt-BR" dirty="0" err="1">
                <a:latin typeface="Calibri" panose="020F0502020204030204" pitchFamily="34" charset="0"/>
                <a:cs typeface="Calibri" panose="020F0502020204030204" pitchFamily="34" charset="0"/>
              </a:rPr>
              <a:t>Kanda</a:t>
            </a:r>
            <a:r>
              <a:rPr lang="pt-BR" dirty="0">
                <a:latin typeface="Calibri" panose="020F0502020204030204" pitchFamily="34" charset="0"/>
                <a:cs typeface="Calibri" panose="020F0502020204030204" pitchFamily="34" charset="0"/>
              </a:rPr>
              <a:t> E, Ono T. Padrões de crescimento de </a:t>
            </a:r>
            <a:r>
              <a:rPr lang="pt-BR" dirty="0" err="1">
                <a:latin typeface="Calibri" panose="020F0502020204030204" pitchFamily="34" charset="0"/>
                <a:cs typeface="Calibri" panose="020F0502020204030204" pitchFamily="34" charset="0"/>
              </a:rPr>
              <a:t>adenóides</a:t>
            </a:r>
            <a:r>
              <a:rPr lang="pt-BR" dirty="0">
                <a:latin typeface="Calibri" panose="020F0502020204030204" pitchFamily="34" charset="0"/>
                <a:cs typeface="Calibri" panose="020F0502020204030204" pitchFamily="34" charset="0"/>
              </a:rPr>
              <a:t> e amígdalas em crianças e adolescentes japoneses: um estudo longitudinal. </a:t>
            </a:r>
            <a:r>
              <a:rPr lang="pt-BR" dirty="0" err="1">
                <a:latin typeface="Calibri" panose="020F0502020204030204" pitchFamily="34" charset="0"/>
                <a:cs typeface="Calibri" panose="020F0502020204030204" pitchFamily="34" charset="0"/>
              </a:rPr>
              <a:t>Sci</a:t>
            </a:r>
            <a:r>
              <a:rPr lang="pt-BR" dirty="0">
                <a:latin typeface="Calibri" panose="020F0502020204030204" pitchFamily="34" charset="0"/>
                <a:cs typeface="Calibri" panose="020F0502020204030204" pitchFamily="34" charset="0"/>
              </a:rPr>
              <a:t> Rep. 2018;8(1):17088. </a:t>
            </a:r>
          </a:p>
          <a:p>
            <a:pPr algn="just"/>
            <a:r>
              <a:rPr lang="pt-BR" dirty="0" err="1">
                <a:latin typeface="Calibri" panose="020F0502020204030204" pitchFamily="34" charset="0"/>
                <a:cs typeface="Calibri" panose="020F0502020204030204" pitchFamily="34" charset="0"/>
              </a:rPr>
              <a:t>Iwasaki</a:t>
            </a:r>
            <a:r>
              <a:rPr lang="pt-BR" dirty="0">
                <a:latin typeface="Calibri" panose="020F0502020204030204" pitchFamily="34" charset="0"/>
                <a:cs typeface="Calibri" panose="020F0502020204030204" pitchFamily="34" charset="0"/>
              </a:rPr>
              <a:t> H, </a:t>
            </a:r>
            <a:r>
              <a:rPr lang="pt-BR" dirty="0" err="1">
                <a:latin typeface="Calibri" panose="020F0502020204030204" pitchFamily="34" charset="0"/>
                <a:cs typeface="Calibri" panose="020F0502020204030204" pitchFamily="34" charset="0"/>
              </a:rPr>
              <a:t>Kudo</a:t>
            </a:r>
            <a:r>
              <a:rPr lang="pt-BR" dirty="0">
                <a:latin typeface="Calibri" panose="020F0502020204030204" pitchFamily="34" charset="0"/>
                <a:cs typeface="Calibri" panose="020F0502020204030204" pitchFamily="34" charset="0"/>
              </a:rPr>
              <a:t> M, Yamamoto YJ Influências da </a:t>
            </a:r>
            <a:r>
              <a:rPr lang="pt-BR" dirty="0" err="1">
                <a:latin typeface="Calibri" panose="020F0502020204030204" pitchFamily="34" charset="0"/>
                <a:cs typeface="Calibri" panose="020F0502020204030204" pitchFamily="34" charset="0"/>
              </a:rPr>
              <a:t>palatoplastia</a:t>
            </a:r>
            <a:r>
              <a:rPr lang="pt-BR" dirty="0">
                <a:latin typeface="Calibri" panose="020F0502020204030204" pitchFamily="34" charset="0"/>
                <a:cs typeface="Calibri" panose="020F0502020204030204" pitchFamily="34" charset="0"/>
              </a:rPr>
              <a:t> pelo procedimento </a:t>
            </a:r>
            <a:r>
              <a:rPr lang="pt-BR" dirty="0" err="1">
                <a:latin typeface="Calibri" panose="020F0502020204030204" pitchFamily="34" charset="0"/>
                <a:cs typeface="Calibri" panose="020F0502020204030204" pitchFamily="34" charset="0"/>
              </a:rPr>
              <a:t>push-back</a:t>
            </a:r>
            <a:r>
              <a:rPr lang="pt-BR" dirty="0">
                <a:latin typeface="Calibri" panose="020F0502020204030204" pitchFamily="34" charset="0"/>
                <a:cs typeface="Calibri" panose="020F0502020204030204" pitchFamily="34" charset="0"/>
              </a:rPr>
              <a:t> na morfologia e crescimento craniofacial. </a:t>
            </a:r>
            <a:r>
              <a:rPr lang="pt-BR" dirty="0" err="1">
                <a:latin typeface="Calibri" panose="020F0502020204030204" pitchFamily="34" charset="0"/>
                <a:cs typeface="Calibri" panose="020F0502020204030204" pitchFamily="34" charset="0"/>
              </a:rPr>
              <a:t>Semin</a:t>
            </a:r>
            <a:r>
              <a:rPr lang="pt-BR" dirty="0">
                <a:latin typeface="Calibri" panose="020F0502020204030204" pitchFamily="34" charset="0"/>
                <a:cs typeface="Calibri" panose="020F0502020204030204" pitchFamily="34" charset="0"/>
              </a:rPr>
              <a:t> Discurso Lang. 2011;32(2):83-92. </a:t>
            </a:r>
            <a:r>
              <a:rPr lang="pt-BR" dirty="0" err="1">
                <a:latin typeface="Calibri" panose="020F0502020204030204" pitchFamily="34" charset="0"/>
                <a:cs typeface="Calibri" panose="020F0502020204030204" pitchFamily="34" charset="0"/>
              </a:rPr>
              <a:t>Takeshi</a:t>
            </a:r>
            <a:r>
              <a:rPr lang="pt-BR" dirty="0">
                <a:latin typeface="Calibri" panose="020F0502020204030204" pitchFamily="34" charset="0"/>
                <a:cs typeface="Calibri" panose="020F0502020204030204" pitchFamily="34" charset="0"/>
              </a:rPr>
              <a:t> </a:t>
            </a:r>
            <a:r>
              <a:rPr lang="pt-BR" dirty="0" err="1">
                <a:latin typeface="Calibri" panose="020F0502020204030204" pitchFamily="34" charset="0"/>
                <a:cs typeface="Calibri" panose="020F0502020204030204" pitchFamily="34" charset="0"/>
              </a:rPr>
              <a:t>Harada</a:t>
            </a:r>
            <a:r>
              <a:rPr lang="pt-BR" dirty="0">
                <a:latin typeface="Calibri" panose="020F0502020204030204" pitchFamily="34" charset="0"/>
                <a:cs typeface="Calibri" panose="020F0502020204030204" pitchFamily="34" charset="0"/>
              </a:rPr>
              <a:t> https://orcid.org/0000-0002-6437-8614 </a:t>
            </a:r>
            <a:r>
              <a:rPr lang="pt-BR" dirty="0" err="1">
                <a:latin typeface="Calibri" panose="020F0502020204030204" pitchFamily="34" charset="0"/>
                <a:cs typeface="Calibri" panose="020F0502020204030204" pitchFamily="34" charset="0"/>
              </a:rPr>
              <a:t>Tadashi</a:t>
            </a:r>
            <a:r>
              <a:rPr lang="pt-BR" dirty="0">
                <a:latin typeface="Calibri" panose="020F0502020204030204" pitchFamily="34" charset="0"/>
                <a:cs typeface="Calibri" panose="020F0502020204030204" pitchFamily="34" charset="0"/>
              </a:rPr>
              <a:t> </a:t>
            </a:r>
            <a:r>
              <a:rPr lang="pt-BR" dirty="0" err="1">
                <a:latin typeface="Calibri" panose="020F0502020204030204" pitchFamily="34" charset="0"/>
                <a:cs typeface="Calibri" panose="020F0502020204030204" pitchFamily="34" charset="0"/>
              </a:rPr>
              <a:t>Yamanishi</a:t>
            </a:r>
            <a:r>
              <a:rPr lang="pt-BR" dirty="0">
                <a:latin typeface="Calibri" panose="020F0502020204030204" pitchFamily="34" charset="0"/>
                <a:cs typeface="Calibri" panose="020F0502020204030204" pitchFamily="34" charset="0"/>
              </a:rPr>
              <a:t> https://orcid.org/0000-0002-8204-305X </a:t>
            </a:r>
            <a:r>
              <a:rPr lang="pt-BR" dirty="0" err="1">
                <a:latin typeface="Calibri" panose="020F0502020204030204" pitchFamily="34" charset="0"/>
                <a:cs typeface="Calibri" panose="020F0502020204030204" pitchFamily="34" charset="0"/>
              </a:rPr>
              <a:t>Craniomaxillofac</a:t>
            </a:r>
            <a:r>
              <a:rPr lang="pt-BR" dirty="0">
                <a:latin typeface="Calibri" panose="020F0502020204030204" pitchFamily="34" charset="0"/>
                <a:cs typeface="Calibri" panose="020F0502020204030204" pitchFamily="34" charset="0"/>
              </a:rPr>
              <a:t> </a:t>
            </a:r>
            <a:r>
              <a:rPr lang="pt-BR" dirty="0" err="1">
                <a:latin typeface="Calibri" panose="020F0502020204030204" pitchFamily="34" charset="0"/>
                <a:cs typeface="Calibri" panose="020F0502020204030204" pitchFamily="34" charset="0"/>
              </a:rPr>
              <a:t>Surg</a:t>
            </a:r>
            <a:r>
              <a:rPr lang="pt-BR" dirty="0">
                <a:latin typeface="Calibri" panose="020F0502020204030204" pitchFamily="34" charset="0"/>
                <a:cs typeface="Calibri" panose="020F0502020204030204" pitchFamily="34" charset="0"/>
              </a:rPr>
              <a:t>. 2012;40(8):638-646</a:t>
            </a:r>
            <a:r>
              <a:rPr lang="pt-BR" dirty="0"/>
              <a:t>. </a:t>
            </a:r>
          </a:p>
          <a:p>
            <a:pPr algn="just"/>
            <a:r>
              <a:rPr lang="pt-BR" dirty="0" err="1"/>
              <a:t>Kitano</a:t>
            </a:r>
            <a:r>
              <a:rPr lang="pt-BR" dirty="0"/>
              <a:t> I, Suzuki A, Park S, Kato K. O resultado da fala do seguimento a longo prazo após </a:t>
            </a:r>
            <a:r>
              <a:rPr lang="pt-BR" dirty="0" err="1"/>
              <a:t>palatoplastia</a:t>
            </a:r>
            <a:r>
              <a:rPr lang="pt-BR" dirty="0"/>
              <a:t>. J </a:t>
            </a:r>
            <a:r>
              <a:rPr lang="pt-BR" dirty="0" err="1"/>
              <a:t>Jpn</a:t>
            </a:r>
            <a:r>
              <a:rPr lang="pt-BR" dirty="0"/>
              <a:t> Fissura Palatina Assoc. 2015;40:197-205.</a:t>
            </a:r>
            <a:endParaRPr lang="pt-BR" dirty="0">
              <a:latin typeface="Calibri" panose="020F0502020204030204" pitchFamily="34" charset="0"/>
              <a:cs typeface="Calibri" panose="020F0502020204030204" pitchFamily="34" charset="0"/>
            </a:endParaRPr>
          </a:p>
          <a:p>
            <a:pPr algn="just"/>
            <a:endParaRPr lang="pt-B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27867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642593"/>
            <a:ext cx="10058400" cy="1147017"/>
          </a:xfrm>
        </p:spPr>
        <p:txBody>
          <a:bodyPr>
            <a:normAutofit/>
          </a:bodyPr>
          <a:lstStyle/>
          <a:p>
            <a:r>
              <a:rPr lang="pt-BR" u="sng" dirty="0">
                <a:effectLst>
                  <a:outerShdw blurRad="38100" dist="38100" dir="2700000" algn="tl">
                    <a:srgbClr val="000000">
                      <a:alpha val="43137"/>
                    </a:srgbClr>
                  </a:outerShdw>
                </a:effectLst>
              </a:rPr>
              <a:t>Referências Bibliográficas</a:t>
            </a:r>
            <a:endParaRPr lang="pt-BR" dirty="0"/>
          </a:p>
        </p:txBody>
      </p:sp>
      <p:sp>
        <p:nvSpPr>
          <p:cNvPr id="3" name="Espaço Reservado para Conteúdo 2"/>
          <p:cNvSpPr>
            <a:spLocks noGrp="1"/>
          </p:cNvSpPr>
          <p:nvPr>
            <p:ph idx="1"/>
          </p:nvPr>
        </p:nvSpPr>
        <p:spPr>
          <a:xfrm>
            <a:off x="1066800" y="1541418"/>
            <a:ext cx="10058400" cy="4911634"/>
          </a:xfrm>
        </p:spPr>
        <p:txBody>
          <a:bodyPr>
            <a:normAutofit/>
          </a:bodyPr>
          <a:lstStyle/>
          <a:p>
            <a:pPr algn="just"/>
            <a:r>
              <a:rPr lang="pt-BR" dirty="0" err="1">
                <a:latin typeface="Calibri" panose="020F0502020204030204" pitchFamily="34" charset="0"/>
                <a:cs typeface="Calibri" panose="020F0502020204030204" pitchFamily="34" charset="0"/>
              </a:rPr>
              <a:t>Lohmander</a:t>
            </a:r>
            <a:r>
              <a:rPr lang="pt-BR" dirty="0">
                <a:latin typeface="Calibri" panose="020F0502020204030204" pitchFamily="34" charset="0"/>
                <a:cs typeface="Calibri" panose="020F0502020204030204" pitchFamily="34" charset="0"/>
              </a:rPr>
              <a:t> A, </a:t>
            </a:r>
            <a:r>
              <a:rPr lang="pt-BR" dirty="0" err="1">
                <a:latin typeface="Calibri" panose="020F0502020204030204" pitchFamily="34" charset="0"/>
                <a:cs typeface="Calibri" panose="020F0502020204030204" pitchFamily="34" charset="0"/>
              </a:rPr>
              <a:t>Friede</a:t>
            </a:r>
            <a:r>
              <a:rPr lang="pt-BR" dirty="0">
                <a:latin typeface="Calibri" panose="020F0502020204030204" pitchFamily="34" charset="0"/>
                <a:cs typeface="Calibri" panose="020F0502020204030204" pitchFamily="34" charset="0"/>
              </a:rPr>
              <a:t> H, </a:t>
            </a:r>
            <a:r>
              <a:rPr lang="pt-BR" dirty="0" err="1">
                <a:latin typeface="Calibri" panose="020F0502020204030204" pitchFamily="34" charset="0"/>
                <a:cs typeface="Calibri" panose="020F0502020204030204" pitchFamily="34" charset="0"/>
              </a:rPr>
              <a:t>Lilja</a:t>
            </a:r>
            <a:r>
              <a:rPr lang="pt-BR" dirty="0">
                <a:latin typeface="Calibri" panose="020F0502020204030204" pitchFamily="34" charset="0"/>
                <a:cs typeface="Calibri" panose="020F0502020204030204" pitchFamily="34" charset="0"/>
              </a:rPr>
              <a:t> J. Acompanhamento longitudinal a longo prazo de indivíduos com fissura </a:t>
            </a:r>
            <a:r>
              <a:rPr lang="pt-BR" dirty="0" err="1">
                <a:latin typeface="Calibri" panose="020F0502020204030204" pitchFamily="34" charset="0"/>
                <a:cs typeface="Calibri" panose="020F0502020204030204" pitchFamily="34" charset="0"/>
              </a:rPr>
              <a:t>labiopalatina</a:t>
            </a:r>
            <a:r>
              <a:rPr lang="pt-BR" dirty="0">
                <a:latin typeface="Calibri" panose="020F0502020204030204" pitchFamily="34" charset="0"/>
                <a:cs typeface="Calibri" panose="020F0502020204030204" pitchFamily="34" charset="0"/>
              </a:rPr>
              <a:t> unilateral após a </a:t>
            </a:r>
            <a:r>
              <a:rPr lang="pt-BR" dirty="0" err="1">
                <a:latin typeface="Calibri" panose="020F0502020204030204" pitchFamily="34" charset="0"/>
                <a:cs typeface="Calibri" panose="020F0502020204030204" pitchFamily="34" charset="0"/>
              </a:rPr>
              <a:t>veloplastia</a:t>
            </a:r>
            <a:r>
              <a:rPr lang="pt-BR" dirty="0">
                <a:latin typeface="Calibri" panose="020F0502020204030204" pitchFamily="34" charset="0"/>
                <a:cs typeface="Calibri" panose="020F0502020204030204" pitchFamily="34" charset="0"/>
              </a:rPr>
              <a:t> precoce primária de </a:t>
            </a:r>
            <a:r>
              <a:rPr lang="pt-BR" dirty="0" err="1">
                <a:latin typeface="Calibri" panose="020F0502020204030204" pitchFamily="34" charset="0"/>
                <a:cs typeface="Calibri" panose="020F0502020204030204" pitchFamily="34" charset="0"/>
              </a:rPr>
              <a:t>Gotemburgo</a:t>
            </a:r>
            <a:r>
              <a:rPr lang="pt-BR" dirty="0">
                <a:latin typeface="Calibri" panose="020F0502020204030204" pitchFamily="34" charset="0"/>
                <a:cs typeface="Calibri" panose="020F0502020204030204" pitchFamily="34" charset="0"/>
              </a:rPr>
              <a:t> e protocolo de fechamento tardio do palato duro: resultado da fala. Fissura Palatina </a:t>
            </a:r>
            <a:r>
              <a:rPr lang="pt-BR" dirty="0" err="1">
                <a:latin typeface="Calibri" panose="020F0502020204030204" pitchFamily="34" charset="0"/>
                <a:cs typeface="Calibri" panose="020F0502020204030204" pitchFamily="34" charset="0"/>
              </a:rPr>
              <a:t>Craniofac</a:t>
            </a:r>
            <a:r>
              <a:rPr lang="pt-BR" dirty="0">
                <a:latin typeface="Calibri" panose="020F0502020204030204" pitchFamily="34" charset="0"/>
                <a:cs typeface="Calibri" panose="020F0502020204030204" pitchFamily="34" charset="0"/>
              </a:rPr>
              <a:t> J. 2012;49(6):657-671. </a:t>
            </a:r>
          </a:p>
          <a:p>
            <a:pPr algn="just"/>
            <a:r>
              <a:rPr lang="pt-BR" dirty="0" err="1"/>
              <a:t>Mahoney</a:t>
            </a:r>
            <a:r>
              <a:rPr lang="pt-BR" dirty="0"/>
              <a:t> MH, </a:t>
            </a:r>
            <a:r>
              <a:rPr lang="pt-BR" dirty="0" err="1"/>
              <a:t>Swan</a:t>
            </a:r>
            <a:r>
              <a:rPr lang="pt-BR" dirty="0"/>
              <a:t> MC, Fisher DM. Análise prospectiva de fatores de risco </a:t>
            </a:r>
            <a:r>
              <a:rPr lang="pt-BR" dirty="0" err="1"/>
              <a:t>pré</a:t>
            </a:r>
            <a:r>
              <a:rPr lang="pt-BR" dirty="0"/>
              <a:t>-cirúrgicos para resultados em </a:t>
            </a:r>
            <a:r>
              <a:rPr lang="pt-BR" dirty="0" err="1"/>
              <a:t>palatoplastia</a:t>
            </a:r>
            <a:r>
              <a:rPr lang="pt-BR" dirty="0"/>
              <a:t> primária. </a:t>
            </a:r>
            <a:r>
              <a:rPr lang="pt-BR" dirty="0" err="1"/>
              <a:t>Plast</a:t>
            </a:r>
            <a:r>
              <a:rPr lang="pt-BR" dirty="0"/>
              <a:t> </a:t>
            </a:r>
            <a:r>
              <a:rPr lang="pt-BR" dirty="0" err="1"/>
              <a:t>Reconstr</a:t>
            </a:r>
            <a:r>
              <a:rPr lang="pt-BR" dirty="0"/>
              <a:t> </a:t>
            </a:r>
            <a:r>
              <a:rPr lang="pt-BR" dirty="0" err="1"/>
              <a:t>Surg</a:t>
            </a:r>
            <a:r>
              <a:rPr lang="pt-BR" dirty="0"/>
              <a:t>. 2013;132(1):165-171. </a:t>
            </a:r>
          </a:p>
          <a:p>
            <a:pPr algn="just"/>
            <a:r>
              <a:rPr lang="pt-BR" dirty="0" err="1"/>
              <a:t>Mazaheri</a:t>
            </a:r>
            <a:r>
              <a:rPr lang="pt-BR" dirty="0"/>
              <a:t> M, </a:t>
            </a:r>
            <a:r>
              <a:rPr lang="pt-BR" dirty="0" err="1"/>
              <a:t>Athanasiou</a:t>
            </a:r>
            <a:r>
              <a:rPr lang="pt-BR" dirty="0"/>
              <a:t> AE, </a:t>
            </a:r>
            <a:r>
              <a:rPr lang="pt-BR" dirty="0" err="1"/>
              <a:t>Long</a:t>
            </a:r>
            <a:r>
              <a:rPr lang="pt-BR" dirty="0"/>
              <a:t> </a:t>
            </a:r>
            <a:r>
              <a:rPr lang="pt-BR" dirty="0" err="1"/>
              <a:t>REJr</a:t>
            </a:r>
            <a:r>
              <a:rPr lang="pt-BR" dirty="0"/>
              <a:t>. Comparação dos padrões de crescimento </a:t>
            </a:r>
            <a:r>
              <a:rPr lang="pt-BR" dirty="0" err="1"/>
              <a:t>velofaríngeo</a:t>
            </a:r>
            <a:r>
              <a:rPr lang="pt-BR" dirty="0"/>
              <a:t> entre pacientes com fissura </a:t>
            </a:r>
            <a:r>
              <a:rPr lang="pt-BR" dirty="0" err="1"/>
              <a:t>labiopalatina</a:t>
            </a:r>
            <a:r>
              <a:rPr lang="pt-BR" dirty="0"/>
              <a:t> que necessitam ou não de cirurgia de retalho faríngeo. Fissura Palatina </a:t>
            </a:r>
            <a:r>
              <a:rPr lang="pt-BR" dirty="0" err="1"/>
              <a:t>Craniofac</a:t>
            </a:r>
            <a:r>
              <a:rPr lang="pt-BR" dirty="0"/>
              <a:t> J. 1994;31(6):452-460. </a:t>
            </a:r>
          </a:p>
          <a:p>
            <a:pPr algn="just"/>
            <a:r>
              <a:rPr lang="pt-BR" dirty="0" err="1"/>
              <a:t>Oosterwijk</a:t>
            </a:r>
            <a:r>
              <a:rPr lang="pt-BR" dirty="0"/>
              <a:t> AM, </a:t>
            </a:r>
            <a:r>
              <a:rPr lang="pt-BR" dirty="0" err="1"/>
              <a:t>Mouton</a:t>
            </a:r>
            <a:r>
              <a:rPr lang="pt-BR" dirty="0"/>
              <a:t> LJ, </a:t>
            </a:r>
            <a:r>
              <a:rPr lang="pt-BR" dirty="0" err="1"/>
              <a:t>Schouten</a:t>
            </a:r>
            <a:r>
              <a:rPr lang="pt-BR" dirty="0"/>
              <a:t> H, </a:t>
            </a:r>
            <a:r>
              <a:rPr lang="pt-BR" dirty="0" err="1"/>
              <a:t>Disseldorp</a:t>
            </a:r>
            <a:r>
              <a:rPr lang="pt-BR" dirty="0"/>
              <a:t> LM, van der </a:t>
            </a:r>
            <a:r>
              <a:rPr lang="pt-BR" dirty="0" err="1"/>
              <a:t>Schans</a:t>
            </a:r>
            <a:r>
              <a:rPr lang="pt-BR" dirty="0"/>
              <a:t> CP, </a:t>
            </a:r>
            <a:r>
              <a:rPr lang="pt-BR" dirty="0" err="1"/>
              <a:t>Nieuwenhuis</a:t>
            </a:r>
            <a:r>
              <a:rPr lang="pt-BR" dirty="0"/>
              <a:t> MK. Prevalência de contraturas cicatriciais após queimadura: uma revisão sistemática. queimaduras. 2017;43(1):41-49.</a:t>
            </a:r>
          </a:p>
          <a:p>
            <a:pPr algn="just"/>
            <a:r>
              <a:rPr lang="pt-BR" dirty="0"/>
              <a:t>Perry JL, </a:t>
            </a:r>
            <a:r>
              <a:rPr lang="pt-BR" dirty="0" err="1"/>
              <a:t>Kotlarek</a:t>
            </a:r>
            <a:r>
              <a:rPr lang="pt-BR" dirty="0"/>
              <a:t> KJ, Sutton BP, </a:t>
            </a:r>
            <a:r>
              <a:rPr lang="pt-BR" dirty="0" err="1"/>
              <a:t>Kuehn</a:t>
            </a:r>
            <a:r>
              <a:rPr lang="pt-BR" dirty="0"/>
              <a:t> DP, </a:t>
            </a:r>
            <a:r>
              <a:rPr lang="pt-BR" dirty="0" err="1"/>
              <a:t>Jaskolka</a:t>
            </a:r>
            <a:r>
              <a:rPr lang="pt-BR" dirty="0"/>
              <a:t> MS, </a:t>
            </a:r>
            <a:r>
              <a:rPr lang="pt-BR" dirty="0" err="1"/>
              <a:t>Fang</a:t>
            </a:r>
            <a:r>
              <a:rPr lang="pt-BR" dirty="0"/>
              <a:t> X, Ponto SW, </a:t>
            </a:r>
            <a:r>
              <a:rPr lang="pt-BR" dirty="0" err="1"/>
              <a:t>Rauccio</a:t>
            </a:r>
            <a:r>
              <a:rPr lang="pt-BR" dirty="0"/>
              <a:t> F. Variações na estrutura </a:t>
            </a:r>
            <a:r>
              <a:rPr lang="pt-BR" dirty="0" err="1"/>
              <a:t>velofaríngea</a:t>
            </a:r>
            <a:r>
              <a:rPr lang="pt-BR" dirty="0"/>
              <a:t> em adultos com fenda palatina reparada. Fissura Palatina </a:t>
            </a:r>
            <a:r>
              <a:rPr lang="pt-BR" dirty="0" err="1"/>
              <a:t>Craniofac</a:t>
            </a:r>
            <a:r>
              <a:rPr lang="pt-BR" dirty="0"/>
              <a:t> J. 2018;55(10):1409-1418.</a:t>
            </a:r>
          </a:p>
          <a:p>
            <a:pPr algn="just"/>
            <a:r>
              <a:rPr lang="pt-BR" dirty="0" err="1"/>
              <a:t>Pigott</a:t>
            </a:r>
            <a:r>
              <a:rPr lang="pt-BR" dirty="0"/>
              <a:t> RW, </a:t>
            </a:r>
            <a:r>
              <a:rPr lang="pt-BR" dirty="0" err="1"/>
              <a:t>Albery</a:t>
            </a:r>
            <a:r>
              <a:rPr lang="pt-BR" dirty="0"/>
              <a:t> EH, </a:t>
            </a:r>
            <a:r>
              <a:rPr lang="pt-BR" dirty="0" err="1"/>
              <a:t>Hathorn</a:t>
            </a:r>
            <a:r>
              <a:rPr lang="pt-BR" dirty="0"/>
              <a:t> IS, </a:t>
            </a:r>
            <a:r>
              <a:rPr lang="pt-BR" dirty="0" err="1"/>
              <a:t>Atack</a:t>
            </a:r>
            <a:r>
              <a:rPr lang="pt-BR" dirty="0"/>
              <a:t> NE, Williams A, Harland K, Orlando A, </a:t>
            </a:r>
            <a:r>
              <a:rPr lang="pt-BR" dirty="0" err="1"/>
              <a:t>Falder</a:t>
            </a:r>
            <a:r>
              <a:rPr lang="pt-BR" dirty="0"/>
              <a:t> S, </a:t>
            </a:r>
            <a:r>
              <a:rPr lang="pt-BR" dirty="0" err="1"/>
              <a:t>Coghlan</a:t>
            </a:r>
            <a:r>
              <a:rPr lang="pt-BR" dirty="0"/>
              <a:t> B. Uma comparação de três métodos de reparação do palato duro. Fissura Palatina </a:t>
            </a:r>
            <a:r>
              <a:rPr lang="pt-BR" dirty="0" err="1"/>
              <a:t>Craniofac</a:t>
            </a:r>
            <a:r>
              <a:rPr lang="pt-BR" dirty="0"/>
              <a:t> J. 2002;39(4):383-391. </a:t>
            </a:r>
          </a:p>
          <a:p>
            <a:pPr algn="just"/>
            <a:r>
              <a:rPr lang="pt-BR" dirty="0" err="1"/>
              <a:t>Satoh</a:t>
            </a:r>
            <a:r>
              <a:rPr lang="pt-BR" dirty="0"/>
              <a:t> K, </a:t>
            </a:r>
            <a:r>
              <a:rPr lang="pt-BR" dirty="0" err="1"/>
              <a:t>Nagata</a:t>
            </a:r>
            <a:r>
              <a:rPr lang="pt-BR" dirty="0"/>
              <a:t> J, </a:t>
            </a:r>
            <a:r>
              <a:rPr lang="pt-BR" dirty="0" err="1"/>
              <a:t>Shomura</a:t>
            </a:r>
            <a:r>
              <a:rPr lang="pt-BR" dirty="0"/>
              <a:t> K, </a:t>
            </a:r>
            <a:r>
              <a:rPr lang="pt-BR" dirty="0" err="1"/>
              <a:t>Wada</a:t>
            </a:r>
            <a:r>
              <a:rPr lang="pt-BR" dirty="0"/>
              <a:t> T, </a:t>
            </a:r>
            <a:r>
              <a:rPr lang="pt-BR" dirty="0" err="1"/>
              <a:t>Tachimura</a:t>
            </a:r>
            <a:r>
              <a:rPr lang="pt-BR" dirty="0"/>
              <a:t> T, Fukuda J, </a:t>
            </a:r>
            <a:r>
              <a:rPr lang="pt-BR" dirty="0" err="1"/>
              <a:t>Shiba</a:t>
            </a:r>
            <a:r>
              <a:rPr lang="pt-BR" dirty="0"/>
              <a:t> R. Avaliação morfológica das alterações na função </a:t>
            </a:r>
            <a:r>
              <a:rPr lang="pt-BR" dirty="0" err="1"/>
              <a:t>velofaríngea</a:t>
            </a:r>
            <a:r>
              <a:rPr lang="pt-BR" dirty="0"/>
              <a:t> após distração maxilar em pacientes com fissura palatina reparada durante a dentição mista. Fissura Palatina </a:t>
            </a:r>
            <a:r>
              <a:rPr lang="pt-BR" dirty="0" err="1"/>
              <a:t>Craniofac</a:t>
            </a:r>
            <a:r>
              <a:rPr lang="pt-BR" dirty="0"/>
              <a:t> J. 2004;41(4):355-363.</a:t>
            </a:r>
          </a:p>
          <a:p>
            <a:pPr algn="just"/>
            <a:endParaRPr lang="pt-BR" dirty="0"/>
          </a:p>
          <a:p>
            <a:pPr algn="just"/>
            <a:endParaRPr lang="pt-BR" dirty="0"/>
          </a:p>
        </p:txBody>
      </p:sp>
    </p:spTree>
    <p:extLst>
      <p:ext uri="{BB962C8B-B14F-4D97-AF65-F5344CB8AC3E}">
        <p14:creationId xmlns:p14="http://schemas.microsoft.com/office/powerpoint/2010/main" val="125724732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u="sng" dirty="0">
                <a:effectLst>
                  <a:outerShdw blurRad="38100" dist="38100" dir="2700000" algn="tl">
                    <a:srgbClr val="000000">
                      <a:alpha val="43137"/>
                    </a:srgbClr>
                  </a:outerShdw>
                </a:effectLst>
              </a:rPr>
              <a:t>Referências Bibliográficas</a:t>
            </a:r>
            <a:endParaRPr lang="pt-BR" dirty="0"/>
          </a:p>
        </p:txBody>
      </p:sp>
      <p:sp>
        <p:nvSpPr>
          <p:cNvPr id="3" name="Espaço Reservado para Conteúdo 2"/>
          <p:cNvSpPr>
            <a:spLocks noGrp="1"/>
          </p:cNvSpPr>
          <p:nvPr>
            <p:ph idx="1"/>
          </p:nvPr>
        </p:nvSpPr>
        <p:spPr>
          <a:xfrm>
            <a:off x="1066800" y="1698171"/>
            <a:ext cx="10058400" cy="4254573"/>
          </a:xfrm>
        </p:spPr>
        <p:txBody>
          <a:bodyPr/>
          <a:lstStyle/>
          <a:p>
            <a:pPr algn="just"/>
            <a:r>
              <a:rPr lang="pt-BR" dirty="0" err="1"/>
              <a:t>Satoh</a:t>
            </a:r>
            <a:r>
              <a:rPr lang="pt-BR" dirty="0"/>
              <a:t> K, </a:t>
            </a:r>
            <a:r>
              <a:rPr lang="pt-BR" dirty="0" err="1"/>
              <a:t>Wada</a:t>
            </a:r>
            <a:r>
              <a:rPr lang="pt-BR" dirty="0"/>
              <a:t> T, </a:t>
            </a:r>
            <a:r>
              <a:rPr lang="pt-BR" dirty="0" err="1"/>
              <a:t>Tachimura</a:t>
            </a:r>
            <a:r>
              <a:rPr lang="pt-BR" dirty="0"/>
              <a:t> T, Fukuda J. Velar </a:t>
            </a:r>
            <a:r>
              <a:rPr lang="pt-BR" dirty="0" err="1"/>
              <a:t>Rise</a:t>
            </a:r>
            <a:r>
              <a:rPr lang="pt-BR" dirty="0"/>
              <a:t> </a:t>
            </a:r>
            <a:r>
              <a:rPr lang="pt-BR" dirty="0" err="1"/>
              <a:t>and</a:t>
            </a:r>
            <a:r>
              <a:rPr lang="pt-BR" dirty="0"/>
              <a:t> </a:t>
            </a:r>
            <a:r>
              <a:rPr lang="pt-BR" dirty="0" err="1"/>
              <a:t>Factors</a:t>
            </a:r>
            <a:r>
              <a:rPr lang="pt-BR" dirty="0"/>
              <a:t> </a:t>
            </a:r>
            <a:r>
              <a:rPr lang="en-US" dirty="0"/>
              <a:t>morphological disorders that affect velopharyngeal function in patients with cleft palate and non-cleft controls: a cephalometric study. </a:t>
            </a:r>
            <a:r>
              <a:rPr lang="en-US" dirty="0" err="1"/>
              <a:t>Int</a:t>
            </a:r>
            <a:r>
              <a:rPr lang="en-US" dirty="0"/>
              <a:t> J Oral </a:t>
            </a:r>
            <a:r>
              <a:rPr lang="en-US" dirty="0" err="1"/>
              <a:t>Maxillofac</a:t>
            </a:r>
            <a:r>
              <a:rPr lang="en-US" dirty="0"/>
              <a:t> Surg. 2005;34(2):122-126.</a:t>
            </a:r>
            <a:endParaRPr lang="pt-BR" dirty="0"/>
          </a:p>
          <a:p>
            <a:pPr algn="just"/>
            <a:r>
              <a:rPr lang="pt-BR" dirty="0"/>
              <a:t>Schuster T, </a:t>
            </a:r>
            <a:r>
              <a:rPr lang="pt-BR" dirty="0" err="1"/>
              <a:t>Rustemeyer</a:t>
            </a:r>
            <a:r>
              <a:rPr lang="pt-BR" dirty="0"/>
              <a:t> J, </a:t>
            </a:r>
            <a:r>
              <a:rPr lang="pt-BR" dirty="0" err="1"/>
              <a:t>Bremerich</a:t>
            </a:r>
            <a:r>
              <a:rPr lang="pt-BR" dirty="0"/>
              <a:t> A, </a:t>
            </a:r>
            <a:r>
              <a:rPr lang="pt-BR" dirty="0" err="1"/>
              <a:t>Günther</a:t>
            </a:r>
            <a:r>
              <a:rPr lang="pt-BR" dirty="0"/>
              <a:t> L, </a:t>
            </a:r>
            <a:r>
              <a:rPr lang="pt-BR" dirty="0" err="1"/>
              <a:t>Schwenzer-Zimmerer</a:t>
            </a:r>
            <a:r>
              <a:rPr lang="pt-BR" dirty="0"/>
              <a:t> K. Análise de pacientes com fenda do palato mole com atenção especial ao problema da insuficiência </a:t>
            </a:r>
            <a:r>
              <a:rPr lang="pt-BR" dirty="0" err="1"/>
              <a:t>velofaríngea</a:t>
            </a:r>
            <a:r>
              <a:rPr lang="pt-BR" dirty="0"/>
              <a:t>. J </a:t>
            </a:r>
            <a:r>
              <a:rPr lang="pt-BR" dirty="0" err="1"/>
              <a:t>Craniomaxillofac</a:t>
            </a:r>
            <a:r>
              <a:rPr lang="pt-BR" dirty="0"/>
              <a:t> </a:t>
            </a:r>
            <a:r>
              <a:rPr lang="pt-BR" dirty="0" err="1"/>
              <a:t>Surg</a:t>
            </a:r>
            <a:r>
              <a:rPr lang="pt-BR" dirty="0"/>
              <a:t>. 2013;41(3):245-248.</a:t>
            </a:r>
          </a:p>
          <a:p>
            <a:pPr algn="just"/>
            <a:r>
              <a:rPr lang="pt-BR" dirty="0" err="1"/>
              <a:t>Siegel-Sadewitz</a:t>
            </a:r>
            <a:r>
              <a:rPr lang="pt-BR" dirty="0"/>
              <a:t> VL, </a:t>
            </a:r>
            <a:r>
              <a:rPr lang="pt-BR" dirty="0" err="1"/>
              <a:t>Shprintzen</a:t>
            </a:r>
            <a:r>
              <a:rPr lang="pt-BR" dirty="0"/>
              <a:t> RJ. Alterações na válvula </a:t>
            </a:r>
            <a:r>
              <a:rPr lang="pt-BR" dirty="0" err="1"/>
              <a:t>velofaríngea</a:t>
            </a:r>
            <a:r>
              <a:rPr lang="pt-BR" dirty="0"/>
              <a:t> com a idade. </a:t>
            </a:r>
            <a:r>
              <a:rPr lang="pt-BR" dirty="0" err="1"/>
              <a:t>Int</a:t>
            </a:r>
            <a:r>
              <a:rPr lang="pt-BR" dirty="0"/>
              <a:t> J </a:t>
            </a:r>
            <a:r>
              <a:rPr lang="pt-BR" dirty="0" err="1"/>
              <a:t>Pediatr</a:t>
            </a:r>
            <a:r>
              <a:rPr lang="pt-BR" dirty="0"/>
              <a:t> </a:t>
            </a:r>
            <a:r>
              <a:rPr lang="pt-BR" dirty="0" err="1"/>
              <a:t>Otorrinolaringol</a:t>
            </a:r>
            <a:r>
              <a:rPr lang="pt-BR" dirty="0"/>
              <a:t>. 1986; 11(2):171-182.</a:t>
            </a:r>
          </a:p>
          <a:p>
            <a:pPr algn="just"/>
            <a:r>
              <a:rPr lang="en-US" dirty="0" err="1"/>
              <a:t>Subtelny</a:t>
            </a:r>
            <a:r>
              <a:rPr lang="en-US" dirty="0"/>
              <a:t> JD. Cephalometric study of soft palate growth. </a:t>
            </a:r>
            <a:r>
              <a:rPr lang="pt-BR" dirty="0" err="1"/>
              <a:t>Plast</a:t>
            </a:r>
            <a:r>
              <a:rPr lang="pt-BR" dirty="0"/>
              <a:t> </a:t>
            </a:r>
            <a:r>
              <a:rPr lang="pt-BR" dirty="0" err="1"/>
              <a:t>Reconstr</a:t>
            </a:r>
            <a:r>
              <a:rPr lang="pt-BR" dirty="0"/>
              <a:t> </a:t>
            </a:r>
            <a:r>
              <a:rPr lang="pt-BR" dirty="0" err="1"/>
              <a:t>Surg</a:t>
            </a:r>
            <a:r>
              <a:rPr lang="pt-BR" dirty="0"/>
              <a:t>. 1957;19(1):49-62.</a:t>
            </a:r>
            <a:endParaRPr lang="pt-BR" dirty="0">
              <a:latin typeface="Calibri" panose="020F0502020204030204" pitchFamily="34" charset="0"/>
              <a:cs typeface="Calibri" panose="020F0502020204030204" pitchFamily="34" charset="0"/>
            </a:endParaRPr>
          </a:p>
          <a:p>
            <a:endParaRPr lang="pt-BR" dirty="0"/>
          </a:p>
          <a:p>
            <a:endParaRPr lang="pt-BR" dirty="0"/>
          </a:p>
          <a:p>
            <a:endParaRPr lang="pt-BR" dirty="0"/>
          </a:p>
        </p:txBody>
      </p:sp>
    </p:spTree>
    <p:extLst>
      <p:ext uri="{BB962C8B-B14F-4D97-AF65-F5344CB8AC3E}">
        <p14:creationId xmlns:p14="http://schemas.microsoft.com/office/powerpoint/2010/main" val="3201676928"/>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458" y="535577"/>
            <a:ext cx="10920548" cy="5826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788748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5E4DD-6167-9683-BC0A-EA37C1D96705}"/>
              </a:ext>
            </a:extLst>
          </p:cNvPr>
          <p:cNvSpPr>
            <a:spLocks noGrp="1"/>
          </p:cNvSpPr>
          <p:nvPr>
            <p:ph type="title"/>
          </p:nvPr>
        </p:nvSpPr>
        <p:spPr/>
        <p:txBody>
          <a:bodyPr/>
          <a:lstStyle/>
          <a:p>
            <a:r>
              <a:rPr lang="pt-BR" dirty="0"/>
              <a:t>Introdução</a:t>
            </a:r>
          </a:p>
        </p:txBody>
      </p:sp>
      <p:sp>
        <p:nvSpPr>
          <p:cNvPr id="3" name="Espaço Reservado para Conteúdo 2">
            <a:extLst>
              <a:ext uri="{FF2B5EF4-FFF2-40B4-BE49-F238E27FC236}">
                <a16:creationId xmlns:a16="http://schemas.microsoft.com/office/drawing/2014/main" id="{52EDB0F9-36E2-501E-587C-C5D68EF4D5C7}"/>
              </a:ext>
            </a:extLst>
          </p:cNvPr>
          <p:cNvSpPr>
            <a:spLocks noGrp="1"/>
          </p:cNvSpPr>
          <p:nvPr>
            <p:ph idx="1"/>
          </p:nvPr>
        </p:nvSpPr>
        <p:spPr/>
        <p:txBody>
          <a:bodyPr/>
          <a:lstStyle/>
          <a:p>
            <a:pPr algn="just">
              <a:lnSpc>
                <a:spcPct val="100000"/>
              </a:lnSpc>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Reconstrução e substituição muscular são necessárias em crianças com fissura palatina para o fechamento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velofaríngeo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Palato mole alongado para trás pela cirurgia é benéfico para a função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velofaríngea</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p>
          <a:p>
            <a:pPr lvl="1" algn="just">
              <a:spcAft>
                <a:spcPts val="80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15-30% das crianças com fissura palatina mantém a insuficiência após a cirurgia </a:t>
            </a:r>
          </a:p>
          <a:p>
            <a:pPr lvl="1" algn="just">
              <a:spcAft>
                <a:spcPts val="80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10-20% precisam de procedimentos cirúrgicos adicionais </a:t>
            </a:r>
          </a:p>
          <a:p>
            <a:pPr algn="just">
              <a:lnSpc>
                <a:spcPct val="100000"/>
              </a:lnSpc>
              <a:spcAft>
                <a:spcPts val="800"/>
              </a:spcAft>
            </a:pPr>
            <a:r>
              <a:rPr lang="pt-BR" sz="1800" dirty="0">
                <a:latin typeface="Calibri" panose="020F0502020204030204" pitchFamily="34" charset="0"/>
                <a:ea typeface="Calibri" panose="020F0502020204030204" pitchFamily="34" charset="0"/>
                <a:cs typeface="Times New Roman" panose="02020603050405020304" pitchFamily="18" charset="0"/>
              </a:rPr>
              <a:t>P</a:t>
            </a:r>
            <a:r>
              <a:rPr lang="pt-BR" sz="1800" dirty="0">
                <a:effectLst/>
                <a:latin typeface="Calibri" panose="020F0502020204030204" pitchFamily="34" charset="0"/>
                <a:ea typeface="Calibri" panose="020F0502020204030204" pitchFamily="34" charset="0"/>
                <a:cs typeface="Times New Roman" panose="02020603050405020304" pitchFamily="18" charset="0"/>
              </a:rPr>
              <a:t>alato curto congênito e hipoplasia do músculo elevador pode causar disfunção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velofaríngea</a:t>
            </a:r>
            <a:r>
              <a:rPr lang="pt-BR" sz="1800" dirty="0">
                <a:effectLst/>
                <a:latin typeface="Calibri" panose="020F0502020204030204" pitchFamily="34" charset="0"/>
                <a:ea typeface="Calibri" panose="020F0502020204030204" pitchFamily="34" charset="0"/>
                <a:cs typeface="Times New Roman" panose="02020603050405020304" pitchFamily="18" charset="0"/>
              </a:rPr>
              <a:t> nesses pacientes </a:t>
            </a:r>
          </a:p>
          <a:p>
            <a:pPr algn="just">
              <a:lnSpc>
                <a:spcPct val="100000"/>
              </a:lnSpc>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A cicatriz formada da cirurgia  é uma causa de impacto negativo na função VF e o crescimento da maxila</a:t>
            </a:r>
          </a:p>
          <a:p>
            <a:endParaRPr lang="pt-BR" dirty="0"/>
          </a:p>
        </p:txBody>
      </p:sp>
    </p:spTree>
    <p:extLst>
      <p:ext uri="{BB962C8B-B14F-4D97-AF65-F5344CB8AC3E}">
        <p14:creationId xmlns:p14="http://schemas.microsoft.com/office/powerpoint/2010/main" val="38880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4DE59-22E3-FECB-7A15-3A7C9C3AF4C6}"/>
              </a:ext>
            </a:extLst>
          </p:cNvPr>
          <p:cNvSpPr>
            <a:spLocks noGrp="1"/>
          </p:cNvSpPr>
          <p:nvPr>
            <p:ph type="title"/>
          </p:nvPr>
        </p:nvSpPr>
        <p:spPr/>
        <p:txBody>
          <a:bodyPr/>
          <a:lstStyle/>
          <a:p>
            <a:r>
              <a:rPr lang="pt-BR" dirty="0"/>
              <a:t>Introdução</a:t>
            </a:r>
          </a:p>
        </p:txBody>
      </p:sp>
      <p:sp>
        <p:nvSpPr>
          <p:cNvPr id="3" name="Espaço Reservado para Conteúdo 2">
            <a:extLst>
              <a:ext uri="{FF2B5EF4-FFF2-40B4-BE49-F238E27FC236}">
                <a16:creationId xmlns:a16="http://schemas.microsoft.com/office/drawing/2014/main" id="{9001900B-B25C-F221-BC49-1266993D890E}"/>
              </a:ext>
            </a:extLst>
          </p:cNvPr>
          <p:cNvSpPr>
            <a:spLocks noGrp="1"/>
          </p:cNvSpPr>
          <p:nvPr>
            <p:ph idx="1"/>
          </p:nvPr>
        </p:nvSpPr>
        <p:spPr/>
        <p:txBody>
          <a:bodyPr>
            <a:normAutofit/>
          </a:bodyPr>
          <a:lstStyle/>
          <a:p>
            <a:pPr algn="just">
              <a:lnSpc>
                <a:spcPct val="150000"/>
              </a:lnSpc>
            </a:pPr>
            <a:r>
              <a:rPr lang="pt-BR" sz="1800" dirty="0">
                <a:latin typeface="Calibri" panose="020F0502020204030204" pitchFamily="34" charset="0"/>
                <a:cs typeface="Calibri" panose="020F0502020204030204" pitchFamily="34" charset="0"/>
              </a:rPr>
              <a:t>É sabido que a função de fechamento </a:t>
            </a:r>
            <a:r>
              <a:rPr lang="pt-BR" sz="1800" dirty="0" err="1">
                <a:latin typeface="Calibri" panose="020F0502020204030204" pitchFamily="34" charset="0"/>
                <a:cs typeface="Calibri" panose="020F0502020204030204" pitchFamily="34" charset="0"/>
              </a:rPr>
              <a:t>velofaringeo</a:t>
            </a:r>
            <a:r>
              <a:rPr lang="pt-BR" sz="1800" dirty="0">
                <a:latin typeface="Calibri" panose="020F0502020204030204" pitchFamily="34" charset="0"/>
                <a:cs typeface="Calibri" panose="020F0502020204030204" pitchFamily="34" charset="0"/>
              </a:rPr>
              <a:t> muda com a idade devido ao crescimento anatômico </a:t>
            </a:r>
            <a:r>
              <a:rPr lang="pt-BR" sz="1800" dirty="0" err="1">
                <a:latin typeface="Calibri" panose="020F0502020204030204" pitchFamily="34" charset="0"/>
                <a:cs typeface="Calibri" panose="020F0502020204030204" pitchFamily="34" charset="0"/>
              </a:rPr>
              <a:t>nasofaríngeo</a:t>
            </a:r>
            <a:r>
              <a:rPr lang="pt-BR" sz="1800" dirty="0">
                <a:latin typeface="Calibri" panose="020F0502020204030204" pitchFamily="34" charset="0"/>
                <a:cs typeface="Calibri" panose="020F0502020204030204" pitchFamily="34" charset="0"/>
              </a:rPr>
              <a:t> em pacientes com e sem fissura.</a:t>
            </a:r>
          </a:p>
          <a:p>
            <a:pPr algn="just">
              <a:lnSpc>
                <a:spcPct val="150000"/>
              </a:lnSpc>
            </a:pPr>
            <a:r>
              <a:rPr lang="pt-BR" sz="1800" dirty="0">
                <a:latin typeface="Calibri" panose="020F0502020204030204" pitchFamily="34" charset="0"/>
                <a:cs typeface="Calibri" panose="020F0502020204030204" pitchFamily="34" charset="0"/>
              </a:rPr>
              <a:t>2015 </a:t>
            </a:r>
            <a:r>
              <a:rPr lang="pt-BR" sz="1800" dirty="0" err="1">
                <a:latin typeface="Calibri" panose="020F0502020204030204" pitchFamily="34" charset="0"/>
                <a:cs typeface="Calibri" panose="020F0502020204030204" pitchFamily="34" charset="0"/>
              </a:rPr>
              <a:t>kitano</a:t>
            </a:r>
            <a:r>
              <a:rPr lang="pt-BR" sz="1800" dirty="0">
                <a:latin typeface="Calibri" panose="020F0502020204030204" pitchFamily="34" charset="0"/>
                <a:cs typeface="Calibri" panose="020F0502020204030204" pitchFamily="34" charset="0"/>
              </a:rPr>
              <a:t> et al.,  reportou que entre os pacientes que com fissura  que passaram por palatoplastia, o fechamento completo </a:t>
            </a:r>
            <a:r>
              <a:rPr lang="pt-BR" sz="1800" dirty="0" err="1">
                <a:latin typeface="Calibri" panose="020F0502020204030204" pitchFamily="34" charset="0"/>
                <a:cs typeface="Calibri" panose="020F0502020204030204" pitchFamily="34" charset="0"/>
              </a:rPr>
              <a:t>velofaríngeo</a:t>
            </a:r>
            <a:r>
              <a:rPr lang="pt-BR" sz="1800" dirty="0">
                <a:latin typeface="Calibri" panose="020F0502020204030204" pitchFamily="34" charset="0"/>
                <a:cs typeface="Calibri" panose="020F0502020204030204" pitchFamily="34" charset="0"/>
              </a:rPr>
              <a:t> aos 4 anos foi visto em 90% dos pacientes mas o fechamento completo aos 16 anos se manteve apenas em 30% deles </a:t>
            </a:r>
          </a:p>
          <a:p>
            <a:pPr algn="just">
              <a:lnSpc>
                <a:spcPct val="150000"/>
              </a:lnSpc>
            </a:pPr>
            <a:r>
              <a:rPr lang="pt-BR" sz="1800" dirty="0">
                <a:latin typeface="Calibri" panose="020F0502020204030204" pitchFamily="34" charset="0"/>
                <a:cs typeface="Calibri" panose="020F0502020204030204" pitchFamily="34" charset="0"/>
              </a:rPr>
              <a:t>Essa </a:t>
            </a:r>
            <a:r>
              <a:rPr lang="pt-BR" sz="1800" dirty="0" err="1">
                <a:latin typeface="Calibri" panose="020F0502020204030204" pitchFamily="34" charset="0"/>
                <a:cs typeface="Calibri" panose="020F0502020204030204" pitchFamily="34" charset="0"/>
              </a:rPr>
              <a:t>exarcerbação</a:t>
            </a:r>
            <a:r>
              <a:rPr lang="pt-BR" sz="1800" dirty="0">
                <a:latin typeface="Calibri" panose="020F0502020204030204" pitchFamily="34" charset="0"/>
                <a:cs typeface="Calibri" panose="020F0502020204030204" pitchFamily="34" charset="0"/>
              </a:rPr>
              <a:t> tem sido atribuída a mudanças idade dependente na anatomia como o encolhimento do tecido </a:t>
            </a:r>
            <a:r>
              <a:rPr lang="pt-BR" sz="1800" dirty="0" err="1">
                <a:latin typeface="Calibri" panose="020F0502020204030204" pitchFamily="34" charset="0"/>
                <a:cs typeface="Calibri" panose="020F0502020204030204" pitchFamily="34" charset="0"/>
              </a:rPr>
              <a:t>adenoideano</a:t>
            </a:r>
            <a:r>
              <a:rPr lang="pt-BR" sz="1800" dirty="0">
                <a:latin typeface="Calibri" panose="020F0502020204030204" pitchFamily="34" charset="0"/>
                <a:cs typeface="Calibri" panose="020F0502020204030204" pitchFamily="34" charset="0"/>
              </a:rPr>
              <a:t> e um deslocamento para baixo do plano palatino </a:t>
            </a:r>
          </a:p>
        </p:txBody>
      </p:sp>
    </p:spTree>
    <p:extLst>
      <p:ext uri="{BB962C8B-B14F-4D97-AF65-F5344CB8AC3E}">
        <p14:creationId xmlns:p14="http://schemas.microsoft.com/office/powerpoint/2010/main" val="305715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CD413-A497-072E-009F-2E83E8672896}"/>
              </a:ext>
            </a:extLst>
          </p:cNvPr>
          <p:cNvSpPr>
            <a:spLocks noGrp="1"/>
          </p:cNvSpPr>
          <p:nvPr>
            <p:ph type="title"/>
          </p:nvPr>
        </p:nvSpPr>
        <p:spPr/>
        <p:txBody>
          <a:bodyPr/>
          <a:lstStyle/>
          <a:p>
            <a:r>
              <a:rPr lang="pt-BR" dirty="0"/>
              <a:t>Introdução</a:t>
            </a:r>
          </a:p>
        </p:txBody>
      </p:sp>
      <p:sp>
        <p:nvSpPr>
          <p:cNvPr id="3" name="Espaço Reservado para Conteúdo 2">
            <a:extLst>
              <a:ext uri="{FF2B5EF4-FFF2-40B4-BE49-F238E27FC236}">
                <a16:creationId xmlns:a16="http://schemas.microsoft.com/office/drawing/2014/main" id="{8DF6098C-A6B1-DCE8-46CC-69E352E12896}"/>
              </a:ext>
            </a:extLst>
          </p:cNvPr>
          <p:cNvSpPr>
            <a:spLocks noGrp="1"/>
          </p:cNvSpPr>
          <p:nvPr>
            <p:ph idx="1"/>
          </p:nvPr>
        </p:nvSpPr>
        <p:spPr/>
        <p:txBody>
          <a:bodyPr>
            <a:normAutofit/>
          </a:bodyPr>
          <a:lstStyle/>
          <a:p>
            <a:pPr algn="just"/>
            <a:r>
              <a:rPr lang="pt-BR" sz="1800" dirty="0">
                <a:latin typeface="Calibri" panose="020F0502020204030204" pitchFamily="34" charset="0"/>
                <a:cs typeface="Calibri" panose="020F0502020204030204" pitchFamily="34" charset="0"/>
              </a:rPr>
              <a:t>O crescimento balanceado do palato mole e da nasofaringe tem um papel importante no funcionamento normal do da função </a:t>
            </a:r>
            <a:r>
              <a:rPr lang="pt-BR" sz="1800" dirty="0" err="1">
                <a:latin typeface="Calibri" panose="020F0502020204030204" pitchFamily="34" charset="0"/>
                <a:cs typeface="Calibri" panose="020F0502020204030204" pitchFamily="34" charset="0"/>
              </a:rPr>
              <a:t>velofarígea</a:t>
            </a:r>
            <a:endParaRPr lang="pt-BR" sz="1800" dirty="0">
              <a:latin typeface="Calibri" panose="020F0502020204030204" pitchFamily="34" charset="0"/>
              <a:cs typeface="Calibri" panose="020F0502020204030204" pitchFamily="34" charset="0"/>
            </a:endParaRPr>
          </a:p>
          <a:p>
            <a:pPr algn="just"/>
            <a:r>
              <a:rPr lang="pt-BR" sz="1800" dirty="0">
                <a:latin typeface="Calibri" panose="020F0502020204030204" pitchFamily="34" charset="0"/>
                <a:cs typeface="Calibri" panose="020F0502020204030204" pitchFamily="34" charset="0"/>
              </a:rPr>
              <a:t>Paciente com fissura de lábio e alvéolo que não necessitem de palatoplastia  mostraram manutenção da função </a:t>
            </a:r>
            <a:r>
              <a:rPr lang="pt-BR" sz="1800" dirty="0" err="1">
                <a:latin typeface="Calibri" panose="020F0502020204030204" pitchFamily="34" charset="0"/>
                <a:cs typeface="Calibri" panose="020F0502020204030204" pitchFamily="34" charset="0"/>
              </a:rPr>
              <a:t>velofarígea</a:t>
            </a:r>
            <a:r>
              <a:rPr lang="pt-BR" sz="1800" dirty="0">
                <a:latin typeface="Calibri" panose="020F0502020204030204" pitchFamily="34" charset="0"/>
                <a:cs typeface="Calibri" panose="020F0502020204030204" pitchFamily="34" charset="0"/>
              </a:rPr>
              <a:t> ao longo da vida</a:t>
            </a:r>
          </a:p>
          <a:p>
            <a:pPr algn="just"/>
            <a:r>
              <a:rPr lang="pt-BR" sz="1800" b="1" dirty="0">
                <a:latin typeface="Calibri" panose="020F0502020204030204" pitchFamily="34" charset="0"/>
                <a:cs typeface="Calibri" panose="020F0502020204030204" pitchFamily="34" charset="0"/>
              </a:rPr>
              <a:t>Foi levantada a hipótese que há mudanças no desenvolvimento da morfologia da nasofaringe entre pacientes com e sem fissura de palato</a:t>
            </a:r>
          </a:p>
          <a:p>
            <a:pPr algn="just"/>
            <a:r>
              <a:rPr lang="pt-BR" sz="1800" dirty="0">
                <a:latin typeface="Calibri" panose="020F0502020204030204" pitchFamily="34" charset="0"/>
                <a:cs typeface="Calibri" panose="020F0502020204030204" pitchFamily="34" charset="0"/>
              </a:rPr>
              <a:t>Identificar essas diferenças é importante para o entender o efeito de uma palatoplastia efetiva  no crescimento do palato mole e nasofaringe</a:t>
            </a:r>
          </a:p>
          <a:p>
            <a:pPr algn="just"/>
            <a:r>
              <a:rPr lang="pt-BR" sz="1800" dirty="0">
                <a:latin typeface="Calibri" panose="020F0502020204030204" pitchFamily="34" charset="0"/>
                <a:cs typeface="Calibri" panose="020F0502020204030204" pitchFamily="34" charset="0"/>
              </a:rPr>
              <a:t>Nesse estudo retrospectivo, caso controle, </a:t>
            </a:r>
            <a:r>
              <a:rPr lang="pt-BR" sz="1800" b="1" dirty="0">
                <a:latin typeface="Calibri" panose="020F0502020204030204" pitchFamily="34" charset="0"/>
                <a:cs typeface="Calibri" panose="020F0502020204030204" pitchFamily="34" charset="0"/>
              </a:rPr>
              <a:t>foi analisado o crescimento do tecido mole da nasofaringe usando Cefalometria lateral comparando os resultados em pacientes com e sem fissura de palato</a:t>
            </a:r>
          </a:p>
        </p:txBody>
      </p:sp>
    </p:spTree>
    <p:extLst>
      <p:ext uri="{BB962C8B-B14F-4D97-AF65-F5344CB8AC3E}">
        <p14:creationId xmlns:p14="http://schemas.microsoft.com/office/powerpoint/2010/main" val="57644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EDE77-FCC6-AC41-63B0-0B4B621BF8F1}"/>
              </a:ext>
            </a:extLst>
          </p:cNvPr>
          <p:cNvSpPr>
            <a:spLocks noGrp="1"/>
          </p:cNvSpPr>
          <p:nvPr>
            <p:ph type="title"/>
          </p:nvPr>
        </p:nvSpPr>
        <p:spPr/>
        <p:txBody>
          <a:bodyPr/>
          <a:lstStyle/>
          <a:p>
            <a:r>
              <a:rPr lang="pt-BR" dirty="0"/>
              <a:t>Métodos </a:t>
            </a:r>
          </a:p>
        </p:txBody>
      </p:sp>
      <p:sp>
        <p:nvSpPr>
          <p:cNvPr id="3" name="Espaço Reservado para Conteúdo 2">
            <a:extLst>
              <a:ext uri="{FF2B5EF4-FFF2-40B4-BE49-F238E27FC236}">
                <a16:creationId xmlns:a16="http://schemas.microsoft.com/office/drawing/2014/main" id="{D01A7FF9-AA09-466A-8054-5E8D94F7F759}"/>
              </a:ext>
            </a:extLst>
          </p:cNvPr>
          <p:cNvSpPr>
            <a:spLocks noGrp="1"/>
          </p:cNvSpPr>
          <p:nvPr>
            <p:ph idx="1"/>
          </p:nvPr>
        </p:nvSpPr>
        <p:spPr/>
        <p:txBody>
          <a:bodyPr>
            <a:normAutofit/>
          </a:bodyPr>
          <a:lstStyle/>
          <a:p>
            <a:r>
              <a:rPr lang="pt-BR" sz="1800" dirty="0">
                <a:latin typeface="Calibri" panose="020F0502020204030204" pitchFamily="34" charset="0"/>
                <a:cs typeface="Calibri" panose="020F0502020204030204" pitchFamily="34" charset="0"/>
              </a:rPr>
              <a:t>Pacientes submetidos a </a:t>
            </a:r>
            <a:r>
              <a:rPr lang="pt-BR" sz="1800" dirty="0" err="1">
                <a:latin typeface="Calibri" panose="020F0502020204030204" pitchFamily="34" charset="0"/>
                <a:cs typeface="Calibri" panose="020F0502020204030204" pitchFamily="34" charset="0"/>
              </a:rPr>
              <a:t>palatolastia</a:t>
            </a:r>
            <a:r>
              <a:rPr lang="pt-BR" sz="1800" dirty="0">
                <a:latin typeface="Calibri" panose="020F0502020204030204" pitchFamily="34" charset="0"/>
                <a:cs typeface="Calibri" panose="020F0502020204030204" pitchFamily="34" charset="0"/>
              </a:rPr>
              <a:t> 1998 a 2003 </a:t>
            </a:r>
          </a:p>
          <a:p>
            <a:r>
              <a:rPr lang="pt-BR" sz="1800" dirty="0">
                <a:latin typeface="Calibri" panose="020F0502020204030204" pitchFamily="34" charset="0"/>
                <a:cs typeface="Calibri" panose="020F0502020204030204" pitchFamily="34" charset="0"/>
              </a:rPr>
              <a:t>Pacientes com </a:t>
            </a:r>
            <a:r>
              <a:rPr lang="pt-BR" sz="1800" dirty="0" err="1">
                <a:latin typeface="Calibri" panose="020F0502020204030204" pitchFamily="34" charset="0"/>
                <a:cs typeface="Calibri" panose="020F0502020204030204" pitchFamily="34" charset="0"/>
              </a:rPr>
              <a:t>cefalogramas</a:t>
            </a:r>
            <a:r>
              <a:rPr lang="pt-BR" sz="1800" dirty="0">
                <a:latin typeface="Calibri" panose="020F0502020204030204" pitchFamily="34" charset="0"/>
                <a:cs typeface="Calibri" panose="020F0502020204030204" pitchFamily="34" charset="0"/>
              </a:rPr>
              <a:t> obtidos em pontos específicos e tempo especificado</a:t>
            </a:r>
          </a:p>
          <a:p>
            <a:r>
              <a:rPr lang="pt-BR" sz="1800" dirty="0">
                <a:effectLst/>
                <a:latin typeface="Calibri" panose="020F0502020204030204" pitchFamily="34" charset="0"/>
                <a:ea typeface="Calibri" panose="020F0502020204030204" pitchFamily="34" charset="0"/>
                <a:cs typeface="Calibri" panose="020F0502020204030204" pitchFamily="34" charset="0"/>
              </a:rPr>
              <a:t>92 pacientes com fissura unilateral completa não sindrômica de lábio, a</a:t>
            </a:r>
            <a:r>
              <a:rPr lang="pt-BR" sz="1800" dirty="0">
                <a:effectLst/>
                <a:latin typeface="Calibri" panose="020F0502020204030204" pitchFamily="34" charset="0"/>
                <a:ea typeface="Calibri" panose="020F0502020204030204" pitchFamily="34" charset="0"/>
                <a:cs typeface="Times New Roman" panose="02020603050405020304" pitchFamily="18" charset="0"/>
              </a:rPr>
              <a:t>lvéolo e palato </a:t>
            </a:r>
            <a:r>
              <a:rPr lang="pt-BR" sz="1800" b="1" dirty="0">
                <a:effectLst/>
                <a:latin typeface="Calibri" panose="020F0502020204030204" pitchFamily="34" charset="0"/>
                <a:ea typeface="Calibri" panose="020F0502020204030204" pitchFamily="34" charset="0"/>
                <a:cs typeface="Times New Roman" panose="02020603050405020304" pitchFamily="18" charset="0"/>
              </a:rPr>
              <a:t>(Grupo F) </a:t>
            </a:r>
            <a:r>
              <a:rPr lang="pt-BR" sz="1800" dirty="0">
                <a:effectLst/>
                <a:latin typeface="Calibri" panose="020F0502020204030204" pitchFamily="34" charset="0"/>
                <a:ea typeface="Calibri" panose="020F0502020204030204" pitchFamily="34" charset="0"/>
                <a:cs typeface="Times New Roman" panose="02020603050405020304" pitchFamily="18" charset="0"/>
              </a:rPr>
              <a:t>foram comparados com 67 pacientes com fissura labial e alvéolo unilateral não sindrômica </a:t>
            </a:r>
            <a:r>
              <a:rPr lang="pt-BR" sz="1800" b="1" dirty="0">
                <a:effectLst/>
                <a:latin typeface="Calibri" panose="020F0502020204030204" pitchFamily="34" charset="0"/>
                <a:ea typeface="Calibri" panose="020F0502020204030204" pitchFamily="34" charset="0"/>
                <a:cs typeface="Times New Roman" panose="02020603050405020304" pitchFamily="18" charset="0"/>
              </a:rPr>
              <a:t>(Grupo CLA) </a:t>
            </a:r>
          </a:p>
          <a:p>
            <a:r>
              <a:rPr lang="pt-BR" sz="1800" dirty="0">
                <a:latin typeface="Calibri" panose="020F0502020204030204" pitchFamily="34" charset="0"/>
                <a:cs typeface="Times New Roman" panose="02020603050405020304" pitchFamily="18" charset="0"/>
              </a:rPr>
              <a:t>Todos os pacientes aos 3 meses passaram por </a:t>
            </a:r>
            <a:r>
              <a:rPr lang="pt-BR" sz="1800" dirty="0" err="1">
                <a:latin typeface="Calibri" panose="020F0502020204030204" pitchFamily="34" charset="0"/>
                <a:cs typeface="Times New Roman" panose="02020603050405020304" pitchFamily="18" charset="0"/>
              </a:rPr>
              <a:t>queiloplastia</a:t>
            </a:r>
            <a:r>
              <a:rPr lang="pt-BR" sz="1800" dirty="0">
                <a:latin typeface="Calibri" panose="020F0502020204030204" pitchFamily="34" charset="0"/>
                <a:cs typeface="Times New Roman" panose="02020603050405020304" pitchFamily="18" charset="0"/>
              </a:rPr>
              <a:t> pela técnica de </a:t>
            </a:r>
            <a:r>
              <a:rPr lang="pt-BR" sz="1800" dirty="0" err="1">
                <a:latin typeface="Calibri" panose="020F0502020204030204" pitchFamily="34" charset="0"/>
                <a:cs typeface="Times New Roman" panose="02020603050405020304" pitchFamily="18" charset="0"/>
              </a:rPr>
              <a:t>Millard</a:t>
            </a:r>
            <a:r>
              <a:rPr lang="pt-BR" sz="1800" dirty="0">
                <a:latin typeface="Calibri" panose="020F0502020204030204" pitchFamily="34" charset="0"/>
                <a:cs typeface="Times New Roman" panose="02020603050405020304" pitchFamily="18" charset="0"/>
              </a:rPr>
              <a:t> modificada</a:t>
            </a:r>
          </a:p>
          <a:p>
            <a:pPr>
              <a:lnSpc>
                <a:spcPct val="107000"/>
              </a:lnSpc>
              <a:spcAft>
                <a:spcPts val="800"/>
              </a:spcAft>
            </a:pPr>
            <a:r>
              <a:rPr lang="pt-BR" sz="1800" dirty="0" err="1">
                <a:latin typeface="Calibri" panose="020F0502020204030204" pitchFamily="34" charset="0"/>
                <a:ea typeface="Calibri" panose="020F0502020204030204" pitchFamily="34" charset="0"/>
                <a:cs typeface="Times New Roman" panose="02020603050405020304" pitchFamily="18" charset="0"/>
              </a:rPr>
              <a:t>G</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grupo</a:t>
            </a:r>
            <a:r>
              <a:rPr lang="pt-BR" sz="1800" dirty="0">
                <a:effectLst/>
                <a:latin typeface="Calibri" panose="020F0502020204030204" pitchFamily="34" charset="0"/>
                <a:ea typeface="Calibri" panose="020F0502020204030204" pitchFamily="34" charset="0"/>
                <a:cs typeface="Times New Roman" panose="02020603050405020304" pitchFamily="18" charset="0"/>
              </a:rPr>
              <a:t> F foi tratado com nosso protocolo inicial de palatoplastia em dois estágios no qual o fechamento do palato mole foi realizado com a técnica de Z-plastia dupla oposta de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Furlow</a:t>
            </a:r>
            <a:r>
              <a:rPr lang="pt-BR" sz="1800" dirty="0">
                <a:effectLst/>
                <a:latin typeface="Calibri" panose="020F0502020204030204" pitchFamily="34" charset="0"/>
                <a:ea typeface="Calibri" panose="020F0502020204030204" pitchFamily="34" charset="0"/>
                <a:cs typeface="Times New Roman" panose="02020603050405020304" pitchFamily="18" charset="0"/>
              </a:rPr>
              <a:t> com aproximadamente 12 meses de idade, e a fissura residual no palato duro foi fechado por volta dos 18 meses de idade</a:t>
            </a:r>
          </a:p>
          <a:p>
            <a:endParaRPr lang="pt-B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1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AEB452-420E-F6AB-E149-2CE85E4231EB}"/>
              </a:ext>
            </a:extLst>
          </p:cNvPr>
          <p:cNvSpPr>
            <a:spLocks noGrp="1"/>
          </p:cNvSpPr>
          <p:nvPr>
            <p:ph type="title"/>
          </p:nvPr>
        </p:nvSpPr>
        <p:spPr/>
        <p:txBody>
          <a:bodyPr/>
          <a:lstStyle/>
          <a:p>
            <a:r>
              <a:rPr lang="pt-BR" dirty="0"/>
              <a:t>Métodos</a:t>
            </a:r>
          </a:p>
        </p:txBody>
      </p:sp>
      <p:sp>
        <p:nvSpPr>
          <p:cNvPr id="3" name="Espaço Reservado para Conteúdo 2">
            <a:extLst>
              <a:ext uri="{FF2B5EF4-FFF2-40B4-BE49-F238E27FC236}">
                <a16:creationId xmlns:a16="http://schemas.microsoft.com/office/drawing/2014/main" id="{28A3E6BB-1F5C-9B45-CB9D-AD8311E9B9BE}"/>
              </a:ext>
            </a:extLst>
          </p:cNvPr>
          <p:cNvSpPr>
            <a:spLocks noGrp="1"/>
          </p:cNvSpPr>
          <p:nvPr>
            <p:ph idx="1"/>
          </p:nvPr>
        </p:nvSpPr>
        <p:spPr>
          <a:xfrm>
            <a:off x="1066800" y="2103120"/>
            <a:ext cx="10058400" cy="4112286"/>
          </a:xfrm>
        </p:spPr>
        <p:txBody>
          <a:bodyPr>
            <a:normAutofit fontScale="92500"/>
          </a:bodyPr>
          <a:lstStyle/>
          <a:p>
            <a:pPr algn="just">
              <a:lnSpc>
                <a:spcPct val="107000"/>
              </a:lnSpc>
              <a:spcAft>
                <a:spcPts val="800"/>
              </a:spcAft>
            </a:pPr>
            <a:r>
              <a:rPr lang="pt-BR" sz="1900" dirty="0">
                <a:effectLst/>
                <a:latin typeface="Calibri" panose="020F0502020204030204" pitchFamily="34" charset="0"/>
                <a:ea typeface="Calibri" panose="020F0502020204030204" pitchFamily="34" charset="0"/>
                <a:cs typeface="Times New Roman" panose="02020603050405020304" pitchFamily="18" charset="0"/>
              </a:rPr>
              <a:t>Analise das alterações morfológicas </a:t>
            </a:r>
            <a:r>
              <a:rPr lang="pt-BR" sz="1900" dirty="0" err="1">
                <a:effectLst/>
                <a:latin typeface="Calibri" panose="020F0502020204030204" pitchFamily="34" charset="0"/>
                <a:ea typeface="Calibri" panose="020F0502020204030204" pitchFamily="34" charset="0"/>
                <a:cs typeface="Times New Roman" panose="02020603050405020304" pitchFamily="18" charset="0"/>
              </a:rPr>
              <a:t>nasofaríngeas</a:t>
            </a:r>
            <a:r>
              <a:rPr lang="pt-BR" sz="1900" dirty="0">
                <a:effectLst/>
                <a:latin typeface="Calibri" panose="020F0502020204030204" pitchFamily="34" charset="0"/>
                <a:ea typeface="Calibri" panose="020F0502020204030204" pitchFamily="34" charset="0"/>
                <a:cs typeface="Times New Roman" panose="02020603050405020304" pitchFamily="18" charset="0"/>
              </a:rPr>
              <a:t> usando </a:t>
            </a:r>
            <a:r>
              <a:rPr lang="pt-BR" sz="1900" dirty="0" err="1">
                <a:effectLst/>
                <a:latin typeface="Calibri" panose="020F0502020204030204" pitchFamily="34" charset="0"/>
                <a:ea typeface="Calibri" panose="020F0502020204030204" pitchFamily="34" charset="0"/>
                <a:cs typeface="Times New Roman" panose="02020603050405020304" pitchFamily="18" charset="0"/>
              </a:rPr>
              <a:t>cefalogramas</a:t>
            </a:r>
            <a:r>
              <a:rPr lang="pt-BR" sz="1900" dirty="0">
                <a:effectLst/>
                <a:latin typeface="Calibri" panose="020F0502020204030204" pitchFamily="34" charset="0"/>
                <a:ea typeface="Calibri" panose="020F0502020204030204" pitchFamily="34" charset="0"/>
                <a:cs typeface="Times New Roman" panose="02020603050405020304" pitchFamily="18" charset="0"/>
              </a:rPr>
              <a:t> laterais obtidos em três períodos distintos: </a:t>
            </a:r>
          </a:p>
          <a:p>
            <a:pPr lvl="1" algn="just">
              <a:lnSpc>
                <a:spcPct val="107000"/>
              </a:lnSpc>
              <a:spcAft>
                <a:spcPts val="80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período da infância (4-5 anos) </a:t>
            </a:r>
          </a:p>
          <a:p>
            <a:pPr lvl="1" algn="just">
              <a:lnSpc>
                <a:spcPct val="107000"/>
              </a:lnSpc>
              <a:spcAft>
                <a:spcPts val="80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período escolar (aproximadamente 8 anos) </a:t>
            </a:r>
          </a:p>
          <a:p>
            <a:pPr lvl="1" algn="just">
              <a:lnSpc>
                <a:spcPct val="107000"/>
              </a:lnSpc>
              <a:spcAft>
                <a:spcPts val="800"/>
              </a:spcAft>
            </a:pPr>
            <a:r>
              <a:rPr lang="pt-BR" sz="1600" dirty="0">
                <a:effectLst/>
                <a:latin typeface="Calibri" panose="020F0502020204030204" pitchFamily="34" charset="0"/>
                <a:ea typeface="Calibri" panose="020F0502020204030204" pitchFamily="34" charset="0"/>
                <a:cs typeface="Times New Roman" panose="02020603050405020304" pitchFamily="18" charset="0"/>
              </a:rPr>
              <a:t>período da adolescência (14 anos)</a:t>
            </a:r>
          </a:p>
          <a:p>
            <a:pPr algn="just">
              <a:lnSpc>
                <a:spcPct val="107000"/>
              </a:lnSpc>
              <a:spcAft>
                <a:spcPts val="800"/>
              </a:spcAft>
            </a:pPr>
            <a:r>
              <a:rPr lang="pt-BR" sz="1900" dirty="0">
                <a:effectLst/>
                <a:latin typeface="Calibri" panose="020F0502020204030204" pitchFamily="34" charset="0"/>
                <a:ea typeface="Calibri" panose="020F0502020204030204" pitchFamily="34" charset="0"/>
                <a:cs typeface="Times New Roman" panose="02020603050405020304" pitchFamily="18" charset="0"/>
              </a:rPr>
              <a:t>As imagens em perfil foram obtidas com o paciente em pé e com o lábio relaxado em repouso. A posição da cabeça foi padronizado com o plano de Frankfurt paralelo ao plano horizontal, e o plano infraorbitário foi posicionado paralelo ao plano horizontal</a:t>
            </a:r>
          </a:p>
          <a:p>
            <a:pPr algn="just">
              <a:lnSpc>
                <a:spcPct val="107000"/>
              </a:lnSpc>
              <a:spcAft>
                <a:spcPts val="800"/>
              </a:spcAft>
            </a:pPr>
            <a:r>
              <a:rPr lang="pt-BR" sz="1700" dirty="0">
                <a:effectLst/>
                <a:latin typeface="Calibri" panose="020F0502020204030204" pitchFamily="34" charset="0"/>
                <a:ea typeface="Calibri" panose="020F0502020204030204" pitchFamily="34" charset="0"/>
                <a:cs typeface="Times New Roman" panose="02020603050405020304" pitchFamily="18" charset="0"/>
              </a:rPr>
              <a:t>Embora os </a:t>
            </a:r>
            <a:r>
              <a:rPr lang="pt-BR" sz="1700" dirty="0" err="1">
                <a:effectLst/>
                <a:latin typeface="Calibri" panose="020F0502020204030204" pitchFamily="34" charset="0"/>
                <a:ea typeface="Calibri" panose="020F0502020204030204" pitchFamily="34" charset="0"/>
                <a:cs typeface="Times New Roman" panose="02020603050405020304" pitchFamily="18" charset="0"/>
              </a:rPr>
              <a:t>cefalogramas</a:t>
            </a:r>
            <a:r>
              <a:rPr lang="pt-BR" sz="1700" dirty="0">
                <a:effectLst/>
                <a:latin typeface="Calibri" panose="020F0502020204030204" pitchFamily="34" charset="0"/>
                <a:ea typeface="Calibri" panose="020F0502020204030204" pitchFamily="34" charset="0"/>
                <a:cs typeface="Times New Roman" panose="02020603050405020304" pitchFamily="18" charset="0"/>
              </a:rPr>
              <a:t> tenham sido obtidos em todos os pacientes, alguns </a:t>
            </a:r>
            <a:r>
              <a:rPr lang="pt-BR" sz="1700" dirty="0" err="1">
                <a:effectLst/>
                <a:latin typeface="Calibri" panose="020F0502020204030204" pitchFamily="34" charset="0"/>
                <a:ea typeface="Calibri" panose="020F0502020204030204" pitchFamily="34" charset="0"/>
                <a:cs typeface="Times New Roman" panose="02020603050405020304" pitchFamily="18" charset="0"/>
              </a:rPr>
              <a:t>cefalogramas</a:t>
            </a:r>
            <a:r>
              <a:rPr lang="pt-BR" sz="1700" dirty="0">
                <a:effectLst/>
                <a:latin typeface="Calibri" panose="020F0502020204030204" pitchFamily="34" charset="0"/>
                <a:ea typeface="Calibri" panose="020F0502020204030204" pitchFamily="34" charset="0"/>
                <a:cs typeface="Times New Roman" panose="02020603050405020304" pitchFamily="18" charset="0"/>
              </a:rPr>
              <a:t> não foram focalizados devido à uma posição da cabeça inconsciente e o paciente deslocando sua postura. Portanto, não foi possível avaliar todos os </a:t>
            </a:r>
            <a:r>
              <a:rPr lang="pt-BR" sz="1700" dirty="0" err="1">
                <a:effectLst/>
                <a:latin typeface="Calibri" panose="020F0502020204030204" pitchFamily="34" charset="0"/>
                <a:ea typeface="Calibri" panose="020F0502020204030204" pitchFamily="34" charset="0"/>
                <a:cs typeface="Times New Roman" panose="02020603050405020304" pitchFamily="18" charset="0"/>
              </a:rPr>
              <a:t>cefalogramas</a:t>
            </a:r>
            <a:r>
              <a:rPr lang="pt-BR" sz="1700" dirty="0">
                <a:effectLst/>
                <a:latin typeface="Calibri" panose="020F0502020204030204" pitchFamily="34" charset="0"/>
                <a:ea typeface="Calibri" panose="020F0502020204030204" pitchFamily="34" charset="0"/>
                <a:cs typeface="Times New Roman" panose="02020603050405020304" pitchFamily="18" charset="0"/>
              </a:rPr>
              <a:t> adequadamente, podendo haver um viés de seleção nos pacientes-alvo</a:t>
            </a:r>
          </a:p>
          <a:p>
            <a:pPr>
              <a:lnSpc>
                <a:spcPct val="107000"/>
              </a:lnSpc>
              <a:spcAft>
                <a:spcPts val="800"/>
              </a:spcAft>
            </a:pPr>
            <a:endParaRPr lang="pt-BR" dirty="0"/>
          </a:p>
        </p:txBody>
      </p:sp>
    </p:spTree>
    <p:extLst>
      <p:ext uri="{BB962C8B-B14F-4D97-AF65-F5344CB8AC3E}">
        <p14:creationId xmlns:p14="http://schemas.microsoft.com/office/powerpoint/2010/main" val="392010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D9F3E-B470-460B-FF9F-347B32F7123E}"/>
              </a:ext>
            </a:extLst>
          </p:cNvPr>
          <p:cNvSpPr>
            <a:spLocks noGrp="1"/>
          </p:cNvSpPr>
          <p:nvPr>
            <p:ph type="title"/>
          </p:nvPr>
        </p:nvSpPr>
        <p:spPr>
          <a:xfrm>
            <a:off x="1066800" y="642594"/>
            <a:ext cx="10058400" cy="1371600"/>
          </a:xfrm>
        </p:spPr>
        <p:txBody>
          <a:bodyPr anchor="ctr">
            <a:normAutofit/>
          </a:bodyPr>
          <a:lstStyle/>
          <a:p>
            <a:r>
              <a:rPr lang="pt-BR" dirty="0"/>
              <a:t>Métodos</a:t>
            </a:r>
          </a:p>
        </p:txBody>
      </p:sp>
      <p:sp>
        <p:nvSpPr>
          <p:cNvPr id="3" name="Espaço Reservado para Conteúdo 2">
            <a:extLst>
              <a:ext uri="{FF2B5EF4-FFF2-40B4-BE49-F238E27FC236}">
                <a16:creationId xmlns:a16="http://schemas.microsoft.com/office/drawing/2014/main" id="{A96015C7-0881-737F-7825-10EE5FBEB5AD}"/>
              </a:ext>
            </a:extLst>
          </p:cNvPr>
          <p:cNvSpPr>
            <a:spLocks noGrp="1"/>
          </p:cNvSpPr>
          <p:nvPr>
            <p:ph sz="half" idx="1"/>
          </p:nvPr>
        </p:nvSpPr>
        <p:spPr>
          <a:xfrm>
            <a:off x="1066800" y="2103120"/>
            <a:ext cx="4663440" cy="3749040"/>
          </a:xfrm>
        </p:spPr>
        <p:txBody>
          <a:bodyPr>
            <a:normAutofit/>
          </a:bodyPr>
          <a:lstStyle/>
          <a:p>
            <a:pPr>
              <a:spcAft>
                <a:spcPts val="800"/>
              </a:spcAft>
            </a:pPr>
            <a:r>
              <a:rPr lang="pt-BR" dirty="0"/>
              <a:t>O</a:t>
            </a:r>
            <a:r>
              <a:rPr lang="pt-BR" dirty="0">
                <a:effectLst/>
              </a:rPr>
              <a:t>s </a:t>
            </a:r>
            <a:r>
              <a:rPr lang="pt-BR" dirty="0" err="1">
                <a:effectLst/>
              </a:rPr>
              <a:t>cefalogramas</a:t>
            </a:r>
            <a:r>
              <a:rPr lang="pt-BR" dirty="0">
                <a:effectLst/>
              </a:rPr>
              <a:t> laterais foram reformatados usando Software </a:t>
            </a:r>
            <a:r>
              <a:rPr lang="pt-BR" dirty="0" err="1">
                <a:effectLst/>
              </a:rPr>
              <a:t>WinCeph</a:t>
            </a:r>
            <a:r>
              <a:rPr lang="pt-BR" dirty="0">
                <a:effectLst/>
              </a:rPr>
              <a:t>® (</a:t>
            </a:r>
            <a:r>
              <a:rPr lang="pt-BR" dirty="0" err="1">
                <a:effectLst/>
              </a:rPr>
              <a:t>Rise</a:t>
            </a:r>
            <a:r>
              <a:rPr lang="pt-BR" dirty="0">
                <a:effectLst/>
              </a:rPr>
              <a:t> Co. Ltd., Japão) </a:t>
            </a:r>
          </a:p>
          <a:p>
            <a:pPr>
              <a:spcAft>
                <a:spcPts val="800"/>
              </a:spcAft>
            </a:pPr>
            <a:r>
              <a:rPr lang="pt-BR" dirty="0">
                <a:effectLst/>
              </a:rPr>
              <a:t>Calibração em escala foi realizado antes da identificação de pontos </a:t>
            </a:r>
            <a:r>
              <a:rPr lang="pt-BR" dirty="0" err="1">
                <a:effectLst/>
              </a:rPr>
              <a:t>cefalométricos</a:t>
            </a:r>
            <a:r>
              <a:rPr lang="pt-BR" dirty="0">
                <a:effectLst/>
              </a:rPr>
              <a:t> neste programa</a:t>
            </a:r>
          </a:p>
          <a:p>
            <a:pPr>
              <a:spcAft>
                <a:spcPts val="800"/>
              </a:spcAft>
            </a:pPr>
            <a:r>
              <a:rPr lang="pt-BR" dirty="0">
                <a:effectLst/>
              </a:rPr>
              <a:t>A primeira etapa de análise envolveu a determinação de 10 pontos de referência em cada </a:t>
            </a:r>
            <a:r>
              <a:rPr lang="pt-BR" dirty="0" err="1">
                <a:effectLst/>
              </a:rPr>
              <a:t>cefalograma</a:t>
            </a:r>
            <a:endParaRPr lang="pt-BR" dirty="0"/>
          </a:p>
        </p:txBody>
      </p:sp>
      <p:pic>
        <p:nvPicPr>
          <p:cNvPr id="5" name="Imagem 4">
            <a:extLst>
              <a:ext uri="{FF2B5EF4-FFF2-40B4-BE49-F238E27FC236}">
                <a16:creationId xmlns:a16="http://schemas.microsoft.com/office/drawing/2014/main" id="{7AB6DC38-3A36-14BC-20AE-EF9C2A39014C}"/>
              </a:ext>
            </a:extLst>
          </p:cNvPr>
          <p:cNvPicPr>
            <a:picLocks noChangeAspect="1"/>
          </p:cNvPicPr>
          <p:nvPr/>
        </p:nvPicPr>
        <p:blipFill rotWithShape="1">
          <a:blip r:embed="rId2"/>
          <a:srcRect l="23929" t="16280" r="25000" b="23797"/>
          <a:stretch/>
        </p:blipFill>
        <p:spPr>
          <a:xfrm>
            <a:off x="5281620" y="884259"/>
            <a:ext cx="6337066" cy="3564598"/>
          </a:xfrm>
          <a:prstGeom prst="rect">
            <a:avLst/>
          </a:prstGeom>
          <a:noFill/>
        </p:spPr>
      </p:pic>
      <p:pic>
        <p:nvPicPr>
          <p:cNvPr id="7" name="Imagem 6">
            <a:extLst>
              <a:ext uri="{FF2B5EF4-FFF2-40B4-BE49-F238E27FC236}">
                <a16:creationId xmlns:a16="http://schemas.microsoft.com/office/drawing/2014/main" id="{BE76AE68-70FE-D911-E5FA-ED9DF3457EA1}"/>
              </a:ext>
            </a:extLst>
          </p:cNvPr>
          <p:cNvPicPr>
            <a:picLocks noChangeAspect="1"/>
          </p:cNvPicPr>
          <p:nvPr/>
        </p:nvPicPr>
        <p:blipFill rotWithShape="1">
          <a:blip r:embed="rId3"/>
          <a:srcRect l="13929" t="54605" r="14524" b="17233"/>
          <a:stretch/>
        </p:blipFill>
        <p:spPr>
          <a:xfrm>
            <a:off x="6901543" y="5000511"/>
            <a:ext cx="4397829" cy="973230"/>
          </a:xfrm>
          <a:prstGeom prst="rect">
            <a:avLst/>
          </a:prstGeom>
        </p:spPr>
      </p:pic>
      <p:sp>
        <p:nvSpPr>
          <p:cNvPr id="8" name="CaixaDeTexto 7">
            <a:extLst>
              <a:ext uri="{FF2B5EF4-FFF2-40B4-BE49-F238E27FC236}">
                <a16:creationId xmlns:a16="http://schemas.microsoft.com/office/drawing/2014/main" id="{198A007A-3233-C02A-C54C-09B8AA3F936D}"/>
              </a:ext>
            </a:extLst>
          </p:cNvPr>
          <p:cNvSpPr txBox="1"/>
          <p:nvPr/>
        </p:nvSpPr>
        <p:spPr>
          <a:xfrm>
            <a:off x="7765253" y="959062"/>
            <a:ext cx="860235" cy="276999"/>
          </a:xfrm>
          <a:prstGeom prst="rect">
            <a:avLst/>
          </a:prstGeom>
          <a:noFill/>
        </p:spPr>
        <p:txBody>
          <a:bodyPr wrap="none" rtlCol="0">
            <a:spAutoFit/>
          </a:bodyPr>
          <a:lstStyle/>
          <a:p>
            <a:r>
              <a:rPr lang="pt-BR" sz="1200" b="1" dirty="0">
                <a:solidFill>
                  <a:srgbClr val="FF0000"/>
                </a:solidFill>
                <a:latin typeface="Calibri" panose="020F0502020204030204" pitchFamily="34" charset="0"/>
                <a:cs typeface="Calibri" panose="020F0502020204030204" pitchFamily="34" charset="0"/>
              </a:rPr>
              <a:t>Sela </a:t>
            </a:r>
            <a:r>
              <a:rPr lang="pt-BR" sz="1200" b="1" dirty="0" err="1">
                <a:solidFill>
                  <a:srgbClr val="FF0000"/>
                </a:solidFill>
                <a:latin typeface="Calibri" panose="020F0502020204030204" pitchFamily="34" charset="0"/>
                <a:cs typeface="Calibri" panose="020F0502020204030204" pitchFamily="34" charset="0"/>
              </a:rPr>
              <a:t>túcica</a:t>
            </a:r>
            <a:endParaRPr lang="pt-BR" sz="1200" b="1" dirty="0">
              <a:solidFill>
                <a:srgbClr val="FF0000"/>
              </a:solidFill>
              <a:latin typeface="Calibri" panose="020F0502020204030204" pitchFamily="34" charset="0"/>
              <a:cs typeface="Calibri" panose="020F0502020204030204" pitchFamily="34" charset="0"/>
            </a:endParaRPr>
          </a:p>
        </p:txBody>
      </p:sp>
      <p:sp>
        <p:nvSpPr>
          <p:cNvPr id="11" name="CaixaDeTexto 10">
            <a:extLst>
              <a:ext uri="{FF2B5EF4-FFF2-40B4-BE49-F238E27FC236}">
                <a16:creationId xmlns:a16="http://schemas.microsoft.com/office/drawing/2014/main" id="{7E34942B-CCA7-1D1F-037C-7DDCCB43CA10}"/>
              </a:ext>
            </a:extLst>
          </p:cNvPr>
          <p:cNvSpPr txBox="1"/>
          <p:nvPr/>
        </p:nvSpPr>
        <p:spPr>
          <a:xfrm>
            <a:off x="10619839" y="914047"/>
            <a:ext cx="627095" cy="276999"/>
          </a:xfrm>
          <a:prstGeom prst="rect">
            <a:avLst/>
          </a:prstGeom>
          <a:noFill/>
        </p:spPr>
        <p:txBody>
          <a:bodyPr wrap="none" rtlCol="0">
            <a:spAutoFit/>
          </a:bodyPr>
          <a:lstStyle/>
          <a:p>
            <a:r>
              <a:rPr lang="pt-BR" sz="1200" b="1" dirty="0" err="1">
                <a:solidFill>
                  <a:srgbClr val="FF0000"/>
                </a:solidFill>
                <a:latin typeface="Calibri" panose="020F0502020204030204" pitchFamily="34" charset="0"/>
                <a:cs typeface="Calibri" panose="020F0502020204030204" pitchFamily="34" charset="0"/>
              </a:rPr>
              <a:t>Nasion</a:t>
            </a:r>
            <a:endParaRPr lang="pt-BR" sz="1200" b="1" dirty="0">
              <a:solidFill>
                <a:srgbClr val="FF0000"/>
              </a:solidFill>
              <a:latin typeface="Calibri" panose="020F0502020204030204" pitchFamily="34" charset="0"/>
              <a:cs typeface="Calibri" panose="020F0502020204030204" pitchFamily="34" charset="0"/>
            </a:endParaRPr>
          </a:p>
        </p:txBody>
      </p:sp>
      <p:sp>
        <p:nvSpPr>
          <p:cNvPr id="12" name="CaixaDeTexto 11">
            <a:extLst>
              <a:ext uri="{FF2B5EF4-FFF2-40B4-BE49-F238E27FC236}">
                <a16:creationId xmlns:a16="http://schemas.microsoft.com/office/drawing/2014/main" id="{2C4A7D09-872F-4987-7998-2AA23CF98FC1}"/>
              </a:ext>
            </a:extLst>
          </p:cNvPr>
          <p:cNvSpPr txBox="1"/>
          <p:nvPr/>
        </p:nvSpPr>
        <p:spPr>
          <a:xfrm>
            <a:off x="8450153" y="2223367"/>
            <a:ext cx="1596206" cy="276999"/>
          </a:xfrm>
          <a:prstGeom prst="rect">
            <a:avLst/>
          </a:prstGeom>
          <a:noFill/>
        </p:spPr>
        <p:txBody>
          <a:bodyPr wrap="none" rtlCol="0">
            <a:spAutoFit/>
          </a:bodyPr>
          <a:lstStyle/>
          <a:p>
            <a:r>
              <a:rPr lang="pt-BR" sz="1200" b="1" dirty="0">
                <a:solidFill>
                  <a:srgbClr val="FF0000"/>
                </a:solidFill>
                <a:latin typeface="Calibri" panose="020F0502020204030204" pitchFamily="34" charset="0"/>
                <a:cs typeface="Calibri" panose="020F0502020204030204" pitchFamily="34" charset="0"/>
              </a:rPr>
              <a:t>Fissura </a:t>
            </a:r>
            <a:r>
              <a:rPr lang="pt-BR" sz="1200" b="1" dirty="0" err="1">
                <a:solidFill>
                  <a:srgbClr val="FF0000"/>
                </a:solidFill>
                <a:latin typeface="Calibri" panose="020F0502020204030204" pitchFamily="34" charset="0"/>
                <a:cs typeface="Calibri" panose="020F0502020204030204" pitchFamily="34" charset="0"/>
              </a:rPr>
              <a:t>pterigomaxilar</a:t>
            </a:r>
            <a:endParaRPr lang="pt-BR" sz="1200" b="1" dirty="0">
              <a:solidFill>
                <a:srgbClr val="FF0000"/>
              </a:solidFill>
              <a:latin typeface="Calibri" panose="020F0502020204030204" pitchFamily="34" charset="0"/>
              <a:cs typeface="Calibri" panose="020F0502020204030204" pitchFamily="34" charset="0"/>
            </a:endParaRPr>
          </a:p>
        </p:txBody>
      </p:sp>
      <p:sp>
        <p:nvSpPr>
          <p:cNvPr id="15" name="CaixaDeTexto 14">
            <a:extLst>
              <a:ext uri="{FF2B5EF4-FFF2-40B4-BE49-F238E27FC236}">
                <a16:creationId xmlns:a16="http://schemas.microsoft.com/office/drawing/2014/main" id="{FEC7C028-F1C5-B532-E36F-B0AB311C6A2C}"/>
              </a:ext>
            </a:extLst>
          </p:cNvPr>
          <p:cNvSpPr txBox="1"/>
          <p:nvPr/>
        </p:nvSpPr>
        <p:spPr>
          <a:xfrm>
            <a:off x="10619839" y="2756185"/>
            <a:ext cx="1624163" cy="276999"/>
          </a:xfrm>
          <a:prstGeom prst="rect">
            <a:avLst/>
          </a:prstGeom>
          <a:noFill/>
        </p:spPr>
        <p:txBody>
          <a:bodyPr wrap="none" rtlCol="0">
            <a:spAutoFit/>
          </a:bodyPr>
          <a:lstStyle/>
          <a:p>
            <a:r>
              <a:rPr lang="pt-BR" sz="1200" b="1" dirty="0">
                <a:solidFill>
                  <a:srgbClr val="FF0000"/>
                </a:solidFill>
                <a:latin typeface="Calibri" panose="020F0502020204030204" pitchFamily="34" charset="0"/>
                <a:cs typeface="Calibri" panose="020F0502020204030204" pitchFamily="34" charset="0"/>
              </a:rPr>
              <a:t>Espinha nasal superior</a:t>
            </a:r>
          </a:p>
        </p:txBody>
      </p:sp>
      <p:sp>
        <p:nvSpPr>
          <p:cNvPr id="16" name="CaixaDeTexto 15">
            <a:extLst>
              <a:ext uri="{FF2B5EF4-FFF2-40B4-BE49-F238E27FC236}">
                <a16:creationId xmlns:a16="http://schemas.microsoft.com/office/drawing/2014/main" id="{0E0B2C07-B381-B7F2-7F1E-B5BC122DB328}"/>
              </a:ext>
            </a:extLst>
          </p:cNvPr>
          <p:cNvSpPr txBox="1"/>
          <p:nvPr/>
        </p:nvSpPr>
        <p:spPr>
          <a:xfrm>
            <a:off x="7690593" y="3539365"/>
            <a:ext cx="1963614" cy="276999"/>
          </a:xfrm>
          <a:prstGeom prst="rect">
            <a:avLst/>
          </a:prstGeom>
          <a:noFill/>
        </p:spPr>
        <p:txBody>
          <a:bodyPr wrap="none" rtlCol="0">
            <a:spAutoFit/>
          </a:bodyPr>
          <a:lstStyle/>
          <a:p>
            <a:r>
              <a:rPr lang="pt-BR" sz="1200" b="1" dirty="0">
                <a:solidFill>
                  <a:srgbClr val="FF0000"/>
                </a:solidFill>
                <a:latin typeface="Calibri" panose="020F0502020204030204" pitchFamily="34" charset="0"/>
                <a:cs typeface="Calibri" panose="020F0502020204030204" pitchFamily="34" charset="0"/>
              </a:rPr>
              <a:t>Espinha nasal posterior PNS</a:t>
            </a:r>
          </a:p>
        </p:txBody>
      </p:sp>
      <p:sp>
        <p:nvSpPr>
          <p:cNvPr id="17" name="CaixaDeTexto 16">
            <a:extLst>
              <a:ext uri="{FF2B5EF4-FFF2-40B4-BE49-F238E27FC236}">
                <a16:creationId xmlns:a16="http://schemas.microsoft.com/office/drawing/2014/main" id="{F90771C1-17DC-C5C6-F850-C2860079C3F1}"/>
              </a:ext>
            </a:extLst>
          </p:cNvPr>
          <p:cNvSpPr txBox="1"/>
          <p:nvPr/>
        </p:nvSpPr>
        <p:spPr>
          <a:xfrm>
            <a:off x="8961671" y="2709540"/>
            <a:ext cx="1834990" cy="276999"/>
          </a:xfrm>
          <a:prstGeom prst="rect">
            <a:avLst/>
          </a:prstGeom>
          <a:noFill/>
        </p:spPr>
        <p:txBody>
          <a:bodyPr wrap="none" rtlCol="0">
            <a:spAutoFit/>
          </a:bodyPr>
          <a:lstStyle/>
          <a:p>
            <a:r>
              <a:rPr lang="pt-BR" sz="1200" b="1" dirty="0">
                <a:solidFill>
                  <a:srgbClr val="FF0000"/>
                </a:solidFill>
                <a:latin typeface="Calibri" panose="020F0502020204030204" pitchFamily="34" charset="0"/>
                <a:cs typeface="Calibri" panose="020F0502020204030204" pitchFamily="34" charset="0"/>
              </a:rPr>
              <a:t>Ponto posterior da maxila</a:t>
            </a:r>
          </a:p>
        </p:txBody>
      </p:sp>
      <p:sp>
        <p:nvSpPr>
          <p:cNvPr id="18" name="CaixaDeTexto 17">
            <a:extLst>
              <a:ext uri="{FF2B5EF4-FFF2-40B4-BE49-F238E27FC236}">
                <a16:creationId xmlns:a16="http://schemas.microsoft.com/office/drawing/2014/main" id="{D0BDED5A-5915-2832-A6CD-A45915908403}"/>
              </a:ext>
            </a:extLst>
          </p:cNvPr>
          <p:cNvSpPr txBox="1"/>
          <p:nvPr/>
        </p:nvSpPr>
        <p:spPr>
          <a:xfrm>
            <a:off x="6461762" y="1978860"/>
            <a:ext cx="1948610" cy="276999"/>
          </a:xfrm>
          <a:prstGeom prst="rect">
            <a:avLst/>
          </a:prstGeom>
          <a:noFill/>
        </p:spPr>
        <p:txBody>
          <a:bodyPr wrap="none" rtlCol="0">
            <a:spAutoFit/>
          </a:bodyPr>
          <a:lstStyle/>
          <a:p>
            <a:r>
              <a:rPr lang="pt-BR" sz="1200" b="1" dirty="0" err="1">
                <a:solidFill>
                  <a:srgbClr val="FF0000"/>
                </a:solidFill>
                <a:latin typeface="Calibri" panose="020F0502020204030204" pitchFamily="34" charset="0"/>
                <a:cs typeface="Calibri" panose="020F0502020204030204" pitchFamily="34" charset="0"/>
              </a:rPr>
              <a:t>Paraede</a:t>
            </a:r>
            <a:r>
              <a:rPr lang="pt-BR" sz="1200" b="1" dirty="0">
                <a:solidFill>
                  <a:srgbClr val="FF0000"/>
                </a:solidFill>
                <a:latin typeface="Calibri" panose="020F0502020204030204" pitchFamily="34" charset="0"/>
                <a:cs typeface="Calibri" panose="020F0502020204030204" pitchFamily="34" charset="0"/>
              </a:rPr>
              <a:t> superior da faringe</a:t>
            </a:r>
          </a:p>
        </p:txBody>
      </p:sp>
      <p:sp>
        <p:nvSpPr>
          <p:cNvPr id="23" name="CaixaDeTexto 22">
            <a:extLst>
              <a:ext uri="{FF2B5EF4-FFF2-40B4-BE49-F238E27FC236}">
                <a16:creationId xmlns:a16="http://schemas.microsoft.com/office/drawing/2014/main" id="{BBBDAC7C-DAB7-3374-5866-0ED07FCB85E6}"/>
              </a:ext>
            </a:extLst>
          </p:cNvPr>
          <p:cNvSpPr txBox="1"/>
          <p:nvPr/>
        </p:nvSpPr>
        <p:spPr>
          <a:xfrm>
            <a:off x="6227166" y="2620738"/>
            <a:ext cx="1922642" cy="276999"/>
          </a:xfrm>
          <a:prstGeom prst="rect">
            <a:avLst/>
          </a:prstGeom>
          <a:noFill/>
        </p:spPr>
        <p:txBody>
          <a:bodyPr wrap="none" rtlCol="0">
            <a:spAutoFit/>
          </a:bodyPr>
          <a:lstStyle/>
          <a:p>
            <a:r>
              <a:rPr lang="pt-BR" sz="1200" b="1" dirty="0">
                <a:solidFill>
                  <a:srgbClr val="FF0000"/>
                </a:solidFill>
                <a:latin typeface="Calibri" panose="020F0502020204030204" pitchFamily="34" charset="0"/>
                <a:cs typeface="Calibri" panose="020F0502020204030204" pitchFamily="34" charset="0"/>
              </a:rPr>
              <a:t>Parede </a:t>
            </a:r>
            <a:r>
              <a:rPr lang="pt-BR" sz="1200" b="1" dirty="0" err="1">
                <a:solidFill>
                  <a:srgbClr val="FF0000"/>
                </a:solidFill>
                <a:latin typeface="Calibri" panose="020F0502020204030204" pitchFamily="34" charset="0"/>
                <a:cs typeface="Calibri" panose="020F0502020204030204" pitchFamily="34" charset="0"/>
              </a:rPr>
              <a:t>posteriot</a:t>
            </a:r>
            <a:r>
              <a:rPr lang="pt-BR" sz="1200" b="1" dirty="0">
                <a:solidFill>
                  <a:srgbClr val="FF0000"/>
                </a:solidFill>
                <a:latin typeface="Calibri" panose="020F0502020204030204" pitchFamily="34" charset="0"/>
                <a:cs typeface="Calibri" panose="020F0502020204030204" pitchFamily="34" charset="0"/>
              </a:rPr>
              <a:t> da faringe</a:t>
            </a:r>
          </a:p>
        </p:txBody>
      </p:sp>
      <p:sp>
        <p:nvSpPr>
          <p:cNvPr id="24" name="CaixaDeTexto 23">
            <a:extLst>
              <a:ext uri="{FF2B5EF4-FFF2-40B4-BE49-F238E27FC236}">
                <a16:creationId xmlns:a16="http://schemas.microsoft.com/office/drawing/2014/main" id="{375F4124-283E-4E3B-BBF2-A70D7B62125D}"/>
              </a:ext>
            </a:extLst>
          </p:cNvPr>
          <p:cNvSpPr txBox="1"/>
          <p:nvPr/>
        </p:nvSpPr>
        <p:spPr>
          <a:xfrm>
            <a:off x="5401908" y="3639475"/>
            <a:ext cx="1650516" cy="276999"/>
          </a:xfrm>
          <a:prstGeom prst="rect">
            <a:avLst/>
          </a:prstGeom>
          <a:noFill/>
        </p:spPr>
        <p:txBody>
          <a:bodyPr wrap="none" rtlCol="0">
            <a:spAutoFit/>
          </a:bodyPr>
          <a:lstStyle/>
          <a:p>
            <a:r>
              <a:rPr lang="pt-BR" sz="1200" b="1" dirty="0">
                <a:solidFill>
                  <a:srgbClr val="FF0000"/>
                </a:solidFill>
                <a:latin typeface="Calibri" panose="020F0502020204030204" pitchFamily="34" charset="0"/>
                <a:cs typeface="Calibri" panose="020F0502020204030204" pitchFamily="34" charset="0"/>
              </a:rPr>
              <a:t>Parede da </a:t>
            </a:r>
            <a:r>
              <a:rPr lang="pt-BR" sz="1200" b="1" dirty="0" err="1">
                <a:solidFill>
                  <a:srgbClr val="FF0000"/>
                </a:solidFill>
                <a:latin typeface="Calibri" panose="020F0502020204030204" pitchFamily="34" charset="0"/>
                <a:cs typeface="Calibri" panose="020F0502020204030204" pitchFamily="34" charset="0"/>
              </a:rPr>
              <a:t>mesofaringe</a:t>
            </a:r>
            <a:endParaRPr lang="pt-BR" sz="1200" b="1" dirty="0">
              <a:solidFill>
                <a:srgbClr val="FF0000"/>
              </a:solidFill>
              <a:latin typeface="Calibri" panose="020F0502020204030204" pitchFamily="34" charset="0"/>
              <a:cs typeface="Calibri" panose="020F0502020204030204" pitchFamily="34" charset="0"/>
            </a:endParaRPr>
          </a:p>
        </p:txBody>
      </p:sp>
      <p:sp>
        <p:nvSpPr>
          <p:cNvPr id="25" name="CaixaDeTexto 24">
            <a:extLst>
              <a:ext uri="{FF2B5EF4-FFF2-40B4-BE49-F238E27FC236}">
                <a16:creationId xmlns:a16="http://schemas.microsoft.com/office/drawing/2014/main" id="{0E23CA7B-4BA3-F9BF-20F1-A018181D8721}"/>
              </a:ext>
            </a:extLst>
          </p:cNvPr>
          <p:cNvSpPr txBox="1"/>
          <p:nvPr/>
        </p:nvSpPr>
        <p:spPr>
          <a:xfrm>
            <a:off x="7188487" y="4042743"/>
            <a:ext cx="1226233" cy="276999"/>
          </a:xfrm>
          <a:prstGeom prst="rect">
            <a:avLst/>
          </a:prstGeom>
          <a:noFill/>
        </p:spPr>
        <p:txBody>
          <a:bodyPr wrap="none" rtlCol="0">
            <a:spAutoFit/>
          </a:bodyPr>
          <a:lstStyle/>
          <a:p>
            <a:r>
              <a:rPr lang="pt-BR" sz="1200" b="1" dirty="0">
                <a:solidFill>
                  <a:srgbClr val="FF0000"/>
                </a:solidFill>
                <a:latin typeface="Calibri" panose="020F0502020204030204" pitchFamily="34" charset="0"/>
                <a:cs typeface="Calibri" panose="020F0502020204030204" pitchFamily="34" charset="0"/>
              </a:rPr>
              <a:t>Ponta do </a:t>
            </a:r>
            <a:r>
              <a:rPr lang="pt-BR" sz="1200" b="1" dirty="0" err="1">
                <a:solidFill>
                  <a:srgbClr val="FF0000"/>
                </a:solidFill>
                <a:latin typeface="Calibri" panose="020F0502020204030204" pitchFamily="34" charset="0"/>
                <a:cs typeface="Calibri" panose="020F0502020204030204" pitchFamily="34" charset="0"/>
              </a:rPr>
              <a:t>vellum</a:t>
            </a:r>
            <a:endParaRPr lang="pt-BR" sz="1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769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5E488-26FE-6229-AD56-318A21420FA5}"/>
              </a:ext>
            </a:extLst>
          </p:cNvPr>
          <p:cNvSpPr>
            <a:spLocks noGrp="1"/>
          </p:cNvSpPr>
          <p:nvPr>
            <p:ph type="title"/>
          </p:nvPr>
        </p:nvSpPr>
        <p:spPr/>
        <p:txBody>
          <a:bodyPr/>
          <a:lstStyle/>
          <a:p>
            <a:r>
              <a:rPr lang="pt-BR" dirty="0"/>
              <a:t>Métodos</a:t>
            </a:r>
          </a:p>
        </p:txBody>
      </p:sp>
      <p:sp>
        <p:nvSpPr>
          <p:cNvPr id="5" name="Espaço Reservado para Conteúdo 4">
            <a:extLst>
              <a:ext uri="{FF2B5EF4-FFF2-40B4-BE49-F238E27FC236}">
                <a16:creationId xmlns:a16="http://schemas.microsoft.com/office/drawing/2014/main" id="{400320B1-0B8E-88BF-DA26-900A1F96C651}"/>
              </a:ext>
            </a:extLst>
          </p:cNvPr>
          <p:cNvSpPr>
            <a:spLocks noGrp="1"/>
          </p:cNvSpPr>
          <p:nvPr>
            <p:ph idx="1"/>
          </p:nvPr>
        </p:nvSpPr>
        <p:spPr>
          <a:xfrm>
            <a:off x="1066800" y="2103119"/>
            <a:ext cx="10268858" cy="4312195"/>
          </a:xfrm>
        </p:spPr>
        <p:txBody>
          <a:bodyPr>
            <a:normAutofit fontScale="92500" lnSpcReduction="20000"/>
          </a:bodyPr>
          <a:lstStyle/>
          <a:p>
            <a:pPr algn="just"/>
            <a:r>
              <a:rPr lang="pt-BR" dirty="0"/>
              <a:t>Esses pontos foram utilizados para determinar linhas de </a:t>
            </a:r>
            <a:r>
              <a:rPr lang="pt-BR" dirty="0" err="1"/>
              <a:t>refeência</a:t>
            </a:r>
            <a:r>
              <a:rPr lang="pt-BR" dirty="0"/>
              <a:t> permitindo a determinação de</a:t>
            </a:r>
          </a:p>
          <a:p>
            <a:pPr lvl="1" algn="just"/>
            <a:r>
              <a:rPr lang="pt-BR" dirty="0"/>
              <a:t> 4 medidas de comprimento de tecidos moles </a:t>
            </a:r>
          </a:p>
          <a:p>
            <a:pPr lvl="1" algn="just"/>
            <a:r>
              <a:rPr lang="pt-BR" dirty="0"/>
              <a:t>2 medidas de ângulos de tecidos moles </a:t>
            </a:r>
          </a:p>
          <a:p>
            <a:pPr lvl="1" algn="just"/>
            <a:r>
              <a:rPr lang="pt-BR" dirty="0"/>
              <a:t>1 variável de proporção</a:t>
            </a:r>
          </a:p>
          <a:p>
            <a:pPr algn="just"/>
            <a:r>
              <a:rPr lang="en-US" dirty="0"/>
              <a:t>O </a:t>
            </a:r>
            <a:r>
              <a:rPr lang="en-US" dirty="0" err="1"/>
              <a:t>aument</a:t>
            </a:r>
            <a:r>
              <a:rPr lang="en-US" dirty="0"/>
              <a:t> da </a:t>
            </a:r>
            <a:r>
              <a:rPr lang="en-US" dirty="0" err="1"/>
              <a:t>medida</a:t>
            </a:r>
            <a:r>
              <a:rPr lang="en-US" dirty="0"/>
              <a:t> de </a:t>
            </a:r>
            <a:r>
              <a:rPr lang="en-US" dirty="0" err="1"/>
              <a:t>comprimento</a:t>
            </a:r>
            <a:r>
              <a:rPr lang="en-US" dirty="0"/>
              <a:t> de palate mole entre </a:t>
            </a:r>
            <a:r>
              <a:rPr lang="en-US" dirty="0" err="1"/>
              <a:t>infancia</a:t>
            </a:r>
            <a:r>
              <a:rPr lang="en-US" dirty="0"/>
              <a:t> e </a:t>
            </a:r>
            <a:r>
              <a:rPr lang="en-US" dirty="0" err="1"/>
              <a:t>idade</a:t>
            </a:r>
            <a:r>
              <a:rPr lang="en-US" dirty="0"/>
              <a:t> escolar </a:t>
            </a:r>
            <a:r>
              <a:rPr lang="en-US" dirty="0" err="1"/>
              <a:t>foram</a:t>
            </a:r>
            <a:r>
              <a:rPr lang="en-US" dirty="0"/>
              <a:t> </a:t>
            </a:r>
            <a:r>
              <a:rPr lang="en-US" dirty="0" err="1"/>
              <a:t>obtidas</a:t>
            </a:r>
            <a:r>
              <a:rPr lang="en-US" dirty="0"/>
              <a:t> </a:t>
            </a:r>
            <a:r>
              <a:rPr lang="en-US" dirty="0" err="1"/>
              <a:t>subtraindo</a:t>
            </a:r>
            <a:r>
              <a:rPr lang="en-US" dirty="0"/>
              <a:t> a media dos </a:t>
            </a:r>
            <a:r>
              <a:rPr lang="en-US" dirty="0" err="1"/>
              <a:t>valores</a:t>
            </a:r>
            <a:r>
              <a:rPr lang="en-US" dirty="0"/>
              <a:t> da </a:t>
            </a:r>
            <a:r>
              <a:rPr lang="en-US" dirty="0" err="1"/>
              <a:t>infancia</a:t>
            </a:r>
            <a:r>
              <a:rPr lang="en-US" dirty="0"/>
              <a:t> dos </a:t>
            </a:r>
            <a:r>
              <a:rPr lang="en-US" dirty="0" err="1"/>
              <a:t>valores</a:t>
            </a:r>
            <a:r>
              <a:rPr lang="en-US" dirty="0"/>
              <a:t> </a:t>
            </a:r>
            <a:r>
              <a:rPr lang="en-US" dirty="0" err="1"/>
              <a:t>correspondentes</a:t>
            </a:r>
            <a:r>
              <a:rPr lang="en-US" dirty="0"/>
              <a:t> do </a:t>
            </a:r>
            <a:r>
              <a:rPr lang="en-US" dirty="0" err="1"/>
              <a:t>período</a:t>
            </a:r>
            <a:r>
              <a:rPr lang="en-US" dirty="0"/>
              <a:t> escolar. A </a:t>
            </a:r>
            <a:r>
              <a:rPr lang="en-US" dirty="0" err="1"/>
              <a:t>variável</a:t>
            </a:r>
            <a:r>
              <a:rPr lang="en-US" dirty="0"/>
              <a:t> de </a:t>
            </a:r>
            <a:r>
              <a:rPr lang="en-US" dirty="0" err="1"/>
              <a:t>proporção</a:t>
            </a:r>
            <a:r>
              <a:rPr lang="en-US" dirty="0"/>
              <a:t> </a:t>
            </a:r>
            <a:r>
              <a:rPr lang="en-US" dirty="0" err="1"/>
              <a:t>foi</a:t>
            </a:r>
            <a:r>
              <a:rPr lang="en-US" dirty="0"/>
              <a:t> </a:t>
            </a:r>
            <a:r>
              <a:rPr lang="en-US" dirty="0" err="1"/>
              <a:t>definida</a:t>
            </a:r>
            <a:r>
              <a:rPr lang="en-US" dirty="0"/>
              <a:t> pela </a:t>
            </a:r>
            <a:r>
              <a:rPr lang="en-US" dirty="0" err="1"/>
              <a:t>proporção</a:t>
            </a:r>
            <a:r>
              <a:rPr lang="en-US" dirty="0"/>
              <a:t> de </a:t>
            </a:r>
            <a:r>
              <a:rPr lang="en-US" dirty="0" err="1"/>
              <a:t>comprimento</a:t>
            </a:r>
            <a:r>
              <a:rPr lang="en-US" dirty="0"/>
              <a:t>  do palate mole e a </a:t>
            </a:r>
            <a:r>
              <a:rPr lang="en-US" dirty="0" err="1"/>
              <a:t>profundidade</a:t>
            </a:r>
            <a:r>
              <a:rPr lang="en-US" dirty="0"/>
              <a:t> da </a:t>
            </a:r>
            <a:r>
              <a:rPr lang="en-US" dirty="0" err="1"/>
              <a:t>faringe</a:t>
            </a:r>
            <a:endParaRPr lang="en-US" dirty="0"/>
          </a:p>
          <a:p>
            <a:pPr algn="just">
              <a:lnSpc>
                <a:spcPct val="107000"/>
              </a:lnSpc>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Para minimizar o erro neste estudo, as medições foram realizadas duas vezes em intervalos de 1 semana pelo mesmo examinador. A confiabilidade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intraexaminador</a:t>
            </a:r>
            <a:r>
              <a:rPr lang="pt-BR" sz="1800" dirty="0">
                <a:effectLst/>
                <a:latin typeface="Calibri" panose="020F0502020204030204" pitchFamily="34" charset="0"/>
                <a:ea typeface="Calibri" panose="020F0502020204030204" pitchFamily="34" charset="0"/>
                <a:cs typeface="Times New Roman" panose="02020603050405020304" pitchFamily="18" charset="0"/>
              </a:rPr>
              <a:t> foi avaliada pelo cálculo coeficiente de correlação de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Spearman</a:t>
            </a:r>
            <a:r>
              <a:rPr lang="pt-BR" sz="1800" dirty="0">
                <a:effectLst/>
                <a:latin typeface="Calibri" panose="020F0502020204030204" pitchFamily="34" charset="0"/>
                <a:ea typeface="Calibri" panose="020F0502020204030204" pitchFamily="34" charset="0"/>
                <a:cs typeface="Times New Roman" panose="02020603050405020304" pitchFamily="18" charset="0"/>
              </a:rPr>
              <a:t> usando o teste de classificação, e a calibração apresentou alta correlação de 0,93. O padrão erro foi menor que 0,6 mm e 0,7° para cada medida. Também não houve diferença notável entre o primeiro e segunda medições, e as primeiras medições foram usado para análise estatística.</a:t>
            </a:r>
          </a:p>
          <a:p>
            <a:pPr algn="just">
              <a:lnSpc>
                <a:spcPct val="107000"/>
              </a:lnSpc>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Os resultados são expressos como </a:t>
            </a:r>
            <a:r>
              <a:rPr lang="pt-BR" sz="1800" dirty="0">
                <a:latin typeface="Calibri" panose="020F0502020204030204" pitchFamily="34" charset="0"/>
                <a:ea typeface="Calibri" panose="020F0502020204030204" pitchFamily="34" charset="0"/>
                <a:cs typeface="Times New Roman" panose="02020603050405020304" pitchFamily="18" charset="0"/>
              </a:rPr>
              <a:t>a </a:t>
            </a:r>
            <a:r>
              <a:rPr lang="pt-BR" sz="1800" dirty="0">
                <a:effectLst/>
                <a:latin typeface="Calibri" panose="020F0502020204030204" pitchFamily="34" charset="0"/>
                <a:ea typeface="Calibri" panose="020F0502020204030204" pitchFamily="34" charset="0"/>
                <a:cs typeface="Times New Roman" panose="02020603050405020304" pitchFamily="18" charset="0"/>
              </a:rPr>
              <a:t>média, desvio padrão (DP), diferença média e intervalo de confiança de 95% da diferença média (IC 95%).  </a:t>
            </a:r>
          </a:p>
          <a:p>
            <a:pPr algn="just">
              <a:lnSpc>
                <a:spcPct val="107000"/>
              </a:lnSpc>
              <a:spcAft>
                <a:spcPts val="800"/>
              </a:spcAft>
            </a:pPr>
            <a:r>
              <a:rPr lang="pt-BR" sz="1800" dirty="0">
                <a:latin typeface="Calibri" panose="020F0502020204030204" pitchFamily="34" charset="0"/>
                <a:ea typeface="Calibri" panose="020F0502020204030204" pitchFamily="34" charset="0"/>
                <a:cs typeface="Times New Roman" panose="02020603050405020304" pitchFamily="18" charset="0"/>
              </a:rPr>
              <a:t> </a:t>
            </a:r>
            <a:r>
              <a:rPr lang="pt-BR" sz="1800" dirty="0">
                <a:effectLst/>
                <a:latin typeface="Calibri" panose="020F0502020204030204" pitchFamily="34" charset="0"/>
                <a:ea typeface="Calibri" panose="020F0502020204030204" pitchFamily="34" charset="0"/>
                <a:cs typeface="Times New Roman" panose="02020603050405020304" pitchFamily="18" charset="0"/>
              </a:rPr>
              <a:t>O teste t de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Student</a:t>
            </a:r>
            <a:r>
              <a:rPr lang="pt-BR" sz="1800" dirty="0">
                <a:effectLst/>
                <a:latin typeface="Calibri" panose="020F0502020204030204" pitchFamily="34" charset="0"/>
                <a:ea typeface="Calibri" panose="020F0502020204030204" pitchFamily="34" charset="0"/>
                <a:cs typeface="Times New Roman" panose="02020603050405020304" pitchFamily="18" charset="0"/>
              </a:rPr>
              <a:t> foi usado para comparações entre os grupos. O limiar para significância estatística foi estabelecido em P &lt; 0,05.</a:t>
            </a:r>
          </a:p>
          <a:p>
            <a:pPr>
              <a:lnSpc>
                <a:spcPct val="107000"/>
              </a:lnSpc>
              <a:spcAft>
                <a:spcPts val="800"/>
              </a:spcAft>
            </a:pPr>
            <a:endParaRPr lang="pt-BR" dirty="0"/>
          </a:p>
        </p:txBody>
      </p:sp>
    </p:spTree>
    <p:extLst>
      <p:ext uri="{BB962C8B-B14F-4D97-AF65-F5344CB8AC3E}">
        <p14:creationId xmlns:p14="http://schemas.microsoft.com/office/powerpoint/2010/main" val="288453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4285721_TF78829772.potx" id="{EC0AD4BC-DAFE-4CD0-ACE9-5BDDF7EB3C5A}" vid="{31AF503B-F845-43CD-AFC5-DFB5C8F63141}"/>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3.xml><?xml version="1.0" encoding="utf-8"?>
<ds:datastoreItem xmlns:ds="http://schemas.openxmlformats.org/officeDocument/2006/customXml" ds:itemID="{52F3B215-496E-4790-A364-7C1C46DEC771}">
  <ds:schemaRefs>
    <ds:schemaRef ds:uri="http://purl.org/dc/dcmitype/"/>
    <ds:schemaRef ds:uri="http://purl.org/dc/terms/"/>
    <ds:schemaRef ds:uri="16c05727-aa75-4e4a-9b5f-8a80a1165891"/>
    <ds:schemaRef ds:uri="http://schemas.microsoft.com/office/2006/documentManagement/types"/>
    <ds:schemaRef ds:uri="http://purl.org/dc/elements/1.1/"/>
    <ds:schemaRef ds:uri="71af3243-3dd4-4a8d-8c0d-dd76da1f02a5"/>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{2235927B-CE9C-4C09-B63D-E494A84BC4D1}tf78829772_win32</Template>
  <TotalTime>2563</TotalTime>
  <Words>3919</Words>
  <Application>Microsoft Office PowerPoint</Application>
  <PresentationFormat>Widescreen</PresentationFormat>
  <Paragraphs>130</Paragraphs>
  <Slides>25</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25</vt:i4>
      </vt:variant>
    </vt:vector>
  </HeadingPairs>
  <TitlesOfParts>
    <vt:vector size="31" baseType="lpstr">
      <vt:lpstr>Arial</vt:lpstr>
      <vt:lpstr>Calibri</vt:lpstr>
      <vt:lpstr>Garamond</vt:lpstr>
      <vt:lpstr>Sagona Book</vt:lpstr>
      <vt:lpstr>Sagona ExtraLight</vt:lpstr>
      <vt:lpstr>SavonVTI</vt:lpstr>
      <vt:lpstr>Alterações morfológicas a longo prazo do véu e da nasofaringe em pacientes com fissura palatina</vt:lpstr>
      <vt:lpstr>Introdução</vt:lpstr>
      <vt:lpstr>Introdução</vt:lpstr>
      <vt:lpstr>Introdução</vt:lpstr>
      <vt:lpstr>Introdução</vt:lpstr>
      <vt:lpstr>Métodos </vt:lpstr>
      <vt:lpstr>Métodos</vt:lpstr>
      <vt:lpstr>Métodos</vt:lpstr>
      <vt:lpstr>Métodos</vt:lpstr>
      <vt:lpstr>Métodos</vt:lpstr>
      <vt:lpstr>Resultados</vt:lpstr>
      <vt:lpstr>Resultados</vt:lpstr>
      <vt:lpstr>Resultados</vt:lpstr>
      <vt:lpstr>Resultados</vt:lpstr>
      <vt:lpstr>Conclusão</vt:lpstr>
      <vt:lpstr>Conclusão</vt:lpstr>
      <vt:lpstr>Conclusão</vt:lpstr>
      <vt:lpstr>Conclusão</vt:lpstr>
      <vt:lpstr>Conclusão</vt:lpstr>
      <vt:lpstr>Conclusão</vt:lpstr>
      <vt:lpstr>Conclusão</vt:lpstr>
      <vt:lpstr>Referências Bibliográficas</vt:lpstr>
      <vt:lpstr>Referências Bibliográficas</vt:lpstr>
      <vt:lpstr>Referências Bibliográficas</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Alterações morfológicas a longo prazo do véu e da nasofaringe em pacientes com fissura palatina</dc:title>
  <dc:creator>thiago mortari</dc:creator>
  <cp:lastModifiedBy>thiago mortari</cp:lastModifiedBy>
  <cp:revision>69</cp:revision>
  <dcterms:created xsi:type="dcterms:W3CDTF">2022-09-15T13:43:22Z</dcterms:created>
  <dcterms:modified xsi:type="dcterms:W3CDTF">2022-09-27T14:40:16Z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