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  <p:sldMasterId id="2147483962" r:id="rId2"/>
    <p:sldMasterId id="2147483975" r:id="rId3"/>
  </p:sldMasterIdLst>
  <p:notesMasterIdLst>
    <p:notesMasterId r:id="rId51"/>
  </p:notesMasterIdLst>
  <p:sldIdLst>
    <p:sldId id="256" r:id="rId4"/>
    <p:sldId id="507" r:id="rId5"/>
    <p:sldId id="316" r:id="rId6"/>
    <p:sldId id="521" r:id="rId7"/>
    <p:sldId id="270" r:id="rId8"/>
    <p:sldId id="259" r:id="rId9"/>
    <p:sldId id="265" r:id="rId10"/>
    <p:sldId id="483" r:id="rId11"/>
    <p:sldId id="267" r:id="rId12"/>
    <p:sldId id="484" r:id="rId13"/>
    <p:sldId id="268" r:id="rId14"/>
    <p:sldId id="486" r:id="rId15"/>
    <p:sldId id="336" r:id="rId16"/>
    <p:sldId id="498" r:id="rId17"/>
    <p:sldId id="494" r:id="rId18"/>
    <p:sldId id="526" r:id="rId19"/>
    <p:sldId id="496" r:id="rId20"/>
    <p:sldId id="503" r:id="rId21"/>
    <p:sldId id="508" r:id="rId22"/>
    <p:sldId id="402" r:id="rId23"/>
    <p:sldId id="556" r:id="rId24"/>
    <p:sldId id="510" r:id="rId25"/>
    <p:sldId id="511" r:id="rId26"/>
    <p:sldId id="512" r:id="rId27"/>
    <p:sldId id="513" r:id="rId28"/>
    <p:sldId id="514" r:id="rId29"/>
    <p:sldId id="516" r:id="rId30"/>
    <p:sldId id="515" r:id="rId31"/>
    <p:sldId id="524" r:id="rId32"/>
    <p:sldId id="525" r:id="rId33"/>
    <p:sldId id="517" r:id="rId34"/>
    <p:sldId id="527" r:id="rId35"/>
    <p:sldId id="519" r:id="rId36"/>
    <p:sldId id="518" r:id="rId37"/>
    <p:sldId id="557" r:id="rId38"/>
    <p:sldId id="535" r:id="rId39"/>
    <p:sldId id="534" r:id="rId40"/>
    <p:sldId id="536" r:id="rId41"/>
    <p:sldId id="537" r:id="rId42"/>
    <p:sldId id="538" r:id="rId43"/>
    <p:sldId id="553" r:id="rId44"/>
    <p:sldId id="554" r:id="rId45"/>
    <p:sldId id="280" r:id="rId46"/>
    <p:sldId id="281" r:id="rId47"/>
    <p:sldId id="528" r:id="rId48"/>
    <p:sldId id="348" r:id="rId49"/>
    <p:sldId id="529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888" userDrawn="1">
          <p15:clr>
            <a:srgbClr val="A4A3A4"/>
          </p15:clr>
        </p15:guide>
        <p15:guide id="4" pos="20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C2FF"/>
    <a:srgbClr val="0067B4"/>
    <a:srgbClr val="9966FF"/>
    <a:srgbClr val="00FF00"/>
    <a:srgbClr val="FF9900"/>
    <a:srgbClr val="006600"/>
    <a:srgbClr val="FFFF00"/>
    <a:srgbClr val="FF0066"/>
    <a:srgbClr val="009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B1032C-EA38-4F05-BA0D-38AFFFC7BED3}" styleName="Estilo Claro 3 - Ênfas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6" d="100"/>
          <a:sy n="76" d="100"/>
        </p:scale>
        <p:origin x="840" y="43"/>
      </p:cViewPr>
      <p:guideLst>
        <p:guide orient="horz" pos="2205"/>
        <p:guide pos="3840"/>
        <p:guide orient="horz" pos="1888"/>
        <p:guide pos="20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A9C266-2E6D-4387-B51A-7034BCC44334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7B1D38-4D51-4CB4-96D8-A390FC97B64C}">
      <dgm:prSet phldrT="[Texto]" custT="1"/>
      <dgm:spPr/>
      <dgm:t>
        <a:bodyPr/>
        <a:lstStyle/>
        <a:p>
          <a:r>
            <a:rPr lang="pt-BR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rPr>
            <a:t>Eficiência das barreiras sanitárias</a:t>
          </a:r>
          <a:endParaRPr lang="en-US" sz="2000" dirty="0">
            <a:latin typeface="Arial Black" panose="020B0A04020102020204" pitchFamily="34" charset="0"/>
          </a:endParaRPr>
        </a:p>
      </dgm:t>
    </dgm:pt>
    <dgm:pt modelId="{F703021E-2761-4FAE-98DE-2F0228620CC3}" type="parTrans" cxnId="{D0B4E62D-7448-44F6-9751-CF11BED78B0F}">
      <dgm:prSet/>
      <dgm:spPr/>
      <dgm:t>
        <a:bodyPr/>
        <a:lstStyle/>
        <a:p>
          <a:endParaRPr lang="en-US" sz="2000"/>
        </a:p>
      </dgm:t>
    </dgm:pt>
    <dgm:pt modelId="{E37FC1F2-12F7-46E3-86B4-D5D77983C0EE}" type="sibTrans" cxnId="{D0B4E62D-7448-44F6-9751-CF11BED78B0F}">
      <dgm:prSet/>
      <dgm:spPr/>
      <dgm:t>
        <a:bodyPr/>
        <a:lstStyle/>
        <a:p>
          <a:endParaRPr lang="en-US" sz="2000"/>
        </a:p>
      </dgm:t>
    </dgm:pt>
    <dgm:pt modelId="{59FD82D3-32C6-4386-B087-6B1A6BEA38A1}">
      <dgm:prSet phldrT="[Texto]" custT="1"/>
      <dgm:spPr/>
      <dgm:t>
        <a:bodyPr/>
        <a:lstStyle/>
        <a:p>
          <a:r>
            <a:rPr lang="pt-BR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rPr>
            <a:t>Risco de contaminação dos animais</a:t>
          </a:r>
          <a:endParaRPr lang="en-US" sz="2000" dirty="0">
            <a:latin typeface="Arial Black" panose="020B0A04020102020204" pitchFamily="34" charset="0"/>
          </a:endParaRPr>
        </a:p>
      </dgm:t>
    </dgm:pt>
    <dgm:pt modelId="{E3DE0BD3-A64E-4327-BA4A-C08B7F8FCA56}" type="parTrans" cxnId="{22B8A783-2D4A-406F-935E-F7A0325512CE}">
      <dgm:prSet/>
      <dgm:spPr/>
      <dgm:t>
        <a:bodyPr/>
        <a:lstStyle/>
        <a:p>
          <a:endParaRPr lang="en-US" sz="2000"/>
        </a:p>
      </dgm:t>
    </dgm:pt>
    <dgm:pt modelId="{604C02B6-B240-48E2-9755-9B3C40C942E3}" type="sibTrans" cxnId="{22B8A783-2D4A-406F-935E-F7A0325512CE}">
      <dgm:prSet/>
      <dgm:spPr/>
      <dgm:t>
        <a:bodyPr/>
        <a:lstStyle/>
        <a:p>
          <a:endParaRPr lang="en-US" sz="2000"/>
        </a:p>
      </dgm:t>
    </dgm:pt>
    <dgm:pt modelId="{37D945D7-7AAE-4518-9FBE-BE738FC69D53}" type="pres">
      <dgm:prSet presAssocID="{E7A9C266-2E6D-4387-B51A-7034BCC44334}" presName="compositeShape" presStyleCnt="0">
        <dgm:presLayoutVars>
          <dgm:chMax val="2"/>
          <dgm:dir/>
          <dgm:resizeHandles val="exact"/>
        </dgm:presLayoutVars>
      </dgm:prSet>
      <dgm:spPr/>
    </dgm:pt>
    <dgm:pt modelId="{B20DA7D6-45BE-4F82-A5DD-DA6E89CE9B05}" type="pres">
      <dgm:prSet presAssocID="{E7A9C266-2E6D-4387-B51A-7034BCC44334}" presName="divider" presStyleLbl="fgShp" presStyleIdx="0" presStyleCnt="1" custAng="77593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</dgm:pt>
    <dgm:pt modelId="{6D9F6EF0-F4FC-4B97-AD9F-D681D52968C1}" type="pres">
      <dgm:prSet presAssocID="{5D7B1D38-4D51-4CB4-96D8-A390FC97B64C}" presName="downArrow" presStyleLbl="node1" presStyleIdx="0" presStyleCnt="2" custLinFactX="48997" custLinFactNeighborX="100000" custLinFactNeighborY="736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2B3CA134-1C2A-4CF5-ACDB-DAA3832B6A3D}" type="pres">
      <dgm:prSet presAssocID="{5D7B1D38-4D51-4CB4-96D8-A390FC97B64C}" presName="downArrowText" presStyleLbl="revTx" presStyleIdx="0" presStyleCnt="2" custScaleX="128559" custLinFactX="-14432" custLinFactNeighborX="-100000" custLinFactNeighborY="1578">
        <dgm:presLayoutVars>
          <dgm:bulletEnabled val="1"/>
        </dgm:presLayoutVars>
      </dgm:prSet>
      <dgm:spPr/>
    </dgm:pt>
    <dgm:pt modelId="{94ADD1F6-89DC-44B9-9378-E54FA04C838F}" type="pres">
      <dgm:prSet presAssocID="{59FD82D3-32C6-4386-B087-6B1A6BEA38A1}" presName="upArrow" presStyleLbl="node1" presStyleIdx="1" presStyleCnt="2" custLinFactX="-50021" custLinFactNeighborX="-100000" custLinFactNeighborY="-11328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AB5ED2C3-31B9-4C15-AA5D-8265974A7C6A}" type="pres">
      <dgm:prSet presAssocID="{59FD82D3-32C6-4386-B087-6B1A6BEA38A1}" presName="upArrowText" presStyleLbl="revTx" presStyleIdx="1" presStyleCnt="2" custScaleX="134687" custLinFactX="25894" custLinFactNeighborX="100000" custLinFactNeighborY="1122">
        <dgm:presLayoutVars>
          <dgm:bulletEnabled val="1"/>
        </dgm:presLayoutVars>
      </dgm:prSet>
      <dgm:spPr/>
    </dgm:pt>
  </dgm:ptLst>
  <dgm:cxnLst>
    <dgm:cxn modelId="{FD2AEA09-C18C-490C-BFE3-92F6548905F9}" type="presOf" srcId="{5D7B1D38-4D51-4CB4-96D8-A390FC97B64C}" destId="{2B3CA134-1C2A-4CF5-ACDB-DAA3832B6A3D}" srcOrd="0" destOrd="0" presId="urn:microsoft.com/office/officeart/2005/8/layout/arrow3"/>
    <dgm:cxn modelId="{D0B4E62D-7448-44F6-9751-CF11BED78B0F}" srcId="{E7A9C266-2E6D-4387-B51A-7034BCC44334}" destId="{5D7B1D38-4D51-4CB4-96D8-A390FC97B64C}" srcOrd="0" destOrd="0" parTransId="{F703021E-2761-4FAE-98DE-2F0228620CC3}" sibTransId="{E37FC1F2-12F7-46E3-86B4-D5D77983C0EE}"/>
    <dgm:cxn modelId="{CAC1844F-8E08-497A-872B-8900029EAFAA}" type="presOf" srcId="{59FD82D3-32C6-4386-B087-6B1A6BEA38A1}" destId="{AB5ED2C3-31B9-4C15-AA5D-8265974A7C6A}" srcOrd="0" destOrd="0" presId="urn:microsoft.com/office/officeart/2005/8/layout/arrow3"/>
    <dgm:cxn modelId="{22B8A783-2D4A-406F-935E-F7A0325512CE}" srcId="{E7A9C266-2E6D-4387-B51A-7034BCC44334}" destId="{59FD82D3-32C6-4386-B087-6B1A6BEA38A1}" srcOrd="1" destOrd="0" parTransId="{E3DE0BD3-A64E-4327-BA4A-C08B7F8FCA56}" sibTransId="{604C02B6-B240-48E2-9755-9B3C40C942E3}"/>
    <dgm:cxn modelId="{96AA5BC3-48CD-4656-903C-982661571E6A}" type="presOf" srcId="{E7A9C266-2E6D-4387-B51A-7034BCC44334}" destId="{37D945D7-7AAE-4518-9FBE-BE738FC69D53}" srcOrd="0" destOrd="0" presId="urn:microsoft.com/office/officeart/2005/8/layout/arrow3"/>
    <dgm:cxn modelId="{1600934A-469B-4297-8061-9E851DE7416D}" type="presParOf" srcId="{37D945D7-7AAE-4518-9FBE-BE738FC69D53}" destId="{B20DA7D6-45BE-4F82-A5DD-DA6E89CE9B05}" srcOrd="0" destOrd="0" presId="urn:microsoft.com/office/officeart/2005/8/layout/arrow3"/>
    <dgm:cxn modelId="{D145999A-CE94-42DF-9AC6-CD36E11731D5}" type="presParOf" srcId="{37D945D7-7AAE-4518-9FBE-BE738FC69D53}" destId="{6D9F6EF0-F4FC-4B97-AD9F-D681D52968C1}" srcOrd="1" destOrd="0" presId="urn:microsoft.com/office/officeart/2005/8/layout/arrow3"/>
    <dgm:cxn modelId="{57A6BDE5-2224-426C-95AF-57C11971F905}" type="presParOf" srcId="{37D945D7-7AAE-4518-9FBE-BE738FC69D53}" destId="{2B3CA134-1C2A-4CF5-ACDB-DAA3832B6A3D}" srcOrd="2" destOrd="0" presId="urn:microsoft.com/office/officeart/2005/8/layout/arrow3"/>
    <dgm:cxn modelId="{400F68E3-EB67-4E43-AFA5-A43EEAE87484}" type="presParOf" srcId="{37D945D7-7AAE-4518-9FBE-BE738FC69D53}" destId="{94ADD1F6-89DC-44B9-9378-E54FA04C838F}" srcOrd="3" destOrd="0" presId="urn:microsoft.com/office/officeart/2005/8/layout/arrow3"/>
    <dgm:cxn modelId="{62619A38-534F-40CB-9600-F93564E7C296}" type="presParOf" srcId="{37D945D7-7AAE-4518-9FBE-BE738FC69D53}" destId="{AB5ED2C3-31B9-4C15-AA5D-8265974A7C6A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0DA7D6-45BE-4F82-A5DD-DA6E89CE9B05}">
      <dsp:nvSpPr>
        <dsp:cNvPr id="0" name=""/>
        <dsp:cNvSpPr/>
      </dsp:nvSpPr>
      <dsp:spPr>
        <a:xfrm rot="475931">
          <a:off x="22981" y="1939704"/>
          <a:ext cx="7442869" cy="852320"/>
        </a:xfrm>
        <a:prstGeom prst="mathMinus">
          <a:avLst/>
        </a:prstGeom>
        <a:gradFill rotWithShape="1">
          <a:gsLst>
            <a:gs pos="0">
              <a:schemeClr val="accent1">
                <a:tint val="80000"/>
                <a:satMod val="107000"/>
                <a:lumMod val="103000"/>
              </a:schemeClr>
            </a:gs>
            <a:gs pos="100000">
              <a:schemeClr val="accent1">
                <a:tint val="82000"/>
                <a:satMod val="109000"/>
                <a:lumMod val="103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6D9F6EF0-F4FC-4B97-AD9F-D681D52968C1}">
      <dsp:nvSpPr>
        <dsp:cNvPr id="0" name=""/>
        <dsp:cNvSpPr/>
      </dsp:nvSpPr>
      <dsp:spPr>
        <a:xfrm>
          <a:off x="4246100" y="375907"/>
          <a:ext cx="2246649" cy="1892692"/>
        </a:xfrm>
        <a:prstGeom prst="downArrow">
          <a:avLst/>
        </a:prstGeom>
        <a:gradFill rotWithShape="1">
          <a:gsLst>
            <a:gs pos="0">
              <a:schemeClr val="accent1">
                <a:tint val="97000"/>
                <a:satMod val="100000"/>
                <a:lumMod val="102000"/>
              </a:schemeClr>
            </a:gs>
            <a:gs pos="50000">
              <a:schemeClr val="accent1">
                <a:shade val="100000"/>
                <a:satMod val="103000"/>
                <a:lumMod val="100000"/>
              </a:schemeClr>
            </a:gs>
            <a:gs pos="100000">
              <a:schemeClr val="accent1"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2B3CA134-1C2A-4CF5-ACDB-DAA3832B6A3D}">
      <dsp:nvSpPr>
        <dsp:cNvPr id="0" name=""/>
        <dsp:cNvSpPr/>
      </dsp:nvSpPr>
      <dsp:spPr>
        <a:xfrm>
          <a:off x="884604" y="31360"/>
          <a:ext cx="3080821" cy="1987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rPr>
            <a:t>Eficiência das barreiras sanitárias</a:t>
          </a:r>
          <a:endParaRPr lang="en-US" sz="2000" kern="1200" dirty="0">
            <a:latin typeface="Arial Black" panose="020B0A04020102020204" pitchFamily="34" charset="0"/>
          </a:endParaRPr>
        </a:p>
      </dsp:txBody>
      <dsp:txXfrm>
        <a:off x="884604" y="31360"/>
        <a:ext cx="3080821" cy="1987326"/>
      </dsp:txXfrm>
    </dsp:sp>
    <dsp:sp modelId="{94ADD1F6-89DC-44B9-9378-E54FA04C838F}">
      <dsp:nvSpPr>
        <dsp:cNvPr id="0" name=""/>
        <dsp:cNvSpPr/>
      </dsp:nvSpPr>
      <dsp:spPr>
        <a:xfrm>
          <a:off x="973076" y="2388047"/>
          <a:ext cx="2246649" cy="1892692"/>
        </a:xfrm>
        <a:prstGeom prst="upArrow">
          <a:avLst/>
        </a:prstGeom>
        <a:gradFill rotWithShape="1">
          <a:gsLst>
            <a:gs pos="0">
              <a:schemeClr val="accent1">
                <a:tint val="97000"/>
                <a:satMod val="100000"/>
                <a:lumMod val="102000"/>
              </a:schemeClr>
            </a:gs>
            <a:gs pos="50000">
              <a:schemeClr val="accent1">
                <a:shade val="100000"/>
                <a:satMod val="103000"/>
                <a:lumMod val="100000"/>
              </a:schemeClr>
            </a:gs>
            <a:gs pos="100000">
              <a:schemeClr val="accent1"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AB5ED2C3-31B9-4C15-AA5D-8265974A7C6A}">
      <dsp:nvSpPr>
        <dsp:cNvPr id="0" name=""/>
        <dsp:cNvSpPr/>
      </dsp:nvSpPr>
      <dsp:spPr>
        <a:xfrm>
          <a:off x="3724657" y="2744403"/>
          <a:ext cx="3227674" cy="1987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rPr>
            <a:t>Risco de contaminação dos animais</a:t>
          </a:r>
          <a:endParaRPr lang="en-US" sz="2000" kern="1200" dirty="0">
            <a:latin typeface="Arial Black" panose="020B0A04020102020204" pitchFamily="34" charset="0"/>
          </a:endParaRPr>
        </a:p>
      </dsp:txBody>
      <dsp:txXfrm>
        <a:off x="3724657" y="2744403"/>
        <a:ext cx="3227674" cy="1987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B84FA0C-9236-44EB-A741-62B26C62174E}" type="datetimeFigureOut">
              <a:rPr lang="pt-BR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1E9A5ED-34B1-44B4-961A-1DED4932E49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3435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/>
          </a:p>
        </p:txBody>
      </p:sp>
      <p:sp>
        <p:nvSpPr>
          <p:cNvPr id="1413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98A285-23D7-467D-AF42-D0A45E060BB0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6326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/>
          </a:p>
        </p:txBody>
      </p:sp>
      <p:sp>
        <p:nvSpPr>
          <p:cNvPr id="177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F702F3-4681-40F6-BC4F-57C63F538B3E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26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4F0FCD-A8F6-43DC-96DE-396A61265E44}" type="slidenum">
              <a:rPr lang="pt-BR"/>
              <a:pPr/>
              <a:t>14</a:t>
            </a:fld>
            <a:endParaRPr lang="pt-BR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4455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AFDE6-18CF-4C80-8605-ECEB648BD29F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8983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AFDE6-18CF-4C80-8605-ECEB648BD29F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3623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6067CF-C7BC-4D27-B761-351D08F4D879}" type="slidenum">
              <a:rPr lang="pt-BR" smtClean="0"/>
              <a:pPr>
                <a:defRPr/>
              </a:pPr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8713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6067CF-C7BC-4D27-B761-351D08F4D879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8805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70F85-380B-4298-8D44-F6D8FF7BCF27}" type="slidenum">
              <a:rPr lang="pt-BR" smtClean="0"/>
              <a:pPr/>
              <a:t>19</a:t>
            </a:fld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9C21A-CA24-435C-A58D-377E1EDCE8B6}" type="slidenum">
              <a:rPr lang="pt-BR" smtClean="0"/>
              <a:pPr/>
              <a:t>20</a:t>
            </a:fld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AFDE6-18CF-4C80-8605-ECEB648BD29F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4504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9EE88A-F4D9-4BEB-AB59-710DC6449C52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51DF39-8263-488C-A1D9-3C8B53534212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0382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AFDE6-18CF-4C80-8605-ECEB648BD29F}" type="slidenum">
              <a:rPr lang="pt-BR" smtClean="0"/>
              <a:pPr/>
              <a:t>23</a:t>
            </a:fld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9EE88A-F4D9-4BEB-AB59-710DC6449C52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9EE88A-F4D9-4BEB-AB59-710DC6449C52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9EE88A-F4D9-4BEB-AB59-710DC6449C52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9EE88A-F4D9-4BEB-AB59-710DC6449C52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9EE88A-F4D9-4BEB-AB59-710DC6449C52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9EE88A-F4D9-4BEB-AB59-710DC6449C52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916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9EE88A-F4D9-4BEB-AB59-710DC6449C52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634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73EC2-98FB-4523-9181-BC1FD05ECB3F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AFDE6-18CF-4C80-8605-ECEB648BD29F}" type="slidenum">
              <a:rPr lang="pt-BR" smtClean="0"/>
              <a:pPr/>
              <a:t>34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301928B-1E17-4FAC-9FBD-AD491E6C0193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pt-BR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43719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70F85-380B-4298-8D44-F6D8FF7BCF27}" type="slidenum">
              <a:rPr lang="pt-BR" smtClean="0"/>
              <a:pPr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67300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70F85-380B-4298-8D44-F6D8FF7BCF27}" type="slidenum">
              <a:rPr lang="pt-BR" smtClean="0"/>
              <a:pPr/>
              <a:t>46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D66F2F-CD89-4CD2-A024-25399FA5D7F9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9149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E9A5ED-34B1-44B4-961A-1DED4932E49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966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AFDE6-18CF-4C80-8605-ECEB648BD29F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4488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499DE0-A9C2-4B50-847C-BD929EB4E226}" type="slidenum">
              <a:rPr lang="pt-BR"/>
              <a:pPr/>
              <a:t>10</a:t>
            </a:fld>
            <a:endParaRPr lang="pt-BR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3453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E9A5ED-34B1-44B4-961A-1DED4932E49B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0765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6067CF-C7BC-4D27-B761-351D08F4D879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866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140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0466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9328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5069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4299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BF209A-3F62-4A4F-9FB9-92B14F504570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E126C7-9CBE-43F4-8B62-12A513720B86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1100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F74782-5F7B-4280-A8D7-DC064BEBDD2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A1212E-3280-49F9-890D-8C35DD2313E8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2442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718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42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7380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7696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1950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C1D52B82-E696-468E-AEB2-6940C2DE14C7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550D1-9E7F-4723-A6EC-549E0A385067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5396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4769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9042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502400" y="1600201"/>
            <a:ext cx="5080000" cy="21891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502400" y="3941763"/>
            <a:ext cx="5080000" cy="2189162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7BC29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91BA519B-841A-4127-A345-9A86B50628F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4134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9654" y="2386744"/>
            <a:ext cx="9252693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5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1467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7135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232" y="2386744"/>
            <a:ext cx="9253728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BF209A-3F62-4A4F-9FB9-92B14F504570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E126C7-9CBE-43F4-8B62-12A513720B86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7295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69653" y="2638044"/>
            <a:ext cx="4384031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6" y="2638044"/>
            <a:ext cx="4387355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F74782-5F7B-4280-A8D7-DC064BEBDD2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A1212E-3280-49F9-890D-8C35DD2313E8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44006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9652" y="2313435"/>
            <a:ext cx="4384032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9652" y="3143250"/>
            <a:ext cx="4384032" cy="25967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387355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5"/>
            <a:ext cx="4387355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936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9484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BF209A-3F62-4A4F-9FB9-92B14F504570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E126C7-9CBE-43F4-8B62-12A513720B86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4722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63806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271" y="2243830"/>
            <a:ext cx="4387459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620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54271" y="6236208"/>
            <a:ext cx="5075197" cy="320040"/>
          </a:xfrm>
        </p:spPr>
        <p:txBody>
          <a:bodyPr>
            <a:normAutofit/>
          </a:bodyPr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2681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2243828"/>
            <a:ext cx="438912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1" y="0"/>
            <a:ext cx="6102097" cy="6858000"/>
          </a:xfrm>
          <a:solidFill>
            <a:schemeClr val="bg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620" y="3549920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C1D52B82-E696-468E-AEB2-6940C2DE14C7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53440" y="6236208"/>
            <a:ext cx="5071872" cy="320040"/>
          </a:xfrm>
        </p:spPr>
        <p:txBody>
          <a:bodyPr>
            <a:normAutofit/>
          </a:bodyPr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550D1-9E7F-4723-A6EC-549E0A385067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76474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17139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405288" cy="498348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41395" y="937260"/>
            <a:ext cx="6288232" cy="498348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4371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502400" y="1600201"/>
            <a:ext cx="5080000" cy="21891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502400" y="3941763"/>
            <a:ext cx="5080000" cy="2189162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7BC29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91BA519B-841A-4127-A345-9A86B50628F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592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F74782-5F7B-4280-A8D7-DC064BEBDD2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A1212E-3280-49F9-890D-8C35DD2313E8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2721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1551C5-3B1D-4423-A888-6B125EC105A9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98F41-8AA4-40E2-8B36-69B9527B963E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4263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907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859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7874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D52B82-E696-468E-AEB2-6940C2DE14C7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550D1-9E7F-4723-A6EC-549E0A385067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9701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9496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4955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41394" y="964692"/>
            <a:ext cx="7917007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1394" y="2638046"/>
            <a:ext cx="7917007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71924" y="6238816"/>
            <a:ext cx="2753747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fld id="{B67234CA-DC87-4558-B362-6B5ECCAE7C13}" type="datetimeFigureOut">
              <a:rPr lang="pt-BR" smtClean="0"/>
              <a:pPr>
                <a:defRPr/>
              </a:pPr>
              <a:t>09/11/2022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9652" y="6236208"/>
            <a:ext cx="60755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86816" y="6217920"/>
            <a:ext cx="48768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695FB80-0ABB-4307-B43D-278ACFE63A9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3304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gi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antigo.mctic.gov.br/mctic/opencms/institucional/concea/arquivos/legislacao/resolucoes_normativas/Resolucao-Normativa-CONCEA-n-30-de-02.02.2016-D.O.U.-de-03.02.2016-Secao-I-Pag.-03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microsoft.com/office/2007/relationships/hdphoto" Target="../media/hdphoto4.wdp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ntigo.mctic.gov.br/mctic/opencms/institucional/concea/arquivos/legislacao/resolucoes_normativas/Resolucao-Normativa-CONCEA-n-30-de-02.02.2016-D.O.U.-de-03.02.2016-Secao-I-Pag.-03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river.com/products-services/research-models-services/animal-health-surveillance/infectious-agent-information/sialodacryoadenitis-virus-sdav" TargetMode="External"/><Relationship Id="rId13" Type="http://schemas.openxmlformats.org/officeDocument/2006/relationships/hyperlink" Target="https://www.criver.com/resources/pneumonia-virus-mice-pvm-technical-sheet" TargetMode="External"/><Relationship Id="rId3" Type="http://schemas.openxmlformats.org/officeDocument/2006/relationships/hyperlink" Target="https://www.criver.com/resources/mouse-rotavirus-technical-sheet" TargetMode="External"/><Relationship Id="rId7" Type="http://schemas.openxmlformats.org/officeDocument/2006/relationships/hyperlink" Target="https://www.criver.com/resources/theiloviruses-technical-sheet" TargetMode="External"/><Relationship Id="rId12" Type="http://schemas.openxmlformats.org/officeDocument/2006/relationships/hyperlink" Target="https://www.criver.com/resources/ectromelia-virus-mousepox-technical-sheet" TargetMode="External"/><Relationship Id="rId2" Type="http://schemas.openxmlformats.org/officeDocument/2006/relationships/hyperlink" Target="https://www.criver.com/products-services/research-models-services/animal-health-surveillance/infectious-agent-information/mouse-hepatitis-virus-mhv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criver.com/resources/rat-parvoviruses-technical-sheet" TargetMode="External"/><Relationship Id="rId11" Type="http://schemas.openxmlformats.org/officeDocument/2006/relationships/hyperlink" Target="https://www.criver.com/resources/mouse-adenovirus-technical-sheet" TargetMode="External"/><Relationship Id="rId5" Type="http://schemas.openxmlformats.org/officeDocument/2006/relationships/hyperlink" Target="https://www.criver.com/products-services/research-models-services/animal-health-surveillance/infectious-agent-information/mouse-parvoviruses" TargetMode="External"/><Relationship Id="rId15" Type="http://schemas.openxmlformats.org/officeDocument/2006/relationships/hyperlink" Target="https://www.criver.com/resources/sendai-virus-technical-sheet" TargetMode="External"/><Relationship Id="rId10" Type="http://schemas.openxmlformats.org/officeDocument/2006/relationships/hyperlink" Target="https://www.criver.com/resources/lymphocytic-choriomeningitis-virus-technical-sheet" TargetMode="External"/><Relationship Id="rId4" Type="http://schemas.openxmlformats.org/officeDocument/2006/relationships/hyperlink" Target="https://www.criver.com/products-services/research-models-services/animal-health-surveillance/infectious-agent-information/murine-norovirus-mnv" TargetMode="External"/><Relationship Id="rId9" Type="http://schemas.openxmlformats.org/officeDocument/2006/relationships/hyperlink" Target="https://www.criver.com/resources/hantaviruses-technical-sheet" TargetMode="External"/><Relationship Id="rId14" Type="http://schemas.openxmlformats.org/officeDocument/2006/relationships/hyperlink" Target="https://www.criver.com/resources/reovirus-technical-sheet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iver.com/resources/rabbit-caliciviruses-technical-sheet" TargetMode="External"/><Relationship Id="rId2" Type="http://schemas.openxmlformats.org/officeDocument/2006/relationships/hyperlink" Target="https://www.criver.com/resources/guinea-pig-adenovirus-technical-sheet" TargetMode="Externa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criver.com/resources/guinea-pig-cytomegalovirus-gpcmv-technical-sheet" TargetMode="External"/><Relationship Id="rId4" Type="http://schemas.openxmlformats.org/officeDocument/2006/relationships/hyperlink" Target="https://www.criver.com/resources/sendai-virus-technical-sheet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river.com/resources/mycoplasma-pulmonis-technical-sheet" TargetMode="External"/><Relationship Id="rId13" Type="http://schemas.openxmlformats.org/officeDocument/2006/relationships/hyperlink" Target="https://www.criver.com/resources/pneumocystis-p-murina-p-carinii-p-wakefieldae-p-oryctolagi-technical-sheet" TargetMode="External"/><Relationship Id="rId3" Type="http://schemas.openxmlformats.org/officeDocument/2006/relationships/hyperlink" Target="https://www.criver.com/resources/beta-haemolytic-streptococci-bhs-technical-sheet" TargetMode="External"/><Relationship Id="rId7" Type="http://schemas.openxmlformats.org/officeDocument/2006/relationships/hyperlink" Target="https://www.criver.com/resources/corynebacterium-kutscheri-technical-sheet" TargetMode="External"/><Relationship Id="rId12" Type="http://schemas.openxmlformats.org/officeDocument/2006/relationships/hyperlink" Target="https://www.criver.com/products-services/research-models-services/animal-health-surveillance/infectious-agent-information/cilia-associated-respiratory-bacillus?region=3601" TargetMode="External"/><Relationship Id="rId2" Type="http://schemas.openxmlformats.org/officeDocument/2006/relationships/hyperlink" Target="https://www.criver.com/resources/helicobacter-species-technical-sheet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criver.com/resources/clostridium-piliforme-tyzzers-disease-technical-sheet" TargetMode="External"/><Relationship Id="rId11" Type="http://schemas.openxmlformats.org/officeDocument/2006/relationships/hyperlink" Target="https://www.criver.com/products-services/research-models-services/animal-health-surveillance/infectious-agent-information/cilia-associated-respiratory-bacillus" TargetMode="External"/><Relationship Id="rId5" Type="http://schemas.openxmlformats.org/officeDocument/2006/relationships/hyperlink" Target="https://www.criver.com/resources/citrobacter-rodentium-technical-sheet" TargetMode="External"/><Relationship Id="rId10" Type="http://schemas.openxmlformats.org/officeDocument/2006/relationships/hyperlink" Target="https://www.criver.com/resources/streptobacillus-moniliformis-technical-sheet" TargetMode="External"/><Relationship Id="rId4" Type="http://schemas.openxmlformats.org/officeDocument/2006/relationships/hyperlink" Target="https://www.criver.com/resources/streptococcus-pneumoniae-technical-sheet" TargetMode="External"/><Relationship Id="rId9" Type="http://schemas.openxmlformats.org/officeDocument/2006/relationships/hyperlink" Target="https://www.criver.com/resources/salmonella-technical-sheet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river.com/resources/corynebacterium-kutscheri-technical-sheet" TargetMode="External"/><Relationship Id="rId3" Type="http://schemas.openxmlformats.org/officeDocument/2006/relationships/hyperlink" Target="https://www.criver.com/resources/pasteurella-multocida-technical-sheet" TargetMode="External"/><Relationship Id="rId7" Type="http://schemas.openxmlformats.org/officeDocument/2006/relationships/hyperlink" Target="https://www.criver.com/resources/clostridium-piliforme-tyzzers-disease-technical-sheet" TargetMode="External"/><Relationship Id="rId12" Type="http://schemas.openxmlformats.org/officeDocument/2006/relationships/hyperlink" Target="https://www.criver.com/products-services/research-models-services/animal-health-surveillance/infectious-agent-information/cilia-associated-respiratory-bacillus?region=3601" TargetMode="External"/><Relationship Id="rId2" Type="http://schemas.openxmlformats.org/officeDocument/2006/relationships/hyperlink" Target="https://www.criver.com/resources/infectious-agent-sheet-bordetella-bronchiseptica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criver.com/resources/citrobacter-rodentium-technical-sheet" TargetMode="External"/><Relationship Id="rId11" Type="http://schemas.openxmlformats.org/officeDocument/2006/relationships/hyperlink" Target="https://www.criver.com/products-services/research-models-services/animal-health-surveillance/infectious-agent-information/cilia-associated-respiratory-bacillus" TargetMode="External"/><Relationship Id="rId5" Type="http://schemas.openxmlformats.org/officeDocument/2006/relationships/hyperlink" Target="https://www.criver.com/resources/streptococcus-pneumoniae-technical-sheet" TargetMode="External"/><Relationship Id="rId10" Type="http://schemas.openxmlformats.org/officeDocument/2006/relationships/hyperlink" Target="https://www.criver.com/resources/streptobacillus-moniliformis-technical-sheet" TargetMode="External"/><Relationship Id="rId4" Type="http://schemas.openxmlformats.org/officeDocument/2006/relationships/hyperlink" Target="https://www.criver.com/resources/beta-haemolytic-streptococci-bhs-technical-sheet" TargetMode="External"/><Relationship Id="rId9" Type="http://schemas.openxmlformats.org/officeDocument/2006/relationships/hyperlink" Target="https://www.criver.com/resources/salmonella-technical-shee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iver.com/resources/fur-skin-and-ear-mites-technical-sheet" TargetMode="External"/><Relationship Id="rId2" Type="http://schemas.openxmlformats.org/officeDocument/2006/relationships/hyperlink" Target="https://www.criver.com/products-services/research-models-services/animal-health-surveillance/infectious-agent-information/intestinal-protozoa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criver.com/products-services/research-models-services/animal-health-surveillance/infectious-agent-information/rabbit-coccidiosis" TargetMode="External"/><Relationship Id="rId5" Type="http://schemas.openxmlformats.org/officeDocument/2006/relationships/hyperlink" Target="https://www.criver.com/resources/pseudoparasites-technical-sheet" TargetMode="External"/><Relationship Id="rId4" Type="http://schemas.openxmlformats.org/officeDocument/2006/relationships/hyperlink" Target="https://www.criver.com/products-services/research-models-services/animal-health-surveillance/infectious-agent-information/pinworms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dora.missouri.edu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6.wdp"/><Relationship Id="rId11" Type="http://schemas.openxmlformats.org/officeDocument/2006/relationships/image" Target="../media/image61.jpeg"/><Relationship Id="rId5" Type="http://schemas.openxmlformats.org/officeDocument/2006/relationships/image" Target="../media/image5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rawstory.com/rs/wp-content/uploads/2014/12/mouse-test-tubes-scientist-800x430.jpg">
            <a:extLst>
              <a:ext uri="{FF2B5EF4-FFF2-40B4-BE49-F238E27FC236}">
                <a16:creationId xmlns:a16="http://schemas.microsoft.com/office/drawing/2014/main" id="{22A41571-AA9B-4621-B30B-AB8FE37A4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r="1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1CB04F8-90B5-4712-B243-67BA5EB68A9C}"/>
              </a:ext>
            </a:extLst>
          </p:cNvPr>
          <p:cNvSpPr/>
          <p:nvPr/>
        </p:nvSpPr>
        <p:spPr>
          <a:xfrm>
            <a:off x="5447928" y="3284984"/>
            <a:ext cx="6229200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Sanidade  de Animais de Laboratório</a:t>
            </a:r>
          </a:p>
          <a:p>
            <a:pPr algn="r">
              <a:spcAft>
                <a:spcPts val="600"/>
              </a:spcAft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VPT2203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55440" y="1017798"/>
            <a:ext cx="9001000" cy="1827527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  <a:spcAft>
                <a:spcPct val="30000"/>
              </a:spcAft>
              <a:buFont typeface="Wingdings" pitchFamily="2" charset="2"/>
              <a:buChar char="§"/>
            </a:pPr>
            <a:r>
              <a:rPr lang="pt-BR" sz="2000" dirty="0">
                <a:latin typeface="Futura Md BT" pitchFamily="34" charset="0"/>
              </a:rPr>
              <a:t>Devem ser mantidos em biotérios com barreiras sanitárias rigorosas;</a:t>
            </a:r>
          </a:p>
          <a:p>
            <a:pPr eaLnBrk="1" hangingPunct="1">
              <a:lnSpc>
                <a:spcPct val="150000"/>
              </a:lnSpc>
              <a:spcAft>
                <a:spcPct val="30000"/>
              </a:spcAft>
              <a:buFont typeface="Wingdings" pitchFamily="2" charset="2"/>
              <a:buChar char="§"/>
            </a:pPr>
            <a:r>
              <a:rPr lang="pt-BR" sz="2000" dirty="0">
                <a:latin typeface="Futura Md BT" pitchFamily="34" charset="0"/>
              </a:rPr>
              <a:t>Sensíveis à infecções.</a:t>
            </a:r>
          </a:p>
        </p:txBody>
      </p:sp>
      <p:pic>
        <p:nvPicPr>
          <p:cNvPr id="4" name="Picture 9" descr="cage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7680176" y="3212976"/>
            <a:ext cx="3133529" cy="2676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 descr="Uma imagem contendo interior, bagagem, parede, pessoa&#10;&#10;Descrição gerada automaticamente">
            <a:extLst>
              <a:ext uri="{FF2B5EF4-FFF2-40B4-BE49-F238E27FC236}">
                <a16:creationId xmlns:a16="http://schemas.microsoft.com/office/drawing/2014/main" id="{76FEB21D-1028-450F-A137-27939BD144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2845325"/>
            <a:ext cx="5303315" cy="353600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2591BBF-5C95-405D-B9C2-2C0545953C23}"/>
              </a:ext>
            </a:extLst>
          </p:cNvPr>
          <p:cNvSpPr txBox="1"/>
          <p:nvPr/>
        </p:nvSpPr>
        <p:spPr>
          <a:xfrm>
            <a:off x="1055440" y="191683"/>
            <a:ext cx="2066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Ambiente</a:t>
            </a:r>
          </a:p>
        </p:txBody>
      </p:sp>
    </p:spTree>
    <p:extLst>
      <p:ext uri="{BB962C8B-B14F-4D97-AF65-F5344CB8AC3E}">
        <p14:creationId xmlns:p14="http://schemas.microsoft.com/office/powerpoint/2010/main" val="404988320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24">
            <a:extLst>
              <a:ext uri="{FF2B5EF4-FFF2-40B4-BE49-F238E27FC236}">
                <a16:creationId xmlns:a16="http://schemas.microsoft.com/office/drawing/2014/main" id="{DCA9B3A7-1AAE-4F09-A474-C7AD33AEC9AF}"/>
              </a:ext>
            </a:extLst>
          </p:cNvPr>
          <p:cNvSpPr/>
          <p:nvPr/>
        </p:nvSpPr>
        <p:spPr>
          <a:xfrm>
            <a:off x="2399169" y="4884602"/>
            <a:ext cx="617220" cy="617220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perspectiveRelaxed">
              <a:rot lat="17973601" lon="0" rev="0"/>
            </a:camera>
            <a:lightRig rig="threePt" dir="t"/>
          </a:scene3d>
          <a:sp3d>
            <a:bevelT h="1270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" name="Oval 25">
            <a:extLst>
              <a:ext uri="{FF2B5EF4-FFF2-40B4-BE49-F238E27FC236}">
                <a16:creationId xmlns:a16="http://schemas.microsoft.com/office/drawing/2014/main" id="{052B2BC5-2CD5-4958-B365-DCFEE1B120E7}"/>
              </a:ext>
            </a:extLst>
          </p:cNvPr>
          <p:cNvSpPr/>
          <p:nvPr/>
        </p:nvSpPr>
        <p:spPr>
          <a:xfrm>
            <a:off x="2536329" y="4308539"/>
            <a:ext cx="342900" cy="3429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perspectiveRelaxed">
              <a:rot lat="17973601" lon="0" rev="0"/>
            </a:camera>
            <a:lightRig rig="threePt" dir="t"/>
          </a:scene3d>
          <a:sp3d extrusionH="800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2613602" y="4365105"/>
            <a:ext cx="6863608" cy="2863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07780" y="1190163"/>
            <a:ext cx="6777051" cy="318887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641747"/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05F371-8C4B-4854-B46D-99C1B3B5EBA5}"/>
              </a:ext>
            </a:extLst>
          </p:cNvPr>
          <p:cNvGrpSpPr/>
          <p:nvPr/>
        </p:nvGrpSpPr>
        <p:grpSpPr>
          <a:xfrm>
            <a:off x="1487488" y="695886"/>
            <a:ext cx="2468880" cy="2468880"/>
            <a:chOff x="816988" y="-215152"/>
            <a:chExt cx="3291840" cy="3291840"/>
          </a:xfrm>
        </p:grpSpPr>
        <p:sp>
          <p:nvSpPr>
            <p:cNvPr id="9" name="Oval 8"/>
            <p:cNvSpPr/>
            <p:nvPr/>
          </p:nvSpPr>
          <p:spPr>
            <a:xfrm rot="10800000">
              <a:off x="816988" y="-215152"/>
              <a:ext cx="3291840" cy="3291840"/>
            </a:xfrm>
            <a:prstGeom prst="star12">
              <a:avLst/>
            </a:prstGeom>
            <a:solidFill>
              <a:srgbClr val="92D050"/>
            </a:solidFill>
            <a:ln>
              <a:noFill/>
            </a:ln>
            <a:scene3d>
              <a:camera prst="isometricTopUp">
                <a:rot lat="19208643" lon="14195796" rev="6774595"/>
              </a:camera>
              <a:lightRig rig="threePt" dir="t"/>
            </a:scene3d>
            <a:sp3d z="2540000" prstMaterial="softEdge">
              <a:bevelB w="444500" h="1155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Oval 9"/>
            <p:cNvSpPr/>
            <p:nvPr/>
          </p:nvSpPr>
          <p:spPr>
            <a:xfrm rot="10800000">
              <a:off x="1274188" y="242048"/>
              <a:ext cx="2377440" cy="2377440"/>
            </a:xfrm>
            <a:prstGeom prst="star12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isometricTopUp">
                <a:rot lat="19208643" lon="14195796" rev="6774595"/>
              </a:camera>
              <a:lightRig rig="threePt" dir="t"/>
            </a:scene3d>
            <a:sp3d z="1270000" prstMaterial="softEdge">
              <a:bevelB w="444500" h="1155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1" name="Oval 10"/>
            <p:cNvSpPr/>
            <p:nvPr/>
          </p:nvSpPr>
          <p:spPr>
            <a:xfrm rot="10800000">
              <a:off x="1731388" y="699248"/>
              <a:ext cx="1463040" cy="1463040"/>
            </a:xfrm>
            <a:prstGeom prst="star12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isometricTopUp">
                <a:rot lat="19208643" lon="14195796" rev="6774595"/>
              </a:camera>
              <a:lightRig rig="threePt" dir="t"/>
            </a:scene3d>
            <a:sp3d prstMaterial="softEdge">
              <a:bevelB w="444500" h="1155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C9ABDC1-F308-4203-B76B-CFA73F93DD02}"/>
              </a:ext>
            </a:extLst>
          </p:cNvPr>
          <p:cNvSpPr txBox="1"/>
          <p:nvPr/>
        </p:nvSpPr>
        <p:spPr>
          <a:xfrm>
            <a:off x="4463767" y="1299211"/>
            <a:ext cx="432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Convencionais ou </a:t>
            </a:r>
            <a:r>
              <a:rPr lang="pt-BR" sz="2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haloxênicos</a:t>
            </a:r>
            <a:endParaRPr lang="es-UY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7E75B5-476A-46B6-86BD-CC080AE5C53A}"/>
              </a:ext>
            </a:extLst>
          </p:cNvPr>
          <p:cNvSpPr txBox="1"/>
          <p:nvPr/>
        </p:nvSpPr>
        <p:spPr>
          <a:xfrm>
            <a:off x="4463767" y="2129790"/>
            <a:ext cx="48082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Microbiota indefinida / desconhecida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0238" indent="-274638">
              <a:buFont typeface="Wingdings" panose="05000000000000000000" pitchFamily="2" charset="2"/>
              <a:buChar char="ü"/>
            </a:pP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Livres de ectoparasitas e patógenos que causam zoonoses.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ixaDeTexto 8">
            <a:extLst>
              <a:ext uri="{FF2B5EF4-FFF2-40B4-BE49-F238E27FC236}">
                <a16:creationId xmlns:a16="http://schemas.microsoft.com/office/drawing/2014/main" id="{3DBF3D36-69F7-40C5-9043-0957E8A50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634" y="5878044"/>
            <a:ext cx="79967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en-US" sz="1200" dirty="0" err="1"/>
              <a:t>Górska</a:t>
            </a:r>
            <a:r>
              <a:rPr lang="en-US" sz="1200" dirty="0"/>
              <a:t> P.</a:t>
            </a:r>
            <a:r>
              <a:rPr lang="pt-BR" sz="1200" dirty="0"/>
              <a:t> </a:t>
            </a:r>
            <a:r>
              <a:rPr lang="en-US" sz="1200" dirty="0"/>
              <a:t>Principles in laboratory animal research for experimental purposes. Med </a:t>
            </a:r>
            <a:r>
              <a:rPr lang="en-US" sz="1200" dirty="0" err="1"/>
              <a:t>Sci</a:t>
            </a:r>
            <a:r>
              <a:rPr lang="en-US" sz="1200" dirty="0"/>
              <a:t> </a:t>
            </a:r>
            <a:r>
              <a:rPr lang="en-US" sz="1200" dirty="0" err="1"/>
              <a:t>Monit</a:t>
            </a:r>
            <a:r>
              <a:rPr lang="en-US" sz="1200" dirty="0"/>
              <a:t>. 2000 Jan-Feb;6(1):171-80.</a:t>
            </a:r>
          </a:p>
          <a:p>
            <a:pPr algn="just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02668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/>
          <a:stretch/>
        </p:blipFill>
        <p:spPr>
          <a:xfrm>
            <a:off x="911424" y="2329348"/>
            <a:ext cx="4680520" cy="383595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922" y="2329346"/>
            <a:ext cx="5114610" cy="383595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58DC456-0D46-47EE-AC2B-6F451464C8C2}"/>
              </a:ext>
            </a:extLst>
          </p:cNvPr>
          <p:cNvSpPr txBox="1"/>
          <p:nvPr/>
        </p:nvSpPr>
        <p:spPr>
          <a:xfrm>
            <a:off x="911738" y="334397"/>
            <a:ext cx="2066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Ambiente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1A8DF52-CE8E-441A-840F-0C49982F1DA2}"/>
              </a:ext>
            </a:extLst>
          </p:cNvPr>
          <p:cNvSpPr txBox="1">
            <a:spLocks noChangeArrowheads="1"/>
          </p:cNvSpPr>
          <p:nvPr/>
        </p:nvSpPr>
        <p:spPr>
          <a:xfrm>
            <a:off x="886468" y="1134401"/>
            <a:ext cx="9667899" cy="1827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ct val="30000"/>
              </a:spcAft>
              <a:buFont typeface="Wingdings" pitchFamily="2" charset="2"/>
              <a:buChar char="§"/>
            </a:pPr>
            <a:r>
              <a:rPr lang="pt-BR" sz="2400" dirty="0">
                <a:latin typeface="Futura Md BT" pitchFamily="34" charset="0"/>
              </a:rPr>
              <a:t>Biotérios com barreiras sanitárias de baixa segurança.</a:t>
            </a:r>
          </a:p>
        </p:txBody>
      </p:sp>
    </p:spTree>
    <p:extLst>
      <p:ext uri="{BB962C8B-B14F-4D97-AF65-F5344CB8AC3E}">
        <p14:creationId xmlns:p14="http://schemas.microsoft.com/office/powerpoint/2010/main" val="280909928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9F9EF0-93D5-4D4B-BAFE-477002814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D0814B8-08E0-42FA-A4AB-435AF6303CC5}"/>
              </a:ext>
            </a:extLst>
          </p:cNvPr>
          <p:cNvSpPr/>
          <p:nvPr/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>
              <a:alpha val="10000"/>
            </a:srgbClr>
          </a:solidFill>
          <a:ln>
            <a:solidFill>
              <a:schemeClr val="tx1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 kern="1200" cap="all" spc="200" baseline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+mj-ea"/>
                <a:cs typeface="+mj-cs"/>
              </a:rPr>
              <a:t>Barreira Sanitária</a:t>
            </a:r>
            <a:endParaRPr lang="en-US" sz="2800" kern="1200" cap="all" spc="200" baseline="0">
              <a:latin typeface="+mj-lt"/>
              <a:ea typeface="+mj-ea"/>
              <a:cs typeface="+mj-cs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680E124C-DF80-469E-BB08-57ECFF79E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136" y="2708920"/>
            <a:ext cx="7825304" cy="34563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just" defTabSz="914400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defRPr/>
            </a:pPr>
            <a:r>
              <a:rPr lang="pt-BR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o conjunto de sistemas que combina </a:t>
            </a:r>
            <a:r>
              <a:rPr lang="pt-BR" sz="240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CONSTRUTIVOS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40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EQUIPAMENTOS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240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MÉTODOS OPERACIONAIS</a:t>
            </a:r>
            <a:r>
              <a:rPr lang="pt-BR" sz="2400" dirty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buscam estabilizar as condições ambientais das áreas fechadas e restritas, e minimizar a probabilidade de patógenos e outros microrganismos indesejáveis infectarem a população animal das áreas limpas (ILAR, 1976).”</a:t>
            </a:r>
            <a:endParaRPr lang="pt-BR" sz="2400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greenish_sick_rat_seeing_rat_ve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72264" y="3575731"/>
            <a:ext cx="2711196" cy="2290572"/>
          </a:xfrm>
          <a:prstGeom prst="rect">
            <a:avLst/>
          </a:prstGeo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870887164"/>
              </p:ext>
            </p:extLst>
          </p:nvPr>
        </p:nvGraphicFramePr>
        <p:xfrm>
          <a:off x="479376" y="1134573"/>
          <a:ext cx="7488832" cy="4731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3392130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40028F6F-A32D-4975-A5FB-8C13896AA19E}"/>
              </a:ext>
            </a:extLst>
          </p:cNvPr>
          <p:cNvSpPr/>
          <p:nvPr/>
        </p:nvSpPr>
        <p:spPr>
          <a:xfrm>
            <a:off x="2985373" y="332656"/>
            <a:ext cx="6221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Métodos Operacionais</a:t>
            </a:r>
          </a:p>
          <a:p>
            <a:pPr algn="ctr"/>
            <a:r>
              <a:rPr lang="pt-BR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Procedimento Operacional Padrão (POP)</a:t>
            </a:r>
            <a:endParaRPr lang="pt-B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Standard Operating Procedures | Division of Comparative Medicine">
            <a:extLst>
              <a:ext uri="{FF2B5EF4-FFF2-40B4-BE49-F238E27FC236}">
                <a16:creationId xmlns:a16="http://schemas.microsoft.com/office/drawing/2014/main" id="{0719FB53-1B60-444A-9849-67F94962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92896"/>
            <a:ext cx="91440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037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31"/>
          <p:cNvGrpSpPr/>
          <p:nvPr/>
        </p:nvGrpSpPr>
        <p:grpSpPr>
          <a:xfrm>
            <a:off x="2913331" y="1484784"/>
            <a:ext cx="6914444" cy="4876800"/>
            <a:chOff x="1259632" y="1484784"/>
            <a:chExt cx="6914444" cy="4876800"/>
          </a:xfrm>
        </p:grpSpPr>
        <p:pic>
          <p:nvPicPr>
            <p:cNvPr id="2050" name="Picture 2" descr="http://www.fiocruz.br/biosseguranca/Bis/lab_virtual/Imagens_2/equip_prot_individual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632" y="1484784"/>
              <a:ext cx="2267712" cy="4876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12" name="Conector de seta reta 11"/>
            <p:cNvCxnSpPr/>
            <p:nvPr/>
          </p:nvCxnSpPr>
          <p:spPr>
            <a:xfrm>
              <a:off x="2483768" y="1844824"/>
              <a:ext cx="1943770" cy="0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ector de seta reta 12"/>
            <p:cNvCxnSpPr/>
            <p:nvPr/>
          </p:nvCxnSpPr>
          <p:spPr>
            <a:xfrm>
              <a:off x="2555776" y="2276872"/>
              <a:ext cx="1871762" cy="0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ector de seta reta 13"/>
            <p:cNvCxnSpPr/>
            <p:nvPr/>
          </p:nvCxnSpPr>
          <p:spPr>
            <a:xfrm flipV="1">
              <a:off x="2771800" y="3429000"/>
              <a:ext cx="1655738" cy="8384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ector de seta reta 14"/>
            <p:cNvCxnSpPr/>
            <p:nvPr/>
          </p:nvCxnSpPr>
          <p:spPr>
            <a:xfrm>
              <a:off x="2915816" y="2924944"/>
              <a:ext cx="1511722" cy="0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ector de seta reta 15"/>
            <p:cNvCxnSpPr/>
            <p:nvPr/>
          </p:nvCxnSpPr>
          <p:spPr>
            <a:xfrm>
              <a:off x="2699792" y="5517232"/>
              <a:ext cx="1727746" cy="0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ector de seta reta 16"/>
            <p:cNvCxnSpPr/>
            <p:nvPr/>
          </p:nvCxnSpPr>
          <p:spPr>
            <a:xfrm>
              <a:off x="2771800" y="6093296"/>
              <a:ext cx="1655738" cy="0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CaixaDeTexto 25"/>
            <p:cNvSpPr txBox="1"/>
            <p:nvPr/>
          </p:nvSpPr>
          <p:spPr>
            <a:xfrm>
              <a:off x="4427538" y="1556792"/>
              <a:ext cx="1091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ras Bold ITC" panose="020B0907030504020204" pitchFamily="34" charset="0"/>
                </a:rPr>
                <a:t>Gorro</a:t>
              </a:r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4427538" y="2060848"/>
              <a:ext cx="14638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ras Bold ITC" panose="020B0907030504020204" pitchFamily="34" charset="0"/>
                </a:rPr>
                <a:t>Máscara</a:t>
              </a:r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4427538" y="2708920"/>
              <a:ext cx="37465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ras Bold ITC" panose="020B0907030504020204" pitchFamily="34" charset="0"/>
                </a:rPr>
                <a:t>Jaleco de manga longa</a:t>
              </a: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4427538" y="3212976"/>
              <a:ext cx="10839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ras Bold ITC" panose="020B0907030504020204" pitchFamily="34" charset="0"/>
                </a:rPr>
                <a:t>Luvas</a:t>
              </a:r>
            </a:p>
          </p:txBody>
        </p:sp>
        <p:sp>
          <p:nvSpPr>
            <p:cNvPr id="30" name="CaixaDeTexto 29"/>
            <p:cNvSpPr txBox="1"/>
            <p:nvPr/>
          </p:nvSpPr>
          <p:spPr>
            <a:xfrm>
              <a:off x="4427538" y="5229200"/>
              <a:ext cx="10134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ras Bold ITC" panose="020B0907030504020204" pitchFamily="34" charset="0"/>
                </a:rPr>
                <a:t>Calça</a:t>
              </a:r>
            </a:p>
          </p:txBody>
        </p:sp>
        <p:sp>
          <p:nvSpPr>
            <p:cNvPr id="31" name="CaixaDeTexto 30"/>
            <p:cNvSpPr txBox="1"/>
            <p:nvPr/>
          </p:nvSpPr>
          <p:spPr>
            <a:xfrm>
              <a:off x="4427538" y="5877272"/>
              <a:ext cx="12490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ras Bold ITC" panose="020B0907030504020204" pitchFamily="34" charset="0"/>
                </a:rPr>
                <a:t>Propés</a:t>
              </a:r>
              <a:endParaRPr lang="pt-BR" sz="24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Eras Bold ITC" panose="020B0907030504020204" pitchFamily="34" charset="0"/>
              </a:endParaRPr>
            </a:p>
          </p:txBody>
        </p:sp>
      </p:grpSp>
      <p:sp>
        <p:nvSpPr>
          <p:cNvPr id="3" name="Retângulo 2">
            <a:extLst>
              <a:ext uri="{FF2B5EF4-FFF2-40B4-BE49-F238E27FC236}">
                <a16:creationId xmlns:a16="http://schemas.microsoft.com/office/drawing/2014/main" id="{40028F6F-A32D-4975-A5FB-8C13896AA19E}"/>
              </a:ext>
            </a:extLst>
          </p:cNvPr>
          <p:cNvSpPr/>
          <p:nvPr/>
        </p:nvSpPr>
        <p:spPr>
          <a:xfrm>
            <a:off x="2874985" y="226676"/>
            <a:ext cx="66736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Métodos Operacionais: Paramentação</a:t>
            </a:r>
            <a:endParaRPr lang="pt-B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594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002664" y="1394297"/>
            <a:ext cx="6605504" cy="720080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150000"/>
              </a:lnSpc>
              <a:spcAft>
                <a:spcPct val="100000"/>
              </a:spcAft>
              <a:buFont typeface="Wingdings" pitchFamily="2" charset="2"/>
              <a:buChar char="§"/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Lavar as mãos antes e após o uso de luvas.</a:t>
            </a:r>
          </a:p>
        </p:txBody>
      </p:sp>
      <p:pic>
        <p:nvPicPr>
          <p:cNvPr id="244741" name="Picture 5" descr="GL0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9707" y="2647684"/>
            <a:ext cx="3361702" cy="31331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Imagem 6" descr="Seven Alcool Liquido 70gl.jpg"/>
          <p:cNvPicPr>
            <a:picLocks noChangeAspect="1"/>
          </p:cNvPicPr>
          <p:nvPr/>
        </p:nvPicPr>
        <p:blipFill>
          <a:blip r:embed="rId4" cstate="print"/>
          <a:srcRect l="24080" r="24080" b="2481"/>
          <a:stretch>
            <a:fillRect/>
          </a:stretch>
        </p:blipFill>
        <p:spPr>
          <a:xfrm>
            <a:off x="8014719" y="2670921"/>
            <a:ext cx="1665495" cy="3133107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6540C0E8-B7E7-4DE0-A923-33459F105BB5}"/>
              </a:ext>
            </a:extLst>
          </p:cNvPr>
          <p:cNvSpPr/>
          <p:nvPr/>
        </p:nvSpPr>
        <p:spPr>
          <a:xfrm>
            <a:off x="1524001" y="344850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Métodos Operacionais</a:t>
            </a:r>
            <a:endParaRPr lang="pt-BR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utoShape 2" descr="hand gifs | WiffleGif">
            <a:extLst>
              <a:ext uri="{FF2B5EF4-FFF2-40B4-BE49-F238E27FC236}">
                <a16:creationId xmlns:a16="http://schemas.microsoft.com/office/drawing/2014/main" id="{70CE6773-F80F-4446-B278-C566601877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8" name="Picture 4" descr="hand gifs | WiffleGif">
            <a:extLst>
              <a:ext uri="{FF2B5EF4-FFF2-40B4-BE49-F238E27FC236}">
                <a16:creationId xmlns:a16="http://schemas.microsoft.com/office/drawing/2014/main" id="{CDF22D94-97E2-4489-8B47-2DA932C4B3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62" y="2647684"/>
            <a:ext cx="3133354" cy="313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834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47" y="1465953"/>
            <a:ext cx="7162906" cy="4756626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D8D354F6-B84C-458D-8B88-F76C9AA5A755}"/>
              </a:ext>
            </a:extLst>
          </p:cNvPr>
          <p:cNvSpPr/>
          <p:nvPr/>
        </p:nvSpPr>
        <p:spPr>
          <a:xfrm>
            <a:off x="1524001" y="332657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Métodos Operacionais</a:t>
            </a:r>
            <a:endParaRPr lang="pt-B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247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2CC90DF-E27C-4E4C-8A88-47DDDAFE1B0A}"/>
              </a:ext>
            </a:extLst>
          </p:cNvPr>
          <p:cNvSpPr/>
          <p:nvPr/>
        </p:nvSpPr>
        <p:spPr>
          <a:xfrm>
            <a:off x="1751300" y="764704"/>
            <a:ext cx="8689400" cy="1188720"/>
          </a:xfrm>
          <a:prstGeom prst="rect">
            <a:avLst/>
          </a:prstGeom>
        </p:spPr>
        <p:txBody>
          <a:bodyPr vert="horz" lIns="182880" tIns="182880" rIns="182880" bIns="18288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3200" b="1" cap="all" spc="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Como identificar uma contaminação na colônia?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A81D36-E15E-4BF8-936C-883B11DE9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8316" y="2743200"/>
            <a:ext cx="3622548" cy="2996827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793C47-93A8-40BA-A9B7-BBA12F483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3670" y="2906589"/>
            <a:ext cx="3291840" cy="26700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 descr="sicky rat.gif"/>
          <p:cNvPicPr preferRelativeResize="0"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856295" y="3071181"/>
            <a:ext cx="2586589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0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721644" y="476672"/>
            <a:ext cx="87487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i="1" spc="50" dirty="0">
                <a:ln w="0"/>
                <a:solidFill>
                  <a:prstClr val="black">
                    <a:lumMod val="50000"/>
                    <a:lumOff val="50000"/>
                  </a:prst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Futura Md BT" pitchFamily="34" charset="0"/>
              </a:rPr>
              <a:t>O que é um BIOTÉRIO?</a:t>
            </a:r>
            <a:endParaRPr lang="pt-BR" sz="4000" b="1" i="1" spc="50" dirty="0">
              <a:ln w="0"/>
              <a:solidFill>
                <a:prstClr val="black">
                  <a:lumMod val="50000"/>
                  <a:lumOff val="50000"/>
                </a:prst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Futura Md BT" pitchFamily="34" charset="0"/>
            </a:endParaRP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1055440" y="1844824"/>
            <a:ext cx="10081120" cy="325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pt-BR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“É  a  instalação  na  qual  são  produzidos,  mantidos  ou  utilizados  animais  para  atividades  de  ensino ou  de  pesquisa  científica.  A  instalação  deve  possuir  infraestrutura  adequada  para  atender  aos  requisitos  </a:t>
            </a: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AMBIENTAIS</a:t>
            </a:r>
            <a:r>
              <a:rPr lang="pt-BR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SANITÁRIOS</a:t>
            </a:r>
            <a:r>
              <a:rPr lang="pt-BR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e  de  </a:t>
            </a: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BEM-ESTAR</a:t>
            </a:r>
            <a:r>
              <a:rPr lang="pt-BR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animal  para    a  espécie  utilizada”.</a:t>
            </a:r>
            <a:r>
              <a:rPr lang="pt-BR" sz="28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t-BR" sz="20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7B67ECE5-D340-413B-90B7-75D415A73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592" y="6011996"/>
            <a:ext cx="888089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pt-BR" sz="1400" b="0" i="0" u="none" strike="noStrike" dirty="0">
                <a:solidFill>
                  <a:srgbClr val="2C66CE"/>
                </a:solidFill>
                <a:effectLst/>
                <a:latin typeface="open_sansregular"/>
                <a:hlinkClick r:id="rId4"/>
              </a:rPr>
              <a:t>RESOLUÇÃO NORMATIVA Nº 30, DE 02 DE FEVEREIRO DE 2016.</a:t>
            </a:r>
            <a:endParaRPr lang="pt-BR" sz="1400" b="0" i="0" dirty="0">
              <a:solidFill>
                <a:srgbClr val="172938"/>
              </a:solidFill>
              <a:effectLst/>
              <a:latin typeface="open_sansregular"/>
            </a:endParaRPr>
          </a:p>
          <a:p>
            <a:pPr algn="r"/>
            <a:r>
              <a:rPr lang="pt-BR" sz="1400" b="0" i="0" dirty="0">
                <a:solidFill>
                  <a:srgbClr val="172938"/>
                </a:solidFill>
                <a:effectLst/>
                <a:latin typeface="open_sansregular"/>
              </a:rPr>
              <a:t>Diretriz Brasileira para o Cuidado e a Utilização de Animais em Atividades de Ensino ou de Pesquisa Científica - DBCA.</a:t>
            </a:r>
          </a:p>
          <a:p>
            <a:pPr algn="r"/>
            <a:endParaRPr lang="pt-BR" sz="1400" i="1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8877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2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1579844" y="204612"/>
            <a:ext cx="9032311" cy="1499616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3200" b="1" dirty="0">
                <a:latin typeface="+mj-lt"/>
                <a:ea typeface="+mj-ea"/>
                <a:cs typeface="+mj-cs"/>
              </a:rPr>
              <a:t>Métodos de Avaliação Clínica e Diagnóstico</a:t>
            </a:r>
          </a:p>
        </p:txBody>
      </p:sp>
      <p:sp>
        <p:nvSpPr>
          <p:cNvPr id="30731" name="Rectangle 11"/>
          <p:cNvSpPr>
            <a:spLocks noGrp="1" noChangeArrowheads="1"/>
          </p:cNvSpPr>
          <p:nvPr>
            <p:ph type="body" idx="4294967295"/>
          </p:nvPr>
        </p:nvSpPr>
        <p:spPr>
          <a:xfrm>
            <a:off x="623392" y="1971660"/>
            <a:ext cx="4429615" cy="3931920"/>
          </a:xfrm>
        </p:spPr>
        <p:txBody>
          <a:bodyPr vert="horz" lIns="45720" tIns="45720" rIns="45720" bIns="45720" rtlCol="0">
            <a:noAutofit/>
          </a:bodyPr>
          <a:lstStyle/>
          <a:p>
            <a:pPr lvl="1">
              <a:lnSpc>
                <a:spcPct val="150000"/>
              </a:lnSpc>
            </a:pPr>
            <a:r>
              <a:rPr lang="pt-BR" sz="2000" dirty="0"/>
              <a:t>Inspeção Direta e Indireta (considerar espécie, linhagem, sexo, idade, procedência, estado geral, peso corpóreo, condição da pelagem)</a:t>
            </a:r>
            <a:endParaRPr lang="pt-BR" sz="2000" b="1" dirty="0"/>
          </a:p>
          <a:p>
            <a:pPr lvl="1">
              <a:lnSpc>
                <a:spcPct val="150000"/>
              </a:lnSpc>
            </a:pPr>
            <a:r>
              <a:rPr lang="pt-BR" sz="2000" dirty="0"/>
              <a:t>Palpação</a:t>
            </a:r>
          </a:p>
          <a:p>
            <a:pPr lvl="1">
              <a:lnSpc>
                <a:spcPct val="150000"/>
              </a:lnSpc>
            </a:pPr>
            <a:r>
              <a:rPr lang="pt-BR" sz="2000" dirty="0"/>
              <a:t>Necropsia</a:t>
            </a:r>
          </a:p>
          <a:p>
            <a:pPr lvl="1">
              <a:lnSpc>
                <a:spcPct val="150000"/>
              </a:lnSpc>
            </a:pPr>
            <a:r>
              <a:rPr lang="pt-BR" sz="2000" b="1" dirty="0"/>
              <a:t>Assintomáticos</a:t>
            </a:r>
            <a:endParaRPr lang="pt-BR" sz="2000" b="1" u="sng" dirty="0"/>
          </a:p>
          <a:p>
            <a:pPr lvl="1">
              <a:lnSpc>
                <a:spcPct val="150000"/>
              </a:lnSpc>
            </a:pPr>
            <a:r>
              <a:rPr lang="pt-BR" sz="2000" b="1" u="sng" dirty="0"/>
              <a:t>Exames de Laboratório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D514824-CFE7-48D3-B8A2-3139C9706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944" y="2286000"/>
            <a:ext cx="6414988" cy="33032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149" y="2634091"/>
            <a:ext cx="7416824" cy="3732181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96B36E5-13D9-4A37-837D-F7BBEA0DD09E}"/>
              </a:ext>
            </a:extLst>
          </p:cNvPr>
          <p:cNvSpPr/>
          <p:nvPr/>
        </p:nvSpPr>
        <p:spPr>
          <a:xfrm>
            <a:off x="3631800" y="227327"/>
            <a:ext cx="50619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latin typeface="Calibri" panose="020F0502020204030204" pitchFamily="34" charset="0"/>
                <a:cs typeface="Calibri" panose="020F0502020204030204" pitchFamily="34" charset="0"/>
              </a:rPr>
              <a:t>Monitoramento Sanitário</a:t>
            </a:r>
          </a:p>
        </p:txBody>
      </p:sp>
      <p:sp>
        <p:nvSpPr>
          <p:cNvPr id="6" name="Espaço Reservado para Texto 7">
            <a:extLst>
              <a:ext uri="{FF2B5EF4-FFF2-40B4-BE49-F238E27FC236}">
                <a16:creationId xmlns:a16="http://schemas.microsoft.com/office/drawing/2014/main" id="{D2C1B59A-F001-4EEA-A8BA-1F2FF255A0B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019436" y="986617"/>
            <a:ext cx="10153128" cy="18288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Conjunto de procedimentos que são realizados em colônias de animais com a finalidade de identificar a presença de agentes infecciosos.</a:t>
            </a:r>
          </a:p>
        </p:txBody>
      </p:sp>
      <p:pic>
        <p:nvPicPr>
          <p:cNvPr id="9" name="Imagem 8" descr="mouse_micro.gif">
            <a:extLst>
              <a:ext uri="{FF2B5EF4-FFF2-40B4-BE49-F238E27FC236}">
                <a16:creationId xmlns:a16="http://schemas.microsoft.com/office/drawing/2014/main" id="{21653BAA-2552-402D-80C2-AEF72D06CE4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27604" y="2634091"/>
            <a:ext cx="1544960" cy="158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86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EEF16F7-46E2-499A-9FCA-A2AEBACA29B9}"/>
              </a:ext>
            </a:extLst>
          </p:cNvPr>
          <p:cNvSpPr/>
          <p:nvPr/>
        </p:nvSpPr>
        <p:spPr>
          <a:xfrm>
            <a:off x="839416" y="503801"/>
            <a:ext cx="10776520" cy="1188720"/>
          </a:xfrm>
          <a:prstGeom prst="rect">
            <a:avLst/>
          </a:prstGeom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2800" b="1" cap="all" spc="200" dirty="0">
                <a:ln w="1905"/>
                <a:solidFill>
                  <a:srgbClr val="26262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Qual a importância do animal livre de patógenos?</a:t>
            </a:r>
            <a:endParaRPr lang="pt-BR" sz="2800" cap="all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858392" y="2210160"/>
            <a:ext cx="7200800" cy="3101983"/>
          </a:xfrm>
        </p:spPr>
        <p:txBody>
          <a:bodyPr vert="horz" lIns="91440" tIns="45720" rIns="91440" bIns="45720" rtlCol="0">
            <a:noAutofit/>
          </a:bodyPr>
          <a:lstStyle/>
          <a:p>
            <a:pPr lvl="1">
              <a:lnSpc>
                <a:spcPct val="150000"/>
              </a:lnSpc>
              <a:buSzPct val="75000"/>
            </a:pPr>
            <a:r>
              <a:rPr lang="pt-BR" sz="2200" dirty="0"/>
              <a:t>Redução no número de animais utilizados e de repetições de experimentos;</a:t>
            </a:r>
          </a:p>
          <a:p>
            <a:pPr lvl="1">
              <a:lnSpc>
                <a:spcPct val="150000"/>
              </a:lnSpc>
              <a:buSzPct val="75000"/>
            </a:pPr>
            <a:r>
              <a:rPr lang="pt-BR" sz="2200" dirty="0"/>
              <a:t>Obtenção de resultados reproduzíveis e confiáveis, sem a influência de contaminações dos animais;</a:t>
            </a:r>
          </a:p>
          <a:p>
            <a:pPr lvl="1">
              <a:lnSpc>
                <a:spcPct val="150000"/>
              </a:lnSpc>
              <a:buSzPct val="75000"/>
            </a:pPr>
            <a:r>
              <a:rPr lang="pt-BR" sz="2200" dirty="0"/>
              <a:t>Evita a interferência na resposta imune do animal por infecções assintomáticas.</a:t>
            </a:r>
          </a:p>
        </p:txBody>
      </p:sp>
      <p:pic>
        <p:nvPicPr>
          <p:cNvPr id="71" name="Graphic 70" descr="Rato">
            <a:extLst>
              <a:ext uri="{FF2B5EF4-FFF2-40B4-BE49-F238E27FC236}">
                <a16:creationId xmlns:a16="http://schemas.microsoft.com/office/drawing/2014/main" id="{17279F5A-1887-4A6F-8BFF-231978007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48328" y="2281598"/>
            <a:ext cx="2437680" cy="2437680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9447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B45B8A4-7647-424B-9F05-F4972919A272}"/>
              </a:ext>
            </a:extLst>
          </p:cNvPr>
          <p:cNvSpPr/>
          <p:nvPr/>
        </p:nvSpPr>
        <p:spPr>
          <a:xfrm>
            <a:off x="2231136" y="188640"/>
            <a:ext cx="7729728" cy="1188720"/>
          </a:xfrm>
          <a:prstGeom prst="rect">
            <a:avLst/>
          </a:prstGeom>
        </p:spPr>
        <p:txBody>
          <a:bodyPr vert="horz" lIns="182880" tIns="182880" rIns="18288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3200" b="1">
                <a:latin typeface="+mj-lt"/>
                <a:ea typeface="+mj-ea"/>
                <a:cs typeface="+mj-cs"/>
              </a:rPr>
              <a:t>Controle de Qualidade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15DE133-DA64-4CAD-BEE0-EFFAC2803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029" y="1268760"/>
            <a:ext cx="10285942" cy="526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64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pisode 57: Of mice and microbes – Naturally Speaking">
            <a:extLst>
              <a:ext uri="{FF2B5EF4-FFF2-40B4-BE49-F238E27FC236}">
                <a16:creationId xmlns:a16="http://schemas.microsoft.com/office/drawing/2014/main" id="{5E1CA081-E0CD-40DC-A440-DF2CBE838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0"/>
            <a:ext cx="2523744" cy="1810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659396" y="548680"/>
            <a:ext cx="10873208" cy="612068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t-BR" sz="32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Controle parasitológico</a:t>
            </a:r>
          </a:p>
          <a:p>
            <a:pPr>
              <a:lnSpc>
                <a:spcPct val="90000"/>
              </a:lnSpc>
            </a:pP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hlink"/>
              </a:buClr>
              <a:buSzTx/>
              <a:buFont typeface="Wingdings" pitchFamily="2" charset="2"/>
              <a:buChar char="Ø"/>
            </a:pPr>
            <a:r>
              <a:rPr lang="pt-B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Swab</a:t>
            </a: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 anal</a:t>
            </a:r>
          </a:p>
          <a:p>
            <a:pPr lvl="1">
              <a:spcAft>
                <a:spcPct val="75000"/>
              </a:spcAft>
              <a:buClr>
                <a:schemeClr val="hlink"/>
              </a:buClr>
              <a:buSzTx/>
              <a:buFont typeface="Wingdings" panose="05000000000000000000" pitchFamily="2" charset="2"/>
              <a:buChar char="§"/>
            </a:pP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pesquisa de ovos e </a:t>
            </a:r>
            <a:r>
              <a:rPr lang="pt-B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oxiurídeos</a:t>
            </a: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 através de fita gomada na região perianal, pressionada em seguida em uma lâmina.</a:t>
            </a:r>
          </a:p>
          <a:p>
            <a:pPr>
              <a:buClr>
                <a:schemeClr val="hlink"/>
              </a:buClr>
              <a:buSzTx/>
              <a:buFont typeface="Wingdings" pitchFamily="2" charset="2"/>
              <a:buChar char="Ø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Raspado dos pelos e pele</a:t>
            </a:r>
          </a:p>
          <a:p>
            <a:pPr lvl="1">
              <a:buClr>
                <a:schemeClr val="hlink"/>
              </a:buClr>
              <a:buSzTx/>
              <a:buFont typeface="Wingdings" panose="05000000000000000000" pitchFamily="2" charset="2"/>
              <a:buChar char="§"/>
            </a:pP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pesquisa de ácaros, piolhos, pulgas e carrapatos.</a:t>
            </a:r>
          </a:p>
          <a:p>
            <a:pPr lvl="1">
              <a:buClr>
                <a:schemeClr val="hlink"/>
              </a:buClr>
              <a:buSzTx/>
              <a:buNone/>
            </a:pPr>
            <a:endParaRPr lang="pt-B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chemeClr val="hlink"/>
              </a:buClr>
              <a:buSzTx/>
              <a:buFont typeface="Wingdings" pitchFamily="2" charset="2"/>
              <a:buChar char="Ø"/>
              <a:defRPr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Método direto com raspado da luz intestinal (necrópsia)</a:t>
            </a:r>
          </a:p>
          <a:p>
            <a:pPr lvl="1">
              <a:lnSpc>
                <a:spcPct val="90000"/>
              </a:lnSpc>
              <a:buClr>
                <a:schemeClr val="hlink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pesquisa de protozoários, ovos, cistos, larvas e adultos de helmintos.</a:t>
            </a:r>
          </a:p>
          <a:p>
            <a:pPr lvl="1">
              <a:lnSpc>
                <a:spcPct val="90000"/>
              </a:lnSpc>
              <a:buClr>
                <a:schemeClr val="hlink"/>
              </a:buClr>
              <a:buSzTx/>
              <a:buFont typeface="Wingdings" pitchFamily="2" charset="2"/>
              <a:buChar char="v"/>
              <a:defRPr/>
            </a:pPr>
            <a:endParaRPr lang="pt-B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chemeClr val="hlink"/>
              </a:buClr>
              <a:buSzTx/>
              <a:buFont typeface="Wingdings" pitchFamily="2" charset="2"/>
              <a:buChar char="Ø"/>
              <a:defRPr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Método Willis</a:t>
            </a:r>
          </a:p>
          <a:p>
            <a:pPr lvl="1">
              <a:lnSpc>
                <a:spcPct val="90000"/>
              </a:lnSpc>
              <a:buClr>
                <a:schemeClr val="hlink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pt-BR" sz="1800" dirty="0">
                <a:latin typeface="Calibri" panose="020F0502020204030204" pitchFamily="34" charset="0"/>
                <a:cs typeface="Calibri" panose="020F0502020204030204" pitchFamily="34" charset="0"/>
              </a:rPr>
              <a:t>método de flutuação para identificação de cistos, e alguns ovos leves, que flutuam em solução saturada de cloreto de sódio.</a:t>
            </a:r>
          </a:p>
        </p:txBody>
      </p:sp>
    </p:spTree>
    <p:extLst>
      <p:ext uri="{BB962C8B-B14F-4D97-AF65-F5344CB8AC3E}">
        <p14:creationId xmlns:p14="http://schemas.microsoft.com/office/powerpoint/2010/main" val="2639031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7809" y="4773151"/>
            <a:ext cx="6351447" cy="203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818833" y="151176"/>
            <a:ext cx="8229600" cy="45259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t-BR" sz="32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Controle bacteriológico</a:t>
            </a:r>
          </a:p>
          <a:p>
            <a:pPr lvl="1">
              <a:lnSpc>
                <a:spcPct val="150000"/>
              </a:lnSpc>
            </a:pPr>
            <a:r>
              <a:rPr lang="pt-BR" sz="2600" dirty="0">
                <a:latin typeface="Calibri" panose="020F0502020204030204" pitchFamily="34" charset="0"/>
                <a:cs typeface="Calibri" panose="020F0502020204030204" pitchFamily="34" charset="0"/>
              </a:rPr>
              <a:t>Animais, alimentos, água e ambiente</a:t>
            </a:r>
          </a:p>
        </p:txBody>
      </p:sp>
      <p:pic>
        <p:nvPicPr>
          <p:cNvPr id="4" name="Picture 2" descr="http://www.cepcursos.com/imagens/produtos/bl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343472" y="2132856"/>
            <a:ext cx="3086100" cy="2794000"/>
          </a:xfrm>
          <a:prstGeom prst="rect">
            <a:avLst/>
          </a:prstGeom>
          <a:noFill/>
        </p:spPr>
      </p:pic>
      <p:pic>
        <p:nvPicPr>
          <p:cNvPr id="5" name="Picture 4" descr="http://www.rvc.ac.uk/review/Dermatology/Images/photos/culture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471156" y="2134212"/>
            <a:ext cx="1600200" cy="1463040"/>
          </a:xfrm>
          <a:prstGeom prst="rect">
            <a:avLst/>
          </a:prstGeom>
          <a:noFill/>
        </p:spPr>
      </p:pic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8722" y="1975293"/>
            <a:ext cx="2223762" cy="260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ta para a esquerda e para cima 1"/>
          <p:cNvSpPr/>
          <p:nvPr/>
        </p:nvSpPr>
        <p:spPr>
          <a:xfrm rot="10800000">
            <a:off x="6041847" y="3525342"/>
            <a:ext cx="757610" cy="1056117"/>
          </a:xfrm>
          <a:prstGeom prst="leftUpArrow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3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munolabeling | Thermo Fisher Scientific - US">
            <a:extLst>
              <a:ext uri="{FF2B5EF4-FFF2-40B4-BE49-F238E27FC236}">
                <a16:creationId xmlns:a16="http://schemas.microsoft.com/office/drawing/2014/main" id="{7228E92A-7A9D-40CC-80AA-8098D8113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3" b="13469"/>
          <a:stretch/>
        </p:blipFill>
        <p:spPr bwMode="auto">
          <a:xfrm>
            <a:off x="9510014" y="3969185"/>
            <a:ext cx="2453435" cy="197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basic principle of ELISA | Abcam">
            <a:extLst>
              <a:ext uri="{FF2B5EF4-FFF2-40B4-BE49-F238E27FC236}">
                <a16:creationId xmlns:a16="http://schemas.microsoft.com/office/drawing/2014/main" id="{C92B75C7-98AA-4E26-8B9C-5A35273C2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604" y="3969186"/>
            <a:ext cx="2068356" cy="198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1984375" y="381233"/>
            <a:ext cx="8229600" cy="4525963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pt-BR" sz="36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Controle </a:t>
            </a:r>
            <a:r>
              <a:rPr lang="pt-BR" sz="3600" b="1" dirty="0" err="1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virológico</a:t>
            </a:r>
            <a:endParaRPr lang="pt-BR" sz="3600" b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pt-B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8" descr="http://labmed.yale.edu/virology/images/bannerFull_271_70881HIV%20Resistance%20Testing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343472" y="3969185"/>
            <a:ext cx="3068599" cy="1990442"/>
          </a:xfrm>
          <a:prstGeom prst="rect">
            <a:avLst/>
          </a:prstGeom>
          <a:noFill/>
        </p:spPr>
      </p:pic>
      <p:sp>
        <p:nvSpPr>
          <p:cNvPr id="2" name="AutoShape 2" descr="Resultado de imagem para murine hepatitis virus immunofluorescence"/>
          <p:cNvSpPr>
            <a:spLocks noChangeAspect="1" noChangeArrowheads="1"/>
          </p:cNvSpPr>
          <p:nvPr/>
        </p:nvSpPr>
        <p:spPr bwMode="auto">
          <a:xfrm>
            <a:off x="1679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953785" y="3969186"/>
            <a:ext cx="2642413" cy="198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 descr="Uma imagem contendo objeto&#10;&#10;Descrição gerada automaticamente">
            <a:extLst>
              <a:ext uri="{FF2B5EF4-FFF2-40B4-BE49-F238E27FC236}">
                <a16:creationId xmlns:a16="http://schemas.microsoft.com/office/drawing/2014/main" id="{89F3CFEC-B6E6-4E8D-B578-1E3EBC1E76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588" y="1268760"/>
            <a:ext cx="2301536" cy="189206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9311479-0F0B-4FCF-BFB4-74CB2FEA95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500"/>
          <a:stretch/>
        </p:blipFill>
        <p:spPr>
          <a:xfrm>
            <a:off x="2031015" y="1268828"/>
            <a:ext cx="1410296" cy="1891992"/>
          </a:xfrm>
          <a:prstGeom prst="rect">
            <a:avLst/>
          </a:prstGeom>
        </p:spPr>
      </p:pic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2F52C3E1-69C2-4C60-8F31-A6AB88C4663F}"/>
              </a:ext>
            </a:extLst>
          </p:cNvPr>
          <p:cNvSpPr/>
          <p:nvPr/>
        </p:nvSpPr>
        <p:spPr>
          <a:xfrm>
            <a:off x="3842774" y="2274941"/>
            <a:ext cx="648072" cy="36996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BCB42722-085A-46CC-94ED-A17F6DB313D5}"/>
              </a:ext>
            </a:extLst>
          </p:cNvPr>
          <p:cNvCxnSpPr/>
          <p:nvPr/>
        </p:nvCxnSpPr>
        <p:spPr>
          <a:xfrm flipH="1">
            <a:off x="5303912" y="3357961"/>
            <a:ext cx="288032" cy="504056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6D47CF0D-434B-482D-A348-7F930CFEB374}"/>
              </a:ext>
            </a:extLst>
          </p:cNvPr>
          <p:cNvCxnSpPr>
            <a:cxnSpLocks/>
          </p:cNvCxnSpPr>
          <p:nvPr/>
        </p:nvCxnSpPr>
        <p:spPr>
          <a:xfrm>
            <a:off x="6940533" y="3328269"/>
            <a:ext cx="429182" cy="504056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303742F4-99EE-4378-B8C4-3BEE96A7908D}"/>
              </a:ext>
            </a:extLst>
          </p:cNvPr>
          <p:cNvSpPr txBox="1"/>
          <p:nvPr/>
        </p:nvSpPr>
        <p:spPr>
          <a:xfrm>
            <a:off x="5590225" y="3933056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ELISA</a:t>
            </a:r>
          </a:p>
        </p:txBody>
      </p:sp>
    </p:spTree>
    <p:extLst>
      <p:ext uri="{BB962C8B-B14F-4D97-AF65-F5344CB8AC3E}">
        <p14:creationId xmlns:p14="http://schemas.microsoft.com/office/powerpoint/2010/main" val="4170588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8088" y="2997200"/>
            <a:ext cx="3836324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>
          <a:xfrm>
            <a:off x="1158752" y="1340768"/>
            <a:ext cx="4968552" cy="45259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Animais convencionais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6 meses</a:t>
            </a:r>
          </a:p>
          <a:p>
            <a:pPr>
              <a:lnSpc>
                <a:spcPct val="110000"/>
              </a:lnSpc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Animais SPF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3 meses</a:t>
            </a:r>
          </a:p>
          <a:p>
            <a:pPr>
              <a:lnSpc>
                <a:spcPct val="110000"/>
              </a:lnSpc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Animais </a:t>
            </a:r>
            <a:r>
              <a:rPr lang="pt-B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Germ</a:t>
            </a: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free</a:t>
            </a:r>
            <a:endParaRPr lang="pt-B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15 dias</a:t>
            </a:r>
          </a:p>
          <a:p>
            <a:pPr>
              <a:lnSpc>
                <a:spcPct val="110000"/>
              </a:lnSpc>
            </a:pP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Animais Sentinelas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3 meses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700076" y="5157192"/>
            <a:ext cx="3024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http://www.gutmicrobiotaforhealth.com/wp-content/uploads/2016/10/preclinical-experiments_1.jpg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B788614-DAE4-4AD1-B010-3B89133AEC2A}"/>
              </a:ext>
            </a:extLst>
          </p:cNvPr>
          <p:cNvSpPr/>
          <p:nvPr/>
        </p:nvSpPr>
        <p:spPr>
          <a:xfrm>
            <a:off x="1980589" y="12880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Frequência da monitoração</a:t>
            </a:r>
            <a:endParaRPr lang="pt-B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86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>
          <a:xfrm>
            <a:off x="2107452" y="1268760"/>
            <a:ext cx="7643192" cy="5184576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pt-BR" sz="2800" dirty="0"/>
              <a:t>Amostra selecionada aleatoriamente</a:t>
            </a:r>
          </a:p>
          <a:p>
            <a:pPr marL="722312" indent="-457200"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pt-BR" sz="2400" dirty="0"/>
              <a:t>8% da população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C5086E1-381A-4421-8883-458A542C94E0}"/>
              </a:ext>
            </a:extLst>
          </p:cNvPr>
          <p:cNvSpPr/>
          <p:nvPr/>
        </p:nvSpPr>
        <p:spPr>
          <a:xfrm>
            <a:off x="4798236" y="289587"/>
            <a:ext cx="26314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Amostragem</a:t>
            </a:r>
            <a:endParaRPr lang="pt-B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5BEE088A-24D4-4029-A655-AD2751AC1002}"/>
              </a:ext>
            </a:extLst>
          </p:cNvPr>
          <p:cNvGrpSpPr/>
          <p:nvPr/>
        </p:nvGrpSpPr>
        <p:grpSpPr>
          <a:xfrm>
            <a:off x="2514102" y="3357125"/>
            <a:ext cx="6686484" cy="1872075"/>
            <a:chOff x="2514102" y="3077081"/>
            <a:chExt cx="6686484" cy="1872075"/>
          </a:xfrm>
        </p:grpSpPr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BD4E61BB-957F-4278-B69E-D9CB4AC08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095" y="3084887"/>
              <a:ext cx="718892" cy="359446"/>
            </a:xfrm>
            <a:prstGeom prst="rect">
              <a:avLst/>
            </a:prstGeom>
          </p:spPr>
        </p:pic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B8DE4EAA-8315-4FCF-BE92-FBBFF93AF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5591" y="3077081"/>
              <a:ext cx="718892" cy="359446"/>
            </a:xfrm>
            <a:prstGeom prst="rect">
              <a:avLst/>
            </a:prstGeom>
          </p:spPr>
        </p:pic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686CA325-B9F5-476C-BE2A-694A9A447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898" y="3092693"/>
              <a:ext cx="718892" cy="359446"/>
            </a:xfrm>
            <a:prstGeom prst="rect">
              <a:avLst/>
            </a:prstGeom>
          </p:spPr>
        </p:pic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46119658-DFC6-42E8-8C2D-B50776DEE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739" y="3084887"/>
              <a:ext cx="718892" cy="359446"/>
            </a:xfrm>
            <a:prstGeom prst="rect">
              <a:avLst/>
            </a:prstGeom>
          </p:spPr>
        </p:pic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6990458A-0098-4389-90AE-571355BD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1030" y="3103408"/>
              <a:ext cx="718892" cy="359446"/>
            </a:xfrm>
            <a:prstGeom prst="rect">
              <a:avLst/>
            </a:prstGeom>
          </p:spPr>
        </p:pic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AAD9563E-9498-4F12-83A5-843938FE9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968" y="3092693"/>
              <a:ext cx="718892" cy="359446"/>
            </a:xfrm>
            <a:prstGeom prst="rect">
              <a:avLst/>
            </a:prstGeom>
          </p:spPr>
        </p:pic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B1DF619E-9F22-45A3-A4A2-3E8409435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102" y="3088952"/>
              <a:ext cx="718892" cy="359446"/>
            </a:xfrm>
            <a:prstGeom prst="rect">
              <a:avLst/>
            </a:prstGeom>
          </p:spPr>
        </p:pic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CFDCEA21-12B4-403F-B8D1-E44C92E6C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6228" y="3094287"/>
              <a:ext cx="718892" cy="359446"/>
            </a:xfrm>
            <a:prstGeom prst="rect">
              <a:avLst/>
            </a:prstGeom>
          </p:spPr>
        </p:pic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7BC24441-00BC-4737-A188-C623E2F9C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4469" y="3452790"/>
              <a:ext cx="718892" cy="359446"/>
            </a:xfrm>
            <a:prstGeom prst="rect">
              <a:avLst/>
            </a:prstGeom>
          </p:spPr>
        </p:pic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902A45DA-59B4-469E-A2E6-6FA9A9E21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965" y="3444984"/>
              <a:ext cx="718892" cy="359446"/>
            </a:xfrm>
            <a:prstGeom prst="rect">
              <a:avLst/>
            </a:prstGeom>
          </p:spPr>
        </p:pic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DD5A197E-EF31-499C-80EE-E2D57E11B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272" y="3460596"/>
              <a:ext cx="718892" cy="359446"/>
            </a:xfrm>
            <a:prstGeom prst="rect">
              <a:avLst/>
            </a:prstGeom>
          </p:spPr>
        </p:pic>
        <p:pic>
          <p:nvPicPr>
            <p:cNvPr id="43" name="Imagem 42">
              <a:extLst>
                <a:ext uri="{FF2B5EF4-FFF2-40B4-BE49-F238E27FC236}">
                  <a16:creationId xmlns:a16="http://schemas.microsoft.com/office/drawing/2014/main" id="{D729A9D5-FD38-4485-9FF8-21F5C6FDB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0113" y="3452790"/>
              <a:ext cx="718892" cy="359446"/>
            </a:xfrm>
            <a:prstGeom prst="rect">
              <a:avLst/>
            </a:prstGeom>
          </p:spPr>
        </p:pic>
        <p:pic>
          <p:nvPicPr>
            <p:cNvPr id="44" name="Imagem 43">
              <a:extLst>
                <a:ext uri="{FF2B5EF4-FFF2-40B4-BE49-F238E27FC236}">
                  <a16:creationId xmlns:a16="http://schemas.microsoft.com/office/drawing/2014/main" id="{80FA6F2F-6266-48ED-8045-12D2E799C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6404" y="3471311"/>
              <a:ext cx="718892" cy="359446"/>
            </a:xfrm>
            <a:prstGeom prst="rect">
              <a:avLst/>
            </a:prstGeom>
          </p:spPr>
        </p:pic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F089ECC4-7910-437D-89FE-C904A9AE2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342" y="3460596"/>
              <a:ext cx="718892" cy="359446"/>
            </a:xfrm>
            <a:prstGeom prst="rect">
              <a:avLst/>
            </a:prstGeom>
          </p:spPr>
        </p:pic>
        <p:pic>
          <p:nvPicPr>
            <p:cNvPr id="46" name="Imagem 45">
              <a:extLst>
                <a:ext uri="{FF2B5EF4-FFF2-40B4-BE49-F238E27FC236}">
                  <a16:creationId xmlns:a16="http://schemas.microsoft.com/office/drawing/2014/main" id="{71AC8943-A524-4157-BAD2-86D013F56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476" y="3456855"/>
              <a:ext cx="718892" cy="359446"/>
            </a:xfrm>
            <a:prstGeom prst="rect">
              <a:avLst/>
            </a:prstGeom>
          </p:spPr>
        </p:pic>
        <p:pic>
          <p:nvPicPr>
            <p:cNvPr id="47" name="Imagem 46">
              <a:extLst>
                <a:ext uri="{FF2B5EF4-FFF2-40B4-BE49-F238E27FC236}">
                  <a16:creationId xmlns:a16="http://schemas.microsoft.com/office/drawing/2014/main" id="{A73BE1EE-5300-451F-9FD4-25CD498D3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1602" y="3462190"/>
              <a:ext cx="718892" cy="359446"/>
            </a:xfrm>
            <a:prstGeom prst="rect">
              <a:avLst/>
            </a:prstGeom>
          </p:spPr>
        </p:pic>
        <p:pic>
          <p:nvPicPr>
            <p:cNvPr id="48" name="Imagem 47">
              <a:extLst>
                <a:ext uri="{FF2B5EF4-FFF2-40B4-BE49-F238E27FC236}">
                  <a16:creationId xmlns:a16="http://schemas.microsoft.com/office/drawing/2014/main" id="{72ECAD4B-EF5F-4751-BB74-F952BB5DF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8541" y="3852621"/>
              <a:ext cx="718892" cy="359446"/>
            </a:xfrm>
            <a:prstGeom prst="rect">
              <a:avLst/>
            </a:prstGeom>
          </p:spPr>
        </p:pic>
        <p:pic>
          <p:nvPicPr>
            <p:cNvPr id="49" name="Imagem 48">
              <a:extLst>
                <a:ext uri="{FF2B5EF4-FFF2-40B4-BE49-F238E27FC236}">
                  <a16:creationId xmlns:a16="http://schemas.microsoft.com/office/drawing/2014/main" id="{FFF053AB-49D2-4351-B3EA-1E08A6B8F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037" y="3844815"/>
              <a:ext cx="718892" cy="359446"/>
            </a:xfrm>
            <a:prstGeom prst="rect">
              <a:avLst/>
            </a:prstGeom>
          </p:spPr>
        </p:pic>
        <p:pic>
          <p:nvPicPr>
            <p:cNvPr id="50" name="Imagem 49">
              <a:extLst>
                <a:ext uri="{FF2B5EF4-FFF2-40B4-BE49-F238E27FC236}">
                  <a16:creationId xmlns:a16="http://schemas.microsoft.com/office/drawing/2014/main" id="{C57A4207-F567-416F-9DCF-C6AC3E36A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5344" y="3860427"/>
              <a:ext cx="718892" cy="359446"/>
            </a:xfrm>
            <a:prstGeom prst="rect">
              <a:avLst/>
            </a:prstGeom>
          </p:spPr>
        </p:pic>
        <p:pic>
          <p:nvPicPr>
            <p:cNvPr id="51" name="Imagem 50">
              <a:extLst>
                <a:ext uri="{FF2B5EF4-FFF2-40B4-BE49-F238E27FC236}">
                  <a16:creationId xmlns:a16="http://schemas.microsoft.com/office/drawing/2014/main" id="{5FA83A54-A568-4E02-9114-7B9CFBB6B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185" y="3852621"/>
              <a:ext cx="718892" cy="359446"/>
            </a:xfrm>
            <a:prstGeom prst="rect">
              <a:avLst/>
            </a:prstGeom>
          </p:spPr>
        </p:pic>
        <p:pic>
          <p:nvPicPr>
            <p:cNvPr id="52" name="Imagem 51">
              <a:extLst>
                <a:ext uri="{FF2B5EF4-FFF2-40B4-BE49-F238E27FC236}">
                  <a16:creationId xmlns:a16="http://schemas.microsoft.com/office/drawing/2014/main" id="{9C0C24AF-709D-4AD8-8739-AAFF2D87A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0476" y="3871142"/>
              <a:ext cx="718892" cy="359446"/>
            </a:xfrm>
            <a:prstGeom prst="rect">
              <a:avLst/>
            </a:prstGeom>
          </p:spPr>
        </p:pic>
        <p:pic>
          <p:nvPicPr>
            <p:cNvPr id="53" name="Imagem 52">
              <a:extLst>
                <a:ext uri="{FF2B5EF4-FFF2-40B4-BE49-F238E27FC236}">
                  <a16:creationId xmlns:a16="http://schemas.microsoft.com/office/drawing/2014/main" id="{B78CF216-D1B5-44BF-B463-1CDE0AA3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5414" y="3860427"/>
              <a:ext cx="718892" cy="359446"/>
            </a:xfrm>
            <a:prstGeom prst="rect">
              <a:avLst/>
            </a:prstGeom>
          </p:spPr>
        </p:pic>
        <p:pic>
          <p:nvPicPr>
            <p:cNvPr id="54" name="Imagem 53">
              <a:extLst>
                <a:ext uri="{FF2B5EF4-FFF2-40B4-BE49-F238E27FC236}">
                  <a16:creationId xmlns:a16="http://schemas.microsoft.com/office/drawing/2014/main" id="{C10C9B21-12CA-47F0-BABA-45A0C911D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548" y="3856686"/>
              <a:ext cx="718892" cy="359446"/>
            </a:xfrm>
            <a:prstGeom prst="rect">
              <a:avLst/>
            </a:prstGeom>
          </p:spPr>
        </p:pic>
        <p:pic>
          <p:nvPicPr>
            <p:cNvPr id="55" name="Imagem 54">
              <a:extLst>
                <a:ext uri="{FF2B5EF4-FFF2-40B4-BE49-F238E27FC236}">
                  <a16:creationId xmlns:a16="http://schemas.microsoft.com/office/drawing/2014/main" id="{7F99D102-EF1D-40B7-964F-934B3C75C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5674" y="3862021"/>
              <a:ext cx="718892" cy="359446"/>
            </a:xfrm>
            <a:prstGeom prst="rect">
              <a:avLst/>
            </a:prstGeom>
          </p:spPr>
        </p:pic>
        <p:pic>
          <p:nvPicPr>
            <p:cNvPr id="56" name="Imagem 55">
              <a:extLst>
                <a:ext uri="{FF2B5EF4-FFF2-40B4-BE49-F238E27FC236}">
                  <a16:creationId xmlns:a16="http://schemas.microsoft.com/office/drawing/2014/main" id="{0822532D-1AA3-4FB0-93BD-793764372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915" y="4223614"/>
              <a:ext cx="718892" cy="359446"/>
            </a:xfrm>
            <a:prstGeom prst="rect">
              <a:avLst/>
            </a:prstGeom>
          </p:spPr>
        </p:pic>
        <p:pic>
          <p:nvPicPr>
            <p:cNvPr id="57" name="Imagem 56">
              <a:extLst>
                <a:ext uri="{FF2B5EF4-FFF2-40B4-BE49-F238E27FC236}">
                  <a16:creationId xmlns:a16="http://schemas.microsoft.com/office/drawing/2014/main" id="{1E01B403-D09E-4384-8538-206DB7E98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0411" y="4215808"/>
              <a:ext cx="718892" cy="359446"/>
            </a:xfrm>
            <a:prstGeom prst="rect">
              <a:avLst/>
            </a:prstGeom>
          </p:spPr>
        </p:pic>
        <p:pic>
          <p:nvPicPr>
            <p:cNvPr id="58" name="Imagem 57">
              <a:extLst>
                <a:ext uri="{FF2B5EF4-FFF2-40B4-BE49-F238E27FC236}">
                  <a16:creationId xmlns:a16="http://schemas.microsoft.com/office/drawing/2014/main" id="{0FE5F245-BCFB-417D-B924-9A47055B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718" y="4231420"/>
              <a:ext cx="718892" cy="359446"/>
            </a:xfrm>
            <a:prstGeom prst="rect">
              <a:avLst/>
            </a:prstGeom>
          </p:spPr>
        </p:pic>
        <p:pic>
          <p:nvPicPr>
            <p:cNvPr id="59" name="Imagem 58">
              <a:extLst>
                <a:ext uri="{FF2B5EF4-FFF2-40B4-BE49-F238E27FC236}">
                  <a16:creationId xmlns:a16="http://schemas.microsoft.com/office/drawing/2014/main" id="{3D02B1AB-26CC-4220-BBCA-50C08628A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9559" y="4223614"/>
              <a:ext cx="718892" cy="359446"/>
            </a:xfrm>
            <a:prstGeom prst="rect">
              <a:avLst/>
            </a:prstGeom>
          </p:spPr>
        </p:pic>
        <p:pic>
          <p:nvPicPr>
            <p:cNvPr id="60" name="Imagem 59">
              <a:extLst>
                <a:ext uri="{FF2B5EF4-FFF2-40B4-BE49-F238E27FC236}">
                  <a16:creationId xmlns:a16="http://schemas.microsoft.com/office/drawing/2014/main" id="{9E2AD20D-D9A5-48AA-BB50-AB9D18EE2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5850" y="4242135"/>
              <a:ext cx="718892" cy="359446"/>
            </a:xfrm>
            <a:prstGeom prst="rect">
              <a:avLst/>
            </a:prstGeom>
          </p:spPr>
        </p:pic>
        <p:pic>
          <p:nvPicPr>
            <p:cNvPr id="61" name="Imagem 60">
              <a:extLst>
                <a:ext uri="{FF2B5EF4-FFF2-40B4-BE49-F238E27FC236}">
                  <a16:creationId xmlns:a16="http://schemas.microsoft.com/office/drawing/2014/main" id="{0F3B86DD-414D-40C9-9F1F-4D6F83A59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0788" y="4231420"/>
              <a:ext cx="718892" cy="359446"/>
            </a:xfrm>
            <a:prstGeom prst="rect">
              <a:avLst/>
            </a:prstGeom>
          </p:spPr>
        </p:pic>
        <p:pic>
          <p:nvPicPr>
            <p:cNvPr id="62" name="Imagem 61">
              <a:extLst>
                <a:ext uri="{FF2B5EF4-FFF2-40B4-BE49-F238E27FC236}">
                  <a16:creationId xmlns:a16="http://schemas.microsoft.com/office/drawing/2014/main" id="{A3AA0207-18E1-4AB3-9FD6-933DFE1E9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8922" y="4227679"/>
              <a:ext cx="718892" cy="359446"/>
            </a:xfrm>
            <a:prstGeom prst="rect">
              <a:avLst/>
            </a:prstGeom>
          </p:spPr>
        </p:pic>
        <p:pic>
          <p:nvPicPr>
            <p:cNvPr id="63" name="Imagem 62">
              <a:extLst>
                <a:ext uri="{FF2B5EF4-FFF2-40B4-BE49-F238E27FC236}">
                  <a16:creationId xmlns:a16="http://schemas.microsoft.com/office/drawing/2014/main" id="{30D3C809-27FA-4D3D-B7E8-405C9BBBB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1048" y="4233014"/>
              <a:ext cx="718892" cy="359446"/>
            </a:xfrm>
            <a:prstGeom prst="rect">
              <a:avLst/>
            </a:prstGeom>
          </p:spPr>
        </p:pic>
        <p:pic>
          <p:nvPicPr>
            <p:cNvPr id="64" name="Imagem 63">
              <a:extLst>
                <a:ext uri="{FF2B5EF4-FFF2-40B4-BE49-F238E27FC236}">
                  <a16:creationId xmlns:a16="http://schemas.microsoft.com/office/drawing/2014/main" id="{9A5BA695-7EAB-4BC3-B412-53A1FE1D1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4561" y="4571189"/>
              <a:ext cx="718892" cy="359446"/>
            </a:xfrm>
            <a:prstGeom prst="rect">
              <a:avLst/>
            </a:prstGeom>
          </p:spPr>
        </p:pic>
        <p:pic>
          <p:nvPicPr>
            <p:cNvPr id="65" name="Imagem 64">
              <a:extLst>
                <a:ext uri="{FF2B5EF4-FFF2-40B4-BE49-F238E27FC236}">
                  <a16:creationId xmlns:a16="http://schemas.microsoft.com/office/drawing/2014/main" id="{7366F637-2C2E-42C3-B35A-3B77DE85C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1057" y="4563383"/>
              <a:ext cx="718892" cy="359446"/>
            </a:xfrm>
            <a:prstGeom prst="rect">
              <a:avLst/>
            </a:prstGeom>
          </p:spPr>
        </p:pic>
        <p:pic>
          <p:nvPicPr>
            <p:cNvPr id="66" name="Imagem 65">
              <a:extLst>
                <a:ext uri="{FF2B5EF4-FFF2-40B4-BE49-F238E27FC236}">
                  <a16:creationId xmlns:a16="http://schemas.microsoft.com/office/drawing/2014/main" id="{7ECDD002-281A-43F8-B95F-0175889B0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1364" y="4578995"/>
              <a:ext cx="718892" cy="359446"/>
            </a:xfrm>
            <a:prstGeom prst="rect">
              <a:avLst/>
            </a:prstGeom>
          </p:spPr>
        </p:pic>
        <p:pic>
          <p:nvPicPr>
            <p:cNvPr id="67" name="Imagem 66">
              <a:extLst>
                <a:ext uri="{FF2B5EF4-FFF2-40B4-BE49-F238E27FC236}">
                  <a16:creationId xmlns:a16="http://schemas.microsoft.com/office/drawing/2014/main" id="{61858E1E-498D-491F-BAB5-85388B958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0205" y="4571189"/>
              <a:ext cx="718892" cy="359446"/>
            </a:xfrm>
            <a:prstGeom prst="rect">
              <a:avLst/>
            </a:prstGeom>
          </p:spPr>
        </p:pic>
        <p:pic>
          <p:nvPicPr>
            <p:cNvPr id="68" name="Imagem 67">
              <a:extLst>
                <a:ext uri="{FF2B5EF4-FFF2-40B4-BE49-F238E27FC236}">
                  <a16:creationId xmlns:a16="http://schemas.microsoft.com/office/drawing/2014/main" id="{405535F8-76FE-4DC2-95A4-0D502F609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6496" y="4589710"/>
              <a:ext cx="718892" cy="359446"/>
            </a:xfrm>
            <a:prstGeom prst="rect">
              <a:avLst/>
            </a:prstGeom>
          </p:spPr>
        </p:pic>
        <p:pic>
          <p:nvPicPr>
            <p:cNvPr id="69" name="Imagem 68">
              <a:extLst>
                <a:ext uri="{FF2B5EF4-FFF2-40B4-BE49-F238E27FC236}">
                  <a16:creationId xmlns:a16="http://schemas.microsoft.com/office/drawing/2014/main" id="{DEA22866-FC27-49CD-8FDB-672D61F4B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1434" y="4578995"/>
              <a:ext cx="718892" cy="359446"/>
            </a:xfrm>
            <a:prstGeom prst="rect">
              <a:avLst/>
            </a:prstGeom>
          </p:spPr>
        </p:pic>
        <p:pic>
          <p:nvPicPr>
            <p:cNvPr id="70" name="Imagem 69">
              <a:extLst>
                <a:ext uri="{FF2B5EF4-FFF2-40B4-BE49-F238E27FC236}">
                  <a16:creationId xmlns:a16="http://schemas.microsoft.com/office/drawing/2014/main" id="{A75D39AA-3389-4E1D-B7A6-FF9478E32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568" y="4575254"/>
              <a:ext cx="718892" cy="359446"/>
            </a:xfrm>
            <a:prstGeom prst="rect">
              <a:avLst/>
            </a:prstGeom>
          </p:spPr>
        </p:pic>
        <p:pic>
          <p:nvPicPr>
            <p:cNvPr id="71" name="Imagem 70">
              <a:extLst>
                <a:ext uri="{FF2B5EF4-FFF2-40B4-BE49-F238E27FC236}">
                  <a16:creationId xmlns:a16="http://schemas.microsoft.com/office/drawing/2014/main" id="{280BA461-0ED7-4F18-A55B-BD40A3216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1694" y="4580589"/>
              <a:ext cx="718892" cy="359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8454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>
          <a:xfrm>
            <a:off x="767408" y="1268760"/>
            <a:ext cx="11017224" cy="5184576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Em colônias com 100 animais ou mais a amostra deve ser de 8 a 10 animais</a:t>
            </a:r>
          </a:p>
          <a:p>
            <a:pPr lvl="1">
              <a:lnSpc>
                <a:spcPct val="160000"/>
              </a:lnSpc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50% adultos (sorologia)</a:t>
            </a:r>
          </a:p>
          <a:p>
            <a:pPr lvl="1">
              <a:lnSpc>
                <a:spcPct val="160000"/>
              </a:lnSpc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25% adultos jovens de 6 semanas (isolamento bacteriano)</a:t>
            </a:r>
          </a:p>
          <a:p>
            <a:pPr lvl="1">
              <a:lnSpc>
                <a:spcPct val="160000"/>
              </a:lnSpc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25% animais recém desmamados (parasitas, infecções latentes)</a:t>
            </a:r>
          </a:p>
          <a:p>
            <a:pPr lvl="1">
              <a:lnSpc>
                <a:spcPct val="160000"/>
              </a:lnSpc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Amostras de ambos os sexos</a:t>
            </a:r>
          </a:p>
          <a:p>
            <a:pPr lvl="1">
              <a:lnSpc>
                <a:spcPct val="160000"/>
              </a:lnSpc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Animais doentes ou mortos devem ser incluídos no controle sanitário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C5086E1-381A-4421-8883-458A542C94E0}"/>
              </a:ext>
            </a:extLst>
          </p:cNvPr>
          <p:cNvSpPr/>
          <p:nvPr/>
        </p:nvSpPr>
        <p:spPr>
          <a:xfrm>
            <a:off x="4780287" y="332656"/>
            <a:ext cx="26314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Amostragem</a:t>
            </a:r>
            <a:endParaRPr lang="pt-B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300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71364" y="548680"/>
            <a:ext cx="11449272" cy="5293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6575" indent="-450850" algn="just">
              <a:lnSpc>
                <a:spcPct val="125000"/>
              </a:lnSpc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pt-BR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ea typeface="DejaVu Sans" pitchFamily="34" charset="0"/>
                <a:cs typeface="Calibri" panose="020F0502020204030204" pitchFamily="34" charset="0"/>
              </a:rPr>
              <a:t>INSTALAÇÕES DE PRODUÇÃO </a:t>
            </a:r>
            <a:r>
              <a:rPr lang="pt-BR" sz="2400" dirty="0">
                <a:latin typeface="Calibri" panose="020F0502020204030204" pitchFamily="34" charset="0"/>
                <a:ea typeface="DejaVu Sans" pitchFamily="34" charset="0"/>
                <a:cs typeface="Calibri" panose="020F0502020204030204" pitchFamily="34" charset="0"/>
                <a:sym typeface="Wingdings" pitchFamily="2" charset="2"/>
              </a:rPr>
              <a:t></a:t>
            </a:r>
            <a:r>
              <a:rPr lang="pt-BR" sz="2400" dirty="0">
                <a:latin typeface="Calibri" panose="020F0502020204030204" pitchFamily="34" charset="0"/>
                <a:ea typeface="DejaVu Sans" pitchFamily="34" charset="0"/>
                <a:cs typeface="Calibri" panose="020F0502020204030204" pitchFamily="34" charset="0"/>
              </a:rPr>
              <a:t> </a:t>
            </a: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“Ambientes  ou  locais  que  ofereçam  condições  necessárias  à  manutenção  do  bem-estar  animal,  compatíveis  com  as  atividades  a  serem  desenvolvidas  na  reprodução  e  criação  de  espécies  animais para  fins de  ensino  ou de  pesquisa  científica.”. </a:t>
            </a:r>
            <a:endParaRPr lang="pt-BR" sz="2200" dirty="0">
              <a:latin typeface="Calibri" panose="020F0502020204030204" pitchFamily="34" charset="0"/>
              <a:ea typeface="DejaVu Sans" pitchFamily="34" charset="0"/>
              <a:cs typeface="Calibri" panose="020F0502020204030204" pitchFamily="34" charset="0"/>
            </a:endParaRPr>
          </a:p>
          <a:p>
            <a:pPr marL="536575" indent="-450850" algn="just">
              <a:lnSpc>
                <a:spcPct val="125000"/>
              </a:lnSpc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pt-BR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ea typeface="DejaVu Sans" pitchFamily="34" charset="0"/>
                <a:cs typeface="Calibri" panose="020F0502020204030204" pitchFamily="34" charset="0"/>
              </a:rPr>
              <a:t>INSTALAÇÕES DE MANUTENÇÃO</a:t>
            </a:r>
            <a:r>
              <a:rPr lang="pt-BR" sz="2400" dirty="0">
                <a:latin typeface="Calibri" panose="020F0502020204030204" pitchFamily="34" charset="0"/>
                <a:ea typeface="DejaVu Sans" pitchFamily="34" charset="0"/>
                <a:cs typeface="Calibri" panose="020F0502020204030204" pitchFamily="34" charset="0"/>
              </a:rPr>
              <a:t> </a:t>
            </a:r>
            <a:r>
              <a:rPr lang="pt-BR" sz="2400" dirty="0">
                <a:latin typeface="Calibri" panose="020F0502020204030204" pitchFamily="34" charset="0"/>
                <a:ea typeface="DejaVu Sans" pitchFamily="34" charset="0"/>
                <a:cs typeface="Calibri" panose="020F0502020204030204" pitchFamily="34" charset="0"/>
                <a:sym typeface="Wingdings" pitchFamily="2" charset="2"/>
              </a:rPr>
              <a:t> </a:t>
            </a: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“Ambientes  ou  locais  que  ofereçam  condições  necessárias  para  a  manutenção do bem-estar  animal, desde  a  sua saída  da  instalação de  produção até o momento da  destinação  prevista. ”. </a:t>
            </a:r>
            <a:endParaRPr lang="pt-BR" sz="2200" dirty="0">
              <a:latin typeface="Calibri" panose="020F0502020204030204" pitchFamily="34" charset="0"/>
              <a:ea typeface="DejaVu Sans" pitchFamily="34" charset="0"/>
              <a:cs typeface="Calibri" panose="020F0502020204030204" pitchFamily="34" charset="0"/>
            </a:endParaRPr>
          </a:p>
          <a:p>
            <a:pPr marL="536575" indent="-450850" algn="just">
              <a:lnSpc>
                <a:spcPct val="125000"/>
              </a:lnSpc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pt-BR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ea typeface="DejaVu Sans" pitchFamily="34" charset="0"/>
                <a:cs typeface="Calibri" panose="020F0502020204030204" pitchFamily="34" charset="0"/>
              </a:rPr>
              <a:t>INSTALAÇÕES DE UTILIZAÇÃO</a:t>
            </a:r>
            <a:r>
              <a:rPr lang="pt-BR" sz="2400" dirty="0">
                <a:solidFill>
                  <a:srgbClr val="C00000"/>
                </a:solidFill>
                <a:latin typeface="Calibri" panose="020F0502020204030204" pitchFamily="34" charset="0"/>
                <a:ea typeface="DejaVu Sans" pitchFamily="34" charset="0"/>
                <a:cs typeface="Calibri" panose="020F0502020204030204" pitchFamily="34" charset="0"/>
              </a:rPr>
              <a:t> </a:t>
            </a:r>
            <a:r>
              <a:rPr lang="pt-BR" sz="2400" dirty="0">
                <a:latin typeface="Calibri" panose="020F0502020204030204" pitchFamily="34" charset="0"/>
                <a:ea typeface="DejaVu Sans" pitchFamily="34" charset="0"/>
                <a:cs typeface="Calibri" panose="020F0502020204030204" pitchFamily="34" charset="0"/>
                <a:sym typeface="Wingdings" pitchFamily="2" charset="2"/>
              </a:rPr>
              <a:t></a:t>
            </a:r>
            <a:r>
              <a:rPr lang="pt-BR" sz="2400" dirty="0">
                <a:latin typeface="Calibri" panose="020F0502020204030204" pitchFamily="34" charset="0"/>
                <a:ea typeface="DejaVu Sans" pitchFamily="34" charset="0"/>
                <a:cs typeface="Calibri" panose="020F0502020204030204" pitchFamily="34" charset="0"/>
              </a:rPr>
              <a:t> </a:t>
            </a: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“Ambientes  ou  locais  que  ofereçam  condições  adequadas  para  a  realização  dos protocolos  requeridos  nos  projetos  e  que  contemplem  os  cuidados  necessários  para  a  manutenção  do  bem-estar animal até  a  finalização das atividades de  ensino ou da  pesquisa  científica”. 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939743" y="5939988"/>
            <a:ext cx="888089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pt-BR" sz="1400" b="0" i="0" u="none" strike="noStrike" dirty="0">
                <a:solidFill>
                  <a:srgbClr val="2C66CE"/>
                </a:solidFill>
                <a:effectLst/>
                <a:latin typeface="open_sansregular"/>
                <a:hlinkClick r:id="rId3"/>
              </a:rPr>
              <a:t>RESOLUÇÃO NORMATIVA Nº 30, DE 02 DE FEVEREIRO DE 2016.</a:t>
            </a:r>
            <a:endParaRPr lang="pt-BR" sz="1400" b="0" i="0" dirty="0">
              <a:solidFill>
                <a:srgbClr val="172938"/>
              </a:solidFill>
              <a:effectLst/>
              <a:latin typeface="open_sansregular"/>
            </a:endParaRPr>
          </a:p>
          <a:p>
            <a:pPr algn="r"/>
            <a:r>
              <a:rPr lang="pt-BR" sz="1400" b="0" i="0" dirty="0">
                <a:solidFill>
                  <a:srgbClr val="172938"/>
                </a:solidFill>
                <a:effectLst/>
                <a:latin typeface="open_sansregular"/>
              </a:rPr>
              <a:t>Diretriz Brasileira para o Cuidado e a Utilização de Animais em Atividades de Ensino ou de Pesquisa Científica - DBCA.</a:t>
            </a:r>
          </a:p>
          <a:p>
            <a:pPr algn="r"/>
            <a:endParaRPr lang="pt-BR" sz="1400" i="1" dirty="0"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6294E29-CC76-4D22-A65E-1F1E394DCD3C}"/>
              </a:ext>
            </a:extLst>
          </p:cNvPr>
          <p:cNvSpPr/>
          <p:nvPr/>
        </p:nvSpPr>
        <p:spPr>
          <a:xfrm>
            <a:off x="4780287" y="220131"/>
            <a:ext cx="26314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Amostragem</a:t>
            </a:r>
            <a:endParaRPr lang="pt-B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9495EC5-AD1F-45CE-9E96-20C647D964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6213" y="1340768"/>
            <a:ext cx="7643192" cy="5184576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Dificuldades na realização do controle sanitário:</a:t>
            </a:r>
          </a:p>
          <a:p>
            <a:pPr>
              <a:lnSpc>
                <a:spcPct val="160000"/>
              </a:lnSpc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Custo Elevado;</a:t>
            </a:r>
          </a:p>
          <a:p>
            <a:pPr>
              <a:lnSpc>
                <a:spcPct val="160000"/>
              </a:lnSpc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Impossibilita o controle de animais em experimentação;</a:t>
            </a:r>
          </a:p>
          <a:p>
            <a:pPr>
              <a:lnSpc>
                <a:spcPct val="160000"/>
              </a:lnSpc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Linhagens raras e de difícil produção;</a:t>
            </a:r>
          </a:p>
          <a:p>
            <a:pPr>
              <a:lnSpc>
                <a:spcPct val="160000"/>
              </a:lnSpc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Animais mantidos em unidades </a:t>
            </a:r>
            <a:r>
              <a:rPr lang="pt-B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microisoladoras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60000"/>
              </a:lnSpc>
            </a:pPr>
            <a:endParaRPr lang="pt-B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60000"/>
              </a:lnSpc>
            </a:pPr>
            <a:endParaRPr lang="pt-B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m 7" descr="Uma imagem contendo contêiner, mesa, interior&#10;&#10;Descrição gerada automaticamente">
            <a:extLst>
              <a:ext uri="{FF2B5EF4-FFF2-40B4-BE49-F238E27FC236}">
                <a16:creationId xmlns:a16="http://schemas.microsoft.com/office/drawing/2014/main" id="{BBB95A4E-70EF-491B-B923-8F3831B37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3861048"/>
            <a:ext cx="3538599" cy="254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42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983432" y="1626930"/>
            <a:ext cx="8385361" cy="310198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Vantagens:</a:t>
            </a:r>
          </a:p>
          <a:p>
            <a:pPr algn="just">
              <a:lnSpc>
                <a:spcPct val="150000"/>
              </a:lnSpc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Reduz o número de animais testados;</a:t>
            </a:r>
          </a:p>
          <a:p>
            <a:pPr algn="just">
              <a:lnSpc>
                <a:spcPct val="150000"/>
              </a:lnSpc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Mais eficiente para animais mantidos em </a:t>
            </a:r>
            <a:r>
              <a:rPr lang="pt-B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microisoladores</a:t>
            </a: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 /racks ventiladas;</a:t>
            </a:r>
          </a:p>
          <a:p>
            <a:pPr algn="just">
              <a:lnSpc>
                <a:spcPct val="150000"/>
              </a:lnSpc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Possibilita o controle sanitário de linhagens raras de difícil produção e </a:t>
            </a:r>
            <a:r>
              <a:rPr lang="pt-B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imunodeficientes</a:t>
            </a: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Desvantagem:</a:t>
            </a:r>
          </a:p>
          <a:p>
            <a:pPr algn="just">
              <a:lnSpc>
                <a:spcPct val="150000"/>
              </a:lnSpc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Alguns patógenos podem não ser detectados.</a:t>
            </a:r>
          </a:p>
        </p:txBody>
      </p:sp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68408" y="332656"/>
            <a:ext cx="1770611" cy="2439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F3FD713-38C5-4192-A098-09F7A6EDB573}"/>
              </a:ext>
            </a:extLst>
          </p:cNvPr>
          <p:cNvSpPr/>
          <p:nvPr/>
        </p:nvSpPr>
        <p:spPr>
          <a:xfrm>
            <a:off x="4057118" y="403590"/>
            <a:ext cx="40777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Animais sentinela</a:t>
            </a:r>
            <a:endParaRPr lang="pt-B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47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D862C66-8AD1-4DF6-B163-A25B7D739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3" y="2274455"/>
            <a:ext cx="4406265" cy="180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C1570CF-831B-4932-AE9A-6775BCAE6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6" y="65179"/>
            <a:ext cx="5674995" cy="204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7D5C302-16AE-4FAF-851F-E0F1B2B88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983" y="4617690"/>
            <a:ext cx="47625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ctor: Angulado 13">
            <a:extLst>
              <a:ext uri="{FF2B5EF4-FFF2-40B4-BE49-F238E27FC236}">
                <a16:creationId xmlns:a16="http://schemas.microsoft.com/office/drawing/2014/main" id="{C5B906FB-AFDE-4814-8BD3-D991B2661DF9}"/>
              </a:ext>
            </a:extLst>
          </p:cNvPr>
          <p:cNvCxnSpPr>
            <a:stCxn id="2050" idx="1"/>
            <a:endCxn id="2054" idx="1"/>
          </p:cNvCxnSpPr>
          <p:nvPr/>
        </p:nvCxnSpPr>
        <p:spPr>
          <a:xfrm rot="10800000" flipH="1" flipV="1">
            <a:off x="3143672" y="3178854"/>
            <a:ext cx="5311" cy="1924611"/>
          </a:xfrm>
          <a:prstGeom prst="bentConnector3">
            <a:avLst>
              <a:gd name="adj1" fmla="val -4304274"/>
            </a:avLst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ED41557-9AC2-4AA0-B1B0-D11D4F642681}"/>
              </a:ext>
            </a:extLst>
          </p:cNvPr>
          <p:cNvSpPr txBox="1"/>
          <p:nvPr/>
        </p:nvSpPr>
        <p:spPr>
          <a:xfrm>
            <a:off x="1703513" y="3987270"/>
            <a:ext cx="1167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8-10 semanas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58C300F-563D-49D8-8F60-5E6174DE2CFC}"/>
              </a:ext>
            </a:extLst>
          </p:cNvPr>
          <p:cNvSpPr txBox="1"/>
          <p:nvPr/>
        </p:nvSpPr>
        <p:spPr>
          <a:xfrm>
            <a:off x="3108234" y="5778804"/>
            <a:ext cx="5294078" cy="10238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Utilizar animais imunocompetentes para detecção de anticorpos;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Utilizar  preferencialmente fêmeas para evitar agressões.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073758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6"/>
          <p:cNvSpPr txBox="1">
            <a:spLocks noChangeArrowheads="1"/>
          </p:cNvSpPr>
          <p:nvPr/>
        </p:nvSpPr>
        <p:spPr bwMode="auto">
          <a:xfrm>
            <a:off x="6736080" y="2958106"/>
            <a:ext cx="4797453" cy="941796"/>
          </a:xfrm>
          <a:prstGeom prst="rect">
            <a:avLst/>
          </a:prstGeom>
        </p:spPr>
        <p:txBody>
          <a:bodyPr vert="horz" wrap="square" lIns="182880" tIns="182880" rIns="182880" bIns="18288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cap="all" spc="200" baseline="0" dirty="0">
                <a:solidFill>
                  <a:srgbClr val="262626"/>
                </a:solidFill>
                <a:latin typeface="Arial Black" panose="020B0A04020102020204" pitchFamily="34" charset="0"/>
                <a:ea typeface="+mj-ea"/>
                <a:cs typeface="+mj-cs"/>
              </a:rPr>
              <a:t>Como prevenir a contaminação da colônia?</a:t>
            </a:r>
          </a:p>
        </p:txBody>
      </p:sp>
      <p:pic>
        <p:nvPicPr>
          <p:cNvPr id="5" name="Imagem 4" descr="animal_rato_mpossivel.jpg"/>
          <p:cNvPicPr>
            <a:picLocks noChangeAspect="1"/>
          </p:cNvPicPr>
          <p:nvPr/>
        </p:nvPicPr>
        <p:blipFill rotWithShape="1">
          <a:blip r:embed="rId3" cstate="print"/>
          <a:srcRect l="10183" r="18927" b="-2"/>
          <a:stretch/>
        </p:blipFill>
        <p:spPr>
          <a:xfrm>
            <a:off x="1" y="10"/>
            <a:ext cx="6095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97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847528" y="6453337"/>
            <a:ext cx="8712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/>
              <a:t>Companion </a:t>
            </a:r>
            <a:r>
              <a:rPr lang="pt-BR" sz="1200" dirty="0" err="1"/>
              <a:t>Guide</a:t>
            </a:r>
            <a:r>
              <a:rPr lang="pt-BR" sz="1200" dirty="0"/>
              <a:t> to </a:t>
            </a:r>
            <a:r>
              <a:rPr lang="pt-BR" sz="1200" dirty="0" err="1"/>
              <a:t>Rodent</a:t>
            </a:r>
            <a:r>
              <a:rPr lang="pt-BR" sz="1200" dirty="0"/>
              <a:t> Health </a:t>
            </a:r>
            <a:r>
              <a:rPr lang="pt-BR" sz="1200" dirty="0" err="1"/>
              <a:t>Surveillance</a:t>
            </a:r>
            <a:r>
              <a:rPr lang="pt-BR" sz="1200" dirty="0"/>
              <a:t> for Research </a:t>
            </a:r>
            <a:r>
              <a:rPr lang="pt-BR" sz="1200" dirty="0" err="1"/>
              <a:t>Facilities</a:t>
            </a:r>
            <a:r>
              <a:rPr lang="pt-BR" sz="1200" dirty="0"/>
              <a:t>. </a:t>
            </a:r>
            <a:r>
              <a:rPr lang="pt-BR" sz="1200" dirty="0" err="1"/>
              <a:t>Published</a:t>
            </a:r>
            <a:r>
              <a:rPr lang="pt-BR" sz="1200" dirty="0"/>
              <a:t> </a:t>
            </a:r>
            <a:r>
              <a:rPr lang="pt-BR" sz="1200" dirty="0" err="1"/>
              <a:t>by</a:t>
            </a:r>
            <a:r>
              <a:rPr lang="pt-BR" sz="1200" dirty="0"/>
              <a:t> Charles </a:t>
            </a:r>
            <a:r>
              <a:rPr lang="pt-BR" sz="1200" dirty="0" err="1"/>
              <a:t>River</a:t>
            </a:r>
            <a:r>
              <a:rPr lang="pt-BR" sz="1200" dirty="0"/>
              <a:t>, </a:t>
            </a:r>
            <a:r>
              <a:rPr lang="pt-BR" sz="1200" dirty="0" err="1"/>
              <a:t>Second</a:t>
            </a:r>
            <a:r>
              <a:rPr lang="pt-BR" sz="1200" dirty="0"/>
              <a:t> </a:t>
            </a:r>
            <a:r>
              <a:rPr lang="pt-BR" sz="1200" dirty="0" err="1"/>
              <a:t>Edition</a:t>
            </a:r>
            <a:r>
              <a:rPr lang="pt-BR" sz="1200" dirty="0"/>
              <a:t>, </a:t>
            </a:r>
            <a:r>
              <a:rPr lang="pt-BR" sz="1200" dirty="0" err="1"/>
              <a:t>September</a:t>
            </a:r>
            <a:r>
              <a:rPr lang="pt-BR" sz="1200" dirty="0"/>
              <a:t> 2010.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000" y="260648"/>
            <a:ext cx="6880000" cy="6110095"/>
          </a:xfrm>
          <a:prstGeom prst="rect">
            <a:avLst/>
          </a:prstGeom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93BFE6C6-B821-49BA-86C8-B57F6395CFE9}"/>
              </a:ext>
            </a:extLst>
          </p:cNvPr>
          <p:cNvSpPr txBox="1"/>
          <p:nvPr/>
        </p:nvSpPr>
        <p:spPr>
          <a:xfrm>
            <a:off x="335360" y="260648"/>
            <a:ext cx="39766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spc="-113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Fontes de contaminação</a:t>
            </a:r>
          </a:p>
        </p:txBody>
      </p:sp>
    </p:spTree>
    <p:extLst>
      <p:ext uri="{BB962C8B-B14F-4D97-AF65-F5344CB8AC3E}">
        <p14:creationId xmlns:p14="http://schemas.microsoft.com/office/powerpoint/2010/main" val="1089840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4440895-92F3-4140-AD71-2AB3ECFD4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" b="408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B7DE336-0724-4A98-A312-CD183DA1A10B}"/>
              </a:ext>
            </a:extLst>
          </p:cNvPr>
          <p:cNvSpPr txBox="1"/>
          <p:nvPr/>
        </p:nvSpPr>
        <p:spPr>
          <a:xfrm>
            <a:off x="7176120" y="5949280"/>
            <a:ext cx="4205934" cy="1091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latin typeface="+mn-lt"/>
                <a:cs typeface="+mn-cs"/>
              </a:rPr>
              <a:t>Companion Guide to Rodent Health Surveillance for Research Facilities. Published by Charles River, Second Edition, September 2010.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2E66CD87-83E7-DBF3-7476-89545E4482DC}"/>
              </a:ext>
            </a:extLst>
          </p:cNvPr>
          <p:cNvSpPr txBox="1"/>
          <p:nvPr/>
        </p:nvSpPr>
        <p:spPr>
          <a:xfrm>
            <a:off x="7306884" y="332656"/>
            <a:ext cx="42059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spc="-113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Métodos de prevenção contaminação</a:t>
            </a:r>
          </a:p>
        </p:txBody>
      </p:sp>
    </p:spTree>
    <p:extLst>
      <p:ext uri="{BB962C8B-B14F-4D97-AF65-F5344CB8AC3E}">
        <p14:creationId xmlns:p14="http://schemas.microsoft.com/office/powerpoint/2010/main" val="25764369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8619663-41CE-4858-B6F6-0E44D4E2AF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274454"/>
              </p:ext>
            </p:extLst>
          </p:nvPr>
        </p:nvGraphicFramePr>
        <p:xfrm>
          <a:off x="227348" y="908720"/>
          <a:ext cx="11737304" cy="5328592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4502506">
                  <a:extLst>
                    <a:ext uri="{9D8B030D-6E8A-4147-A177-3AD203B41FA5}">
                      <a16:colId xmlns:a16="http://schemas.microsoft.com/office/drawing/2014/main" val="576562047"/>
                    </a:ext>
                  </a:extLst>
                </a:gridCol>
                <a:gridCol w="4156161">
                  <a:extLst>
                    <a:ext uri="{9D8B030D-6E8A-4147-A177-3AD203B41FA5}">
                      <a16:colId xmlns:a16="http://schemas.microsoft.com/office/drawing/2014/main" val="3337125219"/>
                    </a:ext>
                  </a:extLst>
                </a:gridCol>
                <a:gridCol w="3078637">
                  <a:extLst>
                    <a:ext uri="{9D8B030D-6E8A-4147-A177-3AD203B41FA5}">
                      <a16:colId xmlns:a16="http://schemas.microsoft.com/office/drawing/2014/main" val="2760902087"/>
                    </a:ext>
                  </a:extLst>
                </a:gridCol>
              </a:tblGrid>
              <a:tr h="362515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Mouse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4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</a:t>
                      </a:r>
                      <a:endParaRPr lang="pt-B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Hamster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1297120879"/>
                  </a:ext>
                </a:extLst>
              </a:tr>
              <a:tr h="311835"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Mouse Hepatitis Virus (MHV)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3380782692"/>
                  </a:ext>
                </a:extLst>
              </a:tr>
              <a:tr h="615909"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u="sng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Mouse Rotavirus (Epizootic Diarrhea of Infant Mice; EDIM)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2845126065"/>
                  </a:ext>
                </a:extLst>
              </a:tr>
              <a:tr h="311835"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Murine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Norovirus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(MNV)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1285919748"/>
                  </a:ext>
                </a:extLst>
              </a:tr>
              <a:tr h="311835"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Mouse Parvoviruses (MPV-1, MPV-2, MPV-3, MVM)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sng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Rat Parvoviruses (RPV-1, RPV-2, RMV, RV [KRV], H-1)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4196353177"/>
                  </a:ext>
                </a:extLst>
              </a:tr>
              <a:tr h="311835"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sng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Theiloviruses</a:t>
                      </a:r>
                      <a:r>
                        <a:rPr lang="pt-BR" sz="1200" b="0" u="sng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(MEV [TMEV], RTV [GDVII])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pt-BR" sz="12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</a:t>
                      </a:r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2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theilovirus</a:t>
                      </a:r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(RTV)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3493334471"/>
                  </a:ext>
                </a:extLst>
              </a:tr>
              <a:tr h="311835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sng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Sialodacryoadenitis</a:t>
                      </a:r>
                      <a:r>
                        <a:rPr lang="pt-BR" sz="1200" b="0" u="sng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200" b="0" u="sng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Virus</a:t>
                      </a:r>
                      <a:r>
                        <a:rPr lang="pt-BR" sz="1200" b="0" u="sng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(RCV, SDAV)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3802022714"/>
                  </a:ext>
                </a:extLst>
              </a:tr>
              <a:tr h="615909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Hantaviruses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(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Hantaan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Prospect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hill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Puumala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Dobrava, Seoul,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Sin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Nombre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etc.)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2268711919"/>
                  </a:ext>
                </a:extLst>
              </a:tr>
              <a:tr h="615909"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Lymphocytic Choriomeningitis Virus (LCMV)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Lymphocytic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Choriomeningitis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Virus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(LCMV)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1159592820"/>
                  </a:ext>
                </a:extLst>
              </a:tr>
              <a:tr h="311835"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Mouse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Adenovirus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(MAdV-1, MAdV-2, MAV)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Mouse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Adenovirus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(MAdV-1, MAdV-2, MAV)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2647585831"/>
                  </a:ext>
                </a:extLst>
              </a:tr>
              <a:tr h="311835"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Ectromelia Virus (Mousepox)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Ectromelia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Virus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(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Mousepox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)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987699993"/>
                  </a:ext>
                </a:extLst>
              </a:tr>
              <a:tr h="311835"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Pneumonia Virus of Mice (PVM)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Pneumonia Virus of Mice (PVM)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443972621"/>
                  </a:ext>
                </a:extLst>
              </a:tr>
              <a:tr h="311835"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sng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Reovirus (REO-3)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sng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Reovirus (REO-3)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3517842243"/>
                  </a:ext>
                </a:extLst>
              </a:tr>
              <a:tr h="311835"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sng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Sendai </a:t>
                      </a:r>
                      <a:r>
                        <a:rPr lang="pt-BR" sz="1200" b="0" u="sng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Virus</a:t>
                      </a:r>
                      <a:r>
                        <a:rPr lang="pt-BR" sz="1200" b="0" u="sng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(PI-1, SV)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sng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Sendai </a:t>
                      </a:r>
                      <a:r>
                        <a:rPr lang="pt-BR" sz="1200" b="0" u="sng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Virus</a:t>
                      </a:r>
                      <a:r>
                        <a:rPr lang="pt-BR" sz="1200" b="0" u="sng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(PI-1, SV)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sng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Sendai </a:t>
                      </a:r>
                      <a:r>
                        <a:rPr lang="pt-BR" sz="1200" b="0" u="sng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Virus</a:t>
                      </a:r>
                      <a:r>
                        <a:rPr lang="pt-BR" sz="1200" b="0" u="sng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(PI-1, SV)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1291616056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17B83FA7-FB5C-4125-B019-02A718A02A25}"/>
              </a:ext>
            </a:extLst>
          </p:cNvPr>
          <p:cNvSpPr txBox="1"/>
          <p:nvPr/>
        </p:nvSpPr>
        <p:spPr>
          <a:xfrm>
            <a:off x="227348" y="6351131"/>
            <a:ext cx="86769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/>
              <a:t>https://www.criver.com/products-services/research-models-services/animal-health-surveillance/infectious-agent-information?region=3701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9FCDE5D-859F-45FA-8628-314CFF4F3C09}"/>
              </a:ext>
            </a:extLst>
          </p:cNvPr>
          <p:cNvSpPr txBox="1"/>
          <p:nvPr/>
        </p:nvSpPr>
        <p:spPr>
          <a:xfrm>
            <a:off x="227348" y="260648"/>
            <a:ext cx="1188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Vírus</a:t>
            </a:r>
          </a:p>
        </p:txBody>
      </p:sp>
    </p:spTree>
    <p:extLst>
      <p:ext uri="{BB962C8B-B14F-4D97-AF65-F5344CB8AC3E}">
        <p14:creationId xmlns:p14="http://schemas.microsoft.com/office/powerpoint/2010/main" val="28628112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B1539894-F3C0-420A-A926-D574142DDB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737002"/>
              </p:ext>
            </p:extLst>
          </p:nvPr>
        </p:nvGraphicFramePr>
        <p:xfrm>
          <a:off x="551384" y="1196752"/>
          <a:ext cx="10945216" cy="4104456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5561087">
                  <a:extLst>
                    <a:ext uri="{9D8B030D-6E8A-4147-A177-3AD203B41FA5}">
                      <a16:colId xmlns:a16="http://schemas.microsoft.com/office/drawing/2014/main" val="3148176402"/>
                    </a:ext>
                  </a:extLst>
                </a:gridCol>
                <a:gridCol w="5384129">
                  <a:extLst>
                    <a:ext uri="{9D8B030D-6E8A-4147-A177-3AD203B41FA5}">
                      <a16:colId xmlns:a16="http://schemas.microsoft.com/office/drawing/2014/main" val="3302481119"/>
                    </a:ext>
                  </a:extLst>
                </a:gridCol>
              </a:tblGrid>
              <a:tr h="615882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Guinea</a:t>
                      </a:r>
                      <a:r>
                        <a:rPr lang="pt-BR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Pig</a:t>
                      </a:r>
                      <a:endParaRPr lang="pt-BR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536" marR="189536" marT="263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Rabbit</a:t>
                      </a:r>
                      <a:endParaRPr lang="pt-BR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536" marR="189536" marT="26325" marB="0"/>
                </a:tc>
                <a:extLst>
                  <a:ext uri="{0D108BD9-81ED-4DB2-BD59-A6C34878D82A}">
                    <a16:rowId xmlns:a16="http://schemas.microsoft.com/office/drawing/2014/main" val="833154712"/>
                  </a:ext>
                </a:extLst>
              </a:tr>
              <a:tr h="112840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Guinea</a:t>
                      </a:r>
                      <a:r>
                        <a:rPr lang="pt-BR" sz="16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6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Pig</a:t>
                      </a:r>
                      <a:r>
                        <a:rPr lang="pt-BR" sz="16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6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Adenovirus</a:t>
                      </a:r>
                      <a:r>
                        <a:rPr lang="pt-BR" sz="16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(</a:t>
                      </a:r>
                      <a:r>
                        <a:rPr lang="pt-BR" sz="16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GpAV</a:t>
                      </a:r>
                      <a:r>
                        <a:rPr lang="pt-BR" sz="16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GAV)</a:t>
                      </a:r>
                      <a:endParaRPr lang="pt-BR" sz="16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9536" marR="189536" marT="263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Rabbit</a:t>
                      </a:r>
                      <a:r>
                        <a:rPr lang="pt-BR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6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Caliciviruses</a:t>
                      </a:r>
                      <a:r>
                        <a:rPr lang="pt-BR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(</a:t>
                      </a:r>
                      <a:r>
                        <a:rPr lang="pt-BR" sz="16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Rabbit</a:t>
                      </a:r>
                      <a:r>
                        <a:rPr lang="pt-BR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6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Hemorrhagic</a:t>
                      </a:r>
                      <a:r>
                        <a:rPr lang="pt-BR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6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Disease</a:t>
                      </a:r>
                      <a:r>
                        <a:rPr lang="pt-BR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6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Virus</a:t>
                      </a:r>
                      <a:r>
                        <a:rPr lang="pt-BR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[RHDV], </a:t>
                      </a:r>
                      <a:r>
                        <a:rPr lang="pt-BR" sz="16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European</a:t>
                      </a:r>
                      <a:r>
                        <a:rPr lang="pt-BR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Brown Hare </a:t>
                      </a:r>
                      <a:r>
                        <a:rPr lang="pt-BR" sz="16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Virus</a:t>
                      </a:r>
                      <a:r>
                        <a:rPr lang="pt-BR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</a:t>
                      </a:r>
                      <a:r>
                        <a:rPr lang="pt-BR" sz="16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Rabbit</a:t>
                      </a:r>
                      <a:r>
                        <a:rPr lang="pt-BR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6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Calicivirus</a:t>
                      </a:r>
                      <a:r>
                        <a:rPr lang="pt-BR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)</a:t>
                      </a:r>
                      <a:endParaRPr lang="pt-BR" sz="16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9536" marR="189536" marT="26325" marB="0"/>
                </a:tc>
                <a:extLst>
                  <a:ext uri="{0D108BD9-81ED-4DB2-BD59-A6C34878D82A}">
                    <a16:rowId xmlns:a16="http://schemas.microsoft.com/office/drawing/2014/main" val="2830298487"/>
                  </a:ext>
                </a:extLst>
              </a:tr>
              <a:tr h="1128405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6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Guinea</a:t>
                      </a:r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6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pig</a:t>
                      </a:r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parainfluenza </a:t>
                      </a:r>
                      <a:r>
                        <a:rPr lang="pt-BR" sz="16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virus</a:t>
                      </a:r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3/ </a:t>
                      </a:r>
                      <a:r>
                        <a:rPr lang="pt-BR" sz="16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Caviid</a:t>
                      </a:r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parainfluenza </a:t>
                      </a:r>
                      <a:r>
                        <a:rPr lang="pt-BR" sz="16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virus</a:t>
                      </a:r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536" marR="189536" marT="263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6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Rabbit</a:t>
                      </a:r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6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rotavirus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536" marR="189536" marT="26325" marB="0"/>
                </a:tc>
                <a:extLst>
                  <a:ext uri="{0D108BD9-81ED-4DB2-BD59-A6C34878D82A}">
                    <a16:rowId xmlns:a16="http://schemas.microsoft.com/office/drawing/2014/main" val="1442872456"/>
                  </a:ext>
                </a:extLst>
              </a:tr>
              <a:tr h="61588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Sendai </a:t>
                      </a:r>
                      <a:r>
                        <a:rPr lang="pt-BR" sz="16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Virus</a:t>
                      </a:r>
                      <a:r>
                        <a:rPr lang="pt-BR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(PI-1, SV)</a:t>
                      </a:r>
                      <a:endParaRPr lang="pt-BR" sz="16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9536" marR="189536" marT="263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536" marR="189536" marT="26325" marB="0"/>
                </a:tc>
                <a:extLst>
                  <a:ext uri="{0D108BD9-81ED-4DB2-BD59-A6C34878D82A}">
                    <a16:rowId xmlns:a16="http://schemas.microsoft.com/office/drawing/2014/main" val="3424440108"/>
                  </a:ext>
                </a:extLst>
              </a:tr>
              <a:tr h="61588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Guinea</a:t>
                      </a:r>
                      <a:r>
                        <a:rPr lang="pt-BR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6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Pig</a:t>
                      </a:r>
                      <a:r>
                        <a:rPr lang="pt-BR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6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Cytomegalovirus</a:t>
                      </a:r>
                      <a:r>
                        <a:rPr lang="pt-BR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(</a:t>
                      </a:r>
                      <a:r>
                        <a:rPr lang="pt-BR" sz="16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GpCMV</a:t>
                      </a:r>
                      <a:r>
                        <a:rPr lang="pt-BR" sz="16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)</a:t>
                      </a:r>
                      <a:endParaRPr lang="pt-BR" sz="16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9536" marR="189536" marT="263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536" marR="189536" marT="26325" marB="0"/>
                </a:tc>
                <a:extLst>
                  <a:ext uri="{0D108BD9-81ED-4DB2-BD59-A6C34878D82A}">
                    <a16:rowId xmlns:a16="http://schemas.microsoft.com/office/drawing/2014/main" val="446784504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8BC03CEC-8D7D-4001-A0D7-C238D1D1EB63}"/>
              </a:ext>
            </a:extLst>
          </p:cNvPr>
          <p:cNvSpPr txBox="1"/>
          <p:nvPr/>
        </p:nvSpPr>
        <p:spPr>
          <a:xfrm>
            <a:off x="555254" y="5661248"/>
            <a:ext cx="86769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/>
              <a:t>https://www.criver.com/products-services/research-models-services/animal-health-surveillance/infectious-agent-information?region=3701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6816E38-8962-4EC8-BA26-AF7B66C4FA9B}"/>
              </a:ext>
            </a:extLst>
          </p:cNvPr>
          <p:cNvSpPr txBox="1"/>
          <p:nvPr/>
        </p:nvSpPr>
        <p:spPr>
          <a:xfrm>
            <a:off x="569740" y="274460"/>
            <a:ext cx="1188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Vírus</a:t>
            </a:r>
          </a:p>
        </p:txBody>
      </p:sp>
    </p:spTree>
    <p:extLst>
      <p:ext uri="{BB962C8B-B14F-4D97-AF65-F5344CB8AC3E}">
        <p14:creationId xmlns:p14="http://schemas.microsoft.com/office/powerpoint/2010/main" val="29493888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8619663-41CE-4858-B6F6-0E44D4E2AF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915271"/>
              </p:ext>
            </p:extLst>
          </p:nvPr>
        </p:nvGraphicFramePr>
        <p:xfrm>
          <a:off x="631243" y="1066393"/>
          <a:ext cx="10981220" cy="5314935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3448533">
                  <a:extLst>
                    <a:ext uri="{9D8B030D-6E8A-4147-A177-3AD203B41FA5}">
                      <a16:colId xmlns:a16="http://schemas.microsoft.com/office/drawing/2014/main" val="576562047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val="3337125219"/>
                    </a:ext>
                  </a:extLst>
                </a:gridCol>
                <a:gridCol w="3788271">
                  <a:extLst>
                    <a:ext uri="{9D8B030D-6E8A-4147-A177-3AD203B41FA5}">
                      <a16:colId xmlns:a16="http://schemas.microsoft.com/office/drawing/2014/main" val="2760902087"/>
                    </a:ext>
                  </a:extLst>
                </a:gridCol>
              </a:tblGrid>
              <a:tr h="362515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Mouse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4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</a:t>
                      </a:r>
                      <a:endParaRPr lang="pt-BR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Hamster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1297120879"/>
                  </a:ext>
                </a:extLst>
              </a:tr>
              <a:tr h="311835">
                <a:tc>
                  <a:txBody>
                    <a:bodyPr/>
                    <a:lstStyle/>
                    <a:p>
                      <a:r>
                        <a:rPr lang="pt-BR" sz="12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Helicobacter</a:t>
                      </a:r>
                      <a:r>
                        <a:rPr lang="pt-BR" sz="12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</a:t>
                      </a:r>
                      <a:r>
                        <a:rPr lang="pt-BR" sz="12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species</a:t>
                      </a:r>
                      <a:endParaRPr lang="pt-BR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Helicobacter</a:t>
                      </a:r>
                      <a:r>
                        <a:rPr lang="pt-BR" sz="12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</a:t>
                      </a:r>
                      <a:r>
                        <a:rPr lang="pt-BR" sz="12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species</a:t>
                      </a:r>
                      <a:endParaRPr lang="pt-BR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Helicobacter</a:t>
                      </a:r>
                      <a:r>
                        <a:rPr lang="pt-BR" sz="12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</a:t>
                      </a:r>
                      <a:r>
                        <a:rPr lang="pt-BR" sz="12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species</a:t>
                      </a:r>
                      <a:endParaRPr lang="pt-BR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3380782692"/>
                  </a:ext>
                </a:extLst>
              </a:tr>
              <a:tr h="405770"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200" b="0" u="none" strike="noStrike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Pasteurella</a:t>
                      </a:r>
                      <a:r>
                        <a:rPr lang="pt-BR" sz="1200" b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200" b="0" u="none" strike="noStrike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pneumotropica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u="none" strike="noStrike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Pasteurella</a:t>
                      </a:r>
                      <a:r>
                        <a:rPr lang="pt-BR" sz="1200" b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200" b="0" u="none" strike="noStrike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pneumotropica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u="none" strike="noStrike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Pasteurella</a:t>
                      </a:r>
                      <a:r>
                        <a:rPr lang="pt-BR" sz="1200" b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200" b="0" u="none" strike="noStrike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pneumotropica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2845126065"/>
                  </a:ext>
                </a:extLst>
              </a:tr>
              <a:tr h="31183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Beta-</a:t>
                      </a:r>
                      <a:r>
                        <a:rPr lang="pt-BR" sz="12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Haemolytic</a:t>
                      </a:r>
                      <a:r>
                        <a:rPr lang="pt-BR" sz="12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2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Streptococci</a:t>
                      </a:r>
                      <a:r>
                        <a:rPr lang="pt-BR" sz="12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(BHS)</a:t>
                      </a:r>
                      <a:endParaRPr lang="pt-BR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Beta-</a:t>
                      </a:r>
                      <a:r>
                        <a:rPr lang="pt-BR" sz="12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Haemolytic</a:t>
                      </a:r>
                      <a:r>
                        <a:rPr lang="pt-BR" sz="12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2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Streptococci</a:t>
                      </a:r>
                      <a:r>
                        <a:rPr lang="pt-BR" sz="12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(BHS)</a:t>
                      </a:r>
                      <a:endParaRPr lang="pt-BR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1285919748"/>
                  </a:ext>
                </a:extLst>
              </a:tr>
              <a:tr h="31183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Streptococcus </a:t>
                      </a:r>
                      <a:r>
                        <a:rPr lang="pt-BR" sz="12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pneumoniae</a:t>
                      </a:r>
                      <a:endParaRPr lang="pt-BR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Streptococcus </a:t>
                      </a:r>
                      <a:r>
                        <a:rPr lang="pt-BR" sz="12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pneumoniae</a:t>
                      </a:r>
                      <a:endParaRPr lang="pt-BR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3493334471"/>
                  </a:ext>
                </a:extLst>
              </a:tr>
              <a:tr h="31183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Citrobacter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rodentium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(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Citrobacter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freundii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biotype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4280)</a:t>
                      </a:r>
                      <a:endParaRPr lang="pt-BR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3802022714"/>
                  </a:ext>
                </a:extLst>
              </a:tr>
              <a:tr h="36063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Clostridium </a:t>
                      </a:r>
                      <a:r>
                        <a:rPr lang="en-US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piliforme</a:t>
                      </a: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(</a:t>
                      </a:r>
                      <a:r>
                        <a:rPr lang="en-US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Tyzzer's</a:t>
                      </a: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disease, CPIL)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Clostridium </a:t>
                      </a:r>
                      <a:r>
                        <a:rPr lang="en-US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piliforme</a:t>
                      </a: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(</a:t>
                      </a:r>
                      <a:r>
                        <a:rPr lang="en-US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Tyzzer's</a:t>
                      </a: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disease, CPIL)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Clostridium </a:t>
                      </a:r>
                      <a:r>
                        <a:rPr lang="en-US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piliforme</a:t>
                      </a: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(</a:t>
                      </a:r>
                      <a:r>
                        <a:rPr lang="en-US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Tyzzer's</a:t>
                      </a: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disease, CPIL)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2268711919"/>
                  </a:ext>
                </a:extLst>
              </a:tr>
              <a:tr h="40426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Corynebacterium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kutscheri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(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Pseudotuberculosis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)</a:t>
                      </a:r>
                      <a:endParaRPr lang="pt-BR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Corynebacterium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kutscheri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(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Pseudotuberculosis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)</a:t>
                      </a:r>
                      <a:endParaRPr lang="pt-BR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1159592820"/>
                  </a:ext>
                </a:extLst>
              </a:tr>
              <a:tr h="31183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Mycoplasma</a:t>
                      </a:r>
                      <a:r>
                        <a:rPr lang="pt-BR" sz="12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2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pulmonis</a:t>
                      </a:r>
                      <a:endParaRPr lang="pt-BR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Mycoplasma</a:t>
                      </a:r>
                      <a:r>
                        <a:rPr lang="pt-BR" sz="12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2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pulmonis</a:t>
                      </a:r>
                      <a:endParaRPr lang="pt-BR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2647585831"/>
                  </a:ext>
                </a:extLst>
              </a:tr>
              <a:tr h="31183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Salmonella (S. enterica, various subspecies and serotypes)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Salmonella (S. enterica, various subspecies and serotypes)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Salmonella (S. enterica, various subspecies and serotypes)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987699993"/>
                  </a:ext>
                </a:extLst>
              </a:tr>
              <a:tr h="31183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Streptobacillus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moniliformis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(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Haverhill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fever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rat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bite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fever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)</a:t>
                      </a:r>
                      <a:endParaRPr lang="pt-BR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Streptobacillus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moniliformis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(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Haverhill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fever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rat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bite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fever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)</a:t>
                      </a:r>
                      <a:endParaRPr lang="pt-BR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443972621"/>
                  </a:ext>
                </a:extLst>
              </a:tr>
              <a:tr h="311835"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ilobacterium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rodentium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(CAR Bacillus)</a:t>
                      </a:r>
                      <a:endParaRPr lang="pt-BR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3517842243"/>
                  </a:ext>
                </a:extLst>
              </a:tr>
              <a:tr h="311835"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Pneumocystis (P. murina, P.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carinii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P.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wakefieldae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P. </a:t>
                      </a:r>
                      <a:r>
                        <a:rPr lang="pt-BR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oryctolagi</a:t>
                      </a:r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)</a:t>
                      </a:r>
                      <a:endParaRPr lang="pt-BR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1291616056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17B83FA7-FB5C-4125-B019-02A718A02A25}"/>
              </a:ext>
            </a:extLst>
          </p:cNvPr>
          <p:cNvSpPr txBox="1"/>
          <p:nvPr/>
        </p:nvSpPr>
        <p:spPr>
          <a:xfrm>
            <a:off x="631243" y="6423139"/>
            <a:ext cx="86769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/>
              <a:t>https://www.criver.com/products-services/research-models-services/animal-health-surveillance/infectious-agent-information?region=3701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C3E0BB0-FCDB-4D8E-B15F-A4F68DE9E5DC}"/>
              </a:ext>
            </a:extLst>
          </p:cNvPr>
          <p:cNvSpPr txBox="1"/>
          <p:nvPr/>
        </p:nvSpPr>
        <p:spPr>
          <a:xfrm>
            <a:off x="551384" y="332656"/>
            <a:ext cx="1975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Bactérias</a:t>
            </a:r>
          </a:p>
        </p:txBody>
      </p:sp>
    </p:spTree>
    <p:extLst>
      <p:ext uri="{BB962C8B-B14F-4D97-AF65-F5344CB8AC3E}">
        <p14:creationId xmlns:p14="http://schemas.microsoft.com/office/powerpoint/2010/main" val="7740441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8619663-41CE-4858-B6F6-0E44D4E2AF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628960"/>
              </p:ext>
            </p:extLst>
          </p:nvPr>
        </p:nvGraphicFramePr>
        <p:xfrm>
          <a:off x="1063291" y="1083615"/>
          <a:ext cx="10073269" cy="4577633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4941699">
                  <a:extLst>
                    <a:ext uri="{9D8B030D-6E8A-4147-A177-3AD203B41FA5}">
                      <a16:colId xmlns:a16="http://schemas.microsoft.com/office/drawing/2014/main" val="576562047"/>
                    </a:ext>
                  </a:extLst>
                </a:gridCol>
                <a:gridCol w="5131570">
                  <a:extLst>
                    <a:ext uri="{9D8B030D-6E8A-4147-A177-3AD203B41FA5}">
                      <a16:colId xmlns:a16="http://schemas.microsoft.com/office/drawing/2014/main" val="3337125219"/>
                    </a:ext>
                  </a:extLst>
                </a:gridCol>
              </a:tblGrid>
              <a:tr h="400220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Guinea Pig</a:t>
                      </a:r>
                      <a:endParaRPr lang="pt-BR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536" marR="189536" marT="26325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6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Rabbit</a:t>
                      </a:r>
                      <a:endParaRPr lang="pt-BR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536" marR="189536" marT="26325" marB="0"/>
                </a:tc>
                <a:extLst>
                  <a:ext uri="{0D108BD9-81ED-4DB2-BD59-A6C34878D82A}">
                    <a16:rowId xmlns:a16="http://schemas.microsoft.com/office/drawing/2014/main" val="1297120879"/>
                  </a:ext>
                </a:extLst>
              </a:tr>
              <a:tr h="3610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Bordetella</a:t>
                      </a:r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4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bronchiseptica</a:t>
                      </a:r>
                      <a:endParaRPr lang="pt-BR" sz="14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Bordetella</a:t>
                      </a:r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4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bronchiseptica</a:t>
                      </a:r>
                      <a:endParaRPr lang="pt-BR" sz="14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3380782692"/>
                  </a:ext>
                </a:extLst>
              </a:tr>
              <a:tr h="390850"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Pasteurella</a:t>
                      </a:r>
                      <a:r>
                        <a:rPr lang="pt-BR" sz="14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4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multocida</a:t>
                      </a:r>
                      <a:endParaRPr lang="pt-BR" sz="14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2845126065"/>
                  </a:ext>
                </a:extLst>
              </a:tr>
              <a:tr h="36105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Beta-</a:t>
                      </a:r>
                      <a:r>
                        <a:rPr lang="pt-BR" sz="14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Haemolytic</a:t>
                      </a:r>
                      <a:r>
                        <a:rPr lang="pt-BR" sz="14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4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Streptococci</a:t>
                      </a:r>
                      <a:r>
                        <a:rPr lang="pt-BR" sz="14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(BHS)</a:t>
                      </a:r>
                      <a:endParaRPr lang="pt-BR" sz="14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1285919748"/>
                  </a:ext>
                </a:extLst>
              </a:tr>
              <a:tr h="36105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Streptococcus </a:t>
                      </a:r>
                      <a:r>
                        <a:rPr lang="pt-BR" sz="14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pneumoniae</a:t>
                      </a:r>
                      <a:endParaRPr lang="pt-BR" sz="14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3493334471"/>
                  </a:ext>
                </a:extLst>
              </a:tr>
              <a:tr h="36105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Citrobacter</a:t>
                      </a:r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4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rodentium</a:t>
                      </a:r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(</a:t>
                      </a:r>
                      <a:r>
                        <a:rPr lang="pt-BR" sz="14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Citrobacter</a:t>
                      </a:r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4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freundii</a:t>
                      </a:r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</a:t>
                      </a:r>
                      <a:r>
                        <a:rPr lang="pt-BR" sz="14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biotype</a:t>
                      </a:r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4280)</a:t>
                      </a:r>
                      <a:endParaRPr lang="pt-BR" sz="14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3802022714"/>
                  </a:ext>
                </a:extLst>
              </a:tr>
              <a:tr h="42899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Clostridium </a:t>
                      </a:r>
                      <a:r>
                        <a:rPr lang="en-US" sz="14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piliforme</a:t>
                      </a:r>
                      <a:r>
                        <a:rPr lang="en-US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(</a:t>
                      </a:r>
                      <a:r>
                        <a:rPr lang="en-US" sz="14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Tyzzer's</a:t>
                      </a:r>
                      <a:r>
                        <a:rPr lang="en-US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disease, CPIL)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Clostridium </a:t>
                      </a:r>
                      <a:r>
                        <a:rPr lang="en-US" sz="14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piliforme</a:t>
                      </a:r>
                      <a:r>
                        <a:rPr lang="en-US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(</a:t>
                      </a:r>
                      <a:r>
                        <a:rPr lang="en-US" sz="14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Tyzzer's</a:t>
                      </a:r>
                      <a:r>
                        <a:rPr lang="en-US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disease, CPIL)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2268711919"/>
                  </a:ext>
                </a:extLst>
              </a:tr>
              <a:tr h="46910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Corynebacterium</a:t>
                      </a:r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4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kutscheri</a:t>
                      </a:r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(</a:t>
                      </a:r>
                      <a:r>
                        <a:rPr lang="pt-BR" sz="14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Pseudotuberculosis</a:t>
                      </a:r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)</a:t>
                      </a:r>
                      <a:endParaRPr lang="pt-BR" sz="14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1159592820"/>
                  </a:ext>
                </a:extLst>
              </a:tr>
              <a:tr h="36105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u="none" strike="noStrike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Encephalitozoon</a:t>
                      </a:r>
                      <a:r>
                        <a:rPr lang="pt-BR" sz="1400" b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400" b="0" u="none" strike="noStrike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cuniculi</a:t>
                      </a:r>
                      <a:endParaRPr lang="pt-BR" sz="14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u="none" strike="noStrike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Encephalitozoon</a:t>
                      </a:r>
                      <a:r>
                        <a:rPr lang="pt-BR" sz="1400" b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400" b="0" u="none" strike="noStrike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cuniculi</a:t>
                      </a:r>
                      <a:endParaRPr lang="pt-BR" sz="14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2647585831"/>
                  </a:ext>
                </a:extLst>
              </a:tr>
              <a:tr h="36105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Salmonella (S. enterica, various subspecies and serotypes)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Salmonella (S. enterica, various subspecies and serotypes)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987699993"/>
                  </a:ext>
                </a:extLst>
              </a:tr>
              <a:tr h="36105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Streptobacillus</a:t>
                      </a:r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4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moniliformis</a:t>
                      </a:r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(</a:t>
                      </a:r>
                      <a:r>
                        <a:rPr lang="pt-BR" sz="14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Haverhill</a:t>
                      </a:r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4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fever</a:t>
                      </a:r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</a:t>
                      </a:r>
                      <a:r>
                        <a:rPr lang="pt-BR" sz="14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rat</a:t>
                      </a:r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4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bite</a:t>
                      </a:r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4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fever</a:t>
                      </a:r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)</a:t>
                      </a:r>
                      <a:endParaRPr lang="pt-BR" sz="14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443972621"/>
                  </a:ext>
                </a:extLst>
              </a:tr>
              <a:tr h="361058">
                <a:tc>
                  <a:txBody>
                    <a:bodyPr/>
                    <a:lstStyle/>
                    <a:p>
                      <a:pPr marL="0" marR="0" indent="0" algn="l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u="sng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</a:t>
                      </a:r>
                      <a:r>
                        <a:rPr lang="pt-BR" sz="14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ilobacterium</a:t>
                      </a:r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pt-BR" sz="14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rodentium</a:t>
                      </a:r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 (CAR Bacillus)</a:t>
                      </a:r>
                      <a:endParaRPr lang="pt-BR" sz="14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03" marR="50703" marT="7003" marB="0"/>
                </a:tc>
                <a:extLst>
                  <a:ext uri="{0D108BD9-81ED-4DB2-BD59-A6C34878D82A}">
                    <a16:rowId xmlns:a16="http://schemas.microsoft.com/office/drawing/2014/main" val="3517842243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17B83FA7-FB5C-4125-B019-02A718A02A25}"/>
              </a:ext>
            </a:extLst>
          </p:cNvPr>
          <p:cNvSpPr txBox="1"/>
          <p:nvPr/>
        </p:nvSpPr>
        <p:spPr>
          <a:xfrm>
            <a:off x="1063291" y="5949280"/>
            <a:ext cx="86769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/>
              <a:t>https://www.criver.com/products-services/research-models-services/animal-health-surveillance/infectious-agent-information?region=3701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9435322-1D47-42AC-886B-8C0320BF7D4D}"/>
              </a:ext>
            </a:extLst>
          </p:cNvPr>
          <p:cNvSpPr txBox="1"/>
          <p:nvPr/>
        </p:nvSpPr>
        <p:spPr>
          <a:xfrm>
            <a:off x="1063291" y="370111"/>
            <a:ext cx="1975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Bactérias</a:t>
            </a:r>
          </a:p>
        </p:txBody>
      </p:sp>
    </p:spTree>
    <p:extLst>
      <p:ext uri="{BB962C8B-B14F-4D97-AF65-F5344CB8AC3E}">
        <p14:creationId xmlns:p14="http://schemas.microsoft.com/office/powerpoint/2010/main" val="993145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animim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4141" y="843079"/>
            <a:ext cx="4875781" cy="2632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Uma imagem contendo animal, sentado, mamífero, gato&#10;&#10;Descrição gerada automaticamente">
            <a:extLst>
              <a:ext uri="{FF2B5EF4-FFF2-40B4-BE49-F238E27FC236}">
                <a16:creationId xmlns:a16="http://schemas.microsoft.com/office/drawing/2014/main" id="{65FA8811-A853-486B-BF54-DAA6E6DAF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910" y="4861164"/>
            <a:ext cx="3725776" cy="1664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69D2695-4D49-4C26-A01B-39A33B4B3C2C}"/>
              </a:ext>
            </a:extLst>
          </p:cNvPr>
          <p:cNvGrpSpPr/>
          <p:nvPr/>
        </p:nvGrpSpPr>
        <p:grpSpPr>
          <a:xfrm>
            <a:off x="6155291" y="2126456"/>
            <a:ext cx="4159516" cy="3750814"/>
            <a:chOff x="3953258" y="156592"/>
            <a:chExt cx="3750816" cy="3750814"/>
          </a:xfrm>
          <a:scene3d>
            <a:camera prst="orthographicFront"/>
            <a:lightRig rig="chilly" dir="t"/>
          </a:scene3d>
        </p:grpSpPr>
        <p:sp>
          <p:nvSpPr>
            <p:cNvPr id="12" name="Seta: para Baixo 11">
              <a:extLst>
                <a:ext uri="{FF2B5EF4-FFF2-40B4-BE49-F238E27FC236}">
                  <a16:creationId xmlns:a16="http://schemas.microsoft.com/office/drawing/2014/main" id="{CADD922A-4346-4EB2-9BBF-3FE2C078E7F8}"/>
                </a:ext>
              </a:extLst>
            </p:cNvPr>
            <p:cNvSpPr/>
            <p:nvPr/>
          </p:nvSpPr>
          <p:spPr>
            <a:xfrm rot="5400000">
              <a:off x="3953258" y="156592"/>
              <a:ext cx="3750814" cy="3750814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3">
                <a:lumMod val="40000"/>
                <a:lumOff val="60000"/>
                <a:alpha val="37000"/>
              </a:schemeClr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Seta: para Baixo 4">
              <a:extLst>
                <a:ext uri="{FF2B5EF4-FFF2-40B4-BE49-F238E27FC236}">
                  <a16:creationId xmlns:a16="http://schemas.microsoft.com/office/drawing/2014/main" id="{8B29772F-B296-407B-8F98-21F6B42F6197}"/>
                </a:ext>
              </a:extLst>
            </p:cNvPr>
            <p:cNvSpPr txBox="1"/>
            <p:nvPr/>
          </p:nvSpPr>
          <p:spPr>
            <a:xfrm>
              <a:off x="4159525" y="1094296"/>
              <a:ext cx="3544549" cy="18754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AMBIENTE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Complexidade  e eficiência das  barreiras sanitárias na manutenção de condições adequadas para o alojamento dos animais.</a:t>
              </a:r>
            </a:p>
          </p:txBody>
        </p:sp>
      </p:grp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1E367063-1450-4B7D-A40D-929BC07C3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881" y="1249565"/>
            <a:ext cx="5038063" cy="1166524"/>
          </a:xfrm>
        </p:spPr>
        <p:txBody>
          <a:bodyPr>
            <a:normAutofit/>
          </a:bodyPr>
          <a:lstStyle/>
          <a:p>
            <a:r>
              <a:rPr lang="pt-BR" sz="2000" dirty="0">
                <a:latin typeface="Futura Md BT"/>
              </a:rPr>
              <a:t>Refere-se à microbiota dos animais.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52FD383-8463-47EA-BD80-EDF4C909E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80" y="304551"/>
            <a:ext cx="11161240" cy="61560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Classificação sanitária</a:t>
            </a:r>
            <a:endParaRPr lang="pt-BR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E817EFA8-3B51-441A-9675-F54164625647}"/>
              </a:ext>
            </a:extLst>
          </p:cNvPr>
          <p:cNvGrpSpPr/>
          <p:nvPr/>
        </p:nvGrpSpPr>
        <p:grpSpPr>
          <a:xfrm>
            <a:off x="2207569" y="2126458"/>
            <a:ext cx="3829139" cy="3750814"/>
            <a:chOff x="708" y="156592"/>
            <a:chExt cx="3750814" cy="3750814"/>
          </a:xfrm>
          <a:scene3d>
            <a:camera prst="orthographicFront"/>
            <a:lightRig rig="chilly" dir="t"/>
          </a:scene3d>
        </p:grpSpPr>
        <p:sp>
          <p:nvSpPr>
            <p:cNvPr id="9" name="Seta: para Baixo 8">
              <a:extLst>
                <a:ext uri="{FF2B5EF4-FFF2-40B4-BE49-F238E27FC236}">
                  <a16:creationId xmlns:a16="http://schemas.microsoft.com/office/drawing/2014/main" id="{7D5C5797-CD90-4BA5-ACE5-16AAF34B3C86}"/>
                </a:ext>
              </a:extLst>
            </p:cNvPr>
            <p:cNvSpPr/>
            <p:nvPr/>
          </p:nvSpPr>
          <p:spPr>
            <a:xfrm rot="16200000">
              <a:off x="708" y="156592"/>
              <a:ext cx="3750814" cy="3750814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2">
                <a:lumMod val="20000"/>
                <a:lumOff val="80000"/>
                <a:alpha val="41000"/>
              </a:schemeClr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Seta: para Baixo 4">
              <a:extLst>
                <a:ext uri="{FF2B5EF4-FFF2-40B4-BE49-F238E27FC236}">
                  <a16:creationId xmlns:a16="http://schemas.microsoft.com/office/drawing/2014/main" id="{0E14D5BA-CC0B-4453-A714-150FB43F884A}"/>
                </a:ext>
              </a:extLst>
            </p:cNvPr>
            <p:cNvSpPr txBox="1"/>
            <p:nvPr/>
          </p:nvSpPr>
          <p:spPr>
            <a:xfrm rot="21600000">
              <a:off x="709" y="1094294"/>
              <a:ext cx="3094422" cy="18754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MICROBIOTA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Conjunto de organismos (bactérias, fungos, vírus e parasitas) associados aos animais.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72720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D2B0679-4188-479F-9C6C-3F0D5EA46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pt-BR"/>
              <a:t>Parasitas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FCCD73-60DC-4AD3-8021-FEBDC467A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i="0" u="sng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Intestinal </a:t>
            </a:r>
            <a:r>
              <a:rPr lang="pt-BR" i="0" u="sng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Protozoa</a:t>
            </a:r>
            <a:r>
              <a:rPr lang="pt-BR" i="0" u="sng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 </a:t>
            </a:r>
            <a:r>
              <a:rPr lang="pt-BR" i="0" u="sng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Rodents</a:t>
            </a:r>
            <a:endParaRPr lang="pt-BR" i="0" dirty="0">
              <a:solidFill>
                <a:srgbClr val="40404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i="0" u="none" strike="noStrike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Mites</a:t>
            </a:r>
            <a:r>
              <a:rPr lang="pt-BR" i="0" u="none" strike="noStrike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pt-BR" i="0" u="none" strike="noStrike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Fur</a:t>
            </a:r>
            <a:r>
              <a:rPr lang="pt-BR" i="0" u="none" strike="noStrike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i="0" u="none" strike="noStrike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Mites</a:t>
            </a:r>
            <a:r>
              <a:rPr lang="pt-BR" i="0" u="none" strike="noStrike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pt-BR" i="0" u="none" strike="noStrike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Skin</a:t>
            </a:r>
            <a:r>
              <a:rPr lang="pt-BR" i="0" u="none" strike="noStrike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i="0" u="none" strike="noStrike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Mites</a:t>
            </a:r>
            <a:r>
              <a:rPr lang="pt-BR" i="0" u="none" strike="noStrike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i="0" u="none" strike="noStrike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</a:t>
            </a:r>
            <a:r>
              <a:rPr lang="pt-BR" i="0" u="none" strike="noStrike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i="0" u="none" strike="noStrike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Ear</a:t>
            </a:r>
            <a:r>
              <a:rPr lang="pt-BR" i="0" u="none" strike="noStrike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i="0" u="none" strike="noStrike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Mites</a:t>
            </a:r>
            <a:r>
              <a:rPr lang="pt-BR" i="0" u="none" strike="noStrike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</a:t>
            </a:r>
            <a:r>
              <a:rPr lang="pt-BR" i="0" u="none" strike="noStrike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Acariasis</a:t>
            </a:r>
            <a:r>
              <a:rPr lang="pt-BR" i="0" u="none" strike="noStrike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pt-BR" i="0" dirty="0">
              <a:solidFill>
                <a:srgbClr val="40404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i="0" u="none" strike="noStrike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Pinworms</a:t>
            </a:r>
            <a:r>
              <a:rPr lang="pt-BR" i="0" u="none" strike="noStrike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</a:t>
            </a:r>
            <a:r>
              <a:rPr lang="pt-BR" i="1" u="none" strike="noStrike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Syphacia</a:t>
            </a:r>
            <a:r>
              <a:rPr lang="pt-BR" i="1" u="none" strike="noStrike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i="1" u="none" strike="noStrike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obvelata</a:t>
            </a:r>
            <a:r>
              <a:rPr lang="pt-BR" i="1" u="none" strike="noStrike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S. </a:t>
            </a:r>
            <a:r>
              <a:rPr lang="pt-BR" i="1" u="none" strike="noStrike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muris</a:t>
            </a:r>
            <a:r>
              <a:rPr lang="pt-BR" i="1" u="none" strike="noStrike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pt-BR" i="1" u="none" strike="noStrike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Aspiculuris</a:t>
            </a:r>
            <a:r>
              <a:rPr lang="pt-BR" i="1" u="none" strike="noStrike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i="1" u="none" strike="noStrike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tetraptera</a:t>
            </a:r>
            <a:r>
              <a:rPr lang="pt-BR" i="0" u="none" strike="noStrike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etc.)</a:t>
            </a:r>
            <a:endParaRPr lang="pt-BR" i="0" dirty="0">
              <a:solidFill>
                <a:srgbClr val="40404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i="0" u="none" strike="noStrike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Pseudoparasites</a:t>
            </a:r>
            <a:endParaRPr lang="pt-BR" i="0" dirty="0">
              <a:solidFill>
                <a:srgbClr val="40404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i="0" u="none" strike="noStrike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Rabbit</a:t>
            </a:r>
            <a:r>
              <a:rPr lang="pt-BR" i="0" u="none" strike="noStrike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i="0" u="none" strike="noStrike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coccidiosis</a:t>
            </a:r>
            <a:r>
              <a:rPr lang="pt-BR" i="0" u="none" strike="noStrike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(Intestinal </a:t>
            </a:r>
            <a:r>
              <a:rPr lang="pt-BR" i="0" u="none" strike="noStrike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</a:t>
            </a:r>
            <a:r>
              <a:rPr lang="pt-BR" i="0" u="none" strike="noStrike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i="0" u="none" strike="noStrike" dirty="0" err="1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hepatic</a:t>
            </a:r>
            <a:r>
              <a:rPr lang="pt-BR" i="0" u="none" strike="noStrike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pt-BR" i="0" dirty="0">
              <a:solidFill>
                <a:srgbClr val="40404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t-BR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0689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744924D-75CB-4488-BBDC-FA778404E9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1" t="12201" r="24013" b="10110"/>
          <a:stretch/>
        </p:blipFill>
        <p:spPr>
          <a:xfrm>
            <a:off x="623392" y="332656"/>
            <a:ext cx="7444960" cy="6120680"/>
          </a:xfrm>
          <a:prstGeom prst="rect">
            <a:avLst/>
          </a:prstGeom>
        </p:spPr>
      </p:pic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A24A94CA-345E-42ED-9D9B-67CA58F23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4232" y="4797152"/>
            <a:ext cx="3456384" cy="1656184"/>
          </a:xfrm>
        </p:spPr>
        <p:txBody>
          <a:bodyPr/>
          <a:lstStyle/>
          <a:p>
            <a:r>
              <a:rPr lang="pt-BR" dirty="0">
                <a:hlinkClick r:id="rId3"/>
              </a:rPr>
              <a:t>http://dora.missouri.edu/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55753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6A9AE5-69DF-4153-B35A-94BDEF32E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9B5318-27A8-4E50-80D9-B92D4F28E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solidFill>
            <a:schemeClr val="bg1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AF9B90-440B-4C42-BF98-5FA89E743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29" y="1269583"/>
            <a:ext cx="9936142" cy="431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185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Imagem 3">
            <a:extLst>
              <a:ext uri="{FF2B5EF4-FFF2-40B4-BE49-F238E27FC236}">
                <a16:creationId xmlns:a16="http://schemas.microsoft.com/office/drawing/2014/main" id="{0BB559C3-88A1-4762-8EAA-FC8413C25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3140968"/>
            <a:ext cx="2519363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Imagem 4">
            <a:extLst>
              <a:ext uri="{FF2B5EF4-FFF2-40B4-BE49-F238E27FC236}">
                <a16:creationId xmlns:a16="http://schemas.microsoft.com/office/drawing/2014/main" id="{DACFF318-2E5A-4616-9053-E0AFC1BC3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998" y="3140968"/>
            <a:ext cx="282892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Imagem 5">
            <a:extLst>
              <a:ext uri="{FF2B5EF4-FFF2-40B4-BE49-F238E27FC236}">
                <a16:creationId xmlns:a16="http://schemas.microsoft.com/office/drawing/2014/main" id="{0D6D44B0-004A-49AF-813B-A0FA4FCB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509" y="3717230"/>
            <a:ext cx="2595562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CaixaDeTexto 6">
            <a:extLst>
              <a:ext uri="{FF2B5EF4-FFF2-40B4-BE49-F238E27FC236}">
                <a16:creationId xmlns:a16="http://schemas.microsoft.com/office/drawing/2014/main" id="{51DB32EC-4907-4630-BFCE-6CC7E37B1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8963" y="5781838"/>
            <a:ext cx="25675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>
                <a:latin typeface="+mn-lt"/>
              </a:rPr>
              <a:t>Fonte: arquivo pessoal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4C1DCC7-0978-751A-5D1D-1997136A6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Ectoparasitas (acaríases), por ex.: </a:t>
            </a:r>
            <a:r>
              <a:rPr kumimoji="0" lang="pt-BR" altLang="pt-BR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Myobia</a:t>
            </a:r>
            <a:r>
              <a:rPr kumimoji="0" lang="pt-BR" altLang="pt-BR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pt-BR" altLang="pt-BR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musculi</a:t>
            </a:r>
            <a:r>
              <a:rPr kumimoji="0" lang="pt-BR" altLang="pt-BR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</a:t>
            </a:r>
            <a:r>
              <a:rPr kumimoji="0" lang="pt-BR" altLang="pt-BR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Myocoptes</a:t>
            </a:r>
            <a:r>
              <a:rPr kumimoji="0" lang="pt-BR" altLang="pt-BR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pt-BR" altLang="pt-BR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musculinus</a:t>
            </a:r>
            <a:r>
              <a:rPr kumimoji="0" lang="pt-BR" altLang="pt-BR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</a:t>
            </a:r>
            <a:r>
              <a:rPr kumimoji="0" lang="pt-BR" altLang="pt-BR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Radfordia</a:t>
            </a:r>
            <a:r>
              <a:rPr kumimoji="0" lang="pt-BR" altLang="pt-BR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spp.</a:t>
            </a:r>
            <a: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; </a:t>
            </a:r>
            <a:br>
              <a:rPr kumimoji="0" lang="pt-BR" alt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</a:br>
            <a:endParaRPr lang="pt-BR" sz="24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Espaço Reservado para Conteúdo 2">
            <a:extLst>
              <a:ext uri="{FF2B5EF4-FFF2-40B4-BE49-F238E27FC236}">
                <a16:creationId xmlns:a16="http://schemas.microsoft.com/office/drawing/2014/main" id="{A9ECBBC7-6F5B-4FD4-ADAB-CE8059E83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936" y="930986"/>
            <a:ext cx="10168128" cy="3694176"/>
          </a:xfrm>
        </p:spPr>
        <p:txBody>
          <a:bodyPr>
            <a:normAutofit/>
          </a:bodyPr>
          <a:lstStyle/>
          <a:p>
            <a:r>
              <a:rPr lang="pt-BR" altLang="pt-BR" sz="2400" dirty="0"/>
              <a:t>Protozoários,</a:t>
            </a:r>
            <a:r>
              <a:rPr lang="pt-BR" altLang="pt-BR" sz="2400" i="1" dirty="0"/>
              <a:t> </a:t>
            </a:r>
            <a:r>
              <a:rPr lang="pt-BR" altLang="pt-BR" sz="2400" dirty="0"/>
              <a:t>por ex.: </a:t>
            </a:r>
            <a:r>
              <a:rPr lang="pt-BR" altLang="pt-BR" sz="2400" i="1" dirty="0" err="1"/>
              <a:t>Giardia</a:t>
            </a:r>
            <a:r>
              <a:rPr lang="pt-BR" altLang="pt-BR" sz="2400" i="1" dirty="0"/>
              <a:t> </a:t>
            </a:r>
            <a:r>
              <a:rPr lang="pt-BR" altLang="pt-BR" sz="2400" i="1" dirty="0" err="1"/>
              <a:t>muris</a:t>
            </a:r>
            <a:r>
              <a:rPr lang="pt-BR" altLang="pt-BR" sz="2400" i="1" dirty="0"/>
              <a:t>, </a:t>
            </a:r>
            <a:r>
              <a:rPr lang="pt-BR" altLang="pt-BR" sz="2400" i="1" dirty="0" err="1"/>
              <a:t>Eimeria</a:t>
            </a:r>
            <a:r>
              <a:rPr lang="pt-BR" altLang="pt-BR" sz="2400" i="1" dirty="0"/>
              <a:t> </a:t>
            </a:r>
            <a:r>
              <a:rPr lang="pt-BR" altLang="pt-BR" sz="2400" i="1" dirty="0" err="1"/>
              <a:t>spp</a:t>
            </a:r>
            <a:r>
              <a:rPr lang="pt-BR" altLang="pt-BR" sz="2400" i="1" dirty="0"/>
              <a:t>, </a:t>
            </a:r>
            <a:r>
              <a:rPr lang="pt-BR" altLang="pt-BR" sz="2400" i="1" dirty="0" err="1"/>
              <a:t>Tritrichomonas</a:t>
            </a:r>
            <a:r>
              <a:rPr lang="pt-BR" altLang="pt-BR" sz="2400" i="1" dirty="0"/>
              <a:t> </a:t>
            </a:r>
            <a:r>
              <a:rPr lang="pt-BR" altLang="pt-BR" sz="2400" i="1" dirty="0" err="1"/>
              <a:t>muris</a:t>
            </a:r>
            <a:r>
              <a:rPr lang="pt-BR" altLang="pt-BR" sz="2400" dirty="0"/>
              <a:t>;</a:t>
            </a:r>
          </a:p>
          <a:p>
            <a:r>
              <a:rPr lang="pt-BR" altLang="pt-BR" sz="2400" dirty="0"/>
              <a:t>Endoparasitas, por ex.: </a:t>
            </a:r>
            <a:r>
              <a:rPr lang="pt-BR" altLang="pt-BR" sz="2400" dirty="0" err="1"/>
              <a:t>Syphacia</a:t>
            </a:r>
            <a:r>
              <a:rPr lang="pt-BR" altLang="pt-BR" sz="2400" dirty="0"/>
              <a:t> </a:t>
            </a:r>
            <a:r>
              <a:rPr lang="pt-BR" altLang="pt-BR" sz="2400" dirty="0" err="1"/>
              <a:t>spp</a:t>
            </a:r>
            <a:r>
              <a:rPr lang="pt-BR" altLang="pt-BR" sz="2400" dirty="0"/>
              <a:t>, </a:t>
            </a:r>
            <a:r>
              <a:rPr lang="pt-BR" altLang="pt-BR" sz="2400" dirty="0" err="1"/>
              <a:t>Hymenolepis</a:t>
            </a:r>
            <a:r>
              <a:rPr lang="pt-BR" altLang="pt-BR" sz="2400" dirty="0"/>
              <a:t> nana; </a:t>
            </a:r>
          </a:p>
          <a:p>
            <a:endParaRPr lang="pt-BR" altLang="pt-BR" sz="2400" dirty="0"/>
          </a:p>
        </p:txBody>
      </p:sp>
      <p:pic>
        <p:nvPicPr>
          <p:cNvPr id="12292" name="Imagem 3">
            <a:extLst>
              <a:ext uri="{FF2B5EF4-FFF2-40B4-BE49-F238E27FC236}">
                <a16:creationId xmlns:a16="http://schemas.microsoft.com/office/drawing/2014/main" id="{E1B8C671-1B06-4B64-A266-56B1F3563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315" y="3012727"/>
            <a:ext cx="2665413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https://www.jax.org/~/media/jaxweb/images/news-and-insights/blog/graphics/7-2012-fecal-float.jpg?la=en">
            <a:extLst>
              <a:ext uri="{FF2B5EF4-FFF2-40B4-BE49-F238E27FC236}">
                <a16:creationId xmlns:a16="http://schemas.microsoft.com/office/drawing/2014/main" id="{098B5D4B-5903-4FEA-97D4-793E0147D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317" y="2933352"/>
            <a:ext cx="3254375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CaixaDeTexto 5">
            <a:extLst>
              <a:ext uri="{FF2B5EF4-FFF2-40B4-BE49-F238E27FC236}">
                <a16:creationId xmlns:a16="http://schemas.microsoft.com/office/drawing/2014/main" id="{05EC8B2A-78E6-4076-B8EE-F86AC6D70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3181" y="5204502"/>
            <a:ext cx="2003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/>
              <a:t>Fonte: www.jax.org</a:t>
            </a:r>
          </a:p>
        </p:txBody>
      </p:sp>
      <p:sp>
        <p:nvSpPr>
          <p:cNvPr id="12295" name="CaixaDeTexto 6">
            <a:extLst>
              <a:ext uri="{FF2B5EF4-FFF2-40B4-BE49-F238E27FC236}">
                <a16:creationId xmlns:a16="http://schemas.microsoft.com/office/drawing/2014/main" id="{62178932-4A78-4DF5-8CF4-D4541F1F1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1615" y="5220940"/>
            <a:ext cx="2297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dirty="0"/>
              <a:t>Fonte: arquivo pessoal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5DE17CB-C09E-404A-8BA3-2C3677A12024}"/>
              </a:ext>
            </a:extLst>
          </p:cNvPr>
          <p:cNvSpPr txBox="1"/>
          <p:nvPr/>
        </p:nvSpPr>
        <p:spPr>
          <a:xfrm>
            <a:off x="1524000" y="44274"/>
            <a:ext cx="9108504" cy="769056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2400" spc="200">
                <a:ln w="0"/>
                <a:solidFill>
                  <a:srgbClr val="26262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Micoplasmose em ratos</a:t>
            </a:r>
          </a:p>
        </p:txBody>
      </p:sp>
      <p:pic>
        <p:nvPicPr>
          <p:cNvPr id="9" name="Espaço Reservado para Conteúdo 8" descr="DSCN8531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025" r="16848" b="-2"/>
          <a:stretch/>
        </p:blipFill>
        <p:spPr>
          <a:xfrm>
            <a:off x="2252091" y="970704"/>
            <a:ext cx="2479418" cy="2651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Espaço Reservado para Conteúdo 4" descr="DSCN9206.JPG">
            <a:extLst>
              <a:ext uri="{FF2B5EF4-FFF2-40B4-BE49-F238E27FC236}">
                <a16:creationId xmlns:a16="http://schemas.microsoft.com/office/drawing/2014/main" id="{4B75DE11-99B4-4CBA-80CC-8B1994E83B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7767" r="11823" b="-2"/>
          <a:stretch/>
        </p:blipFill>
        <p:spPr>
          <a:xfrm>
            <a:off x="4849915" y="970705"/>
            <a:ext cx="2489432" cy="2651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Espaço Reservado para Conteúdo 9" descr="DSCN8524.JPG"/>
          <p:cNvPicPr>
            <a:picLocks noGrp="1" noChangeAspect="1"/>
          </p:cNvPicPr>
          <p:nvPr>
            <p:ph sz="half" idx="2"/>
          </p:nvPr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201" r="15903" b="3"/>
          <a:stretch/>
        </p:blipFill>
        <p:spPr>
          <a:xfrm>
            <a:off x="7457755" y="970705"/>
            <a:ext cx="2482155" cy="2663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E41E70A-8A24-42D5-B4D2-589C4A16A1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3693" t="21396"/>
          <a:stretch/>
        </p:blipFill>
        <p:spPr bwMode="auto">
          <a:xfrm>
            <a:off x="7458886" y="4220454"/>
            <a:ext cx="2497181" cy="1929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Espaço Reservado para Conteúdo 5" descr="DSCN9213.JPG">
            <a:extLst>
              <a:ext uri="{FF2B5EF4-FFF2-40B4-BE49-F238E27FC236}">
                <a16:creationId xmlns:a16="http://schemas.microsoft.com/office/drawing/2014/main" id="{B4B530BD-8A2F-46D0-B413-330776D91D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l="10652"/>
          <a:stretch/>
        </p:blipFill>
        <p:spPr>
          <a:xfrm>
            <a:off x="2237530" y="4182845"/>
            <a:ext cx="2490656" cy="2090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Espaço Reservado para Conteúdo 7" descr="DSCN9284.JPG">
            <a:extLst>
              <a:ext uri="{FF2B5EF4-FFF2-40B4-BE49-F238E27FC236}">
                <a16:creationId xmlns:a16="http://schemas.microsoft.com/office/drawing/2014/main" id="{6B9C6912-675E-4793-B76E-7957F714AD3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4505" r="4180"/>
          <a:stretch/>
        </p:blipFill>
        <p:spPr>
          <a:xfrm>
            <a:off x="4849916" y="4076740"/>
            <a:ext cx="2496807" cy="2302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59243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ta: Curva para a Esquerda 3">
            <a:extLst>
              <a:ext uri="{FF2B5EF4-FFF2-40B4-BE49-F238E27FC236}">
                <a16:creationId xmlns:a16="http://schemas.microsoft.com/office/drawing/2014/main" id="{FCCB6EA7-6C1B-44A5-99D8-85156BDAB3A4}"/>
              </a:ext>
            </a:extLst>
          </p:cNvPr>
          <p:cNvSpPr/>
          <p:nvPr/>
        </p:nvSpPr>
        <p:spPr>
          <a:xfrm rot="958304">
            <a:off x="7938214" y="3193201"/>
            <a:ext cx="1800200" cy="2664296"/>
          </a:xfrm>
          <a:prstGeom prst="curvedLeftArrow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5" name="Espaço Reservado para Conteúdo 4" descr="DSCN810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968524" y="548680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Espaço Reservado para Conteúdo 5" descr="DSCN810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184876" y="548680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EF24F455-B5D6-4B8C-B9BF-36E2BC80F593}"/>
              </a:ext>
            </a:extLst>
          </p:cNvPr>
          <p:cNvSpPr/>
          <p:nvPr/>
        </p:nvSpPr>
        <p:spPr>
          <a:xfrm>
            <a:off x="2247262" y="5996606"/>
            <a:ext cx="2183611" cy="459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i="1" dirty="0" err="1">
                <a:solidFill>
                  <a:schemeClr val="dk1"/>
                </a:solidFill>
              </a:rPr>
              <a:t>Mycoplasma</a:t>
            </a:r>
            <a:r>
              <a:rPr lang="pt-BR" i="1" dirty="0">
                <a:solidFill>
                  <a:schemeClr val="dk1"/>
                </a:solidFill>
              </a:rPr>
              <a:t> </a:t>
            </a:r>
            <a:r>
              <a:rPr lang="pt-BR" i="1" dirty="0" err="1">
                <a:solidFill>
                  <a:schemeClr val="dk1"/>
                </a:solidFill>
              </a:rPr>
              <a:t>pulmonis</a:t>
            </a:r>
            <a:r>
              <a:rPr lang="pt-BR" i="1" dirty="0">
                <a:solidFill>
                  <a:schemeClr val="dk1"/>
                </a:solidFill>
              </a:rPr>
              <a:t> </a:t>
            </a:r>
            <a:endParaRPr lang="pt-BR" i="1" dirty="0"/>
          </a:p>
        </p:txBody>
      </p:sp>
      <p:pic>
        <p:nvPicPr>
          <p:cNvPr id="3074" name="Picture 2" descr="Is mycoplasma included in a prokaryotic cell? - Quora">
            <a:extLst>
              <a:ext uri="{FF2B5EF4-FFF2-40B4-BE49-F238E27FC236}">
                <a16:creationId xmlns:a16="http://schemas.microsoft.com/office/drawing/2014/main" id="{1A4B9044-D29D-4D24-BEC0-C06C25AD0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9" b="5921"/>
          <a:stretch/>
        </p:blipFill>
        <p:spPr bwMode="auto">
          <a:xfrm>
            <a:off x="2247262" y="3979525"/>
            <a:ext cx="2637663" cy="190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s Micoplasmas (Molicutes) - Departamento de Microbiologia">
            <a:extLst>
              <a:ext uri="{FF2B5EF4-FFF2-40B4-BE49-F238E27FC236}">
                <a16:creationId xmlns:a16="http://schemas.microsoft.com/office/drawing/2014/main" id="{0B73D7F2-1AE4-4078-B2BD-2A4EA7B90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575" y="3989861"/>
            <a:ext cx="2525776" cy="189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0179079-DE3D-4185-8451-A6A7EA340207}"/>
              </a:ext>
            </a:extLst>
          </p:cNvPr>
          <p:cNvSpPr txBox="1"/>
          <p:nvPr/>
        </p:nvSpPr>
        <p:spPr>
          <a:xfrm>
            <a:off x="5015881" y="5887570"/>
            <a:ext cx="26376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/>
              <a:t>https://microbiologia.icb.usp.br/wp-content/uploads/2017/01/timenetsky-micoplasma.jpg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7AC8C2-7CB1-4E9C-8AB7-47B632D43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920" y="804334"/>
            <a:ext cx="10550161" cy="5102266"/>
          </a:xfrm>
          <a:prstGeom prst="rect">
            <a:avLst/>
          </a:prstGeom>
          <a:noFill/>
          <a:ln w="31750" cap="sq">
            <a:solidFill>
              <a:srgbClr val="FC4F2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98CEC4-AAEA-44CE-9159-E949362D4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968883"/>
            <a:ext cx="10222992" cy="4773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270967A2-998A-455E-AE47-83AA767D1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54" y="1288923"/>
            <a:ext cx="6191892" cy="41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53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57703" y="289115"/>
            <a:ext cx="8476595" cy="449088"/>
          </a:xfrm>
        </p:spPr>
        <p:txBody>
          <a:bodyPr>
            <a:noAutofit/>
          </a:bodyPr>
          <a:lstStyle/>
          <a:p>
            <a:pPr algn="ctr"/>
            <a:r>
              <a:rPr lang="pt-BR" sz="2400" dirty="0">
                <a:ln>
                  <a:solidFill>
                    <a:schemeClr val="tx1">
                      <a:lumMod val="95000"/>
                    </a:schemeClr>
                  </a:solidFill>
                </a:ln>
              </a:rPr>
              <a:t>Fatores que Influenciam na Qualidade e Bem-Estar do Animal</a:t>
            </a:r>
          </a:p>
        </p:txBody>
      </p:sp>
      <p:sp>
        <p:nvSpPr>
          <p:cNvPr id="7" name="Freeform 6"/>
          <p:cNvSpPr>
            <a:spLocks noEditPoints="1"/>
          </p:cNvSpPr>
          <p:nvPr/>
        </p:nvSpPr>
        <p:spPr bwMode="auto">
          <a:xfrm>
            <a:off x="5273067" y="2835013"/>
            <a:ext cx="1645871" cy="1647158"/>
          </a:xfrm>
          <a:custGeom>
            <a:avLst/>
            <a:gdLst>
              <a:gd name="T0" fmla="*/ 1180 w 2560"/>
              <a:gd name="T1" fmla="*/ 424 h 2562"/>
              <a:gd name="T2" fmla="*/ 990 w 2560"/>
              <a:gd name="T3" fmla="*/ 469 h 2562"/>
              <a:gd name="T4" fmla="*/ 819 w 2560"/>
              <a:gd name="T5" fmla="*/ 554 h 2562"/>
              <a:gd name="T6" fmla="*/ 671 w 2560"/>
              <a:gd name="T7" fmla="*/ 672 h 2562"/>
              <a:gd name="T8" fmla="*/ 554 w 2560"/>
              <a:gd name="T9" fmla="*/ 819 h 2562"/>
              <a:gd name="T10" fmla="*/ 470 w 2560"/>
              <a:gd name="T11" fmla="*/ 990 h 2562"/>
              <a:gd name="T12" fmla="*/ 425 w 2560"/>
              <a:gd name="T13" fmla="*/ 1179 h 2562"/>
              <a:gd name="T14" fmla="*/ 425 w 2560"/>
              <a:gd name="T15" fmla="*/ 1380 h 2562"/>
              <a:gd name="T16" fmla="*/ 470 w 2560"/>
              <a:gd name="T17" fmla="*/ 1570 h 2562"/>
              <a:gd name="T18" fmla="*/ 554 w 2560"/>
              <a:gd name="T19" fmla="*/ 1741 h 2562"/>
              <a:gd name="T20" fmla="*/ 671 w 2560"/>
              <a:gd name="T21" fmla="*/ 1889 h 2562"/>
              <a:gd name="T22" fmla="*/ 819 w 2560"/>
              <a:gd name="T23" fmla="*/ 2008 h 2562"/>
              <a:gd name="T24" fmla="*/ 990 w 2560"/>
              <a:gd name="T25" fmla="*/ 2090 h 2562"/>
              <a:gd name="T26" fmla="*/ 1180 w 2560"/>
              <a:gd name="T27" fmla="*/ 2135 h 2562"/>
              <a:gd name="T28" fmla="*/ 1381 w 2560"/>
              <a:gd name="T29" fmla="*/ 2135 h 2562"/>
              <a:gd name="T30" fmla="*/ 1570 w 2560"/>
              <a:gd name="T31" fmla="*/ 2090 h 2562"/>
              <a:gd name="T32" fmla="*/ 1741 w 2560"/>
              <a:gd name="T33" fmla="*/ 2008 h 2562"/>
              <a:gd name="T34" fmla="*/ 1890 w 2560"/>
              <a:gd name="T35" fmla="*/ 1889 h 2562"/>
              <a:gd name="T36" fmla="*/ 2006 w 2560"/>
              <a:gd name="T37" fmla="*/ 1741 h 2562"/>
              <a:gd name="T38" fmla="*/ 2091 w 2560"/>
              <a:gd name="T39" fmla="*/ 1570 h 2562"/>
              <a:gd name="T40" fmla="*/ 2136 w 2560"/>
              <a:gd name="T41" fmla="*/ 1380 h 2562"/>
              <a:gd name="T42" fmla="*/ 2136 w 2560"/>
              <a:gd name="T43" fmla="*/ 1179 h 2562"/>
              <a:gd name="T44" fmla="*/ 2091 w 2560"/>
              <a:gd name="T45" fmla="*/ 990 h 2562"/>
              <a:gd name="T46" fmla="*/ 2006 w 2560"/>
              <a:gd name="T47" fmla="*/ 819 h 2562"/>
              <a:gd name="T48" fmla="*/ 1890 w 2560"/>
              <a:gd name="T49" fmla="*/ 672 h 2562"/>
              <a:gd name="T50" fmla="*/ 1741 w 2560"/>
              <a:gd name="T51" fmla="*/ 554 h 2562"/>
              <a:gd name="T52" fmla="*/ 1570 w 2560"/>
              <a:gd name="T53" fmla="*/ 469 h 2562"/>
              <a:gd name="T54" fmla="*/ 1381 w 2560"/>
              <a:gd name="T55" fmla="*/ 424 h 2562"/>
              <a:gd name="T56" fmla="*/ 1279 w 2560"/>
              <a:gd name="T57" fmla="*/ 0 h 2562"/>
              <a:gd name="T58" fmla="*/ 1523 w 2560"/>
              <a:gd name="T59" fmla="*/ 22 h 2562"/>
              <a:gd name="T60" fmla="*/ 1751 w 2560"/>
              <a:gd name="T61" fmla="*/ 88 h 2562"/>
              <a:gd name="T62" fmla="*/ 1959 w 2560"/>
              <a:gd name="T63" fmla="*/ 195 h 2562"/>
              <a:gd name="T64" fmla="*/ 2143 w 2560"/>
              <a:gd name="T65" fmla="*/ 334 h 2562"/>
              <a:gd name="T66" fmla="*/ 2299 w 2560"/>
              <a:gd name="T67" fmla="*/ 505 h 2562"/>
              <a:gd name="T68" fmla="*/ 2423 w 2560"/>
              <a:gd name="T69" fmla="*/ 702 h 2562"/>
              <a:gd name="T70" fmla="*/ 2509 w 2560"/>
              <a:gd name="T71" fmla="*/ 920 h 2562"/>
              <a:gd name="T72" fmla="*/ 2554 w 2560"/>
              <a:gd name="T73" fmla="*/ 1157 h 2562"/>
              <a:gd name="T74" fmla="*/ 2554 w 2560"/>
              <a:gd name="T75" fmla="*/ 1403 h 2562"/>
              <a:gd name="T76" fmla="*/ 2509 w 2560"/>
              <a:gd name="T77" fmla="*/ 1640 h 2562"/>
              <a:gd name="T78" fmla="*/ 2423 w 2560"/>
              <a:gd name="T79" fmla="*/ 1857 h 2562"/>
              <a:gd name="T80" fmla="*/ 2299 w 2560"/>
              <a:gd name="T81" fmla="*/ 2055 h 2562"/>
              <a:gd name="T82" fmla="*/ 2143 w 2560"/>
              <a:gd name="T83" fmla="*/ 2226 h 2562"/>
              <a:gd name="T84" fmla="*/ 1959 w 2560"/>
              <a:gd name="T85" fmla="*/ 2366 h 2562"/>
              <a:gd name="T86" fmla="*/ 1751 w 2560"/>
              <a:gd name="T87" fmla="*/ 2472 h 2562"/>
              <a:gd name="T88" fmla="*/ 1523 w 2560"/>
              <a:gd name="T89" fmla="*/ 2537 h 2562"/>
              <a:gd name="T90" fmla="*/ 1279 w 2560"/>
              <a:gd name="T91" fmla="*/ 2562 h 2562"/>
              <a:gd name="T92" fmla="*/ 1037 w 2560"/>
              <a:gd name="T93" fmla="*/ 2537 h 2562"/>
              <a:gd name="T94" fmla="*/ 810 w 2560"/>
              <a:gd name="T95" fmla="*/ 2472 h 2562"/>
              <a:gd name="T96" fmla="*/ 601 w 2560"/>
              <a:gd name="T97" fmla="*/ 2366 h 2562"/>
              <a:gd name="T98" fmla="*/ 417 w 2560"/>
              <a:gd name="T99" fmla="*/ 2226 h 2562"/>
              <a:gd name="T100" fmla="*/ 261 w 2560"/>
              <a:gd name="T101" fmla="*/ 2055 h 2562"/>
              <a:gd name="T102" fmla="*/ 137 w 2560"/>
              <a:gd name="T103" fmla="*/ 1857 h 2562"/>
              <a:gd name="T104" fmla="*/ 51 w 2560"/>
              <a:gd name="T105" fmla="*/ 1640 h 2562"/>
              <a:gd name="T106" fmla="*/ 6 w 2560"/>
              <a:gd name="T107" fmla="*/ 1403 h 2562"/>
              <a:gd name="T108" fmla="*/ 6 w 2560"/>
              <a:gd name="T109" fmla="*/ 1157 h 2562"/>
              <a:gd name="T110" fmla="*/ 51 w 2560"/>
              <a:gd name="T111" fmla="*/ 920 h 2562"/>
              <a:gd name="T112" fmla="*/ 137 w 2560"/>
              <a:gd name="T113" fmla="*/ 702 h 2562"/>
              <a:gd name="T114" fmla="*/ 261 w 2560"/>
              <a:gd name="T115" fmla="*/ 505 h 2562"/>
              <a:gd name="T116" fmla="*/ 417 w 2560"/>
              <a:gd name="T117" fmla="*/ 334 h 2562"/>
              <a:gd name="T118" fmla="*/ 601 w 2560"/>
              <a:gd name="T119" fmla="*/ 195 h 2562"/>
              <a:gd name="T120" fmla="*/ 810 w 2560"/>
              <a:gd name="T121" fmla="*/ 88 h 2562"/>
              <a:gd name="T122" fmla="*/ 1037 w 2560"/>
              <a:gd name="T123" fmla="*/ 22 h 2562"/>
              <a:gd name="T124" fmla="*/ 1279 w 2560"/>
              <a:gd name="T125" fmla="*/ 0 h 2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60" h="2562">
                <a:moveTo>
                  <a:pt x="1279" y="419"/>
                </a:moveTo>
                <a:lnTo>
                  <a:pt x="1180" y="424"/>
                </a:lnTo>
                <a:lnTo>
                  <a:pt x="1082" y="441"/>
                </a:lnTo>
                <a:lnTo>
                  <a:pt x="990" y="469"/>
                </a:lnTo>
                <a:lnTo>
                  <a:pt x="902" y="507"/>
                </a:lnTo>
                <a:lnTo>
                  <a:pt x="819" y="554"/>
                </a:lnTo>
                <a:lnTo>
                  <a:pt x="742" y="608"/>
                </a:lnTo>
                <a:lnTo>
                  <a:pt x="671" y="672"/>
                </a:lnTo>
                <a:lnTo>
                  <a:pt x="609" y="742"/>
                </a:lnTo>
                <a:lnTo>
                  <a:pt x="554" y="819"/>
                </a:lnTo>
                <a:lnTo>
                  <a:pt x="507" y="901"/>
                </a:lnTo>
                <a:lnTo>
                  <a:pt x="470" y="990"/>
                </a:lnTo>
                <a:lnTo>
                  <a:pt x="442" y="1084"/>
                </a:lnTo>
                <a:lnTo>
                  <a:pt x="425" y="1179"/>
                </a:lnTo>
                <a:lnTo>
                  <a:pt x="419" y="1281"/>
                </a:lnTo>
                <a:lnTo>
                  <a:pt x="425" y="1380"/>
                </a:lnTo>
                <a:lnTo>
                  <a:pt x="442" y="1478"/>
                </a:lnTo>
                <a:lnTo>
                  <a:pt x="470" y="1570"/>
                </a:lnTo>
                <a:lnTo>
                  <a:pt x="507" y="1658"/>
                </a:lnTo>
                <a:lnTo>
                  <a:pt x="554" y="1741"/>
                </a:lnTo>
                <a:lnTo>
                  <a:pt x="609" y="1818"/>
                </a:lnTo>
                <a:lnTo>
                  <a:pt x="671" y="1889"/>
                </a:lnTo>
                <a:lnTo>
                  <a:pt x="742" y="1951"/>
                </a:lnTo>
                <a:lnTo>
                  <a:pt x="819" y="2008"/>
                </a:lnTo>
                <a:lnTo>
                  <a:pt x="902" y="2053"/>
                </a:lnTo>
                <a:lnTo>
                  <a:pt x="990" y="2090"/>
                </a:lnTo>
                <a:lnTo>
                  <a:pt x="1082" y="2118"/>
                </a:lnTo>
                <a:lnTo>
                  <a:pt x="1180" y="2135"/>
                </a:lnTo>
                <a:lnTo>
                  <a:pt x="1279" y="2141"/>
                </a:lnTo>
                <a:lnTo>
                  <a:pt x="1381" y="2135"/>
                </a:lnTo>
                <a:lnTo>
                  <a:pt x="1478" y="2118"/>
                </a:lnTo>
                <a:lnTo>
                  <a:pt x="1570" y="2090"/>
                </a:lnTo>
                <a:lnTo>
                  <a:pt x="1659" y="2053"/>
                </a:lnTo>
                <a:lnTo>
                  <a:pt x="1741" y="2008"/>
                </a:lnTo>
                <a:lnTo>
                  <a:pt x="1818" y="1951"/>
                </a:lnTo>
                <a:lnTo>
                  <a:pt x="1890" y="1889"/>
                </a:lnTo>
                <a:lnTo>
                  <a:pt x="1952" y="1818"/>
                </a:lnTo>
                <a:lnTo>
                  <a:pt x="2006" y="1741"/>
                </a:lnTo>
                <a:lnTo>
                  <a:pt x="2053" y="1658"/>
                </a:lnTo>
                <a:lnTo>
                  <a:pt x="2091" y="1570"/>
                </a:lnTo>
                <a:lnTo>
                  <a:pt x="2119" y="1478"/>
                </a:lnTo>
                <a:lnTo>
                  <a:pt x="2136" y="1380"/>
                </a:lnTo>
                <a:lnTo>
                  <a:pt x="2141" y="1281"/>
                </a:lnTo>
                <a:lnTo>
                  <a:pt x="2136" y="1179"/>
                </a:lnTo>
                <a:lnTo>
                  <a:pt x="2119" y="1084"/>
                </a:lnTo>
                <a:lnTo>
                  <a:pt x="2091" y="990"/>
                </a:lnTo>
                <a:lnTo>
                  <a:pt x="2053" y="901"/>
                </a:lnTo>
                <a:lnTo>
                  <a:pt x="2006" y="819"/>
                </a:lnTo>
                <a:lnTo>
                  <a:pt x="1952" y="742"/>
                </a:lnTo>
                <a:lnTo>
                  <a:pt x="1890" y="672"/>
                </a:lnTo>
                <a:lnTo>
                  <a:pt x="1818" y="608"/>
                </a:lnTo>
                <a:lnTo>
                  <a:pt x="1741" y="554"/>
                </a:lnTo>
                <a:lnTo>
                  <a:pt x="1659" y="507"/>
                </a:lnTo>
                <a:lnTo>
                  <a:pt x="1570" y="469"/>
                </a:lnTo>
                <a:lnTo>
                  <a:pt x="1478" y="441"/>
                </a:lnTo>
                <a:lnTo>
                  <a:pt x="1381" y="424"/>
                </a:lnTo>
                <a:lnTo>
                  <a:pt x="1279" y="419"/>
                </a:lnTo>
                <a:close/>
                <a:moveTo>
                  <a:pt x="1279" y="0"/>
                </a:moveTo>
                <a:lnTo>
                  <a:pt x="1403" y="6"/>
                </a:lnTo>
                <a:lnTo>
                  <a:pt x="1523" y="22"/>
                </a:lnTo>
                <a:lnTo>
                  <a:pt x="1640" y="51"/>
                </a:lnTo>
                <a:lnTo>
                  <a:pt x="1751" y="88"/>
                </a:lnTo>
                <a:lnTo>
                  <a:pt x="1858" y="137"/>
                </a:lnTo>
                <a:lnTo>
                  <a:pt x="1959" y="195"/>
                </a:lnTo>
                <a:lnTo>
                  <a:pt x="2055" y="261"/>
                </a:lnTo>
                <a:lnTo>
                  <a:pt x="2143" y="334"/>
                </a:lnTo>
                <a:lnTo>
                  <a:pt x="2226" y="417"/>
                </a:lnTo>
                <a:lnTo>
                  <a:pt x="2299" y="505"/>
                </a:lnTo>
                <a:lnTo>
                  <a:pt x="2367" y="601"/>
                </a:lnTo>
                <a:lnTo>
                  <a:pt x="2423" y="702"/>
                </a:lnTo>
                <a:lnTo>
                  <a:pt x="2472" y="809"/>
                </a:lnTo>
                <a:lnTo>
                  <a:pt x="2509" y="920"/>
                </a:lnTo>
                <a:lnTo>
                  <a:pt x="2538" y="1037"/>
                </a:lnTo>
                <a:lnTo>
                  <a:pt x="2554" y="1157"/>
                </a:lnTo>
                <a:lnTo>
                  <a:pt x="2560" y="1281"/>
                </a:lnTo>
                <a:lnTo>
                  <a:pt x="2554" y="1403"/>
                </a:lnTo>
                <a:lnTo>
                  <a:pt x="2538" y="1523"/>
                </a:lnTo>
                <a:lnTo>
                  <a:pt x="2509" y="1640"/>
                </a:lnTo>
                <a:lnTo>
                  <a:pt x="2472" y="1752"/>
                </a:lnTo>
                <a:lnTo>
                  <a:pt x="2423" y="1857"/>
                </a:lnTo>
                <a:lnTo>
                  <a:pt x="2367" y="1959"/>
                </a:lnTo>
                <a:lnTo>
                  <a:pt x="2299" y="2055"/>
                </a:lnTo>
                <a:lnTo>
                  <a:pt x="2226" y="2145"/>
                </a:lnTo>
                <a:lnTo>
                  <a:pt x="2143" y="2226"/>
                </a:lnTo>
                <a:lnTo>
                  <a:pt x="2055" y="2301"/>
                </a:lnTo>
                <a:lnTo>
                  <a:pt x="1959" y="2366"/>
                </a:lnTo>
                <a:lnTo>
                  <a:pt x="1858" y="2423"/>
                </a:lnTo>
                <a:lnTo>
                  <a:pt x="1751" y="2472"/>
                </a:lnTo>
                <a:lnTo>
                  <a:pt x="1640" y="2509"/>
                </a:lnTo>
                <a:lnTo>
                  <a:pt x="1523" y="2537"/>
                </a:lnTo>
                <a:lnTo>
                  <a:pt x="1403" y="2554"/>
                </a:lnTo>
                <a:lnTo>
                  <a:pt x="1279" y="2562"/>
                </a:lnTo>
                <a:lnTo>
                  <a:pt x="1157" y="2554"/>
                </a:lnTo>
                <a:lnTo>
                  <a:pt x="1037" y="2537"/>
                </a:lnTo>
                <a:lnTo>
                  <a:pt x="920" y="2509"/>
                </a:lnTo>
                <a:lnTo>
                  <a:pt x="810" y="2472"/>
                </a:lnTo>
                <a:lnTo>
                  <a:pt x="703" y="2423"/>
                </a:lnTo>
                <a:lnTo>
                  <a:pt x="601" y="2366"/>
                </a:lnTo>
                <a:lnTo>
                  <a:pt x="505" y="2301"/>
                </a:lnTo>
                <a:lnTo>
                  <a:pt x="417" y="2226"/>
                </a:lnTo>
                <a:lnTo>
                  <a:pt x="334" y="2145"/>
                </a:lnTo>
                <a:lnTo>
                  <a:pt x="261" y="2055"/>
                </a:lnTo>
                <a:lnTo>
                  <a:pt x="194" y="1959"/>
                </a:lnTo>
                <a:lnTo>
                  <a:pt x="137" y="1857"/>
                </a:lnTo>
                <a:lnTo>
                  <a:pt x="88" y="1752"/>
                </a:lnTo>
                <a:lnTo>
                  <a:pt x="51" y="1640"/>
                </a:lnTo>
                <a:lnTo>
                  <a:pt x="23" y="1523"/>
                </a:lnTo>
                <a:lnTo>
                  <a:pt x="6" y="1403"/>
                </a:lnTo>
                <a:lnTo>
                  <a:pt x="0" y="1281"/>
                </a:lnTo>
                <a:lnTo>
                  <a:pt x="6" y="1157"/>
                </a:lnTo>
                <a:lnTo>
                  <a:pt x="23" y="1037"/>
                </a:lnTo>
                <a:lnTo>
                  <a:pt x="51" y="920"/>
                </a:lnTo>
                <a:lnTo>
                  <a:pt x="88" y="809"/>
                </a:lnTo>
                <a:lnTo>
                  <a:pt x="137" y="702"/>
                </a:lnTo>
                <a:lnTo>
                  <a:pt x="194" y="601"/>
                </a:lnTo>
                <a:lnTo>
                  <a:pt x="261" y="505"/>
                </a:lnTo>
                <a:lnTo>
                  <a:pt x="334" y="417"/>
                </a:lnTo>
                <a:lnTo>
                  <a:pt x="417" y="334"/>
                </a:lnTo>
                <a:lnTo>
                  <a:pt x="505" y="261"/>
                </a:lnTo>
                <a:lnTo>
                  <a:pt x="601" y="195"/>
                </a:lnTo>
                <a:lnTo>
                  <a:pt x="703" y="137"/>
                </a:lnTo>
                <a:lnTo>
                  <a:pt x="810" y="88"/>
                </a:lnTo>
                <a:lnTo>
                  <a:pt x="920" y="51"/>
                </a:lnTo>
                <a:lnTo>
                  <a:pt x="1037" y="22"/>
                </a:lnTo>
                <a:lnTo>
                  <a:pt x="1157" y="6"/>
                </a:lnTo>
                <a:lnTo>
                  <a:pt x="1279" y="0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pt-BR" sz="180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29690" y="3695001"/>
            <a:ext cx="1221879" cy="1229285"/>
          </a:xfrm>
          <a:custGeom>
            <a:avLst/>
            <a:gdLst>
              <a:gd name="T0" fmla="*/ 0 w 1980"/>
              <a:gd name="T1" fmla="*/ 0 h 1993"/>
              <a:gd name="T2" fmla="*/ 295 w 1980"/>
              <a:gd name="T3" fmla="*/ 0 h 1993"/>
              <a:gd name="T4" fmla="*/ 306 w 1980"/>
              <a:gd name="T5" fmla="*/ 143 h 1993"/>
              <a:gd name="T6" fmla="*/ 329 w 1980"/>
              <a:gd name="T7" fmla="*/ 282 h 1993"/>
              <a:gd name="T8" fmla="*/ 361 w 1980"/>
              <a:gd name="T9" fmla="*/ 419 h 1993"/>
              <a:gd name="T10" fmla="*/ 404 w 1980"/>
              <a:gd name="T11" fmla="*/ 550 h 1993"/>
              <a:gd name="T12" fmla="*/ 457 w 1980"/>
              <a:gd name="T13" fmla="*/ 678 h 1993"/>
              <a:gd name="T14" fmla="*/ 519 w 1980"/>
              <a:gd name="T15" fmla="*/ 800 h 1993"/>
              <a:gd name="T16" fmla="*/ 590 w 1980"/>
              <a:gd name="T17" fmla="*/ 917 h 1993"/>
              <a:gd name="T18" fmla="*/ 671 w 1980"/>
              <a:gd name="T19" fmla="*/ 1026 h 1993"/>
              <a:gd name="T20" fmla="*/ 759 w 1980"/>
              <a:gd name="T21" fmla="*/ 1129 h 1993"/>
              <a:gd name="T22" fmla="*/ 855 w 1980"/>
              <a:gd name="T23" fmla="*/ 1225 h 1993"/>
              <a:gd name="T24" fmla="*/ 956 w 1980"/>
              <a:gd name="T25" fmla="*/ 1315 h 1993"/>
              <a:gd name="T26" fmla="*/ 1065 w 1980"/>
              <a:gd name="T27" fmla="*/ 1396 h 1993"/>
              <a:gd name="T28" fmla="*/ 1182 w 1980"/>
              <a:gd name="T29" fmla="*/ 1467 h 1993"/>
              <a:gd name="T30" fmla="*/ 1304 w 1980"/>
              <a:gd name="T31" fmla="*/ 1531 h 1993"/>
              <a:gd name="T32" fmla="*/ 1430 w 1980"/>
              <a:gd name="T33" fmla="*/ 1585 h 1993"/>
              <a:gd name="T34" fmla="*/ 1561 w 1980"/>
              <a:gd name="T35" fmla="*/ 1628 h 1993"/>
              <a:gd name="T36" fmla="*/ 1696 w 1980"/>
              <a:gd name="T37" fmla="*/ 1662 h 1993"/>
              <a:gd name="T38" fmla="*/ 1837 w 1980"/>
              <a:gd name="T39" fmla="*/ 1685 h 1993"/>
              <a:gd name="T40" fmla="*/ 1980 w 1980"/>
              <a:gd name="T41" fmla="*/ 1696 h 1993"/>
              <a:gd name="T42" fmla="*/ 1980 w 1980"/>
              <a:gd name="T43" fmla="*/ 1993 h 1993"/>
              <a:gd name="T44" fmla="*/ 1826 w 1980"/>
              <a:gd name="T45" fmla="*/ 1981 h 1993"/>
              <a:gd name="T46" fmla="*/ 1677 w 1980"/>
              <a:gd name="T47" fmla="*/ 1961 h 1993"/>
              <a:gd name="T48" fmla="*/ 1531 w 1980"/>
              <a:gd name="T49" fmla="*/ 1927 h 1993"/>
              <a:gd name="T50" fmla="*/ 1390 w 1980"/>
              <a:gd name="T51" fmla="*/ 1884 h 1993"/>
              <a:gd name="T52" fmla="*/ 1253 w 1980"/>
              <a:gd name="T53" fmla="*/ 1831 h 1993"/>
              <a:gd name="T54" fmla="*/ 1120 w 1980"/>
              <a:gd name="T55" fmla="*/ 1771 h 1993"/>
              <a:gd name="T56" fmla="*/ 994 w 1980"/>
              <a:gd name="T57" fmla="*/ 1700 h 1993"/>
              <a:gd name="T58" fmla="*/ 872 w 1980"/>
              <a:gd name="T59" fmla="*/ 1621 h 1993"/>
              <a:gd name="T60" fmla="*/ 757 w 1980"/>
              <a:gd name="T61" fmla="*/ 1533 h 1993"/>
              <a:gd name="T62" fmla="*/ 648 w 1980"/>
              <a:gd name="T63" fmla="*/ 1437 h 1993"/>
              <a:gd name="T64" fmla="*/ 547 w 1980"/>
              <a:gd name="T65" fmla="*/ 1335 h 1993"/>
              <a:gd name="T66" fmla="*/ 451 w 1980"/>
              <a:gd name="T67" fmla="*/ 1226 h 1993"/>
              <a:gd name="T68" fmla="*/ 365 w 1980"/>
              <a:gd name="T69" fmla="*/ 1110 h 1993"/>
              <a:gd name="T70" fmla="*/ 286 w 1980"/>
              <a:gd name="T71" fmla="*/ 988 h 1993"/>
              <a:gd name="T72" fmla="*/ 216 w 1980"/>
              <a:gd name="T73" fmla="*/ 860 h 1993"/>
              <a:gd name="T74" fmla="*/ 156 w 1980"/>
              <a:gd name="T75" fmla="*/ 729 h 1993"/>
              <a:gd name="T76" fmla="*/ 104 w 1980"/>
              <a:gd name="T77" fmla="*/ 590 h 1993"/>
              <a:gd name="T78" fmla="*/ 62 w 1980"/>
              <a:gd name="T79" fmla="*/ 449 h 1993"/>
              <a:gd name="T80" fmla="*/ 30 w 1980"/>
              <a:gd name="T81" fmla="*/ 302 h 1993"/>
              <a:gd name="T82" fmla="*/ 10 w 1980"/>
              <a:gd name="T83" fmla="*/ 152 h 1993"/>
              <a:gd name="T84" fmla="*/ 0 w 1980"/>
              <a:gd name="T85" fmla="*/ 0 h 1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980" h="1993">
                <a:moveTo>
                  <a:pt x="0" y="0"/>
                </a:moveTo>
                <a:lnTo>
                  <a:pt x="295" y="0"/>
                </a:lnTo>
                <a:lnTo>
                  <a:pt x="306" y="143"/>
                </a:lnTo>
                <a:lnTo>
                  <a:pt x="329" y="282"/>
                </a:lnTo>
                <a:lnTo>
                  <a:pt x="361" y="419"/>
                </a:lnTo>
                <a:lnTo>
                  <a:pt x="404" y="550"/>
                </a:lnTo>
                <a:lnTo>
                  <a:pt x="457" y="678"/>
                </a:lnTo>
                <a:lnTo>
                  <a:pt x="519" y="800"/>
                </a:lnTo>
                <a:lnTo>
                  <a:pt x="590" y="917"/>
                </a:lnTo>
                <a:lnTo>
                  <a:pt x="671" y="1026"/>
                </a:lnTo>
                <a:lnTo>
                  <a:pt x="759" y="1129"/>
                </a:lnTo>
                <a:lnTo>
                  <a:pt x="855" y="1225"/>
                </a:lnTo>
                <a:lnTo>
                  <a:pt x="956" y="1315"/>
                </a:lnTo>
                <a:lnTo>
                  <a:pt x="1065" y="1396"/>
                </a:lnTo>
                <a:lnTo>
                  <a:pt x="1182" y="1467"/>
                </a:lnTo>
                <a:lnTo>
                  <a:pt x="1304" y="1531"/>
                </a:lnTo>
                <a:lnTo>
                  <a:pt x="1430" y="1585"/>
                </a:lnTo>
                <a:lnTo>
                  <a:pt x="1561" y="1628"/>
                </a:lnTo>
                <a:lnTo>
                  <a:pt x="1696" y="1662"/>
                </a:lnTo>
                <a:lnTo>
                  <a:pt x="1837" y="1685"/>
                </a:lnTo>
                <a:lnTo>
                  <a:pt x="1980" y="1696"/>
                </a:lnTo>
                <a:lnTo>
                  <a:pt x="1980" y="1993"/>
                </a:lnTo>
                <a:lnTo>
                  <a:pt x="1826" y="1981"/>
                </a:lnTo>
                <a:lnTo>
                  <a:pt x="1677" y="1961"/>
                </a:lnTo>
                <a:lnTo>
                  <a:pt x="1531" y="1927"/>
                </a:lnTo>
                <a:lnTo>
                  <a:pt x="1390" y="1884"/>
                </a:lnTo>
                <a:lnTo>
                  <a:pt x="1253" y="1831"/>
                </a:lnTo>
                <a:lnTo>
                  <a:pt x="1120" y="1771"/>
                </a:lnTo>
                <a:lnTo>
                  <a:pt x="994" y="1700"/>
                </a:lnTo>
                <a:lnTo>
                  <a:pt x="872" y="1621"/>
                </a:lnTo>
                <a:lnTo>
                  <a:pt x="757" y="1533"/>
                </a:lnTo>
                <a:lnTo>
                  <a:pt x="648" y="1437"/>
                </a:lnTo>
                <a:lnTo>
                  <a:pt x="547" y="1335"/>
                </a:lnTo>
                <a:lnTo>
                  <a:pt x="451" y="1226"/>
                </a:lnTo>
                <a:lnTo>
                  <a:pt x="365" y="1110"/>
                </a:lnTo>
                <a:lnTo>
                  <a:pt x="286" y="988"/>
                </a:lnTo>
                <a:lnTo>
                  <a:pt x="216" y="860"/>
                </a:lnTo>
                <a:lnTo>
                  <a:pt x="156" y="729"/>
                </a:lnTo>
                <a:lnTo>
                  <a:pt x="104" y="590"/>
                </a:lnTo>
                <a:lnTo>
                  <a:pt x="62" y="449"/>
                </a:lnTo>
                <a:lnTo>
                  <a:pt x="30" y="302"/>
                </a:lnTo>
                <a:lnTo>
                  <a:pt x="10" y="1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pt-BR" sz="180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4829690" y="2391664"/>
            <a:ext cx="1221879" cy="1212005"/>
          </a:xfrm>
          <a:custGeom>
            <a:avLst/>
            <a:gdLst>
              <a:gd name="T0" fmla="*/ 1980 w 1980"/>
              <a:gd name="T1" fmla="*/ 0 h 1965"/>
              <a:gd name="T2" fmla="*/ 1980 w 1980"/>
              <a:gd name="T3" fmla="*/ 297 h 1965"/>
              <a:gd name="T4" fmla="*/ 1837 w 1980"/>
              <a:gd name="T5" fmla="*/ 308 h 1965"/>
              <a:gd name="T6" fmla="*/ 1700 w 1980"/>
              <a:gd name="T7" fmla="*/ 331 h 1965"/>
              <a:gd name="T8" fmla="*/ 1565 w 1980"/>
              <a:gd name="T9" fmla="*/ 364 h 1965"/>
              <a:gd name="T10" fmla="*/ 1435 w 1980"/>
              <a:gd name="T11" fmla="*/ 408 h 1965"/>
              <a:gd name="T12" fmla="*/ 1309 w 1980"/>
              <a:gd name="T13" fmla="*/ 460 h 1965"/>
              <a:gd name="T14" fmla="*/ 1189 w 1980"/>
              <a:gd name="T15" fmla="*/ 522 h 1965"/>
              <a:gd name="T16" fmla="*/ 1075 w 1980"/>
              <a:gd name="T17" fmla="*/ 593 h 1965"/>
              <a:gd name="T18" fmla="*/ 966 w 1980"/>
              <a:gd name="T19" fmla="*/ 672 h 1965"/>
              <a:gd name="T20" fmla="*/ 864 w 1980"/>
              <a:gd name="T21" fmla="*/ 759 h 1965"/>
              <a:gd name="T22" fmla="*/ 768 w 1980"/>
              <a:gd name="T23" fmla="*/ 853 h 1965"/>
              <a:gd name="T24" fmla="*/ 680 w 1980"/>
              <a:gd name="T25" fmla="*/ 954 h 1965"/>
              <a:gd name="T26" fmla="*/ 601 w 1980"/>
              <a:gd name="T27" fmla="*/ 1063 h 1965"/>
              <a:gd name="T28" fmla="*/ 528 w 1980"/>
              <a:gd name="T29" fmla="*/ 1178 h 1965"/>
              <a:gd name="T30" fmla="*/ 466 w 1980"/>
              <a:gd name="T31" fmla="*/ 1296 h 1965"/>
              <a:gd name="T32" fmla="*/ 412 w 1980"/>
              <a:gd name="T33" fmla="*/ 1422 h 1965"/>
              <a:gd name="T34" fmla="*/ 368 w 1980"/>
              <a:gd name="T35" fmla="*/ 1551 h 1965"/>
              <a:gd name="T36" fmla="*/ 333 w 1980"/>
              <a:gd name="T37" fmla="*/ 1685 h 1965"/>
              <a:gd name="T38" fmla="*/ 310 w 1980"/>
              <a:gd name="T39" fmla="*/ 1824 h 1965"/>
              <a:gd name="T40" fmla="*/ 297 w 1980"/>
              <a:gd name="T41" fmla="*/ 1965 h 1965"/>
              <a:gd name="T42" fmla="*/ 0 w 1980"/>
              <a:gd name="T43" fmla="*/ 1965 h 1965"/>
              <a:gd name="T44" fmla="*/ 13 w 1980"/>
              <a:gd name="T45" fmla="*/ 1814 h 1965"/>
              <a:gd name="T46" fmla="*/ 36 w 1980"/>
              <a:gd name="T47" fmla="*/ 1666 h 1965"/>
              <a:gd name="T48" fmla="*/ 68 w 1980"/>
              <a:gd name="T49" fmla="*/ 1521 h 1965"/>
              <a:gd name="T50" fmla="*/ 111 w 1980"/>
              <a:gd name="T51" fmla="*/ 1382 h 1965"/>
              <a:gd name="T52" fmla="*/ 164 w 1980"/>
              <a:gd name="T53" fmla="*/ 1245 h 1965"/>
              <a:gd name="T54" fmla="*/ 226 w 1980"/>
              <a:gd name="T55" fmla="*/ 1116 h 1965"/>
              <a:gd name="T56" fmla="*/ 295 w 1980"/>
              <a:gd name="T57" fmla="*/ 990 h 1965"/>
              <a:gd name="T58" fmla="*/ 374 w 1980"/>
              <a:gd name="T59" fmla="*/ 870 h 1965"/>
              <a:gd name="T60" fmla="*/ 462 w 1980"/>
              <a:gd name="T61" fmla="*/ 755 h 1965"/>
              <a:gd name="T62" fmla="*/ 556 w 1980"/>
              <a:gd name="T63" fmla="*/ 648 h 1965"/>
              <a:gd name="T64" fmla="*/ 658 w 1980"/>
              <a:gd name="T65" fmla="*/ 547 h 1965"/>
              <a:gd name="T66" fmla="*/ 767 w 1980"/>
              <a:gd name="T67" fmla="*/ 453 h 1965"/>
              <a:gd name="T68" fmla="*/ 881 w 1980"/>
              <a:gd name="T69" fmla="*/ 366 h 1965"/>
              <a:gd name="T70" fmla="*/ 1001 w 1980"/>
              <a:gd name="T71" fmla="*/ 289 h 1965"/>
              <a:gd name="T72" fmla="*/ 1127 w 1980"/>
              <a:gd name="T73" fmla="*/ 220 h 1965"/>
              <a:gd name="T74" fmla="*/ 1259 w 1980"/>
              <a:gd name="T75" fmla="*/ 158 h 1965"/>
              <a:gd name="T76" fmla="*/ 1394 w 1980"/>
              <a:gd name="T77" fmla="*/ 107 h 1965"/>
              <a:gd name="T78" fmla="*/ 1535 w 1980"/>
              <a:gd name="T79" fmla="*/ 64 h 1965"/>
              <a:gd name="T80" fmla="*/ 1679 w 1980"/>
              <a:gd name="T81" fmla="*/ 32 h 1965"/>
              <a:gd name="T82" fmla="*/ 1828 w 1980"/>
              <a:gd name="T83" fmla="*/ 11 h 1965"/>
              <a:gd name="T84" fmla="*/ 1980 w 1980"/>
              <a:gd name="T85" fmla="*/ 0 h 19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980" h="1965">
                <a:moveTo>
                  <a:pt x="1980" y="0"/>
                </a:moveTo>
                <a:lnTo>
                  <a:pt x="1980" y="297"/>
                </a:lnTo>
                <a:lnTo>
                  <a:pt x="1837" y="308"/>
                </a:lnTo>
                <a:lnTo>
                  <a:pt x="1700" y="331"/>
                </a:lnTo>
                <a:lnTo>
                  <a:pt x="1565" y="364"/>
                </a:lnTo>
                <a:lnTo>
                  <a:pt x="1435" y="408"/>
                </a:lnTo>
                <a:lnTo>
                  <a:pt x="1309" y="460"/>
                </a:lnTo>
                <a:lnTo>
                  <a:pt x="1189" y="522"/>
                </a:lnTo>
                <a:lnTo>
                  <a:pt x="1075" y="593"/>
                </a:lnTo>
                <a:lnTo>
                  <a:pt x="966" y="672"/>
                </a:lnTo>
                <a:lnTo>
                  <a:pt x="864" y="759"/>
                </a:lnTo>
                <a:lnTo>
                  <a:pt x="768" y="853"/>
                </a:lnTo>
                <a:lnTo>
                  <a:pt x="680" y="954"/>
                </a:lnTo>
                <a:lnTo>
                  <a:pt x="601" y="1063"/>
                </a:lnTo>
                <a:lnTo>
                  <a:pt x="528" y="1178"/>
                </a:lnTo>
                <a:lnTo>
                  <a:pt x="466" y="1296"/>
                </a:lnTo>
                <a:lnTo>
                  <a:pt x="412" y="1422"/>
                </a:lnTo>
                <a:lnTo>
                  <a:pt x="368" y="1551"/>
                </a:lnTo>
                <a:lnTo>
                  <a:pt x="333" y="1685"/>
                </a:lnTo>
                <a:lnTo>
                  <a:pt x="310" y="1824"/>
                </a:lnTo>
                <a:lnTo>
                  <a:pt x="297" y="1965"/>
                </a:lnTo>
                <a:lnTo>
                  <a:pt x="0" y="1965"/>
                </a:lnTo>
                <a:lnTo>
                  <a:pt x="13" y="1814"/>
                </a:lnTo>
                <a:lnTo>
                  <a:pt x="36" y="1666"/>
                </a:lnTo>
                <a:lnTo>
                  <a:pt x="68" y="1521"/>
                </a:lnTo>
                <a:lnTo>
                  <a:pt x="111" y="1382"/>
                </a:lnTo>
                <a:lnTo>
                  <a:pt x="164" y="1245"/>
                </a:lnTo>
                <a:lnTo>
                  <a:pt x="226" y="1116"/>
                </a:lnTo>
                <a:lnTo>
                  <a:pt x="295" y="990"/>
                </a:lnTo>
                <a:lnTo>
                  <a:pt x="374" y="870"/>
                </a:lnTo>
                <a:lnTo>
                  <a:pt x="462" y="755"/>
                </a:lnTo>
                <a:lnTo>
                  <a:pt x="556" y="648"/>
                </a:lnTo>
                <a:lnTo>
                  <a:pt x="658" y="547"/>
                </a:lnTo>
                <a:lnTo>
                  <a:pt x="767" y="453"/>
                </a:lnTo>
                <a:lnTo>
                  <a:pt x="881" y="366"/>
                </a:lnTo>
                <a:lnTo>
                  <a:pt x="1001" y="289"/>
                </a:lnTo>
                <a:lnTo>
                  <a:pt x="1127" y="220"/>
                </a:lnTo>
                <a:lnTo>
                  <a:pt x="1259" y="158"/>
                </a:lnTo>
                <a:lnTo>
                  <a:pt x="1394" y="107"/>
                </a:lnTo>
                <a:lnTo>
                  <a:pt x="1535" y="64"/>
                </a:lnTo>
                <a:lnTo>
                  <a:pt x="1679" y="32"/>
                </a:lnTo>
                <a:lnTo>
                  <a:pt x="1828" y="11"/>
                </a:lnTo>
                <a:lnTo>
                  <a:pt x="198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pt-BR" sz="180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6140434" y="2391664"/>
            <a:ext cx="1221879" cy="1212005"/>
          </a:xfrm>
          <a:custGeom>
            <a:avLst/>
            <a:gdLst>
              <a:gd name="T0" fmla="*/ 0 w 1980"/>
              <a:gd name="T1" fmla="*/ 0 h 1965"/>
              <a:gd name="T2" fmla="*/ 153 w 1980"/>
              <a:gd name="T3" fmla="*/ 11 h 1965"/>
              <a:gd name="T4" fmla="*/ 301 w 1980"/>
              <a:gd name="T5" fmla="*/ 32 h 1965"/>
              <a:gd name="T6" fmla="*/ 446 w 1980"/>
              <a:gd name="T7" fmla="*/ 64 h 1965"/>
              <a:gd name="T8" fmla="*/ 586 w 1980"/>
              <a:gd name="T9" fmla="*/ 107 h 1965"/>
              <a:gd name="T10" fmla="*/ 722 w 1980"/>
              <a:gd name="T11" fmla="*/ 158 h 1965"/>
              <a:gd name="T12" fmla="*/ 853 w 1980"/>
              <a:gd name="T13" fmla="*/ 220 h 1965"/>
              <a:gd name="T14" fmla="*/ 979 w 1980"/>
              <a:gd name="T15" fmla="*/ 289 h 1965"/>
              <a:gd name="T16" fmla="*/ 1099 w 1980"/>
              <a:gd name="T17" fmla="*/ 366 h 1965"/>
              <a:gd name="T18" fmla="*/ 1214 w 1980"/>
              <a:gd name="T19" fmla="*/ 453 h 1965"/>
              <a:gd name="T20" fmla="*/ 1323 w 1980"/>
              <a:gd name="T21" fmla="*/ 547 h 1965"/>
              <a:gd name="T22" fmla="*/ 1424 w 1980"/>
              <a:gd name="T23" fmla="*/ 648 h 1965"/>
              <a:gd name="T24" fmla="*/ 1518 w 1980"/>
              <a:gd name="T25" fmla="*/ 755 h 1965"/>
              <a:gd name="T26" fmla="*/ 1606 w 1980"/>
              <a:gd name="T27" fmla="*/ 870 h 1965"/>
              <a:gd name="T28" fmla="*/ 1683 w 1980"/>
              <a:gd name="T29" fmla="*/ 990 h 1965"/>
              <a:gd name="T30" fmla="*/ 1755 w 1980"/>
              <a:gd name="T31" fmla="*/ 1116 h 1965"/>
              <a:gd name="T32" fmla="*/ 1817 w 1980"/>
              <a:gd name="T33" fmla="*/ 1245 h 1965"/>
              <a:gd name="T34" fmla="*/ 1869 w 1980"/>
              <a:gd name="T35" fmla="*/ 1382 h 1965"/>
              <a:gd name="T36" fmla="*/ 1912 w 1980"/>
              <a:gd name="T37" fmla="*/ 1521 h 1965"/>
              <a:gd name="T38" fmla="*/ 1944 w 1980"/>
              <a:gd name="T39" fmla="*/ 1666 h 1965"/>
              <a:gd name="T40" fmla="*/ 1967 w 1980"/>
              <a:gd name="T41" fmla="*/ 1814 h 1965"/>
              <a:gd name="T42" fmla="*/ 1980 w 1980"/>
              <a:gd name="T43" fmla="*/ 1965 h 1965"/>
              <a:gd name="T44" fmla="*/ 1683 w 1980"/>
              <a:gd name="T45" fmla="*/ 1965 h 1965"/>
              <a:gd name="T46" fmla="*/ 1670 w 1980"/>
              <a:gd name="T47" fmla="*/ 1824 h 1965"/>
              <a:gd name="T48" fmla="*/ 1648 w 1980"/>
              <a:gd name="T49" fmla="*/ 1685 h 1965"/>
              <a:gd name="T50" fmla="*/ 1612 w 1980"/>
              <a:gd name="T51" fmla="*/ 1551 h 1965"/>
              <a:gd name="T52" fmla="*/ 1569 w 1980"/>
              <a:gd name="T53" fmla="*/ 1422 h 1965"/>
              <a:gd name="T54" fmla="*/ 1514 w 1980"/>
              <a:gd name="T55" fmla="*/ 1296 h 1965"/>
              <a:gd name="T56" fmla="*/ 1452 w 1980"/>
              <a:gd name="T57" fmla="*/ 1178 h 1965"/>
              <a:gd name="T58" fmla="*/ 1379 w 1980"/>
              <a:gd name="T59" fmla="*/ 1063 h 1965"/>
              <a:gd name="T60" fmla="*/ 1300 w 1980"/>
              <a:gd name="T61" fmla="*/ 954 h 1965"/>
              <a:gd name="T62" fmla="*/ 1212 w 1980"/>
              <a:gd name="T63" fmla="*/ 853 h 1965"/>
              <a:gd name="T64" fmla="*/ 1116 w 1980"/>
              <a:gd name="T65" fmla="*/ 759 h 1965"/>
              <a:gd name="T66" fmla="*/ 1015 w 1980"/>
              <a:gd name="T67" fmla="*/ 672 h 1965"/>
              <a:gd name="T68" fmla="*/ 906 w 1980"/>
              <a:gd name="T69" fmla="*/ 593 h 1965"/>
              <a:gd name="T70" fmla="*/ 791 w 1980"/>
              <a:gd name="T71" fmla="*/ 522 h 1965"/>
              <a:gd name="T72" fmla="*/ 671 w 1980"/>
              <a:gd name="T73" fmla="*/ 460 h 1965"/>
              <a:gd name="T74" fmla="*/ 545 w 1980"/>
              <a:gd name="T75" fmla="*/ 408 h 1965"/>
              <a:gd name="T76" fmla="*/ 416 w 1980"/>
              <a:gd name="T77" fmla="*/ 364 h 1965"/>
              <a:gd name="T78" fmla="*/ 280 w 1980"/>
              <a:gd name="T79" fmla="*/ 331 h 1965"/>
              <a:gd name="T80" fmla="*/ 143 w 1980"/>
              <a:gd name="T81" fmla="*/ 308 h 1965"/>
              <a:gd name="T82" fmla="*/ 0 w 1980"/>
              <a:gd name="T83" fmla="*/ 297 h 1965"/>
              <a:gd name="T84" fmla="*/ 0 w 1980"/>
              <a:gd name="T85" fmla="*/ 0 h 19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980" h="1965">
                <a:moveTo>
                  <a:pt x="0" y="0"/>
                </a:moveTo>
                <a:lnTo>
                  <a:pt x="153" y="11"/>
                </a:lnTo>
                <a:lnTo>
                  <a:pt x="301" y="32"/>
                </a:lnTo>
                <a:lnTo>
                  <a:pt x="446" y="64"/>
                </a:lnTo>
                <a:lnTo>
                  <a:pt x="586" y="107"/>
                </a:lnTo>
                <a:lnTo>
                  <a:pt x="722" y="158"/>
                </a:lnTo>
                <a:lnTo>
                  <a:pt x="853" y="220"/>
                </a:lnTo>
                <a:lnTo>
                  <a:pt x="979" y="289"/>
                </a:lnTo>
                <a:lnTo>
                  <a:pt x="1099" y="366"/>
                </a:lnTo>
                <a:lnTo>
                  <a:pt x="1214" y="453"/>
                </a:lnTo>
                <a:lnTo>
                  <a:pt x="1323" y="547"/>
                </a:lnTo>
                <a:lnTo>
                  <a:pt x="1424" y="648"/>
                </a:lnTo>
                <a:lnTo>
                  <a:pt x="1518" y="755"/>
                </a:lnTo>
                <a:lnTo>
                  <a:pt x="1606" y="870"/>
                </a:lnTo>
                <a:lnTo>
                  <a:pt x="1683" y="990"/>
                </a:lnTo>
                <a:lnTo>
                  <a:pt x="1755" y="1116"/>
                </a:lnTo>
                <a:lnTo>
                  <a:pt x="1817" y="1245"/>
                </a:lnTo>
                <a:lnTo>
                  <a:pt x="1869" y="1382"/>
                </a:lnTo>
                <a:lnTo>
                  <a:pt x="1912" y="1521"/>
                </a:lnTo>
                <a:lnTo>
                  <a:pt x="1944" y="1666"/>
                </a:lnTo>
                <a:lnTo>
                  <a:pt x="1967" y="1814"/>
                </a:lnTo>
                <a:lnTo>
                  <a:pt x="1980" y="1965"/>
                </a:lnTo>
                <a:lnTo>
                  <a:pt x="1683" y="1965"/>
                </a:lnTo>
                <a:lnTo>
                  <a:pt x="1670" y="1824"/>
                </a:lnTo>
                <a:lnTo>
                  <a:pt x="1648" y="1685"/>
                </a:lnTo>
                <a:lnTo>
                  <a:pt x="1612" y="1551"/>
                </a:lnTo>
                <a:lnTo>
                  <a:pt x="1569" y="1422"/>
                </a:lnTo>
                <a:lnTo>
                  <a:pt x="1514" y="1296"/>
                </a:lnTo>
                <a:lnTo>
                  <a:pt x="1452" y="1178"/>
                </a:lnTo>
                <a:lnTo>
                  <a:pt x="1379" y="1063"/>
                </a:lnTo>
                <a:lnTo>
                  <a:pt x="1300" y="954"/>
                </a:lnTo>
                <a:lnTo>
                  <a:pt x="1212" y="853"/>
                </a:lnTo>
                <a:lnTo>
                  <a:pt x="1116" y="759"/>
                </a:lnTo>
                <a:lnTo>
                  <a:pt x="1015" y="672"/>
                </a:lnTo>
                <a:lnTo>
                  <a:pt x="906" y="593"/>
                </a:lnTo>
                <a:lnTo>
                  <a:pt x="791" y="522"/>
                </a:lnTo>
                <a:lnTo>
                  <a:pt x="671" y="460"/>
                </a:lnTo>
                <a:lnTo>
                  <a:pt x="545" y="408"/>
                </a:lnTo>
                <a:lnTo>
                  <a:pt x="416" y="364"/>
                </a:lnTo>
                <a:lnTo>
                  <a:pt x="280" y="331"/>
                </a:lnTo>
                <a:lnTo>
                  <a:pt x="143" y="308"/>
                </a:lnTo>
                <a:lnTo>
                  <a:pt x="0" y="2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4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pt-BR" sz="180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140434" y="3695001"/>
            <a:ext cx="1221879" cy="1229285"/>
          </a:xfrm>
          <a:custGeom>
            <a:avLst/>
            <a:gdLst>
              <a:gd name="T0" fmla="*/ 1685 w 1980"/>
              <a:gd name="T1" fmla="*/ 0 h 1993"/>
              <a:gd name="T2" fmla="*/ 1980 w 1980"/>
              <a:gd name="T3" fmla="*/ 0 h 1993"/>
              <a:gd name="T4" fmla="*/ 1971 w 1980"/>
              <a:gd name="T5" fmla="*/ 152 h 1993"/>
              <a:gd name="T6" fmla="*/ 1950 w 1980"/>
              <a:gd name="T7" fmla="*/ 302 h 1993"/>
              <a:gd name="T8" fmla="*/ 1918 w 1980"/>
              <a:gd name="T9" fmla="*/ 449 h 1993"/>
              <a:gd name="T10" fmla="*/ 1877 w 1980"/>
              <a:gd name="T11" fmla="*/ 590 h 1993"/>
              <a:gd name="T12" fmla="*/ 1824 w 1980"/>
              <a:gd name="T13" fmla="*/ 729 h 1993"/>
              <a:gd name="T14" fmla="*/ 1764 w 1980"/>
              <a:gd name="T15" fmla="*/ 860 h 1993"/>
              <a:gd name="T16" fmla="*/ 1695 w 1980"/>
              <a:gd name="T17" fmla="*/ 988 h 1993"/>
              <a:gd name="T18" fmla="*/ 1616 w 1980"/>
              <a:gd name="T19" fmla="*/ 1110 h 1993"/>
              <a:gd name="T20" fmla="*/ 1529 w 1980"/>
              <a:gd name="T21" fmla="*/ 1226 h 1993"/>
              <a:gd name="T22" fmla="*/ 1433 w 1980"/>
              <a:gd name="T23" fmla="*/ 1335 h 1993"/>
              <a:gd name="T24" fmla="*/ 1332 w 1980"/>
              <a:gd name="T25" fmla="*/ 1437 h 1993"/>
              <a:gd name="T26" fmla="*/ 1223 w 1980"/>
              <a:gd name="T27" fmla="*/ 1533 h 1993"/>
              <a:gd name="T28" fmla="*/ 1109 w 1980"/>
              <a:gd name="T29" fmla="*/ 1621 h 1993"/>
              <a:gd name="T30" fmla="*/ 986 w 1980"/>
              <a:gd name="T31" fmla="*/ 1700 h 1993"/>
              <a:gd name="T32" fmla="*/ 861 w 1980"/>
              <a:gd name="T33" fmla="*/ 1771 h 1993"/>
              <a:gd name="T34" fmla="*/ 727 w 1980"/>
              <a:gd name="T35" fmla="*/ 1831 h 1993"/>
              <a:gd name="T36" fmla="*/ 590 w 1980"/>
              <a:gd name="T37" fmla="*/ 1884 h 1993"/>
              <a:gd name="T38" fmla="*/ 449 w 1980"/>
              <a:gd name="T39" fmla="*/ 1927 h 1993"/>
              <a:gd name="T40" fmla="*/ 303 w 1980"/>
              <a:gd name="T41" fmla="*/ 1961 h 1993"/>
              <a:gd name="T42" fmla="*/ 154 w 1980"/>
              <a:gd name="T43" fmla="*/ 1981 h 1993"/>
              <a:gd name="T44" fmla="*/ 0 w 1980"/>
              <a:gd name="T45" fmla="*/ 1993 h 1993"/>
              <a:gd name="T46" fmla="*/ 0 w 1980"/>
              <a:gd name="T47" fmla="*/ 1696 h 1993"/>
              <a:gd name="T48" fmla="*/ 143 w 1980"/>
              <a:gd name="T49" fmla="*/ 1685 h 1993"/>
              <a:gd name="T50" fmla="*/ 284 w 1980"/>
              <a:gd name="T51" fmla="*/ 1662 h 1993"/>
              <a:gd name="T52" fmla="*/ 419 w 1980"/>
              <a:gd name="T53" fmla="*/ 1628 h 1993"/>
              <a:gd name="T54" fmla="*/ 551 w 1980"/>
              <a:gd name="T55" fmla="*/ 1585 h 1993"/>
              <a:gd name="T56" fmla="*/ 677 w 1980"/>
              <a:gd name="T57" fmla="*/ 1531 h 1993"/>
              <a:gd name="T58" fmla="*/ 799 w 1980"/>
              <a:gd name="T59" fmla="*/ 1467 h 1993"/>
              <a:gd name="T60" fmla="*/ 915 w 1980"/>
              <a:gd name="T61" fmla="*/ 1396 h 1993"/>
              <a:gd name="T62" fmla="*/ 1024 w 1980"/>
              <a:gd name="T63" fmla="*/ 1315 h 1993"/>
              <a:gd name="T64" fmla="*/ 1125 w 1980"/>
              <a:gd name="T65" fmla="*/ 1225 h 1993"/>
              <a:gd name="T66" fmla="*/ 1221 w 1980"/>
              <a:gd name="T67" fmla="*/ 1129 h 1993"/>
              <a:gd name="T68" fmla="*/ 1309 w 1980"/>
              <a:gd name="T69" fmla="*/ 1026 h 1993"/>
              <a:gd name="T70" fmla="*/ 1390 w 1980"/>
              <a:gd name="T71" fmla="*/ 917 h 1993"/>
              <a:gd name="T72" fmla="*/ 1462 w 1980"/>
              <a:gd name="T73" fmla="*/ 800 h 1993"/>
              <a:gd name="T74" fmla="*/ 1524 w 1980"/>
              <a:gd name="T75" fmla="*/ 678 h 1993"/>
              <a:gd name="T76" fmla="*/ 1576 w 1980"/>
              <a:gd name="T77" fmla="*/ 550 h 1993"/>
              <a:gd name="T78" fmla="*/ 1619 w 1980"/>
              <a:gd name="T79" fmla="*/ 419 h 1993"/>
              <a:gd name="T80" fmla="*/ 1651 w 1980"/>
              <a:gd name="T81" fmla="*/ 282 h 1993"/>
              <a:gd name="T82" fmla="*/ 1674 w 1980"/>
              <a:gd name="T83" fmla="*/ 143 h 1993"/>
              <a:gd name="T84" fmla="*/ 1685 w 1980"/>
              <a:gd name="T85" fmla="*/ 0 h 1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980" h="1993">
                <a:moveTo>
                  <a:pt x="1685" y="0"/>
                </a:moveTo>
                <a:lnTo>
                  <a:pt x="1980" y="0"/>
                </a:lnTo>
                <a:lnTo>
                  <a:pt x="1971" y="152"/>
                </a:lnTo>
                <a:lnTo>
                  <a:pt x="1950" y="302"/>
                </a:lnTo>
                <a:lnTo>
                  <a:pt x="1918" y="449"/>
                </a:lnTo>
                <a:lnTo>
                  <a:pt x="1877" y="590"/>
                </a:lnTo>
                <a:lnTo>
                  <a:pt x="1824" y="729"/>
                </a:lnTo>
                <a:lnTo>
                  <a:pt x="1764" y="860"/>
                </a:lnTo>
                <a:lnTo>
                  <a:pt x="1695" y="988"/>
                </a:lnTo>
                <a:lnTo>
                  <a:pt x="1616" y="1110"/>
                </a:lnTo>
                <a:lnTo>
                  <a:pt x="1529" y="1226"/>
                </a:lnTo>
                <a:lnTo>
                  <a:pt x="1433" y="1335"/>
                </a:lnTo>
                <a:lnTo>
                  <a:pt x="1332" y="1437"/>
                </a:lnTo>
                <a:lnTo>
                  <a:pt x="1223" y="1533"/>
                </a:lnTo>
                <a:lnTo>
                  <a:pt x="1109" y="1621"/>
                </a:lnTo>
                <a:lnTo>
                  <a:pt x="986" y="1700"/>
                </a:lnTo>
                <a:lnTo>
                  <a:pt x="861" y="1771"/>
                </a:lnTo>
                <a:lnTo>
                  <a:pt x="727" y="1831"/>
                </a:lnTo>
                <a:lnTo>
                  <a:pt x="590" y="1884"/>
                </a:lnTo>
                <a:lnTo>
                  <a:pt x="449" y="1927"/>
                </a:lnTo>
                <a:lnTo>
                  <a:pt x="303" y="1961"/>
                </a:lnTo>
                <a:lnTo>
                  <a:pt x="154" y="1981"/>
                </a:lnTo>
                <a:lnTo>
                  <a:pt x="0" y="1993"/>
                </a:lnTo>
                <a:lnTo>
                  <a:pt x="0" y="1696"/>
                </a:lnTo>
                <a:lnTo>
                  <a:pt x="143" y="1685"/>
                </a:lnTo>
                <a:lnTo>
                  <a:pt x="284" y="1662"/>
                </a:lnTo>
                <a:lnTo>
                  <a:pt x="419" y="1628"/>
                </a:lnTo>
                <a:lnTo>
                  <a:pt x="551" y="1585"/>
                </a:lnTo>
                <a:lnTo>
                  <a:pt x="677" y="1531"/>
                </a:lnTo>
                <a:lnTo>
                  <a:pt x="799" y="1467"/>
                </a:lnTo>
                <a:lnTo>
                  <a:pt x="915" y="1396"/>
                </a:lnTo>
                <a:lnTo>
                  <a:pt x="1024" y="1315"/>
                </a:lnTo>
                <a:lnTo>
                  <a:pt x="1125" y="1225"/>
                </a:lnTo>
                <a:lnTo>
                  <a:pt x="1221" y="1129"/>
                </a:lnTo>
                <a:lnTo>
                  <a:pt x="1309" y="1026"/>
                </a:lnTo>
                <a:lnTo>
                  <a:pt x="1390" y="917"/>
                </a:lnTo>
                <a:lnTo>
                  <a:pt x="1462" y="800"/>
                </a:lnTo>
                <a:lnTo>
                  <a:pt x="1524" y="678"/>
                </a:lnTo>
                <a:lnTo>
                  <a:pt x="1576" y="550"/>
                </a:lnTo>
                <a:lnTo>
                  <a:pt x="1619" y="419"/>
                </a:lnTo>
                <a:lnTo>
                  <a:pt x="1651" y="282"/>
                </a:lnTo>
                <a:lnTo>
                  <a:pt x="1674" y="143"/>
                </a:lnTo>
                <a:lnTo>
                  <a:pt x="1685" y="0"/>
                </a:lnTo>
                <a:close/>
              </a:path>
            </a:pathLst>
          </a:custGeom>
          <a:solidFill>
            <a:schemeClr val="accent3">
              <a:alpha val="4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pt-BR" sz="180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028400" y="2590373"/>
            <a:ext cx="1023170" cy="1013297"/>
          </a:xfrm>
          <a:custGeom>
            <a:avLst/>
            <a:gdLst>
              <a:gd name="T0" fmla="*/ 1659 w 1659"/>
              <a:gd name="T1" fmla="*/ 0 h 1644"/>
              <a:gd name="T2" fmla="*/ 1659 w 1659"/>
              <a:gd name="T3" fmla="*/ 278 h 1644"/>
              <a:gd name="T4" fmla="*/ 1529 w 1659"/>
              <a:gd name="T5" fmla="*/ 289 h 1644"/>
              <a:gd name="T6" fmla="*/ 1403 w 1659"/>
              <a:gd name="T7" fmla="*/ 314 h 1644"/>
              <a:gd name="T8" fmla="*/ 1281 w 1659"/>
              <a:gd name="T9" fmla="*/ 348 h 1644"/>
              <a:gd name="T10" fmla="*/ 1165 w 1659"/>
              <a:gd name="T11" fmla="*/ 391 h 1644"/>
              <a:gd name="T12" fmla="*/ 1052 w 1659"/>
              <a:gd name="T13" fmla="*/ 443 h 1644"/>
              <a:gd name="T14" fmla="*/ 947 w 1659"/>
              <a:gd name="T15" fmla="*/ 505 h 1644"/>
              <a:gd name="T16" fmla="*/ 846 w 1659"/>
              <a:gd name="T17" fmla="*/ 577 h 1644"/>
              <a:gd name="T18" fmla="*/ 752 w 1659"/>
              <a:gd name="T19" fmla="*/ 656 h 1644"/>
              <a:gd name="T20" fmla="*/ 665 w 1659"/>
              <a:gd name="T21" fmla="*/ 742 h 1644"/>
              <a:gd name="T22" fmla="*/ 585 w 1659"/>
              <a:gd name="T23" fmla="*/ 834 h 1644"/>
              <a:gd name="T24" fmla="*/ 513 w 1659"/>
              <a:gd name="T25" fmla="*/ 935 h 1644"/>
              <a:gd name="T26" fmla="*/ 449 w 1659"/>
              <a:gd name="T27" fmla="*/ 1041 h 1644"/>
              <a:gd name="T28" fmla="*/ 397 w 1659"/>
              <a:gd name="T29" fmla="*/ 1151 h 1644"/>
              <a:gd name="T30" fmla="*/ 352 w 1659"/>
              <a:gd name="T31" fmla="*/ 1268 h 1644"/>
              <a:gd name="T32" fmla="*/ 316 w 1659"/>
              <a:gd name="T33" fmla="*/ 1390 h 1644"/>
              <a:gd name="T34" fmla="*/ 292 w 1659"/>
              <a:gd name="T35" fmla="*/ 1514 h 1644"/>
              <a:gd name="T36" fmla="*/ 278 w 1659"/>
              <a:gd name="T37" fmla="*/ 1644 h 1644"/>
              <a:gd name="T38" fmla="*/ 0 w 1659"/>
              <a:gd name="T39" fmla="*/ 1644 h 1644"/>
              <a:gd name="T40" fmla="*/ 14 w 1659"/>
              <a:gd name="T41" fmla="*/ 1505 h 1644"/>
              <a:gd name="T42" fmla="*/ 38 w 1659"/>
              <a:gd name="T43" fmla="*/ 1369 h 1644"/>
              <a:gd name="T44" fmla="*/ 70 w 1659"/>
              <a:gd name="T45" fmla="*/ 1236 h 1644"/>
              <a:gd name="T46" fmla="*/ 115 w 1659"/>
              <a:gd name="T47" fmla="*/ 1108 h 1644"/>
              <a:gd name="T48" fmla="*/ 168 w 1659"/>
              <a:gd name="T49" fmla="*/ 986 h 1644"/>
              <a:gd name="T50" fmla="*/ 230 w 1659"/>
              <a:gd name="T51" fmla="*/ 868 h 1644"/>
              <a:gd name="T52" fmla="*/ 301 w 1659"/>
              <a:gd name="T53" fmla="*/ 755 h 1644"/>
              <a:gd name="T54" fmla="*/ 380 w 1659"/>
              <a:gd name="T55" fmla="*/ 650 h 1644"/>
              <a:gd name="T56" fmla="*/ 466 w 1659"/>
              <a:gd name="T57" fmla="*/ 549 h 1644"/>
              <a:gd name="T58" fmla="*/ 560 w 1659"/>
              <a:gd name="T59" fmla="*/ 457 h 1644"/>
              <a:gd name="T60" fmla="*/ 660 w 1659"/>
              <a:gd name="T61" fmla="*/ 370 h 1644"/>
              <a:gd name="T62" fmla="*/ 767 w 1659"/>
              <a:gd name="T63" fmla="*/ 293 h 1644"/>
              <a:gd name="T64" fmla="*/ 879 w 1659"/>
              <a:gd name="T65" fmla="*/ 224 h 1644"/>
              <a:gd name="T66" fmla="*/ 1000 w 1659"/>
              <a:gd name="T67" fmla="*/ 162 h 1644"/>
              <a:gd name="T68" fmla="*/ 1122 w 1659"/>
              <a:gd name="T69" fmla="*/ 109 h 1644"/>
              <a:gd name="T70" fmla="*/ 1251 w 1659"/>
              <a:gd name="T71" fmla="*/ 68 h 1644"/>
              <a:gd name="T72" fmla="*/ 1383 w 1659"/>
              <a:gd name="T73" fmla="*/ 34 h 1644"/>
              <a:gd name="T74" fmla="*/ 1518 w 1659"/>
              <a:gd name="T75" fmla="*/ 11 h 1644"/>
              <a:gd name="T76" fmla="*/ 1659 w 1659"/>
              <a:gd name="T77" fmla="*/ 0 h 1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59" h="1644">
                <a:moveTo>
                  <a:pt x="1659" y="0"/>
                </a:moveTo>
                <a:lnTo>
                  <a:pt x="1659" y="278"/>
                </a:lnTo>
                <a:lnTo>
                  <a:pt x="1529" y="289"/>
                </a:lnTo>
                <a:lnTo>
                  <a:pt x="1403" y="314"/>
                </a:lnTo>
                <a:lnTo>
                  <a:pt x="1281" y="348"/>
                </a:lnTo>
                <a:lnTo>
                  <a:pt x="1165" y="391"/>
                </a:lnTo>
                <a:lnTo>
                  <a:pt x="1052" y="443"/>
                </a:lnTo>
                <a:lnTo>
                  <a:pt x="947" y="505"/>
                </a:lnTo>
                <a:lnTo>
                  <a:pt x="846" y="577"/>
                </a:lnTo>
                <a:lnTo>
                  <a:pt x="752" y="656"/>
                </a:lnTo>
                <a:lnTo>
                  <a:pt x="665" y="742"/>
                </a:lnTo>
                <a:lnTo>
                  <a:pt x="585" y="834"/>
                </a:lnTo>
                <a:lnTo>
                  <a:pt x="513" y="935"/>
                </a:lnTo>
                <a:lnTo>
                  <a:pt x="449" y="1041"/>
                </a:lnTo>
                <a:lnTo>
                  <a:pt x="397" y="1151"/>
                </a:lnTo>
                <a:lnTo>
                  <a:pt x="352" y="1268"/>
                </a:lnTo>
                <a:lnTo>
                  <a:pt x="316" y="1390"/>
                </a:lnTo>
                <a:lnTo>
                  <a:pt x="292" y="1514"/>
                </a:lnTo>
                <a:lnTo>
                  <a:pt x="278" y="1644"/>
                </a:lnTo>
                <a:lnTo>
                  <a:pt x="0" y="1644"/>
                </a:lnTo>
                <a:lnTo>
                  <a:pt x="14" y="1505"/>
                </a:lnTo>
                <a:lnTo>
                  <a:pt x="38" y="1369"/>
                </a:lnTo>
                <a:lnTo>
                  <a:pt x="70" y="1236"/>
                </a:lnTo>
                <a:lnTo>
                  <a:pt x="115" y="1108"/>
                </a:lnTo>
                <a:lnTo>
                  <a:pt x="168" y="986"/>
                </a:lnTo>
                <a:lnTo>
                  <a:pt x="230" y="868"/>
                </a:lnTo>
                <a:lnTo>
                  <a:pt x="301" y="755"/>
                </a:lnTo>
                <a:lnTo>
                  <a:pt x="380" y="650"/>
                </a:lnTo>
                <a:lnTo>
                  <a:pt x="466" y="549"/>
                </a:lnTo>
                <a:lnTo>
                  <a:pt x="560" y="457"/>
                </a:lnTo>
                <a:lnTo>
                  <a:pt x="660" y="370"/>
                </a:lnTo>
                <a:lnTo>
                  <a:pt x="767" y="293"/>
                </a:lnTo>
                <a:lnTo>
                  <a:pt x="879" y="224"/>
                </a:lnTo>
                <a:lnTo>
                  <a:pt x="1000" y="162"/>
                </a:lnTo>
                <a:lnTo>
                  <a:pt x="1122" y="109"/>
                </a:lnTo>
                <a:lnTo>
                  <a:pt x="1251" y="68"/>
                </a:lnTo>
                <a:lnTo>
                  <a:pt x="1383" y="34"/>
                </a:lnTo>
                <a:lnTo>
                  <a:pt x="1518" y="11"/>
                </a:lnTo>
                <a:lnTo>
                  <a:pt x="165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pt-BR" sz="180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5028400" y="3695001"/>
            <a:ext cx="1023170" cy="1030575"/>
          </a:xfrm>
          <a:custGeom>
            <a:avLst/>
            <a:gdLst>
              <a:gd name="T0" fmla="*/ 0 w 1659"/>
              <a:gd name="T1" fmla="*/ 0 h 1672"/>
              <a:gd name="T2" fmla="*/ 276 w 1659"/>
              <a:gd name="T3" fmla="*/ 0 h 1672"/>
              <a:gd name="T4" fmla="*/ 288 w 1659"/>
              <a:gd name="T5" fmla="*/ 130 h 1672"/>
              <a:gd name="T6" fmla="*/ 310 w 1659"/>
              <a:gd name="T7" fmla="*/ 257 h 1672"/>
              <a:gd name="T8" fmla="*/ 344 w 1659"/>
              <a:gd name="T9" fmla="*/ 381 h 1672"/>
              <a:gd name="T10" fmla="*/ 387 w 1659"/>
              <a:gd name="T11" fmla="*/ 500 h 1672"/>
              <a:gd name="T12" fmla="*/ 442 w 1659"/>
              <a:gd name="T13" fmla="*/ 614 h 1672"/>
              <a:gd name="T14" fmla="*/ 504 w 1659"/>
              <a:gd name="T15" fmla="*/ 723 h 1672"/>
              <a:gd name="T16" fmla="*/ 575 w 1659"/>
              <a:gd name="T17" fmla="*/ 825 h 1672"/>
              <a:gd name="T18" fmla="*/ 654 w 1659"/>
              <a:gd name="T19" fmla="*/ 920 h 1672"/>
              <a:gd name="T20" fmla="*/ 742 w 1659"/>
              <a:gd name="T21" fmla="*/ 1009 h 1672"/>
              <a:gd name="T22" fmla="*/ 836 w 1659"/>
              <a:gd name="T23" fmla="*/ 1089 h 1672"/>
              <a:gd name="T24" fmla="*/ 938 w 1659"/>
              <a:gd name="T25" fmla="*/ 1161 h 1672"/>
              <a:gd name="T26" fmla="*/ 1047 w 1659"/>
              <a:gd name="T27" fmla="*/ 1225 h 1672"/>
              <a:gd name="T28" fmla="*/ 1159 w 1659"/>
              <a:gd name="T29" fmla="*/ 1279 h 1672"/>
              <a:gd name="T30" fmla="*/ 1278 w 1659"/>
              <a:gd name="T31" fmla="*/ 1324 h 1672"/>
              <a:gd name="T32" fmla="*/ 1400 w 1659"/>
              <a:gd name="T33" fmla="*/ 1358 h 1672"/>
              <a:gd name="T34" fmla="*/ 1527 w 1659"/>
              <a:gd name="T35" fmla="*/ 1382 h 1672"/>
              <a:gd name="T36" fmla="*/ 1659 w 1659"/>
              <a:gd name="T37" fmla="*/ 1394 h 1672"/>
              <a:gd name="T38" fmla="*/ 1659 w 1659"/>
              <a:gd name="T39" fmla="*/ 1672 h 1672"/>
              <a:gd name="T40" fmla="*/ 1518 w 1659"/>
              <a:gd name="T41" fmla="*/ 1660 h 1672"/>
              <a:gd name="T42" fmla="*/ 1379 w 1659"/>
              <a:gd name="T43" fmla="*/ 1638 h 1672"/>
              <a:gd name="T44" fmla="*/ 1246 w 1659"/>
              <a:gd name="T45" fmla="*/ 1604 h 1672"/>
              <a:gd name="T46" fmla="*/ 1116 w 1659"/>
              <a:gd name="T47" fmla="*/ 1561 h 1672"/>
              <a:gd name="T48" fmla="*/ 992 w 1659"/>
              <a:gd name="T49" fmla="*/ 1508 h 1672"/>
              <a:gd name="T50" fmla="*/ 872 w 1659"/>
              <a:gd name="T51" fmla="*/ 1444 h 1672"/>
              <a:gd name="T52" fmla="*/ 759 w 1659"/>
              <a:gd name="T53" fmla="*/ 1373 h 1672"/>
              <a:gd name="T54" fmla="*/ 650 w 1659"/>
              <a:gd name="T55" fmla="*/ 1294 h 1672"/>
              <a:gd name="T56" fmla="*/ 551 w 1659"/>
              <a:gd name="T57" fmla="*/ 1208 h 1672"/>
              <a:gd name="T58" fmla="*/ 457 w 1659"/>
              <a:gd name="T59" fmla="*/ 1112 h 1672"/>
              <a:gd name="T60" fmla="*/ 369 w 1659"/>
              <a:gd name="T61" fmla="*/ 1010 h 1672"/>
              <a:gd name="T62" fmla="*/ 292 w 1659"/>
              <a:gd name="T63" fmla="*/ 902 h 1672"/>
              <a:gd name="T64" fmla="*/ 220 w 1659"/>
              <a:gd name="T65" fmla="*/ 787 h 1672"/>
              <a:gd name="T66" fmla="*/ 158 w 1659"/>
              <a:gd name="T67" fmla="*/ 667 h 1672"/>
              <a:gd name="T68" fmla="*/ 107 w 1659"/>
              <a:gd name="T69" fmla="*/ 543 h 1672"/>
              <a:gd name="T70" fmla="*/ 64 w 1659"/>
              <a:gd name="T71" fmla="*/ 413 h 1672"/>
              <a:gd name="T72" fmla="*/ 32 w 1659"/>
              <a:gd name="T73" fmla="*/ 278 h 1672"/>
              <a:gd name="T74" fmla="*/ 10 w 1659"/>
              <a:gd name="T75" fmla="*/ 141 h 1672"/>
              <a:gd name="T76" fmla="*/ 0 w 1659"/>
              <a:gd name="T77" fmla="*/ 0 h 1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59" h="1672">
                <a:moveTo>
                  <a:pt x="0" y="0"/>
                </a:moveTo>
                <a:lnTo>
                  <a:pt x="276" y="0"/>
                </a:lnTo>
                <a:lnTo>
                  <a:pt x="288" y="130"/>
                </a:lnTo>
                <a:lnTo>
                  <a:pt x="310" y="257"/>
                </a:lnTo>
                <a:lnTo>
                  <a:pt x="344" y="381"/>
                </a:lnTo>
                <a:lnTo>
                  <a:pt x="387" y="500"/>
                </a:lnTo>
                <a:lnTo>
                  <a:pt x="442" y="614"/>
                </a:lnTo>
                <a:lnTo>
                  <a:pt x="504" y="723"/>
                </a:lnTo>
                <a:lnTo>
                  <a:pt x="575" y="825"/>
                </a:lnTo>
                <a:lnTo>
                  <a:pt x="654" y="920"/>
                </a:lnTo>
                <a:lnTo>
                  <a:pt x="742" y="1009"/>
                </a:lnTo>
                <a:lnTo>
                  <a:pt x="836" y="1089"/>
                </a:lnTo>
                <a:lnTo>
                  <a:pt x="938" y="1161"/>
                </a:lnTo>
                <a:lnTo>
                  <a:pt x="1047" y="1225"/>
                </a:lnTo>
                <a:lnTo>
                  <a:pt x="1159" y="1279"/>
                </a:lnTo>
                <a:lnTo>
                  <a:pt x="1278" y="1324"/>
                </a:lnTo>
                <a:lnTo>
                  <a:pt x="1400" y="1358"/>
                </a:lnTo>
                <a:lnTo>
                  <a:pt x="1527" y="1382"/>
                </a:lnTo>
                <a:lnTo>
                  <a:pt x="1659" y="1394"/>
                </a:lnTo>
                <a:lnTo>
                  <a:pt x="1659" y="1672"/>
                </a:lnTo>
                <a:lnTo>
                  <a:pt x="1518" y="1660"/>
                </a:lnTo>
                <a:lnTo>
                  <a:pt x="1379" y="1638"/>
                </a:lnTo>
                <a:lnTo>
                  <a:pt x="1246" y="1604"/>
                </a:lnTo>
                <a:lnTo>
                  <a:pt x="1116" y="1561"/>
                </a:lnTo>
                <a:lnTo>
                  <a:pt x="992" y="1508"/>
                </a:lnTo>
                <a:lnTo>
                  <a:pt x="872" y="1444"/>
                </a:lnTo>
                <a:lnTo>
                  <a:pt x="759" y="1373"/>
                </a:lnTo>
                <a:lnTo>
                  <a:pt x="650" y="1294"/>
                </a:lnTo>
                <a:lnTo>
                  <a:pt x="551" y="1208"/>
                </a:lnTo>
                <a:lnTo>
                  <a:pt x="457" y="1112"/>
                </a:lnTo>
                <a:lnTo>
                  <a:pt x="369" y="1010"/>
                </a:lnTo>
                <a:lnTo>
                  <a:pt x="292" y="902"/>
                </a:lnTo>
                <a:lnTo>
                  <a:pt x="220" y="787"/>
                </a:lnTo>
                <a:lnTo>
                  <a:pt x="158" y="667"/>
                </a:lnTo>
                <a:lnTo>
                  <a:pt x="107" y="543"/>
                </a:lnTo>
                <a:lnTo>
                  <a:pt x="64" y="413"/>
                </a:lnTo>
                <a:lnTo>
                  <a:pt x="32" y="278"/>
                </a:lnTo>
                <a:lnTo>
                  <a:pt x="10" y="1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pt-BR" sz="180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6140433" y="2590373"/>
            <a:ext cx="1023170" cy="1013297"/>
          </a:xfrm>
          <a:custGeom>
            <a:avLst/>
            <a:gdLst>
              <a:gd name="T0" fmla="*/ 0 w 1659"/>
              <a:gd name="T1" fmla="*/ 0 h 1644"/>
              <a:gd name="T2" fmla="*/ 139 w 1659"/>
              <a:gd name="T3" fmla="*/ 11 h 1644"/>
              <a:gd name="T4" fmla="*/ 277 w 1659"/>
              <a:gd name="T5" fmla="*/ 34 h 1644"/>
              <a:gd name="T6" fmla="*/ 408 w 1659"/>
              <a:gd name="T7" fmla="*/ 68 h 1644"/>
              <a:gd name="T8" fmla="*/ 538 w 1659"/>
              <a:gd name="T9" fmla="*/ 109 h 1644"/>
              <a:gd name="T10" fmla="*/ 660 w 1659"/>
              <a:gd name="T11" fmla="*/ 162 h 1644"/>
              <a:gd name="T12" fmla="*/ 780 w 1659"/>
              <a:gd name="T13" fmla="*/ 224 h 1644"/>
              <a:gd name="T14" fmla="*/ 893 w 1659"/>
              <a:gd name="T15" fmla="*/ 293 h 1644"/>
              <a:gd name="T16" fmla="*/ 1000 w 1659"/>
              <a:gd name="T17" fmla="*/ 370 h 1644"/>
              <a:gd name="T18" fmla="*/ 1099 w 1659"/>
              <a:gd name="T19" fmla="*/ 457 h 1644"/>
              <a:gd name="T20" fmla="*/ 1193 w 1659"/>
              <a:gd name="T21" fmla="*/ 549 h 1644"/>
              <a:gd name="T22" fmla="*/ 1279 w 1659"/>
              <a:gd name="T23" fmla="*/ 650 h 1644"/>
              <a:gd name="T24" fmla="*/ 1358 w 1659"/>
              <a:gd name="T25" fmla="*/ 755 h 1644"/>
              <a:gd name="T26" fmla="*/ 1430 w 1659"/>
              <a:gd name="T27" fmla="*/ 868 h 1644"/>
              <a:gd name="T28" fmla="*/ 1492 w 1659"/>
              <a:gd name="T29" fmla="*/ 986 h 1644"/>
              <a:gd name="T30" fmla="*/ 1544 w 1659"/>
              <a:gd name="T31" fmla="*/ 1108 h 1644"/>
              <a:gd name="T32" fmla="*/ 1587 w 1659"/>
              <a:gd name="T33" fmla="*/ 1236 h 1644"/>
              <a:gd name="T34" fmla="*/ 1621 w 1659"/>
              <a:gd name="T35" fmla="*/ 1369 h 1644"/>
              <a:gd name="T36" fmla="*/ 1646 w 1659"/>
              <a:gd name="T37" fmla="*/ 1505 h 1644"/>
              <a:gd name="T38" fmla="*/ 1659 w 1659"/>
              <a:gd name="T39" fmla="*/ 1644 h 1644"/>
              <a:gd name="T40" fmla="*/ 1381 w 1659"/>
              <a:gd name="T41" fmla="*/ 1644 h 1644"/>
              <a:gd name="T42" fmla="*/ 1368 w 1659"/>
              <a:gd name="T43" fmla="*/ 1514 h 1644"/>
              <a:gd name="T44" fmla="*/ 1343 w 1659"/>
              <a:gd name="T45" fmla="*/ 1390 h 1644"/>
              <a:gd name="T46" fmla="*/ 1308 w 1659"/>
              <a:gd name="T47" fmla="*/ 1268 h 1644"/>
              <a:gd name="T48" fmla="*/ 1263 w 1659"/>
              <a:gd name="T49" fmla="*/ 1151 h 1644"/>
              <a:gd name="T50" fmla="*/ 1208 w 1659"/>
              <a:gd name="T51" fmla="*/ 1041 h 1644"/>
              <a:gd name="T52" fmla="*/ 1146 w 1659"/>
              <a:gd name="T53" fmla="*/ 935 h 1644"/>
              <a:gd name="T54" fmla="*/ 1075 w 1659"/>
              <a:gd name="T55" fmla="*/ 834 h 1644"/>
              <a:gd name="T56" fmla="*/ 994 w 1659"/>
              <a:gd name="T57" fmla="*/ 742 h 1644"/>
              <a:gd name="T58" fmla="*/ 908 w 1659"/>
              <a:gd name="T59" fmla="*/ 656 h 1644"/>
              <a:gd name="T60" fmla="*/ 814 w 1659"/>
              <a:gd name="T61" fmla="*/ 577 h 1644"/>
              <a:gd name="T62" fmla="*/ 712 w 1659"/>
              <a:gd name="T63" fmla="*/ 505 h 1644"/>
              <a:gd name="T64" fmla="*/ 607 w 1659"/>
              <a:gd name="T65" fmla="*/ 443 h 1644"/>
              <a:gd name="T66" fmla="*/ 494 w 1659"/>
              <a:gd name="T67" fmla="*/ 391 h 1644"/>
              <a:gd name="T68" fmla="*/ 378 w 1659"/>
              <a:gd name="T69" fmla="*/ 348 h 1644"/>
              <a:gd name="T70" fmla="*/ 256 w 1659"/>
              <a:gd name="T71" fmla="*/ 314 h 1644"/>
              <a:gd name="T72" fmla="*/ 130 w 1659"/>
              <a:gd name="T73" fmla="*/ 289 h 1644"/>
              <a:gd name="T74" fmla="*/ 0 w 1659"/>
              <a:gd name="T75" fmla="*/ 278 h 1644"/>
              <a:gd name="T76" fmla="*/ 0 w 1659"/>
              <a:gd name="T77" fmla="*/ 0 h 1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59" h="1644">
                <a:moveTo>
                  <a:pt x="0" y="0"/>
                </a:moveTo>
                <a:lnTo>
                  <a:pt x="139" y="11"/>
                </a:lnTo>
                <a:lnTo>
                  <a:pt x="277" y="34"/>
                </a:lnTo>
                <a:lnTo>
                  <a:pt x="408" y="68"/>
                </a:lnTo>
                <a:lnTo>
                  <a:pt x="538" y="109"/>
                </a:lnTo>
                <a:lnTo>
                  <a:pt x="660" y="162"/>
                </a:lnTo>
                <a:lnTo>
                  <a:pt x="780" y="224"/>
                </a:lnTo>
                <a:lnTo>
                  <a:pt x="893" y="293"/>
                </a:lnTo>
                <a:lnTo>
                  <a:pt x="1000" y="370"/>
                </a:lnTo>
                <a:lnTo>
                  <a:pt x="1099" y="457"/>
                </a:lnTo>
                <a:lnTo>
                  <a:pt x="1193" y="549"/>
                </a:lnTo>
                <a:lnTo>
                  <a:pt x="1279" y="650"/>
                </a:lnTo>
                <a:lnTo>
                  <a:pt x="1358" y="755"/>
                </a:lnTo>
                <a:lnTo>
                  <a:pt x="1430" y="868"/>
                </a:lnTo>
                <a:lnTo>
                  <a:pt x="1492" y="986"/>
                </a:lnTo>
                <a:lnTo>
                  <a:pt x="1544" y="1108"/>
                </a:lnTo>
                <a:lnTo>
                  <a:pt x="1587" y="1236"/>
                </a:lnTo>
                <a:lnTo>
                  <a:pt x="1621" y="1369"/>
                </a:lnTo>
                <a:lnTo>
                  <a:pt x="1646" y="1505"/>
                </a:lnTo>
                <a:lnTo>
                  <a:pt x="1659" y="1644"/>
                </a:lnTo>
                <a:lnTo>
                  <a:pt x="1381" y="1644"/>
                </a:lnTo>
                <a:lnTo>
                  <a:pt x="1368" y="1514"/>
                </a:lnTo>
                <a:lnTo>
                  <a:pt x="1343" y="1390"/>
                </a:lnTo>
                <a:lnTo>
                  <a:pt x="1308" y="1268"/>
                </a:lnTo>
                <a:lnTo>
                  <a:pt x="1263" y="1151"/>
                </a:lnTo>
                <a:lnTo>
                  <a:pt x="1208" y="1041"/>
                </a:lnTo>
                <a:lnTo>
                  <a:pt x="1146" y="935"/>
                </a:lnTo>
                <a:lnTo>
                  <a:pt x="1075" y="834"/>
                </a:lnTo>
                <a:lnTo>
                  <a:pt x="994" y="742"/>
                </a:lnTo>
                <a:lnTo>
                  <a:pt x="908" y="656"/>
                </a:lnTo>
                <a:lnTo>
                  <a:pt x="814" y="577"/>
                </a:lnTo>
                <a:lnTo>
                  <a:pt x="712" y="505"/>
                </a:lnTo>
                <a:lnTo>
                  <a:pt x="607" y="443"/>
                </a:lnTo>
                <a:lnTo>
                  <a:pt x="494" y="391"/>
                </a:lnTo>
                <a:lnTo>
                  <a:pt x="378" y="348"/>
                </a:lnTo>
                <a:lnTo>
                  <a:pt x="256" y="314"/>
                </a:lnTo>
                <a:lnTo>
                  <a:pt x="130" y="289"/>
                </a:lnTo>
                <a:lnTo>
                  <a:pt x="0" y="2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pt-BR" sz="180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6140433" y="3695001"/>
            <a:ext cx="1023170" cy="1030575"/>
          </a:xfrm>
          <a:custGeom>
            <a:avLst/>
            <a:gdLst>
              <a:gd name="T0" fmla="*/ 1383 w 1659"/>
              <a:gd name="T1" fmla="*/ 0 h 1672"/>
              <a:gd name="T2" fmla="*/ 1659 w 1659"/>
              <a:gd name="T3" fmla="*/ 0 h 1672"/>
              <a:gd name="T4" fmla="*/ 1649 w 1659"/>
              <a:gd name="T5" fmla="*/ 141 h 1672"/>
              <a:gd name="T6" fmla="*/ 1627 w 1659"/>
              <a:gd name="T7" fmla="*/ 278 h 1672"/>
              <a:gd name="T8" fmla="*/ 1595 w 1659"/>
              <a:gd name="T9" fmla="*/ 413 h 1672"/>
              <a:gd name="T10" fmla="*/ 1552 w 1659"/>
              <a:gd name="T11" fmla="*/ 543 h 1672"/>
              <a:gd name="T12" fmla="*/ 1501 w 1659"/>
              <a:gd name="T13" fmla="*/ 667 h 1672"/>
              <a:gd name="T14" fmla="*/ 1439 w 1659"/>
              <a:gd name="T15" fmla="*/ 787 h 1672"/>
              <a:gd name="T16" fmla="*/ 1368 w 1659"/>
              <a:gd name="T17" fmla="*/ 902 h 1672"/>
              <a:gd name="T18" fmla="*/ 1291 w 1659"/>
              <a:gd name="T19" fmla="*/ 1010 h 1672"/>
              <a:gd name="T20" fmla="*/ 1202 w 1659"/>
              <a:gd name="T21" fmla="*/ 1112 h 1672"/>
              <a:gd name="T22" fmla="*/ 1109 w 1659"/>
              <a:gd name="T23" fmla="*/ 1208 h 1672"/>
              <a:gd name="T24" fmla="*/ 1007 w 1659"/>
              <a:gd name="T25" fmla="*/ 1294 h 1672"/>
              <a:gd name="T26" fmla="*/ 900 w 1659"/>
              <a:gd name="T27" fmla="*/ 1373 h 1672"/>
              <a:gd name="T28" fmla="*/ 787 w 1659"/>
              <a:gd name="T29" fmla="*/ 1444 h 1672"/>
              <a:gd name="T30" fmla="*/ 667 w 1659"/>
              <a:gd name="T31" fmla="*/ 1508 h 1672"/>
              <a:gd name="T32" fmla="*/ 543 w 1659"/>
              <a:gd name="T33" fmla="*/ 1561 h 1672"/>
              <a:gd name="T34" fmla="*/ 414 w 1659"/>
              <a:gd name="T35" fmla="*/ 1604 h 1672"/>
              <a:gd name="T36" fmla="*/ 280 w 1659"/>
              <a:gd name="T37" fmla="*/ 1638 h 1672"/>
              <a:gd name="T38" fmla="*/ 141 w 1659"/>
              <a:gd name="T39" fmla="*/ 1660 h 1672"/>
              <a:gd name="T40" fmla="*/ 0 w 1659"/>
              <a:gd name="T41" fmla="*/ 1672 h 1672"/>
              <a:gd name="T42" fmla="*/ 0 w 1659"/>
              <a:gd name="T43" fmla="*/ 1394 h 1672"/>
              <a:gd name="T44" fmla="*/ 132 w 1659"/>
              <a:gd name="T45" fmla="*/ 1382 h 1672"/>
              <a:gd name="T46" fmla="*/ 260 w 1659"/>
              <a:gd name="T47" fmla="*/ 1358 h 1672"/>
              <a:gd name="T48" fmla="*/ 382 w 1659"/>
              <a:gd name="T49" fmla="*/ 1324 h 1672"/>
              <a:gd name="T50" fmla="*/ 500 w 1659"/>
              <a:gd name="T51" fmla="*/ 1279 h 1672"/>
              <a:gd name="T52" fmla="*/ 613 w 1659"/>
              <a:gd name="T53" fmla="*/ 1225 h 1672"/>
              <a:gd name="T54" fmla="*/ 722 w 1659"/>
              <a:gd name="T55" fmla="*/ 1161 h 1672"/>
              <a:gd name="T56" fmla="*/ 823 w 1659"/>
              <a:gd name="T57" fmla="*/ 1089 h 1672"/>
              <a:gd name="T58" fmla="*/ 917 w 1659"/>
              <a:gd name="T59" fmla="*/ 1009 h 1672"/>
              <a:gd name="T60" fmla="*/ 1005 w 1659"/>
              <a:gd name="T61" fmla="*/ 920 h 1672"/>
              <a:gd name="T62" fmla="*/ 1084 w 1659"/>
              <a:gd name="T63" fmla="*/ 825 h 1672"/>
              <a:gd name="T64" fmla="*/ 1155 w 1659"/>
              <a:gd name="T65" fmla="*/ 723 h 1672"/>
              <a:gd name="T66" fmla="*/ 1217 w 1659"/>
              <a:gd name="T67" fmla="*/ 614 h 1672"/>
              <a:gd name="T68" fmla="*/ 1272 w 1659"/>
              <a:gd name="T69" fmla="*/ 500 h 1672"/>
              <a:gd name="T70" fmla="*/ 1315 w 1659"/>
              <a:gd name="T71" fmla="*/ 381 h 1672"/>
              <a:gd name="T72" fmla="*/ 1349 w 1659"/>
              <a:gd name="T73" fmla="*/ 257 h 1672"/>
              <a:gd name="T74" fmla="*/ 1371 w 1659"/>
              <a:gd name="T75" fmla="*/ 130 h 1672"/>
              <a:gd name="T76" fmla="*/ 1383 w 1659"/>
              <a:gd name="T77" fmla="*/ 0 h 1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59" h="1672">
                <a:moveTo>
                  <a:pt x="1383" y="0"/>
                </a:moveTo>
                <a:lnTo>
                  <a:pt x="1659" y="0"/>
                </a:lnTo>
                <a:lnTo>
                  <a:pt x="1649" y="141"/>
                </a:lnTo>
                <a:lnTo>
                  <a:pt x="1627" y="278"/>
                </a:lnTo>
                <a:lnTo>
                  <a:pt x="1595" y="413"/>
                </a:lnTo>
                <a:lnTo>
                  <a:pt x="1552" y="543"/>
                </a:lnTo>
                <a:lnTo>
                  <a:pt x="1501" y="667"/>
                </a:lnTo>
                <a:lnTo>
                  <a:pt x="1439" y="787"/>
                </a:lnTo>
                <a:lnTo>
                  <a:pt x="1368" y="902"/>
                </a:lnTo>
                <a:lnTo>
                  <a:pt x="1291" y="1010"/>
                </a:lnTo>
                <a:lnTo>
                  <a:pt x="1202" y="1112"/>
                </a:lnTo>
                <a:lnTo>
                  <a:pt x="1109" y="1208"/>
                </a:lnTo>
                <a:lnTo>
                  <a:pt x="1007" y="1294"/>
                </a:lnTo>
                <a:lnTo>
                  <a:pt x="900" y="1373"/>
                </a:lnTo>
                <a:lnTo>
                  <a:pt x="787" y="1444"/>
                </a:lnTo>
                <a:lnTo>
                  <a:pt x="667" y="1508"/>
                </a:lnTo>
                <a:lnTo>
                  <a:pt x="543" y="1561"/>
                </a:lnTo>
                <a:lnTo>
                  <a:pt x="414" y="1604"/>
                </a:lnTo>
                <a:lnTo>
                  <a:pt x="280" y="1638"/>
                </a:lnTo>
                <a:lnTo>
                  <a:pt x="141" y="1660"/>
                </a:lnTo>
                <a:lnTo>
                  <a:pt x="0" y="1672"/>
                </a:lnTo>
                <a:lnTo>
                  <a:pt x="0" y="1394"/>
                </a:lnTo>
                <a:lnTo>
                  <a:pt x="132" y="1382"/>
                </a:lnTo>
                <a:lnTo>
                  <a:pt x="260" y="1358"/>
                </a:lnTo>
                <a:lnTo>
                  <a:pt x="382" y="1324"/>
                </a:lnTo>
                <a:lnTo>
                  <a:pt x="500" y="1279"/>
                </a:lnTo>
                <a:lnTo>
                  <a:pt x="613" y="1225"/>
                </a:lnTo>
                <a:lnTo>
                  <a:pt x="722" y="1161"/>
                </a:lnTo>
                <a:lnTo>
                  <a:pt x="823" y="1089"/>
                </a:lnTo>
                <a:lnTo>
                  <a:pt x="917" y="1009"/>
                </a:lnTo>
                <a:lnTo>
                  <a:pt x="1005" y="920"/>
                </a:lnTo>
                <a:lnTo>
                  <a:pt x="1084" y="825"/>
                </a:lnTo>
                <a:lnTo>
                  <a:pt x="1155" y="723"/>
                </a:lnTo>
                <a:lnTo>
                  <a:pt x="1217" y="614"/>
                </a:lnTo>
                <a:lnTo>
                  <a:pt x="1272" y="500"/>
                </a:lnTo>
                <a:lnTo>
                  <a:pt x="1315" y="381"/>
                </a:lnTo>
                <a:lnTo>
                  <a:pt x="1349" y="257"/>
                </a:lnTo>
                <a:lnTo>
                  <a:pt x="1371" y="130"/>
                </a:lnTo>
                <a:lnTo>
                  <a:pt x="1383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pt-BR" sz="180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4634684" y="3695000"/>
            <a:ext cx="1416887" cy="1424292"/>
          </a:xfrm>
          <a:custGeom>
            <a:avLst/>
            <a:gdLst>
              <a:gd name="T0" fmla="*/ 0 w 2295"/>
              <a:gd name="T1" fmla="*/ 0 h 2308"/>
              <a:gd name="T2" fmla="*/ 289 w 2295"/>
              <a:gd name="T3" fmla="*/ 0 h 2308"/>
              <a:gd name="T4" fmla="*/ 300 w 2295"/>
              <a:gd name="T5" fmla="*/ 154 h 2308"/>
              <a:gd name="T6" fmla="*/ 321 w 2295"/>
              <a:gd name="T7" fmla="*/ 306 h 2308"/>
              <a:gd name="T8" fmla="*/ 353 w 2295"/>
              <a:gd name="T9" fmla="*/ 455 h 2308"/>
              <a:gd name="T10" fmla="*/ 394 w 2295"/>
              <a:gd name="T11" fmla="*/ 597 h 2308"/>
              <a:gd name="T12" fmla="*/ 447 w 2295"/>
              <a:gd name="T13" fmla="*/ 738 h 2308"/>
              <a:gd name="T14" fmla="*/ 509 w 2295"/>
              <a:gd name="T15" fmla="*/ 871 h 2308"/>
              <a:gd name="T16" fmla="*/ 580 w 2295"/>
              <a:gd name="T17" fmla="*/ 1001 h 2308"/>
              <a:gd name="T18" fmla="*/ 659 w 2295"/>
              <a:gd name="T19" fmla="*/ 1125 h 2308"/>
              <a:gd name="T20" fmla="*/ 747 w 2295"/>
              <a:gd name="T21" fmla="*/ 1241 h 2308"/>
              <a:gd name="T22" fmla="*/ 843 w 2295"/>
              <a:gd name="T23" fmla="*/ 1352 h 2308"/>
              <a:gd name="T24" fmla="*/ 946 w 2295"/>
              <a:gd name="T25" fmla="*/ 1456 h 2308"/>
              <a:gd name="T26" fmla="*/ 1055 w 2295"/>
              <a:gd name="T27" fmla="*/ 1553 h 2308"/>
              <a:gd name="T28" fmla="*/ 1172 w 2295"/>
              <a:gd name="T29" fmla="*/ 1642 h 2308"/>
              <a:gd name="T30" fmla="*/ 1296 w 2295"/>
              <a:gd name="T31" fmla="*/ 1720 h 2308"/>
              <a:gd name="T32" fmla="*/ 1423 w 2295"/>
              <a:gd name="T33" fmla="*/ 1794 h 2308"/>
              <a:gd name="T34" fmla="*/ 1559 w 2295"/>
              <a:gd name="T35" fmla="*/ 1856 h 2308"/>
              <a:gd name="T36" fmla="*/ 1698 w 2295"/>
              <a:gd name="T37" fmla="*/ 1908 h 2308"/>
              <a:gd name="T38" fmla="*/ 1840 w 2295"/>
              <a:gd name="T39" fmla="*/ 1951 h 2308"/>
              <a:gd name="T40" fmla="*/ 1989 w 2295"/>
              <a:gd name="T41" fmla="*/ 1985 h 2308"/>
              <a:gd name="T42" fmla="*/ 2139 w 2295"/>
              <a:gd name="T43" fmla="*/ 2008 h 2308"/>
              <a:gd name="T44" fmla="*/ 2295 w 2295"/>
              <a:gd name="T45" fmla="*/ 2019 h 2308"/>
              <a:gd name="T46" fmla="*/ 2295 w 2295"/>
              <a:gd name="T47" fmla="*/ 2308 h 2308"/>
              <a:gd name="T48" fmla="*/ 2131 w 2295"/>
              <a:gd name="T49" fmla="*/ 2297 h 2308"/>
              <a:gd name="T50" fmla="*/ 1974 w 2295"/>
              <a:gd name="T51" fmla="*/ 2276 h 2308"/>
              <a:gd name="T52" fmla="*/ 1818 w 2295"/>
              <a:gd name="T53" fmla="*/ 2244 h 2308"/>
              <a:gd name="T54" fmla="*/ 1666 w 2295"/>
              <a:gd name="T55" fmla="*/ 2203 h 2308"/>
              <a:gd name="T56" fmla="*/ 1519 w 2295"/>
              <a:gd name="T57" fmla="*/ 2152 h 2308"/>
              <a:gd name="T58" fmla="*/ 1376 w 2295"/>
              <a:gd name="T59" fmla="*/ 2092 h 2308"/>
              <a:gd name="T60" fmla="*/ 1237 w 2295"/>
              <a:gd name="T61" fmla="*/ 2023 h 2308"/>
              <a:gd name="T62" fmla="*/ 1106 w 2295"/>
              <a:gd name="T63" fmla="*/ 1944 h 2308"/>
              <a:gd name="T64" fmla="*/ 978 w 2295"/>
              <a:gd name="T65" fmla="*/ 1859 h 2308"/>
              <a:gd name="T66" fmla="*/ 858 w 2295"/>
              <a:gd name="T67" fmla="*/ 1765 h 2308"/>
              <a:gd name="T68" fmla="*/ 743 w 2295"/>
              <a:gd name="T69" fmla="*/ 1664 h 2308"/>
              <a:gd name="T70" fmla="*/ 635 w 2295"/>
              <a:gd name="T71" fmla="*/ 1555 h 2308"/>
              <a:gd name="T72" fmla="*/ 535 w 2295"/>
              <a:gd name="T73" fmla="*/ 1441 h 2308"/>
              <a:gd name="T74" fmla="*/ 441 w 2295"/>
              <a:gd name="T75" fmla="*/ 1318 h 2308"/>
              <a:gd name="T76" fmla="*/ 357 w 2295"/>
              <a:gd name="T77" fmla="*/ 1191 h 2308"/>
              <a:gd name="T78" fmla="*/ 280 w 2295"/>
              <a:gd name="T79" fmla="*/ 1057 h 2308"/>
              <a:gd name="T80" fmla="*/ 210 w 2295"/>
              <a:gd name="T81" fmla="*/ 920 h 2308"/>
              <a:gd name="T82" fmla="*/ 150 w 2295"/>
              <a:gd name="T83" fmla="*/ 776 h 2308"/>
              <a:gd name="T84" fmla="*/ 101 w 2295"/>
              <a:gd name="T85" fmla="*/ 629 h 2308"/>
              <a:gd name="T86" fmla="*/ 60 w 2295"/>
              <a:gd name="T87" fmla="*/ 477 h 2308"/>
              <a:gd name="T88" fmla="*/ 30 w 2295"/>
              <a:gd name="T89" fmla="*/ 321 h 2308"/>
              <a:gd name="T90" fmla="*/ 9 w 2295"/>
              <a:gd name="T91" fmla="*/ 162 h 2308"/>
              <a:gd name="T92" fmla="*/ 0 w 2295"/>
              <a:gd name="T93" fmla="*/ 0 h 2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295" h="2308">
                <a:moveTo>
                  <a:pt x="0" y="0"/>
                </a:moveTo>
                <a:lnTo>
                  <a:pt x="289" y="0"/>
                </a:lnTo>
                <a:lnTo>
                  <a:pt x="300" y="154"/>
                </a:lnTo>
                <a:lnTo>
                  <a:pt x="321" y="306"/>
                </a:lnTo>
                <a:lnTo>
                  <a:pt x="353" y="455"/>
                </a:lnTo>
                <a:lnTo>
                  <a:pt x="394" y="597"/>
                </a:lnTo>
                <a:lnTo>
                  <a:pt x="447" y="738"/>
                </a:lnTo>
                <a:lnTo>
                  <a:pt x="509" y="871"/>
                </a:lnTo>
                <a:lnTo>
                  <a:pt x="580" y="1001"/>
                </a:lnTo>
                <a:lnTo>
                  <a:pt x="659" y="1125"/>
                </a:lnTo>
                <a:lnTo>
                  <a:pt x="747" y="1241"/>
                </a:lnTo>
                <a:lnTo>
                  <a:pt x="843" y="1352"/>
                </a:lnTo>
                <a:lnTo>
                  <a:pt x="946" y="1456"/>
                </a:lnTo>
                <a:lnTo>
                  <a:pt x="1055" y="1553"/>
                </a:lnTo>
                <a:lnTo>
                  <a:pt x="1172" y="1642"/>
                </a:lnTo>
                <a:lnTo>
                  <a:pt x="1296" y="1720"/>
                </a:lnTo>
                <a:lnTo>
                  <a:pt x="1423" y="1794"/>
                </a:lnTo>
                <a:lnTo>
                  <a:pt x="1559" y="1856"/>
                </a:lnTo>
                <a:lnTo>
                  <a:pt x="1698" y="1908"/>
                </a:lnTo>
                <a:lnTo>
                  <a:pt x="1840" y="1951"/>
                </a:lnTo>
                <a:lnTo>
                  <a:pt x="1989" y="1985"/>
                </a:lnTo>
                <a:lnTo>
                  <a:pt x="2139" y="2008"/>
                </a:lnTo>
                <a:lnTo>
                  <a:pt x="2295" y="2019"/>
                </a:lnTo>
                <a:lnTo>
                  <a:pt x="2295" y="2308"/>
                </a:lnTo>
                <a:lnTo>
                  <a:pt x="2131" y="2297"/>
                </a:lnTo>
                <a:lnTo>
                  <a:pt x="1974" y="2276"/>
                </a:lnTo>
                <a:lnTo>
                  <a:pt x="1818" y="2244"/>
                </a:lnTo>
                <a:lnTo>
                  <a:pt x="1666" y="2203"/>
                </a:lnTo>
                <a:lnTo>
                  <a:pt x="1519" y="2152"/>
                </a:lnTo>
                <a:lnTo>
                  <a:pt x="1376" y="2092"/>
                </a:lnTo>
                <a:lnTo>
                  <a:pt x="1237" y="2023"/>
                </a:lnTo>
                <a:lnTo>
                  <a:pt x="1106" y="1944"/>
                </a:lnTo>
                <a:lnTo>
                  <a:pt x="978" y="1859"/>
                </a:lnTo>
                <a:lnTo>
                  <a:pt x="858" y="1765"/>
                </a:lnTo>
                <a:lnTo>
                  <a:pt x="743" y="1664"/>
                </a:lnTo>
                <a:lnTo>
                  <a:pt x="635" y="1555"/>
                </a:lnTo>
                <a:lnTo>
                  <a:pt x="535" y="1441"/>
                </a:lnTo>
                <a:lnTo>
                  <a:pt x="441" y="1318"/>
                </a:lnTo>
                <a:lnTo>
                  <a:pt x="357" y="1191"/>
                </a:lnTo>
                <a:lnTo>
                  <a:pt x="280" y="1057"/>
                </a:lnTo>
                <a:lnTo>
                  <a:pt x="210" y="920"/>
                </a:lnTo>
                <a:lnTo>
                  <a:pt x="150" y="776"/>
                </a:lnTo>
                <a:lnTo>
                  <a:pt x="101" y="629"/>
                </a:lnTo>
                <a:lnTo>
                  <a:pt x="60" y="477"/>
                </a:lnTo>
                <a:lnTo>
                  <a:pt x="30" y="321"/>
                </a:lnTo>
                <a:lnTo>
                  <a:pt x="9" y="1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7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pt-BR" sz="180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634684" y="2196657"/>
            <a:ext cx="1416887" cy="1407013"/>
          </a:xfrm>
          <a:custGeom>
            <a:avLst/>
            <a:gdLst>
              <a:gd name="T0" fmla="*/ 2295 w 2295"/>
              <a:gd name="T1" fmla="*/ 0 h 2281"/>
              <a:gd name="T2" fmla="*/ 2295 w 2295"/>
              <a:gd name="T3" fmla="*/ 292 h 2281"/>
              <a:gd name="T4" fmla="*/ 2141 w 2295"/>
              <a:gd name="T5" fmla="*/ 303 h 2281"/>
              <a:gd name="T6" fmla="*/ 1991 w 2295"/>
              <a:gd name="T7" fmla="*/ 324 h 2281"/>
              <a:gd name="T8" fmla="*/ 1844 w 2295"/>
              <a:gd name="T9" fmla="*/ 355 h 2281"/>
              <a:gd name="T10" fmla="*/ 1701 w 2295"/>
              <a:gd name="T11" fmla="*/ 399 h 2281"/>
              <a:gd name="T12" fmla="*/ 1564 w 2295"/>
              <a:gd name="T13" fmla="*/ 451 h 2281"/>
              <a:gd name="T14" fmla="*/ 1431 w 2295"/>
              <a:gd name="T15" fmla="*/ 513 h 2281"/>
              <a:gd name="T16" fmla="*/ 1303 w 2295"/>
              <a:gd name="T17" fmla="*/ 583 h 2281"/>
              <a:gd name="T18" fmla="*/ 1181 w 2295"/>
              <a:gd name="T19" fmla="*/ 662 h 2281"/>
              <a:gd name="T20" fmla="*/ 1065 w 2295"/>
              <a:gd name="T21" fmla="*/ 750 h 2281"/>
              <a:gd name="T22" fmla="*/ 956 w 2295"/>
              <a:gd name="T23" fmla="*/ 844 h 2281"/>
              <a:gd name="T24" fmla="*/ 852 w 2295"/>
              <a:gd name="T25" fmla="*/ 947 h 2281"/>
              <a:gd name="T26" fmla="*/ 757 w 2295"/>
              <a:gd name="T27" fmla="*/ 1056 h 2281"/>
              <a:gd name="T28" fmla="*/ 668 w 2295"/>
              <a:gd name="T29" fmla="*/ 1171 h 2281"/>
              <a:gd name="T30" fmla="*/ 589 w 2295"/>
              <a:gd name="T31" fmla="*/ 1293 h 2281"/>
              <a:gd name="T32" fmla="*/ 518 w 2295"/>
              <a:gd name="T33" fmla="*/ 1420 h 2281"/>
              <a:gd name="T34" fmla="*/ 456 w 2295"/>
              <a:gd name="T35" fmla="*/ 1552 h 2281"/>
              <a:gd name="T36" fmla="*/ 402 w 2295"/>
              <a:gd name="T37" fmla="*/ 1689 h 2281"/>
              <a:gd name="T38" fmla="*/ 358 w 2295"/>
              <a:gd name="T39" fmla="*/ 1832 h 2281"/>
              <a:gd name="T40" fmla="*/ 325 w 2295"/>
              <a:gd name="T41" fmla="*/ 1978 h 2281"/>
              <a:gd name="T42" fmla="*/ 302 w 2295"/>
              <a:gd name="T43" fmla="*/ 2128 h 2281"/>
              <a:gd name="T44" fmla="*/ 291 w 2295"/>
              <a:gd name="T45" fmla="*/ 2281 h 2281"/>
              <a:gd name="T46" fmla="*/ 0 w 2295"/>
              <a:gd name="T47" fmla="*/ 2281 h 2281"/>
              <a:gd name="T48" fmla="*/ 13 w 2295"/>
              <a:gd name="T49" fmla="*/ 2113 h 2281"/>
              <a:gd name="T50" fmla="*/ 35 w 2295"/>
              <a:gd name="T51" fmla="*/ 1948 h 2281"/>
              <a:gd name="T52" fmla="*/ 71 w 2295"/>
              <a:gd name="T53" fmla="*/ 1788 h 2281"/>
              <a:gd name="T54" fmla="*/ 116 w 2295"/>
              <a:gd name="T55" fmla="*/ 1633 h 2281"/>
              <a:gd name="T56" fmla="*/ 173 w 2295"/>
              <a:gd name="T57" fmla="*/ 1480 h 2281"/>
              <a:gd name="T58" fmla="*/ 236 w 2295"/>
              <a:gd name="T59" fmla="*/ 1334 h 2281"/>
              <a:gd name="T60" fmla="*/ 311 w 2295"/>
              <a:gd name="T61" fmla="*/ 1191 h 2281"/>
              <a:gd name="T62" fmla="*/ 396 w 2295"/>
              <a:gd name="T63" fmla="*/ 1056 h 2281"/>
              <a:gd name="T64" fmla="*/ 488 w 2295"/>
              <a:gd name="T65" fmla="*/ 928 h 2281"/>
              <a:gd name="T66" fmla="*/ 589 w 2295"/>
              <a:gd name="T67" fmla="*/ 804 h 2281"/>
              <a:gd name="T68" fmla="*/ 698 w 2295"/>
              <a:gd name="T69" fmla="*/ 690 h 2281"/>
              <a:gd name="T70" fmla="*/ 815 w 2295"/>
              <a:gd name="T71" fmla="*/ 581 h 2281"/>
              <a:gd name="T72" fmla="*/ 937 w 2295"/>
              <a:gd name="T73" fmla="*/ 481 h 2281"/>
              <a:gd name="T74" fmla="*/ 1067 w 2295"/>
              <a:gd name="T75" fmla="*/ 389 h 2281"/>
              <a:gd name="T76" fmla="*/ 1204 w 2295"/>
              <a:gd name="T77" fmla="*/ 307 h 2281"/>
              <a:gd name="T78" fmla="*/ 1344 w 2295"/>
              <a:gd name="T79" fmla="*/ 231 h 2281"/>
              <a:gd name="T80" fmla="*/ 1493 w 2295"/>
              <a:gd name="T81" fmla="*/ 168 h 2281"/>
              <a:gd name="T82" fmla="*/ 1645 w 2295"/>
              <a:gd name="T83" fmla="*/ 113 h 2281"/>
              <a:gd name="T84" fmla="*/ 1801 w 2295"/>
              <a:gd name="T85" fmla="*/ 68 h 2281"/>
              <a:gd name="T86" fmla="*/ 1962 w 2295"/>
              <a:gd name="T87" fmla="*/ 34 h 2281"/>
              <a:gd name="T88" fmla="*/ 2126 w 2295"/>
              <a:gd name="T89" fmla="*/ 12 h 2281"/>
              <a:gd name="T90" fmla="*/ 2295 w 2295"/>
              <a:gd name="T91" fmla="*/ 0 h 2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295" h="2281">
                <a:moveTo>
                  <a:pt x="2295" y="0"/>
                </a:moveTo>
                <a:lnTo>
                  <a:pt x="2295" y="292"/>
                </a:lnTo>
                <a:lnTo>
                  <a:pt x="2141" y="303"/>
                </a:lnTo>
                <a:lnTo>
                  <a:pt x="1991" y="324"/>
                </a:lnTo>
                <a:lnTo>
                  <a:pt x="1844" y="355"/>
                </a:lnTo>
                <a:lnTo>
                  <a:pt x="1701" y="399"/>
                </a:lnTo>
                <a:lnTo>
                  <a:pt x="1564" y="451"/>
                </a:lnTo>
                <a:lnTo>
                  <a:pt x="1431" y="513"/>
                </a:lnTo>
                <a:lnTo>
                  <a:pt x="1303" y="583"/>
                </a:lnTo>
                <a:lnTo>
                  <a:pt x="1181" y="662"/>
                </a:lnTo>
                <a:lnTo>
                  <a:pt x="1065" y="750"/>
                </a:lnTo>
                <a:lnTo>
                  <a:pt x="956" y="844"/>
                </a:lnTo>
                <a:lnTo>
                  <a:pt x="852" y="947"/>
                </a:lnTo>
                <a:lnTo>
                  <a:pt x="757" y="1056"/>
                </a:lnTo>
                <a:lnTo>
                  <a:pt x="668" y="1171"/>
                </a:lnTo>
                <a:lnTo>
                  <a:pt x="589" y="1293"/>
                </a:lnTo>
                <a:lnTo>
                  <a:pt x="518" y="1420"/>
                </a:lnTo>
                <a:lnTo>
                  <a:pt x="456" y="1552"/>
                </a:lnTo>
                <a:lnTo>
                  <a:pt x="402" y="1689"/>
                </a:lnTo>
                <a:lnTo>
                  <a:pt x="358" y="1832"/>
                </a:lnTo>
                <a:lnTo>
                  <a:pt x="325" y="1978"/>
                </a:lnTo>
                <a:lnTo>
                  <a:pt x="302" y="2128"/>
                </a:lnTo>
                <a:lnTo>
                  <a:pt x="291" y="2281"/>
                </a:lnTo>
                <a:lnTo>
                  <a:pt x="0" y="2281"/>
                </a:lnTo>
                <a:lnTo>
                  <a:pt x="13" y="2113"/>
                </a:lnTo>
                <a:lnTo>
                  <a:pt x="35" y="1948"/>
                </a:lnTo>
                <a:lnTo>
                  <a:pt x="71" y="1788"/>
                </a:lnTo>
                <a:lnTo>
                  <a:pt x="116" y="1633"/>
                </a:lnTo>
                <a:lnTo>
                  <a:pt x="173" y="1480"/>
                </a:lnTo>
                <a:lnTo>
                  <a:pt x="236" y="1334"/>
                </a:lnTo>
                <a:lnTo>
                  <a:pt x="311" y="1191"/>
                </a:lnTo>
                <a:lnTo>
                  <a:pt x="396" y="1056"/>
                </a:lnTo>
                <a:lnTo>
                  <a:pt x="488" y="928"/>
                </a:lnTo>
                <a:lnTo>
                  <a:pt x="589" y="804"/>
                </a:lnTo>
                <a:lnTo>
                  <a:pt x="698" y="690"/>
                </a:lnTo>
                <a:lnTo>
                  <a:pt x="815" y="581"/>
                </a:lnTo>
                <a:lnTo>
                  <a:pt x="937" y="481"/>
                </a:lnTo>
                <a:lnTo>
                  <a:pt x="1067" y="389"/>
                </a:lnTo>
                <a:lnTo>
                  <a:pt x="1204" y="307"/>
                </a:lnTo>
                <a:lnTo>
                  <a:pt x="1344" y="231"/>
                </a:lnTo>
                <a:lnTo>
                  <a:pt x="1493" y="168"/>
                </a:lnTo>
                <a:lnTo>
                  <a:pt x="1645" y="113"/>
                </a:lnTo>
                <a:lnTo>
                  <a:pt x="1801" y="68"/>
                </a:lnTo>
                <a:lnTo>
                  <a:pt x="1962" y="34"/>
                </a:lnTo>
                <a:lnTo>
                  <a:pt x="2126" y="12"/>
                </a:lnTo>
                <a:lnTo>
                  <a:pt x="229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pt-BR" sz="180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6140434" y="2196657"/>
            <a:ext cx="1415653" cy="1407013"/>
          </a:xfrm>
          <a:custGeom>
            <a:avLst/>
            <a:gdLst>
              <a:gd name="T0" fmla="*/ 0 w 2294"/>
              <a:gd name="T1" fmla="*/ 0 h 2281"/>
              <a:gd name="T2" fmla="*/ 169 w 2294"/>
              <a:gd name="T3" fmla="*/ 12 h 2281"/>
              <a:gd name="T4" fmla="*/ 333 w 2294"/>
              <a:gd name="T5" fmla="*/ 34 h 2281"/>
              <a:gd name="T6" fmla="*/ 494 w 2294"/>
              <a:gd name="T7" fmla="*/ 68 h 2281"/>
              <a:gd name="T8" fmla="*/ 650 w 2294"/>
              <a:gd name="T9" fmla="*/ 113 h 2281"/>
              <a:gd name="T10" fmla="*/ 802 w 2294"/>
              <a:gd name="T11" fmla="*/ 168 h 2281"/>
              <a:gd name="T12" fmla="*/ 951 w 2294"/>
              <a:gd name="T13" fmla="*/ 231 h 2281"/>
              <a:gd name="T14" fmla="*/ 1092 w 2294"/>
              <a:gd name="T15" fmla="*/ 307 h 2281"/>
              <a:gd name="T16" fmla="*/ 1229 w 2294"/>
              <a:gd name="T17" fmla="*/ 389 h 2281"/>
              <a:gd name="T18" fmla="*/ 1358 w 2294"/>
              <a:gd name="T19" fmla="*/ 481 h 2281"/>
              <a:gd name="T20" fmla="*/ 1480 w 2294"/>
              <a:gd name="T21" fmla="*/ 581 h 2281"/>
              <a:gd name="T22" fmla="*/ 1597 w 2294"/>
              <a:gd name="T23" fmla="*/ 690 h 2281"/>
              <a:gd name="T24" fmla="*/ 1706 w 2294"/>
              <a:gd name="T25" fmla="*/ 804 h 2281"/>
              <a:gd name="T26" fmla="*/ 1807 w 2294"/>
              <a:gd name="T27" fmla="*/ 928 h 2281"/>
              <a:gd name="T28" fmla="*/ 1899 w 2294"/>
              <a:gd name="T29" fmla="*/ 1056 h 2281"/>
              <a:gd name="T30" fmla="*/ 1984 w 2294"/>
              <a:gd name="T31" fmla="*/ 1191 h 2281"/>
              <a:gd name="T32" fmla="*/ 2059 w 2294"/>
              <a:gd name="T33" fmla="*/ 1334 h 2281"/>
              <a:gd name="T34" fmla="*/ 2123 w 2294"/>
              <a:gd name="T35" fmla="*/ 1480 h 2281"/>
              <a:gd name="T36" fmla="*/ 2179 w 2294"/>
              <a:gd name="T37" fmla="*/ 1633 h 2281"/>
              <a:gd name="T38" fmla="*/ 2224 w 2294"/>
              <a:gd name="T39" fmla="*/ 1788 h 2281"/>
              <a:gd name="T40" fmla="*/ 2260 w 2294"/>
              <a:gd name="T41" fmla="*/ 1948 h 2281"/>
              <a:gd name="T42" fmla="*/ 2282 w 2294"/>
              <a:gd name="T43" fmla="*/ 2113 h 2281"/>
              <a:gd name="T44" fmla="*/ 2294 w 2294"/>
              <a:gd name="T45" fmla="*/ 2281 h 2281"/>
              <a:gd name="T46" fmla="*/ 2004 w 2294"/>
              <a:gd name="T47" fmla="*/ 2281 h 2281"/>
              <a:gd name="T48" fmla="*/ 1993 w 2294"/>
              <a:gd name="T49" fmla="*/ 2128 h 2281"/>
              <a:gd name="T50" fmla="*/ 1971 w 2294"/>
              <a:gd name="T51" fmla="*/ 1978 h 2281"/>
              <a:gd name="T52" fmla="*/ 1937 w 2294"/>
              <a:gd name="T53" fmla="*/ 1832 h 2281"/>
              <a:gd name="T54" fmla="*/ 1894 w 2294"/>
              <a:gd name="T55" fmla="*/ 1689 h 2281"/>
              <a:gd name="T56" fmla="*/ 1839 w 2294"/>
              <a:gd name="T57" fmla="*/ 1552 h 2281"/>
              <a:gd name="T58" fmla="*/ 1777 w 2294"/>
              <a:gd name="T59" fmla="*/ 1420 h 2281"/>
              <a:gd name="T60" fmla="*/ 1706 w 2294"/>
              <a:gd name="T61" fmla="*/ 1293 h 2281"/>
              <a:gd name="T62" fmla="*/ 1627 w 2294"/>
              <a:gd name="T63" fmla="*/ 1171 h 2281"/>
              <a:gd name="T64" fmla="*/ 1539 w 2294"/>
              <a:gd name="T65" fmla="*/ 1056 h 2281"/>
              <a:gd name="T66" fmla="*/ 1443 w 2294"/>
              <a:gd name="T67" fmla="*/ 947 h 2281"/>
              <a:gd name="T68" fmla="*/ 1340 w 2294"/>
              <a:gd name="T69" fmla="*/ 844 h 2281"/>
              <a:gd name="T70" fmla="*/ 1231 w 2294"/>
              <a:gd name="T71" fmla="*/ 750 h 2281"/>
              <a:gd name="T72" fmla="*/ 1114 w 2294"/>
              <a:gd name="T73" fmla="*/ 662 h 2281"/>
              <a:gd name="T74" fmla="*/ 992 w 2294"/>
              <a:gd name="T75" fmla="*/ 583 h 2281"/>
              <a:gd name="T76" fmla="*/ 864 w 2294"/>
              <a:gd name="T77" fmla="*/ 513 h 2281"/>
              <a:gd name="T78" fmla="*/ 731 w 2294"/>
              <a:gd name="T79" fmla="*/ 451 h 2281"/>
              <a:gd name="T80" fmla="*/ 594 w 2294"/>
              <a:gd name="T81" fmla="*/ 399 h 2281"/>
              <a:gd name="T82" fmla="*/ 451 w 2294"/>
              <a:gd name="T83" fmla="*/ 355 h 2281"/>
              <a:gd name="T84" fmla="*/ 305 w 2294"/>
              <a:gd name="T85" fmla="*/ 324 h 2281"/>
              <a:gd name="T86" fmla="*/ 154 w 2294"/>
              <a:gd name="T87" fmla="*/ 303 h 2281"/>
              <a:gd name="T88" fmla="*/ 0 w 2294"/>
              <a:gd name="T89" fmla="*/ 292 h 2281"/>
              <a:gd name="T90" fmla="*/ 0 w 2294"/>
              <a:gd name="T91" fmla="*/ 0 h 2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294" h="2281">
                <a:moveTo>
                  <a:pt x="0" y="0"/>
                </a:moveTo>
                <a:lnTo>
                  <a:pt x="169" y="12"/>
                </a:lnTo>
                <a:lnTo>
                  <a:pt x="333" y="34"/>
                </a:lnTo>
                <a:lnTo>
                  <a:pt x="494" y="68"/>
                </a:lnTo>
                <a:lnTo>
                  <a:pt x="650" y="113"/>
                </a:lnTo>
                <a:lnTo>
                  <a:pt x="802" y="168"/>
                </a:lnTo>
                <a:lnTo>
                  <a:pt x="951" y="231"/>
                </a:lnTo>
                <a:lnTo>
                  <a:pt x="1092" y="307"/>
                </a:lnTo>
                <a:lnTo>
                  <a:pt x="1229" y="389"/>
                </a:lnTo>
                <a:lnTo>
                  <a:pt x="1358" y="481"/>
                </a:lnTo>
                <a:lnTo>
                  <a:pt x="1480" y="581"/>
                </a:lnTo>
                <a:lnTo>
                  <a:pt x="1597" y="690"/>
                </a:lnTo>
                <a:lnTo>
                  <a:pt x="1706" y="804"/>
                </a:lnTo>
                <a:lnTo>
                  <a:pt x="1807" y="928"/>
                </a:lnTo>
                <a:lnTo>
                  <a:pt x="1899" y="1056"/>
                </a:lnTo>
                <a:lnTo>
                  <a:pt x="1984" y="1191"/>
                </a:lnTo>
                <a:lnTo>
                  <a:pt x="2059" y="1334"/>
                </a:lnTo>
                <a:lnTo>
                  <a:pt x="2123" y="1480"/>
                </a:lnTo>
                <a:lnTo>
                  <a:pt x="2179" y="1633"/>
                </a:lnTo>
                <a:lnTo>
                  <a:pt x="2224" y="1788"/>
                </a:lnTo>
                <a:lnTo>
                  <a:pt x="2260" y="1948"/>
                </a:lnTo>
                <a:lnTo>
                  <a:pt x="2282" y="2113"/>
                </a:lnTo>
                <a:lnTo>
                  <a:pt x="2294" y="2281"/>
                </a:lnTo>
                <a:lnTo>
                  <a:pt x="2004" y="2281"/>
                </a:lnTo>
                <a:lnTo>
                  <a:pt x="1993" y="2128"/>
                </a:lnTo>
                <a:lnTo>
                  <a:pt x="1971" y="1978"/>
                </a:lnTo>
                <a:lnTo>
                  <a:pt x="1937" y="1832"/>
                </a:lnTo>
                <a:lnTo>
                  <a:pt x="1894" y="1689"/>
                </a:lnTo>
                <a:lnTo>
                  <a:pt x="1839" y="1552"/>
                </a:lnTo>
                <a:lnTo>
                  <a:pt x="1777" y="1420"/>
                </a:lnTo>
                <a:lnTo>
                  <a:pt x="1706" y="1293"/>
                </a:lnTo>
                <a:lnTo>
                  <a:pt x="1627" y="1171"/>
                </a:lnTo>
                <a:lnTo>
                  <a:pt x="1539" y="1056"/>
                </a:lnTo>
                <a:lnTo>
                  <a:pt x="1443" y="947"/>
                </a:lnTo>
                <a:lnTo>
                  <a:pt x="1340" y="844"/>
                </a:lnTo>
                <a:lnTo>
                  <a:pt x="1231" y="750"/>
                </a:lnTo>
                <a:lnTo>
                  <a:pt x="1114" y="662"/>
                </a:lnTo>
                <a:lnTo>
                  <a:pt x="992" y="583"/>
                </a:lnTo>
                <a:lnTo>
                  <a:pt x="864" y="513"/>
                </a:lnTo>
                <a:lnTo>
                  <a:pt x="731" y="451"/>
                </a:lnTo>
                <a:lnTo>
                  <a:pt x="594" y="399"/>
                </a:lnTo>
                <a:lnTo>
                  <a:pt x="451" y="355"/>
                </a:lnTo>
                <a:lnTo>
                  <a:pt x="305" y="324"/>
                </a:lnTo>
                <a:lnTo>
                  <a:pt x="154" y="303"/>
                </a:lnTo>
                <a:lnTo>
                  <a:pt x="0" y="2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pt-BR" sz="180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6140433" y="3695000"/>
            <a:ext cx="1416887" cy="1424292"/>
          </a:xfrm>
          <a:custGeom>
            <a:avLst/>
            <a:gdLst>
              <a:gd name="T0" fmla="*/ 2006 w 2296"/>
              <a:gd name="T1" fmla="*/ 0 h 2308"/>
              <a:gd name="T2" fmla="*/ 2296 w 2296"/>
              <a:gd name="T3" fmla="*/ 0 h 2308"/>
              <a:gd name="T4" fmla="*/ 2286 w 2296"/>
              <a:gd name="T5" fmla="*/ 162 h 2308"/>
              <a:gd name="T6" fmla="*/ 2265 w 2296"/>
              <a:gd name="T7" fmla="*/ 321 h 2308"/>
              <a:gd name="T8" fmla="*/ 2235 w 2296"/>
              <a:gd name="T9" fmla="*/ 477 h 2308"/>
              <a:gd name="T10" fmla="*/ 2194 w 2296"/>
              <a:gd name="T11" fmla="*/ 629 h 2308"/>
              <a:gd name="T12" fmla="*/ 2143 w 2296"/>
              <a:gd name="T13" fmla="*/ 776 h 2308"/>
              <a:gd name="T14" fmla="*/ 2085 w 2296"/>
              <a:gd name="T15" fmla="*/ 920 h 2308"/>
              <a:gd name="T16" fmla="*/ 2016 w 2296"/>
              <a:gd name="T17" fmla="*/ 1057 h 2308"/>
              <a:gd name="T18" fmla="*/ 1939 w 2296"/>
              <a:gd name="T19" fmla="*/ 1191 h 2308"/>
              <a:gd name="T20" fmla="*/ 1854 w 2296"/>
              <a:gd name="T21" fmla="*/ 1318 h 2308"/>
              <a:gd name="T22" fmla="*/ 1760 w 2296"/>
              <a:gd name="T23" fmla="*/ 1441 h 2308"/>
              <a:gd name="T24" fmla="*/ 1661 w 2296"/>
              <a:gd name="T25" fmla="*/ 1555 h 2308"/>
              <a:gd name="T26" fmla="*/ 1552 w 2296"/>
              <a:gd name="T27" fmla="*/ 1664 h 2308"/>
              <a:gd name="T28" fmla="*/ 1437 w 2296"/>
              <a:gd name="T29" fmla="*/ 1765 h 2308"/>
              <a:gd name="T30" fmla="*/ 1317 w 2296"/>
              <a:gd name="T31" fmla="*/ 1859 h 2308"/>
              <a:gd name="T32" fmla="*/ 1189 w 2296"/>
              <a:gd name="T33" fmla="*/ 1944 h 2308"/>
              <a:gd name="T34" fmla="*/ 1058 w 2296"/>
              <a:gd name="T35" fmla="*/ 2023 h 2308"/>
              <a:gd name="T36" fmla="*/ 919 w 2296"/>
              <a:gd name="T37" fmla="*/ 2092 h 2308"/>
              <a:gd name="T38" fmla="*/ 776 w 2296"/>
              <a:gd name="T39" fmla="*/ 2152 h 2308"/>
              <a:gd name="T40" fmla="*/ 630 w 2296"/>
              <a:gd name="T41" fmla="*/ 2203 h 2308"/>
              <a:gd name="T42" fmla="*/ 477 w 2296"/>
              <a:gd name="T43" fmla="*/ 2244 h 2308"/>
              <a:gd name="T44" fmla="*/ 322 w 2296"/>
              <a:gd name="T45" fmla="*/ 2276 h 2308"/>
              <a:gd name="T46" fmla="*/ 164 w 2296"/>
              <a:gd name="T47" fmla="*/ 2297 h 2308"/>
              <a:gd name="T48" fmla="*/ 0 w 2296"/>
              <a:gd name="T49" fmla="*/ 2308 h 2308"/>
              <a:gd name="T50" fmla="*/ 0 w 2296"/>
              <a:gd name="T51" fmla="*/ 2019 h 2308"/>
              <a:gd name="T52" fmla="*/ 156 w 2296"/>
              <a:gd name="T53" fmla="*/ 2008 h 2308"/>
              <a:gd name="T54" fmla="*/ 307 w 2296"/>
              <a:gd name="T55" fmla="*/ 1985 h 2308"/>
              <a:gd name="T56" fmla="*/ 455 w 2296"/>
              <a:gd name="T57" fmla="*/ 1951 h 2308"/>
              <a:gd name="T58" fmla="*/ 598 w 2296"/>
              <a:gd name="T59" fmla="*/ 1908 h 2308"/>
              <a:gd name="T60" fmla="*/ 737 w 2296"/>
              <a:gd name="T61" fmla="*/ 1856 h 2308"/>
              <a:gd name="T62" fmla="*/ 872 w 2296"/>
              <a:gd name="T63" fmla="*/ 1794 h 2308"/>
              <a:gd name="T64" fmla="*/ 1000 w 2296"/>
              <a:gd name="T65" fmla="*/ 1720 h 2308"/>
              <a:gd name="T66" fmla="*/ 1124 w 2296"/>
              <a:gd name="T67" fmla="*/ 1642 h 2308"/>
              <a:gd name="T68" fmla="*/ 1240 w 2296"/>
              <a:gd name="T69" fmla="*/ 1553 h 2308"/>
              <a:gd name="T70" fmla="*/ 1349 w 2296"/>
              <a:gd name="T71" fmla="*/ 1456 h 2308"/>
              <a:gd name="T72" fmla="*/ 1452 w 2296"/>
              <a:gd name="T73" fmla="*/ 1352 h 2308"/>
              <a:gd name="T74" fmla="*/ 1548 w 2296"/>
              <a:gd name="T75" fmla="*/ 1241 h 2308"/>
              <a:gd name="T76" fmla="*/ 1636 w 2296"/>
              <a:gd name="T77" fmla="*/ 1125 h 2308"/>
              <a:gd name="T78" fmla="*/ 1715 w 2296"/>
              <a:gd name="T79" fmla="*/ 1001 h 2308"/>
              <a:gd name="T80" fmla="*/ 1787 w 2296"/>
              <a:gd name="T81" fmla="*/ 871 h 2308"/>
              <a:gd name="T82" fmla="*/ 1849 w 2296"/>
              <a:gd name="T83" fmla="*/ 738 h 2308"/>
              <a:gd name="T84" fmla="*/ 1901 w 2296"/>
              <a:gd name="T85" fmla="*/ 597 h 2308"/>
              <a:gd name="T86" fmla="*/ 1942 w 2296"/>
              <a:gd name="T87" fmla="*/ 455 h 2308"/>
              <a:gd name="T88" fmla="*/ 1974 w 2296"/>
              <a:gd name="T89" fmla="*/ 306 h 2308"/>
              <a:gd name="T90" fmla="*/ 1995 w 2296"/>
              <a:gd name="T91" fmla="*/ 154 h 2308"/>
              <a:gd name="T92" fmla="*/ 2006 w 2296"/>
              <a:gd name="T93" fmla="*/ 0 h 2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296" h="2308">
                <a:moveTo>
                  <a:pt x="2006" y="0"/>
                </a:moveTo>
                <a:lnTo>
                  <a:pt x="2296" y="0"/>
                </a:lnTo>
                <a:lnTo>
                  <a:pt x="2286" y="162"/>
                </a:lnTo>
                <a:lnTo>
                  <a:pt x="2265" y="321"/>
                </a:lnTo>
                <a:lnTo>
                  <a:pt x="2235" y="477"/>
                </a:lnTo>
                <a:lnTo>
                  <a:pt x="2194" y="629"/>
                </a:lnTo>
                <a:lnTo>
                  <a:pt x="2143" y="776"/>
                </a:lnTo>
                <a:lnTo>
                  <a:pt x="2085" y="920"/>
                </a:lnTo>
                <a:lnTo>
                  <a:pt x="2016" y="1057"/>
                </a:lnTo>
                <a:lnTo>
                  <a:pt x="1939" y="1191"/>
                </a:lnTo>
                <a:lnTo>
                  <a:pt x="1854" y="1318"/>
                </a:lnTo>
                <a:lnTo>
                  <a:pt x="1760" y="1441"/>
                </a:lnTo>
                <a:lnTo>
                  <a:pt x="1661" y="1555"/>
                </a:lnTo>
                <a:lnTo>
                  <a:pt x="1552" y="1664"/>
                </a:lnTo>
                <a:lnTo>
                  <a:pt x="1437" y="1765"/>
                </a:lnTo>
                <a:lnTo>
                  <a:pt x="1317" y="1859"/>
                </a:lnTo>
                <a:lnTo>
                  <a:pt x="1189" y="1944"/>
                </a:lnTo>
                <a:lnTo>
                  <a:pt x="1058" y="2023"/>
                </a:lnTo>
                <a:lnTo>
                  <a:pt x="919" y="2092"/>
                </a:lnTo>
                <a:lnTo>
                  <a:pt x="776" y="2152"/>
                </a:lnTo>
                <a:lnTo>
                  <a:pt x="630" y="2203"/>
                </a:lnTo>
                <a:lnTo>
                  <a:pt x="477" y="2244"/>
                </a:lnTo>
                <a:lnTo>
                  <a:pt x="322" y="2276"/>
                </a:lnTo>
                <a:lnTo>
                  <a:pt x="164" y="2297"/>
                </a:lnTo>
                <a:lnTo>
                  <a:pt x="0" y="2308"/>
                </a:lnTo>
                <a:lnTo>
                  <a:pt x="0" y="2019"/>
                </a:lnTo>
                <a:lnTo>
                  <a:pt x="156" y="2008"/>
                </a:lnTo>
                <a:lnTo>
                  <a:pt x="307" y="1985"/>
                </a:lnTo>
                <a:lnTo>
                  <a:pt x="455" y="1951"/>
                </a:lnTo>
                <a:lnTo>
                  <a:pt x="598" y="1908"/>
                </a:lnTo>
                <a:lnTo>
                  <a:pt x="737" y="1856"/>
                </a:lnTo>
                <a:lnTo>
                  <a:pt x="872" y="1794"/>
                </a:lnTo>
                <a:lnTo>
                  <a:pt x="1000" y="1720"/>
                </a:lnTo>
                <a:lnTo>
                  <a:pt x="1124" y="1642"/>
                </a:lnTo>
                <a:lnTo>
                  <a:pt x="1240" y="1553"/>
                </a:lnTo>
                <a:lnTo>
                  <a:pt x="1349" y="1456"/>
                </a:lnTo>
                <a:lnTo>
                  <a:pt x="1452" y="1352"/>
                </a:lnTo>
                <a:lnTo>
                  <a:pt x="1548" y="1241"/>
                </a:lnTo>
                <a:lnTo>
                  <a:pt x="1636" y="1125"/>
                </a:lnTo>
                <a:lnTo>
                  <a:pt x="1715" y="1001"/>
                </a:lnTo>
                <a:lnTo>
                  <a:pt x="1787" y="871"/>
                </a:lnTo>
                <a:lnTo>
                  <a:pt x="1849" y="738"/>
                </a:lnTo>
                <a:lnTo>
                  <a:pt x="1901" y="597"/>
                </a:lnTo>
                <a:lnTo>
                  <a:pt x="1942" y="455"/>
                </a:lnTo>
                <a:lnTo>
                  <a:pt x="1974" y="306"/>
                </a:lnTo>
                <a:lnTo>
                  <a:pt x="1995" y="154"/>
                </a:lnTo>
                <a:lnTo>
                  <a:pt x="2006" y="0"/>
                </a:lnTo>
                <a:close/>
              </a:path>
            </a:pathLst>
          </a:custGeom>
          <a:solidFill>
            <a:schemeClr val="accent3">
              <a:alpha val="7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pt-BR" sz="180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4185427" y="3695001"/>
            <a:ext cx="1866143" cy="1873549"/>
          </a:xfrm>
          <a:custGeom>
            <a:avLst/>
            <a:gdLst>
              <a:gd name="T0" fmla="*/ 0 w 3024"/>
              <a:gd name="T1" fmla="*/ 0 h 3037"/>
              <a:gd name="T2" fmla="*/ 702 w 3024"/>
              <a:gd name="T3" fmla="*/ 0 h 3037"/>
              <a:gd name="T4" fmla="*/ 714 w 3024"/>
              <a:gd name="T5" fmla="*/ 163 h 3037"/>
              <a:gd name="T6" fmla="*/ 732 w 3024"/>
              <a:gd name="T7" fmla="*/ 325 h 3037"/>
              <a:gd name="T8" fmla="*/ 764 w 3024"/>
              <a:gd name="T9" fmla="*/ 481 h 3037"/>
              <a:gd name="T10" fmla="*/ 806 w 3024"/>
              <a:gd name="T11" fmla="*/ 635 h 3037"/>
              <a:gd name="T12" fmla="*/ 856 w 3024"/>
              <a:gd name="T13" fmla="*/ 785 h 3037"/>
              <a:gd name="T14" fmla="*/ 917 w 3024"/>
              <a:gd name="T15" fmla="*/ 930 h 3037"/>
              <a:gd name="T16" fmla="*/ 986 w 3024"/>
              <a:gd name="T17" fmla="*/ 1069 h 3037"/>
              <a:gd name="T18" fmla="*/ 1063 w 3024"/>
              <a:gd name="T19" fmla="*/ 1204 h 3037"/>
              <a:gd name="T20" fmla="*/ 1149 w 3024"/>
              <a:gd name="T21" fmla="*/ 1334 h 3037"/>
              <a:gd name="T22" fmla="*/ 1243 w 3024"/>
              <a:gd name="T23" fmla="*/ 1456 h 3037"/>
              <a:gd name="T24" fmla="*/ 1347 w 3024"/>
              <a:gd name="T25" fmla="*/ 1572 h 3037"/>
              <a:gd name="T26" fmla="*/ 1456 w 3024"/>
              <a:gd name="T27" fmla="*/ 1681 h 3037"/>
              <a:gd name="T28" fmla="*/ 1570 w 3024"/>
              <a:gd name="T29" fmla="*/ 1784 h 3037"/>
              <a:gd name="T30" fmla="*/ 1692 w 3024"/>
              <a:gd name="T31" fmla="*/ 1878 h 3037"/>
              <a:gd name="T32" fmla="*/ 1822 w 3024"/>
              <a:gd name="T33" fmla="*/ 1966 h 3037"/>
              <a:gd name="T34" fmla="*/ 1955 w 3024"/>
              <a:gd name="T35" fmla="*/ 2045 h 3037"/>
              <a:gd name="T36" fmla="*/ 2094 w 3024"/>
              <a:gd name="T37" fmla="*/ 2115 h 3037"/>
              <a:gd name="T38" fmla="*/ 2239 w 3024"/>
              <a:gd name="T39" fmla="*/ 2177 h 3037"/>
              <a:gd name="T40" fmla="*/ 2389 w 3024"/>
              <a:gd name="T41" fmla="*/ 2228 h 3037"/>
              <a:gd name="T42" fmla="*/ 2541 w 3024"/>
              <a:gd name="T43" fmla="*/ 2269 h 3037"/>
              <a:gd name="T44" fmla="*/ 2699 w 3024"/>
              <a:gd name="T45" fmla="*/ 2301 h 3037"/>
              <a:gd name="T46" fmla="*/ 2859 w 3024"/>
              <a:gd name="T47" fmla="*/ 2323 h 3037"/>
              <a:gd name="T48" fmla="*/ 3024 w 3024"/>
              <a:gd name="T49" fmla="*/ 2333 h 3037"/>
              <a:gd name="T50" fmla="*/ 3024 w 3024"/>
              <a:gd name="T51" fmla="*/ 3037 h 3037"/>
              <a:gd name="T52" fmla="*/ 2834 w 3024"/>
              <a:gd name="T53" fmla="*/ 3028 h 3037"/>
              <a:gd name="T54" fmla="*/ 2646 w 3024"/>
              <a:gd name="T55" fmla="*/ 3005 h 3037"/>
              <a:gd name="T56" fmla="*/ 2464 w 3024"/>
              <a:gd name="T57" fmla="*/ 2973 h 3037"/>
              <a:gd name="T58" fmla="*/ 2284 w 3024"/>
              <a:gd name="T59" fmla="*/ 2930 h 3037"/>
              <a:gd name="T60" fmla="*/ 2109 w 3024"/>
              <a:gd name="T61" fmla="*/ 2877 h 3037"/>
              <a:gd name="T62" fmla="*/ 1940 w 3024"/>
              <a:gd name="T63" fmla="*/ 2815 h 3037"/>
              <a:gd name="T64" fmla="*/ 1773 w 3024"/>
              <a:gd name="T65" fmla="*/ 2742 h 3037"/>
              <a:gd name="T66" fmla="*/ 1613 w 3024"/>
              <a:gd name="T67" fmla="*/ 2661 h 3037"/>
              <a:gd name="T68" fmla="*/ 1459 w 3024"/>
              <a:gd name="T69" fmla="*/ 2569 h 3037"/>
              <a:gd name="T70" fmla="*/ 1309 w 3024"/>
              <a:gd name="T71" fmla="*/ 2472 h 3037"/>
              <a:gd name="T72" fmla="*/ 1166 w 3024"/>
              <a:gd name="T73" fmla="*/ 2365 h 3037"/>
              <a:gd name="T74" fmla="*/ 1031 w 3024"/>
              <a:gd name="T75" fmla="*/ 2248 h 3037"/>
              <a:gd name="T76" fmla="*/ 902 w 3024"/>
              <a:gd name="T77" fmla="*/ 2126 h 3037"/>
              <a:gd name="T78" fmla="*/ 779 w 3024"/>
              <a:gd name="T79" fmla="*/ 1997 h 3037"/>
              <a:gd name="T80" fmla="*/ 665 w 3024"/>
              <a:gd name="T81" fmla="*/ 1859 h 3037"/>
              <a:gd name="T82" fmla="*/ 558 w 3024"/>
              <a:gd name="T83" fmla="*/ 1717 h 3037"/>
              <a:gd name="T84" fmla="*/ 460 w 3024"/>
              <a:gd name="T85" fmla="*/ 1566 h 3037"/>
              <a:gd name="T86" fmla="*/ 370 w 3024"/>
              <a:gd name="T87" fmla="*/ 1412 h 3037"/>
              <a:gd name="T88" fmla="*/ 289 w 3024"/>
              <a:gd name="T89" fmla="*/ 1251 h 3037"/>
              <a:gd name="T90" fmla="*/ 218 w 3024"/>
              <a:gd name="T91" fmla="*/ 1086 h 3037"/>
              <a:gd name="T92" fmla="*/ 156 w 3024"/>
              <a:gd name="T93" fmla="*/ 915 h 3037"/>
              <a:gd name="T94" fmla="*/ 103 w 3024"/>
              <a:gd name="T95" fmla="*/ 738 h 3037"/>
              <a:gd name="T96" fmla="*/ 62 w 3024"/>
              <a:gd name="T97" fmla="*/ 560 h 3037"/>
              <a:gd name="T98" fmla="*/ 30 w 3024"/>
              <a:gd name="T99" fmla="*/ 376 h 3037"/>
              <a:gd name="T100" fmla="*/ 9 w 3024"/>
              <a:gd name="T101" fmla="*/ 190 h 3037"/>
              <a:gd name="T102" fmla="*/ 0 w 3024"/>
              <a:gd name="T103" fmla="*/ 0 h 3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024" h="3037">
                <a:moveTo>
                  <a:pt x="0" y="0"/>
                </a:moveTo>
                <a:lnTo>
                  <a:pt x="702" y="0"/>
                </a:lnTo>
                <a:lnTo>
                  <a:pt x="714" y="163"/>
                </a:lnTo>
                <a:lnTo>
                  <a:pt x="732" y="325"/>
                </a:lnTo>
                <a:lnTo>
                  <a:pt x="764" y="481"/>
                </a:lnTo>
                <a:lnTo>
                  <a:pt x="806" y="635"/>
                </a:lnTo>
                <a:lnTo>
                  <a:pt x="856" y="785"/>
                </a:lnTo>
                <a:lnTo>
                  <a:pt x="917" y="930"/>
                </a:lnTo>
                <a:lnTo>
                  <a:pt x="986" y="1069"/>
                </a:lnTo>
                <a:lnTo>
                  <a:pt x="1063" y="1204"/>
                </a:lnTo>
                <a:lnTo>
                  <a:pt x="1149" y="1334"/>
                </a:lnTo>
                <a:lnTo>
                  <a:pt x="1243" y="1456"/>
                </a:lnTo>
                <a:lnTo>
                  <a:pt x="1347" y="1572"/>
                </a:lnTo>
                <a:lnTo>
                  <a:pt x="1456" y="1681"/>
                </a:lnTo>
                <a:lnTo>
                  <a:pt x="1570" y="1784"/>
                </a:lnTo>
                <a:lnTo>
                  <a:pt x="1692" y="1878"/>
                </a:lnTo>
                <a:lnTo>
                  <a:pt x="1822" y="1966"/>
                </a:lnTo>
                <a:lnTo>
                  <a:pt x="1955" y="2045"/>
                </a:lnTo>
                <a:lnTo>
                  <a:pt x="2094" y="2115"/>
                </a:lnTo>
                <a:lnTo>
                  <a:pt x="2239" y="2177"/>
                </a:lnTo>
                <a:lnTo>
                  <a:pt x="2389" y="2228"/>
                </a:lnTo>
                <a:lnTo>
                  <a:pt x="2541" y="2269"/>
                </a:lnTo>
                <a:lnTo>
                  <a:pt x="2699" y="2301"/>
                </a:lnTo>
                <a:lnTo>
                  <a:pt x="2859" y="2323"/>
                </a:lnTo>
                <a:lnTo>
                  <a:pt x="3024" y="2333"/>
                </a:lnTo>
                <a:lnTo>
                  <a:pt x="3024" y="3037"/>
                </a:lnTo>
                <a:lnTo>
                  <a:pt x="2834" y="3028"/>
                </a:lnTo>
                <a:lnTo>
                  <a:pt x="2646" y="3005"/>
                </a:lnTo>
                <a:lnTo>
                  <a:pt x="2464" y="2973"/>
                </a:lnTo>
                <a:lnTo>
                  <a:pt x="2284" y="2930"/>
                </a:lnTo>
                <a:lnTo>
                  <a:pt x="2109" y="2877"/>
                </a:lnTo>
                <a:lnTo>
                  <a:pt x="1940" y="2815"/>
                </a:lnTo>
                <a:lnTo>
                  <a:pt x="1773" y="2742"/>
                </a:lnTo>
                <a:lnTo>
                  <a:pt x="1613" y="2661"/>
                </a:lnTo>
                <a:lnTo>
                  <a:pt x="1459" y="2569"/>
                </a:lnTo>
                <a:lnTo>
                  <a:pt x="1309" y="2472"/>
                </a:lnTo>
                <a:lnTo>
                  <a:pt x="1166" y="2365"/>
                </a:lnTo>
                <a:lnTo>
                  <a:pt x="1031" y="2248"/>
                </a:lnTo>
                <a:lnTo>
                  <a:pt x="902" y="2126"/>
                </a:lnTo>
                <a:lnTo>
                  <a:pt x="779" y="1997"/>
                </a:lnTo>
                <a:lnTo>
                  <a:pt x="665" y="1859"/>
                </a:lnTo>
                <a:lnTo>
                  <a:pt x="558" y="1717"/>
                </a:lnTo>
                <a:lnTo>
                  <a:pt x="460" y="1566"/>
                </a:lnTo>
                <a:lnTo>
                  <a:pt x="370" y="1412"/>
                </a:lnTo>
                <a:lnTo>
                  <a:pt x="289" y="1251"/>
                </a:lnTo>
                <a:lnTo>
                  <a:pt x="218" y="1086"/>
                </a:lnTo>
                <a:lnTo>
                  <a:pt x="156" y="915"/>
                </a:lnTo>
                <a:lnTo>
                  <a:pt x="103" y="738"/>
                </a:lnTo>
                <a:lnTo>
                  <a:pt x="62" y="560"/>
                </a:lnTo>
                <a:lnTo>
                  <a:pt x="30" y="376"/>
                </a:lnTo>
                <a:lnTo>
                  <a:pt x="9" y="1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pt-BR" sz="180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4185427" y="1747399"/>
            <a:ext cx="1866143" cy="1856270"/>
          </a:xfrm>
          <a:custGeom>
            <a:avLst/>
            <a:gdLst>
              <a:gd name="T0" fmla="*/ 3024 w 3024"/>
              <a:gd name="T1" fmla="*/ 0 h 3009"/>
              <a:gd name="T2" fmla="*/ 3024 w 3024"/>
              <a:gd name="T3" fmla="*/ 704 h 3009"/>
              <a:gd name="T4" fmla="*/ 2860 w 3024"/>
              <a:gd name="T5" fmla="*/ 713 h 3009"/>
              <a:gd name="T6" fmla="*/ 2701 w 3024"/>
              <a:gd name="T7" fmla="*/ 736 h 3009"/>
              <a:gd name="T8" fmla="*/ 2545 w 3024"/>
              <a:gd name="T9" fmla="*/ 766 h 3009"/>
              <a:gd name="T10" fmla="*/ 2393 w 3024"/>
              <a:gd name="T11" fmla="*/ 807 h 3009"/>
              <a:gd name="T12" fmla="*/ 2244 w 3024"/>
              <a:gd name="T13" fmla="*/ 860 h 3009"/>
              <a:gd name="T14" fmla="*/ 2102 w 3024"/>
              <a:gd name="T15" fmla="*/ 920 h 3009"/>
              <a:gd name="T16" fmla="*/ 1963 w 3024"/>
              <a:gd name="T17" fmla="*/ 988 h 3009"/>
              <a:gd name="T18" fmla="*/ 1829 w 3024"/>
              <a:gd name="T19" fmla="*/ 1067 h 3009"/>
              <a:gd name="T20" fmla="*/ 1702 w 3024"/>
              <a:gd name="T21" fmla="*/ 1151 h 3009"/>
              <a:gd name="T22" fmla="*/ 1580 w 3024"/>
              <a:gd name="T23" fmla="*/ 1245 h 3009"/>
              <a:gd name="T24" fmla="*/ 1465 w 3024"/>
              <a:gd name="T25" fmla="*/ 1346 h 3009"/>
              <a:gd name="T26" fmla="*/ 1356 w 3024"/>
              <a:gd name="T27" fmla="*/ 1455 h 3009"/>
              <a:gd name="T28" fmla="*/ 1255 w 3024"/>
              <a:gd name="T29" fmla="*/ 1570 h 3009"/>
              <a:gd name="T30" fmla="*/ 1161 w 3024"/>
              <a:gd name="T31" fmla="*/ 1690 h 3009"/>
              <a:gd name="T32" fmla="*/ 1074 w 3024"/>
              <a:gd name="T33" fmla="*/ 1818 h 3009"/>
              <a:gd name="T34" fmla="*/ 995 w 3024"/>
              <a:gd name="T35" fmla="*/ 1951 h 3009"/>
              <a:gd name="T36" fmla="*/ 926 w 3024"/>
              <a:gd name="T37" fmla="*/ 2088 h 3009"/>
              <a:gd name="T38" fmla="*/ 864 w 3024"/>
              <a:gd name="T39" fmla="*/ 2233 h 3009"/>
              <a:gd name="T40" fmla="*/ 813 w 3024"/>
              <a:gd name="T41" fmla="*/ 2379 h 3009"/>
              <a:gd name="T42" fmla="*/ 770 w 3024"/>
              <a:gd name="T43" fmla="*/ 2531 h 3009"/>
              <a:gd name="T44" fmla="*/ 738 w 3024"/>
              <a:gd name="T45" fmla="*/ 2687 h 3009"/>
              <a:gd name="T46" fmla="*/ 716 w 3024"/>
              <a:gd name="T47" fmla="*/ 2847 h 3009"/>
              <a:gd name="T48" fmla="*/ 704 w 3024"/>
              <a:gd name="T49" fmla="*/ 3009 h 3009"/>
              <a:gd name="T50" fmla="*/ 0 w 3024"/>
              <a:gd name="T51" fmla="*/ 3009 h 3009"/>
              <a:gd name="T52" fmla="*/ 11 w 3024"/>
              <a:gd name="T53" fmla="*/ 2821 h 3009"/>
              <a:gd name="T54" fmla="*/ 34 w 3024"/>
              <a:gd name="T55" fmla="*/ 2635 h 3009"/>
              <a:gd name="T56" fmla="*/ 66 w 3024"/>
              <a:gd name="T57" fmla="*/ 2453 h 3009"/>
              <a:gd name="T58" fmla="*/ 109 w 3024"/>
              <a:gd name="T59" fmla="*/ 2276 h 3009"/>
              <a:gd name="T60" fmla="*/ 163 w 3024"/>
              <a:gd name="T61" fmla="*/ 2101 h 3009"/>
              <a:gd name="T62" fmla="*/ 225 w 3024"/>
              <a:gd name="T63" fmla="*/ 1932 h 3009"/>
              <a:gd name="T64" fmla="*/ 299 w 3024"/>
              <a:gd name="T65" fmla="*/ 1767 h 3009"/>
              <a:gd name="T66" fmla="*/ 379 w 3024"/>
              <a:gd name="T67" fmla="*/ 1609 h 3009"/>
              <a:gd name="T68" fmla="*/ 470 w 3024"/>
              <a:gd name="T69" fmla="*/ 1455 h 3009"/>
              <a:gd name="T70" fmla="*/ 567 w 3024"/>
              <a:gd name="T71" fmla="*/ 1307 h 3009"/>
              <a:gd name="T72" fmla="*/ 674 w 3024"/>
              <a:gd name="T73" fmla="*/ 1166 h 3009"/>
              <a:gd name="T74" fmla="*/ 789 w 3024"/>
              <a:gd name="T75" fmla="*/ 1031 h 3009"/>
              <a:gd name="T76" fmla="*/ 911 w 3024"/>
              <a:gd name="T77" fmla="*/ 901 h 3009"/>
              <a:gd name="T78" fmla="*/ 1040 w 3024"/>
              <a:gd name="T79" fmla="*/ 781 h 3009"/>
              <a:gd name="T80" fmla="*/ 1176 w 3024"/>
              <a:gd name="T81" fmla="*/ 666 h 3009"/>
              <a:gd name="T82" fmla="*/ 1318 w 3024"/>
              <a:gd name="T83" fmla="*/ 559 h 3009"/>
              <a:gd name="T84" fmla="*/ 1467 w 3024"/>
              <a:gd name="T85" fmla="*/ 462 h 3009"/>
              <a:gd name="T86" fmla="*/ 1621 w 3024"/>
              <a:gd name="T87" fmla="*/ 374 h 3009"/>
              <a:gd name="T88" fmla="*/ 1780 w 3024"/>
              <a:gd name="T89" fmla="*/ 293 h 3009"/>
              <a:gd name="T90" fmla="*/ 1946 w 3024"/>
              <a:gd name="T91" fmla="*/ 219 h 3009"/>
              <a:gd name="T92" fmla="*/ 2115 w 3024"/>
              <a:gd name="T93" fmla="*/ 158 h 3009"/>
              <a:gd name="T94" fmla="*/ 2289 w 3024"/>
              <a:gd name="T95" fmla="*/ 105 h 3009"/>
              <a:gd name="T96" fmla="*/ 2468 w 3024"/>
              <a:gd name="T97" fmla="*/ 64 h 3009"/>
              <a:gd name="T98" fmla="*/ 2648 w 3024"/>
              <a:gd name="T99" fmla="*/ 32 h 3009"/>
              <a:gd name="T100" fmla="*/ 2834 w 3024"/>
              <a:gd name="T101" fmla="*/ 11 h 3009"/>
              <a:gd name="T102" fmla="*/ 3024 w 3024"/>
              <a:gd name="T103" fmla="*/ 0 h 3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024" h="3009">
                <a:moveTo>
                  <a:pt x="3024" y="0"/>
                </a:moveTo>
                <a:lnTo>
                  <a:pt x="3024" y="704"/>
                </a:lnTo>
                <a:lnTo>
                  <a:pt x="2860" y="713"/>
                </a:lnTo>
                <a:lnTo>
                  <a:pt x="2701" y="736"/>
                </a:lnTo>
                <a:lnTo>
                  <a:pt x="2545" y="766"/>
                </a:lnTo>
                <a:lnTo>
                  <a:pt x="2393" y="807"/>
                </a:lnTo>
                <a:lnTo>
                  <a:pt x="2244" y="860"/>
                </a:lnTo>
                <a:lnTo>
                  <a:pt x="2102" y="920"/>
                </a:lnTo>
                <a:lnTo>
                  <a:pt x="1963" y="988"/>
                </a:lnTo>
                <a:lnTo>
                  <a:pt x="1829" y="1067"/>
                </a:lnTo>
                <a:lnTo>
                  <a:pt x="1702" y="1151"/>
                </a:lnTo>
                <a:lnTo>
                  <a:pt x="1580" y="1245"/>
                </a:lnTo>
                <a:lnTo>
                  <a:pt x="1465" y="1346"/>
                </a:lnTo>
                <a:lnTo>
                  <a:pt x="1356" y="1455"/>
                </a:lnTo>
                <a:lnTo>
                  <a:pt x="1255" y="1570"/>
                </a:lnTo>
                <a:lnTo>
                  <a:pt x="1161" y="1690"/>
                </a:lnTo>
                <a:lnTo>
                  <a:pt x="1074" y="1818"/>
                </a:lnTo>
                <a:lnTo>
                  <a:pt x="995" y="1951"/>
                </a:lnTo>
                <a:lnTo>
                  <a:pt x="926" y="2088"/>
                </a:lnTo>
                <a:lnTo>
                  <a:pt x="864" y="2233"/>
                </a:lnTo>
                <a:lnTo>
                  <a:pt x="813" y="2379"/>
                </a:lnTo>
                <a:lnTo>
                  <a:pt x="770" y="2531"/>
                </a:lnTo>
                <a:lnTo>
                  <a:pt x="738" y="2687"/>
                </a:lnTo>
                <a:lnTo>
                  <a:pt x="716" y="2847"/>
                </a:lnTo>
                <a:lnTo>
                  <a:pt x="704" y="3009"/>
                </a:lnTo>
                <a:lnTo>
                  <a:pt x="0" y="3009"/>
                </a:lnTo>
                <a:lnTo>
                  <a:pt x="11" y="2821"/>
                </a:lnTo>
                <a:lnTo>
                  <a:pt x="34" y="2635"/>
                </a:lnTo>
                <a:lnTo>
                  <a:pt x="66" y="2453"/>
                </a:lnTo>
                <a:lnTo>
                  <a:pt x="109" y="2276"/>
                </a:lnTo>
                <a:lnTo>
                  <a:pt x="163" y="2101"/>
                </a:lnTo>
                <a:lnTo>
                  <a:pt x="225" y="1932"/>
                </a:lnTo>
                <a:lnTo>
                  <a:pt x="299" y="1767"/>
                </a:lnTo>
                <a:lnTo>
                  <a:pt x="379" y="1609"/>
                </a:lnTo>
                <a:lnTo>
                  <a:pt x="470" y="1455"/>
                </a:lnTo>
                <a:lnTo>
                  <a:pt x="567" y="1307"/>
                </a:lnTo>
                <a:lnTo>
                  <a:pt x="674" y="1166"/>
                </a:lnTo>
                <a:lnTo>
                  <a:pt x="789" y="1031"/>
                </a:lnTo>
                <a:lnTo>
                  <a:pt x="911" y="901"/>
                </a:lnTo>
                <a:lnTo>
                  <a:pt x="1040" y="781"/>
                </a:lnTo>
                <a:lnTo>
                  <a:pt x="1176" y="666"/>
                </a:lnTo>
                <a:lnTo>
                  <a:pt x="1318" y="559"/>
                </a:lnTo>
                <a:lnTo>
                  <a:pt x="1467" y="462"/>
                </a:lnTo>
                <a:lnTo>
                  <a:pt x="1621" y="374"/>
                </a:lnTo>
                <a:lnTo>
                  <a:pt x="1780" y="293"/>
                </a:lnTo>
                <a:lnTo>
                  <a:pt x="1946" y="219"/>
                </a:lnTo>
                <a:lnTo>
                  <a:pt x="2115" y="158"/>
                </a:lnTo>
                <a:lnTo>
                  <a:pt x="2289" y="105"/>
                </a:lnTo>
                <a:lnTo>
                  <a:pt x="2468" y="64"/>
                </a:lnTo>
                <a:lnTo>
                  <a:pt x="2648" y="32"/>
                </a:lnTo>
                <a:lnTo>
                  <a:pt x="2834" y="11"/>
                </a:lnTo>
                <a:lnTo>
                  <a:pt x="302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pt-BR" sz="180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6140433" y="1747399"/>
            <a:ext cx="1866143" cy="1856270"/>
          </a:xfrm>
          <a:custGeom>
            <a:avLst/>
            <a:gdLst>
              <a:gd name="T0" fmla="*/ 0 w 3024"/>
              <a:gd name="T1" fmla="*/ 0 h 3009"/>
              <a:gd name="T2" fmla="*/ 190 w 3024"/>
              <a:gd name="T3" fmla="*/ 11 h 3009"/>
              <a:gd name="T4" fmla="*/ 374 w 3024"/>
              <a:gd name="T5" fmla="*/ 32 h 3009"/>
              <a:gd name="T6" fmla="*/ 556 w 3024"/>
              <a:gd name="T7" fmla="*/ 64 h 3009"/>
              <a:gd name="T8" fmla="*/ 735 w 3024"/>
              <a:gd name="T9" fmla="*/ 105 h 3009"/>
              <a:gd name="T10" fmla="*/ 909 w 3024"/>
              <a:gd name="T11" fmla="*/ 158 h 3009"/>
              <a:gd name="T12" fmla="*/ 1078 w 3024"/>
              <a:gd name="T13" fmla="*/ 219 h 3009"/>
              <a:gd name="T14" fmla="*/ 1244 w 3024"/>
              <a:gd name="T15" fmla="*/ 293 h 3009"/>
              <a:gd name="T16" fmla="*/ 1403 w 3024"/>
              <a:gd name="T17" fmla="*/ 374 h 3009"/>
              <a:gd name="T18" fmla="*/ 1557 w 3024"/>
              <a:gd name="T19" fmla="*/ 462 h 3009"/>
              <a:gd name="T20" fmla="*/ 1706 w 3024"/>
              <a:gd name="T21" fmla="*/ 559 h 3009"/>
              <a:gd name="T22" fmla="*/ 1849 w 3024"/>
              <a:gd name="T23" fmla="*/ 666 h 3009"/>
              <a:gd name="T24" fmla="*/ 1984 w 3024"/>
              <a:gd name="T25" fmla="*/ 781 h 3009"/>
              <a:gd name="T26" fmla="*/ 2113 w 3024"/>
              <a:gd name="T27" fmla="*/ 901 h 3009"/>
              <a:gd name="T28" fmla="*/ 2235 w 3024"/>
              <a:gd name="T29" fmla="*/ 1031 h 3009"/>
              <a:gd name="T30" fmla="*/ 2350 w 3024"/>
              <a:gd name="T31" fmla="*/ 1166 h 3009"/>
              <a:gd name="T32" fmla="*/ 2457 w 3024"/>
              <a:gd name="T33" fmla="*/ 1307 h 3009"/>
              <a:gd name="T34" fmla="*/ 2555 w 3024"/>
              <a:gd name="T35" fmla="*/ 1455 h 3009"/>
              <a:gd name="T36" fmla="*/ 2645 w 3024"/>
              <a:gd name="T37" fmla="*/ 1609 h 3009"/>
              <a:gd name="T38" fmla="*/ 2726 w 3024"/>
              <a:gd name="T39" fmla="*/ 1767 h 3009"/>
              <a:gd name="T40" fmla="*/ 2799 w 3024"/>
              <a:gd name="T41" fmla="*/ 1932 h 3009"/>
              <a:gd name="T42" fmla="*/ 2861 w 3024"/>
              <a:gd name="T43" fmla="*/ 2101 h 3009"/>
              <a:gd name="T44" fmla="*/ 2915 w 3024"/>
              <a:gd name="T45" fmla="*/ 2276 h 3009"/>
              <a:gd name="T46" fmla="*/ 2959 w 3024"/>
              <a:gd name="T47" fmla="*/ 2453 h 3009"/>
              <a:gd name="T48" fmla="*/ 2990 w 3024"/>
              <a:gd name="T49" fmla="*/ 2635 h 3009"/>
              <a:gd name="T50" fmla="*/ 3013 w 3024"/>
              <a:gd name="T51" fmla="*/ 2821 h 3009"/>
              <a:gd name="T52" fmla="*/ 3024 w 3024"/>
              <a:gd name="T53" fmla="*/ 3009 h 3009"/>
              <a:gd name="T54" fmla="*/ 2320 w 3024"/>
              <a:gd name="T55" fmla="*/ 3009 h 3009"/>
              <a:gd name="T56" fmla="*/ 2309 w 3024"/>
              <a:gd name="T57" fmla="*/ 2847 h 3009"/>
              <a:gd name="T58" fmla="*/ 2286 w 3024"/>
              <a:gd name="T59" fmla="*/ 2687 h 3009"/>
              <a:gd name="T60" fmla="*/ 2254 w 3024"/>
              <a:gd name="T61" fmla="*/ 2531 h 3009"/>
              <a:gd name="T62" fmla="*/ 2211 w 3024"/>
              <a:gd name="T63" fmla="*/ 2379 h 3009"/>
              <a:gd name="T64" fmla="*/ 2160 w 3024"/>
              <a:gd name="T65" fmla="*/ 2233 h 3009"/>
              <a:gd name="T66" fmla="*/ 2098 w 3024"/>
              <a:gd name="T67" fmla="*/ 2088 h 3009"/>
              <a:gd name="T68" fmla="*/ 2029 w 3024"/>
              <a:gd name="T69" fmla="*/ 1951 h 3009"/>
              <a:gd name="T70" fmla="*/ 1950 w 3024"/>
              <a:gd name="T71" fmla="*/ 1818 h 3009"/>
              <a:gd name="T72" fmla="*/ 1864 w 3024"/>
              <a:gd name="T73" fmla="*/ 1690 h 3009"/>
              <a:gd name="T74" fmla="*/ 1770 w 3024"/>
              <a:gd name="T75" fmla="*/ 1570 h 3009"/>
              <a:gd name="T76" fmla="*/ 1668 w 3024"/>
              <a:gd name="T77" fmla="*/ 1455 h 3009"/>
              <a:gd name="T78" fmla="*/ 1559 w 3024"/>
              <a:gd name="T79" fmla="*/ 1346 h 3009"/>
              <a:gd name="T80" fmla="*/ 1445 w 3024"/>
              <a:gd name="T81" fmla="*/ 1245 h 3009"/>
              <a:gd name="T82" fmla="*/ 1323 w 3024"/>
              <a:gd name="T83" fmla="*/ 1151 h 3009"/>
              <a:gd name="T84" fmla="*/ 1195 w 3024"/>
              <a:gd name="T85" fmla="*/ 1067 h 3009"/>
              <a:gd name="T86" fmla="*/ 1062 w 3024"/>
              <a:gd name="T87" fmla="*/ 988 h 3009"/>
              <a:gd name="T88" fmla="*/ 923 w 3024"/>
              <a:gd name="T89" fmla="*/ 920 h 3009"/>
              <a:gd name="T90" fmla="*/ 780 w 3024"/>
              <a:gd name="T91" fmla="*/ 860 h 3009"/>
              <a:gd name="T92" fmla="*/ 631 w 3024"/>
              <a:gd name="T93" fmla="*/ 807 h 3009"/>
              <a:gd name="T94" fmla="*/ 479 w 3024"/>
              <a:gd name="T95" fmla="*/ 766 h 3009"/>
              <a:gd name="T96" fmla="*/ 323 w 3024"/>
              <a:gd name="T97" fmla="*/ 736 h 3009"/>
              <a:gd name="T98" fmla="*/ 164 w 3024"/>
              <a:gd name="T99" fmla="*/ 713 h 3009"/>
              <a:gd name="T100" fmla="*/ 0 w 3024"/>
              <a:gd name="T101" fmla="*/ 704 h 3009"/>
              <a:gd name="T102" fmla="*/ 0 w 3024"/>
              <a:gd name="T103" fmla="*/ 0 h 3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024" h="3009">
                <a:moveTo>
                  <a:pt x="0" y="0"/>
                </a:moveTo>
                <a:lnTo>
                  <a:pt x="190" y="11"/>
                </a:lnTo>
                <a:lnTo>
                  <a:pt x="374" y="32"/>
                </a:lnTo>
                <a:lnTo>
                  <a:pt x="556" y="64"/>
                </a:lnTo>
                <a:lnTo>
                  <a:pt x="735" y="105"/>
                </a:lnTo>
                <a:lnTo>
                  <a:pt x="909" y="158"/>
                </a:lnTo>
                <a:lnTo>
                  <a:pt x="1078" y="219"/>
                </a:lnTo>
                <a:lnTo>
                  <a:pt x="1244" y="293"/>
                </a:lnTo>
                <a:lnTo>
                  <a:pt x="1403" y="374"/>
                </a:lnTo>
                <a:lnTo>
                  <a:pt x="1557" y="462"/>
                </a:lnTo>
                <a:lnTo>
                  <a:pt x="1706" y="559"/>
                </a:lnTo>
                <a:lnTo>
                  <a:pt x="1849" y="666"/>
                </a:lnTo>
                <a:lnTo>
                  <a:pt x="1984" y="781"/>
                </a:lnTo>
                <a:lnTo>
                  <a:pt x="2113" y="901"/>
                </a:lnTo>
                <a:lnTo>
                  <a:pt x="2235" y="1031"/>
                </a:lnTo>
                <a:lnTo>
                  <a:pt x="2350" y="1166"/>
                </a:lnTo>
                <a:lnTo>
                  <a:pt x="2457" y="1307"/>
                </a:lnTo>
                <a:lnTo>
                  <a:pt x="2555" y="1455"/>
                </a:lnTo>
                <a:lnTo>
                  <a:pt x="2645" y="1609"/>
                </a:lnTo>
                <a:lnTo>
                  <a:pt x="2726" y="1767"/>
                </a:lnTo>
                <a:lnTo>
                  <a:pt x="2799" y="1932"/>
                </a:lnTo>
                <a:lnTo>
                  <a:pt x="2861" y="2101"/>
                </a:lnTo>
                <a:lnTo>
                  <a:pt x="2915" y="2276"/>
                </a:lnTo>
                <a:lnTo>
                  <a:pt x="2959" y="2453"/>
                </a:lnTo>
                <a:lnTo>
                  <a:pt x="2990" y="2635"/>
                </a:lnTo>
                <a:lnTo>
                  <a:pt x="3013" y="2821"/>
                </a:lnTo>
                <a:lnTo>
                  <a:pt x="3024" y="3009"/>
                </a:lnTo>
                <a:lnTo>
                  <a:pt x="2320" y="3009"/>
                </a:lnTo>
                <a:lnTo>
                  <a:pt x="2309" y="2847"/>
                </a:lnTo>
                <a:lnTo>
                  <a:pt x="2286" y="2687"/>
                </a:lnTo>
                <a:lnTo>
                  <a:pt x="2254" y="2531"/>
                </a:lnTo>
                <a:lnTo>
                  <a:pt x="2211" y="2379"/>
                </a:lnTo>
                <a:lnTo>
                  <a:pt x="2160" y="2233"/>
                </a:lnTo>
                <a:lnTo>
                  <a:pt x="2098" y="2088"/>
                </a:lnTo>
                <a:lnTo>
                  <a:pt x="2029" y="1951"/>
                </a:lnTo>
                <a:lnTo>
                  <a:pt x="1950" y="1818"/>
                </a:lnTo>
                <a:lnTo>
                  <a:pt x="1864" y="1690"/>
                </a:lnTo>
                <a:lnTo>
                  <a:pt x="1770" y="1570"/>
                </a:lnTo>
                <a:lnTo>
                  <a:pt x="1668" y="1455"/>
                </a:lnTo>
                <a:lnTo>
                  <a:pt x="1559" y="1346"/>
                </a:lnTo>
                <a:lnTo>
                  <a:pt x="1445" y="1245"/>
                </a:lnTo>
                <a:lnTo>
                  <a:pt x="1323" y="1151"/>
                </a:lnTo>
                <a:lnTo>
                  <a:pt x="1195" y="1067"/>
                </a:lnTo>
                <a:lnTo>
                  <a:pt x="1062" y="988"/>
                </a:lnTo>
                <a:lnTo>
                  <a:pt x="923" y="920"/>
                </a:lnTo>
                <a:lnTo>
                  <a:pt x="780" y="860"/>
                </a:lnTo>
                <a:lnTo>
                  <a:pt x="631" y="807"/>
                </a:lnTo>
                <a:lnTo>
                  <a:pt x="479" y="766"/>
                </a:lnTo>
                <a:lnTo>
                  <a:pt x="323" y="736"/>
                </a:lnTo>
                <a:lnTo>
                  <a:pt x="164" y="713"/>
                </a:lnTo>
                <a:lnTo>
                  <a:pt x="0" y="7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pt-BR" sz="180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6140433" y="3695001"/>
            <a:ext cx="1866143" cy="1873549"/>
          </a:xfrm>
          <a:custGeom>
            <a:avLst/>
            <a:gdLst>
              <a:gd name="T0" fmla="*/ 2320 w 3024"/>
              <a:gd name="T1" fmla="*/ 0 h 3037"/>
              <a:gd name="T2" fmla="*/ 3024 w 3024"/>
              <a:gd name="T3" fmla="*/ 0 h 3037"/>
              <a:gd name="T4" fmla="*/ 3015 w 3024"/>
              <a:gd name="T5" fmla="*/ 190 h 3037"/>
              <a:gd name="T6" fmla="*/ 2994 w 3024"/>
              <a:gd name="T7" fmla="*/ 376 h 3037"/>
              <a:gd name="T8" fmla="*/ 2962 w 3024"/>
              <a:gd name="T9" fmla="*/ 560 h 3037"/>
              <a:gd name="T10" fmla="*/ 2921 w 3024"/>
              <a:gd name="T11" fmla="*/ 738 h 3037"/>
              <a:gd name="T12" fmla="*/ 2868 w 3024"/>
              <a:gd name="T13" fmla="*/ 915 h 3037"/>
              <a:gd name="T14" fmla="*/ 2806 w 3024"/>
              <a:gd name="T15" fmla="*/ 1086 h 3037"/>
              <a:gd name="T16" fmla="*/ 2735 w 3024"/>
              <a:gd name="T17" fmla="*/ 1251 h 3037"/>
              <a:gd name="T18" fmla="*/ 2654 w 3024"/>
              <a:gd name="T19" fmla="*/ 1412 h 3037"/>
              <a:gd name="T20" fmla="*/ 2564 w 3024"/>
              <a:gd name="T21" fmla="*/ 1566 h 3037"/>
              <a:gd name="T22" fmla="*/ 2466 w 3024"/>
              <a:gd name="T23" fmla="*/ 1717 h 3037"/>
              <a:gd name="T24" fmla="*/ 2359 w 3024"/>
              <a:gd name="T25" fmla="*/ 1859 h 3037"/>
              <a:gd name="T26" fmla="*/ 2245 w 3024"/>
              <a:gd name="T27" fmla="*/ 1997 h 3037"/>
              <a:gd name="T28" fmla="*/ 2123 w 3024"/>
              <a:gd name="T29" fmla="*/ 2126 h 3037"/>
              <a:gd name="T30" fmla="*/ 1993 w 3024"/>
              <a:gd name="T31" fmla="*/ 2248 h 3037"/>
              <a:gd name="T32" fmla="*/ 1858 w 3024"/>
              <a:gd name="T33" fmla="*/ 2365 h 3037"/>
              <a:gd name="T34" fmla="*/ 1715 w 3024"/>
              <a:gd name="T35" fmla="*/ 2472 h 3037"/>
              <a:gd name="T36" fmla="*/ 1565 w 3024"/>
              <a:gd name="T37" fmla="*/ 2569 h 3037"/>
              <a:gd name="T38" fmla="*/ 1411 w 3024"/>
              <a:gd name="T39" fmla="*/ 2661 h 3037"/>
              <a:gd name="T40" fmla="*/ 1251 w 3024"/>
              <a:gd name="T41" fmla="*/ 2742 h 3037"/>
              <a:gd name="T42" fmla="*/ 1084 w 3024"/>
              <a:gd name="T43" fmla="*/ 2815 h 3037"/>
              <a:gd name="T44" fmla="*/ 915 w 3024"/>
              <a:gd name="T45" fmla="*/ 2877 h 3037"/>
              <a:gd name="T46" fmla="*/ 739 w 3024"/>
              <a:gd name="T47" fmla="*/ 2930 h 3037"/>
              <a:gd name="T48" fmla="*/ 560 w 3024"/>
              <a:gd name="T49" fmla="*/ 2973 h 3037"/>
              <a:gd name="T50" fmla="*/ 378 w 3024"/>
              <a:gd name="T51" fmla="*/ 3005 h 3037"/>
              <a:gd name="T52" fmla="*/ 190 w 3024"/>
              <a:gd name="T53" fmla="*/ 3028 h 3037"/>
              <a:gd name="T54" fmla="*/ 0 w 3024"/>
              <a:gd name="T55" fmla="*/ 3037 h 3037"/>
              <a:gd name="T56" fmla="*/ 0 w 3024"/>
              <a:gd name="T57" fmla="*/ 2333 h 3037"/>
              <a:gd name="T58" fmla="*/ 164 w 3024"/>
              <a:gd name="T59" fmla="*/ 2323 h 3037"/>
              <a:gd name="T60" fmla="*/ 325 w 3024"/>
              <a:gd name="T61" fmla="*/ 2301 h 3037"/>
              <a:gd name="T62" fmla="*/ 483 w 3024"/>
              <a:gd name="T63" fmla="*/ 2269 h 3037"/>
              <a:gd name="T64" fmla="*/ 635 w 3024"/>
              <a:gd name="T65" fmla="*/ 2228 h 3037"/>
              <a:gd name="T66" fmla="*/ 785 w 3024"/>
              <a:gd name="T67" fmla="*/ 2177 h 3037"/>
              <a:gd name="T68" fmla="*/ 930 w 3024"/>
              <a:gd name="T69" fmla="*/ 2115 h 3037"/>
              <a:gd name="T70" fmla="*/ 1069 w 3024"/>
              <a:gd name="T71" fmla="*/ 2045 h 3037"/>
              <a:gd name="T72" fmla="*/ 1202 w 3024"/>
              <a:gd name="T73" fmla="*/ 1966 h 3037"/>
              <a:gd name="T74" fmla="*/ 1332 w 3024"/>
              <a:gd name="T75" fmla="*/ 1878 h 3037"/>
              <a:gd name="T76" fmla="*/ 1454 w 3024"/>
              <a:gd name="T77" fmla="*/ 1784 h 3037"/>
              <a:gd name="T78" fmla="*/ 1569 w 3024"/>
              <a:gd name="T79" fmla="*/ 1681 h 3037"/>
              <a:gd name="T80" fmla="*/ 1678 w 3024"/>
              <a:gd name="T81" fmla="*/ 1572 h 3037"/>
              <a:gd name="T82" fmla="*/ 1779 w 3024"/>
              <a:gd name="T83" fmla="*/ 1456 h 3037"/>
              <a:gd name="T84" fmla="*/ 1875 w 3024"/>
              <a:gd name="T85" fmla="*/ 1334 h 3037"/>
              <a:gd name="T86" fmla="*/ 1961 w 3024"/>
              <a:gd name="T87" fmla="*/ 1204 h 3037"/>
              <a:gd name="T88" fmla="*/ 2038 w 3024"/>
              <a:gd name="T89" fmla="*/ 1069 h 3037"/>
              <a:gd name="T90" fmla="*/ 2108 w 3024"/>
              <a:gd name="T91" fmla="*/ 930 h 3037"/>
              <a:gd name="T92" fmla="*/ 2168 w 3024"/>
              <a:gd name="T93" fmla="*/ 785 h 3037"/>
              <a:gd name="T94" fmla="*/ 2219 w 3024"/>
              <a:gd name="T95" fmla="*/ 635 h 3037"/>
              <a:gd name="T96" fmla="*/ 2260 w 3024"/>
              <a:gd name="T97" fmla="*/ 481 h 3037"/>
              <a:gd name="T98" fmla="*/ 2292 w 3024"/>
              <a:gd name="T99" fmla="*/ 325 h 3037"/>
              <a:gd name="T100" fmla="*/ 2311 w 3024"/>
              <a:gd name="T101" fmla="*/ 163 h 3037"/>
              <a:gd name="T102" fmla="*/ 2320 w 3024"/>
              <a:gd name="T103" fmla="*/ 0 h 3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024" h="3037">
                <a:moveTo>
                  <a:pt x="2320" y="0"/>
                </a:moveTo>
                <a:lnTo>
                  <a:pt x="3024" y="0"/>
                </a:lnTo>
                <a:lnTo>
                  <a:pt x="3015" y="190"/>
                </a:lnTo>
                <a:lnTo>
                  <a:pt x="2994" y="376"/>
                </a:lnTo>
                <a:lnTo>
                  <a:pt x="2962" y="560"/>
                </a:lnTo>
                <a:lnTo>
                  <a:pt x="2921" y="738"/>
                </a:lnTo>
                <a:lnTo>
                  <a:pt x="2868" y="915"/>
                </a:lnTo>
                <a:lnTo>
                  <a:pt x="2806" y="1086"/>
                </a:lnTo>
                <a:lnTo>
                  <a:pt x="2735" y="1251"/>
                </a:lnTo>
                <a:lnTo>
                  <a:pt x="2654" y="1412"/>
                </a:lnTo>
                <a:lnTo>
                  <a:pt x="2564" y="1566"/>
                </a:lnTo>
                <a:lnTo>
                  <a:pt x="2466" y="1717"/>
                </a:lnTo>
                <a:lnTo>
                  <a:pt x="2359" y="1859"/>
                </a:lnTo>
                <a:lnTo>
                  <a:pt x="2245" y="1997"/>
                </a:lnTo>
                <a:lnTo>
                  <a:pt x="2123" y="2126"/>
                </a:lnTo>
                <a:lnTo>
                  <a:pt x="1993" y="2248"/>
                </a:lnTo>
                <a:lnTo>
                  <a:pt x="1858" y="2365"/>
                </a:lnTo>
                <a:lnTo>
                  <a:pt x="1715" y="2472"/>
                </a:lnTo>
                <a:lnTo>
                  <a:pt x="1565" y="2569"/>
                </a:lnTo>
                <a:lnTo>
                  <a:pt x="1411" y="2661"/>
                </a:lnTo>
                <a:lnTo>
                  <a:pt x="1251" y="2742"/>
                </a:lnTo>
                <a:lnTo>
                  <a:pt x="1084" y="2815"/>
                </a:lnTo>
                <a:lnTo>
                  <a:pt x="915" y="2877"/>
                </a:lnTo>
                <a:lnTo>
                  <a:pt x="739" y="2930"/>
                </a:lnTo>
                <a:lnTo>
                  <a:pt x="560" y="2973"/>
                </a:lnTo>
                <a:lnTo>
                  <a:pt x="378" y="3005"/>
                </a:lnTo>
                <a:lnTo>
                  <a:pt x="190" y="3028"/>
                </a:lnTo>
                <a:lnTo>
                  <a:pt x="0" y="3037"/>
                </a:lnTo>
                <a:lnTo>
                  <a:pt x="0" y="2333"/>
                </a:lnTo>
                <a:lnTo>
                  <a:pt x="164" y="2323"/>
                </a:lnTo>
                <a:lnTo>
                  <a:pt x="325" y="2301"/>
                </a:lnTo>
                <a:lnTo>
                  <a:pt x="483" y="2269"/>
                </a:lnTo>
                <a:lnTo>
                  <a:pt x="635" y="2228"/>
                </a:lnTo>
                <a:lnTo>
                  <a:pt x="785" y="2177"/>
                </a:lnTo>
                <a:lnTo>
                  <a:pt x="930" y="2115"/>
                </a:lnTo>
                <a:lnTo>
                  <a:pt x="1069" y="2045"/>
                </a:lnTo>
                <a:lnTo>
                  <a:pt x="1202" y="1966"/>
                </a:lnTo>
                <a:lnTo>
                  <a:pt x="1332" y="1878"/>
                </a:lnTo>
                <a:lnTo>
                  <a:pt x="1454" y="1784"/>
                </a:lnTo>
                <a:lnTo>
                  <a:pt x="1569" y="1681"/>
                </a:lnTo>
                <a:lnTo>
                  <a:pt x="1678" y="1572"/>
                </a:lnTo>
                <a:lnTo>
                  <a:pt x="1779" y="1456"/>
                </a:lnTo>
                <a:lnTo>
                  <a:pt x="1875" y="1334"/>
                </a:lnTo>
                <a:lnTo>
                  <a:pt x="1961" y="1204"/>
                </a:lnTo>
                <a:lnTo>
                  <a:pt x="2038" y="1069"/>
                </a:lnTo>
                <a:lnTo>
                  <a:pt x="2108" y="930"/>
                </a:lnTo>
                <a:lnTo>
                  <a:pt x="2168" y="785"/>
                </a:lnTo>
                <a:lnTo>
                  <a:pt x="2219" y="635"/>
                </a:lnTo>
                <a:lnTo>
                  <a:pt x="2260" y="481"/>
                </a:lnTo>
                <a:lnTo>
                  <a:pt x="2292" y="325"/>
                </a:lnTo>
                <a:lnTo>
                  <a:pt x="2311" y="163"/>
                </a:lnTo>
                <a:lnTo>
                  <a:pt x="2320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pt-BR" sz="180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 rot="18957947">
            <a:off x="5402568" y="3101279"/>
            <a:ext cx="781790" cy="26640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pt-BR" sz="1200" b="1" dirty="0">
                <a:solidFill>
                  <a:srgbClr val="71C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FATORES</a:t>
            </a:r>
          </a:p>
        </p:txBody>
      </p:sp>
      <p:sp>
        <p:nvSpPr>
          <p:cNvPr id="25" name="TextBox 24"/>
          <p:cNvSpPr txBox="1"/>
          <p:nvPr/>
        </p:nvSpPr>
        <p:spPr>
          <a:xfrm rot="2804123">
            <a:off x="6080905" y="3144919"/>
            <a:ext cx="817404" cy="25736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pt-BR" sz="1200" b="1" dirty="0">
                <a:solidFill>
                  <a:srgbClr val="71C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GENÉTICOS</a:t>
            </a:r>
          </a:p>
        </p:txBody>
      </p:sp>
      <p:sp>
        <p:nvSpPr>
          <p:cNvPr id="29" name="TextBox 28"/>
          <p:cNvSpPr txBox="1"/>
          <p:nvPr/>
        </p:nvSpPr>
        <p:spPr>
          <a:xfrm rot="18826806">
            <a:off x="4321059" y="2451811"/>
            <a:ext cx="1452105" cy="42237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FÍSICOS</a:t>
            </a:r>
          </a:p>
        </p:txBody>
      </p:sp>
      <p:sp>
        <p:nvSpPr>
          <p:cNvPr id="30" name="TextBox 29"/>
          <p:cNvSpPr txBox="1"/>
          <p:nvPr/>
        </p:nvSpPr>
        <p:spPr>
          <a:xfrm rot="19007380">
            <a:off x="6109573" y="4459945"/>
            <a:ext cx="1915438" cy="516905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598993"/>
              </a:avLst>
            </a:prstTxWarp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MICROBIOLÓGICOS</a:t>
            </a:r>
          </a:p>
        </p:txBody>
      </p:sp>
      <p:sp>
        <p:nvSpPr>
          <p:cNvPr id="32" name="TextBox 31"/>
          <p:cNvSpPr txBox="1"/>
          <p:nvPr/>
        </p:nvSpPr>
        <p:spPr>
          <a:xfrm rot="2626806">
            <a:off x="6315657" y="2361923"/>
            <a:ext cx="1452105" cy="42237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AMBIENTE</a:t>
            </a:r>
          </a:p>
        </p:txBody>
      </p:sp>
      <p:sp>
        <p:nvSpPr>
          <p:cNvPr id="33" name="TextBox 32"/>
          <p:cNvSpPr txBox="1"/>
          <p:nvPr/>
        </p:nvSpPr>
        <p:spPr>
          <a:xfrm rot="2807380">
            <a:off x="4292172" y="4368812"/>
            <a:ext cx="1452105" cy="51690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QUÍMICOS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206783" y="4317269"/>
            <a:ext cx="1840568" cy="1345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kern="0" dirty="0">
                <a:solidFill>
                  <a:prstClr val="white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Produtos químicos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Desinfetantes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Inseticidas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Amônia / CO</a:t>
            </a:r>
            <a:r>
              <a:rPr lang="pt-BR" sz="1400" baseline="-25000" dirty="0">
                <a:solidFill>
                  <a:prstClr val="white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204610" y="3995772"/>
            <a:ext cx="156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7C60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Químicos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073126" y="4653136"/>
            <a:ext cx="1383712" cy="1345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kern="0" dirty="0">
                <a:solidFill>
                  <a:prstClr val="white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Patógenos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kern="0" dirty="0">
                <a:solidFill>
                  <a:prstClr val="white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Higienização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kern="0" dirty="0">
                <a:solidFill>
                  <a:prstClr val="white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Esterilização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kern="0" dirty="0">
                <a:solidFill>
                  <a:prstClr val="white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Microbiota</a:t>
            </a:r>
            <a:endParaRPr lang="pt-BR" sz="1400" dirty="0">
              <a:solidFill>
                <a:prstClr val="white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073126" y="4427820"/>
            <a:ext cx="1983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3D9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Microbiológicos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071664" y="1844825"/>
            <a:ext cx="1223412" cy="1021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kern="0" dirty="0">
                <a:solidFill>
                  <a:prstClr val="white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Iluminação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kern="0" dirty="0">
                <a:solidFill>
                  <a:prstClr val="white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Vibração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kern="0" dirty="0">
                <a:solidFill>
                  <a:prstClr val="white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Ruídos</a:t>
            </a:r>
            <a:endParaRPr lang="pt-BR" sz="1400" dirty="0">
              <a:solidFill>
                <a:prstClr val="white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071664" y="1556792"/>
            <a:ext cx="97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29A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Físicos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073127" y="1412776"/>
            <a:ext cx="2177199" cy="2314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kern="0" dirty="0">
                <a:solidFill>
                  <a:prstClr val="white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 / microambiente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kern="0" dirty="0">
                <a:solidFill>
                  <a:prstClr val="white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População por gaiola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kern="0" dirty="0">
                <a:solidFill>
                  <a:prstClr val="white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kern="0" dirty="0">
                <a:solidFill>
                  <a:prstClr val="white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Umidade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kern="0" dirty="0">
                <a:solidFill>
                  <a:prstClr val="white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Qualidade do ar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kern="0" dirty="0">
                <a:solidFill>
                  <a:prstClr val="white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Enriquecimento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kern="0" dirty="0">
                <a:solidFill>
                  <a:prstClr val="white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Forração das gaiolas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073126" y="1187460"/>
            <a:ext cx="184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97BE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Ambiente</a:t>
            </a:r>
          </a:p>
        </p:txBody>
      </p:sp>
      <p:pic>
        <p:nvPicPr>
          <p:cNvPr id="51" name="Imagem 24" descr="HelixMouse2.jpg">
            <a:extLst>
              <a:ext uri="{FF2B5EF4-FFF2-40B4-BE49-F238E27FC236}">
                <a16:creationId xmlns:a16="http://schemas.microsoft.com/office/drawing/2014/main" id="{26AB3124-FEF5-4F6C-9BA1-3E5CD3F36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581" y="3212100"/>
            <a:ext cx="1736725" cy="11588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9">
            <a:extLst>
              <a:ext uri="{FF2B5EF4-FFF2-40B4-BE49-F238E27FC236}">
                <a16:creationId xmlns:a16="http://schemas.microsoft.com/office/drawing/2014/main" id="{334BFA05-3AD7-43B2-B87F-0998F28DE05B}"/>
              </a:ext>
            </a:extLst>
          </p:cNvPr>
          <p:cNvSpPr txBox="1"/>
          <p:nvPr/>
        </p:nvSpPr>
        <p:spPr>
          <a:xfrm>
            <a:off x="1875502" y="3164615"/>
            <a:ext cx="156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Alimentação</a:t>
            </a:r>
          </a:p>
        </p:txBody>
      </p:sp>
      <p:sp>
        <p:nvSpPr>
          <p:cNvPr id="53" name="TextBox 59">
            <a:extLst>
              <a:ext uri="{FF2B5EF4-FFF2-40B4-BE49-F238E27FC236}">
                <a16:creationId xmlns:a16="http://schemas.microsoft.com/office/drawing/2014/main" id="{4DF64238-85DF-4F1C-B061-3AE114AB9AA1}"/>
              </a:ext>
            </a:extLst>
          </p:cNvPr>
          <p:cNvSpPr txBox="1"/>
          <p:nvPr/>
        </p:nvSpPr>
        <p:spPr>
          <a:xfrm>
            <a:off x="5293149" y="1112029"/>
            <a:ext cx="156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Odores</a:t>
            </a:r>
          </a:p>
        </p:txBody>
      </p:sp>
      <p:sp>
        <p:nvSpPr>
          <p:cNvPr id="37" name="TextBox 59">
            <a:extLst>
              <a:ext uri="{FF2B5EF4-FFF2-40B4-BE49-F238E27FC236}">
                <a16:creationId xmlns:a16="http://schemas.microsoft.com/office/drawing/2014/main" id="{9E16588A-242E-4F74-823A-0833733C20DD}"/>
              </a:ext>
            </a:extLst>
          </p:cNvPr>
          <p:cNvSpPr txBox="1"/>
          <p:nvPr/>
        </p:nvSpPr>
        <p:spPr>
          <a:xfrm>
            <a:off x="4247071" y="6031467"/>
            <a:ext cx="3786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Procedimentos experimentais</a:t>
            </a:r>
          </a:p>
        </p:txBody>
      </p:sp>
    </p:spTree>
    <p:extLst>
      <p:ext uri="{BB962C8B-B14F-4D97-AF65-F5344CB8AC3E}">
        <p14:creationId xmlns:p14="http://schemas.microsoft.com/office/powerpoint/2010/main" val="193522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3" grpId="0"/>
      <p:bldP spid="64" grpId="0"/>
      <p:bldP spid="66" grpId="0"/>
      <p:bldP spid="67" grpId="0"/>
      <p:bldP spid="69" grpId="0"/>
      <p:bldP spid="70" grpId="0"/>
      <p:bldP spid="52" grpId="0"/>
      <p:bldP spid="53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D3135AE-591C-4DB0-AF4E-B77155FC86BE}"/>
              </a:ext>
            </a:extLst>
          </p:cNvPr>
          <p:cNvSpPr/>
          <p:nvPr/>
        </p:nvSpPr>
        <p:spPr>
          <a:xfrm>
            <a:off x="5812455" y="1183822"/>
            <a:ext cx="4855029" cy="892628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41747"/>
            <a:endParaRPr lang="pt-BR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12972" y="2968824"/>
            <a:ext cx="4855028" cy="89262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27547"/>
            <a:r>
              <a:rPr lang="pt-B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Convencionais ou </a:t>
            </a:r>
            <a:r>
              <a:rPr lang="pt-BR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haloxênicos</a:t>
            </a:r>
            <a:endParaRPr lang="pt-B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5812972" y="3852784"/>
            <a:ext cx="4855028" cy="20254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812972" y="2076051"/>
            <a:ext cx="4855028" cy="8926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46547"/>
            <a:r>
              <a:rPr lang="pt-B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SPF (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Specific Pathogen Free)</a:t>
            </a:r>
            <a:endParaRPr lang="pt-B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5812972" y="2969336"/>
            <a:ext cx="4855028" cy="2025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5812972" y="2071774"/>
            <a:ext cx="4855028" cy="2025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39416" y="453015"/>
            <a:ext cx="3976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spc="-113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Padrão Sanitário</a:t>
            </a: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F86D9196-6681-4F3F-8CB8-4BA4515D8F8A}"/>
              </a:ext>
            </a:extLst>
          </p:cNvPr>
          <p:cNvGrpSpPr/>
          <p:nvPr/>
        </p:nvGrpSpPr>
        <p:grpSpPr>
          <a:xfrm>
            <a:off x="4575141" y="695886"/>
            <a:ext cx="2468880" cy="4862502"/>
            <a:chOff x="816988" y="-215152"/>
            <a:chExt cx="3291840" cy="648333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ACD106B-74C4-40DD-8B62-3AF03C176F00}"/>
                </a:ext>
              </a:extLst>
            </p:cNvPr>
            <p:cNvSpPr/>
            <p:nvPr/>
          </p:nvSpPr>
          <p:spPr>
            <a:xfrm>
              <a:off x="2051427" y="5445223"/>
              <a:ext cx="822960" cy="82296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scene3d>
              <a:camera prst="perspectiveRelaxed">
                <a:rot lat="17973601" lon="0" rev="0"/>
              </a:camera>
              <a:lightRig rig="threePt" dir="t"/>
            </a:scene3d>
            <a:sp3d>
              <a:bevelT h="1270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FB6534C-6FCC-415B-81DD-72BF507ECFEF}"/>
                </a:ext>
              </a:extLst>
            </p:cNvPr>
            <p:cNvSpPr/>
            <p:nvPr/>
          </p:nvSpPr>
          <p:spPr>
            <a:xfrm>
              <a:off x="2234307" y="4677139"/>
              <a:ext cx="457200" cy="4572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cene3d>
              <a:camera prst="perspectiveRelaxed">
                <a:rot lat="17973601" lon="0" rev="0"/>
              </a:camera>
              <a:lightRig rig="threePt" dir="t"/>
            </a:scene3d>
            <a:sp3d extrusionH="800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 dirty="0"/>
            </a:p>
          </p:txBody>
        </p:sp>
        <p:sp>
          <p:nvSpPr>
            <p:cNvPr id="28" name="Oval 8">
              <a:extLst>
                <a:ext uri="{FF2B5EF4-FFF2-40B4-BE49-F238E27FC236}">
                  <a16:creationId xmlns:a16="http://schemas.microsoft.com/office/drawing/2014/main" id="{89C2C8B5-851F-45E0-B0D9-F51BE42E9985}"/>
                </a:ext>
              </a:extLst>
            </p:cNvPr>
            <p:cNvSpPr/>
            <p:nvPr/>
          </p:nvSpPr>
          <p:spPr>
            <a:xfrm rot="10800000">
              <a:off x="816988" y="-215152"/>
              <a:ext cx="3291840" cy="3291840"/>
            </a:xfrm>
            <a:prstGeom prst="star12">
              <a:avLst/>
            </a:prstGeom>
            <a:solidFill>
              <a:srgbClr val="92D050"/>
            </a:solidFill>
            <a:ln>
              <a:noFill/>
            </a:ln>
            <a:scene3d>
              <a:camera prst="isometricTopUp">
                <a:rot lat="19208643" lon="14195796" rev="6774595"/>
              </a:camera>
              <a:lightRig rig="threePt" dir="t"/>
            </a:scene3d>
            <a:sp3d z="2540000" prstMaterial="softEdge">
              <a:bevelB w="444500" h="1155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29" name="Oval 9">
              <a:extLst>
                <a:ext uri="{FF2B5EF4-FFF2-40B4-BE49-F238E27FC236}">
                  <a16:creationId xmlns:a16="http://schemas.microsoft.com/office/drawing/2014/main" id="{822849A6-0FD6-40A2-9F65-E6D291A64B17}"/>
                </a:ext>
              </a:extLst>
            </p:cNvPr>
            <p:cNvSpPr/>
            <p:nvPr/>
          </p:nvSpPr>
          <p:spPr>
            <a:xfrm rot="10800000">
              <a:off x="1274188" y="242048"/>
              <a:ext cx="2377440" cy="2377440"/>
            </a:xfrm>
            <a:prstGeom prst="star12">
              <a:avLst/>
            </a:prstGeom>
            <a:solidFill>
              <a:srgbClr val="FFC000"/>
            </a:solidFill>
            <a:ln>
              <a:noFill/>
            </a:ln>
            <a:scene3d>
              <a:camera prst="isometricTopUp">
                <a:rot lat="19208643" lon="14195796" rev="6774595"/>
              </a:camera>
              <a:lightRig rig="threePt" dir="t"/>
            </a:scene3d>
            <a:sp3d z="1270000" prstMaterial="softEdge">
              <a:bevelB w="444500" h="1155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30" name="Oval 10">
              <a:extLst>
                <a:ext uri="{FF2B5EF4-FFF2-40B4-BE49-F238E27FC236}">
                  <a16:creationId xmlns:a16="http://schemas.microsoft.com/office/drawing/2014/main" id="{9A9EDF6A-8480-45A5-80E9-B5CD1457D0A4}"/>
                </a:ext>
              </a:extLst>
            </p:cNvPr>
            <p:cNvSpPr/>
            <p:nvPr/>
          </p:nvSpPr>
          <p:spPr>
            <a:xfrm rot="10800000">
              <a:off x="1731388" y="699248"/>
              <a:ext cx="1463040" cy="1463040"/>
            </a:xfrm>
            <a:prstGeom prst="star12">
              <a:avLst/>
            </a:prstGeom>
            <a:solidFill>
              <a:srgbClr val="9966FF"/>
            </a:solidFill>
            <a:ln>
              <a:noFill/>
            </a:ln>
            <a:scene3d>
              <a:camera prst="isometricTopUp">
                <a:rot lat="19208643" lon="14195796" rev="6774595"/>
              </a:camera>
              <a:lightRig rig="threePt" dir="t"/>
            </a:scene3d>
            <a:sp3d prstMaterial="softEdge">
              <a:bevelB w="444500" h="1155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21A4AC3-D7FA-4912-A028-20A6AD3BB177}"/>
              </a:ext>
            </a:extLst>
          </p:cNvPr>
          <p:cNvSpPr txBox="1"/>
          <p:nvPr/>
        </p:nvSpPr>
        <p:spPr>
          <a:xfrm>
            <a:off x="6423388" y="1358259"/>
            <a:ext cx="181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Gnotobióticos</a:t>
            </a:r>
            <a:endParaRPr lang="pt-B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16A71B-FE6C-49F7-93B0-094FBFCAE4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3154" y="2071773"/>
            <a:ext cx="3861987" cy="18822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Definido pela classificação microbiológica das colônias de animais de laboratório.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845032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24">
            <a:extLst>
              <a:ext uri="{FF2B5EF4-FFF2-40B4-BE49-F238E27FC236}">
                <a16:creationId xmlns:a16="http://schemas.microsoft.com/office/drawing/2014/main" id="{862BC26A-DA42-42BF-BEDE-39B446DF3283}"/>
              </a:ext>
            </a:extLst>
          </p:cNvPr>
          <p:cNvSpPr/>
          <p:nvPr/>
        </p:nvSpPr>
        <p:spPr>
          <a:xfrm>
            <a:off x="2466722" y="4925885"/>
            <a:ext cx="617220" cy="617220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perspectiveRelaxed">
              <a:rot lat="17973601" lon="0" rev="0"/>
            </a:camera>
            <a:lightRig rig="threePt" dir="t"/>
          </a:scene3d>
          <a:sp3d>
            <a:bevelT h="1270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" name="Oval 25">
            <a:extLst>
              <a:ext uri="{FF2B5EF4-FFF2-40B4-BE49-F238E27FC236}">
                <a16:creationId xmlns:a16="http://schemas.microsoft.com/office/drawing/2014/main" id="{A726BB0E-4FA1-40B4-9560-42AE4B9F4C43}"/>
              </a:ext>
            </a:extLst>
          </p:cNvPr>
          <p:cNvSpPr/>
          <p:nvPr/>
        </p:nvSpPr>
        <p:spPr>
          <a:xfrm>
            <a:off x="2603882" y="4349822"/>
            <a:ext cx="342900" cy="3429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perspectiveRelaxed">
              <a:rot lat="17973601" lon="0" rev="0"/>
            </a:camera>
            <a:lightRig rig="threePt" dir="t"/>
          </a:scene3d>
          <a:sp3d extrusionH="800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2681155" y="4581129"/>
            <a:ext cx="6863608" cy="2863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75333" y="1190163"/>
            <a:ext cx="6777051" cy="3392823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41747"/>
            <a:endParaRPr lang="pt-BR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EB8654F1-A42F-4C0F-8E3C-FDBF45D181F1}"/>
              </a:ext>
            </a:extLst>
          </p:cNvPr>
          <p:cNvGrpSpPr/>
          <p:nvPr/>
        </p:nvGrpSpPr>
        <p:grpSpPr>
          <a:xfrm>
            <a:off x="1555041" y="695886"/>
            <a:ext cx="2468880" cy="2468880"/>
            <a:chOff x="816988" y="-215152"/>
            <a:chExt cx="3291840" cy="3291840"/>
          </a:xfrm>
        </p:grpSpPr>
        <p:sp>
          <p:nvSpPr>
            <p:cNvPr id="9" name="Oval 8"/>
            <p:cNvSpPr/>
            <p:nvPr/>
          </p:nvSpPr>
          <p:spPr>
            <a:xfrm rot="10800000">
              <a:off x="816988" y="-215152"/>
              <a:ext cx="3291840" cy="3291840"/>
            </a:xfrm>
            <a:prstGeom prst="star12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isometricTopUp">
                <a:rot lat="19208643" lon="14195796" rev="6774595"/>
              </a:camera>
              <a:lightRig rig="threePt" dir="t"/>
            </a:scene3d>
            <a:sp3d z="2540000" prstMaterial="softEdge">
              <a:bevelB w="444500" h="1155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10" name="Oval 9"/>
            <p:cNvSpPr/>
            <p:nvPr/>
          </p:nvSpPr>
          <p:spPr>
            <a:xfrm rot="10800000">
              <a:off x="1274188" y="242048"/>
              <a:ext cx="2377440" cy="2377440"/>
            </a:xfrm>
            <a:prstGeom prst="star12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isometricTopUp">
                <a:rot lat="19208643" lon="14195796" rev="6774595"/>
              </a:camera>
              <a:lightRig rig="threePt" dir="t"/>
            </a:scene3d>
            <a:sp3d z="1270000" prstMaterial="softEdge">
              <a:bevelB w="444500" h="1155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11" name="Oval 10"/>
            <p:cNvSpPr/>
            <p:nvPr/>
          </p:nvSpPr>
          <p:spPr>
            <a:xfrm rot="10800000">
              <a:off x="1731388" y="699248"/>
              <a:ext cx="1463040" cy="1463040"/>
            </a:xfrm>
            <a:prstGeom prst="star12">
              <a:avLst/>
            </a:prstGeom>
            <a:solidFill>
              <a:srgbClr val="9966FF"/>
            </a:solidFill>
            <a:ln>
              <a:noFill/>
            </a:ln>
            <a:scene3d>
              <a:camera prst="isometricTopUp">
                <a:rot lat="19208643" lon="14195796" rev="6774595"/>
              </a:camera>
              <a:lightRig rig="threePt" dir="t"/>
            </a:scene3d>
            <a:sp3d prstMaterial="softEdge">
              <a:bevelB w="444500" h="1155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C9ABDC1-F308-4203-B76B-CFA73F93DD02}"/>
              </a:ext>
            </a:extLst>
          </p:cNvPr>
          <p:cNvSpPr txBox="1"/>
          <p:nvPr/>
        </p:nvSpPr>
        <p:spPr>
          <a:xfrm>
            <a:off x="4531320" y="1299211"/>
            <a:ext cx="4328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utura Md BT"/>
              </a:rPr>
              <a:t>Gnotobióticos</a:t>
            </a:r>
            <a:endParaRPr lang="pt-BR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utura Md BT"/>
            </a:endParaRPr>
          </a:p>
          <a:p>
            <a:endParaRPr lang="pt-B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7E75B5-476A-46B6-86BD-CC080AE5C53A}"/>
              </a:ext>
            </a:extLst>
          </p:cNvPr>
          <p:cNvSpPr txBox="1"/>
          <p:nvPr/>
        </p:nvSpPr>
        <p:spPr>
          <a:xfrm>
            <a:off x="4291290" y="2020880"/>
            <a:ext cx="480822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pt-BR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gnoto</a:t>
            </a: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 = conhecer + </a:t>
            </a:r>
            <a:r>
              <a:rPr lang="pt-BR" sz="2000" i="1" dirty="0">
                <a:latin typeface="Calibri" panose="020F0502020204030204" pitchFamily="34" charset="0"/>
                <a:cs typeface="Calibri" panose="020F0502020204030204" pitchFamily="34" charset="0"/>
              </a:rPr>
              <a:t>biota</a:t>
            </a: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 = vida]</a:t>
            </a:r>
            <a:endParaRPr lang="pt-B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sz="20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1" dirty="0">
                <a:latin typeface="Calibri" pitchFamily="34" charset="0"/>
                <a:cs typeface="Arial" pitchFamily="34" charset="0"/>
              </a:rPr>
              <a:t>Livre de todas as formas de vida associadas: </a:t>
            </a:r>
            <a:r>
              <a:rPr lang="pt-B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Germ</a:t>
            </a:r>
            <a:r>
              <a:rPr lang="pt-BR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Free</a:t>
            </a:r>
            <a:r>
              <a:rPr lang="pt-BR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i="1" dirty="0">
                <a:latin typeface="Calibri" panose="020F0502020204030204" pitchFamily="34" charset="0"/>
                <a:cs typeface="Calibri" panose="020F0502020204030204" pitchFamily="34" charset="0"/>
              </a:rPr>
              <a:t>ou </a:t>
            </a:r>
            <a:r>
              <a:rPr lang="pt-B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Axênico</a:t>
            </a:r>
            <a:endParaRPr lang="pt-BR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1" dirty="0">
                <a:latin typeface="Calibri" panose="020F0502020204030204" pitchFamily="34" charset="0"/>
                <a:cs typeface="Calibri" panose="020F0502020204030204" pitchFamily="34" charset="0"/>
              </a:rPr>
              <a:t>Microbiota associada definida: </a:t>
            </a:r>
            <a:r>
              <a:rPr lang="pt-B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Monoxênico</a:t>
            </a:r>
            <a:r>
              <a:rPr lang="pt-BR" sz="24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Dixênico</a:t>
            </a:r>
            <a:endParaRPr lang="pt-BR" sz="2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ixaDeTexto 8">
            <a:extLst>
              <a:ext uri="{FF2B5EF4-FFF2-40B4-BE49-F238E27FC236}">
                <a16:creationId xmlns:a16="http://schemas.microsoft.com/office/drawing/2014/main" id="{9EE9B9A1-9679-4AEB-9559-C4E019B2E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277" y="6037479"/>
            <a:ext cx="78674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en-US" sz="1200" dirty="0" err="1"/>
              <a:t>Górska</a:t>
            </a:r>
            <a:r>
              <a:rPr lang="en-US" sz="1200" dirty="0"/>
              <a:t> P.</a:t>
            </a:r>
            <a:r>
              <a:rPr lang="pt-BR" sz="1200" dirty="0"/>
              <a:t> </a:t>
            </a:r>
            <a:r>
              <a:rPr lang="en-US" sz="1200" dirty="0"/>
              <a:t>Principles in laboratory animal research for experimental purposes. Med </a:t>
            </a:r>
            <a:r>
              <a:rPr lang="en-US" sz="1200" dirty="0" err="1"/>
              <a:t>Sci</a:t>
            </a:r>
            <a:r>
              <a:rPr lang="en-US" sz="1200" dirty="0"/>
              <a:t> </a:t>
            </a:r>
            <a:r>
              <a:rPr lang="en-US" sz="1200" dirty="0" err="1"/>
              <a:t>Monit</a:t>
            </a:r>
            <a:r>
              <a:rPr lang="en-US" sz="1200" dirty="0"/>
              <a:t>. 2000 Jan-Feb;6(1):171-80.</a:t>
            </a:r>
          </a:p>
          <a:p>
            <a:pPr algn="just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1448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scn09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94593" y="178349"/>
            <a:ext cx="4428572" cy="3321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 descr="isolador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08988" y="3519009"/>
            <a:ext cx="4451988" cy="3338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574A397-34D7-49CF-9001-9107B03692EB}"/>
              </a:ext>
            </a:extLst>
          </p:cNvPr>
          <p:cNvSpPr txBox="1"/>
          <p:nvPr/>
        </p:nvSpPr>
        <p:spPr>
          <a:xfrm>
            <a:off x="767408" y="179333"/>
            <a:ext cx="2066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Ambiente</a:t>
            </a:r>
            <a:endParaRPr lang="pt-BR" sz="3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m 10" descr="Uma imagem contendo desenho, texto&#10;&#10;Descrição gerada automaticamente">
            <a:extLst>
              <a:ext uri="{FF2B5EF4-FFF2-40B4-BE49-F238E27FC236}">
                <a16:creationId xmlns:a16="http://schemas.microsoft.com/office/drawing/2014/main" id="{6312C872-FF08-469E-B957-D5DC89D9EB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908720"/>
            <a:ext cx="3434257" cy="3306699"/>
          </a:xfrm>
          <a:prstGeom prst="rect">
            <a:avLst/>
          </a:prstGeom>
        </p:spPr>
      </p:pic>
      <p:pic>
        <p:nvPicPr>
          <p:cNvPr id="15" name="Imagem 14" descr="Uma imagem contendo interior, parede, chão, armário&#10;&#10;Descrição gerada automaticamente">
            <a:extLst>
              <a:ext uri="{FF2B5EF4-FFF2-40B4-BE49-F238E27FC236}">
                <a16:creationId xmlns:a16="http://schemas.microsoft.com/office/drawing/2014/main" id="{F36F43CF-95C3-4EE2-A653-636D79AF06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 t="15258" r="9211"/>
          <a:stretch/>
        </p:blipFill>
        <p:spPr>
          <a:xfrm>
            <a:off x="1667428" y="3789040"/>
            <a:ext cx="4428572" cy="286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8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24">
            <a:extLst>
              <a:ext uri="{FF2B5EF4-FFF2-40B4-BE49-F238E27FC236}">
                <a16:creationId xmlns:a16="http://schemas.microsoft.com/office/drawing/2014/main" id="{F9CFD294-608A-4F5A-8801-E9890FE9E3A4}"/>
              </a:ext>
            </a:extLst>
          </p:cNvPr>
          <p:cNvSpPr/>
          <p:nvPr/>
        </p:nvSpPr>
        <p:spPr>
          <a:xfrm>
            <a:off x="2466722" y="4925885"/>
            <a:ext cx="617220" cy="617220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perspectiveRelaxed">
              <a:rot lat="17973601" lon="0" rev="0"/>
            </a:camera>
            <a:lightRig rig="threePt" dir="t"/>
          </a:scene3d>
          <a:sp3d>
            <a:bevelT h="1270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" name="Oval 25">
            <a:extLst>
              <a:ext uri="{FF2B5EF4-FFF2-40B4-BE49-F238E27FC236}">
                <a16:creationId xmlns:a16="http://schemas.microsoft.com/office/drawing/2014/main" id="{B3F31E94-36B3-473F-8FA9-9DF1F0AD2E68}"/>
              </a:ext>
            </a:extLst>
          </p:cNvPr>
          <p:cNvSpPr/>
          <p:nvPr/>
        </p:nvSpPr>
        <p:spPr>
          <a:xfrm>
            <a:off x="2603882" y="4349822"/>
            <a:ext cx="342900" cy="3429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perspectiveRelaxed">
              <a:rot lat="17973601" lon="0" rev="0"/>
            </a:camera>
            <a:lightRig rig="threePt" dir="t"/>
          </a:scene3d>
          <a:sp3d extrusionH="800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2681155" y="4581129"/>
            <a:ext cx="6863608" cy="2863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75333" y="1190163"/>
            <a:ext cx="6777051" cy="339096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641747"/>
            <a:endParaRPr lang="pt-BR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05F371-8C4B-4854-B46D-99C1B3B5EBA5}"/>
              </a:ext>
            </a:extLst>
          </p:cNvPr>
          <p:cNvGrpSpPr/>
          <p:nvPr/>
        </p:nvGrpSpPr>
        <p:grpSpPr>
          <a:xfrm>
            <a:off x="1555041" y="695886"/>
            <a:ext cx="2468880" cy="2468880"/>
            <a:chOff x="816988" y="-215152"/>
            <a:chExt cx="3291840" cy="3291840"/>
          </a:xfrm>
        </p:grpSpPr>
        <p:sp>
          <p:nvSpPr>
            <p:cNvPr id="9" name="Oval 8"/>
            <p:cNvSpPr/>
            <p:nvPr/>
          </p:nvSpPr>
          <p:spPr>
            <a:xfrm rot="10800000">
              <a:off x="816988" y="-215152"/>
              <a:ext cx="3291840" cy="3291840"/>
            </a:xfrm>
            <a:prstGeom prst="star12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isometricTopUp">
                <a:rot lat="19208643" lon="14195796" rev="6774595"/>
              </a:camera>
              <a:lightRig rig="threePt" dir="t"/>
            </a:scene3d>
            <a:sp3d z="2540000" prstMaterial="softEdge">
              <a:bevelB w="444500" h="1155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10" name="Oval 9"/>
            <p:cNvSpPr/>
            <p:nvPr/>
          </p:nvSpPr>
          <p:spPr>
            <a:xfrm rot="10800000">
              <a:off x="1274188" y="242048"/>
              <a:ext cx="2377440" cy="2377440"/>
            </a:xfrm>
            <a:prstGeom prst="star12">
              <a:avLst/>
            </a:prstGeom>
            <a:solidFill>
              <a:srgbClr val="FFC000"/>
            </a:solidFill>
            <a:ln>
              <a:noFill/>
            </a:ln>
            <a:scene3d>
              <a:camera prst="isometricTopUp">
                <a:rot lat="19208643" lon="14195796" rev="6774595"/>
              </a:camera>
              <a:lightRig rig="threePt" dir="t"/>
            </a:scene3d>
            <a:sp3d z="1270000" prstMaterial="softEdge">
              <a:bevelB w="444500" h="1155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11" name="Oval 10"/>
            <p:cNvSpPr/>
            <p:nvPr/>
          </p:nvSpPr>
          <p:spPr>
            <a:xfrm rot="10800000">
              <a:off x="1731388" y="699248"/>
              <a:ext cx="1463040" cy="1463040"/>
            </a:xfrm>
            <a:prstGeom prst="star12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isometricTopUp">
                <a:rot lat="19208643" lon="14195796" rev="6774595"/>
              </a:camera>
              <a:lightRig rig="threePt" dir="t"/>
            </a:scene3d>
            <a:sp3d prstMaterial="softEdge">
              <a:bevelB w="444500" h="1155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C9ABDC1-F308-4203-B76B-CFA73F93DD02}"/>
              </a:ext>
            </a:extLst>
          </p:cNvPr>
          <p:cNvSpPr txBox="1"/>
          <p:nvPr/>
        </p:nvSpPr>
        <p:spPr>
          <a:xfrm>
            <a:off x="4531320" y="1299211"/>
            <a:ext cx="432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utura Md BT"/>
              </a:rPr>
              <a:t>SPF</a:t>
            </a:r>
            <a:r>
              <a:rPr lang="pt-BR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utura Md BT"/>
              </a:rPr>
              <a:t> (</a:t>
            </a:r>
            <a:r>
              <a:rPr lang="pt-BR" sz="20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utura Md BT"/>
              </a:rPr>
              <a:t>Specific</a:t>
            </a:r>
            <a:r>
              <a:rPr lang="pt-BR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utura Md BT"/>
              </a:rPr>
              <a:t> </a:t>
            </a:r>
            <a:r>
              <a:rPr lang="pt-BR" sz="20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utura Md BT"/>
              </a:rPr>
              <a:t>Pathogen</a:t>
            </a:r>
            <a:r>
              <a:rPr lang="pt-BR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utura Md BT"/>
              </a:rPr>
              <a:t> </a:t>
            </a:r>
            <a:r>
              <a:rPr lang="pt-BR" sz="20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utura Md BT"/>
              </a:rPr>
              <a:t>Free</a:t>
            </a:r>
            <a:r>
              <a:rPr lang="pt-BR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utura Md BT"/>
              </a:rPr>
              <a:t>)</a:t>
            </a: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7E75B5-476A-46B6-86BD-CC080AE5C53A}"/>
              </a:ext>
            </a:extLst>
          </p:cNvPr>
          <p:cNvSpPr txBox="1"/>
          <p:nvPr/>
        </p:nvSpPr>
        <p:spPr>
          <a:xfrm>
            <a:off x="4531320" y="2129791"/>
            <a:ext cx="48082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Livres de patógenos específicos ou </a:t>
            </a:r>
            <a:r>
              <a:rPr lang="pt-B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heteroxênicos</a:t>
            </a: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Microbiota controlada, isentos de microrganismos patogênicos que causam doenças.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ixaDeTexto 8">
            <a:extLst>
              <a:ext uri="{FF2B5EF4-FFF2-40B4-BE49-F238E27FC236}">
                <a16:creationId xmlns:a16="http://schemas.microsoft.com/office/drawing/2014/main" id="{B108B668-7B18-4707-AD45-8FC98D4B0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191" y="5931281"/>
            <a:ext cx="78073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en-US" sz="1200" dirty="0" err="1"/>
              <a:t>Górska</a:t>
            </a:r>
            <a:r>
              <a:rPr lang="en-US" sz="1200" dirty="0"/>
              <a:t> P.</a:t>
            </a:r>
            <a:r>
              <a:rPr lang="pt-BR" sz="1200" dirty="0"/>
              <a:t> </a:t>
            </a:r>
            <a:r>
              <a:rPr lang="en-US" sz="1200" dirty="0"/>
              <a:t>Principles in laboratory animal research for experimental purposes. Med </a:t>
            </a:r>
            <a:r>
              <a:rPr lang="en-US" sz="1200" dirty="0" err="1"/>
              <a:t>Sci</a:t>
            </a:r>
            <a:r>
              <a:rPr lang="en-US" sz="1200" dirty="0"/>
              <a:t> </a:t>
            </a:r>
            <a:r>
              <a:rPr lang="en-US" sz="1200" dirty="0" err="1"/>
              <a:t>Monit</a:t>
            </a:r>
            <a:r>
              <a:rPr lang="en-US" sz="1200" dirty="0"/>
              <a:t>. 2000 Jan-Feb;6(1):171-80.</a:t>
            </a:r>
          </a:p>
          <a:p>
            <a:pPr algn="just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62581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Pacote">
  <a:themeElements>
    <a:clrScheme name="Pacot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ot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o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1_Pacote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acot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o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1822</Words>
  <Application>Microsoft Office PowerPoint</Application>
  <PresentationFormat>Widescreen</PresentationFormat>
  <Paragraphs>320</Paragraphs>
  <Slides>47</Slides>
  <Notes>31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47</vt:i4>
      </vt:variant>
    </vt:vector>
  </HeadingPairs>
  <TitlesOfParts>
    <vt:vector size="60" baseType="lpstr">
      <vt:lpstr>Arial</vt:lpstr>
      <vt:lpstr>Arial Black</vt:lpstr>
      <vt:lpstr>Calibri</vt:lpstr>
      <vt:lpstr>Calibri Light</vt:lpstr>
      <vt:lpstr>Eras Bold ITC</vt:lpstr>
      <vt:lpstr>Futura Md BT</vt:lpstr>
      <vt:lpstr>Gill Sans MT</vt:lpstr>
      <vt:lpstr>open_sansregular</vt:lpstr>
      <vt:lpstr>Tahoma</vt:lpstr>
      <vt:lpstr>Wingdings</vt:lpstr>
      <vt:lpstr>Office Theme</vt:lpstr>
      <vt:lpstr>Pacote</vt:lpstr>
      <vt:lpstr>1_Pacote</vt:lpstr>
      <vt:lpstr>Apresentação do PowerPoint</vt:lpstr>
      <vt:lpstr>Apresentação do PowerPoint</vt:lpstr>
      <vt:lpstr>Apresentação do PowerPoint</vt:lpstr>
      <vt:lpstr>Classificação sanitária</vt:lpstr>
      <vt:lpstr>Fatores que Influenciam na Qualidade e Bem-Estar do Animal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Parasitas</vt:lpstr>
      <vt:lpstr>Apresentação do PowerPoint</vt:lpstr>
      <vt:lpstr>Apresentação do PowerPoint</vt:lpstr>
      <vt:lpstr>Ectoparasitas (acaríases), por ex.: Myobia musculi, Myocoptes musculinus, Radfordia spp.;  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Claudia Mori</dc:creator>
  <cp:lastModifiedBy>Claudia Mori</cp:lastModifiedBy>
  <cp:revision>24</cp:revision>
  <dcterms:created xsi:type="dcterms:W3CDTF">2020-09-24T23:10:09Z</dcterms:created>
  <dcterms:modified xsi:type="dcterms:W3CDTF">2022-11-09T13:56:06Z</dcterms:modified>
</cp:coreProperties>
</file>