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</p:sldMasterIdLst>
  <p:sldIdLst>
    <p:sldId id="256" r:id="rId2"/>
    <p:sldId id="263" r:id="rId3"/>
    <p:sldId id="279" r:id="rId4"/>
    <p:sldId id="280" r:id="rId5"/>
    <p:sldId id="281" r:id="rId6"/>
    <p:sldId id="282" r:id="rId7"/>
    <p:sldId id="278" r:id="rId8"/>
    <p:sldId id="283" r:id="rId9"/>
    <p:sldId id="299" r:id="rId10"/>
    <p:sldId id="284" r:id="rId11"/>
    <p:sldId id="285" r:id="rId12"/>
    <p:sldId id="300" r:id="rId13"/>
    <p:sldId id="305" r:id="rId14"/>
    <p:sldId id="306" r:id="rId15"/>
    <p:sldId id="322" r:id="rId16"/>
    <p:sldId id="301" r:id="rId17"/>
    <p:sldId id="289" r:id="rId18"/>
    <p:sldId id="292" r:id="rId19"/>
    <p:sldId id="308" r:id="rId20"/>
    <p:sldId id="297" r:id="rId21"/>
    <p:sldId id="307" r:id="rId22"/>
    <p:sldId id="309" r:id="rId23"/>
    <p:sldId id="310" r:id="rId24"/>
    <p:sldId id="311" r:id="rId25"/>
    <p:sldId id="312" r:id="rId26"/>
    <p:sldId id="318" r:id="rId27"/>
    <p:sldId id="319" r:id="rId28"/>
    <p:sldId id="320" r:id="rId29"/>
    <p:sldId id="266" r:id="rId30"/>
    <p:sldId id="296" r:id="rId31"/>
    <p:sldId id="291" r:id="rId32"/>
    <p:sldId id="321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1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7C44E-5A9B-4E12-9052-43248493D598}" type="doc">
      <dgm:prSet loTypeId="urn:microsoft.com/office/officeart/2005/8/layout/chevron2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559E43AE-1557-4131-92A9-F46006D62624}">
      <dgm:prSet phldrT="[Texto]"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Dia - 3</a:t>
          </a:r>
        </a:p>
      </dgm:t>
    </dgm:pt>
    <dgm:pt modelId="{809BFAE4-7F67-48C9-9EE0-39715E74B174}" type="parTrans" cxnId="{20ED269D-E2CB-4560-B4DE-EB4630CA07C1}">
      <dgm:prSet/>
      <dgm:spPr/>
      <dgm:t>
        <a:bodyPr/>
        <a:lstStyle/>
        <a:p>
          <a:endParaRPr lang="pt-BR"/>
        </a:p>
      </dgm:t>
    </dgm:pt>
    <dgm:pt modelId="{D4D234D1-B045-4BA5-8A2D-7C603E700E09}" type="sibTrans" cxnId="{20ED269D-E2CB-4560-B4DE-EB4630CA07C1}">
      <dgm:prSet/>
      <dgm:spPr/>
      <dgm:t>
        <a:bodyPr/>
        <a:lstStyle/>
        <a:p>
          <a:endParaRPr lang="pt-BR"/>
        </a:p>
      </dgm:t>
    </dgm:pt>
    <dgm:pt modelId="{B21A5F47-6070-4F33-B947-241F27549802}">
      <dgm:prSet phldrT="[Texto]"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Dia 0,5</a:t>
          </a:r>
        </a:p>
      </dgm:t>
    </dgm:pt>
    <dgm:pt modelId="{95CAF7FD-46E9-496F-9624-18CD8BE4066A}" type="parTrans" cxnId="{B0D5E2C1-7594-4A97-88CA-B88456212D3C}">
      <dgm:prSet/>
      <dgm:spPr/>
      <dgm:t>
        <a:bodyPr/>
        <a:lstStyle/>
        <a:p>
          <a:endParaRPr lang="pt-BR"/>
        </a:p>
      </dgm:t>
    </dgm:pt>
    <dgm:pt modelId="{E5EC28A6-A094-456A-AD0A-A719DD67E294}" type="sibTrans" cxnId="{B0D5E2C1-7594-4A97-88CA-B88456212D3C}">
      <dgm:prSet/>
      <dgm:spPr/>
      <dgm:t>
        <a:bodyPr/>
        <a:lstStyle/>
        <a:p>
          <a:endParaRPr lang="pt-BR"/>
        </a:p>
      </dgm:t>
    </dgm:pt>
    <dgm:pt modelId="{D02BD8B1-763E-4EFD-8B4D-50AF7D8BCDFF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Dia 1,5</a:t>
          </a:r>
        </a:p>
      </dgm:t>
    </dgm:pt>
    <dgm:pt modelId="{DA32E4E2-DC9E-4A74-B909-F09DAB6A33BC}" type="parTrans" cxnId="{2BA5C094-330F-47DC-8ABA-460C3A99753B}">
      <dgm:prSet/>
      <dgm:spPr/>
      <dgm:t>
        <a:bodyPr/>
        <a:lstStyle/>
        <a:p>
          <a:endParaRPr lang="pt-BR"/>
        </a:p>
      </dgm:t>
    </dgm:pt>
    <dgm:pt modelId="{00F75924-0F3E-45B4-927F-F4ADEA0F27C0}" type="sibTrans" cxnId="{2BA5C094-330F-47DC-8ABA-460C3A99753B}">
      <dgm:prSet/>
      <dgm:spPr/>
      <dgm:t>
        <a:bodyPr/>
        <a:lstStyle/>
        <a:p>
          <a:endParaRPr lang="pt-BR"/>
        </a:p>
      </dgm:t>
    </dgm:pt>
    <dgm:pt modelId="{ADBBC09A-3A9F-4CEA-B2A1-26A2455EA2BE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PMSG –  número de folículos</a:t>
          </a:r>
        </a:p>
      </dgm:t>
    </dgm:pt>
    <dgm:pt modelId="{F7E030D2-02ED-4858-8C1D-40C40967F1B8}" type="parTrans" cxnId="{F59DF4F9-2419-464E-A29C-592DEEEB6B77}">
      <dgm:prSet/>
      <dgm:spPr/>
      <dgm:t>
        <a:bodyPr/>
        <a:lstStyle/>
        <a:p>
          <a:endParaRPr lang="pt-BR"/>
        </a:p>
      </dgm:t>
    </dgm:pt>
    <dgm:pt modelId="{22AD463D-345D-4098-AB57-6ECF3A240458}" type="sibTrans" cxnId="{F59DF4F9-2419-464E-A29C-592DEEEB6B77}">
      <dgm:prSet/>
      <dgm:spPr/>
      <dgm:t>
        <a:bodyPr/>
        <a:lstStyle/>
        <a:p>
          <a:endParaRPr lang="pt-BR"/>
        </a:p>
      </dgm:t>
    </dgm:pt>
    <dgm:pt modelId="{64CD037D-AD25-4C8F-B1B3-4F4FA4EDA63A}">
      <dgm:prSet/>
      <dgm:spPr/>
      <dgm:t>
        <a:bodyPr/>
        <a:lstStyle/>
        <a:p>
          <a:r>
            <a:rPr lang="pt-BR" dirty="0" err="1">
              <a:latin typeface="Arial" panose="020B0604020202020204" pitchFamily="34" charset="0"/>
              <a:cs typeface="Arial" panose="020B0604020202020204" pitchFamily="34" charset="0"/>
            </a:rPr>
            <a:t>hCG</a:t>
          </a:r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 + acasalamentos</a:t>
          </a:r>
        </a:p>
      </dgm:t>
    </dgm:pt>
    <dgm:pt modelId="{9816E45E-F64E-4C4D-8657-B8A1133D9820}" type="parTrans" cxnId="{4DBCA6B6-F11B-4C53-991A-7F0C9AAC09E7}">
      <dgm:prSet/>
      <dgm:spPr/>
      <dgm:t>
        <a:bodyPr/>
        <a:lstStyle/>
        <a:p>
          <a:endParaRPr lang="pt-BR"/>
        </a:p>
      </dgm:t>
    </dgm:pt>
    <dgm:pt modelId="{D7076B96-4C82-4AE0-A2BB-E1774633EAD8}" type="sibTrans" cxnId="{4DBCA6B6-F11B-4C53-991A-7F0C9AAC09E7}">
      <dgm:prSet/>
      <dgm:spPr/>
      <dgm:t>
        <a:bodyPr/>
        <a:lstStyle/>
        <a:p>
          <a:endParaRPr lang="pt-BR"/>
        </a:p>
      </dgm:t>
    </dgm:pt>
    <dgm:pt modelId="{9EADC820-2484-4891-8426-D6F4C37D9BF1}">
      <dgm:prSet phldrT="[Texto]"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Dia - 1</a:t>
          </a:r>
        </a:p>
      </dgm:t>
    </dgm:pt>
    <dgm:pt modelId="{24FF835D-AB89-4587-9110-724C0EAB4611}" type="sibTrans" cxnId="{2A235193-BBD8-4668-8CD2-DB644C277E7D}">
      <dgm:prSet/>
      <dgm:spPr/>
      <dgm:t>
        <a:bodyPr/>
        <a:lstStyle/>
        <a:p>
          <a:endParaRPr lang="pt-BR"/>
        </a:p>
      </dgm:t>
    </dgm:pt>
    <dgm:pt modelId="{E7163B5A-9927-497B-BC73-66375D30B2EF}" type="parTrans" cxnId="{2A235193-BBD8-4668-8CD2-DB644C277E7D}">
      <dgm:prSet/>
      <dgm:spPr/>
      <dgm:t>
        <a:bodyPr/>
        <a:lstStyle/>
        <a:p>
          <a:endParaRPr lang="pt-BR"/>
        </a:p>
      </dgm:t>
    </dgm:pt>
    <dgm:pt modelId="{1BEB636C-3E52-4B94-8304-E53FD6580D05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Visualização do tampão vaginal</a:t>
          </a:r>
        </a:p>
      </dgm:t>
    </dgm:pt>
    <dgm:pt modelId="{FDB75EA5-2485-4DCE-B1AA-A0C18C17A717}" type="parTrans" cxnId="{746713DA-5EB1-47D1-A7D0-C16DD7AAF6C4}">
      <dgm:prSet/>
      <dgm:spPr/>
      <dgm:t>
        <a:bodyPr/>
        <a:lstStyle/>
        <a:p>
          <a:endParaRPr lang="pt-BR"/>
        </a:p>
      </dgm:t>
    </dgm:pt>
    <dgm:pt modelId="{944181D6-A65B-4480-A87D-C4189211E2EF}" type="sibTrans" cxnId="{746713DA-5EB1-47D1-A7D0-C16DD7AAF6C4}">
      <dgm:prSet/>
      <dgm:spPr/>
      <dgm:t>
        <a:bodyPr/>
        <a:lstStyle/>
        <a:p>
          <a:endParaRPr lang="pt-BR"/>
        </a:p>
      </dgm:t>
    </dgm:pt>
    <dgm:pt modelId="{AD3AA59F-5D1E-4EE9-8E51-D97F8607AE48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Eutanásia/retirada de </a:t>
          </a:r>
          <a:r>
            <a:rPr lang="pt-BR" dirty="0" err="1">
              <a:latin typeface="Arial" panose="020B0604020202020204" pitchFamily="34" charset="0"/>
              <a:cs typeface="Arial" panose="020B0604020202020204" pitchFamily="34" charset="0"/>
            </a:rPr>
            <a:t>ovidutos</a:t>
          </a:r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931F42F1-C55B-4DB2-AA6F-33911AEB29D0}" type="parTrans" cxnId="{1F351712-9B19-45ED-B551-3E41DBC32551}">
      <dgm:prSet/>
      <dgm:spPr/>
      <dgm:t>
        <a:bodyPr/>
        <a:lstStyle/>
        <a:p>
          <a:endParaRPr lang="pt-BR"/>
        </a:p>
      </dgm:t>
    </dgm:pt>
    <dgm:pt modelId="{614B310C-1A7D-410F-9C77-3F47DD109D83}" type="sibTrans" cxnId="{1F351712-9B19-45ED-B551-3E41DBC32551}">
      <dgm:prSet/>
      <dgm:spPr/>
      <dgm:t>
        <a:bodyPr/>
        <a:lstStyle/>
        <a:p>
          <a:endParaRPr lang="pt-BR"/>
        </a:p>
      </dgm:t>
    </dgm:pt>
    <dgm:pt modelId="{1EC5BBCB-0917-428E-B024-FB2463545E94}" type="pres">
      <dgm:prSet presAssocID="{51F7C44E-5A9B-4E12-9052-43248493D598}" presName="linearFlow" presStyleCnt="0">
        <dgm:presLayoutVars>
          <dgm:dir/>
          <dgm:animLvl val="lvl"/>
          <dgm:resizeHandles val="exact"/>
        </dgm:presLayoutVars>
      </dgm:prSet>
      <dgm:spPr/>
    </dgm:pt>
    <dgm:pt modelId="{B5BA5110-3714-491B-98E9-CC128EC4C64D}" type="pres">
      <dgm:prSet presAssocID="{559E43AE-1557-4131-92A9-F46006D62624}" presName="composite" presStyleCnt="0"/>
      <dgm:spPr/>
    </dgm:pt>
    <dgm:pt modelId="{D0320912-D791-49A2-9ED2-628594B973F5}" type="pres">
      <dgm:prSet presAssocID="{559E43AE-1557-4131-92A9-F46006D62624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DB8C10D6-06CE-4C45-896E-43288A60A784}" type="pres">
      <dgm:prSet presAssocID="{559E43AE-1557-4131-92A9-F46006D62624}" presName="descendantText" presStyleLbl="alignAcc1" presStyleIdx="0" presStyleCnt="4" custLinFactNeighborX="137">
        <dgm:presLayoutVars>
          <dgm:bulletEnabled val="1"/>
        </dgm:presLayoutVars>
      </dgm:prSet>
      <dgm:spPr/>
    </dgm:pt>
    <dgm:pt modelId="{F197A805-2B76-4D91-BED8-2FEC344C56B8}" type="pres">
      <dgm:prSet presAssocID="{D4D234D1-B045-4BA5-8A2D-7C603E700E09}" presName="sp" presStyleCnt="0"/>
      <dgm:spPr/>
    </dgm:pt>
    <dgm:pt modelId="{2DE2740A-C02C-42BD-8B57-EC21F0BD979C}" type="pres">
      <dgm:prSet presAssocID="{9EADC820-2484-4891-8426-D6F4C37D9BF1}" presName="composite" presStyleCnt="0"/>
      <dgm:spPr/>
    </dgm:pt>
    <dgm:pt modelId="{349A26EC-E65D-4334-9082-7F4AAAB78ECD}" type="pres">
      <dgm:prSet presAssocID="{9EADC820-2484-4891-8426-D6F4C37D9BF1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C7D51C18-07DD-41C2-B710-FB26DDDDDE5E}" type="pres">
      <dgm:prSet presAssocID="{9EADC820-2484-4891-8426-D6F4C37D9BF1}" presName="descendantText" presStyleLbl="alignAcc1" presStyleIdx="1" presStyleCnt="4">
        <dgm:presLayoutVars>
          <dgm:bulletEnabled val="1"/>
        </dgm:presLayoutVars>
      </dgm:prSet>
      <dgm:spPr/>
    </dgm:pt>
    <dgm:pt modelId="{74596E8B-2AD1-4E60-83F8-9C064EF158F5}" type="pres">
      <dgm:prSet presAssocID="{24FF835D-AB89-4587-9110-724C0EAB4611}" presName="sp" presStyleCnt="0"/>
      <dgm:spPr/>
    </dgm:pt>
    <dgm:pt modelId="{E5F36461-FA3A-43BE-800C-61407D428A6E}" type="pres">
      <dgm:prSet presAssocID="{B21A5F47-6070-4F33-B947-241F27549802}" presName="composite" presStyleCnt="0"/>
      <dgm:spPr/>
    </dgm:pt>
    <dgm:pt modelId="{BAC38B77-D48A-4461-8532-A4BD80BE1A0A}" type="pres">
      <dgm:prSet presAssocID="{B21A5F47-6070-4F33-B947-241F27549802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65EEBC88-3DF2-47FF-B0CB-7945B26CD086}" type="pres">
      <dgm:prSet presAssocID="{B21A5F47-6070-4F33-B947-241F27549802}" presName="descendantText" presStyleLbl="alignAcc1" presStyleIdx="2" presStyleCnt="4">
        <dgm:presLayoutVars>
          <dgm:bulletEnabled val="1"/>
        </dgm:presLayoutVars>
      </dgm:prSet>
      <dgm:spPr/>
    </dgm:pt>
    <dgm:pt modelId="{2E1B6F70-B23A-4E96-85D5-0AB8C0716F90}" type="pres">
      <dgm:prSet presAssocID="{E5EC28A6-A094-456A-AD0A-A719DD67E294}" presName="sp" presStyleCnt="0"/>
      <dgm:spPr/>
    </dgm:pt>
    <dgm:pt modelId="{035FCB0A-E1E8-47DB-B072-68F714B3242B}" type="pres">
      <dgm:prSet presAssocID="{D02BD8B1-763E-4EFD-8B4D-50AF7D8BCDFF}" presName="composite" presStyleCnt="0"/>
      <dgm:spPr/>
    </dgm:pt>
    <dgm:pt modelId="{036C259B-B16C-40E8-8201-85A06F279E9A}" type="pres">
      <dgm:prSet presAssocID="{D02BD8B1-763E-4EFD-8B4D-50AF7D8BCDFF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3AB65C72-DB96-4ADE-BEFA-3456BA463CB7}" type="pres">
      <dgm:prSet presAssocID="{D02BD8B1-763E-4EFD-8B4D-50AF7D8BCDFF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A4420704-4B70-444E-B6C9-7E970FFDA2D3}" type="presOf" srcId="{559E43AE-1557-4131-92A9-F46006D62624}" destId="{D0320912-D791-49A2-9ED2-628594B973F5}" srcOrd="0" destOrd="0" presId="urn:microsoft.com/office/officeart/2005/8/layout/chevron2"/>
    <dgm:cxn modelId="{1F351712-9B19-45ED-B551-3E41DBC32551}" srcId="{D02BD8B1-763E-4EFD-8B4D-50AF7D8BCDFF}" destId="{AD3AA59F-5D1E-4EE9-8E51-D97F8607AE48}" srcOrd="0" destOrd="0" parTransId="{931F42F1-C55B-4DB2-AA6F-33911AEB29D0}" sibTransId="{614B310C-1A7D-410F-9C77-3F47DD109D83}"/>
    <dgm:cxn modelId="{10AFF12B-9CAB-4F04-98D1-F5DAE8ADE1F3}" type="presOf" srcId="{ADBBC09A-3A9F-4CEA-B2A1-26A2455EA2BE}" destId="{DB8C10D6-06CE-4C45-896E-43288A60A784}" srcOrd="0" destOrd="0" presId="urn:microsoft.com/office/officeart/2005/8/layout/chevron2"/>
    <dgm:cxn modelId="{1DC7382C-D0B9-4DAE-A0A4-AAEB1A6641BE}" type="presOf" srcId="{AD3AA59F-5D1E-4EE9-8E51-D97F8607AE48}" destId="{3AB65C72-DB96-4ADE-BEFA-3456BA463CB7}" srcOrd="0" destOrd="0" presId="urn:microsoft.com/office/officeart/2005/8/layout/chevron2"/>
    <dgm:cxn modelId="{899D5133-7F58-42DF-B0A6-15D26758DA25}" type="presOf" srcId="{1BEB636C-3E52-4B94-8304-E53FD6580D05}" destId="{65EEBC88-3DF2-47FF-B0CB-7945B26CD086}" srcOrd="0" destOrd="0" presId="urn:microsoft.com/office/officeart/2005/8/layout/chevron2"/>
    <dgm:cxn modelId="{8339DA3F-4B8B-4F49-8F8F-94E16ADB88BA}" type="presOf" srcId="{51F7C44E-5A9B-4E12-9052-43248493D598}" destId="{1EC5BBCB-0917-428E-B024-FB2463545E94}" srcOrd="0" destOrd="0" presId="urn:microsoft.com/office/officeart/2005/8/layout/chevron2"/>
    <dgm:cxn modelId="{D1CA6C61-82EA-4625-964A-40D95D5E1B3F}" type="presOf" srcId="{D02BD8B1-763E-4EFD-8B4D-50AF7D8BCDFF}" destId="{036C259B-B16C-40E8-8201-85A06F279E9A}" srcOrd="0" destOrd="0" presId="urn:microsoft.com/office/officeart/2005/8/layout/chevron2"/>
    <dgm:cxn modelId="{D7593346-D344-422F-91C3-37D2EC127ECA}" type="presOf" srcId="{9EADC820-2484-4891-8426-D6F4C37D9BF1}" destId="{349A26EC-E65D-4334-9082-7F4AAAB78ECD}" srcOrd="0" destOrd="0" presId="urn:microsoft.com/office/officeart/2005/8/layout/chevron2"/>
    <dgm:cxn modelId="{1666BA7D-600E-4DAE-BA34-057661397CB2}" type="presOf" srcId="{B21A5F47-6070-4F33-B947-241F27549802}" destId="{BAC38B77-D48A-4461-8532-A4BD80BE1A0A}" srcOrd="0" destOrd="0" presId="urn:microsoft.com/office/officeart/2005/8/layout/chevron2"/>
    <dgm:cxn modelId="{2A235193-BBD8-4668-8CD2-DB644C277E7D}" srcId="{51F7C44E-5A9B-4E12-9052-43248493D598}" destId="{9EADC820-2484-4891-8426-D6F4C37D9BF1}" srcOrd="1" destOrd="0" parTransId="{E7163B5A-9927-497B-BC73-66375D30B2EF}" sibTransId="{24FF835D-AB89-4587-9110-724C0EAB4611}"/>
    <dgm:cxn modelId="{2BA5C094-330F-47DC-8ABA-460C3A99753B}" srcId="{51F7C44E-5A9B-4E12-9052-43248493D598}" destId="{D02BD8B1-763E-4EFD-8B4D-50AF7D8BCDFF}" srcOrd="3" destOrd="0" parTransId="{DA32E4E2-DC9E-4A74-B909-F09DAB6A33BC}" sibTransId="{00F75924-0F3E-45B4-927F-F4ADEA0F27C0}"/>
    <dgm:cxn modelId="{20ED269D-E2CB-4560-B4DE-EB4630CA07C1}" srcId="{51F7C44E-5A9B-4E12-9052-43248493D598}" destId="{559E43AE-1557-4131-92A9-F46006D62624}" srcOrd="0" destOrd="0" parTransId="{809BFAE4-7F67-48C9-9EE0-39715E74B174}" sibTransId="{D4D234D1-B045-4BA5-8A2D-7C603E700E09}"/>
    <dgm:cxn modelId="{1489A7A9-0053-4FDF-A135-AB92E9637B06}" type="presOf" srcId="{64CD037D-AD25-4C8F-B1B3-4F4FA4EDA63A}" destId="{C7D51C18-07DD-41C2-B710-FB26DDDDDE5E}" srcOrd="0" destOrd="0" presId="urn:microsoft.com/office/officeart/2005/8/layout/chevron2"/>
    <dgm:cxn modelId="{4DBCA6B6-F11B-4C53-991A-7F0C9AAC09E7}" srcId="{9EADC820-2484-4891-8426-D6F4C37D9BF1}" destId="{64CD037D-AD25-4C8F-B1B3-4F4FA4EDA63A}" srcOrd="0" destOrd="0" parTransId="{9816E45E-F64E-4C4D-8657-B8A1133D9820}" sibTransId="{D7076B96-4C82-4AE0-A2BB-E1774633EAD8}"/>
    <dgm:cxn modelId="{B0D5E2C1-7594-4A97-88CA-B88456212D3C}" srcId="{51F7C44E-5A9B-4E12-9052-43248493D598}" destId="{B21A5F47-6070-4F33-B947-241F27549802}" srcOrd="2" destOrd="0" parTransId="{95CAF7FD-46E9-496F-9624-18CD8BE4066A}" sibTransId="{E5EC28A6-A094-456A-AD0A-A719DD67E294}"/>
    <dgm:cxn modelId="{746713DA-5EB1-47D1-A7D0-C16DD7AAF6C4}" srcId="{B21A5F47-6070-4F33-B947-241F27549802}" destId="{1BEB636C-3E52-4B94-8304-E53FD6580D05}" srcOrd="0" destOrd="0" parTransId="{FDB75EA5-2485-4DCE-B1AA-A0C18C17A717}" sibTransId="{944181D6-A65B-4480-A87D-C4189211E2EF}"/>
    <dgm:cxn modelId="{F59DF4F9-2419-464E-A29C-592DEEEB6B77}" srcId="{559E43AE-1557-4131-92A9-F46006D62624}" destId="{ADBBC09A-3A9F-4CEA-B2A1-26A2455EA2BE}" srcOrd="0" destOrd="0" parTransId="{F7E030D2-02ED-4858-8C1D-40C40967F1B8}" sibTransId="{22AD463D-345D-4098-AB57-6ECF3A240458}"/>
    <dgm:cxn modelId="{8A674FAA-B0DA-4654-9701-F21DA6CDB06C}" type="presParOf" srcId="{1EC5BBCB-0917-428E-B024-FB2463545E94}" destId="{B5BA5110-3714-491B-98E9-CC128EC4C64D}" srcOrd="0" destOrd="0" presId="urn:microsoft.com/office/officeart/2005/8/layout/chevron2"/>
    <dgm:cxn modelId="{F693F3AE-CC76-450A-A975-269E0E26FDE9}" type="presParOf" srcId="{B5BA5110-3714-491B-98E9-CC128EC4C64D}" destId="{D0320912-D791-49A2-9ED2-628594B973F5}" srcOrd="0" destOrd="0" presId="urn:microsoft.com/office/officeart/2005/8/layout/chevron2"/>
    <dgm:cxn modelId="{41A3D7D5-9F42-4C36-BE08-50FDDE2A1E68}" type="presParOf" srcId="{B5BA5110-3714-491B-98E9-CC128EC4C64D}" destId="{DB8C10D6-06CE-4C45-896E-43288A60A784}" srcOrd="1" destOrd="0" presId="urn:microsoft.com/office/officeart/2005/8/layout/chevron2"/>
    <dgm:cxn modelId="{4B9AE443-A8FE-4627-B70E-52D55D9B3BBF}" type="presParOf" srcId="{1EC5BBCB-0917-428E-B024-FB2463545E94}" destId="{F197A805-2B76-4D91-BED8-2FEC344C56B8}" srcOrd="1" destOrd="0" presId="urn:microsoft.com/office/officeart/2005/8/layout/chevron2"/>
    <dgm:cxn modelId="{8DB1FFCC-0946-4112-9B4F-C9670A17AEC1}" type="presParOf" srcId="{1EC5BBCB-0917-428E-B024-FB2463545E94}" destId="{2DE2740A-C02C-42BD-8B57-EC21F0BD979C}" srcOrd="2" destOrd="0" presId="urn:microsoft.com/office/officeart/2005/8/layout/chevron2"/>
    <dgm:cxn modelId="{60D2D95C-CBAA-4825-8193-9B820F22F5F5}" type="presParOf" srcId="{2DE2740A-C02C-42BD-8B57-EC21F0BD979C}" destId="{349A26EC-E65D-4334-9082-7F4AAAB78ECD}" srcOrd="0" destOrd="0" presId="urn:microsoft.com/office/officeart/2005/8/layout/chevron2"/>
    <dgm:cxn modelId="{2420C3FB-2B8A-42DB-B04A-26CCF5F54A4C}" type="presParOf" srcId="{2DE2740A-C02C-42BD-8B57-EC21F0BD979C}" destId="{C7D51C18-07DD-41C2-B710-FB26DDDDDE5E}" srcOrd="1" destOrd="0" presId="urn:microsoft.com/office/officeart/2005/8/layout/chevron2"/>
    <dgm:cxn modelId="{1852E5A0-E208-404C-8756-52064D2BB443}" type="presParOf" srcId="{1EC5BBCB-0917-428E-B024-FB2463545E94}" destId="{74596E8B-2AD1-4E60-83F8-9C064EF158F5}" srcOrd="3" destOrd="0" presId="urn:microsoft.com/office/officeart/2005/8/layout/chevron2"/>
    <dgm:cxn modelId="{3744D300-FE15-4993-9A9C-16EEE5CC7286}" type="presParOf" srcId="{1EC5BBCB-0917-428E-B024-FB2463545E94}" destId="{E5F36461-FA3A-43BE-800C-61407D428A6E}" srcOrd="4" destOrd="0" presId="urn:microsoft.com/office/officeart/2005/8/layout/chevron2"/>
    <dgm:cxn modelId="{C84CD8C9-1048-4063-BB15-7B12DB17736C}" type="presParOf" srcId="{E5F36461-FA3A-43BE-800C-61407D428A6E}" destId="{BAC38B77-D48A-4461-8532-A4BD80BE1A0A}" srcOrd="0" destOrd="0" presId="urn:microsoft.com/office/officeart/2005/8/layout/chevron2"/>
    <dgm:cxn modelId="{1AEEA8AD-11FC-4124-9924-54CA159BBD0E}" type="presParOf" srcId="{E5F36461-FA3A-43BE-800C-61407D428A6E}" destId="{65EEBC88-3DF2-47FF-B0CB-7945B26CD086}" srcOrd="1" destOrd="0" presId="urn:microsoft.com/office/officeart/2005/8/layout/chevron2"/>
    <dgm:cxn modelId="{1C2F5701-ADF7-4C4D-B205-291C24FD765A}" type="presParOf" srcId="{1EC5BBCB-0917-428E-B024-FB2463545E94}" destId="{2E1B6F70-B23A-4E96-85D5-0AB8C0716F90}" srcOrd="5" destOrd="0" presId="urn:microsoft.com/office/officeart/2005/8/layout/chevron2"/>
    <dgm:cxn modelId="{965DCF15-7017-4C3D-A875-C0019D0C20E3}" type="presParOf" srcId="{1EC5BBCB-0917-428E-B024-FB2463545E94}" destId="{035FCB0A-E1E8-47DB-B072-68F714B3242B}" srcOrd="6" destOrd="0" presId="urn:microsoft.com/office/officeart/2005/8/layout/chevron2"/>
    <dgm:cxn modelId="{33FD4A95-7F07-4D0A-A607-8F3D91E03460}" type="presParOf" srcId="{035FCB0A-E1E8-47DB-B072-68F714B3242B}" destId="{036C259B-B16C-40E8-8201-85A06F279E9A}" srcOrd="0" destOrd="0" presId="urn:microsoft.com/office/officeart/2005/8/layout/chevron2"/>
    <dgm:cxn modelId="{A68C218E-3F86-4BC8-BEBC-B79CC25B05D7}" type="presParOf" srcId="{035FCB0A-E1E8-47DB-B072-68F714B3242B}" destId="{3AB65C72-DB96-4ADE-BEFA-3456BA463C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20912-D791-49A2-9ED2-628594B973F5}">
      <dsp:nvSpPr>
        <dsp:cNvPr id="0" name=""/>
        <dsp:cNvSpPr/>
      </dsp:nvSpPr>
      <dsp:spPr>
        <a:xfrm rot="5400000">
          <a:off x="-179747" y="180063"/>
          <a:ext cx="1198317" cy="8388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Dia - 3</a:t>
          </a:r>
        </a:p>
      </dsp:txBody>
      <dsp:txXfrm rot="-5400000">
        <a:off x="1" y="419726"/>
        <a:ext cx="838822" cy="359495"/>
      </dsp:txXfrm>
    </dsp:sp>
    <dsp:sp modelId="{DB8C10D6-06CE-4C45-896E-43288A60A784}">
      <dsp:nvSpPr>
        <dsp:cNvPr id="0" name=""/>
        <dsp:cNvSpPr/>
      </dsp:nvSpPr>
      <dsp:spPr>
        <a:xfrm rot="5400000">
          <a:off x="5287757" y="-4448619"/>
          <a:ext cx="778906" cy="9676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4800" kern="1200" dirty="0">
              <a:latin typeface="Arial" panose="020B0604020202020204" pitchFamily="34" charset="0"/>
              <a:cs typeface="Arial" panose="020B0604020202020204" pitchFamily="34" charset="0"/>
            </a:rPr>
            <a:t>PMSG –  número de folículos</a:t>
          </a:r>
        </a:p>
      </dsp:txBody>
      <dsp:txXfrm rot="-5400000">
        <a:off x="838822" y="38339"/>
        <a:ext cx="9638754" cy="702860"/>
      </dsp:txXfrm>
    </dsp:sp>
    <dsp:sp modelId="{349A26EC-E65D-4334-9082-7F4AAAB78ECD}">
      <dsp:nvSpPr>
        <dsp:cNvPr id="0" name=""/>
        <dsp:cNvSpPr/>
      </dsp:nvSpPr>
      <dsp:spPr>
        <a:xfrm rot="5400000">
          <a:off x="-179747" y="1230859"/>
          <a:ext cx="1198317" cy="838822"/>
        </a:xfrm>
        <a:prstGeom prst="chevron">
          <a:avLst/>
        </a:prstGeom>
        <a:solidFill>
          <a:schemeClr val="accent5">
            <a:hueOff val="5803288"/>
            <a:satOff val="2564"/>
            <a:lumOff val="-2811"/>
            <a:alphaOff val="0"/>
          </a:schemeClr>
        </a:solidFill>
        <a:ln w="12700" cap="flat" cmpd="sng" algn="ctr">
          <a:solidFill>
            <a:schemeClr val="accent5">
              <a:hueOff val="5803288"/>
              <a:satOff val="2564"/>
              <a:lumOff val="-28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Dia - 1</a:t>
          </a:r>
        </a:p>
      </dsp:txBody>
      <dsp:txXfrm rot="-5400000">
        <a:off x="1" y="1470522"/>
        <a:ext cx="838822" cy="359495"/>
      </dsp:txXfrm>
    </dsp:sp>
    <dsp:sp modelId="{C7D51C18-07DD-41C2-B710-FB26DDDDDE5E}">
      <dsp:nvSpPr>
        <dsp:cNvPr id="0" name=""/>
        <dsp:cNvSpPr/>
      </dsp:nvSpPr>
      <dsp:spPr>
        <a:xfrm rot="5400000">
          <a:off x="5287757" y="-3397823"/>
          <a:ext cx="778906" cy="9676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5803288"/>
              <a:satOff val="2564"/>
              <a:lumOff val="-28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4800" kern="1200" dirty="0" err="1">
              <a:latin typeface="Arial" panose="020B0604020202020204" pitchFamily="34" charset="0"/>
              <a:cs typeface="Arial" panose="020B0604020202020204" pitchFamily="34" charset="0"/>
            </a:rPr>
            <a:t>hCG</a:t>
          </a:r>
          <a:r>
            <a:rPr lang="pt-BR" sz="4800" kern="1200" dirty="0">
              <a:latin typeface="Arial" panose="020B0604020202020204" pitchFamily="34" charset="0"/>
              <a:cs typeface="Arial" panose="020B0604020202020204" pitchFamily="34" charset="0"/>
            </a:rPr>
            <a:t> + acasalamentos</a:t>
          </a:r>
        </a:p>
      </dsp:txBody>
      <dsp:txXfrm rot="-5400000">
        <a:off x="838822" y="1089135"/>
        <a:ext cx="9638754" cy="702860"/>
      </dsp:txXfrm>
    </dsp:sp>
    <dsp:sp modelId="{BAC38B77-D48A-4461-8532-A4BD80BE1A0A}">
      <dsp:nvSpPr>
        <dsp:cNvPr id="0" name=""/>
        <dsp:cNvSpPr/>
      </dsp:nvSpPr>
      <dsp:spPr>
        <a:xfrm rot="5400000">
          <a:off x="-179747" y="2281656"/>
          <a:ext cx="1198317" cy="838822"/>
        </a:xfrm>
        <a:prstGeom prst="chevron">
          <a:avLst/>
        </a:prstGeom>
        <a:solidFill>
          <a:schemeClr val="accent5">
            <a:hueOff val="11606576"/>
            <a:satOff val="5128"/>
            <a:lumOff val="-5621"/>
            <a:alphaOff val="0"/>
          </a:schemeClr>
        </a:solidFill>
        <a:ln w="12700" cap="flat" cmpd="sng" algn="ctr">
          <a:solidFill>
            <a:schemeClr val="accent5">
              <a:hueOff val="11606576"/>
              <a:satOff val="5128"/>
              <a:lumOff val="-56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Dia 0,5</a:t>
          </a:r>
        </a:p>
      </dsp:txBody>
      <dsp:txXfrm rot="-5400000">
        <a:off x="1" y="2521319"/>
        <a:ext cx="838822" cy="359495"/>
      </dsp:txXfrm>
    </dsp:sp>
    <dsp:sp modelId="{65EEBC88-3DF2-47FF-B0CB-7945B26CD086}">
      <dsp:nvSpPr>
        <dsp:cNvPr id="0" name=""/>
        <dsp:cNvSpPr/>
      </dsp:nvSpPr>
      <dsp:spPr>
        <a:xfrm rot="5400000">
          <a:off x="5287757" y="-2347026"/>
          <a:ext cx="778906" cy="9676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1606576"/>
              <a:satOff val="5128"/>
              <a:lumOff val="-56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4800" kern="1200" dirty="0">
              <a:latin typeface="Arial" panose="020B0604020202020204" pitchFamily="34" charset="0"/>
              <a:cs typeface="Arial" panose="020B0604020202020204" pitchFamily="34" charset="0"/>
            </a:rPr>
            <a:t>Visualização do tampão vaginal</a:t>
          </a:r>
        </a:p>
      </dsp:txBody>
      <dsp:txXfrm rot="-5400000">
        <a:off x="838822" y="2139932"/>
        <a:ext cx="9638754" cy="702860"/>
      </dsp:txXfrm>
    </dsp:sp>
    <dsp:sp modelId="{036C259B-B16C-40E8-8201-85A06F279E9A}">
      <dsp:nvSpPr>
        <dsp:cNvPr id="0" name=""/>
        <dsp:cNvSpPr/>
      </dsp:nvSpPr>
      <dsp:spPr>
        <a:xfrm rot="5400000">
          <a:off x="-179747" y="3332453"/>
          <a:ext cx="1198317" cy="838822"/>
        </a:xfrm>
        <a:prstGeom prst="chevron">
          <a:avLst/>
        </a:prstGeom>
        <a:solidFill>
          <a:schemeClr val="accent5">
            <a:hueOff val="17409864"/>
            <a:satOff val="7692"/>
            <a:lumOff val="-8432"/>
            <a:alphaOff val="0"/>
          </a:schemeClr>
        </a:solidFill>
        <a:ln w="12700" cap="flat" cmpd="sng" algn="ctr">
          <a:solidFill>
            <a:schemeClr val="accent5">
              <a:hueOff val="17409864"/>
              <a:satOff val="7692"/>
              <a:lumOff val="-84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Dia 1,5</a:t>
          </a:r>
        </a:p>
      </dsp:txBody>
      <dsp:txXfrm rot="-5400000">
        <a:off x="1" y="3572116"/>
        <a:ext cx="838822" cy="359495"/>
      </dsp:txXfrm>
    </dsp:sp>
    <dsp:sp modelId="{3AB65C72-DB96-4ADE-BEFA-3456BA463CB7}">
      <dsp:nvSpPr>
        <dsp:cNvPr id="0" name=""/>
        <dsp:cNvSpPr/>
      </dsp:nvSpPr>
      <dsp:spPr>
        <a:xfrm rot="5400000">
          <a:off x="5287757" y="-1296229"/>
          <a:ext cx="778906" cy="9676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7409864"/>
              <a:satOff val="7692"/>
              <a:lumOff val="-84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4800" kern="1200" dirty="0">
              <a:latin typeface="Arial" panose="020B0604020202020204" pitchFamily="34" charset="0"/>
              <a:cs typeface="Arial" panose="020B0604020202020204" pitchFamily="34" charset="0"/>
            </a:rPr>
            <a:t>Eutanásia/retirada de </a:t>
          </a:r>
          <a:r>
            <a:rPr lang="pt-BR" sz="4800" kern="1200" dirty="0" err="1">
              <a:latin typeface="Arial" panose="020B0604020202020204" pitchFamily="34" charset="0"/>
              <a:cs typeface="Arial" panose="020B0604020202020204" pitchFamily="34" charset="0"/>
            </a:rPr>
            <a:t>ovidutos</a:t>
          </a:r>
          <a:r>
            <a:rPr lang="pt-BR" sz="4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 rot="-5400000">
        <a:off x="838822" y="3190729"/>
        <a:ext cx="9638754" cy="702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6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4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8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1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2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4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8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1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52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6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3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2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0" r:id="rId6"/>
    <p:sldLayoutId id="2147483936" r:id="rId7"/>
    <p:sldLayoutId id="2147483937" r:id="rId8"/>
    <p:sldLayoutId id="2147483938" r:id="rId9"/>
    <p:sldLayoutId id="2147483939" r:id="rId10"/>
    <p:sldLayoutId id="21474839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hyperlink" Target="http://www.google.com.br/url?sa=t&amp;source=web&amp;ct=res&amp;cd=1&amp;ved=0CAYQFjAA&amp;url=http%3A%2F%2Fwww.emmanet.org%2Ffaqs.php&amp;ei=jnjzSqOxFMWLuAeO0fDbAQ&amp;usg=AFQjCNFcUADunyBXE6KdegRfSWqcv19uK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D4681D-B22F-45BB-89F9-BA2A4892E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r="17735" b="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177F33-3168-42AC-956E-725203CD8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pt-BR" sz="3400" dirty="0"/>
              <a:t>Criação de Animais de Laboratório</a:t>
            </a:r>
            <a:br>
              <a:rPr lang="pt-BR" sz="3400" dirty="0"/>
            </a:br>
            <a:r>
              <a:rPr lang="pt-BR" sz="3400" dirty="0"/>
              <a:t>VPT 2203/2021</a:t>
            </a:r>
            <a:br>
              <a:rPr lang="pt-BR" sz="3400" dirty="0"/>
            </a:br>
            <a:br>
              <a:rPr lang="pt-BR" sz="3400" dirty="0"/>
            </a:br>
            <a:r>
              <a:rPr lang="pt-BR" sz="3400" dirty="0"/>
              <a:t>Ana Antiorio</a:t>
            </a:r>
            <a:br>
              <a:rPr lang="pt-BR" sz="3400" dirty="0"/>
            </a:br>
            <a:r>
              <a:rPr lang="pt-BR" sz="3400" dirty="0"/>
              <a:t>Médica-veterinária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39B4B8-1DE5-4CE3-BDF2-28FAD7B28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pt-BR" sz="2000"/>
              <a:t>Outubro/2021</a:t>
            </a:r>
            <a:endParaRPr lang="pt-BR" sz="2000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A71DD33-AC9E-40C6-975F-6D917053B400}"/>
              </a:ext>
            </a:extLst>
          </p:cNvPr>
          <p:cNvSpPr txBox="1"/>
          <p:nvPr/>
        </p:nvSpPr>
        <p:spPr>
          <a:xfrm>
            <a:off x="4610526" y="5476992"/>
            <a:ext cx="58665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4800" dirty="0" err="1"/>
              <a:t>Rederivação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804023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Título 1">
            <a:extLst>
              <a:ext uri="{FF2B5EF4-FFF2-40B4-BE49-F238E27FC236}">
                <a16:creationId xmlns:a16="http://schemas.microsoft.com/office/drawing/2014/main" id="{773D4D5E-62F9-4087-BA47-E830DCAF5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anchor="b">
            <a:normAutofit/>
          </a:bodyPr>
          <a:lstStyle/>
          <a:p>
            <a:r>
              <a:rPr lang="pt-BR" altLang="pt-BR" sz="3600"/>
              <a:t>Histerotomia</a:t>
            </a:r>
          </a:p>
        </p:txBody>
      </p:sp>
      <p:sp>
        <p:nvSpPr>
          <p:cNvPr id="18435" name="Espaço Reservado para Conteúdo 2">
            <a:extLst>
              <a:ext uri="{FF2B5EF4-FFF2-40B4-BE49-F238E27FC236}">
                <a16:creationId xmlns:a16="http://schemas.microsoft.com/office/drawing/2014/main" id="{CB4A1A31-87BD-4736-8C3C-C9598A277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4571999" cy="3776975"/>
          </a:xfrm>
        </p:spPr>
        <p:txBody>
          <a:bodyPr>
            <a:normAutofit/>
          </a:bodyPr>
          <a:lstStyle/>
          <a:p>
            <a:endParaRPr lang="pt-BR" altLang="pt-BR" sz="1800"/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sz="1800"/>
              <a:t>Técnica utilizada para obtenção de modelos animais livres de patógenos que não apresentam contaminação via placenta;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sz="1800"/>
              <a:t>Realizada em animais de médio e grande porte;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sz="1800"/>
              <a:t>Mantém a capacidade reprodutiva da fêmea;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sz="1800"/>
              <a:t>Aberta ou fechada;</a:t>
            </a:r>
          </a:p>
          <a:p>
            <a:endParaRPr lang="pt-BR" altLang="pt-BR" sz="1800"/>
          </a:p>
          <a:p>
            <a:endParaRPr lang="pt-BR" altLang="pt-BR" sz="1800"/>
          </a:p>
        </p:txBody>
      </p:sp>
      <p:pic>
        <p:nvPicPr>
          <p:cNvPr id="18436" name="Picture 6" descr="http://www.gnotobio.cz/images/96.jpg">
            <a:extLst>
              <a:ext uri="{FF2B5EF4-FFF2-40B4-BE49-F238E27FC236}">
                <a16:creationId xmlns:a16="http://schemas.microsoft.com/office/drawing/2014/main" id="{C58883E5-F3D1-450B-AFC4-03BFF963E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r="13119" b="-1"/>
          <a:stretch/>
        </p:blipFill>
        <p:spPr bwMode="auto">
          <a:xfrm>
            <a:off x="6190488" y="566928"/>
            <a:ext cx="5157216" cy="52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>
            <a:extLst>
              <a:ext uri="{FF2B5EF4-FFF2-40B4-BE49-F238E27FC236}">
                <a16:creationId xmlns:a16="http://schemas.microsoft.com/office/drawing/2014/main" id="{8BDB545E-3A74-42CB-9174-A37332D70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err="1"/>
              <a:t>Histerotomia</a:t>
            </a:r>
            <a:endParaRPr lang="pt-BR" altLang="pt-BR" dirty="0"/>
          </a:p>
        </p:txBody>
      </p:sp>
      <p:pic>
        <p:nvPicPr>
          <p:cNvPr id="19459" name="Espaço Reservado para Conteúdo 3">
            <a:extLst>
              <a:ext uri="{FF2B5EF4-FFF2-40B4-BE49-F238E27FC236}">
                <a16:creationId xmlns:a16="http://schemas.microsoft.com/office/drawing/2014/main" id="{921C24A9-2AAE-417F-AED5-E5C91D3077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2622551"/>
            <a:ext cx="5465271" cy="2833027"/>
          </a:xfrm>
        </p:spPr>
      </p:pic>
      <p:pic>
        <p:nvPicPr>
          <p:cNvPr id="19460" name="Imagem 4">
            <a:extLst>
              <a:ext uri="{FF2B5EF4-FFF2-40B4-BE49-F238E27FC236}">
                <a16:creationId xmlns:a16="http://schemas.microsoft.com/office/drawing/2014/main" id="{622812B0-8582-4BD9-B639-42D5646BA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1" y="2267966"/>
            <a:ext cx="5135979" cy="259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CaixaDeTexto 5">
            <a:extLst>
              <a:ext uri="{FF2B5EF4-FFF2-40B4-BE49-F238E27FC236}">
                <a16:creationId xmlns:a16="http://schemas.microsoft.com/office/drawing/2014/main" id="{27791B94-D07C-4F57-8935-EA2D91F0E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076" y="5876925"/>
            <a:ext cx="6391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+mn-lt"/>
              </a:rPr>
              <a:t>Fonte: The </a:t>
            </a:r>
            <a:r>
              <a:rPr lang="pt-BR" altLang="pt-BR" sz="1800" i="1" dirty="0" err="1">
                <a:latin typeface="+mn-lt"/>
              </a:rPr>
              <a:t>Germ-free</a:t>
            </a:r>
            <a:r>
              <a:rPr lang="pt-BR" altLang="pt-BR" sz="1800" dirty="0">
                <a:latin typeface="+mn-lt"/>
              </a:rPr>
              <a:t> animal in </a:t>
            </a:r>
            <a:r>
              <a:rPr lang="pt-BR" altLang="pt-BR" sz="1800" dirty="0" err="1">
                <a:latin typeface="+mn-lt"/>
              </a:rPr>
              <a:t>Biomedical</a:t>
            </a:r>
            <a:r>
              <a:rPr lang="pt-BR" altLang="pt-BR" sz="1800" dirty="0">
                <a:latin typeface="+mn-lt"/>
              </a:rPr>
              <a:t> Research, 1984.</a:t>
            </a:r>
          </a:p>
        </p:txBody>
      </p:sp>
      <p:sp>
        <p:nvSpPr>
          <p:cNvPr id="19462" name="CaixaDeTexto 6">
            <a:extLst>
              <a:ext uri="{FF2B5EF4-FFF2-40B4-BE49-F238E27FC236}">
                <a16:creationId xmlns:a16="http://schemas.microsoft.com/office/drawing/2014/main" id="{122A488F-0198-4185-BC57-ACFE354DB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152" y="4382841"/>
            <a:ext cx="1141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dirty="0">
                <a:latin typeface="+mn-lt"/>
              </a:rPr>
              <a:t>Aberta</a:t>
            </a:r>
          </a:p>
        </p:txBody>
      </p:sp>
      <p:sp>
        <p:nvSpPr>
          <p:cNvPr id="19463" name="CaixaDeTexto 7">
            <a:extLst>
              <a:ext uri="{FF2B5EF4-FFF2-40B4-BE49-F238E27FC236}">
                <a16:creationId xmlns:a16="http://schemas.microsoft.com/office/drawing/2014/main" id="{96B55FBC-9B0B-4A5B-AA28-7FAE00195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038" y="4907758"/>
            <a:ext cx="13785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dirty="0">
                <a:latin typeface="+mn-lt"/>
              </a:rPr>
              <a:t>Fechada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A103FF-A8A2-4F55-B3BD-F011DA88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672"/>
            <a:ext cx="4571999" cy="1165002"/>
          </a:xfrm>
        </p:spPr>
        <p:txBody>
          <a:bodyPr anchor="b">
            <a:normAutofit/>
          </a:bodyPr>
          <a:lstStyle/>
          <a:p>
            <a:r>
              <a:rPr lang="pt-BR" altLang="pt-BR" sz="3600" dirty="0"/>
              <a:t>Histerectomia</a:t>
            </a:r>
            <a:endParaRPr lang="pt-BR" sz="3600" dirty="0"/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672780A7-AA98-4C45-B907-01C4ED3EB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508060"/>
            <a:ext cx="5352289" cy="4257526"/>
          </a:xfrm>
        </p:spPr>
        <p:txBody>
          <a:bodyPr>
            <a:normAutofit fontScale="92500" lnSpcReduction="20000"/>
          </a:bodyPr>
          <a:lstStyle/>
          <a:p>
            <a:r>
              <a:rPr lang="pt-BR" altLang="pt-BR" sz="1800" dirty="0">
                <a:cs typeface="Arial" panose="020B0604020202020204" pitchFamily="34" charset="0"/>
              </a:rPr>
              <a:t>Transferência de fetos de fêmeas doadoras infectadas para mães receptoras com status sanitário definido (SPF ou </a:t>
            </a:r>
            <a:r>
              <a:rPr lang="pt-BR" altLang="pt-BR" sz="1800" i="1" dirty="0">
                <a:cs typeface="Arial" panose="020B0604020202020204" pitchFamily="34" charset="0"/>
              </a:rPr>
              <a:t>germe-</a:t>
            </a:r>
            <a:r>
              <a:rPr lang="pt-BR" altLang="pt-BR" sz="1800" i="1" dirty="0" err="1">
                <a:cs typeface="Arial" panose="020B0604020202020204" pitchFamily="34" charset="0"/>
              </a:rPr>
              <a:t>free</a:t>
            </a:r>
            <a:r>
              <a:rPr lang="pt-BR" altLang="pt-BR" sz="1800" dirty="0">
                <a:cs typeface="Arial" panose="020B0604020202020204" pitchFamily="34" charset="0"/>
              </a:rPr>
              <a:t>);</a:t>
            </a:r>
          </a:p>
          <a:p>
            <a:r>
              <a:rPr lang="pt-BR" altLang="pt-BR" sz="1800" dirty="0">
                <a:cs typeface="Arial" panose="020B0604020202020204" pitchFamily="34" charset="0"/>
              </a:rPr>
              <a:t>Elimina patógenos que apresentam transmissão horizontal;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pt-BR" altLang="pt-BR" sz="1800" dirty="0">
                <a:cs typeface="Arial" panose="020B0604020202020204" pitchFamily="34" charset="0"/>
              </a:rPr>
              <a:t>Necessário a eutanásia das fêmeas doadoras;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pt-BR" altLang="pt-BR" sz="1800" dirty="0">
                <a:cs typeface="Arial" panose="020B0604020202020204" pitchFamily="34" charset="0"/>
              </a:rPr>
              <a:t>Risco de infecção dos neonatos; 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pt-BR" altLang="pt-BR" sz="1800" dirty="0">
                <a:cs typeface="Arial" panose="020B0604020202020204" pitchFamily="34" charset="0"/>
              </a:rPr>
              <a:t>Não previne a transmissão vertical de doenças; 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pt-BR" altLang="pt-BR" sz="1800" dirty="0">
                <a:cs typeface="Arial" panose="020B0604020202020204" pitchFamily="34" charset="0"/>
              </a:rPr>
              <a:t>Perda de filhotes durante a cesariana e/ou por rejeição da mãe adotiva;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pt-BR" altLang="pt-BR" sz="1800" dirty="0">
                <a:cs typeface="Arial" panose="020B0604020202020204" pitchFamily="34" charset="0"/>
              </a:rPr>
              <a:t>Equipamentos específicos;</a:t>
            </a:r>
          </a:p>
          <a:p>
            <a:endParaRPr lang="pt-BR" altLang="pt-BR" sz="1800" dirty="0">
              <a:cs typeface="Arial" panose="020B0604020202020204" pitchFamily="34" charset="0"/>
            </a:endParaRPr>
          </a:p>
          <a:p>
            <a:endParaRPr lang="en-US" sz="1800" dirty="0"/>
          </a:p>
        </p:txBody>
      </p:sp>
      <p:pic>
        <p:nvPicPr>
          <p:cNvPr id="4" name="Espaço Reservado para Conteúdo 11" descr="Uma imagem contendo texto&#10;&#10;Descrição gerada com alta confiança">
            <a:extLst>
              <a:ext uri="{FF2B5EF4-FFF2-40B4-BE49-F238E27FC236}">
                <a16:creationId xmlns:a16="http://schemas.microsoft.com/office/drawing/2014/main" id="{C968A298-FE02-4323-9793-47BD6640F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5367" b="2"/>
          <a:stretch/>
        </p:blipFill>
        <p:spPr>
          <a:xfrm>
            <a:off x="6190487" y="566928"/>
            <a:ext cx="5503287" cy="5640923"/>
          </a:xfrm>
          <a:prstGeom prst="rect">
            <a:avLst/>
          </a:prstGeom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73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>
            <a:extLst>
              <a:ext uri="{FF2B5EF4-FFF2-40B4-BE49-F238E27FC236}">
                <a16:creationId xmlns:a16="http://schemas.microsoft.com/office/drawing/2014/main" id="{58984F7F-8964-4636-9347-4DACA6B74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183" y="179316"/>
            <a:ext cx="5634553" cy="1252204"/>
          </a:xfrm>
        </p:spPr>
        <p:txBody>
          <a:bodyPr/>
          <a:lstStyle/>
          <a:p>
            <a:pPr algn="ctr"/>
            <a:r>
              <a:rPr lang="pt-BR" altLang="pt-BR" dirty="0"/>
              <a:t>Equipamentos</a:t>
            </a:r>
          </a:p>
        </p:txBody>
      </p:sp>
      <p:pic>
        <p:nvPicPr>
          <p:cNvPr id="28675" name="Espaço Reservado para Conteúdo 3">
            <a:extLst>
              <a:ext uri="{FF2B5EF4-FFF2-40B4-BE49-F238E27FC236}">
                <a16:creationId xmlns:a16="http://schemas.microsoft.com/office/drawing/2014/main" id="{C1DB0389-99E0-42E5-AFC9-90162CE407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7305" y="1431520"/>
            <a:ext cx="7413139" cy="4761608"/>
          </a:xfrm>
        </p:spPr>
      </p:pic>
      <p:sp>
        <p:nvSpPr>
          <p:cNvPr id="28676" name="CaixaDeTexto 4">
            <a:extLst>
              <a:ext uri="{FF2B5EF4-FFF2-40B4-BE49-F238E27FC236}">
                <a16:creationId xmlns:a16="http://schemas.microsoft.com/office/drawing/2014/main" id="{C6872262-F692-4EB0-938E-566DF1654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619" y="6309352"/>
            <a:ext cx="2860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+mn-lt"/>
              </a:rPr>
              <a:t>Isolador de histerectomia</a:t>
            </a:r>
          </a:p>
        </p:txBody>
      </p:sp>
      <p:sp>
        <p:nvSpPr>
          <p:cNvPr id="28677" name="CaixaDeTexto 5">
            <a:extLst>
              <a:ext uri="{FF2B5EF4-FFF2-40B4-BE49-F238E27FC236}">
                <a16:creationId xmlns:a16="http://schemas.microsoft.com/office/drawing/2014/main" id="{9CCF1BD2-12A4-4C4D-A197-CEE1D5B33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827" y="6309352"/>
            <a:ext cx="2775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+mn-lt"/>
              </a:rPr>
              <a:t>Fonte: CEMIB/UNICAMP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Título 1">
            <a:extLst>
              <a:ext uri="{FF2B5EF4-FFF2-40B4-BE49-F238E27FC236}">
                <a16:creationId xmlns:a16="http://schemas.microsoft.com/office/drawing/2014/main" id="{F7C90F1C-5509-4B94-901C-FC7940B31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pt-BR" sz="4800"/>
              <a:t>Isolador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699" name="Espaço Reservado para Conteúdo 4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3AB7ECDA-CCDC-45C9-8669-972746AC41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13" y="771988"/>
            <a:ext cx="7891106" cy="5089762"/>
          </a:xfrm>
          <a:prstGeom prst="rect">
            <a:avLst/>
          </a:prstGeom>
        </p:spPr>
      </p:pic>
      <p:sp>
        <p:nvSpPr>
          <p:cNvPr id="29700" name="CaixaDeTexto 5">
            <a:extLst>
              <a:ext uri="{FF2B5EF4-FFF2-40B4-BE49-F238E27FC236}">
                <a16:creationId xmlns:a16="http://schemas.microsoft.com/office/drawing/2014/main" id="{692D4977-D211-4880-8968-5AEB4EBC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423" y="6259612"/>
            <a:ext cx="2775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800" dirty="0">
                <a:latin typeface="+mn-lt"/>
              </a:rPr>
              <a:t>Fonte: CEMIB/UNICAMP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C2AC11E-3162-4990-A36E-92B07ECF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26BDC3-799F-4B20-B257-EBFEC28F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>
            <a:normAutofit/>
          </a:bodyPr>
          <a:lstStyle/>
          <a:p>
            <a:r>
              <a:rPr lang="pt-BR" sz="2800" dirty="0"/>
              <a:t>Histerectomia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0B5D73-8C4F-40F0-9D51-B67EA151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8296"/>
            <a:ext cx="3721608" cy="3502152"/>
          </a:xfrm>
        </p:spPr>
        <p:txBody>
          <a:bodyPr>
            <a:normAutofit/>
          </a:bodyPr>
          <a:lstStyle/>
          <a:p>
            <a:endParaRPr lang="pt-BR" sz="1700" dirty="0"/>
          </a:p>
        </p:txBody>
      </p:sp>
      <p:pic>
        <p:nvPicPr>
          <p:cNvPr id="4" name="Espaço Reservado para Conteúdo 6" descr="Uma imagem contendo interior, sentado, mesa&#10;&#10;Descrição gerada com muito alta confiança">
            <a:extLst>
              <a:ext uri="{FF2B5EF4-FFF2-40B4-BE49-F238E27FC236}">
                <a16:creationId xmlns:a16="http://schemas.microsoft.com/office/drawing/2014/main" id="{74660429-62AD-4F29-A044-69D7C5D25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2" y="2368296"/>
            <a:ext cx="3800978" cy="2850733"/>
          </a:xfrm>
          <a:prstGeom prst="rect">
            <a:avLst/>
          </a:prstGeom>
        </p:spPr>
      </p:pic>
      <p:pic>
        <p:nvPicPr>
          <p:cNvPr id="5" name="Espaço Reservado para Conteúdo 5" descr="Uma imagem contendo animal, interior, artrópode, mesa&#10;&#10;Descrição gerada com muito alta confiança">
            <a:extLst>
              <a:ext uri="{FF2B5EF4-FFF2-40B4-BE49-F238E27FC236}">
                <a16:creationId xmlns:a16="http://schemas.microsoft.com/office/drawing/2014/main" id="{093D6EB2-2DBD-4589-9605-DF36584BA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748" y="734247"/>
            <a:ext cx="3248352" cy="2436264"/>
          </a:xfrm>
          <a:prstGeom prst="rect">
            <a:avLst/>
          </a:prstGeom>
        </p:spPr>
      </p:pic>
      <p:pic>
        <p:nvPicPr>
          <p:cNvPr id="6" name="Espaço Reservado para Conteúdo 11" descr="Uma imagem contendo interior&#10;&#10;Descrição gerada com muito alta confiança">
            <a:extLst>
              <a:ext uri="{FF2B5EF4-FFF2-40B4-BE49-F238E27FC236}">
                <a16:creationId xmlns:a16="http://schemas.microsoft.com/office/drawing/2014/main" id="{289966F4-6735-4709-8DD0-5DA87D0B7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237" y="732538"/>
            <a:ext cx="2906025" cy="2412000"/>
          </a:xfrm>
          <a:prstGeom prst="rect">
            <a:avLst/>
          </a:prstGeom>
        </p:spPr>
      </p:pic>
      <p:pic>
        <p:nvPicPr>
          <p:cNvPr id="16" name="Espaço Reservado para Conteúdo 7" descr="Uma imagem contendo interior, pessoa, escova de dentes&#10;&#10;Descrição gerada com muito alta confiança">
            <a:extLst>
              <a:ext uri="{FF2B5EF4-FFF2-40B4-BE49-F238E27FC236}">
                <a16:creationId xmlns:a16="http://schemas.microsoft.com/office/drawing/2014/main" id="{AA3F9210-B59F-4FF2-A378-0ECB8A48B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74" y="3564164"/>
            <a:ext cx="3248352" cy="2436264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E341F673-47F9-4826-8D7B-01D3B79B91BD}"/>
              </a:ext>
            </a:extLst>
          </p:cNvPr>
          <p:cNvSpPr txBox="1"/>
          <p:nvPr/>
        </p:nvSpPr>
        <p:spPr>
          <a:xfrm>
            <a:off x="8420100" y="6420054"/>
            <a:ext cx="3171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+mn-lt"/>
              </a:rPr>
              <a:t>Fonte: CEMIB/UNICAMP</a:t>
            </a:r>
          </a:p>
        </p:txBody>
      </p:sp>
      <p:pic>
        <p:nvPicPr>
          <p:cNvPr id="25" name="Espaço Reservado para Conteúdo 5" descr="Uma imagem contendo interior, bebê&#10;&#10;Descrição gerada com alta confiança">
            <a:extLst>
              <a:ext uri="{FF2B5EF4-FFF2-40B4-BE49-F238E27FC236}">
                <a16:creationId xmlns:a16="http://schemas.microsoft.com/office/drawing/2014/main" id="{59E45CBC-64E9-4D18-A204-AFFBAD9C7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4279" y="3576296"/>
            <a:ext cx="3216001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18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>
            <a:extLst>
              <a:ext uri="{FF2B5EF4-FFF2-40B4-BE49-F238E27FC236}">
                <a16:creationId xmlns:a16="http://schemas.microsoft.com/office/drawing/2014/main" id="{B9B831BC-B283-4AE4-9B2D-E98A7985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/>
              <a:t>Mãe receptora</a:t>
            </a:r>
          </a:p>
        </p:txBody>
      </p:sp>
      <p:pic>
        <p:nvPicPr>
          <p:cNvPr id="33795" name="Espaço Reservado para Conteúdo 4" descr="Uma imagem contendo mamífero, animal, roedor, comida&#10;&#10;Descrição gerada com muito alta confiança">
            <a:extLst>
              <a:ext uri="{FF2B5EF4-FFF2-40B4-BE49-F238E27FC236}">
                <a16:creationId xmlns:a16="http://schemas.microsoft.com/office/drawing/2014/main" id="{E432FCD1-5AD7-4A51-A5A7-B93D6086B6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2650" y="2551113"/>
            <a:ext cx="3867150" cy="2900362"/>
          </a:xfrm>
        </p:spPr>
      </p:pic>
      <p:pic>
        <p:nvPicPr>
          <p:cNvPr id="33796" name="Espaço Reservado para Conteúdo 7" descr="Uma imagem contendo pessoa, mão, mantendo, comida&#10;&#10;Descrição gerada com muito alta confiança">
            <a:extLst>
              <a:ext uri="{FF2B5EF4-FFF2-40B4-BE49-F238E27FC236}">
                <a16:creationId xmlns:a16="http://schemas.microsoft.com/office/drawing/2014/main" id="{B268589D-465F-4CB8-AC63-421202813A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551113"/>
            <a:ext cx="3867150" cy="2900362"/>
          </a:xfrm>
        </p:spPr>
      </p:pic>
      <p:sp>
        <p:nvSpPr>
          <p:cNvPr id="33797" name="CaixaDeTexto 8">
            <a:extLst>
              <a:ext uri="{FF2B5EF4-FFF2-40B4-BE49-F238E27FC236}">
                <a16:creationId xmlns:a16="http://schemas.microsoft.com/office/drawing/2014/main" id="{29FA6A81-C107-48AD-A055-FFCBFF639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89" y="5805489"/>
            <a:ext cx="2775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+mn-lt"/>
              </a:rPr>
              <a:t>Fonte: CEMIB/UNICAMP</a:t>
            </a: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Título 1">
            <a:extLst>
              <a:ext uri="{FF2B5EF4-FFF2-40B4-BE49-F238E27FC236}">
                <a16:creationId xmlns:a16="http://schemas.microsoft.com/office/drawing/2014/main" id="{C5BC51E6-54C9-480C-B6FF-4075363C6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pt-BR" altLang="pt-BR" sz="5200"/>
              <a:t>Transferência de embriões</a:t>
            </a:r>
          </a:p>
        </p:txBody>
      </p:sp>
      <p:pic>
        <p:nvPicPr>
          <p:cNvPr id="6" name="Imagem 5" descr="Uma imagem contendo tatuagem&#10;&#10;Descrição gerada automaticamente">
            <a:extLst>
              <a:ext uri="{FF2B5EF4-FFF2-40B4-BE49-F238E27FC236}">
                <a16:creationId xmlns:a16="http://schemas.microsoft.com/office/drawing/2014/main" id="{38576CBD-D35D-4601-A752-AFBC1D846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9" r="26780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0D1735-02BF-473E-A2FF-C9B0209B4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  <a:defRPr/>
            </a:pPr>
            <a:r>
              <a:rPr lang="pt-BR" sz="2000" dirty="0">
                <a:cs typeface="Arial" panose="020B0604020202020204" pitchFamily="34" charset="0"/>
              </a:rPr>
              <a:t>Transferência cirúrgica de embriões em fases  iniciais de desenvolvimento de fêmeas doadoras infectadas para fêmeas receptoras com alto padrão sanitário (SPF ou </a:t>
            </a:r>
            <a:r>
              <a:rPr lang="pt-BR" sz="2000" i="1" dirty="0" err="1">
                <a:cs typeface="Arial" panose="020B0604020202020204" pitchFamily="34" charset="0"/>
              </a:rPr>
              <a:t>germ-free</a:t>
            </a:r>
            <a:r>
              <a:rPr lang="pt-BR" sz="2000" dirty="0">
                <a:cs typeface="Arial" panose="020B0604020202020204" pitchFamily="34" charset="0"/>
              </a:rPr>
              <a:t>);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  <a:defRPr/>
            </a:pPr>
            <a:r>
              <a:rPr lang="pt-BR" sz="2000" dirty="0">
                <a:cs typeface="Arial" panose="020B0604020202020204" pitchFamily="34" charset="0"/>
              </a:rPr>
              <a:t>Utiliza menor número de animais que a cesariana;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  <a:defRPr/>
            </a:pPr>
            <a:r>
              <a:rPr lang="pt-BR" sz="2000" dirty="0">
                <a:cs typeface="Arial" panose="020B0604020202020204" pitchFamily="34" charset="0"/>
              </a:rPr>
              <a:t>A fêmea receptora não rejeita a ninhada;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  <a:defRPr/>
            </a:pPr>
            <a:r>
              <a:rPr lang="pt-BR" altLang="pt-BR" sz="2000" dirty="0"/>
              <a:t>Métodos naturais ou Fertilização </a:t>
            </a:r>
            <a:r>
              <a:rPr lang="pt-BR" altLang="pt-BR" sz="2000" i="1" dirty="0"/>
              <a:t>in vitro</a:t>
            </a:r>
            <a:r>
              <a:rPr lang="pt-BR" altLang="pt-BR" sz="2000" dirty="0"/>
              <a:t>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  <a:defRPr/>
            </a:pPr>
            <a:endParaRPr lang="pt-BR" sz="20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endParaRPr lang="pt-BR" sz="18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endParaRPr lang="pt-BR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54" name="Título 1">
            <a:extLst>
              <a:ext uri="{FF2B5EF4-FFF2-40B4-BE49-F238E27FC236}">
                <a16:creationId xmlns:a16="http://schemas.microsoft.com/office/drawing/2014/main" id="{51057AAA-8D15-4269-94C5-B3A9494D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978619"/>
            <a:ext cx="5991244" cy="1106424"/>
          </a:xfrm>
        </p:spPr>
        <p:txBody>
          <a:bodyPr>
            <a:normAutofit/>
          </a:bodyPr>
          <a:lstStyle/>
          <a:p>
            <a:r>
              <a:rPr lang="pt-BR" altLang="pt-BR" sz="3200"/>
              <a:t>Transferência de embriões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55" name="Espaço Reservado para Conteúdo 2">
            <a:extLst>
              <a:ext uri="{FF2B5EF4-FFF2-40B4-BE49-F238E27FC236}">
                <a16:creationId xmlns:a16="http://schemas.microsoft.com/office/drawing/2014/main" id="{14904CD1-4227-4636-A54D-D7A4109AB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5993892" cy="35602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altLang="pt-BR" sz="1800">
                <a:cs typeface="Arial" panose="020B0604020202020204" pitchFamily="34" charset="0"/>
              </a:rPr>
              <a:t>Diminui o risco de transmissão vertical de doenças, por exemplo: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1800" i="1">
                <a:cs typeface="Arial" panose="020B0604020202020204" pitchFamily="34" charset="0"/>
              </a:rPr>
              <a:t>Encephalitozoon cuniculi;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1800" i="1">
                <a:cs typeface="Arial" panose="020B0604020202020204" pitchFamily="34" charset="0"/>
              </a:rPr>
              <a:t>Mycoplasma pulmonis;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1800" i="1">
                <a:cs typeface="Arial" panose="020B0604020202020204" pitchFamily="34" charset="0"/>
              </a:rPr>
              <a:t>Pasteurella pneumotropica</a:t>
            </a:r>
            <a:r>
              <a:rPr lang="pt-BR" altLang="pt-BR" sz="1800"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1800" i="1">
                <a:cs typeface="Arial" panose="020B0604020202020204" pitchFamily="34" charset="0"/>
              </a:rPr>
              <a:t>Salmonella</a:t>
            </a:r>
            <a:r>
              <a:rPr lang="pt-BR" altLang="pt-BR" sz="1800">
                <a:cs typeface="Arial" panose="020B0604020202020204" pitchFamily="34" charset="0"/>
              </a:rPr>
              <a:t> entérica;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1800">
                <a:cs typeface="Arial" panose="020B0604020202020204" pitchFamily="34" charset="0"/>
              </a:rPr>
              <a:t>Coriomeningite linfocítica;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1800">
                <a:cs typeface="Arial" panose="020B0604020202020204" pitchFamily="34" charset="0"/>
              </a:rPr>
              <a:t>Citomegalovírus.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502EC3D-6B87-42D9-B9C5-28D017EB5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814" y="1298679"/>
            <a:ext cx="4097657" cy="41600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1C5376-C690-481C-960F-F6A3EA0FC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naturais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9FB248-3D8F-425F-86A2-FBEDAEDEC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Protocolo de superovulação com PMSG e </a:t>
            </a:r>
            <a:r>
              <a:rPr lang="pt-BR" dirty="0" err="1"/>
              <a:t>hCG</a:t>
            </a:r>
            <a:r>
              <a:rPr lang="pt-BR" dirty="0"/>
              <a:t>;</a:t>
            </a:r>
          </a:p>
          <a:p>
            <a:r>
              <a:rPr lang="pt-BR" dirty="0"/>
              <a:t>Acasalamento programado;</a:t>
            </a:r>
          </a:p>
          <a:p>
            <a:r>
              <a:rPr lang="pt-BR" dirty="0"/>
              <a:t>1,5 </a:t>
            </a:r>
            <a:r>
              <a:rPr lang="pt-BR" dirty="0" err="1"/>
              <a:t>dpc</a:t>
            </a:r>
            <a:r>
              <a:rPr lang="pt-BR" dirty="0"/>
              <a:t> fazer a eutanásia da fêmea e retirar os </a:t>
            </a:r>
            <a:r>
              <a:rPr lang="pt-BR" dirty="0" err="1"/>
              <a:t>ovidutos</a:t>
            </a:r>
            <a:r>
              <a:rPr lang="pt-BR" dirty="0"/>
              <a:t>;</a:t>
            </a:r>
          </a:p>
          <a:p>
            <a:r>
              <a:rPr lang="pt-BR" altLang="pt-BR" sz="2800" dirty="0"/>
              <a:t>Os embriões devem passar por 10 lavagens com diluição de pelo menos 100 x em relação a anterior, utilizando-se uma pipeta nova a cada passagem;</a:t>
            </a:r>
          </a:p>
          <a:p>
            <a:r>
              <a:rPr lang="pt-BR" dirty="0"/>
              <a:t>Os embriões recolhidos podem ser transferidos para a fêmea SPF receptora, congelado ou incubado;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1211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1CB87D2-D28E-4FB0-8A45-06469381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6168776" cy="1165002"/>
          </a:xfrm>
        </p:spPr>
        <p:txBody>
          <a:bodyPr anchor="b">
            <a:normAutofit/>
          </a:bodyPr>
          <a:lstStyle/>
          <a:p>
            <a:r>
              <a:rPr lang="pt-BR" altLang="pt-BR" sz="3600" dirty="0"/>
              <a:t>O que é </a:t>
            </a:r>
            <a:r>
              <a:rPr lang="pt-BR" altLang="pt-BR" sz="3600" dirty="0" err="1"/>
              <a:t>rederivação</a:t>
            </a:r>
            <a:r>
              <a:rPr lang="pt-BR" altLang="pt-BR" sz="3600" dirty="0"/>
              <a:t>?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DC7068-79F4-4790-967D-EE21AB213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8346898" cy="40954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pt-BR" sz="1800" b="1" dirty="0">
                <a:cs typeface="Arial" panose="020B0604020202020204" pitchFamily="34" charset="0"/>
              </a:rPr>
              <a:t>Metodologia utilizada para a descontaminação de animais de laboratório.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  <a:defRPr/>
            </a:pPr>
            <a:r>
              <a:rPr lang="pt-BR" sz="1800" dirty="0">
                <a:cs typeface="Arial" panose="020B0604020202020204" pitchFamily="34" charset="0"/>
              </a:rPr>
              <a:t>Elimina patógenos e agentes oportunistas;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  <a:defRPr/>
            </a:pPr>
            <a:r>
              <a:rPr lang="pt-BR" sz="1800" dirty="0">
                <a:cs typeface="Arial" panose="020B0604020202020204" pitchFamily="34" charset="0"/>
              </a:rPr>
              <a:t>Utilizada para produção de animais </a:t>
            </a:r>
            <a:r>
              <a:rPr lang="pt-BR" sz="1800" dirty="0" err="1">
                <a:cs typeface="Arial" panose="020B0604020202020204" pitchFamily="34" charset="0"/>
              </a:rPr>
              <a:t>axênicos</a:t>
            </a:r>
            <a:r>
              <a:rPr lang="pt-BR" sz="1800" dirty="0">
                <a:cs typeface="Arial" panose="020B0604020202020204" pitchFamily="34" charset="0"/>
              </a:rPr>
              <a:t>, </a:t>
            </a:r>
            <a:r>
              <a:rPr lang="pt-BR" sz="1800" dirty="0" err="1">
                <a:cs typeface="Arial" panose="020B0604020202020204" pitchFamily="34" charset="0"/>
              </a:rPr>
              <a:t>gnotobióticos</a:t>
            </a:r>
            <a:r>
              <a:rPr lang="pt-BR" sz="1800" dirty="0">
                <a:cs typeface="Arial" panose="020B0604020202020204" pitchFamily="34" charset="0"/>
              </a:rPr>
              <a:t>, SPF e SOPF;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  <a:defRPr/>
            </a:pPr>
            <a:r>
              <a:rPr lang="pt-BR" sz="1800" dirty="0">
                <a:cs typeface="Arial" panose="020B0604020202020204" pitchFamily="34" charset="0"/>
              </a:rPr>
              <a:t>Entrada de novas linhagens - redução dos riscos de introdução de doenças na colônia;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  <a:defRPr/>
            </a:pPr>
            <a:r>
              <a:rPr lang="pt-BR" sz="1800" dirty="0">
                <a:cs typeface="Arial" panose="020B0604020202020204" pitchFamily="34" charset="0"/>
              </a:rPr>
              <a:t>Promove o refinamento - melhora nas condições sanitárias dos animais;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  <a:defRPr/>
            </a:pPr>
            <a:r>
              <a:rPr lang="pt-BR" sz="1800" dirty="0">
                <a:cs typeface="Arial" panose="020B0604020202020204" pitchFamily="34" charset="0"/>
              </a:rPr>
              <a:t>Reduz o número de animais utilizados na pesquisa - padronização sanitária da colônia;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  <a:defRPr/>
            </a:pPr>
            <a:r>
              <a:rPr lang="pt-BR" altLang="pt-BR" sz="1800" dirty="0"/>
              <a:t>Estudos da interação entre a microbiota e o hospedeiro;</a:t>
            </a:r>
            <a:endParaRPr lang="pt-BR" sz="18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pt-BR" sz="1500" dirty="0"/>
          </a:p>
        </p:txBody>
      </p:sp>
      <p:pic>
        <p:nvPicPr>
          <p:cNvPr id="5" name="Picture 2" descr="https://www.jax.org/~/media/jaxweb/images/jax-mice-and-services/mice/web_0009_find-and-order-jax-mice.jpg?h=316&amp;w=467&amp;la=en">
            <a:extLst>
              <a:ext uri="{FF2B5EF4-FFF2-40B4-BE49-F238E27FC236}">
                <a16:creationId xmlns:a16="http://schemas.microsoft.com/office/drawing/2014/main" id="{5E1F245D-2784-44E9-B2F4-233A87CB9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 r="14748" b="-1"/>
          <a:stretch/>
        </p:blipFill>
        <p:spPr bwMode="auto">
          <a:xfrm>
            <a:off x="9399761" y="194099"/>
            <a:ext cx="2792239" cy="286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462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Quarentena </a:t>
            </a:r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Superovulação das doadoras</a:t>
            </a:r>
          </a:p>
        </p:txBody>
      </p:sp>
      <p:graphicFrame>
        <p:nvGraphicFramePr>
          <p:cNvPr id="11" name="Espaço Reservado para Conteú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469013"/>
              </p:ext>
            </p:extLst>
          </p:nvPr>
        </p:nvGraphicFramePr>
        <p:xfrm>
          <a:off x="838200" y="1825625"/>
          <a:ext cx="10515600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8701-02AC-4CA6-B382-EDE110B0A9D5}" type="slidenum">
              <a:rPr lang="pt-BR" smtClean="0"/>
              <a:t>20</a:t>
            </a:fld>
            <a:endParaRPr lang="pt-BR"/>
          </a:p>
        </p:txBody>
      </p:sp>
      <p:sp>
        <p:nvSpPr>
          <p:cNvPr id="4" name="Balão de Fala: Retângulo com Cantos Arredondados 3"/>
          <p:cNvSpPr/>
          <p:nvPr/>
        </p:nvSpPr>
        <p:spPr>
          <a:xfrm>
            <a:off x="10282518" y="458282"/>
            <a:ext cx="1398494" cy="1277471"/>
          </a:xfrm>
          <a:prstGeom prst="wedgeRoundRect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468536" y="608235"/>
            <a:ext cx="1048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Protocolo executado por pessoal da área de quarentena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4810539" y="1987826"/>
            <a:ext cx="0" cy="4903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385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>
            <a:extLst>
              <a:ext uri="{FF2B5EF4-FFF2-40B4-BE49-F238E27FC236}">
                <a16:creationId xmlns:a16="http://schemas.microsoft.com/office/drawing/2014/main" id="{D64E525A-429A-443B-8C4C-2ED3BCD6C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Acasalamentos programados</a:t>
            </a:r>
          </a:p>
        </p:txBody>
      </p:sp>
      <p:sp>
        <p:nvSpPr>
          <p:cNvPr id="17411" name="Espaço Reservado para Texto 13">
            <a:extLst>
              <a:ext uri="{FF2B5EF4-FFF2-40B4-BE49-F238E27FC236}">
                <a16:creationId xmlns:a16="http://schemas.microsoft.com/office/drawing/2014/main" id="{ACC004FD-80B7-4ECE-8562-F870AE010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7" y="2678832"/>
            <a:ext cx="4937760" cy="442469"/>
          </a:xfrm>
        </p:spPr>
        <p:txBody>
          <a:bodyPr>
            <a:normAutofit/>
          </a:bodyPr>
          <a:lstStyle/>
          <a:p>
            <a:pPr algn="ctr"/>
            <a:r>
              <a:rPr lang="pt-BR" altLang="pt-BR" sz="2000" dirty="0"/>
              <a:t>Presença do tampão vaginal </a:t>
            </a:r>
          </a:p>
        </p:txBody>
      </p:sp>
      <p:pic>
        <p:nvPicPr>
          <p:cNvPr id="17412" name="Espaço Reservado para Conteúdo 6" descr="Uma imagem contendo animal, interior, mamífero, gato&#10;&#10;Descrição gerada com muito alta confiança">
            <a:extLst>
              <a:ext uri="{FF2B5EF4-FFF2-40B4-BE49-F238E27FC236}">
                <a16:creationId xmlns:a16="http://schemas.microsoft.com/office/drawing/2014/main" id="{36209677-C239-4651-B3EA-4D3FA76A637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5536" y="3196562"/>
            <a:ext cx="4317823" cy="3240583"/>
          </a:xfrm>
        </p:spPr>
      </p:pic>
      <p:sp>
        <p:nvSpPr>
          <p:cNvPr id="17413" name="Espaço Reservado para Texto 14">
            <a:extLst>
              <a:ext uri="{FF2B5EF4-FFF2-40B4-BE49-F238E27FC236}">
                <a16:creationId xmlns:a16="http://schemas.microsoft.com/office/drawing/2014/main" id="{9620BF7A-A73B-4368-8D32-BFF51588AD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5595" y="2505222"/>
            <a:ext cx="4937760" cy="616079"/>
          </a:xfrm>
        </p:spPr>
        <p:txBody>
          <a:bodyPr>
            <a:normAutofit/>
          </a:bodyPr>
          <a:lstStyle/>
          <a:p>
            <a:pPr algn="ctr"/>
            <a:r>
              <a:rPr lang="pt-BR" altLang="pt-BR" sz="2000" dirty="0"/>
              <a:t>Fêmea sem tampão vaginal</a:t>
            </a:r>
          </a:p>
        </p:txBody>
      </p:sp>
      <p:pic>
        <p:nvPicPr>
          <p:cNvPr id="17414" name="Espaço Reservado para Conteúdo 12" descr="Uma imagem contendo interior, animal, pessoa, mamífero&#10;&#10;Descrição gerada com muito alta confiança">
            <a:extLst>
              <a:ext uri="{FF2B5EF4-FFF2-40B4-BE49-F238E27FC236}">
                <a16:creationId xmlns:a16="http://schemas.microsoft.com/office/drawing/2014/main" id="{2B4DD694-CA88-4AC6-A935-75E8AD053C7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9631" y="3196561"/>
            <a:ext cx="4320189" cy="3240583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F7DF043-1351-433C-A845-359A1C711CFE}"/>
              </a:ext>
            </a:extLst>
          </p:cNvPr>
          <p:cNvSpPr txBox="1"/>
          <p:nvPr/>
        </p:nvSpPr>
        <p:spPr>
          <a:xfrm>
            <a:off x="7858125" y="64142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Fonte: arquivo pessoal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Uma imagem contendo no interior, pequeno, cachorro, gato&#10;&#10;Descrição gerada automaticamente">
            <a:extLst>
              <a:ext uri="{FF2B5EF4-FFF2-40B4-BE49-F238E27FC236}">
                <a16:creationId xmlns:a16="http://schemas.microsoft.com/office/drawing/2014/main" id="{AAA6D6A6-61A1-4C85-827D-B029FC49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Imagem 8" descr="Uma imagem contendo jogo, remoto, bola, vídeo&#10;&#10;Descrição gerada automaticamente">
            <a:extLst>
              <a:ext uri="{FF2B5EF4-FFF2-40B4-BE49-F238E27FC236}">
                <a16:creationId xmlns:a16="http://schemas.microsoft.com/office/drawing/2014/main" id="{0C0D2FFA-565E-400F-95B3-3D428A148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" r="2" b="2657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0" name="Espaço Reservado para Conteúdo 6">
            <a:extLst>
              <a:ext uri="{FF2B5EF4-FFF2-40B4-BE49-F238E27FC236}">
                <a16:creationId xmlns:a16="http://schemas.microsoft.com/office/drawing/2014/main" id="{B38CEA0A-D943-46C1-9C80-13B48B3B1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7" r="2" b="234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844918-F68D-41FA-BFE3-FF9C8093D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pt-BR" sz="2800" dirty="0"/>
              <a:t>Métodos naturais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1CA6223-280D-4724-89A2-C6423DC15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pt-BR" altLang="pt-BR" sz="1800" dirty="0"/>
              <a:t>Linhagem a ser </a:t>
            </a:r>
            <a:r>
              <a:rPr lang="pt-BR" altLang="pt-BR" sz="1800" dirty="0" err="1"/>
              <a:t>rederivada</a:t>
            </a:r>
            <a:r>
              <a:rPr lang="pt-BR" altLang="pt-BR" sz="1800" dirty="0"/>
              <a:t> deve ser mantida isolada na área de quarentena;</a:t>
            </a:r>
          </a:p>
          <a:p>
            <a:r>
              <a:rPr lang="pt-BR" altLang="pt-BR" sz="1800" dirty="0"/>
              <a:t>Método eficiente para colheita de embriões;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7" name="Imagem 6" descr="Uma imagem contendo no interior, pessoa, mesa, pequeno&#10;&#10;Descrição gerada automaticamente">
            <a:extLst>
              <a:ext uri="{FF2B5EF4-FFF2-40B4-BE49-F238E27FC236}">
                <a16:creationId xmlns:a16="http://schemas.microsoft.com/office/drawing/2014/main" id="{B6E77D88-F5C2-473D-889B-BCB9265749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r="-1" b="-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A502B30-CBC7-4696-BEAA-2915833097C9}"/>
              </a:ext>
            </a:extLst>
          </p:cNvPr>
          <p:cNvSpPr txBox="1"/>
          <p:nvPr/>
        </p:nvSpPr>
        <p:spPr>
          <a:xfrm>
            <a:off x="5007687" y="6181344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arquivo pessoal</a:t>
            </a:r>
          </a:p>
        </p:txBody>
      </p:sp>
    </p:spTree>
    <p:extLst>
      <p:ext uri="{BB962C8B-B14F-4D97-AF65-F5344CB8AC3E}">
        <p14:creationId xmlns:p14="http://schemas.microsoft.com/office/powerpoint/2010/main" val="3622912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1244A8-553D-43E8-98D9-F5348A15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Fertilização in vitro - FIV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8AC5CC-4378-4961-9DB3-6E04C362C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Protocolo de superovulação com PMSG e </a:t>
            </a:r>
            <a:r>
              <a:rPr lang="pt-BR" dirty="0" err="1"/>
              <a:t>hCG</a:t>
            </a:r>
            <a:r>
              <a:rPr lang="pt-BR" dirty="0"/>
              <a:t>;</a:t>
            </a:r>
          </a:p>
          <a:p>
            <a:r>
              <a:rPr lang="pt-BR" dirty="0"/>
              <a:t>Esperma fresco ou congelado              capacitação; </a:t>
            </a:r>
          </a:p>
          <a:p>
            <a:r>
              <a:rPr lang="pt-BR" dirty="0"/>
              <a:t>Retirada de </a:t>
            </a:r>
            <a:r>
              <a:rPr lang="pt-BR" dirty="0" err="1"/>
              <a:t>ovidutos</a:t>
            </a:r>
            <a:r>
              <a:rPr lang="pt-BR" dirty="0"/>
              <a:t> e colheita de </a:t>
            </a:r>
            <a:r>
              <a:rPr lang="pt-BR" dirty="0" err="1"/>
              <a:t>oócitos</a:t>
            </a:r>
            <a:r>
              <a:rPr lang="pt-BR" dirty="0"/>
              <a:t>;</a:t>
            </a:r>
          </a:p>
          <a:p>
            <a:r>
              <a:rPr lang="pt-BR" dirty="0"/>
              <a:t>Fertilização dos </a:t>
            </a:r>
            <a:r>
              <a:rPr lang="pt-BR" dirty="0" err="1"/>
              <a:t>oócitos</a:t>
            </a:r>
            <a:r>
              <a:rPr lang="pt-BR" dirty="0"/>
              <a:t> + espermatozoides;</a:t>
            </a:r>
          </a:p>
          <a:p>
            <a:r>
              <a:rPr lang="pt-BR" dirty="0"/>
              <a:t>Lavagem dos embriões              incubação overnight;</a:t>
            </a:r>
          </a:p>
          <a:p>
            <a:r>
              <a:rPr lang="pt-BR" dirty="0"/>
              <a:t>Os embriões recolhidos podem ser transferidos para a fêmea SPF receptora, congelado ou incubado;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8B4ACACE-5F33-4893-8FE1-5C508670F5CE}"/>
              </a:ext>
            </a:extLst>
          </p:cNvPr>
          <p:cNvSpPr/>
          <p:nvPr/>
        </p:nvSpPr>
        <p:spPr>
          <a:xfrm>
            <a:off x="6096000" y="3181350"/>
            <a:ext cx="847725" cy="247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6E2F08EF-7C79-43C9-8622-E0E05B656838}"/>
              </a:ext>
            </a:extLst>
          </p:cNvPr>
          <p:cNvSpPr/>
          <p:nvPr/>
        </p:nvSpPr>
        <p:spPr>
          <a:xfrm>
            <a:off x="5143500" y="4724400"/>
            <a:ext cx="847725" cy="247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302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C2AC11E-3162-4990-A36E-92B07ECF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CA5F1E-D952-4AB8-8717-435A5AD7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>
            <a:normAutofit/>
          </a:bodyPr>
          <a:lstStyle/>
          <a:p>
            <a:r>
              <a:rPr lang="pt-BR" sz="2800"/>
              <a:t>Fertilização in vitro - FIV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4B31B6-4F75-49D7-B92E-C5AE5FF6C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8296"/>
            <a:ext cx="3721608" cy="3502152"/>
          </a:xfrm>
        </p:spPr>
        <p:txBody>
          <a:bodyPr>
            <a:normAutofit/>
          </a:bodyPr>
          <a:lstStyle/>
          <a:p>
            <a:r>
              <a:rPr lang="pt-BR" sz="1700" dirty="0"/>
              <a:t>É necessário um número elevado de fêmeas;</a:t>
            </a:r>
          </a:p>
          <a:p>
            <a:r>
              <a:rPr lang="pt-BR" sz="1700" dirty="0"/>
              <a:t>Apenas um macho;</a:t>
            </a:r>
          </a:p>
          <a:p>
            <a:r>
              <a:rPr lang="pt-BR" altLang="pt-BR" sz="1800" dirty="0">
                <a:cs typeface="Arial" panose="020B0604020202020204" pitchFamily="34" charset="0"/>
              </a:rPr>
              <a:t>Equipamentos e insumos adequados;</a:t>
            </a:r>
          </a:p>
          <a:p>
            <a:endParaRPr lang="pt-BR" sz="17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0963A3-9BDE-47EA-8BE7-5D18A9F7F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267" y="759652"/>
            <a:ext cx="3248351" cy="24362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7B10F99-2B7D-4789-A28F-59B8C9ABD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914" y="759653"/>
            <a:ext cx="3248352" cy="243626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56A52CF-7472-417F-9937-0307D4681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268" y="3564164"/>
            <a:ext cx="3248352" cy="243626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C311A95-170D-424E-A42A-EE011E0A9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914" y="3565799"/>
            <a:ext cx="3248352" cy="243006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029C9A6-1968-456E-BA11-CDA7084C2B2F}"/>
              </a:ext>
            </a:extLst>
          </p:cNvPr>
          <p:cNvSpPr txBox="1"/>
          <p:nvPr/>
        </p:nvSpPr>
        <p:spPr>
          <a:xfrm>
            <a:off x="9606337" y="6098347"/>
            <a:ext cx="311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Joana Bom</a:t>
            </a:r>
          </a:p>
        </p:txBody>
      </p:sp>
    </p:spTree>
    <p:extLst>
      <p:ext uri="{BB962C8B-B14F-4D97-AF65-F5344CB8AC3E}">
        <p14:creationId xmlns:p14="http://schemas.microsoft.com/office/powerpoint/2010/main" val="229007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290B8E-DAF9-4AA6-97A0-CFD4550CF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pt-BR" sz="5200"/>
              <a:t> Criopreservação de embriões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5E4FC9-9172-485B-B1EB-299689603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68770" cy="2825496"/>
          </a:xfrm>
        </p:spPr>
        <p:txBody>
          <a:bodyPr>
            <a:normAutofit/>
          </a:bodyPr>
          <a:lstStyle/>
          <a:p>
            <a:r>
              <a:rPr lang="pt-BR" altLang="pt-BR" sz="1800"/>
              <a:t>O princípio da criopreservação consiste na preservação de células, embriões ou material biológico em baixa temperatura decorrente de processo criogênico (conservação em nitrogênio líquido -196ºC), visando garantir sua integridade físico-química, genética e biológica. </a:t>
            </a:r>
          </a:p>
          <a:p>
            <a:endParaRPr lang="pt-BR" sz="18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AA3C5B-1F2B-418E-B809-F0D1EE36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4066" y="1976911"/>
            <a:ext cx="4237686" cy="28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922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9B6EC1-9319-40CF-A4C5-284C7F91F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t-BR" dirty="0"/>
              <a:t>Criopreservação de embriões</a:t>
            </a:r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F9FC38-264A-4E4C-AB8D-C5CE27A94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09" y="2221992"/>
            <a:ext cx="10576516" cy="40873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endParaRPr lang="en-US" altLang="pt-BR" sz="1000" b="1" dirty="0"/>
          </a:p>
          <a:p>
            <a:pPr>
              <a:lnSpc>
                <a:spcPct val="100000"/>
              </a:lnSpc>
            </a:pPr>
            <a:r>
              <a:rPr lang="en-US" altLang="pt-BR" sz="1900" b="1" dirty="0" err="1"/>
              <a:t>Congelamento</a:t>
            </a:r>
            <a:r>
              <a:rPr lang="en-US" altLang="pt-BR" sz="1900" b="1" dirty="0"/>
              <a:t> lento de </a:t>
            </a:r>
            <a:r>
              <a:rPr lang="en-US" altLang="pt-BR" sz="1900" b="1" dirty="0" err="1"/>
              <a:t>embriões</a:t>
            </a:r>
            <a:endParaRPr lang="en-US" altLang="pt-BR" sz="1900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pt-BR" sz="1900" dirty="0"/>
              <a:t>O </a:t>
            </a:r>
            <a:r>
              <a:rPr lang="en-US" altLang="pt-BR" sz="1900" dirty="0" err="1"/>
              <a:t>congelamento</a:t>
            </a:r>
            <a:r>
              <a:rPr lang="en-US" altLang="pt-BR" sz="1900" dirty="0"/>
              <a:t> lento </a:t>
            </a:r>
            <a:r>
              <a:rPr lang="en-US" altLang="pt-BR" sz="1900" dirty="0" err="1"/>
              <a:t>consiste</a:t>
            </a:r>
            <a:r>
              <a:rPr lang="en-US" altLang="pt-BR" sz="1900" dirty="0"/>
              <a:t> </a:t>
            </a:r>
            <a:r>
              <a:rPr lang="en-US" altLang="pt-BR" sz="1900" dirty="0" err="1"/>
              <a:t>em</a:t>
            </a:r>
            <a:r>
              <a:rPr lang="en-US" altLang="pt-BR" sz="1900" dirty="0"/>
              <a:t> um </a:t>
            </a:r>
            <a:r>
              <a:rPr lang="en-US" altLang="pt-BR" sz="1900" dirty="0" err="1"/>
              <a:t>pré-equilíbrio</a:t>
            </a:r>
            <a:r>
              <a:rPr lang="en-US" altLang="pt-BR" sz="1900" dirty="0"/>
              <a:t> e </a:t>
            </a:r>
            <a:r>
              <a:rPr lang="en-US" altLang="pt-BR" sz="1900" dirty="0" err="1"/>
              <a:t>exposição</a:t>
            </a:r>
            <a:r>
              <a:rPr lang="en-US" altLang="pt-BR" sz="1900" dirty="0"/>
              <a:t> dos </a:t>
            </a:r>
            <a:r>
              <a:rPr lang="en-US" altLang="pt-BR" sz="1900" dirty="0" err="1"/>
              <a:t>embriões</a:t>
            </a:r>
            <a:r>
              <a:rPr lang="en-US" altLang="pt-BR" sz="1900" dirty="0"/>
              <a:t> à </a:t>
            </a:r>
            <a:r>
              <a:rPr lang="en-US" altLang="pt-BR" sz="1900" dirty="0" err="1"/>
              <a:t>solução</a:t>
            </a:r>
            <a:r>
              <a:rPr lang="en-US" altLang="pt-BR" sz="1900" dirty="0"/>
              <a:t> </a:t>
            </a:r>
            <a:r>
              <a:rPr lang="en-US" altLang="pt-BR" sz="1900" dirty="0" err="1"/>
              <a:t>crioprotetora</a:t>
            </a:r>
            <a:r>
              <a:rPr lang="en-US" altLang="pt-BR" sz="1900" dirty="0"/>
              <a:t>, para que </a:t>
            </a:r>
            <a:r>
              <a:rPr lang="en-US" altLang="pt-BR" sz="1900" dirty="0" err="1"/>
              <a:t>estes</a:t>
            </a:r>
            <a:r>
              <a:rPr lang="en-US" altLang="pt-BR" sz="1900" dirty="0"/>
              <a:t> </a:t>
            </a:r>
            <a:r>
              <a:rPr lang="en-US" altLang="pt-BR" sz="1900" dirty="0" err="1"/>
              <a:t>sejam</a:t>
            </a:r>
            <a:r>
              <a:rPr lang="en-US" altLang="pt-BR" sz="1900" dirty="0"/>
              <a:t>, </a:t>
            </a:r>
            <a:r>
              <a:rPr lang="en-US" altLang="pt-BR" sz="1900" dirty="0" err="1"/>
              <a:t>então</a:t>
            </a:r>
            <a:r>
              <a:rPr lang="en-US" altLang="pt-BR" sz="1900" dirty="0"/>
              <a:t>, </a:t>
            </a:r>
            <a:r>
              <a:rPr lang="en-US" altLang="pt-BR" sz="1900" dirty="0" err="1"/>
              <a:t>submetidos</a:t>
            </a:r>
            <a:r>
              <a:rPr lang="en-US" altLang="pt-BR" sz="1900" dirty="0"/>
              <a:t> à </a:t>
            </a:r>
            <a:r>
              <a:rPr lang="en-US" altLang="pt-BR" sz="1900" dirty="0" err="1"/>
              <a:t>queda</a:t>
            </a:r>
            <a:r>
              <a:rPr lang="en-US" altLang="pt-BR" sz="1900" dirty="0"/>
              <a:t> de </a:t>
            </a:r>
            <a:r>
              <a:rPr lang="en-US" altLang="pt-BR" sz="1900" dirty="0" err="1"/>
              <a:t>temperatura</a:t>
            </a:r>
            <a:r>
              <a:rPr lang="en-US" altLang="pt-BR" sz="1900" dirty="0"/>
              <a:t> </a:t>
            </a:r>
            <a:r>
              <a:rPr lang="en-US" altLang="pt-BR" sz="1900" dirty="0" err="1"/>
              <a:t>em</a:t>
            </a:r>
            <a:r>
              <a:rPr lang="en-US" altLang="pt-BR" sz="1900" dirty="0"/>
              <a:t> </a:t>
            </a:r>
            <a:r>
              <a:rPr lang="en-US" altLang="pt-BR" sz="1900" dirty="0" err="1"/>
              <a:t>máquina</a:t>
            </a:r>
            <a:r>
              <a:rPr lang="en-US" altLang="pt-BR" sz="1900" dirty="0"/>
              <a:t> </a:t>
            </a:r>
            <a:r>
              <a:rPr lang="en-US" altLang="pt-BR" sz="1900" dirty="0" err="1"/>
              <a:t>programável</a:t>
            </a:r>
            <a:r>
              <a:rPr lang="en-US" altLang="pt-BR" sz="1900" dirty="0"/>
              <a:t>. 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pt-BR" sz="1900" b="1" dirty="0"/>
          </a:p>
          <a:p>
            <a:pPr>
              <a:lnSpc>
                <a:spcPct val="100000"/>
              </a:lnSpc>
            </a:pPr>
            <a:r>
              <a:rPr lang="en-US" altLang="pt-BR" sz="1900" b="1" dirty="0" err="1"/>
              <a:t>Congelamento</a:t>
            </a:r>
            <a:r>
              <a:rPr lang="en-US" altLang="pt-BR" sz="1900" b="1" dirty="0"/>
              <a:t> </a:t>
            </a:r>
            <a:r>
              <a:rPr lang="en-US" altLang="pt-BR" sz="1900" b="1" dirty="0" err="1"/>
              <a:t>rápido</a:t>
            </a:r>
            <a:r>
              <a:rPr lang="en-US" altLang="pt-BR" sz="1900" b="1" dirty="0"/>
              <a:t> de </a:t>
            </a:r>
            <a:r>
              <a:rPr lang="en-US" altLang="pt-BR" sz="1900" b="1" dirty="0" err="1"/>
              <a:t>embriões</a:t>
            </a:r>
            <a:endParaRPr lang="en-US" altLang="pt-BR" sz="1900" b="1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pt-BR" sz="1900" dirty="0" err="1"/>
              <a:t>Esta</a:t>
            </a:r>
            <a:r>
              <a:rPr lang="en-US" altLang="pt-BR" sz="1900" dirty="0"/>
              <a:t> </a:t>
            </a:r>
            <a:r>
              <a:rPr lang="en-US" altLang="pt-BR" sz="1900" dirty="0" err="1"/>
              <a:t>técnica</a:t>
            </a:r>
            <a:r>
              <a:rPr lang="en-US" altLang="pt-BR" sz="1900" dirty="0"/>
              <a:t> </a:t>
            </a:r>
            <a:r>
              <a:rPr lang="en-US" altLang="pt-BR" sz="1900" dirty="0" err="1"/>
              <a:t>pode</a:t>
            </a:r>
            <a:r>
              <a:rPr lang="en-US" altLang="pt-BR" sz="1900" dirty="0"/>
              <a:t> ser </a:t>
            </a:r>
            <a:r>
              <a:rPr lang="en-US" altLang="pt-BR" sz="1900" dirty="0" err="1"/>
              <a:t>considerada</a:t>
            </a:r>
            <a:r>
              <a:rPr lang="en-US" altLang="pt-BR" sz="1900" dirty="0"/>
              <a:t> um </a:t>
            </a:r>
            <a:r>
              <a:rPr lang="en-US" altLang="pt-BR" sz="1900" dirty="0" err="1"/>
              <a:t>método</a:t>
            </a:r>
            <a:r>
              <a:rPr lang="en-US" altLang="pt-BR" sz="1900" dirty="0"/>
              <a:t> de </a:t>
            </a:r>
            <a:r>
              <a:rPr lang="en-US" altLang="pt-BR" sz="1900" dirty="0" err="1"/>
              <a:t>criopreservação</a:t>
            </a:r>
            <a:r>
              <a:rPr lang="en-US" altLang="pt-BR" sz="1900" dirty="0"/>
              <a:t> </a:t>
            </a:r>
            <a:r>
              <a:rPr lang="en-US" altLang="pt-BR" sz="1900" dirty="0" err="1"/>
              <a:t>em</a:t>
            </a:r>
            <a:r>
              <a:rPr lang="en-US" altLang="pt-BR" sz="1900" dirty="0"/>
              <a:t> que a </a:t>
            </a:r>
            <a:r>
              <a:rPr lang="en-US" altLang="pt-BR" sz="1900" dirty="0" err="1"/>
              <a:t>formação</a:t>
            </a:r>
            <a:r>
              <a:rPr lang="en-US" altLang="pt-BR" sz="1900" dirty="0"/>
              <a:t> de </a:t>
            </a:r>
            <a:r>
              <a:rPr lang="en-US" altLang="pt-BR" sz="1900" dirty="0" err="1"/>
              <a:t>cristais</a:t>
            </a:r>
            <a:r>
              <a:rPr lang="en-US" altLang="pt-BR" sz="1900" dirty="0"/>
              <a:t> de </a:t>
            </a:r>
            <a:r>
              <a:rPr lang="en-US" altLang="pt-BR" sz="1900" dirty="0" err="1"/>
              <a:t>gelo</a:t>
            </a:r>
            <a:r>
              <a:rPr lang="en-US" altLang="pt-BR" sz="1900" dirty="0"/>
              <a:t> é </a:t>
            </a:r>
            <a:r>
              <a:rPr lang="en-US" altLang="pt-BR" sz="1900" dirty="0" err="1"/>
              <a:t>totalmente</a:t>
            </a:r>
            <a:r>
              <a:rPr lang="en-US" altLang="pt-BR" sz="1900" dirty="0"/>
              <a:t> </a:t>
            </a:r>
            <a:r>
              <a:rPr lang="en-US" altLang="pt-BR" sz="1900" dirty="0" err="1"/>
              <a:t>eliminada</a:t>
            </a:r>
            <a:r>
              <a:rPr lang="en-US" altLang="pt-BR" sz="1900" dirty="0"/>
              <a:t>. </a:t>
            </a:r>
            <a:r>
              <a:rPr lang="en-US" altLang="pt-BR" sz="1900" dirty="0" err="1"/>
              <a:t>Nela</a:t>
            </a:r>
            <a:r>
              <a:rPr lang="en-US" altLang="pt-BR" sz="1900" dirty="0"/>
              <a:t>, a </a:t>
            </a:r>
            <a:r>
              <a:rPr lang="en-US" altLang="pt-BR" sz="1900" dirty="0" err="1"/>
              <a:t>solidificação</a:t>
            </a:r>
            <a:r>
              <a:rPr lang="en-US" altLang="pt-BR" sz="1900" dirty="0"/>
              <a:t> é </a:t>
            </a:r>
            <a:r>
              <a:rPr lang="en-US" altLang="pt-BR" sz="1900" dirty="0" err="1"/>
              <a:t>atingida</a:t>
            </a:r>
            <a:r>
              <a:rPr lang="en-US" altLang="pt-BR" sz="1900" dirty="0"/>
              <a:t> </a:t>
            </a:r>
            <a:r>
              <a:rPr lang="en-US" altLang="pt-BR" sz="1900" dirty="0" err="1"/>
              <a:t>pelo</a:t>
            </a:r>
            <a:r>
              <a:rPr lang="en-US" altLang="pt-BR" sz="1900" dirty="0"/>
              <a:t> </a:t>
            </a:r>
            <a:r>
              <a:rPr lang="en-US" altLang="pt-BR" sz="1900" dirty="0" err="1"/>
              <a:t>aumento</a:t>
            </a:r>
            <a:r>
              <a:rPr lang="en-US" altLang="pt-BR" sz="1900" dirty="0"/>
              <a:t> </a:t>
            </a:r>
            <a:r>
              <a:rPr lang="en-US" altLang="pt-BR" sz="1900" dirty="0" err="1"/>
              <a:t>extremo</a:t>
            </a:r>
            <a:r>
              <a:rPr lang="en-US" altLang="pt-BR" sz="1900" dirty="0"/>
              <a:t> da </a:t>
            </a:r>
            <a:r>
              <a:rPr lang="en-US" altLang="pt-BR" sz="1900" dirty="0" err="1"/>
              <a:t>viscosidade</a:t>
            </a:r>
            <a:r>
              <a:rPr lang="en-US" altLang="pt-BR" sz="1900" dirty="0"/>
              <a:t> e </a:t>
            </a:r>
            <a:r>
              <a:rPr lang="en-US" altLang="pt-BR" sz="1900" dirty="0" err="1"/>
              <a:t>não</a:t>
            </a:r>
            <a:r>
              <a:rPr lang="en-US" altLang="pt-BR" sz="1900" dirty="0"/>
              <a:t> pela </a:t>
            </a:r>
            <a:r>
              <a:rPr lang="en-US" altLang="pt-BR" sz="1900" dirty="0" err="1"/>
              <a:t>cristalização</a:t>
            </a:r>
            <a:r>
              <a:rPr lang="en-US" altLang="pt-BR" sz="1900" dirty="0"/>
              <a:t>, </a:t>
            </a:r>
            <a:r>
              <a:rPr lang="en-US" altLang="pt-BR" sz="1900" dirty="0" err="1"/>
              <a:t>chegando</a:t>
            </a:r>
            <a:r>
              <a:rPr lang="en-US" altLang="pt-BR" sz="1900" dirty="0"/>
              <a:t> </a:t>
            </a:r>
            <a:r>
              <a:rPr lang="en-US" altLang="pt-BR" sz="1900" dirty="0" err="1"/>
              <a:t>diretamente</a:t>
            </a:r>
            <a:r>
              <a:rPr lang="en-US" altLang="pt-BR" sz="1900" dirty="0"/>
              <a:t> à </a:t>
            </a:r>
            <a:r>
              <a:rPr lang="en-US" altLang="pt-BR" sz="1900" dirty="0" err="1"/>
              <a:t>fase</a:t>
            </a:r>
            <a:r>
              <a:rPr lang="en-US" altLang="pt-BR" sz="1900" dirty="0"/>
              <a:t> </a:t>
            </a:r>
            <a:r>
              <a:rPr lang="en-US" altLang="pt-BR" sz="1900" dirty="0" err="1"/>
              <a:t>vítrea</a:t>
            </a:r>
            <a:r>
              <a:rPr lang="en-US" altLang="pt-BR" sz="1900" dirty="0"/>
              <a:t>.</a:t>
            </a:r>
          </a:p>
          <a:p>
            <a:pPr>
              <a:lnSpc>
                <a:spcPct val="100000"/>
              </a:lnSpc>
            </a:pPr>
            <a:endParaRPr lang="en-US" altLang="pt-BR" sz="1000" dirty="0"/>
          </a:p>
          <a:p>
            <a:pPr marL="0" indent="0">
              <a:lnSpc>
                <a:spcPct val="100000"/>
              </a:lnSpc>
              <a:buNone/>
            </a:pPr>
            <a:endParaRPr lang="en-US" altLang="pt-BR" sz="1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586" name="Picture 2" descr="E:\DSC00627.JPG">
            <a:extLst>
              <a:ext uri="{FF2B5EF4-FFF2-40B4-BE49-F238E27FC236}">
                <a16:creationId xmlns:a16="http://schemas.microsoft.com/office/drawing/2014/main" id="{B8B23950-309B-4173-A25A-FCCE2DFF8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2" r="-1" b="18404"/>
          <a:stretch/>
        </p:blipFill>
        <p:spPr bwMode="auto">
          <a:xfrm>
            <a:off x="352751" y="302429"/>
            <a:ext cx="11550506" cy="605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907F82A-857B-4C97-A75F-15F4CEB02F48}"/>
              </a:ext>
            </a:extLst>
          </p:cNvPr>
          <p:cNvSpPr txBox="1"/>
          <p:nvPr/>
        </p:nvSpPr>
        <p:spPr>
          <a:xfrm>
            <a:off x="8963025" y="6422509"/>
            <a:ext cx="2094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Joana Bom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AD3CD2-0170-422A-A52D-0F825D41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Banco de embriões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22CAB9-9C99-47C0-BA56-B939DB9D0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      custo de manutenção de animais;</a:t>
            </a:r>
          </a:p>
          <a:p>
            <a:r>
              <a:rPr lang="pt-BR" dirty="0"/>
              <a:t>      risco de transmissão de doenças infectocontagiosas entre instituições;</a:t>
            </a:r>
          </a:p>
          <a:p>
            <a:r>
              <a:rPr lang="pt-BR" dirty="0"/>
              <a:t>Facilidade na importação de animais;</a:t>
            </a:r>
          </a:p>
          <a:p>
            <a:r>
              <a:rPr lang="pt-BR" dirty="0"/>
              <a:t>Manutenção do padrão genético da linhagem;</a:t>
            </a:r>
          </a:p>
          <a:p>
            <a:r>
              <a:rPr lang="pt-BR" dirty="0"/>
              <a:t>  Produção de linhagens transgênicas. 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DFB86663-8349-4336-9268-23013A74CBA9}"/>
              </a:ext>
            </a:extLst>
          </p:cNvPr>
          <p:cNvSpPr/>
          <p:nvPr/>
        </p:nvSpPr>
        <p:spPr>
          <a:xfrm>
            <a:off x="1619250" y="2478025"/>
            <a:ext cx="190500" cy="474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6985C09C-7747-4E56-9999-AFB72D5991B3}"/>
              </a:ext>
            </a:extLst>
          </p:cNvPr>
          <p:cNvSpPr/>
          <p:nvPr/>
        </p:nvSpPr>
        <p:spPr>
          <a:xfrm>
            <a:off x="1619250" y="3100577"/>
            <a:ext cx="190500" cy="474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4599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aixaDeTexto 4">
            <a:extLst>
              <a:ext uri="{FF2B5EF4-FFF2-40B4-BE49-F238E27FC236}">
                <a16:creationId xmlns:a16="http://schemas.microsoft.com/office/drawing/2014/main" id="{BC50C7D3-D50E-4CE2-AFA0-C8E54D142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5750"/>
            <a:ext cx="89296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t-BR" altLang="pt-BR" sz="220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pt-BR" altLang="pt-BR" sz="22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 sistema de congelamento segue as recomendações e protocolos do EMMA </a:t>
            </a:r>
            <a:r>
              <a:rPr lang="pt-BR" altLang="pt-BR" sz="2000" u="sng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pt-BR" altLang="pt-BR" sz="2000" b="1" u="sng" dirty="0" err="1">
                <a:solidFill>
                  <a:srgbClr val="2998E3"/>
                </a:solidFill>
                <a:ea typeface="ＭＳ Ｐゴシック" panose="020B0600070205080204" pitchFamily="34" charset="-128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</a:t>
            </a:r>
            <a:r>
              <a:rPr lang="pt-BR" altLang="pt-BR" sz="2000" b="1" u="sng" dirty="0">
                <a:solidFill>
                  <a:srgbClr val="2998E3"/>
                </a:solidFill>
                <a:ea typeface="ＭＳ Ｐゴシック" panose="020B0600070205080204" pitchFamily="34" charset="-128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altLang="pt-BR" sz="2000" b="1" i="1" u="sng" dirty="0">
                <a:solidFill>
                  <a:srgbClr val="2998E3"/>
                </a:solidFill>
                <a:ea typeface="ＭＳ Ｐゴシック" panose="020B0600070205080204" pitchFamily="34" charset="-128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Mouse </a:t>
            </a:r>
            <a:r>
              <a:rPr lang="pt-BR" altLang="pt-BR" sz="2000" b="1" i="1" u="sng" dirty="0" err="1">
                <a:solidFill>
                  <a:srgbClr val="2998E3"/>
                </a:solidFill>
                <a:ea typeface="ＭＳ Ｐゴシック" panose="020B0600070205080204" pitchFamily="34" charset="-128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Mutant</a:t>
            </a:r>
            <a:r>
              <a:rPr lang="pt-BR" altLang="pt-BR" sz="2000" b="1" i="1" u="sng" dirty="0">
                <a:solidFill>
                  <a:srgbClr val="2998E3"/>
                </a:solidFill>
                <a:ea typeface="ＭＳ Ｐゴシック" panose="020B0600070205080204" pitchFamily="34" charset="-128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altLang="pt-BR" sz="2000" b="1" i="1" u="sng" dirty="0" err="1">
                <a:ea typeface="ＭＳ Ｐゴシック" panose="020B0600070205080204" pitchFamily="34" charset="-128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Archive</a:t>
            </a:r>
            <a:r>
              <a:rPr lang="pt-BR" altLang="pt-BR" sz="2000" b="1" i="1" u="sng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endParaRPr lang="pt-BR" altLang="pt-BR" sz="2000" b="1" u="sng" dirty="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algn="just"/>
            <a:endParaRPr lang="pt-BR" altLang="pt-BR" sz="2200" dirty="0">
              <a:solidFill>
                <a:srgbClr val="0033CC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algn="just"/>
            <a:endParaRPr lang="pt-BR" altLang="pt-BR" sz="2400" dirty="0">
              <a:solidFill>
                <a:srgbClr val="FFFF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7347" name="Imagem 5" descr="DSC06155.JPG">
            <a:extLst>
              <a:ext uri="{FF2B5EF4-FFF2-40B4-BE49-F238E27FC236}">
                <a16:creationId xmlns:a16="http://schemas.microsoft.com/office/drawing/2014/main" id="{C8AA2593-12D6-4A88-8810-136DEB9AF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1785939"/>
            <a:ext cx="22383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Imagem 6" descr="DSC06156.JPG">
            <a:extLst>
              <a:ext uri="{FF2B5EF4-FFF2-40B4-BE49-F238E27FC236}">
                <a16:creationId xmlns:a16="http://schemas.microsoft.com/office/drawing/2014/main" id="{A15D687B-4AA4-49B8-9DF8-DC7144E97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1631951"/>
            <a:ext cx="1722438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Imagem 7" descr="DSC06159.JPG">
            <a:extLst>
              <a:ext uri="{FF2B5EF4-FFF2-40B4-BE49-F238E27FC236}">
                <a16:creationId xmlns:a16="http://schemas.microsoft.com/office/drawing/2014/main" id="{2D478628-A395-4272-9814-18BB462A4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9" y="1643063"/>
            <a:ext cx="23764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Imagem 8" descr="DSC05898.JPG">
            <a:extLst>
              <a:ext uri="{FF2B5EF4-FFF2-40B4-BE49-F238E27FC236}">
                <a16:creationId xmlns:a16="http://schemas.microsoft.com/office/drawing/2014/main" id="{2EAF25E6-75DD-45D1-8C06-A84F858A3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4" y="4216400"/>
            <a:ext cx="2473325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Imagem 9" descr="DSC05899.JPG">
            <a:extLst>
              <a:ext uri="{FF2B5EF4-FFF2-40B4-BE49-F238E27FC236}">
                <a16:creationId xmlns:a16="http://schemas.microsoft.com/office/drawing/2014/main" id="{F115B589-D2BC-4A81-9E10-FB4CB3E11F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4094163"/>
            <a:ext cx="159067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Imagem 10" descr="DSC05901.JPG">
            <a:extLst>
              <a:ext uri="{FF2B5EF4-FFF2-40B4-BE49-F238E27FC236}">
                <a16:creationId xmlns:a16="http://schemas.microsoft.com/office/drawing/2014/main" id="{F711D3BC-A4B2-4C91-B4FC-C40417D09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4211638"/>
            <a:ext cx="2386012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Imagem 11" descr="DSC05904.JPG">
            <a:extLst>
              <a:ext uri="{FF2B5EF4-FFF2-40B4-BE49-F238E27FC236}">
                <a16:creationId xmlns:a16="http://schemas.microsoft.com/office/drawing/2014/main" id="{4577C99B-31C2-4961-8C01-D58CCA1F7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963739"/>
            <a:ext cx="22383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Imagem 12" descr="DSC05878.JPG">
            <a:extLst>
              <a:ext uri="{FF2B5EF4-FFF2-40B4-BE49-F238E27FC236}">
                <a16:creationId xmlns:a16="http://schemas.microsoft.com/office/drawing/2014/main" id="{F72A9B72-2D02-41EA-997D-63A1C39CB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9" y="4213226"/>
            <a:ext cx="20034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CaixaDeTexto 10">
            <a:extLst>
              <a:ext uri="{FF2B5EF4-FFF2-40B4-BE49-F238E27FC236}">
                <a16:creationId xmlns:a16="http://schemas.microsoft.com/office/drawing/2014/main" id="{01E6AD52-572B-46C8-88F7-C4E7A8F81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8482" y="6352382"/>
            <a:ext cx="5129212" cy="36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/>
              <a:t>Sistema de congelamento do IGC, Portugal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8DCD12-4203-47C9-9542-5BADBFA60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80963"/>
            <a:ext cx="7886700" cy="1325562"/>
          </a:xfrm>
        </p:spPr>
        <p:txBody>
          <a:bodyPr/>
          <a:lstStyle/>
          <a:p>
            <a:pPr marL="285744" indent="-285744" algn="ctr">
              <a:defRPr/>
            </a:pPr>
            <a:r>
              <a:rPr lang="pt-BR" sz="2400" dirty="0">
                <a:latin typeface="+mn-lt"/>
                <a:cs typeface="Arial" panose="020B0604020202020204" pitchFamily="34" charset="0"/>
              </a:rPr>
              <a:t>A rederivação é utilizada em grandes biotérios comerciais e instituições de ensino e pesquisa.</a:t>
            </a:r>
            <a:br>
              <a:rPr lang="pt-BR" sz="2000" dirty="0">
                <a:latin typeface="+mn-lt"/>
                <a:cs typeface="Arial" panose="020B0604020202020204" pitchFamily="34" charset="0"/>
              </a:rPr>
            </a:br>
            <a:endParaRPr lang="pt-BR" sz="2000" dirty="0">
              <a:latin typeface="+mn-lt"/>
            </a:endParaRPr>
          </a:p>
        </p:txBody>
      </p:sp>
      <p:pic>
        <p:nvPicPr>
          <p:cNvPr id="10243" name="Espaço Reservado para Conteúdo 3">
            <a:extLst>
              <a:ext uri="{FF2B5EF4-FFF2-40B4-BE49-F238E27FC236}">
                <a16:creationId xmlns:a16="http://schemas.microsoft.com/office/drawing/2014/main" id="{19B4978B-67D1-4D69-A31C-C6843A32B2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" b="2"/>
          <a:stretch>
            <a:fillRect/>
          </a:stretch>
        </p:blipFill>
        <p:spPr>
          <a:xfrm>
            <a:off x="1236681" y="1406525"/>
            <a:ext cx="3900488" cy="2676525"/>
          </a:xfrm>
        </p:spPr>
      </p:pic>
      <p:pic>
        <p:nvPicPr>
          <p:cNvPr id="10244" name="Imagem 4">
            <a:extLst>
              <a:ext uri="{FF2B5EF4-FFF2-40B4-BE49-F238E27FC236}">
                <a16:creationId xmlns:a16="http://schemas.microsoft.com/office/drawing/2014/main" id="{089A93F2-D653-488B-94EC-83D705B99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323" y="2901773"/>
            <a:ext cx="14732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m 5">
            <a:extLst>
              <a:ext uri="{FF2B5EF4-FFF2-40B4-BE49-F238E27FC236}">
                <a16:creationId xmlns:a16="http://schemas.microsoft.com/office/drawing/2014/main" id="{05A95DA3-A94C-4086-8C31-1BDE6EFD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41" y="1461348"/>
            <a:ext cx="32988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Espaço Reservado para Conteúdo 4">
            <a:extLst>
              <a:ext uri="{FF2B5EF4-FFF2-40B4-BE49-F238E27FC236}">
                <a16:creationId xmlns:a16="http://schemas.microsoft.com/office/drawing/2014/main" id="{ED7F9409-173E-4910-91ED-67BF7C1D6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17" y="3429000"/>
            <a:ext cx="2604500" cy="31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Imagem 7">
            <a:extLst>
              <a:ext uri="{FF2B5EF4-FFF2-40B4-BE49-F238E27FC236}">
                <a16:creationId xmlns:a16="http://schemas.microsoft.com/office/drawing/2014/main" id="{B4737591-A313-451A-BE98-C6B4A8FF0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6" y="4336641"/>
            <a:ext cx="64992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>
            <a:extLst>
              <a:ext uri="{FF2B5EF4-FFF2-40B4-BE49-F238E27FC236}">
                <a16:creationId xmlns:a16="http://schemas.microsoft.com/office/drawing/2014/main" id="{3BD4145C-4C28-45CA-B779-460343E2A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Transferência de embriões</a:t>
            </a:r>
          </a:p>
        </p:txBody>
      </p:sp>
      <p:pic>
        <p:nvPicPr>
          <p:cNvPr id="28675" name="Espaço Reservado para Conteúdo 8">
            <a:extLst>
              <a:ext uri="{FF2B5EF4-FFF2-40B4-BE49-F238E27FC236}">
                <a16:creationId xmlns:a16="http://schemas.microsoft.com/office/drawing/2014/main" id="{12196202-3900-4D23-8D0D-809D900347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0425" y="1557338"/>
            <a:ext cx="3341688" cy="2506662"/>
          </a:xfrm>
        </p:spPr>
      </p:pic>
      <p:pic>
        <p:nvPicPr>
          <p:cNvPr id="28676" name="Espaço Reservado para Conteúdo 4">
            <a:extLst>
              <a:ext uri="{FF2B5EF4-FFF2-40B4-BE49-F238E27FC236}">
                <a16:creationId xmlns:a16="http://schemas.microsoft.com/office/drawing/2014/main" id="{57A3486C-FBE3-4551-B175-49C6046AB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32" y="1766536"/>
            <a:ext cx="30956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m 5">
            <a:extLst>
              <a:ext uri="{FF2B5EF4-FFF2-40B4-BE49-F238E27FC236}">
                <a16:creationId xmlns:a16="http://schemas.microsoft.com/office/drawing/2014/main" id="{CCBD4606-E49E-42A1-A7D8-90C37C83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578" y="3364133"/>
            <a:ext cx="2325687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Espaço Reservado para Conteúdo 6">
            <a:extLst>
              <a:ext uri="{FF2B5EF4-FFF2-40B4-BE49-F238E27FC236}">
                <a16:creationId xmlns:a16="http://schemas.microsoft.com/office/drawing/2014/main" id="{CB2F88A4-F2BE-479E-9987-C42B26D00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408" y="4155280"/>
            <a:ext cx="31019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Gráfico 9" descr="Seta: Girar para a direita">
            <a:extLst>
              <a:ext uri="{FF2B5EF4-FFF2-40B4-BE49-F238E27FC236}">
                <a16:creationId xmlns:a16="http://schemas.microsoft.com/office/drawing/2014/main" id="{396161FB-13C7-435C-9A22-84C16B205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1903413"/>
            <a:ext cx="14224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CaixaDeTexto 10">
            <a:extLst>
              <a:ext uri="{FF2B5EF4-FFF2-40B4-BE49-F238E27FC236}">
                <a16:creationId xmlns:a16="http://schemas.microsoft.com/office/drawing/2014/main" id="{27C3B5DD-DC33-4F66-835B-66005151F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076" y="5832475"/>
            <a:ext cx="2567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+mn-lt"/>
              </a:rPr>
              <a:t>Fonte: arquivo pessoal</a:t>
            </a:r>
          </a:p>
        </p:txBody>
      </p:sp>
      <p:pic>
        <p:nvPicPr>
          <p:cNvPr id="2" name="Imagem 3">
            <a:extLst>
              <a:ext uri="{FF2B5EF4-FFF2-40B4-BE49-F238E27FC236}">
                <a16:creationId xmlns:a16="http://schemas.microsoft.com/office/drawing/2014/main" id="{4EA5BBD3-8FD1-4752-B269-E2A399AC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825" y="2000250"/>
            <a:ext cx="16462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>
            <a:extLst>
              <a:ext uri="{FF2B5EF4-FFF2-40B4-BE49-F238E27FC236}">
                <a16:creationId xmlns:a16="http://schemas.microsoft.com/office/drawing/2014/main" id="{FFD59D27-23BD-4507-8741-2D868BE84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altLang="pt-BR" sz="2800" dirty="0"/>
              <a:t>Controle sanitário e genético dos animais </a:t>
            </a:r>
            <a:br>
              <a:rPr lang="pt-BR" altLang="pt-BR" sz="2800" dirty="0"/>
            </a:br>
            <a:endParaRPr lang="pt-BR" altLang="pt-BR" sz="2800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BE69949-95FE-4200-B338-A77595FC3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9700" name="Picture 4" descr="https://www.mskcc.org/sites/default/files/styles/large/public/node/34508/image/mouse-petri-dishistock-000008561041large-cream.jpg">
            <a:extLst>
              <a:ext uri="{FF2B5EF4-FFF2-40B4-BE49-F238E27FC236}">
                <a16:creationId xmlns:a16="http://schemas.microsoft.com/office/drawing/2014/main" id="{157BB2A2-B7F7-49B2-AF4F-4C1F4BDF5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331" y="1712342"/>
            <a:ext cx="2646980" cy="176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agem 28">
            <a:extLst>
              <a:ext uri="{FF2B5EF4-FFF2-40B4-BE49-F238E27FC236}">
                <a16:creationId xmlns:a16="http://schemas.microsoft.com/office/drawing/2014/main" id="{3BC63F29-A2F1-455B-BE64-CA22DE7D2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62" y="1747266"/>
            <a:ext cx="6745277" cy="310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2" name="Grupo 4">
            <a:extLst>
              <a:ext uri="{FF2B5EF4-FFF2-40B4-BE49-F238E27FC236}">
                <a16:creationId xmlns:a16="http://schemas.microsoft.com/office/drawing/2014/main" id="{CB85F4BD-D93C-42A4-A803-7706B319D4CA}"/>
              </a:ext>
            </a:extLst>
          </p:cNvPr>
          <p:cNvGrpSpPr>
            <a:grpSpLocks/>
          </p:cNvGrpSpPr>
          <p:nvPr/>
        </p:nvGrpSpPr>
        <p:grpSpPr bwMode="auto">
          <a:xfrm>
            <a:off x="7406120" y="4186237"/>
            <a:ext cx="3877576" cy="2205038"/>
            <a:chOff x="2240861" y="1484784"/>
            <a:chExt cx="5253171" cy="2591708"/>
          </a:xfrm>
        </p:grpSpPr>
        <p:grpSp>
          <p:nvGrpSpPr>
            <p:cNvPr id="29703" name="Grupo 3">
              <a:extLst>
                <a:ext uri="{FF2B5EF4-FFF2-40B4-BE49-F238E27FC236}">
                  <a16:creationId xmlns:a16="http://schemas.microsoft.com/office/drawing/2014/main" id="{4045852E-1C95-4DC5-B0BC-5377A47E58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7824" y="2060268"/>
              <a:ext cx="3813722" cy="2016224"/>
              <a:chOff x="2501660" y="1337094"/>
              <a:chExt cx="5397898" cy="3321171"/>
            </a:xfrm>
          </p:grpSpPr>
          <p:pic>
            <p:nvPicPr>
              <p:cNvPr id="29723" name="Picture 2">
                <a:extLst>
                  <a:ext uri="{FF2B5EF4-FFF2-40B4-BE49-F238E27FC236}">
                    <a16:creationId xmlns:a16="http://schemas.microsoft.com/office/drawing/2014/main" id="{AE46AB53-4AF8-46E1-A23E-85C6F0939C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9" t="7487" b="25330"/>
              <a:stretch>
                <a:fillRect/>
              </a:stretch>
            </p:blipFill>
            <p:spPr bwMode="auto">
              <a:xfrm>
                <a:off x="4063042" y="1337095"/>
                <a:ext cx="3836516" cy="3321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4" name="Picture 3">
                <a:extLst>
                  <a:ext uri="{FF2B5EF4-FFF2-40B4-BE49-F238E27FC236}">
                    <a16:creationId xmlns:a16="http://schemas.microsoft.com/office/drawing/2014/main" id="{7B7AEAA0-63F5-450D-83F0-C80BB9A73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39" t="8740" b="30087"/>
              <a:stretch>
                <a:fillRect/>
              </a:stretch>
            </p:blipFill>
            <p:spPr bwMode="auto">
              <a:xfrm>
                <a:off x="2501660" y="1337094"/>
                <a:ext cx="1592162" cy="3321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04" name="CaixaDeTexto 12">
              <a:extLst>
                <a:ext uri="{FF2B5EF4-FFF2-40B4-BE49-F238E27FC236}">
                  <a16:creationId xmlns:a16="http://schemas.microsoft.com/office/drawing/2014/main" id="{AD159CAB-3FB0-4A3E-A1E9-0656E0A025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816" y="1900160"/>
              <a:ext cx="1922370" cy="21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600">
                  <a:latin typeface="Arial" panose="020B0604020202020204" pitchFamily="34" charset="0"/>
                </a:rPr>
                <a:t>  97    98     99   100    101   neg     L</a:t>
              </a:r>
            </a:p>
          </p:txBody>
        </p:sp>
        <p:sp>
          <p:nvSpPr>
            <p:cNvPr id="33" name="Chave direita 15">
              <a:extLst>
                <a:ext uri="{FF2B5EF4-FFF2-40B4-BE49-F238E27FC236}">
                  <a16:creationId xmlns:a16="http://schemas.microsoft.com/office/drawing/2014/main" id="{E3C3DE1D-69DF-43F8-9402-8354F15ABF77}"/>
                </a:ext>
              </a:extLst>
            </p:cNvPr>
            <p:cNvSpPr/>
            <p:nvPr/>
          </p:nvSpPr>
          <p:spPr>
            <a:xfrm rot="16200000">
              <a:off x="3456382" y="1292053"/>
              <a:ext cx="216442" cy="1008666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pt-BR" dirty="0"/>
            </a:p>
          </p:txBody>
        </p:sp>
        <p:sp>
          <p:nvSpPr>
            <p:cNvPr id="34" name="Chave direita 16">
              <a:extLst>
                <a:ext uri="{FF2B5EF4-FFF2-40B4-BE49-F238E27FC236}">
                  <a16:creationId xmlns:a16="http://schemas.microsoft.com/office/drawing/2014/main" id="{F0D0EEB8-7978-4585-A7EC-A8F937EE3DF8}"/>
                </a:ext>
              </a:extLst>
            </p:cNvPr>
            <p:cNvSpPr/>
            <p:nvPr/>
          </p:nvSpPr>
          <p:spPr>
            <a:xfrm rot="16200000">
              <a:off x="4824212" y="1292053"/>
              <a:ext cx="216442" cy="1008666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pt-BR" dirty="0"/>
            </a:p>
          </p:txBody>
        </p:sp>
        <p:sp>
          <p:nvSpPr>
            <p:cNvPr id="35" name="Chave direita 17">
              <a:extLst>
                <a:ext uri="{FF2B5EF4-FFF2-40B4-BE49-F238E27FC236}">
                  <a16:creationId xmlns:a16="http://schemas.microsoft.com/office/drawing/2014/main" id="{DBD9E895-E51D-49A9-8C30-442CC0472519}"/>
                </a:ext>
              </a:extLst>
            </p:cNvPr>
            <p:cNvSpPr/>
            <p:nvPr/>
          </p:nvSpPr>
          <p:spPr>
            <a:xfrm rot="16200000">
              <a:off x="6098486" y="1211403"/>
              <a:ext cx="216442" cy="116996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pt-BR" dirty="0"/>
            </a:p>
          </p:txBody>
        </p:sp>
        <p:sp>
          <p:nvSpPr>
            <p:cNvPr id="29708" name="CaixaDeTexto 18">
              <a:extLst>
                <a:ext uri="{FF2B5EF4-FFF2-40B4-BE49-F238E27FC236}">
                  <a16:creationId xmlns:a16="http://schemas.microsoft.com/office/drawing/2014/main" id="{B8FB4315-D7FD-4710-8C0E-496416BD5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864" y="1484784"/>
              <a:ext cx="4146168" cy="25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800">
                  <a:latin typeface="Arial" panose="020B0604020202020204" pitchFamily="34" charset="0"/>
                </a:rPr>
                <a:t>Pten                                         Cre                                       Braf</a:t>
              </a:r>
            </a:p>
          </p:txBody>
        </p:sp>
        <p:sp>
          <p:nvSpPr>
            <p:cNvPr id="29709" name="CaixaDeTexto 19">
              <a:extLst>
                <a:ext uri="{FF2B5EF4-FFF2-40B4-BE49-F238E27FC236}">
                  <a16:creationId xmlns:a16="http://schemas.microsoft.com/office/drawing/2014/main" id="{ADD51851-DA9D-40BE-AC05-3D9D3D35B1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1641" y="1902059"/>
              <a:ext cx="1922370" cy="21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600">
                  <a:latin typeface="Arial" panose="020B0604020202020204" pitchFamily="34" charset="0"/>
                </a:rPr>
                <a:t>  97    98     99   100    101   neg    L </a:t>
              </a:r>
            </a:p>
          </p:txBody>
        </p:sp>
        <p:sp>
          <p:nvSpPr>
            <p:cNvPr id="29710" name="CaixaDeTexto 20">
              <a:extLst>
                <a:ext uri="{FF2B5EF4-FFF2-40B4-BE49-F238E27FC236}">
                  <a16:creationId xmlns:a16="http://schemas.microsoft.com/office/drawing/2014/main" id="{47EB5225-2FE0-4E2D-81D9-ED3E32D230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3918" y="1916832"/>
              <a:ext cx="1750807" cy="21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600">
                  <a:latin typeface="Arial" panose="020B0604020202020204" pitchFamily="34" charset="0"/>
                </a:rPr>
                <a:t>  97    98     99   100    101   neg </a:t>
              </a:r>
            </a:p>
          </p:txBody>
        </p:sp>
        <p:sp>
          <p:nvSpPr>
            <p:cNvPr id="29711" name="CaixaDeTexto 21">
              <a:extLst>
                <a:ext uri="{FF2B5EF4-FFF2-40B4-BE49-F238E27FC236}">
                  <a16:creationId xmlns:a16="http://schemas.microsoft.com/office/drawing/2014/main" id="{A7ED1DC1-6675-4E51-B79C-182C486D65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0492" y="3073212"/>
              <a:ext cx="680170" cy="25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800">
                  <a:latin typeface="Arial" panose="020B0604020202020204" pitchFamily="34" charset="0"/>
                </a:rPr>
                <a:t>328 pb</a:t>
              </a:r>
            </a:p>
          </p:txBody>
        </p:sp>
        <p:cxnSp>
          <p:nvCxnSpPr>
            <p:cNvPr id="40" name="Conector de seta reta 22">
              <a:extLst>
                <a:ext uri="{FF2B5EF4-FFF2-40B4-BE49-F238E27FC236}">
                  <a16:creationId xmlns:a16="http://schemas.microsoft.com/office/drawing/2014/main" id="{AFFDBDBA-70F3-472B-95CE-F0BB3DAAD99E}"/>
                </a:ext>
              </a:extLst>
            </p:cNvPr>
            <p:cNvCxnSpPr/>
            <p:nvPr/>
          </p:nvCxnSpPr>
          <p:spPr>
            <a:xfrm>
              <a:off x="2653791" y="3175271"/>
              <a:ext cx="28819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3" name="CaixaDeTexto 23">
              <a:extLst>
                <a:ext uri="{FF2B5EF4-FFF2-40B4-BE49-F238E27FC236}">
                  <a16:creationId xmlns:a16="http://schemas.microsoft.com/office/drawing/2014/main" id="{54867E0C-9264-4CDA-A1F6-03523BBEBD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0861" y="3409329"/>
              <a:ext cx="680170" cy="25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800">
                  <a:latin typeface="Arial" panose="020B0604020202020204" pitchFamily="34" charset="0"/>
                </a:rPr>
                <a:t>156 pb</a:t>
              </a:r>
            </a:p>
          </p:txBody>
        </p:sp>
        <p:cxnSp>
          <p:nvCxnSpPr>
            <p:cNvPr id="42" name="Conector de seta reta 24">
              <a:extLst>
                <a:ext uri="{FF2B5EF4-FFF2-40B4-BE49-F238E27FC236}">
                  <a16:creationId xmlns:a16="http://schemas.microsoft.com/office/drawing/2014/main" id="{E487F511-04F3-4ABB-91B6-F268C5FB779C}"/>
                </a:ext>
              </a:extLst>
            </p:cNvPr>
            <p:cNvCxnSpPr/>
            <p:nvPr/>
          </p:nvCxnSpPr>
          <p:spPr>
            <a:xfrm>
              <a:off x="2653791" y="3526057"/>
              <a:ext cx="28819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5" name="CaixaDeTexto 25">
              <a:extLst>
                <a:ext uri="{FF2B5EF4-FFF2-40B4-BE49-F238E27FC236}">
                  <a16:creationId xmlns:a16="http://schemas.microsoft.com/office/drawing/2014/main" id="{B17906A5-0829-49D4-9941-88EB3D0360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8053" y="2852935"/>
              <a:ext cx="680170" cy="25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800">
                  <a:solidFill>
                    <a:srgbClr val="FF0000"/>
                  </a:solidFill>
                  <a:latin typeface="Arial" panose="020B0604020202020204" pitchFamily="34" charset="0"/>
                </a:rPr>
                <a:t>324 pb</a:t>
              </a:r>
            </a:p>
          </p:txBody>
        </p:sp>
        <p:cxnSp>
          <p:nvCxnSpPr>
            <p:cNvPr id="44" name="Conector angulado 26">
              <a:extLst>
                <a:ext uri="{FF2B5EF4-FFF2-40B4-BE49-F238E27FC236}">
                  <a16:creationId xmlns:a16="http://schemas.microsoft.com/office/drawing/2014/main" id="{75A08C6A-E4B9-4954-AFCD-8162A0F67FC9}"/>
                </a:ext>
              </a:extLst>
            </p:cNvPr>
            <p:cNvCxnSpPr/>
            <p:nvPr/>
          </p:nvCxnSpPr>
          <p:spPr>
            <a:xfrm rot="10800000" flipV="1">
              <a:off x="5296972" y="3055855"/>
              <a:ext cx="217218" cy="143673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angulado 27">
              <a:extLst>
                <a:ext uri="{FF2B5EF4-FFF2-40B4-BE49-F238E27FC236}">
                  <a16:creationId xmlns:a16="http://schemas.microsoft.com/office/drawing/2014/main" id="{A18F6769-1C8D-42DF-B520-39C50B670231}"/>
                </a:ext>
              </a:extLst>
            </p:cNvPr>
            <p:cNvCxnSpPr/>
            <p:nvPr/>
          </p:nvCxnSpPr>
          <p:spPr>
            <a:xfrm rot="10800000">
              <a:off x="5277615" y="3662267"/>
              <a:ext cx="260232" cy="143672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8" name="CaixaDeTexto 28">
              <a:extLst>
                <a:ext uri="{FF2B5EF4-FFF2-40B4-BE49-F238E27FC236}">
                  <a16:creationId xmlns:a16="http://schemas.microsoft.com/office/drawing/2014/main" id="{EDFC17F3-6B8B-4384-A488-DE5E17B62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2185" y="3789620"/>
              <a:ext cx="680170" cy="25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800">
                  <a:solidFill>
                    <a:srgbClr val="FF0000"/>
                  </a:solidFill>
                  <a:latin typeface="Arial" panose="020B0604020202020204" pitchFamily="34" charset="0"/>
                </a:rPr>
                <a:t>100 pb</a:t>
              </a:r>
            </a:p>
          </p:txBody>
        </p:sp>
        <p:cxnSp>
          <p:nvCxnSpPr>
            <p:cNvPr id="47" name="Conector de seta reta 29">
              <a:extLst>
                <a:ext uri="{FF2B5EF4-FFF2-40B4-BE49-F238E27FC236}">
                  <a16:creationId xmlns:a16="http://schemas.microsoft.com/office/drawing/2014/main" id="{E2760DD4-5821-49A3-B9CD-5AF3D24D46B1}"/>
                </a:ext>
              </a:extLst>
            </p:cNvPr>
            <p:cNvCxnSpPr/>
            <p:nvPr/>
          </p:nvCxnSpPr>
          <p:spPr>
            <a:xfrm flipH="1">
              <a:off x="6542213" y="3320810"/>
              <a:ext cx="28819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de seta reta 30">
              <a:extLst>
                <a:ext uri="{FF2B5EF4-FFF2-40B4-BE49-F238E27FC236}">
                  <a16:creationId xmlns:a16="http://schemas.microsoft.com/office/drawing/2014/main" id="{18AF7ADA-366B-48D9-98BD-6C32EFB6F5D3}"/>
                </a:ext>
              </a:extLst>
            </p:cNvPr>
            <p:cNvCxnSpPr/>
            <p:nvPr/>
          </p:nvCxnSpPr>
          <p:spPr>
            <a:xfrm flipH="1">
              <a:off x="6542213" y="3507398"/>
              <a:ext cx="28819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21" name="CaixaDeTexto 31">
              <a:extLst>
                <a:ext uri="{FF2B5EF4-FFF2-40B4-BE49-F238E27FC236}">
                  <a16:creationId xmlns:a16="http://schemas.microsoft.com/office/drawing/2014/main" id="{88EBCAFE-5C05-4E42-87B6-4E3D564524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4176" y="3194099"/>
              <a:ext cx="680170" cy="25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800">
                  <a:latin typeface="Arial" panose="020B0604020202020204" pitchFamily="34" charset="0"/>
                </a:rPr>
                <a:t>307 pb</a:t>
              </a:r>
            </a:p>
          </p:txBody>
        </p:sp>
        <p:sp>
          <p:nvSpPr>
            <p:cNvPr id="29722" name="CaixaDeTexto 32">
              <a:extLst>
                <a:ext uri="{FF2B5EF4-FFF2-40B4-BE49-F238E27FC236}">
                  <a16:creationId xmlns:a16="http://schemas.microsoft.com/office/drawing/2014/main" id="{7FDA9A24-B536-4784-8C21-AEEE0072E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2186" y="3386371"/>
              <a:ext cx="680170" cy="25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800">
                  <a:latin typeface="Arial" panose="020B0604020202020204" pitchFamily="34" charset="0"/>
                </a:rPr>
                <a:t>185 pb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Rectangle 25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27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3DC2D87-ACF3-45D4-BC44-EF737053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90" y="405575"/>
            <a:ext cx="6430414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Obrigada!</a:t>
            </a:r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30604" y="1071836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4D2FAA8-66AA-4D3E-BF93-87C32738B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58" y="2737687"/>
            <a:ext cx="11097349" cy="291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28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>
            <a:extLst>
              <a:ext uri="{FF2B5EF4-FFF2-40B4-BE49-F238E27FC236}">
                <a16:creationId xmlns:a16="http://schemas.microsoft.com/office/drawing/2014/main" id="{C19AB1B3-1EF0-4D04-AD94-1400F8B4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200" dirty="0"/>
              <a:t>Principais agentes patogênicos que podem ser eliminados pela </a:t>
            </a:r>
            <a:r>
              <a:rPr lang="pt-BR" altLang="pt-BR" sz="3200" dirty="0" err="1"/>
              <a:t>rederivação</a:t>
            </a:r>
            <a:r>
              <a:rPr lang="pt-BR" altLang="pt-BR" sz="3200" dirty="0"/>
              <a:t>:</a:t>
            </a:r>
          </a:p>
        </p:txBody>
      </p:sp>
      <p:sp>
        <p:nvSpPr>
          <p:cNvPr id="11267" name="Espaço Reservado para Conteúdo 2">
            <a:extLst>
              <a:ext uri="{FF2B5EF4-FFF2-40B4-BE49-F238E27FC236}">
                <a16:creationId xmlns:a16="http://schemas.microsoft.com/office/drawing/2014/main" id="{E1F0301D-171C-481D-B052-F156F0C22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pt-BR" altLang="pt-BR" dirty="0"/>
              <a:t>Ectoparasitas (acaríases), por ex.: </a:t>
            </a:r>
            <a:r>
              <a:rPr lang="pt-BR" altLang="pt-BR" i="1" dirty="0" err="1"/>
              <a:t>Myobia</a:t>
            </a:r>
            <a:r>
              <a:rPr lang="pt-BR" altLang="pt-BR" i="1" dirty="0"/>
              <a:t> </a:t>
            </a:r>
            <a:r>
              <a:rPr lang="pt-BR" altLang="pt-BR" i="1" dirty="0" err="1"/>
              <a:t>musculi</a:t>
            </a:r>
            <a:r>
              <a:rPr lang="pt-BR" altLang="pt-BR" i="1" dirty="0"/>
              <a:t>, </a:t>
            </a:r>
            <a:r>
              <a:rPr lang="pt-BR" altLang="pt-BR" i="1" dirty="0" err="1"/>
              <a:t>Myocoptes</a:t>
            </a:r>
            <a:r>
              <a:rPr lang="pt-BR" altLang="pt-BR" i="1" dirty="0"/>
              <a:t> </a:t>
            </a:r>
            <a:r>
              <a:rPr lang="pt-BR" altLang="pt-BR" i="1" dirty="0" err="1"/>
              <a:t>musculinus</a:t>
            </a:r>
            <a:r>
              <a:rPr lang="pt-BR" altLang="pt-BR" i="1" dirty="0"/>
              <a:t>, </a:t>
            </a:r>
            <a:r>
              <a:rPr lang="pt-BR" altLang="pt-BR" i="1" dirty="0" err="1"/>
              <a:t>Radfordia</a:t>
            </a:r>
            <a:r>
              <a:rPr lang="pt-BR" altLang="pt-BR" i="1" dirty="0"/>
              <a:t> spp.</a:t>
            </a:r>
            <a:r>
              <a:rPr lang="pt-BR" altLang="pt-BR" dirty="0"/>
              <a:t>; </a:t>
            </a:r>
          </a:p>
        </p:txBody>
      </p:sp>
      <p:pic>
        <p:nvPicPr>
          <p:cNvPr id="11268" name="Imagem 3">
            <a:extLst>
              <a:ext uri="{FF2B5EF4-FFF2-40B4-BE49-F238E27FC236}">
                <a16:creationId xmlns:a16="http://schemas.microsoft.com/office/drawing/2014/main" id="{0BB559C3-88A1-4762-8EAA-FC8413C25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606007"/>
            <a:ext cx="2519363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m 4">
            <a:extLst>
              <a:ext uri="{FF2B5EF4-FFF2-40B4-BE49-F238E27FC236}">
                <a16:creationId xmlns:a16="http://schemas.microsoft.com/office/drawing/2014/main" id="{DACFF318-2E5A-4616-9053-E0AFC1BC3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98" y="3606007"/>
            <a:ext cx="28289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agem 5">
            <a:extLst>
              <a:ext uri="{FF2B5EF4-FFF2-40B4-BE49-F238E27FC236}">
                <a16:creationId xmlns:a16="http://schemas.microsoft.com/office/drawing/2014/main" id="{0D6D44B0-004A-49AF-813B-A0FA4FC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509" y="4182269"/>
            <a:ext cx="2595562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CaixaDeTexto 6">
            <a:extLst>
              <a:ext uri="{FF2B5EF4-FFF2-40B4-BE49-F238E27FC236}">
                <a16:creationId xmlns:a16="http://schemas.microsoft.com/office/drawing/2014/main" id="{51DB32EC-4907-4630-BFCE-6CC7E37B1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246877"/>
            <a:ext cx="2567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+mn-lt"/>
              </a:rPr>
              <a:t>Fonte: arquivo pessoal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>
            <a:extLst>
              <a:ext uri="{FF2B5EF4-FFF2-40B4-BE49-F238E27FC236}">
                <a16:creationId xmlns:a16="http://schemas.microsoft.com/office/drawing/2014/main" id="{C158FBB4-1A46-42E4-A778-9145BC61F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200"/>
              <a:t>Principais agentes patogênicos que podem ser eliminados pela rederivação:</a:t>
            </a:r>
          </a:p>
        </p:txBody>
      </p:sp>
      <p:sp>
        <p:nvSpPr>
          <p:cNvPr id="12291" name="Espaço Reservado para Conteúdo 2">
            <a:extLst>
              <a:ext uri="{FF2B5EF4-FFF2-40B4-BE49-F238E27FC236}">
                <a16:creationId xmlns:a16="http://schemas.microsoft.com/office/drawing/2014/main" id="{A9ECBBC7-6F5B-4FD4-ADAB-CE8059E83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069" y="2139220"/>
            <a:ext cx="10168128" cy="3694176"/>
          </a:xfrm>
        </p:spPr>
        <p:txBody>
          <a:bodyPr/>
          <a:lstStyle/>
          <a:p>
            <a:r>
              <a:rPr lang="pt-BR" altLang="pt-BR" dirty="0"/>
              <a:t>Protozoários,</a:t>
            </a:r>
            <a:r>
              <a:rPr lang="pt-BR" altLang="pt-BR" i="1" dirty="0"/>
              <a:t> </a:t>
            </a:r>
            <a:r>
              <a:rPr lang="pt-BR" altLang="pt-BR" dirty="0"/>
              <a:t>por ex.: </a:t>
            </a:r>
            <a:r>
              <a:rPr lang="pt-BR" altLang="pt-BR" i="1" dirty="0" err="1"/>
              <a:t>Giardia</a:t>
            </a:r>
            <a:r>
              <a:rPr lang="pt-BR" altLang="pt-BR" i="1" dirty="0"/>
              <a:t> </a:t>
            </a:r>
            <a:r>
              <a:rPr lang="pt-BR" altLang="pt-BR" i="1" dirty="0" err="1"/>
              <a:t>muris</a:t>
            </a:r>
            <a:r>
              <a:rPr lang="pt-BR" altLang="pt-BR" i="1" dirty="0"/>
              <a:t>, </a:t>
            </a:r>
            <a:r>
              <a:rPr lang="pt-BR" altLang="pt-BR" i="1" dirty="0" err="1"/>
              <a:t>Eimeria</a:t>
            </a:r>
            <a:r>
              <a:rPr lang="pt-BR" altLang="pt-BR" i="1" dirty="0"/>
              <a:t> </a:t>
            </a:r>
            <a:r>
              <a:rPr lang="pt-BR" altLang="pt-BR" i="1" dirty="0" err="1"/>
              <a:t>spp</a:t>
            </a:r>
            <a:r>
              <a:rPr lang="pt-BR" altLang="pt-BR" i="1" dirty="0"/>
              <a:t>, </a:t>
            </a:r>
            <a:r>
              <a:rPr lang="pt-BR" altLang="pt-BR" i="1" dirty="0" err="1"/>
              <a:t>Tritrichomonas</a:t>
            </a:r>
            <a:r>
              <a:rPr lang="pt-BR" altLang="pt-BR" i="1" dirty="0"/>
              <a:t> </a:t>
            </a:r>
            <a:r>
              <a:rPr lang="pt-BR" altLang="pt-BR" i="1" dirty="0" err="1"/>
              <a:t>muris</a:t>
            </a:r>
            <a:r>
              <a:rPr lang="pt-BR" altLang="pt-BR" dirty="0"/>
              <a:t>;</a:t>
            </a:r>
          </a:p>
          <a:p>
            <a:r>
              <a:rPr lang="pt-BR" altLang="pt-BR" dirty="0"/>
              <a:t>Endoparasitas, por ex.: </a:t>
            </a:r>
            <a:r>
              <a:rPr lang="pt-BR" altLang="pt-BR" dirty="0" err="1"/>
              <a:t>Syphacia</a:t>
            </a:r>
            <a:r>
              <a:rPr lang="pt-BR" altLang="pt-BR" dirty="0"/>
              <a:t> </a:t>
            </a:r>
            <a:r>
              <a:rPr lang="pt-BR" altLang="pt-BR" dirty="0" err="1"/>
              <a:t>spp</a:t>
            </a:r>
            <a:r>
              <a:rPr lang="pt-BR" altLang="pt-BR" dirty="0"/>
              <a:t>, </a:t>
            </a:r>
            <a:r>
              <a:rPr lang="pt-BR" altLang="pt-BR" dirty="0" err="1"/>
              <a:t>Hymenolepis</a:t>
            </a:r>
            <a:r>
              <a:rPr lang="pt-BR" altLang="pt-BR" dirty="0"/>
              <a:t> nana; </a:t>
            </a:r>
          </a:p>
          <a:p>
            <a:endParaRPr lang="pt-BR" altLang="pt-BR" dirty="0"/>
          </a:p>
        </p:txBody>
      </p:sp>
      <p:pic>
        <p:nvPicPr>
          <p:cNvPr id="12292" name="Imagem 3">
            <a:extLst>
              <a:ext uri="{FF2B5EF4-FFF2-40B4-BE49-F238E27FC236}">
                <a16:creationId xmlns:a16="http://schemas.microsoft.com/office/drawing/2014/main" id="{E1B8C671-1B06-4B64-A266-56B1F356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315" y="4109096"/>
            <a:ext cx="2665413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https://www.jax.org/~/media/jaxweb/images/news-and-insights/blog/graphics/7-2012-fecal-float.jpg?la=en">
            <a:extLst>
              <a:ext uri="{FF2B5EF4-FFF2-40B4-BE49-F238E27FC236}">
                <a16:creationId xmlns:a16="http://schemas.microsoft.com/office/drawing/2014/main" id="{098B5D4B-5903-4FEA-97D4-793E0147D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17" y="4029721"/>
            <a:ext cx="325437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CaixaDeTexto 5">
            <a:extLst>
              <a:ext uri="{FF2B5EF4-FFF2-40B4-BE49-F238E27FC236}">
                <a16:creationId xmlns:a16="http://schemas.microsoft.com/office/drawing/2014/main" id="{05EC8B2A-78E6-4076-B8EE-F86AC6D70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3181" y="6300871"/>
            <a:ext cx="2003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/>
              <a:t>Fonte: www.jax.org</a:t>
            </a:r>
          </a:p>
        </p:txBody>
      </p:sp>
      <p:sp>
        <p:nvSpPr>
          <p:cNvPr id="12295" name="CaixaDeTexto 6">
            <a:extLst>
              <a:ext uri="{FF2B5EF4-FFF2-40B4-BE49-F238E27FC236}">
                <a16:creationId xmlns:a16="http://schemas.microsoft.com/office/drawing/2014/main" id="{62178932-4A78-4DF5-8CF4-D4541F1F1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615" y="6317309"/>
            <a:ext cx="2297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/>
              <a:t>Fonte: arquivo pessoal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4" name="Título 1">
            <a:extLst>
              <a:ext uri="{FF2B5EF4-FFF2-40B4-BE49-F238E27FC236}">
                <a16:creationId xmlns:a16="http://schemas.microsoft.com/office/drawing/2014/main" id="{23C1752B-6226-4FA7-B28C-1DFA6CD9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978619"/>
            <a:ext cx="5991244" cy="1106424"/>
          </a:xfrm>
        </p:spPr>
        <p:txBody>
          <a:bodyPr>
            <a:normAutofit/>
          </a:bodyPr>
          <a:lstStyle/>
          <a:p>
            <a:r>
              <a:rPr lang="pt-BR" altLang="pt-BR" sz="2400" dirty="0"/>
              <a:t>Principais agentes patogênicos que podem ser eliminados pela </a:t>
            </a:r>
            <a:r>
              <a:rPr lang="pt-BR" altLang="pt-BR" sz="2400" dirty="0" err="1"/>
              <a:t>rederivação</a:t>
            </a:r>
            <a:r>
              <a:rPr lang="pt-BR" altLang="pt-BR" sz="2400" dirty="0"/>
              <a:t>: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5" name="Espaço Reservado para Conteúdo 2">
            <a:extLst>
              <a:ext uri="{FF2B5EF4-FFF2-40B4-BE49-F238E27FC236}">
                <a16:creationId xmlns:a16="http://schemas.microsoft.com/office/drawing/2014/main" id="{7C8EA90C-B02A-4416-8418-64FC3A120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5993892" cy="3560251"/>
          </a:xfrm>
        </p:spPr>
        <p:txBody>
          <a:bodyPr>
            <a:normAutofit/>
          </a:bodyPr>
          <a:lstStyle/>
          <a:p>
            <a:r>
              <a:rPr lang="pt-BR" altLang="pt-BR" sz="2400" dirty="0"/>
              <a:t>Bactérias, por ex.: </a:t>
            </a:r>
            <a:r>
              <a:rPr lang="pt-BR" altLang="pt-BR" sz="2400" i="1" dirty="0" err="1"/>
              <a:t>Corynebacterium</a:t>
            </a:r>
            <a:r>
              <a:rPr lang="pt-BR" altLang="pt-BR" sz="2400" i="1" dirty="0"/>
              <a:t> </a:t>
            </a:r>
            <a:r>
              <a:rPr lang="pt-BR" altLang="pt-BR" sz="2400" i="1" dirty="0" err="1"/>
              <a:t>kutscheri</a:t>
            </a:r>
            <a:r>
              <a:rPr lang="pt-BR" altLang="pt-BR" sz="2400" i="1" dirty="0"/>
              <a:t>, </a:t>
            </a:r>
            <a:r>
              <a:rPr lang="pt-BR" altLang="pt-BR" sz="2400" i="1" dirty="0" err="1"/>
              <a:t>Helicobacter</a:t>
            </a:r>
            <a:r>
              <a:rPr lang="pt-BR" altLang="pt-BR" sz="2400" i="1" dirty="0"/>
              <a:t> </a:t>
            </a:r>
            <a:r>
              <a:rPr lang="pt-BR" altLang="pt-BR" sz="2400" i="1" dirty="0" err="1"/>
              <a:t>spp</a:t>
            </a:r>
            <a:r>
              <a:rPr lang="pt-BR" altLang="pt-BR" sz="2400" i="1" dirty="0"/>
              <a:t>, </a:t>
            </a:r>
            <a:r>
              <a:rPr lang="pt-BR" altLang="pt-BR" sz="2400" i="1" dirty="0" err="1"/>
              <a:t>Klebsiella</a:t>
            </a:r>
            <a:r>
              <a:rPr lang="pt-BR" altLang="pt-BR" sz="2400" i="1" dirty="0"/>
              <a:t> </a:t>
            </a:r>
            <a:r>
              <a:rPr lang="pt-BR" altLang="pt-BR" sz="2400" i="1" dirty="0" err="1"/>
              <a:t>spp</a:t>
            </a:r>
            <a:r>
              <a:rPr lang="pt-BR" altLang="pt-BR" sz="2400" dirty="0"/>
              <a:t>;</a:t>
            </a:r>
          </a:p>
          <a:p>
            <a:r>
              <a:rPr lang="pt-BR" altLang="pt-BR" sz="2400" dirty="0"/>
              <a:t>Vírus, por ex.: MHV, </a:t>
            </a:r>
            <a:r>
              <a:rPr lang="pt-BR" altLang="pt-BR" sz="2400" dirty="0" err="1"/>
              <a:t>parvovírus</a:t>
            </a:r>
            <a:r>
              <a:rPr lang="pt-BR" altLang="pt-BR" sz="2400" dirty="0"/>
              <a:t>, </a:t>
            </a:r>
            <a:r>
              <a:rPr lang="pt-BR" altLang="pt-BR" sz="2400" dirty="0" err="1"/>
              <a:t>norovírus</a:t>
            </a:r>
            <a:r>
              <a:rPr lang="pt-BR" altLang="pt-BR" sz="2400" dirty="0"/>
              <a:t>;</a:t>
            </a:r>
          </a:p>
        </p:txBody>
      </p:sp>
      <p:pic>
        <p:nvPicPr>
          <p:cNvPr id="13316" name="Imagem 3">
            <a:extLst>
              <a:ext uri="{FF2B5EF4-FFF2-40B4-BE49-F238E27FC236}">
                <a16:creationId xmlns:a16="http://schemas.microsoft.com/office/drawing/2014/main" id="{1314B02B-6303-4A57-9BED-B56990BB5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9814" y="1959894"/>
            <a:ext cx="4097657" cy="283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CaixaDeTexto 4">
            <a:extLst>
              <a:ext uri="{FF2B5EF4-FFF2-40B4-BE49-F238E27FC236}">
                <a16:creationId xmlns:a16="http://schemas.microsoft.com/office/drawing/2014/main" id="{EC178A48-25AD-4AD7-996E-9A4DEE752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814" y="4513760"/>
            <a:ext cx="4097657" cy="28376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300">
                <a:solidFill>
                  <a:srgbClr val="FFFFFF"/>
                </a:solidFill>
                <a:latin typeface="+mn-lt"/>
              </a:rPr>
              <a:t>Fonte: arquivo pessoal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2" name="Rectangle 72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Título 1">
            <a:extLst>
              <a:ext uri="{FF2B5EF4-FFF2-40B4-BE49-F238E27FC236}">
                <a16:creationId xmlns:a16="http://schemas.microsoft.com/office/drawing/2014/main" id="{15D9FA19-38EA-42F3-8324-5DDBDD2B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anchor="b">
            <a:normAutofit/>
          </a:bodyPr>
          <a:lstStyle/>
          <a:p>
            <a:r>
              <a:rPr lang="pt-BR" altLang="pt-BR" sz="3600"/>
              <a:t>Metodologias: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5DCF97-29DB-45EB-9575-3F533A0BF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4571999" cy="377697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pt-BR" sz="1800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pt-BR" sz="2400" i="1" dirty="0" err="1"/>
              <a:t>Fostering</a:t>
            </a:r>
            <a:r>
              <a:rPr lang="pt-BR" sz="2400" dirty="0"/>
              <a:t> e </a:t>
            </a:r>
            <a:r>
              <a:rPr lang="pt-BR" sz="2400" i="1" dirty="0" err="1"/>
              <a:t>cross-fostering</a:t>
            </a:r>
            <a:r>
              <a:rPr lang="pt-BR" sz="2400" dirty="0"/>
              <a:t>;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pt-BR" sz="2400" dirty="0" err="1"/>
              <a:t>Histerotomia</a:t>
            </a:r>
            <a:r>
              <a:rPr lang="pt-BR" sz="2400" dirty="0"/>
              <a:t>;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pt-BR" sz="2400" dirty="0"/>
              <a:t>Histerectomia;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pt-BR" sz="2400" dirty="0"/>
              <a:t>Transferência de embriões;</a:t>
            </a:r>
          </a:p>
        </p:txBody>
      </p:sp>
      <p:pic>
        <p:nvPicPr>
          <p:cNvPr id="14340" name="Picture 6" descr="http://www.usnews.com/dims4/USNEWS/1935b23/2147483647/thumbnail/970x647/quality/85/?url=%2Fcmsmedia%2Fe3%2Fe1%2F7678f1f448fca9d82feb42da3b6a%2F150206-mouseresearch-stock.jpg">
            <a:extLst>
              <a:ext uri="{FF2B5EF4-FFF2-40B4-BE49-F238E27FC236}">
                <a16:creationId xmlns:a16="http://schemas.microsoft.com/office/drawing/2014/main" id="{8C083813-BE01-4746-864E-DC20EB266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r="31862" b="-2"/>
          <a:stretch/>
        </p:blipFill>
        <p:spPr bwMode="auto">
          <a:xfrm>
            <a:off x="6190488" y="566928"/>
            <a:ext cx="5157216" cy="52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74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4" name="Rectangle 76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>
            <a:extLst>
              <a:ext uri="{FF2B5EF4-FFF2-40B4-BE49-F238E27FC236}">
                <a16:creationId xmlns:a16="http://schemas.microsoft.com/office/drawing/2014/main" id="{03AAAEE5-004D-4EAE-A970-D73985D73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i="1"/>
              <a:t>Fostering e cross-fostering</a:t>
            </a:r>
          </a:p>
        </p:txBody>
      </p:sp>
      <p:sp>
        <p:nvSpPr>
          <p:cNvPr id="15363" name="Espaço Reservado para Conteúdo 2">
            <a:extLst>
              <a:ext uri="{FF2B5EF4-FFF2-40B4-BE49-F238E27FC236}">
                <a16:creationId xmlns:a16="http://schemas.microsoft.com/office/drawing/2014/main" id="{0EA2F1A5-6F55-4C1F-9C07-7F022D4CB7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pt-BR" altLang="pt-BR" sz="2600" dirty="0">
                <a:cs typeface="Arial" panose="020B0604020202020204" pitchFamily="34" charset="0"/>
              </a:rPr>
              <a:t>Transferência de filhotes recém nascidos de fêmeas doadoras infectadas para mães adotivas com status sanitário definido;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pt-BR" altLang="pt-BR" sz="2600" u="sng" dirty="0">
                <a:cs typeface="Arial" panose="020B0604020202020204" pitchFamily="34" charset="0"/>
              </a:rPr>
              <a:t>Vantagens</a:t>
            </a:r>
            <a:r>
              <a:rPr lang="pt-BR" altLang="pt-BR" sz="2600" dirty="0"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pt-BR" altLang="pt-BR" sz="2600" dirty="0">
                <a:cs typeface="Arial" panose="020B0604020202020204" pitchFamily="34" charset="0"/>
              </a:rPr>
              <a:t>Forma menos invasiva;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pt-BR" altLang="pt-BR" sz="2600" dirty="0">
                <a:cs typeface="Arial" panose="020B0604020202020204" pitchFamily="34" charset="0"/>
              </a:rPr>
              <a:t>Não é necessário a eutanásia das fêmeas doadoras;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pt-BR" altLang="pt-BR" sz="2600" dirty="0">
                <a:cs typeface="Arial" panose="020B0604020202020204" pitchFamily="34" charset="0"/>
              </a:rPr>
              <a:t>Pode ser realizada entre espécies diferentes (</a:t>
            </a:r>
            <a:r>
              <a:rPr lang="pt-BR" altLang="pt-BR" sz="2600" i="1" dirty="0" err="1">
                <a:cs typeface="Arial" panose="020B0604020202020204" pitchFamily="34" charset="0"/>
              </a:rPr>
              <a:t>cross-fostering</a:t>
            </a:r>
            <a:r>
              <a:rPr lang="pt-BR" altLang="pt-BR" sz="2600" dirty="0">
                <a:cs typeface="Arial" panose="020B0604020202020204" pitchFamily="34" charset="0"/>
              </a:rPr>
              <a:t>); </a:t>
            </a:r>
          </a:p>
          <a:p>
            <a:endParaRPr lang="pt-BR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DDA922C-173D-47EB-A667-77E2F60A43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pt-BR" altLang="pt-BR" sz="2800" u="sng" dirty="0">
                <a:cs typeface="Arial" panose="020B0604020202020204" pitchFamily="34" charset="0"/>
              </a:rPr>
              <a:t>Desvantagens</a:t>
            </a:r>
            <a:r>
              <a:rPr lang="pt-BR" altLang="pt-BR" sz="2800" dirty="0"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pt-BR" altLang="pt-BR" sz="2800" dirty="0">
                <a:cs typeface="Arial" panose="020B0604020202020204" pitchFamily="34" charset="0"/>
              </a:rPr>
              <a:t>risco de contaminação dos neonatos; perda de filhotes por rejeição da mãe adotiva; não previne a transmissão vertical de doenças; 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pt-BR" altLang="pt-BR" sz="2800" u="sng" dirty="0">
                <a:cs typeface="Arial" panose="020B0604020202020204" pitchFamily="34" charset="0"/>
              </a:rPr>
              <a:t>Transmissão vertical</a:t>
            </a:r>
            <a:r>
              <a:rPr lang="pt-BR" altLang="pt-BR" sz="2800" dirty="0">
                <a:cs typeface="Arial" panose="020B0604020202020204" pitchFamily="34" charset="0"/>
              </a:rPr>
              <a:t>: patógenos transmitidos via intrauterina, por exemplo: </a:t>
            </a:r>
            <a:r>
              <a:rPr lang="pt-BR" altLang="pt-BR" sz="2800" i="1" dirty="0" err="1">
                <a:cs typeface="Arial" panose="020B0604020202020204" pitchFamily="34" charset="0"/>
              </a:rPr>
              <a:t>Mycoplasma</a:t>
            </a:r>
            <a:r>
              <a:rPr lang="pt-BR" altLang="pt-BR" sz="2800" dirty="0">
                <a:cs typeface="Arial" panose="020B0604020202020204" pitchFamily="34" charset="0"/>
              </a:rPr>
              <a:t> </a:t>
            </a:r>
            <a:r>
              <a:rPr lang="pt-BR" altLang="pt-BR" sz="2800" i="1" dirty="0" err="1">
                <a:cs typeface="Arial" panose="020B0604020202020204" pitchFamily="34" charset="0"/>
              </a:rPr>
              <a:t>pulmonis</a:t>
            </a:r>
            <a:r>
              <a:rPr lang="pt-BR" altLang="pt-BR" sz="2800" dirty="0">
                <a:cs typeface="Arial" panose="020B0604020202020204" pitchFamily="34" charset="0"/>
              </a:rPr>
              <a:t>, LDV, </a:t>
            </a:r>
            <a:r>
              <a:rPr lang="pt-BR" altLang="pt-BR" sz="2800" dirty="0" err="1">
                <a:cs typeface="Arial" panose="020B0604020202020204" pitchFamily="34" charset="0"/>
              </a:rPr>
              <a:t>Cytomegalovirus</a:t>
            </a:r>
            <a:r>
              <a:rPr lang="pt-BR" altLang="pt-BR" sz="2800" dirty="0">
                <a:cs typeface="Arial" panose="020B0604020202020204" pitchFamily="34" charset="0"/>
              </a:rPr>
              <a:t>, </a:t>
            </a:r>
            <a:r>
              <a:rPr lang="pt-BR" altLang="pt-BR" sz="2800" i="1" dirty="0">
                <a:cs typeface="Arial" panose="020B0604020202020204" pitchFamily="34" charset="0"/>
              </a:rPr>
              <a:t>Salmonella</a:t>
            </a:r>
            <a:r>
              <a:rPr lang="pt-BR" altLang="pt-BR" sz="2800" dirty="0">
                <a:cs typeface="Arial" panose="020B0604020202020204" pitchFamily="34" charset="0"/>
              </a:rPr>
              <a:t> entérica.</a:t>
            </a:r>
          </a:p>
          <a:p>
            <a:endParaRPr lang="pt-BR" dirty="0"/>
          </a:p>
        </p:txBody>
      </p:sp>
      <p:pic>
        <p:nvPicPr>
          <p:cNvPr id="3" name="Imagem 3">
            <a:extLst>
              <a:ext uri="{FF2B5EF4-FFF2-40B4-BE49-F238E27FC236}">
                <a16:creationId xmlns:a16="http://schemas.microsoft.com/office/drawing/2014/main" id="{A311F8ED-AD71-47B9-A943-8E62311E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29" y="239440"/>
            <a:ext cx="2770939" cy="179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>
            <a:extLst>
              <a:ext uri="{FF2B5EF4-FFF2-40B4-BE49-F238E27FC236}">
                <a16:creationId xmlns:a16="http://schemas.microsoft.com/office/drawing/2014/main" id="{B282F9F6-DC69-4038-9481-2CEE7494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19" y="523982"/>
            <a:ext cx="8496523" cy="1385442"/>
          </a:xfrm>
        </p:spPr>
        <p:txBody>
          <a:bodyPr/>
          <a:lstStyle/>
          <a:p>
            <a:r>
              <a:rPr lang="pt-BR" altLang="pt-BR" i="1" dirty="0"/>
              <a:t> </a:t>
            </a:r>
            <a:r>
              <a:rPr lang="pt-BR" altLang="pt-BR" sz="4400" i="1" dirty="0" err="1"/>
              <a:t>Fostering</a:t>
            </a:r>
            <a:r>
              <a:rPr lang="pt-BR" altLang="pt-BR" sz="4400" i="1" dirty="0"/>
              <a:t> e </a:t>
            </a:r>
            <a:r>
              <a:rPr lang="pt-BR" altLang="pt-BR" sz="4400" i="1" dirty="0" err="1"/>
              <a:t>cross-fostering</a:t>
            </a:r>
            <a:endParaRPr lang="pt-BR" altLang="pt-BR" sz="4400" dirty="0"/>
          </a:p>
        </p:txBody>
      </p:sp>
      <p:pic>
        <p:nvPicPr>
          <p:cNvPr id="16387" name="Imagem 3">
            <a:extLst>
              <a:ext uri="{FF2B5EF4-FFF2-40B4-BE49-F238E27FC236}">
                <a16:creationId xmlns:a16="http://schemas.microsoft.com/office/drawing/2014/main" id="{23B73948-B43F-4CA8-96A3-DABCB195F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47" y="2237038"/>
            <a:ext cx="9574873" cy="128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m 4">
            <a:extLst>
              <a:ext uri="{FF2B5EF4-FFF2-40B4-BE49-F238E27FC236}">
                <a16:creationId xmlns:a16="http://schemas.microsoft.com/office/drawing/2014/main" id="{3E1474C7-BF91-4E83-B4E9-76454334C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52" y="4397269"/>
            <a:ext cx="8926917" cy="106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www.criver.com/getmetafile/0629ec7e-2e25-4b8b-9609-ff5223aa1bc4/Mongolian_Gerbil_417x235.aspx">
            <a:extLst>
              <a:ext uri="{FF2B5EF4-FFF2-40B4-BE49-F238E27FC236}">
                <a16:creationId xmlns:a16="http://schemas.microsoft.com/office/drawing/2014/main" id="{51E94432-176D-45A9-9AF0-4D634E653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110" y="523982"/>
            <a:ext cx="34353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1051</Words>
  <Application>Microsoft Office PowerPoint</Application>
  <PresentationFormat>Widescreen</PresentationFormat>
  <Paragraphs>150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Arial</vt:lpstr>
      <vt:lpstr>Avenir Next LT Pro</vt:lpstr>
      <vt:lpstr>Calibri</vt:lpstr>
      <vt:lpstr>Times New Roman</vt:lpstr>
      <vt:lpstr>Wingdings</vt:lpstr>
      <vt:lpstr>AccentBoxVTI</vt:lpstr>
      <vt:lpstr>Criação de Animais de Laboratório VPT 2203/2021  Ana Antiorio Médica-veterinária</vt:lpstr>
      <vt:lpstr>O que é rederivação?</vt:lpstr>
      <vt:lpstr>A rederivação é utilizada em grandes biotérios comerciais e instituições de ensino e pesquisa. </vt:lpstr>
      <vt:lpstr>Principais agentes patogênicos que podem ser eliminados pela rederivação:</vt:lpstr>
      <vt:lpstr>Principais agentes patogênicos que podem ser eliminados pela rederivação:</vt:lpstr>
      <vt:lpstr>Principais agentes patogênicos que podem ser eliminados pela rederivação:</vt:lpstr>
      <vt:lpstr>Metodologias:</vt:lpstr>
      <vt:lpstr>Fostering e cross-fostering</vt:lpstr>
      <vt:lpstr> Fostering e cross-fostering</vt:lpstr>
      <vt:lpstr>Histerotomia</vt:lpstr>
      <vt:lpstr>Histerotomia</vt:lpstr>
      <vt:lpstr>Histerectomia</vt:lpstr>
      <vt:lpstr>Equipamentos</vt:lpstr>
      <vt:lpstr>Isolador</vt:lpstr>
      <vt:lpstr>Histerectomia</vt:lpstr>
      <vt:lpstr>Mãe receptora</vt:lpstr>
      <vt:lpstr>Transferência de embriões</vt:lpstr>
      <vt:lpstr>Transferência de embriões</vt:lpstr>
      <vt:lpstr>Métodos naturais</vt:lpstr>
      <vt:lpstr>Quarentena  Superovulação das doadoras</vt:lpstr>
      <vt:lpstr>Acasalamentos programados</vt:lpstr>
      <vt:lpstr>Métodos naturais</vt:lpstr>
      <vt:lpstr>Fertilização in vitro - FIV</vt:lpstr>
      <vt:lpstr>Fertilização in vitro - FIV</vt:lpstr>
      <vt:lpstr> Criopreservação de embriões</vt:lpstr>
      <vt:lpstr>Criopreservação de embriões</vt:lpstr>
      <vt:lpstr>Apresentação do PowerPoint</vt:lpstr>
      <vt:lpstr>Banco de embriões</vt:lpstr>
      <vt:lpstr>Apresentação do PowerPoint</vt:lpstr>
      <vt:lpstr>Transferência de embriões</vt:lpstr>
      <vt:lpstr>Controle sanitário e genético dos animais  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Criação de Animais de Laboratório VPT 2203/2020  Ana T. F. B. Antiorio Médica-veterinária</dc:title>
  <dc:creator>Ana Antiorio</dc:creator>
  <cp:lastModifiedBy>Claudia Mori</cp:lastModifiedBy>
  <cp:revision>5</cp:revision>
  <dcterms:created xsi:type="dcterms:W3CDTF">2020-09-24T18:33:01Z</dcterms:created>
  <dcterms:modified xsi:type="dcterms:W3CDTF">2022-10-21T01:06:15Z</dcterms:modified>
</cp:coreProperties>
</file>