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aleway" panose="020B0604020202020204" charset="0"/>
      <p:regular r:id="rId44"/>
      <p:bold r:id="rId45"/>
      <p:italic r:id="rId46"/>
      <p:boldItalic r:id="rId47"/>
    </p:embeddedFont>
    <p:embeddedFont>
      <p:font typeface="Lato" panose="020B0604020202020204" charset="0"/>
      <p:regular r:id="rId48"/>
      <p:bold r:id="rId49"/>
      <p:italic r:id="rId50"/>
      <p:boldItalic r:id="rId51"/>
    </p:embeddedFont>
    <p:embeddedFont>
      <p:font typeface="Roboto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A0CB63-1B82-4707-B624-A668686E4B8B}">
  <a:tblStyle styleId="{0FA0CB63-1B82-4707-B624-A668686E4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2" y="1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f34ae61b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f34ae61b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f34ae61b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f34ae61b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f34ae61b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f34ae61b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b21dcdc1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b21dcdc1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f1d09f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f1d09f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9db3e28e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9db3e28e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f1d09ff8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f1d09ff8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f1d09ff8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f1d09ff8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f3c28a4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f3c28a4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f3c28a49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f3c28a49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9aeead97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9aeead97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f1d09ff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f1d09ff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f1d09ff8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f1d09ff8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800ffc05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5800ffc05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f1d09ff8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f1d09ff8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800ffc05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5800ffc05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f3c28a4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f3c28a4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800ffc05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5800ffc05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f3c28a49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3f3c28a49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f3c28a49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3f3c28a49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800ffc05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5800ffc05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9aeead97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9aeead97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f3c28a49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f3c28a49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f3c28a49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f3c28a49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f3c28a49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3f3c28a49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f3c28a49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3f3c28a49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f1d09ff8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f1d09ff8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f3c28a49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f3c28a49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f3c28a49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f3c28a49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5800ffc05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5800ffc05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710a055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710a055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34ae61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f34ae61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9db3e28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9db3e28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9db3e28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9db3e28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9db3e28e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9db3e28e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f34ae61b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f34ae61b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86925" y="120750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420">
                <a:latin typeface="Calibri"/>
                <a:ea typeface="Calibri"/>
                <a:cs typeface="Calibri"/>
                <a:sym typeface="Calibri"/>
              </a:rPr>
              <a:t>Programa de Pós-Graduação em Ciências da Reabilitação - HRAC/USP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t-BR" sz="2420">
                <a:latin typeface="Calibri"/>
                <a:ea typeface="Calibri"/>
                <a:cs typeface="Calibri"/>
                <a:sym typeface="Calibri"/>
              </a:rPr>
              <a:t>Área de Concentração: Fissuras Orofaciais e Anomalias Relacionadas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0" y="2987150"/>
            <a:ext cx="7688100" cy="1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t-BR" sz="1900">
                <a:latin typeface="Calibri"/>
                <a:ea typeface="Calibri"/>
                <a:cs typeface="Calibri"/>
                <a:sym typeface="Calibri"/>
              </a:rPr>
              <a:t>Disciplina: Distúrbios da Comunicação nas Anomalias Craniofaciais/2022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t-BR" sz="1900">
                <a:latin typeface="Calibri"/>
                <a:ea typeface="Calibri"/>
                <a:cs typeface="Calibri"/>
                <a:sym typeface="Calibri"/>
              </a:rPr>
              <a:t>Alunas: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t-BR" sz="1900">
                <a:latin typeface="Calibri"/>
                <a:ea typeface="Calibri"/>
                <a:cs typeface="Calibri"/>
                <a:sym typeface="Calibri"/>
              </a:rPr>
              <a:t>Ysa Karen Macambira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t-BR" sz="1900">
                <a:latin typeface="Calibri"/>
                <a:ea typeface="Calibri"/>
                <a:cs typeface="Calibri"/>
                <a:sym typeface="Calibri"/>
              </a:rPr>
              <a:t>Eliane Ap. Techi Castiquini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730000" y="24719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Perguntas/ Questionários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5174225" y="463425"/>
            <a:ext cx="3661800" cy="3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Pergunta 1: A preocupação dos pais com a audição de seus bebês no reparo do palato é apoiada pelos resultados do teste de audição?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pré-operatória aplicada pelo ORL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Categorizados em: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(a) nenhuma preocupação;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(b) preocupação; ou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(c) incerto, com uma categoria alocada por criança.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818575" y="4312250"/>
            <a:ext cx="408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Diz respeito a qualquer preocupação que a família tenha com a audição do filho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730000" y="257175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Perguntas/ Questionários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2"/>
          </p:nvPr>
        </p:nvSpPr>
        <p:spPr>
          <a:xfrm>
            <a:off x="4769950" y="463425"/>
            <a:ext cx="3778800" cy="32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Pergunta 1: A preocupação dos pais com a audição de seus bebês no reparo do palato é apoiada pelos resultados do teste de audição?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Aconselhamento pré-operatório com o Fono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Categorizado em: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 (a) nenhuma preocupação;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 (b) preocupação; ou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(c) incerto.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4709150" y="4067175"/>
            <a:ext cx="4255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Os pais são rotineiramente questionados se eles têm alguma preocupação em relação à audição e o impacto potencial da perda auditiva no desenvolvimento da fala.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1"/>
          </p:nvPr>
        </p:nvSpPr>
        <p:spPr>
          <a:xfrm>
            <a:off x="730000" y="23426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Perguntas/ Questionários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2"/>
          </p:nvPr>
        </p:nvSpPr>
        <p:spPr>
          <a:xfrm>
            <a:off x="4741225" y="504000"/>
            <a:ext cx="4152300" cy="4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Pergunta 2: O tipo de fissura está relacionado aos achados da orelha média (presença de OME e achados de timpanometria) e grau de perda auditiva no reparo do palato?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Avaliação auditiva e consulta otorrinolaringológica são oferecidas rotineiramente 1 semana antes da cirurgia palatina (entre 5 e 12 meses de idade).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Os achados otoscópicos foram categorizados em: sem OME, OME unilateral, OME bilateral ou visão obscurecida.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Os achados de timpanometria, indicando: presença ou ausência de OME, classificados como normais ou anormais.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730000" y="23426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Perguntas/ Questionários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2"/>
          </p:nvPr>
        </p:nvSpPr>
        <p:spPr>
          <a:xfrm>
            <a:off x="4741225" y="504000"/>
            <a:ext cx="4152300" cy="4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Pergunta 2: O tipo de fissura está relacionado aos achados da orelha média (presença de OME e achados de timpanometria) e grau de perda auditiva no reparo do palato?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Na avaliação pré-cirúrgica: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- teste auditivo por meio de audiometria de campo sonoro adequada à idade (audiometria de reforço visual ou audiometria condicionada).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- Classificação em campo sonoro: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529999" lvl="0" indent="-31750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30dBNA (normalidade)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529999" lvl="0" indent="-3175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31 a 40 dBNA (perda leve)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529999" lvl="0" indent="-3175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41 a 70 dBNA (perda moderada)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529999" lvl="0" indent="-3175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71 a 95 dBNA (perda severa)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média em 500, 1.000, 2.000 e 4.000 Hz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Resultados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5200525" y="341675"/>
            <a:ext cx="33009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40">
                <a:latin typeface="Calibri"/>
                <a:ea typeface="Calibri"/>
                <a:cs typeface="Calibri"/>
                <a:sym typeface="Calibri"/>
              </a:rPr>
              <a:t>Distribuição do tipo de fissura</a:t>
            </a:r>
            <a:endParaRPr sz="164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440">
                <a:latin typeface="Calibri"/>
                <a:ea typeface="Calibri"/>
                <a:cs typeface="Calibri"/>
                <a:sym typeface="Calibri"/>
              </a:rPr>
              <a:t>(Tanaka et al., 2012, 2013)</a:t>
            </a:r>
            <a:endParaRPr sz="144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650" y="1005875"/>
            <a:ext cx="2804651" cy="280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677875" y="2083250"/>
            <a:ext cx="30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86" name="Google Shape;186;p27"/>
          <p:cNvGraphicFramePr/>
          <p:nvPr/>
        </p:nvGraphicFramePr>
        <p:xfrm>
          <a:off x="446525" y="142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{0FA0CB63-1B82-4707-B624-A668686E4B8B}</a:tableStyleId>
              </a:tblPr>
              <a:tblGrid>
                <a:gridCol w="29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UCLP (FLP unilateral)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 and hard (FP completa)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 (FP mole)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SMCP (submucosa)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BCLP (FLP bilateral)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155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7" name="Google Shape;187;p27"/>
          <p:cNvSpPr/>
          <p:nvPr/>
        </p:nvSpPr>
        <p:spPr>
          <a:xfrm>
            <a:off x="3203925" y="4039475"/>
            <a:ext cx="1048800" cy="6156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8" name="Google Shape;188;p27"/>
          <p:cNvSpPr txBox="1"/>
          <p:nvPr/>
        </p:nvSpPr>
        <p:spPr>
          <a:xfrm>
            <a:off x="4609675" y="3947075"/>
            <a:ext cx="4482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libri"/>
                <a:ea typeface="Calibri"/>
                <a:cs typeface="Calibri"/>
                <a:sym typeface="Calibri"/>
              </a:rPr>
              <a:t>Tanaka S, Mahabir R, Jupiter D, Menezes J. Updating the epidemiology of cleft lip with or without cleft palate. Plast Reconstr Surg. 2012;129(3):511e-518e.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libri"/>
                <a:ea typeface="Calibri"/>
                <a:cs typeface="Calibri"/>
                <a:sym typeface="Calibri"/>
              </a:rPr>
              <a:t>Tanaka S, Mahabir R, Jupiter D, Menezes J. Updating the epidemiology of isolated cleft palate. Plast Reconstr Surg. 2013;131(1):650e-652e.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Idade na avaliação audiológica pré-cirúrgica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2"/>
          </p:nvPr>
        </p:nvSpPr>
        <p:spPr>
          <a:xfrm>
            <a:off x="5102400" y="83540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Média de idade: 10 meses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mediana: 13 meses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variação: 5 a 64 meses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moda: 7 meses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4974725" y="2873475"/>
            <a:ext cx="3300900" cy="1250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poucos participantes maiores de 12 meses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↓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fissura submucosa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Preocupação dos pais sobre a audição das crianças no momento da palatoplastia, comparada aos achados audiológicos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p29"/>
          <p:cNvGraphicFramePr/>
          <p:nvPr/>
        </p:nvGraphicFramePr>
        <p:xfrm>
          <a:off x="5111825" y="16148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{0FA0CB63-1B82-4707-B624-A668686E4B8B}</a:tableStyleId>
              </a:tblPr>
              <a:tblGrid>
                <a:gridCol w="205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Preocupação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nenhuma preocupados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(77,1%)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preocupação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(18,3%)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incertos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(4,6)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29"/>
          <p:cNvSpPr/>
          <p:nvPr/>
        </p:nvSpPr>
        <p:spPr>
          <a:xfrm>
            <a:off x="7255475" y="3161525"/>
            <a:ext cx="1338300" cy="4872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5373375" y="890775"/>
            <a:ext cx="271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Registros do ORL</a:t>
            </a:r>
            <a:endParaRPr sz="1600" b="1"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300" y="1321800"/>
            <a:ext cx="3727150" cy="34749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5149125" y="341700"/>
            <a:ext cx="33009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Porcentagem de preocupação dos pais relatada ao ORL, comparada aos achados audiológicos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387825" y="1652275"/>
            <a:ext cx="3864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udição normal (WNL): 57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</a:t>
            </a:r>
            <a:r>
              <a:rPr lang="pt-BR" sz="16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49 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pais - nenhuma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PA leve: 53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35 pais - nenhuma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PA moderada: 38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15 pais - nenhuma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2370675" y="833300"/>
            <a:ext cx="1982700" cy="6897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n = 131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↓ preocup.: 101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8620400" y="301725"/>
            <a:ext cx="523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Calibri"/>
                <a:ea typeface="Calibri"/>
                <a:cs typeface="Calibri"/>
                <a:sym typeface="Calibri"/>
              </a:rPr>
              <a:t>1 A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300" y="1321800"/>
            <a:ext cx="3727150" cy="34749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5149125" y="341700"/>
            <a:ext cx="33009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Porcentagem de preocupação dos pais relatada ao ORL, comparada aos achados audiológicos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387825" y="1652275"/>
            <a:ext cx="3864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udição normal (WNL): 57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49 pais - nenhuma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PA leve: 53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35 pais - nenhuma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PA moderada: 38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15 pais - nenhuma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2370675" y="833300"/>
            <a:ext cx="1982700" cy="6897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n = 131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↓ preocup.: 101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8620400" y="301725"/>
            <a:ext cx="523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Calibri"/>
                <a:ea typeface="Calibri"/>
                <a:cs typeface="Calibri"/>
                <a:sym typeface="Calibri"/>
              </a:rPr>
              <a:t>1 A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100575" y="2313150"/>
            <a:ext cx="4252800" cy="20688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Parental judgement of hearing loss in infants with cleft palate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724950" y="3005850"/>
            <a:ext cx="33009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McAndrew L. Parental Judgement of Hearing Loss in Infants With Cleft Palate. Cleft Palate Craniofac J. 2020 Jul;57(7):886-894. doi: 10.1177/1055665619899743. Epub 2020 Feb 4. PMID: 32013560.</a:t>
            </a:r>
            <a:endParaRPr sz="1800"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27494" t="20467" r="28514" b="4671"/>
          <a:stretch/>
        </p:blipFill>
        <p:spPr>
          <a:xfrm>
            <a:off x="4745700" y="425625"/>
            <a:ext cx="4258800" cy="40768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300" y="1264375"/>
            <a:ext cx="3773323" cy="3517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5237950" y="316075"/>
            <a:ext cx="3300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Porcentagem de preocupação dos pais relatada ao ORL, comparada aos achados audiológicos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675275" y="1752825"/>
            <a:ext cx="36207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Total 24 pais que demonstraram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↘ 22 PA leve ou moderada</a:t>
            </a:r>
            <a:endParaRPr sz="1600"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↘ 2 audição normal</a:t>
            </a:r>
            <a:endParaRPr sz="1600"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Incertos: 6 pais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1 audição normal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2 PA leve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3 PA moderada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8620400" y="301725"/>
            <a:ext cx="523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Calibri"/>
                <a:ea typeface="Calibri"/>
                <a:cs typeface="Calibri"/>
                <a:sym typeface="Calibri"/>
              </a:rPr>
              <a:t>1 B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Preocupação dos pais sobre a audição das crianças no momento da palatoplastia, comparada aos achados audiológicos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p33"/>
          <p:cNvGraphicFramePr/>
          <p:nvPr/>
        </p:nvGraphicFramePr>
        <p:xfrm>
          <a:off x="5111825" y="1581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{0FA0CB63-1B82-4707-B624-A668686E4B8B}</a:tableStyleId>
              </a:tblPr>
              <a:tblGrid>
                <a:gridCol w="205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Preocupação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nenhuma preocupação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(78,8%)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preocupação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(18,8%)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incertos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(2,5%)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7" name="Google Shape;237;p33"/>
          <p:cNvSpPr/>
          <p:nvPr/>
        </p:nvSpPr>
        <p:spPr>
          <a:xfrm>
            <a:off x="7255475" y="3166075"/>
            <a:ext cx="1338300" cy="4872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5373375" y="890775"/>
            <a:ext cx="271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Registros do Fonoaudiólogo</a:t>
            </a:r>
            <a:endParaRPr sz="1600" b="1"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250" y="1462325"/>
            <a:ext cx="3778001" cy="3424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5282800" y="169275"/>
            <a:ext cx="33009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Porcentagem de preocupação dos pais relatada ao fonoaudiólogo, comparada aos achados audiológicos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445375" y="1551675"/>
            <a:ext cx="38505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 63 pais - nenhuma preocupação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udição normal (WNL): 26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PA leve: </a:t>
            </a:r>
            <a:r>
              <a:rPr lang="pt-BR" sz="1600"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PA moderada: </a:t>
            </a:r>
            <a:r>
              <a:rPr lang="pt-BR" sz="1600"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15 pais - preocupação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	↘ 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udição normal (WNL): 6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PA leve: 4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↘ PA moderada: 3 crianças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724950" y="1474325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Consistência entre os registros de “preocupação”</a:t>
            </a:r>
            <a:r>
              <a:rPr lang="pt-BR"/>
              <a:t> </a:t>
            </a: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apresentados ao ORL e ao fonoaudiólogo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2"/>
          </p:nvPr>
        </p:nvSpPr>
        <p:spPr>
          <a:xfrm>
            <a:off x="4813050" y="574700"/>
            <a:ext cx="4008600" cy="4051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24/131  pais (18,3%) registraram preocupação ao ORL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15/80  pais (18,8%) registraram preocupação ao fonoaudiólogo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⇩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7 registros em ambas consultas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-------------------------------------------------------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101/131  pais (77,1%) registraram nenhuma preocupação ao ORL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63/80  pais (78,8%) registraram nenhuma preocupação ao fonoaudiólogo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⇩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45 registros em ambas consultas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-"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5451275" y="384775"/>
            <a:ext cx="33009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otite média com efusão (OME) encontrada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subTitle" idx="1"/>
          </p:nvPr>
        </p:nvSpPr>
        <p:spPr>
          <a:xfrm>
            <a:off x="610025" y="1667325"/>
            <a:ext cx="3657000" cy="25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Otoscopia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145/155 crianças (93,5%) foram submetidas a otoscopia para avaliar a presença/ausência OME;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127 (81,9%) OME uni ou bilateral;</a:t>
            </a:r>
            <a:endParaRPr>
              <a:highlight>
                <a:schemeClr val="accent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12 (7,7%) ausência OME;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6 (3,9%) otoscopia comprometida.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725" y="1318650"/>
            <a:ext cx="3865974" cy="35714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36"/>
          <p:cNvSpPr/>
          <p:nvPr/>
        </p:nvSpPr>
        <p:spPr>
          <a:xfrm>
            <a:off x="7054350" y="1839025"/>
            <a:ext cx="819000" cy="4455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5451275" y="384775"/>
            <a:ext cx="33009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otite média com efusão (OME) encontrada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610025" y="1667325"/>
            <a:ext cx="3657000" cy="25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Otoscopia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Fissura Submucosa: n =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⇩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3 OME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 normal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725" y="1318650"/>
            <a:ext cx="3865974" cy="35714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7" name="Google Shape;267;p37"/>
          <p:cNvSpPr/>
          <p:nvPr/>
        </p:nvSpPr>
        <p:spPr>
          <a:xfrm>
            <a:off x="6996875" y="3261375"/>
            <a:ext cx="474000" cy="2586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7"/>
          <p:cNvSpPr/>
          <p:nvPr/>
        </p:nvSpPr>
        <p:spPr>
          <a:xfrm>
            <a:off x="5655075" y="2882175"/>
            <a:ext cx="474000" cy="2586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subTitle" idx="1"/>
          </p:nvPr>
        </p:nvSpPr>
        <p:spPr>
          <a:xfrm>
            <a:off x="402250" y="1868500"/>
            <a:ext cx="3907800" cy="1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Timpanometria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131(84,5%): alterada bilateralmente;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13 (8,4%): alterada unilateralmente;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6 (3,9%):  normal.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50" y="1318649"/>
            <a:ext cx="3784624" cy="3530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5205713" y="255450"/>
            <a:ext cx="3300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crianças com timpanogramas normais e anormais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2614850" y="1161450"/>
            <a:ext cx="1695300" cy="5748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 = 150/155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1"/>
          </p:nvPr>
        </p:nvSpPr>
        <p:spPr>
          <a:xfrm>
            <a:off x="402250" y="1868500"/>
            <a:ext cx="3907800" cy="1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Timpanometria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131(84,5%): alterada bilateralmente;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13 (8,4%): alterada unilateralmente;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6 (3,9%):  normal.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50" y="1318649"/>
            <a:ext cx="3784624" cy="3530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5205713" y="255450"/>
            <a:ext cx="3300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crianças com timpanogramas normais e anormais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2614850" y="1161450"/>
            <a:ext cx="1695300" cy="5748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 = 150/155</a:t>
            </a:r>
            <a:endParaRPr/>
          </a:p>
        </p:txBody>
      </p:sp>
      <p:sp>
        <p:nvSpPr>
          <p:cNvPr id="285" name="Google Shape;285;p39"/>
          <p:cNvSpPr/>
          <p:nvPr/>
        </p:nvSpPr>
        <p:spPr>
          <a:xfrm>
            <a:off x="1163750" y="3333225"/>
            <a:ext cx="3146400" cy="107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Resultados semelhantes de OME entre tipos de fissura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9"/>
          <p:cNvSpPr/>
          <p:nvPr/>
        </p:nvSpPr>
        <p:spPr>
          <a:xfrm>
            <a:off x="7614700" y="1811025"/>
            <a:ext cx="603300" cy="4446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subTitle" idx="1"/>
          </p:nvPr>
        </p:nvSpPr>
        <p:spPr>
          <a:xfrm>
            <a:off x="402250" y="1868500"/>
            <a:ext cx="3907800" cy="1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Timpanometria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131(84,5%): alterada bilateralmente;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13 (8,4%): alterada unilateralmente;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6 (3,9%):  normal.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50" y="1318649"/>
            <a:ext cx="3784624" cy="3530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5205713" y="255450"/>
            <a:ext cx="3300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crianças com timpanogramas normais e anormais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0"/>
          <p:cNvSpPr/>
          <p:nvPr/>
        </p:nvSpPr>
        <p:spPr>
          <a:xfrm>
            <a:off x="2614850" y="1161450"/>
            <a:ext cx="1695300" cy="5748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 = 150/155</a:t>
            </a: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790225" y="3304500"/>
            <a:ext cx="2772900" cy="76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FS: 8 (100%) OME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7370450" y="1423950"/>
            <a:ext cx="531600" cy="3123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subTitle" idx="1"/>
          </p:nvPr>
        </p:nvSpPr>
        <p:spPr>
          <a:xfrm>
            <a:off x="653125" y="1781550"/>
            <a:ext cx="3484800" cy="21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Resultados da avaliação audiológica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57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(38,5%): audição normal;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53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(35,8%): PA leve;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38 (25,7%): PA moderada;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 com PA SN (FLP bilateral)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675" y="1097551"/>
            <a:ext cx="4082925" cy="37572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5299688" y="312925"/>
            <a:ext cx="33009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crianças com perda auditiva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1"/>
          <p:cNvSpPr/>
          <p:nvPr/>
        </p:nvSpPr>
        <p:spPr>
          <a:xfrm>
            <a:off x="2356250" y="1336775"/>
            <a:ext cx="1781700" cy="5748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 = 148/155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Otite média com efusão (OME)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816400" y="2246850"/>
            <a:ext cx="33009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Acúmulo de líquido na orelha média, frequentemente presente em bebês com fissura de palato.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5226475" y="873600"/>
            <a:ext cx="3374400" cy="3396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decorrente da disfunção da tuba auditiva;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uni ou bilateral;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pode não ser detectada na triagem auditiva;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início progressivo;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comum nos primeiros anos de vida;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perda auditiva condutiva flutuante, persistente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⇘ prejuízos na fala e linguagem.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subTitle" idx="1"/>
          </p:nvPr>
        </p:nvSpPr>
        <p:spPr>
          <a:xfrm>
            <a:off x="653125" y="1781550"/>
            <a:ext cx="3484800" cy="13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Resultados da avaliação audiológica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57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(38,5%): audição normal;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675" y="1097551"/>
            <a:ext cx="4082925" cy="37572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5299688" y="312925"/>
            <a:ext cx="33009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crianças com perda auditiva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2356250" y="1336775"/>
            <a:ext cx="1781700" cy="5748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 = 148/155</a:t>
            </a:r>
            <a:endParaRPr/>
          </a:p>
        </p:txBody>
      </p:sp>
      <p:sp>
        <p:nvSpPr>
          <p:cNvPr id="313" name="Google Shape;313;p42"/>
          <p:cNvSpPr/>
          <p:nvPr/>
        </p:nvSpPr>
        <p:spPr>
          <a:xfrm>
            <a:off x="6301650" y="2071600"/>
            <a:ext cx="402300" cy="8451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2"/>
          <p:cNvSpPr/>
          <p:nvPr/>
        </p:nvSpPr>
        <p:spPr>
          <a:xfrm>
            <a:off x="6436550" y="1680750"/>
            <a:ext cx="646500" cy="574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>
            <a:spLocks noGrp="1"/>
          </p:cNvSpPr>
          <p:nvPr>
            <p:ph type="subTitle" idx="1"/>
          </p:nvPr>
        </p:nvSpPr>
        <p:spPr>
          <a:xfrm>
            <a:off x="653125" y="1781550"/>
            <a:ext cx="3484800" cy="21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Resultados da avaliação audiológica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53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(35,8%): PA leve;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675" y="1097551"/>
            <a:ext cx="4082925" cy="37572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5299688" y="312925"/>
            <a:ext cx="33009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crianças com perda auditiva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2356250" y="1336775"/>
            <a:ext cx="1781700" cy="5748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 = 148/155</a:t>
            </a:r>
            <a:endParaRPr/>
          </a:p>
        </p:txBody>
      </p:sp>
      <p:sp>
        <p:nvSpPr>
          <p:cNvPr id="323" name="Google Shape;323;p43"/>
          <p:cNvSpPr/>
          <p:nvPr/>
        </p:nvSpPr>
        <p:spPr>
          <a:xfrm>
            <a:off x="7269850" y="2341875"/>
            <a:ext cx="387900" cy="679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6939425" y="1652250"/>
            <a:ext cx="488400" cy="8091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subTitle" idx="1"/>
          </p:nvPr>
        </p:nvSpPr>
        <p:spPr>
          <a:xfrm>
            <a:off x="653125" y="1781550"/>
            <a:ext cx="34848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Resultados da avaliação audiológica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38 (25,7%): PA moderada;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675" y="1097551"/>
            <a:ext cx="4082925" cy="37572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5299688" y="312925"/>
            <a:ext cx="33009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Percentual de crianças com perda auditiva por tipo de fissura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4"/>
          <p:cNvSpPr/>
          <p:nvPr/>
        </p:nvSpPr>
        <p:spPr>
          <a:xfrm>
            <a:off x="2356250" y="1336775"/>
            <a:ext cx="1781700" cy="5748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 = 148/155</a:t>
            </a:r>
            <a:endParaRPr/>
          </a:p>
        </p:txBody>
      </p:sp>
      <p:sp>
        <p:nvSpPr>
          <p:cNvPr id="333" name="Google Shape;333;p44"/>
          <p:cNvSpPr/>
          <p:nvPr/>
        </p:nvSpPr>
        <p:spPr>
          <a:xfrm>
            <a:off x="7801475" y="2772875"/>
            <a:ext cx="445500" cy="57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4"/>
          <p:cNvSpPr/>
          <p:nvPr/>
        </p:nvSpPr>
        <p:spPr>
          <a:xfrm>
            <a:off x="8045675" y="3735525"/>
            <a:ext cx="330600" cy="3591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4"/>
          <p:cNvSpPr/>
          <p:nvPr/>
        </p:nvSpPr>
        <p:spPr>
          <a:xfrm>
            <a:off x="653125" y="3175175"/>
            <a:ext cx="3045900" cy="679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FS: 3 PA moderada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(grupo pequeno)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 txBox="1">
            <a:spLocks noGrp="1"/>
          </p:cNvSpPr>
          <p:nvPr>
            <p:ph type="subTitle" idx="1"/>
          </p:nvPr>
        </p:nvSpPr>
        <p:spPr>
          <a:xfrm>
            <a:off x="459750" y="1393625"/>
            <a:ext cx="3936600" cy="26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Resultados da avaliação audiológica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Limitação:</a:t>
            </a:r>
            <a:endParaRPr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Variação metodológica entre diferentes estudos!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Audiometria em campo livre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Audiometria tonal limiar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xfrm>
            <a:off x="5213500" y="1160600"/>
            <a:ext cx="3622500" cy="20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-"/>
            </a:pPr>
            <a:r>
              <a:rPr lang="pt-BR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não revelou que um determinado tipo de fissura apresenta maior predisposição à perda auditiva leve ou moderada;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-"/>
            </a:pPr>
            <a:r>
              <a:rPr lang="pt-BR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não há relação entre o tipo de  fissura e o grau da perda auditiva.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560325" y="1318650"/>
            <a:ext cx="34707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6"/>
          <p:cNvSpPr txBox="1"/>
          <p:nvPr/>
        </p:nvSpPr>
        <p:spPr>
          <a:xfrm>
            <a:off x="4884900" y="876425"/>
            <a:ext cx="3821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1 - A preocupação dos pais com a audição de seus bebês durante (ou imediatamente antes) do reparo do palato é apoiada pelos resultados do teste auditivo? 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6"/>
          <p:cNvSpPr txBox="1"/>
          <p:nvPr/>
        </p:nvSpPr>
        <p:spPr>
          <a:xfrm>
            <a:off x="5366100" y="3132050"/>
            <a:ext cx="3340500" cy="6771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Os pais não são precisos quanto a percepção da audição dos seus filhos.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>
            <a:spLocks noGrp="1"/>
          </p:cNvSpPr>
          <p:nvPr>
            <p:ph type="title"/>
          </p:nvPr>
        </p:nvSpPr>
        <p:spPr>
          <a:xfrm>
            <a:off x="560325" y="1318650"/>
            <a:ext cx="34707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4884900" y="876425"/>
            <a:ext cx="3821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2 - </a:t>
            </a:r>
            <a:r>
              <a:rPr lang="pt-BR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 grau da perda auditiva e os achados de orelha média (presença de OME e achados de timpanometria) no momento da palatoplastia estão relacionados ao tipo de fissura? </a:t>
            </a:r>
            <a:endParaRPr sz="1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7"/>
          <p:cNvSpPr txBox="1"/>
          <p:nvPr/>
        </p:nvSpPr>
        <p:spPr>
          <a:xfrm>
            <a:off x="5036750" y="3103325"/>
            <a:ext cx="3821700" cy="9234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Relação entre o tipo de fissura e os achados de orelha média ou achados audiológicos não foi identificada.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560325" y="1318650"/>
            <a:ext cx="34707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Contribuições e Limitações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4913625" y="509250"/>
            <a:ext cx="40083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Estudo recente sobre a percepção dos pais de crianças fissuradas sobre a audição dos seus filhos;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Crianças pequenas com diferentes tipos de fissuras - idade de maior prevalência da OME;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Natureza da flutuação da PA no momento da avaliação;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Resultados refletem dados do momento da avaliação;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Consultas ORL e fono não ocorreram no mesmo dia;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Resultados da TANU podem ter influenciado a preocupação dos pais;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Sugestão de estudos futuros, prospectivos,  com análise estatística.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>
            <a:spLocks noGrp="1"/>
          </p:cNvSpPr>
          <p:nvPr>
            <p:ph type="subTitle" idx="1"/>
          </p:nvPr>
        </p:nvSpPr>
        <p:spPr>
          <a:xfrm>
            <a:off x="538150" y="3247725"/>
            <a:ext cx="3300900" cy="10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ysamacambira@usp.br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elianetech@usp.br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" name="Google Shape;3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6"/>
            <a:ext cx="4572000" cy="303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Julgamento da perda auditiva pelos pais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São precisos?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5091100" y="1000975"/>
            <a:ext cx="3658500" cy="2676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perda auditiva leve a moderada muitas vezes passa despercebida;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PA é frequentemente negligenciada (a menos que o problema seja agudo);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Precisos x Não precisos.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Tipos de Fissura Palatina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30000" y="2310150"/>
            <a:ext cx="33009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Quanto mais extensa a fissura, maior o potencial de disfunção da orelha média e consequente perda auditiva.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5091100" y="1000975"/>
            <a:ext cx="3644100" cy="3396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fissura palatina isolada (CP);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fissura palato mole;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fissura labiopalatina unilateral (UCLP);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fissura labiopalatina bilateral (BCLP);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fissura palato submucosa (SMCP).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4950" y="1352625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Problemática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784325" y="459750"/>
            <a:ext cx="4094700" cy="4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a literatura geralmente apóia a visão de que os pais não identificam consistentemente a perda auditiva associada à OME (falta de relatos recentes e poucos estudos examinaram especificamente a população de fissura infantil).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 A maioria dos estudos que investigam a perda auditiva em fissura palatina não faz distinção entre o tipo de fissura e há evidências limitadas sobre se o tipo de fissura influencia o estado da orelha média e os achados auditivos.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523" y="2464850"/>
            <a:ext cx="1568675" cy="15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4784325" y="517225"/>
            <a:ext cx="40659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rabicPeriod"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A preocupação dos pais com a audição de seus bebês durante (ou imediatamente antes) do reparo do palato é apoiada pelos resultados do teste auditivo?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Calibri"/>
              <a:buAutoNum type="arabicPeriod"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O grau da perda auditiva e os achados de orelha média (presença de OME e achados de timpanometria) no momento da correção do palato estão relacionados ao tipo de fissura?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54650" y="2795125"/>
            <a:ext cx="3077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Investigar se a preocupação relatada pelos pais é corroborada pelos achados da avaliação auditiva em crianças com fissura palatina. Descrever essa população examinando a relação entre o tipo de fissura, o estado da orelha média e a perda auditiva.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730000" y="265867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Desenho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2"/>
          </p:nvPr>
        </p:nvSpPr>
        <p:spPr>
          <a:xfrm>
            <a:off x="5174225" y="1066100"/>
            <a:ext cx="3719100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Hospital dentro de um Cleft Center regional com sede na cidade, 1 de 11 centros especializados em fissura no Reino Unido;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Revisão retrospectiva das anotações do caso do paciente;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Aprovado pelo comitê de ética.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Métodos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730000" y="235695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Participantes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4798675" y="463425"/>
            <a:ext cx="4094700" cy="4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-"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Todos os bebês nasceram no Centro de Fissuras;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-"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Período de 5 anos ( janeiro de 2009 a dezembro de 2013).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-"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De 194 bebês identificados, um total de 155 crianças foram incluídas para análise (80 do sexo masculino, 75 do sexo feminino).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-"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Categorização: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10800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fissura de palato mole (36);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0800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fissura de palato mole e duro (42);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0800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fissura labiopalatina unilateral (51);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0800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fissura labiopalatina bilateral (18);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0800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fissura palato submucosa  evidente (8)</a:t>
            </a:r>
            <a:r>
              <a:rPr lang="pt-BR" sz="1200"/>
              <a:t>. 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1982</Words>
  <Application>Microsoft Office PowerPoint</Application>
  <PresentationFormat>Apresentação na tela (16:9)</PresentationFormat>
  <Paragraphs>296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Calibri</vt:lpstr>
      <vt:lpstr>Raleway</vt:lpstr>
      <vt:lpstr>Arial</vt:lpstr>
      <vt:lpstr>Lato</vt:lpstr>
      <vt:lpstr>Roboto</vt:lpstr>
      <vt:lpstr>Streamline</vt:lpstr>
      <vt:lpstr>Programa de Pós-Graduação em Ciências da Reabilitação - HRAC/USP Área de Concentração: Fissuras Orofaciais e Anomalias Relacionadas</vt:lpstr>
      <vt:lpstr>Parental judgement of hearing loss in infants with cleft palate</vt:lpstr>
      <vt:lpstr>Otite média com efusão (OME)</vt:lpstr>
      <vt:lpstr>Julgamento da perda auditiva pelos pais</vt:lpstr>
      <vt:lpstr>Tipos de Fissura Palatina</vt:lpstr>
      <vt:lpstr>Problemática</vt:lpstr>
      <vt:lpstr>Objetivo</vt:lpstr>
      <vt:lpstr>Métodos</vt:lpstr>
      <vt:lpstr>Métodos</vt:lpstr>
      <vt:lpstr>Métodos</vt:lpstr>
      <vt:lpstr>Métodos</vt:lpstr>
      <vt:lpstr>Métodos</vt:lpstr>
      <vt:lpstr>Métodos</vt:lpstr>
      <vt:lpstr>Resultados </vt:lpstr>
      <vt:lpstr>Distribuição do tipo de fissura (Tanaka et al., 2012, 2013)</vt:lpstr>
      <vt:lpstr>Idade na avaliação audiológica pré-cirúrgica</vt:lpstr>
      <vt:lpstr>Preocupação dos pais sobre a audição das crianças no momento da palatoplastia, comparada aos achados audiológicos</vt:lpstr>
      <vt:lpstr>Porcentagem de preocupação dos pais relatada ao ORL, comparada aos achados audiológicos</vt:lpstr>
      <vt:lpstr>Porcentagem de preocupação dos pais relatada ao ORL, comparada aos achados audiológicos</vt:lpstr>
      <vt:lpstr>Porcentagem de preocupação dos pais relatada ao ORL, comparada aos achados audiológicos</vt:lpstr>
      <vt:lpstr>Preocupação dos pais sobre a audição das crianças no momento da palatoplastia, comparada aos achados audiológicos</vt:lpstr>
      <vt:lpstr>Porcentagem de preocupação dos pais relatada ao fonoaudiólogo, comparada aos achados audiológicos</vt:lpstr>
      <vt:lpstr>Consistência entre os registros de “preocupação” apresentados ao ORL e ao fonoaudiólogo</vt:lpstr>
      <vt:lpstr>Percentual de otite média com efusão (OME) encontrada por tipo de fissura</vt:lpstr>
      <vt:lpstr>Percentual de otite média com efusão (OME) encontrada por tipo de fissura</vt:lpstr>
      <vt:lpstr>Percentual de crianças com timpanogramas normais e anormais por tipo de fissura</vt:lpstr>
      <vt:lpstr>Percentual de crianças com timpanogramas normais e anormais por tipo de fissura</vt:lpstr>
      <vt:lpstr>Percentual de crianças com timpanogramas normais e anormais por tipo de fissura</vt:lpstr>
      <vt:lpstr>Percentual de crianças com perda auditiva por tipo de fissura</vt:lpstr>
      <vt:lpstr>Percentual de crianças com perda auditiva por tipo de fissura</vt:lpstr>
      <vt:lpstr>Percentual de crianças com perda auditiva por tipo de fissura</vt:lpstr>
      <vt:lpstr>Percentual de crianças com perda auditiva por tipo de fissura</vt:lpstr>
      <vt:lpstr>não revelou que um determinado tipo de fissura apresenta maior predisposição à perda auditiva leve ou moderada;  não há relação entre o tipo de  fissura e o grau da perda auditiva.</vt:lpstr>
      <vt:lpstr>Conclusões</vt:lpstr>
      <vt:lpstr>Conclusões</vt:lpstr>
      <vt:lpstr>Contribuições e Limitações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Pós-Graduação em Ciências da Reabilitação - HRAC/USP Área de Concentração: Fissuras Orofaciais e Anomalias Relacionadas</dc:title>
  <dc:creator>Jeniffer Dutka Souza</dc:creator>
  <cp:lastModifiedBy>Jeniffer Dutka Souza</cp:lastModifiedBy>
  <cp:revision>2</cp:revision>
  <dcterms:modified xsi:type="dcterms:W3CDTF">2022-10-19T17:19:08Z</dcterms:modified>
</cp:coreProperties>
</file>