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Proxima Nova Semibold" panose="020B0604020202020204" charset="0"/>
      <p:regular r:id="rId28"/>
      <p:bold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100C80-954D-4F5E-80E3-1D6F321D8461}">
  <a:tblStyle styleId="{94100C80-954D-4F5E-80E3-1D6F321D8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633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59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f0dca434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f0dca434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56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f0dca43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f0dca43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8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f0dca434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3f0dca434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70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a6e4f1a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a6e4f1a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59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a6e4f1a0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a6e4f1a0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722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a6e4f1a0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5a6e4f1a0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358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a6e4f1a0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5a6e4f1a0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33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f1bda51fd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f1bda51fd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84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f1bda51fd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f1bda51fd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11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a6e4f1a0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5a6e4f1a0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98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7944744cd_0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57944744cd_0_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065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a6e4f1a0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a6e4f1a0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870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a6e4f1a0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a6e4f1a00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494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f1bda51fd_2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f1bda51fd_2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871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a6e4f1a0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a6e4f1a00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986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f1bda51fd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f1bda51fd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714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7944744cd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57944744cd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78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7944744cd_0_1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7944744cd_0_1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5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f0dca43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f0dca43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VÍDEO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5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f0dca43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f0dca43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30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7944744cd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57944744cd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9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944744cd_0_1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7944744cd_0_1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0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f0dca434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f0dca434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81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f1bda51fd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f1bda51fd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7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DnwHrVy_XyAV5a88v_9ObL2biUehgz7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39900" y="1352675"/>
            <a:ext cx="8421000" cy="23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514" b="1"/>
              <a:t>Preditores de disfunção velofaríngea em indivíduos com fissura palatina após avanço cirúrgico da maxila: avaliações clínicas e tomográficas</a:t>
            </a:r>
            <a:endParaRPr sz="546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727952" y="397267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512"/>
              <a:t>Ana Paula Dias</a:t>
            </a:r>
            <a:endParaRPr sz="151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512"/>
              <a:t>Rafaela Sena dos Santos</a:t>
            </a:r>
            <a:endParaRPr sz="1512"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75" y="83300"/>
            <a:ext cx="1948233" cy="118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Processos seletivos encerrados – Mestrado e Doutorado – HRAC-USP Baur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1307" y="0"/>
            <a:ext cx="2431774" cy="135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456600" y="1530950"/>
            <a:ext cx="5492700" cy="3303600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pt-BR" sz="18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Profundidade nasofaríngea:</a:t>
            </a:r>
            <a:r>
              <a:rPr lang="pt-BR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pt-BR" sz="1800">
                <a:latin typeface="Proxima Nova"/>
                <a:ea typeface="Proxima Nova"/>
                <a:cs typeface="Proxima Nova"/>
                <a:sym typeface="Proxima Nova"/>
              </a:rPr>
              <a:t>distância entre a borda inferior do palato e o ponto em que o traçado do plano palatino cruza a parede posterior da faringe.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BR" sz="18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Comprimento palatino:</a:t>
            </a:r>
            <a:r>
              <a:rPr lang="pt-BR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r>
              <a:rPr lang="pt-BR" sz="1800">
                <a:latin typeface="Proxima Nova"/>
                <a:ea typeface="Proxima Nova"/>
                <a:cs typeface="Proxima Nova"/>
                <a:sym typeface="Proxima Nova"/>
              </a:rPr>
              <a:t>distância entre a borda inferior do palato e a ponta da úvula.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120875" y="94025"/>
            <a:ext cx="3934800" cy="1208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A borda inferior do palato foi tomada como referência para atingir os valores de comprimento do palato mole e profundidade nasofaríngea.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88644">
            <a:off x="6462513" y="24725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/>
          <p:nvPr/>
        </p:nvSpPr>
        <p:spPr>
          <a:xfrm>
            <a:off x="6219050" y="913200"/>
            <a:ext cx="2780100" cy="18426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i="1">
                <a:latin typeface="Proxima Nova"/>
                <a:ea typeface="Proxima Nova"/>
                <a:cs typeface="Proxima Nova"/>
                <a:sym typeface="Proxima Nova"/>
              </a:rPr>
              <a:t>Razão da profundidade nasofaríngea </a:t>
            </a:r>
            <a:endParaRPr sz="1600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Fechamento adequado ou inadequado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l="10556" t="22659" r="49831" b="17943"/>
          <a:stretch/>
        </p:blipFill>
        <p:spPr>
          <a:xfrm>
            <a:off x="-120850" y="-87150"/>
            <a:ext cx="4786874" cy="40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4">
            <a:alphaModFix/>
          </a:blip>
          <a:srcRect l="48846" t="34064" r="27865" b="11752"/>
          <a:stretch/>
        </p:blipFill>
        <p:spPr>
          <a:xfrm>
            <a:off x="5049475" y="90025"/>
            <a:ext cx="3699125" cy="483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3"/>
          <p:cNvGrpSpPr/>
          <p:nvPr/>
        </p:nvGrpSpPr>
        <p:grpSpPr>
          <a:xfrm>
            <a:off x="403025" y="4027754"/>
            <a:ext cx="2632227" cy="766593"/>
            <a:chOff x="4206399" y="1219942"/>
            <a:chExt cx="1915601" cy="766593"/>
          </a:xfrm>
        </p:grpSpPr>
        <p:sp>
          <p:nvSpPr>
            <p:cNvPr id="149" name="Google Shape;149;p23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4206399" y="1290963"/>
              <a:ext cx="1712700" cy="6246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Gravação de áudio </a:t>
              </a:r>
              <a:endParaRPr sz="1800">
                <a:solidFill>
                  <a:srgbClr val="5E5E5E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4"/>
          <p:cNvGrpSpPr/>
          <p:nvPr/>
        </p:nvGrpSpPr>
        <p:grpSpPr>
          <a:xfrm>
            <a:off x="402889" y="4027715"/>
            <a:ext cx="2857687" cy="766593"/>
            <a:chOff x="4206403" y="1219942"/>
            <a:chExt cx="1915597" cy="766593"/>
          </a:xfrm>
        </p:grpSpPr>
        <p:sp>
          <p:nvSpPr>
            <p:cNvPr id="157" name="Google Shape;157;p24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 txBox="1"/>
            <p:nvPr/>
          </p:nvSpPr>
          <p:spPr>
            <a:xfrm>
              <a:off x="4206403" y="1290953"/>
              <a:ext cx="1793100" cy="6246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Gravação de vídeo </a:t>
              </a:r>
              <a:endParaRPr sz="1800">
                <a:solidFill>
                  <a:srgbClr val="5E5E5E"/>
                </a:solidFill>
              </a:endParaRPr>
            </a:p>
          </p:txBody>
        </p:sp>
      </p:grp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000" y="-89350"/>
            <a:ext cx="3722930" cy="37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820199" y="866400"/>
            <a:ext cx="1961325" cy="19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/>
          <p:nvPr/>
        </p:nvSpPr>
        <p:spPr>
          <a:xfrm>
            <a:off x="4781525" y="201450"/>
            <a:ext cx="4001100" cy="4593000"/>
          </a:xfrm>
          <a:prstGeom prst="flowChartAlternateProcess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➔"/>
            </a:pPr>
            <a:r>
              <a:rPr lang="pt-BR" sz="1800">
                <a:latin typeface="Proxima Nova"/>
                <a:ea typeface="Proxima Nova"/>
                <a:cs typeface="Proxima Nova"/>
                <a:sym typeface="Proxima Nova"/>
              </a:rPr>
              <a:t>12 sentenças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➔"/>
            </a:pPr>
            <a:r>
              <a:rPr lang="pt-BR" sz="1800">
                <a:latin typeface="Proxima Nova"/>
                <a:ea typeface="Proxima Nova"/>
                <a:cs typeface="Proxima Nova"/>
                <a:sym typeface="Proxima Nova"/>
              </a:rPr>
              <a:t>Sons orais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Análise Perceptiva por Examinadores → pontuação dos aspectos morfofuncionais do palato e da fala com hipernasalidade foi realizada individualmente por 3 experientes fonoaudiólogos.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9412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Char char="➔"/>
            </a:pPr>
            <a:r>
              <a:rPr lang="pt-BR" sz="32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Tomografia</a:t>
            </a:r>
            <a:endParaRPr sz="32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u="sng"/>
              <a:t>✔</a:t>
            </a:r>
            <a:r>
              <a:rPr lang="pt-BR" sz="3200"/>
              <a:t> </a:t>
            </a:r>
            <a:r>
              <a:rPr lang="pt-BR" sz="3200">
                <a:solidFill>
                  <a:srgbClr val="000000"/>
                </a:solidFill>
              </a:rPr>
              <a:t>um único investigador treinado;</a:t>
            </a:r>
            <a:endParaRPr sz="3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u="sng"/>
              <a:t>✔</a:t>
            </a:r>
            <a:r>
              <a:rPr lang="pt-BR" sz="3200"/>
              <a:t> </a:t>
            </a:r>
            <a:r>
              <a:rPr lang="pt-BR" sz="3200">
                <a:solidFill>
                  <a:srgbClr val="000000"/>
                </a:solidFill>
              </a:rPr>
              <a:t>confiabilidade com análise de 2 semanas de intervalo;</a:t>
            </a:r>
            <a:endParaRPr sz="3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u="sng"/>
              <a:t>✔</a:t>
            </a:r>
            <a:r>
              <a:rPr lang="pt-BR" sz="3200"/>
              <a:t> </a:t>
            </a:r>
            <a:r>
              <a:rPr lang="pt-BR" sz="3200">
                <a:solidFill>
                  <a:srgbClr val="000000"/>
                </a:solidFill>
              </a:rPr>
              <a:t> erros sistemáticos: teste t pareado;</a:t>
            </a:r>
            <a:endParaRPr sz="3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u="sng"/>
              <a:t>✔</a:t>
            </a:r>
            <a:r>
              <a:rPr lang="pt-BR" sz="3200">
                <a:solidFill>
                  <a:schemeClr val="dk1"/>
                </a:solidFill>
              </a:rPr>
              <a:t> erros casuais: fórmula de Dahlberg;</a:t>
            </a:r>
            <a:endParaRPr sz="3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 u="sng"/>
              <a:t>✔</a:t>
            </a:r>
            <a:r>
              <a:rPr lang="pt-BR" sz="3200"/>
              <a:t> </a:t>
            </a:r>
            <a:r>
              <a:rPr lang="pt-BR" sz="3200">
                <a:solidFill>
                  <a:srgbClr val="000000"/>
                </a:solidFill>
              </a:rPr>
              <a:t>coeficiente de correlação intraclasse:</a:t>
            </a:r>
            <a:endParaRPr sz="3200">
              <a:solidFill>
                <a:srgbClr val="000000"/>
              </a:solidFill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000000"/>
                </a:solidFill>
              </a:rPr>
              <a:t>   ≤ 0,40: ruim a regular; </a:t>
            </a:r>
            <a:br>
              <a:rPr lang="pt-BR" sz="3200">
                <a:solidFill>
                  <a:srgbClr val="000000"/>
                </a:solidFill>
              </a:rPr>
            </a:br>
            <a:r>
              <a:rPr lang="pt-BR" sz="3200">
                <a:solidFill>
                  <a:srgbClr val="000000"/>
                </a:solidFill>
              </a:rPr>
              <a:t>0,41 a 0,75: moderado; </a:t>
            </a:r>
            <a:br>
              <a:rPr lang="pt-BR" sz="3200">
                <a:solidFill>
                  <a:srgbClr val="000000"/>
                </a:solidFill>
              </a:rPr>
            </a:br>
            <a:r>
              <a:rPr lang="pt-BR" sz="3200">
                <a:solidFill>
                  <a:srgbClr val="000000"/>
                </a:solidFill>
              </a:rPr>
              <a:t>&gt;0,75: bom.</a:t>
            </a:r>
            <a:endParaRPr sz="3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3558825" y="3787175"/>
            <a:ext cx="2874000" cy="10341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101400" y="1152600"/>
            <a:ext cx="880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SzPts val="1850"/>
              <a:buFont typeface="Proxima Nova Semibold"/>
              <a:buChar char="➔"/>
            </a:pPr>
            <a:r>
              <a:rPr lang="pt-BR" sz="185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Hipernasalidade</a:t>
            </a:r>
            <a:endParaRPr sz="185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 u="sng"/>
              <a:t>✔</a:t>
            </a:r>
            <a:r>
              <a:rPr lang="pt-BR" sz="1850"/>
              <a:t> </a:t>
            </a:r>
            <a:r>
              <a:rPr lang="pt-BR" sz="1850">
                <a:solidFill>
                  <a:srgbClr val="000000"/>
                </a:solidFill>
              </a:rPr>
              <a:t>Escores de 1 a 4 foram transformados em 2 categorias: pós-operatório;</a:t>
            </a:r>
            <a:endParaRPr sz="185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>
                <a:solidFill>
                  <a:srgbClr val="000000"/>
                </a:solidFill>
              </a:rPr>
              <a:t> 1:  manteve o escore de ressonância em T1.</a:t>
            </a:r>
            <a:br>
              <a:rPr lang="pt-BR" sz="1850">
                <a:solidFill>
                  <a:srgbClr val="000000"/>
                </a:solidFill>
              </a:rPr>
            </a:br>
            <a:r>
              <a:rPr lang="pt-BR" sz="1850">
                <a:solidFill>
                  <a:srgbClr val="000000"/>
                </a:solidFill>
              </a:rPr>
              <a:t> 2:  aparecimento ou piora da hipernasalidade em menos um grau.</a:t>
            </a:r>
            <a:endParaRPr sz="185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 u="sng">
                <a:solidFill>
                  <a:schemeClr val="dk1"/>
                </a:solidFill>
              </a:rPr>
              <a:t>✔</a:t>
            </a:r>
            <a:r>
              <a:rPr lang="pt-BR" sz="1850">
                <a:solidFill>
                  <a:schemeClr val="dk1"/>
                </a:solidFill>
              </a:rPr>
              <a:t> Fator de risco: e</a:t>
            </a:r>
            <a:r>
              <a:rPr lang="pt-BR" sz="1850">
                <a:solidFill>
                  <a:srgbClr val="000000"/>
                </a:solidFill>
              </a:rPr>
              <a:t>scores 2 e 3 relacionadas ao comprimento (regular e curto), mobilidade (regular e pobre) e inserção do palato (médio e anterior), valores relacionado ao avanço de maior magnitude (&gt;7 mm), e relacionados com a razão entre profundidade nasofaríngea e comprimento palatino maior que 0,70.</a:t>
            </a:r>
            <a:endParaRPr sz="185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101400" y="1152600"/>
            <a:ext cx="880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7264" algn="just" rtl="0">
              <a:spcBef>
                <a:spcPts val="0"/>
              </a:spcBef>
              <a:spcAft>
                <a:spcPts val="0"/>
              </a:spcAft>
              <a:buSzPct val="100000"/>
              <a:buFont typeface="Proxima Nova Semibold"/>
              <a:buChar char="➔"/>
            </a:pPr>
            <a:r>
              <a:rPr lang="pt-BR" sz="185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Hipernasalidade</a:t>
            </a:r>
            <a:endParaRPr sz="185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✔</a:t>
            </a:r>
            <a:r>
              <a:rPr lang="pt-BR"/>
              <a:t> </a:t>
            </a:r>
            <a:r>
              <a:rPr lang="pt-BR">
                <a:solidFill>
                  <a:srgbClr val="000000"/>
                </a:solidFill>
              </a:rPr>
              <a:t>Teste de McNemar: escores de hipernasalidade foram comparados nos momentos pré e pós-operatório;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✔</a:t>
            </a:r>
            <a:r>
              <a:rPr lang="pt-BR"/>
              <a:t> </a:t>
            </a:r>
            <a:r>
              <a:rPr lang="pt-BR">
                <a:solidFill>
                  <a:srgbClr val="000000"/>
                </a:solidFill>
              </a:rPr>
              <a:t>A comparação entre os grupos de acordo com a alteração ou não da ressonância de fala após a cirurgia foi realizada pelo teste U de Mann-Whitney para variáveis ​​categóricas e o teste t de Student para variáveis contínuas.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✔</a:t>
            </a:r>
            <a:r>
              <a:rPr lang="pt-BR"/>
              <a:t> </a:t>
            </a:r>
            <a:r>
              <a:rPr lang="pt-BR">
                <a:solidFill>
                  <a:srgbClr val="000000"/>
                </a:solidFill>
              </a:rPr>
              <a:t>A associação entre cada variável categórica (comprimento e, mobilidade do palato mole e inserção do elevador do véu palatino) e hipernasalidade (aparecimento ou piora) foi avaliada por análise univariada, utilizando o teste  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u="sng"/>
              <a:t>✔</a:t>
            </a:r>
            <a:r>
              <a:rPr lang="pt-BR"/>
              <a:t> </a:t>
            </a:r>
            <a:r>
              <a:rPr lang="pt-BR">
                <a:solidFill>
                  <a:srgbClr val="000000"/>
                </a:solidFill>
              </a:rPr>
              <a:t>Se as condições necessárias para a análise não foram observadas, o teste exato de Fisher foi aplicado.</a:t>
            </a:r>
            <a:endParaRPr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850">
              <a:solidFill>
                <a:srgbClr val="000000"/>
              </a:solidFill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l="19679" t="40727" r="77823" b="55093"/>
          <a:stretch/>
        </p:blipFill>
        <p:spPr>
          <a:xfrm>
            <a:off x="5076375" y="3679700"/>
            <a:ext cx="228276" cy="2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101400" y="1152600"/>
            <a:ext cx="8802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6075" algn="just" rtl="0">
              <a:spcBef>
                <a:spcPts val="0"/>
              </a:spcBef>
              <a:spcAft>
                <a:spcPts val="0"/>
              </a:spcAft>
              <a:buSzPts val="1850"/>
              <a:buFont typeface="Proxima Nova Semibold"/>
              <a:buChar char="➔"/>
            </a:pPr>
            <a:r>
              <a:rPr lang="pt-BR" sz="185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Hipernasalidade</a:t>
            </a:r>
            <a:endParaRPr sz="185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 u="sng"/>
              <a:t>✔</a:t>
            </a:r>
            <a:r>
              <a:rPr lang="pt-BR" sz="1850"/>
              <a:t> </a:t>
            </a:r>
            <a:r>
              <a:rPr lang="pt-BR" sz="1850">
                <a:solidFill>
                  <a:srgbClr val="000000"/>
                </a:solidFill>
              </a:rPr>
              <a:t>A correlação entre cada variável numérica (extensão do avanço maxilar e razão entre profundidade nasofaríngea e comprimento palatino) e a hipernasalidade foi avaliada pelo teste de correlação de Spearman. </a:t>
            </a:r>
            <a:endParaRPr sz="185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50" u="sng"/>
              <a:t>✔</a:t>
            </a:r>
            <a:r>
              <a:rPr lang="pt-BR" sz="1850"/>
              <a:t> </a:t>
            </a:r>
            <a:r>
              <a:rPr lang="pt-BR" sz="1850">
                <a:solidFill>
                  <a:srgbClr val="000000"/>
                </a:solidFill>
              </a:rPr>
              <a:t>Em seguida, o estudo analisou quais variáveis ​​foram consideradas explicativas no modelo de análise multivariada – logística regressão (P &lt; 0,10), considerando as variáveis ​​morfológicas e funcionais do palato, avanço maxilar e a interação entre eles. Valores de p &lt; 0,05 foram aceitos como significativos.</a:t>
            </a:r>
            <a:endParaRPr sz="185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294967295"/>
          </p:nvPr>
        </p:nvSpPr>
        <p:spPr>
          <a:xfrm>
            <a:off x="311700" y="4335350"/>
            <a:ext cx="85206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500"/>
              <a:t>Em seguida, G1 - não apresentaram hipernasalidade pré e/ou pós CO; G2 - apresentaram alteração ou piora da ressonância após a CO.</a:t>
            </a:r>
            <a:endParaRPr sz="1500"/>
          </a:p>
        </p:txBody>
      </p:sp>
      <p:cxnSp>
        <p:nvCxnSpPr>
          <p:cNvPr id="195" name="Google Shape;195;p29"/>
          <p:cNvCxnSpPr>
            <a:stCxn id="196" idx="2"/>
            <a:endCxn id="197" idx="0"/>
          </p:cNvCxnSpPr>
          <p:nvPr/>
        </p:nvCxnSpPr>
        <p:spPr>
          <a:xfrm rot="-5400000" flipH="1">
            <a:off x="5263703" y="1690702"/>
            <a:ext cx="538500" cy="15021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8" name="Google Shape;198;p29"/>
          <p:cNvCxnSpPr>
            <a:stCxn id="199" idx="0"/>
            <a:endCxn id="196" idx="2"/>
          </p:cNvCxnSpPr>
          <p:nvPr/>
        </p:nvCxnSpPr>
        <p:spPr>
          <a:xfrm rot="-5400000">
            <a:off x="3508332" y="1437582"/>
            <a:ext cx="538500" cy="20085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0" name="Google Shape;200;p29"/>
          <p:cNvCxnSpPr>
            <a:stCxn id="201" idx="2"/>
            <a:endCxn id="202" idx="0"/>
          </p:cNvCxnSpPr>
          <p:nvPr/>
        </p:nvCxnSpPr>
        <p:spPr>
          <a:xfrm rot="-5400000" flipH="1">
            <a:off x="2904931" y="2956785"/>
            <a:ext cx="649800" cy="912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3" name="Google Shape;203;p29"/>
          <p:cNvCxnSpPr>
            <a:stCxn id="204" idx="0"/>
            <a:endCxn id="201" idx="2"/>
          </p:cNvCxnSpPr>
          <p:nvPr/>
        </p:nvCxnSpPr>
        <p:spPr>
          <a:xfrm rot="-5400000">
            <a:off x="2090143" y="3054893"/>
            <a:ext cx="649800" cy="7164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5" name="Google Shape;205;p29"/>
          <p:cNvCxnSpPr>
            <a:stCxn id="206" idx="2"/>
            <a:endCxn id="207" idx="0"/>
          </p:cNvCxnSpPr>
          <p:nvPr/>
        </p:nvCxnSpPr>
        <p:spPr>
          <a:xfrm rot="-5400000" flipH="1">
            <a:off x="6464976" y="2907274"/>
            <a:ext cx="599400" cy="9615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8" name="Google Shape;208;p29"/>
          <p:cNvCxnSpPr>
            <a:stCxn id="209" idx="0"/>
            <a:endCxn id="206" idx="2"/>
          </p:cNvCxnSpPr>
          <p:nvPr/>
        </p:nvCxnSpPr>
        <p:spPr>
          <a:xfrm rot="-5400000">
            <a:off x="5551307" y="2954936"/>
            <a:ext cx="599100" cy="8661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C2C2C2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10" name="Google Shape;210;p29"/>
          <p:cNvGrpSpPr/>
          <p:nvPr/>
        </p:nvGrpSpPr>
        <p:grpSpPr>
          <a:xfrm>
            <a:off x="1933959" y="2711082"/>
            <a:ext cx="1678795" cy="377253"/>
            <a:chOff x="1828950" y="2350450"/>
            <a:chExt cx="1741850" cy="442525"/>
          </a:xfrm>
        </p:grpSpPr>
        <p:sp>
          <p:nvSpPr>
            <p:cNvPr id="201" name="Google Shape;201;p29"/>
            <p:cNvSpPr txBox="1"/>
            <p:nvPr/>
          </p:nvSpPr>
          <p:spPr>
            <a:xfrm>
              <a:off x="1829000" y="2350475"/>
              <a:ext cx="1741800" cy="442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Antes da cirurgia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1828950" y="2350450"/>
              <a:ext cx="1741800" cy="5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9"/>
          <p:cNvGrpSpPr/>
          <p:nvPr/>
        </p:nvGrpSpPr>
        <p:grpSpPr>
          <a:xfrm>
            <a:off x="5542715" y="2711082"/>
            <a:ext cx="1482421" cy="377242"/>
            <a:chOff x="5573250" y="2350450"/>
            <a:chExt cx="1538100" cy="442513"/>
          </a:xfrm>
        </p:grpSpPr>
        <p:sp>
          <p:nvSpPr>
            <p:cNvPr id="206" name="Google Shape;206;p29"/>
            <p:cNvSpPr txBox="1"/>
            <p:nvPr/>
          </p:nvSpPr>
          <p:spPr>
            <a:xfrm>
              <a:off x="5573250" y="2350463"/>
              <a:ext cx="1538100" cy="442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Após a cirurgia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9"/>
          <p:cNvGrpSpPr/>
          <p:nvPr/>
        </p:nvGrpSpPr>
        <p:grpSpPr>
          <a:xfrm>
            <a:off x="3828175" y="1684250"/>
            <a:ext cx="1907533" cy="488252"/>
            <a:chOff x="3794312" y="1145955"/>
            <a:chExt cx="1979179" cy="572729"/>
          </a:xfrm>
        </p:grpSpPr>
        <p:sp>
          <p:nvSpPr>
            <p:cNvPr id="196" name="Google Shape;196;p29"/>
            <p:cNvSpPr txBox="1"/>
            <p:nvPr/>
          </p:nvSpPr>
          <p:spPr>
            <a:xfrm>
              <a:off x="3794312" y="1145984"/>
              <a:ext cx="1979100" cy="5727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rgbClr val="155B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Hipernasalidade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794392" y="1145955"/>
              <a:ext cx="1979100" cy="5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29"/>
          <p:cNvGrpSpPr/>
          <p:nvPr/>
        </p:nvGrpSpPr>
        <p:grpSpPr>
          <a:xfrm>
            <a:off x="6357367" y="3687621"/>
            <a:ext cx="1794692" cy="538610"/>
            <a:chOff x="6418500" y="3495950"/>
            <a:chExt cx="1862100" cy="631800"/>
          </a:xfrm>
        </p:grpSpPr>
        <p:sp>
          <p:nvSpPr>
            <p:cNvPr id="207" name="Google Shape;207;p29"/>
            <p:cNvSpPr txBox="1"/>
            <p:nvPr/>
          </p:nvSpPr>
          <p:spPr>
            <a:xfrm>
              <a:off x="6418500" y="3495950"/>
              <a:ext cx="1842900" cy="631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79% não apresentaram alteração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6418500" y="3495950"/>
              <a:ext cx="1862100" cy="5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4599685" y="3687536"/>
            <a:ext cx="1610799" cy="538610"/>
            <a:chOff x="4594800" y="3495850"/>
            <a:chExt cx="1671300" cy="631800"/>
          </a:xfrm>
        </p:grpSpPr>
        <p:sp>
          <p:nvSpPr>
            <p:cNvPr id="209" name="Google Shape;209;p29"/>
            <p:cNvSpPr txBox="1"/>
            <p:nvPr/>
          </p:nvSpPr>
          <p:spPr>
            <a:xfrm>
              <a:off x="4621200" y="3495850"/>
              <a:ext cx="1644900" cy="631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21% apresentaram alteração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594800" y="3495850"/>
              <a:ext cx="1671300" cy="5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2944937" y="3737993"/>
            <a:ext cx="1482421" cy="377231"/>
            <a:chOff x="2877900" y="3555038"/>
            <a:chExt cx="1538100" cy="442500"/>
          </a:xfrm>
        </p:grpSpPr>
        <p:sp>
          <p:nvSpPr>
            <p:cNvPr id="202" name="Google Shape;202;p29"/>
            <p:cNvSpPr txBox="1"/>
            <p:nvPr/>
          </p:nvSpPr>
          <p:spPr>
            <a:xfrm>
              <a:off x="2877900" y="3555038"/>
              <a:ext cx="1538100" cy="442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2% hipernasal leve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2877900" y="3555100"/>
              <a:ext cx="1538100" cy="5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29"/>
          <p:cNvGrpSpPr/>
          <p:nvPr/>
        </p:nvGrpSpPr>
        <p:grpSpPr>
          <a:xfrm>
            <a:off x="1315633" y="3737993"/>
            <a:ext cx="1482421" cy="377231"/>
            <a:chOff x="1187400" y="3555038"/>
            <a:chExt cx="1538100" cy="442500"/>
          </a:xfrm>
        </p:grpSpPr>
        <p:sp>
          <p:nvSpPr>
            <p:cNvPr id="204" name="Google Shape;204;p29"/>
            <p:cNvSpPr txBox="1"/>
            <p:nvPr/>
          </p:nvSpPr>
          <p:spPr>
            <a:xfrm>
              <a:off x="1187400" y="3555038"/>
              <a:ext cx="1538100" cy="442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249C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98% equilibrada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1187400" y="3555100"/>
              <a:ext cx="1538100" cy="5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9"/>
          <p:cNvSpPr txBox="1">
            <a:spLocks noGrp="1"/>
          </p:cNvSpPr>
          <p:nvPr>
            <p:ph type="body" idx="4294967295"/>
          </p:nvPr>
        </p:nvSpPr>
        <p:spPr>
          <a:xfrm>
            <a:off x="385175" y="1196150"/>
            <a:ext cx="29844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/>
              <a:t>Análise da Hipernasalidade</a:t>
            </a:r>
            <a:r>
              <a:rPr lang="pt-BR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4294967295"/>
          </p:nvPr>
        </p:nvSpPr>
        <p:spPr>
          <a:xfrm>
            <a:off x="185725" y="1165975"/>
            <a:ext cx="8582100" cy="35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Análise dos Aspectos Morfológicos e Funcionais do Palato</a:t>
            </a:r>
            <a:endParaRPr b="1"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Tamanho do Palato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Mobilidade do Palato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Inserção do músculo levantador do véu palatino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75" y="125825"/>
            <a:ext cx="7437675" cy="4891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6976300" y="1088775"/>
            <a:ext cx="8805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p=0,513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75" y="691001"/>
            <a:ext cx="8175650" cy="35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650" y="141313"/>
            <a:ext cx="7390624" cy="48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6976300" y="1088775"/>
            <a:ext cx="8805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b="1"/>
              <a:t>p=0,015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75" y="136113"/>
            <a:ext cx="7406451" cy="487128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6976300" y="1088775"/>
            <a:ext cx="8805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p=0,763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838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/>
              <a:t>Análise da extensão do avanço maxilar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/>
              <a:t>G1 - 1,2 a 8,7 mm               p=0,154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/>
              <a:t>G2 - 1,6 a 5,8 mm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cxnSp>
        <p:nvCxnSpPr>
          <p:cNvPr id="253" name="Google Shape;253;p34"/>
          <p:cNvCxnSpPr/>
          <p:nvPr/>
        </p:nvCxnSpPr>
        <p:spPr>
          <a:xfrm rot="10800000" flipH="1">
            <a:off x="2669936" y="2958500"/>
            <a:ext cx="701400" cy="55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98724" y="1603900"/>
            <a:ext cx="6145276" cy="3460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34"/>
          <p:cNvCxnSpPr/>
          <p:nvPr/>
        </p:nvCxnSpPr>
        <p:spPr>
          <a:xfrm rot="10800000" flipH="1">
            <a:off x="2627825" y="2941917"/>
            <a:ext cx="771900" cy="16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34"/>
          <p:cNvCxnSpPr/>
          <p:nvPr/>
        </p:nvCxnSpPr>
        <p:spPr>
          <a:xfrm flipH="1">
            <a:off x="4472725" y="2302975"/>
            <a:ext cx="1695900" cy="65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 l="3595" t="7504" b="9203"/>
          <a:stretch/>
        </p:blipFill>
        <p:spPr>
          <a:xfrm>
            <a:off x="3828175" y="486651"/>
            <a:ext cx="4888700" cy="42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237175" y="649300"/>
            <a:ext cx="4888800" cy="3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/>
              <a:t>Média da razão entre profundidade nasofaríngea e comprimento palatino (0,80-085)</a:t>
            </a:r>
            <a:endParaRPr sz="2300" b="1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G1 - 0,96               p=0,431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G2 - 1,01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cxnSp>
        <p:nvCxnSpPr>
          <p:cNvPr id="263" name="Google Shape;263;p35"/>
          <p:cNvCxnSpPr/>
          <p:nvPr/>
        </p:nvCxnSpPr>
        <p:spPr>
          <a:xfrm rot="10800000" flipH="1">
            <a:off x="1321125" y="2837925"/>
            <a:ext cx="657600" cy="447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35"/>
          <p:cNvCxnSpPr/>
          <p:nvPr/>
        </p:nvCxnSpPr>
        <p:spPr>
          <a:xfrm rot="10800000" flipH="1">
            <a:off x="1281650" y="2824750"/>
            <a:ext cx="723600" cy="1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35"/>
          <p:cNvCxnSpPr/>
          <p:nvPr/>
        </p:nvCxnSpPr>
        <p:spPr>
          <a:xfrm>
            <a:off x="6538050" y="2750200"/>
            <a:ext cx="6051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35"/>
          <p:cNvCxnSpPr/>
          <p:nvPr/>
        </p:nvCxnSpPr>
        <p:spPr>
          <a:xfrm>
            <a:off x="6551200" y="2750200"/>
            <a:ext cx="394800" cy="28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53850" y="1085124"/>
            <a:ext cx="843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 b="1"/>
              <a:t>Relação entre as variáveis e a hipernasalidade após a CO com avanço de maxila</a:t>
            </a:r>
            <a:endParaRPr sz="1700" b="1"/>
          </a:p>
        </p:txBody>
      </p:sp>
      <p:graphicFrame>
        <p:nvGraphicFramePr>
          <p:cNvPr id="273" name="Google Shape;273;p36"/>
          <p:cNvGraphicFramePr/>
          <p:nvPr/>
        </p:nvGraphicFramePr>
        <p:xfrm>
          <a:off x="450638" y="1594250"/>
          <a:ext cx="7742875" cy="2442100"/>
        </p:xfrm>
        <a:graphic>
          <a:graphicData uri="http://schemas.openxmlformats.org/drawingml/2006/table">
            <a:tbl>
              <a:tblPr>
                <a:noFill/>
                <a:tableStyleId>{94100C80-954D-4F5E-80E3-1D6F321D8461}</a:tableStyleId>
              </a:tblPr>
              <a:tblGrid>
                <a:gridCol w="4995125"/>
                <a:gridCol w="2747750"/>
              </a:tblGrid>
              <a:tr h="46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Variáveis / hipernasalidade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/>
                        <a:t>(p= 0,05)</a:t>
                      </a:r>
                      <a:endParaRPr b="1"/>
                    </a:p>
                  </a:txBody>
                  <a:tcPr marL="91425" marR="91425" marT="91425" marB="91425" anchor="ctr"/>
                </a:tc>
              </a:tr>
              <a:tr h="37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Mobilidade do músculo elevador do véu palatino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b="1">
                          <a:solidFill>
                            <a:srgbClr val="FF0000"/>
                          </a:solidFill>
                        </a:rPr>
                        <a:t>p=0,041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37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Comprimento palatino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 p=0,774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7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Inserção do músculo elevador do véu palatino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p=0,462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7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Extensão do avanço maxilar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p=0,190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37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Relação entre a profundidade e comprimento palatino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p=0,507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311700" y="4132125"/>
            <a:ext cx="84363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852"/>
              <a:buNone/>
            </a:pPr>
            <a:r>
              <a:rPr lang="pt-BR" sz="1500"/>
              <a:t>Os dados também revelaram que as chances de aparecimento de sintomas de fala após a cirurgia foram 98% menores para o grupo que apresentou boa mobilidade do palato antes da cirurgia.</a:t>
            </a:r>
            <a:endParaRPr sz="1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Os presentes resultados concluíram que, dentre as condições morfológicas e funcionais da região velofaríngea analisadas, </a:t>
            </a:r>
            <a:r>
              <a:rPr lang="pt-BR" b="1"/>
              <a:t>a mobilidade do músculo elevador do véu palatino foi considerada fator de risco para piora da função velofaríngea, ocasionada pelo aparecimento de hipernasalidade após a cirurgia com avanço maxilar em uma população com fissura palatina</a:t>
            </a:r>
            <a:r>
              <a:rPr lang="pt-BR"/>
              <a:t>. Além disso, este estudo demonstrou que os outros fatores (comprimento palatino, inserção do músculo elevador do véu palatino, relação entre profundidade nasofaríngea e comprimento palatino) não representaram risco para piora da função velofaríngea, independentemente da extensão do avanço maxilar.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pt-BR" sz="2000">
                <a:solidFill>
                  <a:schemeClr val="dk1"/>
                </a:solidFill>
              </a:rPr>
              <a:t>Crescimento deficiente terço médio da face;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pt-BR" sz="2000">
                <a:solidFill>
                  <a:schemeClr val="dk1"/>
                </a:solidFill>
              </a:rPr>
              <a:t>Discrepância maxilo-mandibular;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➔"/>
            </a:pPr>
            <a:r>
              <a:rPr lang="pt-BR" sz="2000">
                <a:solidFill>
                  <a:schemeClr val="dk1"/>
                </a:solidFill>
              </a:rPr>
              <a:t>Cirurgia ortognática (10 a 50%).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title="WhatsApp Video 2022-09-23 at 16.17.0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4739125" cy="234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l="59650" t="33344" r="5017" b="23601"/>
          <a:stretch/>
        </p:blipFill>
        <p:spPr>
          <a:xfrm>
            <a:off x="4472025" y="1749300"/>
            <a:ext cx="4739125" cy="32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5920900" y="362600"/>
            <a:ext cx="2123388" cy="1101276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365575" y="653488"/>
            <a:ext cx="2430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LE FORT I</a:t>
            </a:r>
            <a:endParaRPr sz="20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0" y="4673450"/>
            <a:ext cx="220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Fonte: Google imagens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➔"/>
            </a:pPr>
            <a:r>
              <a:rPr lang="pt-BR" sz="2000">
                <a:solidFill>
                  <a:schemeClr val="dk1"/>
                </a:solidFill>
              </a:rPr>
              <a:t>Avaliar o impacto da cirurgia ortognática com avanço maxilar:</a:t>
            </a:r>
            <a:r>
              <a:rPr lang="pt-BR" sz="2000"/>
              <a:t/>
            </a:r>
            <a:br>
              <a:rPr lang="pt-BR" sz="2000"/>
            </a:br>
            <a:r>
              <a:rPr lang="pt-BR" sz="2000"/>
              <a:t>                                  </a:t>
            </a:r>
            <a:r>
              <a:rPr lang="pt-BR" sz="2000" b="1" i="1">
                <a:highlight>
                  <a:schemeClr val="lt1"/>
                </a:highlight>
              </a:rPr>
              <a:t>Fala </a:t>
            </a:r>
            <a:r>
              <a:rPr lang="pt-BR" sz="2000" b="1" i="1"/>
              <a:t>e Função Velofaríngea</a:t>
            </a:r>
            <a:endParaRPr sz="2000" b="1" i="1"/>
          </a:p>
        </p:txBody>
      </p:sp>
      <p:sp>
        <p:nvSpPr>
          <p:cNvPr id="95" name="Google Shape;95;p18"/>
          <p:cNvSpPr/>
          <p:nvPr/>
        </p:nvSpPr>
        <p:spPr>
          <a:xfrm>
            <a:off x="2471250" y="2925000"/>
            <a:ext cx="4201500" cy="1425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❏"/>
            </a:pPr>
            <a:r>
              <a:rPr lang="pt-BR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Comprimento palatino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❏"/>
            </a:pPr>
            <a:r>
              <a:rPr lang="pt-BR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Mobilidade (inserção muscular)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❏"/>
            </a:pPr>
            <a:r>
              <a:rPr lang="pt-BR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Profundidade nasofaríngea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 rot="-711236">
            <a:off x="6465750" y="26272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/>
          <p:nvPr/>
        </p:nvSpPr>
        <p:spPr>
          <a:xfrm rot="711236" flipH="1">
            <a:off x="5181012" y="2627201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6094450" y="3195725"/>
            <a:ext cx="2660811" cy="93126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5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38: </a:t>
            </a:r>
            <a:r>
              <a:rPr lang="pt-BR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Fissura labiopalatina uni </a:t>
            </a:r>
            <a:br>
              <a:rPr lang="pt-BR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11: </a:t>
            </a:r>
            <a:r>
              <a:rPr lang="pt-BR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Fissura labiopalatina bi</a:t>
            </a:r>
            <a:br>
              <a:rPr lang="pt-BR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3:</a:t>
            </a:r>
            <a:r>
              <a:rPr lang="pt-BR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  Fissura de palato</a:t>
            </a:r>
            <a:endParaRPr>
              <a:solidFill>
                <a:srgbClr val="5E5E5E"/>
              </a:solidFill>
            </a:endParaRPr>
          </a:p>
        </p:txBody>
      </p:sp>
      <p:sp>
        <p:nvSpPr>
          <p:cNvPr id="104" name="Google Shape;104;p19"/>
          <p:cNvSpPr/>
          <p:nvPr/>
        </p:nvSpPr>
        <p:spPr>
          <a:xfrm rot="-711236">
            <a:off x="3899938" y="2627201"/>
            <a:ext cx="1350909" cy="57662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19"/>
          <p:cNvGrpSpPr/>
          <p:nvPr/>
        </p:nvGrpSpPr>
        <p:grpSpPr>
          <a:xfrm>
            <a:off x="4333100" y="1382072"/>
            <a:ext cx="1712700" cy="1041355"/>
            <a:chOff x="4409300" y="1219942"/>
            <a:chExt cx="1712700" cy="104135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5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Fissura reparada de palato</a:t>
              </a:r>
              <a:endParaRPr sz="1500">
                <a:solidFill>
                  <a:srgbClr val="5E5E5E"/>
                </a:solidFill>
              </a:endParaRPr>
            </a:p>
          </p:txBody>
        </p:sp>
      </p:grpSp>
      <p:sp>
        <p:nvSpPr>
          <p:cNvPr id="110" name="Google Shape;110;p19"/>
          <p:cNvSpPr/>
          <p:nvPr/>
        </p:nvSpPr>
        <p:spPr>
          <a:xfrm rot="711236" flipH="1">
            <a:off x="2608258" y="2627201"/>
            <a:ext cx="1350909" cy="57662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 rot="-711236">
            <a:off x="1334133" y="2627201"/>
            <a:ext cx="1350909" cy="57662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793240" y="1382048"/>
            <a:ext cx="2709491" cy="1203494"/>
            <a:chOff x="1637475" y="1219942"/>
            <a:chExt cx="1712700" cy="1041355"/>
          </a:xfrm>
        </p:grpSpPr>
        <p:sp>
          <p:nvSpPr>
            <p:cNvPr id="113" name="Google Shape;113;p19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19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1692301" y="1322934"/>
              <a:ext cx="1657800" cy="703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52 pacientes </a:t>
              </a:r>
              <a:br>
                <a:rPr lang="pt-BR" sz="15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</a:br>
              <a:r>
                <a:rPr lang="pt-BR" sz="15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(masculino e feminino)</a:t>
              </a:r>
              <a:endParaRPr sz="1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9"/>
          <p:cNvGrpSpPr/>
          <p:nvPr/>
        </p:nvGrpSpPr>
        <p:grpSpPr>
          <a:xfrm>
            <a:off x="3138675" y="2888617"/>
            <a:ext cx="1712700" cy="1041305"/>
            <a:chOff x="3021975" y="2704947"/>
            <a:chExt cx="1712700" cy="1126466"/>
          </a:xfrm>
        </p:grpSpPr>
        <p:sp>
          <p:nvSpPr>
            <p:cNvPr id="118" name="Google Shape;118;p19"/>
            <p:cNvSpPr txBox="1"/>
            <p:nvPr/>
          </p:nvSpPr>
          <p:spPr>
            <a:xfrm>
              <a:off x="3529877" y="270494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110475" y="3206813"/>
              <a:ext cx="1624200" cy="624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pt-BR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18 a  34 anos</a:t>
              </a:r>
              <a:endParaRPr sz="15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E MÉTODOS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67200" y="1114650"/>
            <a:ext cx="9009600" cy="3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1"/>
              <a:t>Tomografia computadorizada</a:t>
            </a:r>
            <a:endParaRPr sz="2000" b="1" i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u="sng">
                <a:solidFill>
                  <a:schemeClr val="dk1"/>
                </a:solidFill>
              </a:rPr>
              <a:t>✔</a:t>
            </a:r>
            <a:r>
              <a:rPr lang="pt-BR" sz="2000">
                <a:solidFill>
                  <a:schemeClr val="dk1"/>
                </a:solidFill>
              </a:rPr>
              <a:t> Mesmo cirurgião;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u="sng">
                <a:solidFill>
                  <a:schemeClr val="dk1"/>
                </a:solidFill>
              </a:rPr>
              <a:t>✔</a:t>
            </a:r>
            <a:r>
              <a:rPr lang="pt-BR" sz="2000">
                <a:solidFill>
                  <a:schemeClr val="dk1"/>
                </a:solidFill>
              </a:rPr>
              <a:t> Mordida cruzada ant. com trespasse horizontal negativo (1mm);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 u="sng">
                <a:solidFill>
                  <a:schemeClr val="dk1"/>
                </a:solidFill>
              </a:rPr>
              <a:t>✔</a:t>
            </a:r>
            <a:r>
              <a:rPr lang="pt-BR" sz="2000">
                <a:solidFill>
                  <a:schemeClr val="dk1"/>
                </a:solidFill>
              </a:rPr>
              <a:t> Ressonância de fala normal.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375300" y="658050"/>
            <a:ext cx="8407500" cy="2726100"/>
          </a:xfrm>
          <a:prstGeom prst="flowChartAlternateProcess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Avanço maxilar: </a:t>
            </a: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ponto de referência contorno ósseo do crânio que não são influenciados pela osteotomia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➔"/>
            </a:pP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Distância entre os pontos “A” nas imagens pré e pós-operatórias detectada no plano sagital das 2 tomografias, considerando até 7 mm avanço de menor magnitude e &gt;7 mm de avanço de maior magnitude.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>
                <a:latin typeface="Proxima Nova Semibold"/>
                <a:ea typeface="Proxima Nova Semibold"/>
                <a:cs typeface="Proxima Nova Semibold"/>
                <a:sym typeface="Proxima Nova Semibold"/>
              </a:rPr>
              <a:t>Estrutura velofaríngea → </a:t>
            </a: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Tomografia/software Amira Visualization and Volume Modelagem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6607300" y="3585700"/>
            <a:ext cx="2256000" cy="1194900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Proxima Nova"/>
                <a:ea typeface="Proxima Nova"/>
                <a:cs typeface="Proxima Nova"/>
                <a:sym typeface="Proxima Nova"/>
              </a:rPr>
              <a:t>Ponto de máxima concavidade da linha média no processo alveolar maxilar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3370800" y="1530975"/>
            <a:ext cx="282000" cy="309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895</Words>
  <Application>Microsoft Office PowerPoint</Application>
  <PresentationFormat>Apresentação na tela (16:9)</PresentationFormat>
  <Paragraphs>155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Proxima Nova Semibold</vt:lpstr>
      <vt:lpstr>Proxima Nova</vt:lpstr>
      <vt:lpstr>Roboto</vt:lpstr>
      <vt:lpstr>Spearmint</vt:lpstr>
      <vt:lpstr>Preditores de disfunção velofaríngea em indivíduos com fissura palatina após avanço cirúrgico da maxila: avaliações clínicas e tomográficas</vt:lpstr>
      <vt:lpstr>Apresentação do PowerPoint</vt:lpstr>
      <vt:lpstr>INTRODUÇÃO</vt:lpstr>
      <vt:lpstr>Apresentação do PowerPoint</vt:lpstr>
      <vt:lpstr>Apresentação do PowerPoint</vt:lpstr>
      <vt:lpstr>OBJETIVO</vt:lpstr>
      <vt:lpstr>MATERIAIS E MÉTODOS</vt:lpstr>
      <vt:lpstr>MATERIAIS E MÉTODOS</vt:lpstr>
      <vt:lpstr>Apresentação do PowerPoint</vt:lpstr>
      <vt:lpstr>Apresentação do PowerPoint</vt:lpstr>
      <vt:lpstr>Apresentação do PowerPoint</vt:lpstr>
      <vt:lpstr>Apresentação do PowerPoint</vt:lpstr>
      <vt:lpstr>MATERIAIS E MÉTODOS</vt:lpstr>
      <vt:lpstr>MATERIAIS E MÉTODOS</vt:lpstr>
      <vt:lpstr>MATERIAIS E MÉTODOS</vt:lpstr>
      <vt:lpstr>MATERIAIS E MÉTODOS</vt:lpstr>
      <vt:lpstr>RESULTADOS</vt:lpstr>
      <vt:lpstr>RESULTADOS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RESULTADOS</vt:lpstr>
      <vt:lpstr>CONCLUSÃO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Preditores de disfunção velofaríngea em indivíduos com fissura palatina após avanço cirúrgico da maxila: avaliações clínicas e tomográficas</dc:title>
  <dc:creator>Rafaela Sena</dc:creator>
  <cp:lastModifiedBy>Rafaela Sena</cp:lastModifiedBy>
  <cp:revision>1</cp:revision>
  <dcterms:modified xsi:type="dcterms:W3CDTF">2022-09-27T16:05:39Z</dcterms:modified>
</cp:coreProperties>
</file>