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92" r:id="rId2"/>
    <p:sldId id="268" r:id="rId3"/>
    <p:sldId id="293" r:id="rId4"/>
    <p:sldId id="294" r:id="rId5"/>
    <p:sldId id="295" r:id="rId6"/>
    <p:sldId id="296" r:id="rId7"/>
    <p:sldId id="297" r:id="rId8"/>
    <p:sldId id="326" r:id="rId9"/>
    <p:sldId id="298" r:id="rId10"/>
    <p:sldId id="299" r:id="rId11"/>
    <p:sldId id="300" r:id="rId12"/>
    <p:sldId id="301" r:id="rId13"/>
    <p:sldId id="302" r:id="rId14"/>
    <p:sldId id="303" r:id="rId15"/>
    <p:sldId id="327" r:id="rId16"/>
    <p:sldId id="304" r:id="rId17"/>
    <p:sldId id="328" r:id="rId18"/>
    <p:sldId id="305" r:id="rId19"/>
    <p:sldId id="306" r:id="rId20"/>
    <p:sldId id="307" r:id="rId21"/>
    <p:sldId id="308" r:id="rId22"/>
    <p:sldId id="272" r:id="rId23"/>
    <p:sldId id="257" r:id="rId24"/>
    <p:sldId id="281" r:id="rId25"/>
    <p:sldId id="282" r:id="rId26"/>
    <p:sldId id="269" r:id="rId27"/>
    <p:sldId id="283" r:id="rId28"/>
    <p:sldId id="285" r:id="rId29"/>
    <p:sldId id="286" r:id="rId30"/>
    <p:sldId id="288" r:id="rId31"/>
    <p:sldId id="289" r:id="rId32"/>
    <p:sldId id="290" r:id="rId33"/>
    <p:sldId id="291" r:id="rId34"/>
    <p:sldId id="271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280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6CAFA71-3B01-4065-A187-24A91736B078}">
          <p14:sldIdLst>
            <p14:sldId id="292"/>
            <p14:sldId id="268"/>
            <p14:sldId id="293"/>
            <p14:sldId id="294"/>
            <p14:sldId id="295"/>
            <p14:sldId id="296"/>
            <p14:sldId id="297"/>
            <p14:sldId id="326"/>
            <p14:sldId id="298"/>
            <p14:sldId id="299"/>
            <p14:sldId id="300"/>
            <p14:sldId id="301"/>
            <p14:sldId id="302"/>
            <p14:sldId id="303"/>
            <p14:sldId id="327"/>
            <p14:sldId id="304"/>
            <p14:sldId id="328"/>
            <p14:sldId id="305"/>
            <p14:sldId id="306"/>
            <p14:sldId id="307"/>
          </p14:sldIdLst>
        </p14:section>
        <p14:section name="Seção sem Título" id="{5A6B56E1-0972-4C08-A6F8-BED6EC7FA6EA}">
          <p14:sldIdLst>
            <p14:sldId id="308"/>
            <p14:sldId id="272"/>
            <p14:sldId id="257"/>
            <p14:sldId id="281"/>
            <p14:sldId id="282"/>
            <p14:sldId id="269"/>
            <p14:sldId id="283"/>
            <p14:sldId id="285"/>
            <p14:sldId id="286"/>
            <p14:sldId id="288"/>
            <p14:sldId id="289"/>
            <p14:sldId id="290"/>
            <p14:sldId id="291"/>
            <p14:sldId id="271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AFB"/>
    <a:srgbClr val="00008E"/>
    <a:srgbClr val="CCD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68000" autoAdjust="0"/>
  </p:normalViewPr>
  <p:slideViewPr>
    <p:cSldViewPr snapToGrid="0">
      <p:cViewPr varScale="1">
        <p:scale>
          <a:sx n="50" d="100"/>
          <a:sy n="50" d="100"/>
        </p:scale>
        <p:origin x="15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0477-D732-4864-9EDC-BC003A83F779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9C720-562C-4392-8C7C-1E0793CCED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75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Como... </a:t>
            </a:r>
            <a:r>
              <a:rPr lang="pt-PT" dirty="0" smtClean="0"/>
              <a:t>desvio septal, atresia de narinas, hipertrofia de cornetos e deficiência de crescimento maxilar que alteram o assoalho nasal e são</a:t>
            </a:r>
            <a:r>
              <a:rPr lang="pt-PT" baseline="0" dirty="0" smtClean="0"/>
              <a:t> resultados de ....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DA2D8-81F2-4F80-BBA4-E8A03D23E1E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658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internal dimensions of the nasal airways were determined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rhinomanometry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(pressure-flow technique) according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method proposed by Warren (1984), using the PERCI-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SARS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computerized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(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Microtronics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Carrboro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DA2D8-81F2-4F80-BBA4-E8A03D23E1E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740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BR" sz="1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Determinação das Áreas Nasal e Nasofaríngea Para cada uma das três técnicas, a área nasal e a área nasofaríngea foram determinados durante a respiração de repouso no pico do fluxo expiratório ao longo de duas a quatro respirações. A área considerada para análise correspondeu a a média dessas múltiplas medições. A constrição área foi calculada usando a seguinte equação: A 5 V/k (2DP/d)1/2, onde A é a área do orifício em centímetros quadrados; V é o fluxo nasal em mililitros por segundo; k5 0,65; DP é a pressão oral menos a pressão nasal em centímetros H2O; e d é a densidade do ar em gramas por centímetros cúbicos. Quando encontrados valores superiores a 0,80 cm2, estes foram fixados em 0,80 cm2 pelo próprio programa em vista da imprecisão do método na avaliação de dimensões além deste limite, como especificado pelo fabricante (Microtronics Corp.).</a:t>
            </a:r>
            <a:r>
              <a:rPr kumimoji="0" lang="pt-PT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B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C720-562C-4392-8C7C-1E0793CCED9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4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C720-562C-4392-8C7C-1E0793CCED9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284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Tabela 3 mostra o percentual de pacientes em cada fissura palatina grupo que exibiu áreas transversais nasais mínimas subnormais determinadas por PR e AR. Comparando o indivíduo valores da área nasal medidos por PR até o limite normal de 0,40 cm2, observamos que nos grupos N e CP nenhum sujeito apresentava área nasal subnormal; no grupo UCLP, o proporção foi de 3 de 16 (19%) e no grupo BCLP, 7 de 17 (41%). Em outras palavras, os valores subnormais da área nasal foram mais comum no grupo BCLP quando a medida foi pelo PR, o que explica os menores valores médios observados neste grupo, em comparação com os restantes. Resultados semelhantes foram obtidos por AR. Ao comparar o nariz individual áreas determinadas por esta técnica até o limite de 0,50 cm2, observamos que no grupo N nenhum sujeito apresentou área nasal subnormal. No grupo CP, a proporção foi de 1 em 20 (5%); no grupo UCLP, 5 em 16 (31%), e no BCLP, 10 em 17 (59%).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C720-562C-4392-8C7C-1E0793CCED9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50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Tabela 3 mostra o percentual de pacientes em cada fissura palatina grupo que exibiu áreas transversais nasais mínimas subnormais determinadas por PR e AR. Comparando o indivíduo valores da área nasal medidos por PR até o limite normal de 0,40 cm2, observamos que nos grupos N e CP nenhum sujeito apresentava área nasal subnormal; no grupo UCLP, o proporção foi de 3 de 16 (19%) e no grupo BCLP, 7 de 17 (41%). Em outras palavras, os valores subnormais da área nasal foram mais comum no grupo BCLP quando a medida foi pelo PR, o que explica os menores valores médios observados neste grupo, em comparação com os restantes. Resultados semelhantes foram obtidos por AR. Ao comparar o nariz individual áreas determinadas por esta técnica até o limite de 0,50 cm2, observamos que no grupo N nenhum sujeito apresentou área nasal subnormal. No grupo CP, a proporção foi de 1 em 20 (5%); no grupo UCLP, 5 em 16 (31%), e no BCLP, 10 em 17 (59%).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C720-562C-4392-8C7C-1E0793CCED9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5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Tabela 3 mostra o percentual de pacientes em cada fissura palatina grupo que exibiu áreas transversais nasais mínimas subnormais determinadas por PR e AR. Comparando o indivíduo valores da área nasal medidos por PR até o limite normal de 0,40 cm2, observamos que nos grupos N e CP nenhum sujeito apresentava área nasal subnormal; no grupo UCLP, o proporção foi de 3 de 16 (19%) e no grupo BCLP, 7 de 17 (41%). Em outras palavras, os valores subnormais da área nasal foram mais comum no grupo BCLP quando a medida foi pelo PR, o que explica os menores valores médios observados neste grupo, em comparação com os restantes. Resultados semelhantes foram obtidos por AR. Ao comparar o nariz individual áreas determinadas por esta técnica até o limite de 0,50 cm2, observamos que no grupo N nenhum sujeito apresentou área nasal subnormal. No grupo CP, a proporção foi de 1 em 20 (5%); no grupo UCLP, 5 em 16 (31%), e no BCLP, 10 em 17 (59%).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C720-562C-4392-8C7C-1E0793CCED9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776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Tabela 3 mostra o percentual de pacientes em cada fissura palatina grupo que exibiu áreas transversais nasais mínimas subnormais determinadas por PR e AR. Comparando o indivíduo valores da área nasal medidos por PR até o limite normal de 0,40 cm2, observamos que nos grupos N e CP nenhum sujeito apresentava área nasal subnormal; no grupo UCLP, o proporção foi de 3 de 16 (19%) e no grupo BCLP, 7 de 17 (41%). Em outras palavras, os valores subnormais da área nasal foram mais comum no grupo BCLP quando a medida foi pelo PR, o que explica os menores valores médios observados neste grupo, em comparação com os restantes. Resultados semelhantes foram obtidos por AR. Ao comparar o nariz individual áreas determinadas por esta técnica até o limite de 0,50 cm2, observamos que no grupo N nenhum sujeito apresentou área nasal subnormal. No grupo CP, a proporção foi de 1 em 20 (5%); no grupo UCLP, 5 em 16 (31%), e no BCLP, 10 em 17 (59%).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C720-562C-4392-8C7C-1E0793CCED9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707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Tabela 3 mostra o percentual de pacientes em cada fissura palatina grupo que exibiu áreas transversais nasais mínimas subnormais determinadas por PR e AR. Comparando o indivíduo valores da área nasal medidos por PR até o limite normal de 0,40 cm2, observamos que nos grupos N e CP nenhum sujeito apresentava área nasal subnormal; no grupo UCLP, o proporção foi de 3 de 16 (19%) e no grupo BCLP, 7 de 17 (41%). Em outras palavras, os valores subnormais da área nasal foram mais comum no grupo BCLP quando a medida foi pelo PR, o que explica os menores valores médios observados neste grupo, em comparação com os restantes. Resultados semelhantes foram obtidos por AR. Ao comparar o nariz individual áreas determinadas por esta técnica até o limite de 0,50 cm2, observamos que no grupo N nenhum sujeito apresentou área nasal subnormal. No grupo CP, a proporção foi de 1 em 20 (5%); no grupo UCLP, 5 em 16 (31%), e no BCLP, 10 em 17 (59%).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C720-562C-4392-8C7C-1E0793CCED9F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435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Tabela 4 apresenta os valores médios obtidos no lado fissurado e o lado não afetado no grupo UCLP usando </a:t>
            </a:r>
            <a:r>
              <a:rPr lang="pt-B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rinomanometria</a:t>
            </a: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anterior. Valores médios de 0,19 6 0,09 cm2 e 0,39 6 0,18 cm2 foram observados, respectivamente. O valor na fenda lado foi significativamente menor do que o valor observado no lado fissurado. Individualmente, isso foi observado em 12 dos 16 sujeitos analisados ​​(75%).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C720-562C-4392-8C7C-1E0793CCED9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688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C720-562C-4392-8C7C-1E0793CCED9F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7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nasal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deformities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nasal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cavity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nasal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nasal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patency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high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prevMs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Fukushiro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Speech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Pathologist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Dr. Trindade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Professor in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Physiology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Hospital for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Rehabilitation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Craniofacial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Anomalies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Sa˜o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Paulo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Bauru,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Sa˜o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Paulo,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Brazil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Dr. Trindade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in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Dentistry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Sa˜o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Paulo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Bauru,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Sa˜o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Paulo,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Brazil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Conselho Nacional de Desenvolvimento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Cientı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´fico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Tecnolo´gico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(CNPq)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Fundac¸a˜o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Amparo a` Pesquisa do Estado 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Sa˜o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Paulo (FAPESP),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Brazil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Submitted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2003;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Accepted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2004.</a:t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correspondence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Elly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Kiemle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Trindade, Ph.D.,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Laborato´rio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Fisiologia, Hospital 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Reabilitac¸a˜o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Anomalias Craniofaciais, Universidade 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Sa˜o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Paulo, Rua Silvio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Marchione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3-20, 17043-900 Bauru, SP, Brasil.</a:t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E-mail ingetrin@usp.br.</a:t>
            </a:r>
            <a:b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alence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compensatory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oral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respiration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DA2D8-81F2-4F80-BBA4-E8A03D23E1E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477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C720-562C-4392-8C7C-1E0793CCED9F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61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 envolvimento anatômico das vias oral, nasal e faríngea estruturas na fissura labiopalatina podem ter um efeito particularmente negativo na fala em termos de ressonância.</a:t>
            </a:r>
          </a:p>
          <a:p>
            <a:endParaRPr lang="pt-PT" dirty="0" smtClean="0"/>
          </a:p>
          <a:p>
            <a:r>
              <a:rPr lang="pt-PT" dirty="0" smtClean="0"/>
              <a:t>disfunção do mecanismo velofaríngeo le</a:t>
            </a:r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Paradoxalmente, a obstrução nasal pode favorecer a fala ao reduzir a ocorrência de distúrbios articulatórios que geralmente evoluem para compensar a disfunção velofaríngea. De fato, o nariz vias aéreas é um importante regulador das pressões geradas na fala quando a função velofaríngea está alterada. Quando nasal patência é normal, a falta de isolamento entre nasal e oral cavidades podem levar à articulação da fala em pontos inferiores a região velofaríngea para manter a pressão necessária para produção de falavando à hipernasalidade; alternativamente, a obstrução nasal pode resultar em hiponasalidade. Também é possível que tanto a hipernasalidade quanto a hiponasalidade estejam presentes na fala de um mesmo indivíduo</a:t>
            </a:r>
          </a:p>
          <a:p>
            <a:endParaRPr lang="pt-PT" dirty="0" smtClean="0"/>
          </a:p>
          <a:p>
            <a:r>
              <a:rPr lang="pt-PT" dirty="0" smtClean="0"/>
              <a:t>quando há obstrução nasal, esse mecanismo compensatório não é mais necessário, pois é a própria cavidade nasal obstruída que compensa o fechamento velofaríngeo. Essa foi a linha de raciocínio seguida por Warren et al. (1992b) quando afirmaram que “um nariz bom para respirar é muitas vezes um nariz ruim para falar” (pág. 511).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DA2D8-81F2-4F80-BBA4-E8A03D23E1E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26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Diante das considerações acima, é importante estudar permeabilidade nasal de forma comparativa nos três tipos mais frequentes de fissura envolvendo o palato (i.e., fissura isolada palato [CP], fissura labiopalatina unilateral [UCLP] e bilateral fissura labiopalatina [BCLP])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DA2D8-81F2-4F80-BBA4-E8A03D23E1E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194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esquema representativo da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rinomanometria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traçados de pressão oral, pressão nasal e fluxo nasal em adulto normal em repouso (Adaptado de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tRinDADe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tRinDADe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JUniOR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32 ).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C720-562C-4392-8C7C-1E0793CCED9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02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procedure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indicated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favor nasal esthetics but also because it is assumed to favor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nasal patency. However, in a later study, Warren et al. (1992a)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raised the possibility that the differences detected between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airways of children with bilateral and unilateral clefts may tend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decrease or even to disappear with age because they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detected the same differences in young people aged up</a:t>
            </a:r>
          </a:p>
          <a:p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17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DA2D8-81F2-4F80-BBA4-E8A03D23E1E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04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 of the present investigation was to extend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of the nasal airway to adult individuals with cleft palate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without cleft lip to determine whether the differences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reported for children are also manifested in adulthood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they are temporary, as suggested by Drake et al.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(1993). Thus, the minimal nasal cross-sectional areas of adults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repaired UCLP, BCLP, and isolated CP was determined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posterior and anterior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rhinomanometry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proportion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subjects presenting subnormal areas in each group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symmetry between the nasal cavities in subjects with UCLP</a:t>
            </a:r>
          </a:p>
          <a:p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analyzed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DA2D8-81F2-4F80-BBA4-E8A03D23E1E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424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</a:rPr>
              <a:t>The subjects were divided into three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groups according to type of cleft: 16 subjects with UCLP, 17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with BCLP, and 20 with CP. A group of 20 adults without cleft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palate (N), 10 male subjects and 10 female subjects aged 18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to 33 years, were used as controls. In this group, no sex differences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were found for nasal areas; therefore, male and female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subjects were considered one group throughout the study.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Inclusion criteria for the </a:t>
            </a:r>
            <a:r>
              <a:rPr lang="en-US" dirty="0" err="1" smtClean="0">
                <a:latin typeface="Times New Roman" panose="02020603050405020304" pitchFamily="18" charset="0"/>
              </a:rPr>
              <a:t>noncleft</a:t>
            </a:r>
            <a:r>
              <a:rPr lang="en-US" dirty="0" smtClean="0">
                <a:latin typeface="Times New Roman" panose="02020603050405020304" pitchFamily="18" charset="0"/>
              </a:rPr>
              <a:t> and cleft groups were: (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DA2D8-81F2-4F80-BBA4-E8A03D23E1E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469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</a:rPr>
              <a:t>Inclusion criteria for the </a:t>
            </a:r>
            <a:r>
              <a:rPr lang="en-US" dirty="0" err="1" smtClean="0">
                <a:latin typeface="Times New Roman" panose="02020603050405020304" pitchFamily="18" charset="0"/>
              </a:rPr>
              <a:t>noncleft</a:t>
            </a:r>
            <a:r>
              <a:rPr lang="en-US" dirty="0" smtClean="0">
                <a:latin typeface="Times New Roman" panose="02020603050405020304" pitchFamily="18" charset="0"/>
              </a:rPr>
              <a:t> and cleft groups were: (1)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age older than 17 years, (2) no previous nasal surgery except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for the subjects with bilateral cleft who underwent </a:t>
            </a:r>
            <a:r>
              <a:rPr lang="en-US" dirty="0" err="1" smtClean="0">
                <a:latin typeface="Times New Roman" panose="02020603050405020304" pitchFamily="18" charset="0"/>
              </a:rPr>
              <a:t>columella</a:t>
            </a:r>
            <a:endParaRPr lang="en-US" dirty="0" smtClean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lengthening in infancy (7 of 17), and (3) no previous pharyngeal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flap surgery, </a:t>
            </a:r>
            <a:r>
              <a:rPr lang="en-US" dirty="0" err="1" smtClean="0">
                <a:latin typeface="Times New Roman" panose="02020603050405020304" pitchFamily="18" charset="0"/>
              </a:rPr>
              <a:t>orthognathic</a:t>
            </a:r>
            <a:r>
              <a:rPr lang="en-US" dirty="0" smtClean="0">
                <a:latin typeface="Times New Roman" panose="02020603050405020304" pitchFamily="18" charset="0"/>
              </a:rPr>
              <a:t> surgery, or surgical or orthodontic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expansion of the maxilla. Exclusion criteria included a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history of acute or chronic respiratory symptoms, obvious neurological</a:t>
            </a:r>
          </a:p>
          <a:p>
            <a:r>
              <a:rPr lang="pt-BR" dirty="0" err="1" smtClean="0">
                <a:latin typeface="Times New Roman" panose="02020603050405020304" pitchFamily="18" charset="0"/>
              </a:rPr>
              <a:t>problems</a:t>
            </a:r>
            <a:r>
              <a:rPr lang="pt-BR" dirty="0" smtClean="0">
                <a:latin typeface="Times New Roman" panose="02020603050405020304" pitchFamily="18" charset="0"/>
              </a:rPr>
              <a:t>, labial </a:t>
            </a:r>
            <a:r>
              <a:rPr lang="pt-BR" dirty="0" err="1" smtClean="0">
                <a:latin typeface="Times New Roman" panose="02020603050405020304" pitchFamily="18" charset="0"/>
              </a:rPr>
              <a:t>incompetence</a:t>
            </a:r>
            <a:r>
              <a:rPr lang="pt-BR" dirty="0" smtClean="0">
                <a:latin typeface="Times New Roman" panose="02020603050405020304" pitchFamily="18" charset="0"/>
              </a:rPr>
              <a:t>, palatal fistula, </a:t>
            </a:r>
            <a:r>
              <a:rPr lang="pt-BR" dirty="0" err="1" smtClean="0">
                <a:latin typeface="Times New Roman" panose="02020603050405020304" pitchFamily="18" charset="0"/>
              </a:rPr>
              <a:t>and</a:t>
            </a:r>
            <a:r>
              <a:rPr lang="pt-BR" dirty="0" smtClean="0">
                <a:latin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</a:rPr>
              <a:t>nasopharyngeal</a:t>
            </a:r>
            <a:endParaRPr lang="pt-BR" dirty="0" smtClean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area smaller than 0.80 cm</a:t>
            </a:r>
            <a:r>
              <a:rPr lang="en-US" sz="500" dirty="0" smtClean="0">
                <a:latin typeface="Times New Roman" panose="02020603050405020304" pitchFamily="18" charset="0"/>
              </a:rPr>
              <a:t>2 </a:t>
            </a:r>
            <a:r>
              <a:rPr lang="en-US" dirty="0" smtClean="0">
                <a:latin typeface="Times New Roman" panose="02020603050405020304" pitchFamily="18" charset="0"/>
              </a:rPr>
              <a:t>on </a:t>
            </a:r>
            <a:r>
              <a:rPr lang="en-US" dirty="0" err="1" smtClean="0">
                <a:latin typeface="Times New Roman" panose="02020603050405020304" pitchFamily="18" charset="0"/>
              </a:rPr>
              <a:t>rhinomanometry</a:t>
            </a:r>
            <a:endParaRPr lang="en-US" dirty="0" smtClean="0">
              <a:latin typeface="Times New Roman" panose="02020603050405020304" pitchFamily="18" charset="0"/>
            </a:endParaRPr>
          </a:p>
          <a:p>
            <a:r>
              <a:rPr lang="pt-BR" dirty="0" err="1" smtClean="0">
                <a:latin typeface="Times New Roman" panose="02020603050405020304" pitchFamily="18" charset="0"/>
              </a:rPr>
              <a:t>assessment</a:t>
            </a:r>
            <a:r>
              <a:rPr lang="pt-BR" dirty="0" smtClean="0">
                <a:latin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</a:rPr>
              <a:t>indicating</a:t>
            </a:r>
            <a:r>
              <a:rPr lang="pt-BR" dirty="0" smtClean="0">
                <a:latin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</a:rPr>
              <a:t>nasopharyngeal</a:t>
            </a:r>
            <a:r>
              <a:rPr lang="pt-BR" dirty="0" smtClean="0">
                <a:latin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</a:rPr>
              <a:t>obstruction</a:t>
            </a:r>
            <a:r>
              <a:rPr lang="pt-BR" dirty="0" smtClean="0">
                <a:latin typeface="Times New Roman" panose="02020603050405020304" pitchFamily="18" charset="0"/>
              </a:rPr>
              <a:t>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DA2D8-81F2-4F80-BBA4-E8A03D23E1E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6F7DB-E935-4612-AC07-1E930548A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9A0A5A-7E32-4BC6-A987-60DE0C8EA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79646C-A479-47F1-985A-8BB5744D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D1C6-D017-4120-A3A2-4C0246EC831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531115-EAC1-44D5-BE70-0447B44E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D07F97-0987-429E-9E98-F46A8A35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7070-E310-4D1A-8EC5-811129E5B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76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470C8-2900-42B5-A85E-25CA70B6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6C2DFC-75BF-427F-A5BE-D8BE03F60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1CA4CA-4A35-4461-8E19-D18D5B28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D1C6-D017-4120-A3A2-4C0246EC831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EFF778-23F8-4EA4-BD8E-C41C2DC4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1EEFEC-4EA3-40B4-962E-4F595376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7070-E310-4D1A-8EC5-811129E5B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13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9E6157-CE60-4359-B337-2AE0A46CB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657805-3D68-447F-8B31-977516A18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9A2179-A294-4BD8-8445-C140CAD6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D1C6-D017-4120-A3A2-4C0246EC831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AB6D1E-79CE-4422-A95D-797FA30D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96094C-FC5C-4E3D-9BF2-29B49602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7070-E310-4D1A-8EC5-811129E5B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75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8332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25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7814" y="4422671"/>
            <a:ext cx="1473199" cy="7810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496" y="863600"/>
            <a:ext cx="120650" cy="1206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496" y="1308100"/>
            <a:ext cx="120650" cy="1206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896" y="1765301"/>
            <a:ext cx="127000" cy="12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42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525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4756539" y="2091079"/>
            <a:ext cx="2681817" cy="2679277"/>
          </a:xfrm>
          <a:custGeom>
            <a:avLst/>
            <a:gdLst/>
            <a:ahLst/>
            <a:cxnLst/>
            <a:rect l="l" t="t" r="r" b="b"/>
            <a:pathLst>
              <a:path w="4022725" h="4018915">
                <a:moveTo>
                  <a:pt x="3693380" y="4018359"/>
                </a:moveTo>
                <a:lnTo>
                  <a:pt x="2011207" y="2337881"/>
                </a:lnTo>
                <a:lnTo>
                  <a:pt x="329033" y="4018359"/>
                </a:lnTo>
                <a:lnTo>
                  <a:pt x="0" y="3689657"/>
                </a:lnTo>
                <a:lnTo>
                  <a:pt x="1682173" y="2009179"/>
                </a:lnTo>
                <a:lnTo>
                  <a:pt x="0" y="328701"/>
                </a:lnTo>
                <a:lnTo>
                  <a:pt x="329033" y="0"/>
                </a:lnTo>
                <a:lnTo>
                  <a:pt x="2011207" y="1680477"/>
                </a:lnTo>
                <a:lnTo>
                  <a:pt x="3693380" y="0"/>
                </a:lnTo>
                <a:lnTo>
                  <a:pt x="4022414" y="328701"/>
                </a:lnTo>
                <a:lnTo>
                  <a:pt x="2340240" y="2009179"/>
                </a:lnTo>
                <a:lnTo>
                  <a:pt x="4022414" y="3689657"/>
                </a:lnTo>
                <a:lnTo>
                  <a:pt x="3693380" y="4018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4725891" y="2060462"/>
            <a:ext cx="2743200" cy="2740236"/>
          </a:xfrm>
          <a:custGeom>
            <a:avLst/>
            <a:gdLst/>
            <a:ahLst/>
            <a:cxnLst/>
            <a:rect l="l" t="t" r="r" b="b"/>
            <a:pathLst>
              <a:path w="4114800" h="4110354">
                <a:moveTo>
                  <a:pt x="375003" y="4110207"/>
                </a:moveTo>
                <a:lnTo>
                  <a:pt x="13445" y="3768072"/>
                </a:lnTo>
                <a:lnTo>
                  <a:pt x="0" y="3735624"/>
                </a:lnTo>
                <a:lnTo>
                  <a:pt x="3361" y="3718329"/>
                </a:lnTo>
                <a:lnTo>
                  <a:pt x="13446" y="3703090"/>
                </a:lnTo>
                <a:lnTo>
                  <a:pt x="1663095" y="2055103"/>
                </a:lnTo>
                <a:lnTo>
                  <a:pt x="13446" y="407117"/>
                </a:lnTo>
                <a:lnTo>
                  <a:pt x="3361" y="391942"/>
                </a:lnTo>
                <a:lnTo>
                  <a:pt x="0" y="374668"/>
                </a:lnTo>
                <a:lnTo>
                  <a:pt x="3361" y="357373"/>
                </a:lnTo>
                <a:lnTo>
                  <a:pt x="342479" y="13432"/>
                </a:lnTo>
                <a:lnTo>
                  <a:pt x="375003" y="0"/>
                </a:lnTo>
                <a:lnTo>
                  <a:pt x="384013" y="887"/>
                </a:lnTo>
                <a:lnTo>
                  <a:pt x="392602" y="3487"/>
                </a:lnTo>
                <a:lnTo>
                  <a:pt x="400522" y="7701"/>
                </a:lnTo>
                <a:lnTo>
                  <a:pt x="407528" y="13432"/>
                </a:lnTo>
                <a:lnTo>
                  <a:pt x="505100" y="110906"/>
                </a:lnTo>
                <a:lnTo>
                  <a:pt x="375003" y="110906"/>
                </a:lnTo>
                <a:lnTo>
                  <a:pt x="111061" y="374582"/>
                </a:lnTo>
                <a:lnTo>
                  <a:pt x="1760668" y="2022612"/>
                </a:lnTo>
                <a:lnTo>
                  <a:pt x="1770752" y="2037787"/>
                </a:lnTo>
                <a:lnTo>
                  <a:pt x="1774114" y="2055060"/>
                </a:lnTo>
                <a:lnTo>
                  <a:pt x="1770752" y="2072355"/>
                </a:lnTo>
                <a:lnTo>
                  <a:pt x="1760668" y="2087595"/>
                </a:lnTo>
                <a:lnTo>
                  <a:pt x="111019" y="3735581"/>
                </a:lnTo>
                <a:lnTo>
                  <a:pt x="375003" y="3999300"/>
                </a:lnTo>
                <a:lnTo>
                  <a:pt x="505100" y="3999300"/>
                </a:lnTo>
                <a:lnTo>
                  <a:pt x="407528" y="4096774"/>
                </a:lnTo>
                <a:lnTo>
                  <a:pt x="400522" y="4102506"/>
                </a:lnTo>
                <a:lnTo>
                  <a:pt x="392601" y="4106720"/>
                </a:lnTo>
                <a:lnTo>
                  <a:pt x="384013" y="4109319"/>
                </a:lnTo>
                <a:lnTo>
                  <a:pt x="375003" y="4110207"/>
                </a:lnTo>
                <a:close/>
              </a:path>
              <a:path w="4114800" h="4110354">
                <a:moveTo>
                  <a:pt x="2187273" y="1661419"/>
                </a:moveTo>
                <a:lnTo>
                  <a:pt x="2057177" y="1661419"/>
                </a:lnTo>
                <a:lnTo>
                  <a:pt x="3706827" y="13432"/>
                </a:lnTo>
                <a:lnTo>
                  <a:pt x="3722017" y="3358"/>
                </a:lnTo>
                <a:lnTo>
                  <a:pt x="3739308" y="0"/>
                </a:lnTo>
                <a:lnTo>
                  <a:pt x="3756620" y="3358"/>
                </a:lnTo>
                <a:lnTo>
                  <a:pt x="3771875" y="13432"/>
                </a:lnTo>
                <a:lnTo>
                  <a:pt x="3869447" y="110906"/>
                </a:lnTo>
                <a:lnTo>
                  <a:pt x="3739351" y="110906"/>
                </a:lnTo>
                <a:lnTo>
                  <a:pt x="2187273" y="1661419"/>
                </a:lnTo>
                <a:close/>
              </a:path>
              <a:path w="4114800" h="4110354">
                <a:moveTo>
                  <a:pt x="2057177" y="1772326"/>
                </a:moveTo>
                <a:lnTo>
                  <a:pt x="2039859" y="1768967"/>
                </a:lnTo>
                <a:lnTo>
                  <a:pt x="2024653" y="1758893"/>
                </a:lnTo>
                <a:lnTo>
                  <a:pt x="375003" y="110906"/>
                </a:lnTo>
                <a:lnTo>
                  <a:pt x="505100" y="110906"/>
                </a:lnTo>
                <a:lnTo>
                  <a:pt x="2057177" y="1661419"/>
                </a:lnTo>
                <a:lnTo>
                  <a:pt x="2187273" y="1661419"/>
                </a:lnTo>
                <a:lnTo>
                  <a:pt x="2089701" y="1758893"/>
                </a:lnTo>
                <a:lnTo>
                  <a:pt x="2074495" y="1768967"/>
                </a:lnTo>
                <a:lnTo>
                  <a:pt x="2057177" y="1772326"/>
                </a:lnTo>
                <a:close/>
              </a:path>
              <a:path w="4114800" h="4110354">
                <a:moveTo>
                  <a:pt x="3869446" y="3999300"/>
                </a:moveTo>
                <a:lnTo>
                  <a:pt x="3739351" y="3999300"/>
                </a:lnTo>
                <a:lnTo>
                  <a:pt x="4003336" y="3735581"/>
                </a:lnTo>
                <a:lnTo>
                  <a:pt x="2353686" y="2087595"/>
                </a:lnTo>
                <a:lnTo>
                  <a:pt x="2347949" y="2080597"/>
                </a:lnTo>
                <a:lnTo>
                  <a:pt x="2343731" y="2072684"/>
                </a:lnTo>
                <a:lnTo>
                  <a:pt x="2341129" y="2064103"/>
                </a:lnTo>
                <a:lnTo>
                  <a:pt x="2340244" y="2055060"/>
                </a:lnTo>
                <a:lnTo>
                  <a:pt x="2341129" y="2046103"/>
                </a:lnTo>
                <a:lnTo>
                  <a:pt x="2343731" y="2037523"/>
                </a:lnTo>
                <a:lnTo>
                  <a:pt x="2347949" y="2029610"/>
                </a:lnTo>
                <a:lnTo>
                  <a:pt x="2353686" y="2022612"/>
                </a:lnTo>
                <a:lnTo>
                  <a:pt x="4003293" y="374668"/>
                </a:lnTo>
                <a:lnTo>
                  <a:pt x="3739351" y="110906"/>
                </a:lnTo>
                <a:lnTo>
                  <a:pt x="3869447" y="110906"/>
                </a:lnTo>
                <a:lnTo>
                  <a:pt x="4100909" y="342134"/>
                </a:lnTo>
                <a:lnTo>
                  <a:pt x="4110993" y="357309"/>
                </a:lnTo>
                <a:lnTo>
                  <a:pt x="4114355" y="374582"/>
                </a:lnTo>
                <a:lnTo>
                  <a:pt x="4110993" y="391877"/>
                </a:lnTo>
                <a:lnTo>
                  <a:pt x="4100909" y="407117"/>
                </a:lnTo>
                <a:lnTo>
                  <a:pt x="2451259" y="2055103"/>
                </a:lnTo>
                <a:lnTo>
                  <a:pt x="4100908" y="3703090"/>
                </a:lnTo>
                <a:lnTo>
                  <a:pt x="4106646" y="3710088"/>
                </a:lnTo>
                <a:lnTo>
                  <a:pt x="4110864" y="3718000"/>
                </a:lnTo>
                <a:lnTo>
                  <a:pt x="4113466" y="3726581"/>
                </a:lnTo>
                <a:lnTo>
                  <a:pt x="4114350" y="3735624"/>
                </a:lnTo>
                <a:lnTo>
                  <a:pt x="4113466" y="3744581"/>
                </a:lnTo>
                <a:lnTo>
                  <a:pt x="4110864" y="3753161"/>
                </a:lnTo>
                <a:lnTo>
                  <a:pt x="4106646" y="3761074"/>
                </a:lnTo>
                <a:lnTo>
                  <a:pt x="4100908" y="3768073"/>
                </a:lnTo>
                <a:lnTo>
                  <a:pt x="3869446" y="3999300"/>
                </a:lnTo>
                <a:close/>
              </a:path>
              <a:path w="4114800" h="4110354">
                <a:moveTo>
                  <a:pt x="505100" y="3999300"/>
                </a:moveTo>
                <a:lnTo>
                  <a:pt x="375003" y="3999300"/>
                </a:lnTo>
                <a:lnTo>
                  <a:pt x="2024653" y="2351314"/>
                </a:lnTo>
                <a:lnTo>
                  <a:pt x="2031868" y="2345437"/>
                </a:lnTo>
                <a:lnTo>
                  <a:pt x="2039881" y="2341239"/>
                </a:lnTo>
                <a:lnTo>
                  <a:pt x="2048410" y="2338720"/>
                </a:lnTo>
                <a:lnTo>
                  <a:pt x="2057177" y="2337881"/>
                </a:lnTo>
                <a:lnTo>
                  <a:pt x="2065944" y="2338720"/>
                </a:lnTo>
                <a:lnTo>
                  <a:pt x="2074473" y="2341239"/>
                </a:lnTo>
                <a:lnTo>
                  <a:pt x="2082486" y="2345437"/>
                </a:lnTo>
                <a:lnTo>
                  <a:pt x="2089701" y="2351314"/>
                </a:lnTo>
                <a:lnTo>
                  <a:pt x="2187273" y="2448788"/>
                </a:lnTo>
                <a:lnTo>
                  <a:pt x="2057177" y="2448788"/>
                </a:lnTo>
                <a:lnTo>
                  <a:pt x="505100" y="3999300"/>
                </a:lnTo>
                <a:close/>
              </a:path>
              <a:path w="4114800" h="4110354">
                <a:moveTo>
                  <a:pt x="3739351" y="4110207"/>
                </a:moveTo>
                <a:lnTo>
                  <a:pt x="2057177" y="2448788"/>
                </a:lnTo>
                <a:lnTo>
                  <a:pt x="2187273" y="2448788"/>
                </a:lnTo>
                <a:lnTo>
                  <a:pt x="3739351" y="3999300"/>
                </a:lnTo>
                <a:lnTo>
                  <a:pt x="3869446" y="3999300"/>
                </a:lnTo>
                <a:lnTo>
                  <a:pt x="3771874" y="4096774"/>
                </a:lnTo>
                <a:lnTo>
                  <a:pt x="3764659" y="4102651"/>
                </a:lnTo>
                <a:lnTo>
                  <a:pt x="3756647" y="4106849"/>
                </a:lnTo>
                <a:lnTo>
                  <a:pt x="3748117" y="4109367"/>
                </a:lnTo>
                <a:lnTo>
                  <a:pt x="3739351" y="41102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94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DF308-FD17-47DA-9488-F87ACC3C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9E06E0-BE68-4716-B455-F09C256F4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BC24E4-F763-4D28-BD11-33DB97A0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D1C6-D017-4120-A3A2-4C0246EC831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0C31FD-2038-48DB-83EE-1C150336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176B9C-733F-4A16-98BA-AD32360F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7070-E310-4D1A-8EC5-811129E5B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57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2B868-895D-4BF0-907A-2DFD713B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1BAC29-2660-40F7-84B9-A3B7E2848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539FD2-D9C1-4887-A478-557C998E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D1C6-D017-4120-A3A2-4C0246EC831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EC0118-21EC-42C6-92C5-6FFA965B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C632A7-07A6-446F-A440-EC76A7CC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7070-E310-4D1A-8EC5-811129E5B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63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B48B0-6643-4A4B-B83C-506A9F4E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8DCBFF-F920-460E-9C81-42F4B262E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FA8B21-077A-469E-9751-96BECDD16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5D48ED-5E5F-42A2-BB79-54AB1013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D1C6-D017-4120-A3A2-4C0246EC831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A6CDF9-BC3F-4D1B-B543-CFB3D9D2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BB76BF-4116-4E82-A673-5F8DA2A2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7070-E310-4D1A-8EC5-811129E5B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22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6A4B8-DBA9-482C-80DB-0739262A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20894C-83E8-496D-BB98-9856EF5DC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494728-12D9-4949-B16B-AFCBA55EC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C8DE98-DEBD-4AB4-81CA-06ED09B52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502AB1A-FD23-4C25-9228-335093DA1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A5A98D5-7964-4A89-952E-0E2FF68C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D1C6-D017-4120-A3A2-4C0246EC831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9261765-8F45-4037-A01D-99990896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B54DD51-1B0E-4A86-ABB4-D5B54110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7070-E310-4D1A-8EC5-811129E5B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51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85B47-F6F1-4829-AFAD-8E7C2B6B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E5DD539-C133-4866-A811-F9A3B3D1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D1C6-D017-4120-A3A2-4C0246EC831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7611BE-BC8E-4AE6-AC1F-5537FB23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B6918B-C164-41D6-91F0-B7E70D4B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7070-E310-4D1A-8EC5-811129E5B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94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84E4CED-6D4C-4876-A63E-363EECE3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D1C6-D017-4120-A3A2-4C0246EC831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BC67A1C-35B3-46C0-BA14-D0B3096B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770DD6-7D7F-4FD9-88A2-149D1F25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7070-E310-4D1A-8EC5-811129E5B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13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89B03-5CD4-4975-B3C3-DC617A1F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3181F7-3FF5-4D3A-95E9-4CAD275B1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25D72B-5C41-49C9-9154-B365AE6BD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257608-37B6-4C54-82C5-B85349FF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D1C6-D017-4120-A3A2-4C0246EC831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F2ED96-0191-45FF-A492-B207292F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5D8B29-C31B-4FB0-8E0F-3F350BBE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7070-E310-4D1A-8EC5-811129E5B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53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22483-DAA4-4D50-A74F-84EF78F6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50A97A1-4938-451F-A194-88789198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533AFB-6A50-42EC-831E-BCA696F32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EF05BD-0F34-48E5-9735-DC8804E3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D1C6-D017-4120-A3A2-4C0246EC831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C7AF40-D5DE-4472-90A6-C62E5D9E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E28607-C58F-4819-A5A6-7FF0E3ED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7070-E310-4D1A-8EC5-811129E5B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08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80C236-460D-44EB-8650-75FC3DE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900087-47D3-4678-83ED-A5CED93DA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7CD1FA-4014-459B-8542-FEF1AB9A0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D1C6-D017-4120-A3A2-4C0246EC831B}" type="datetimeFigureOut">
              <a:rPr lang="pt-BR" smtClean="0"/>
              <a:t>27/09/2022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1AB2E-E7D9-4713-825D-7EE6B83C5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074FE1-C689-4980-86AE-F42C4DDE1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07070-E310-4D1A-8EC5-811129E5B3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61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6E0E9B2-3361-4E3C-9F60-CC468F380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4208" r="10608" b="9468"/>
          <a:stretch/>
        </p:blipFill>
        <p:spPr>
          <a:xfrm>
            <a:off x="7050157" y="-28711"/>
            <a:ext cx="5141843" cy="68867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41CA955-AD3F-420B-973F-EE04D9D6B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9" y="-28711"/>
            <a:ext cx="4021033" cy="417810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087ABCB-57EA-475D-A2CB-5DFFF261F7D5}"/>
              </a:ext>
            </a:extLst>
          </p:cNvPr>
          <p:cNvSpPr/>
          <p:nvPr/>
        </p:nvSpPr>
        <p:spPr>
          <a:xfrm>
            <a:off x="-8681" y="-28711"/>
            <a:ext cx="12200679" cy="6886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  <a:alpha val="42000"/>
                </a:schemeClr>
              </a:gs>
              <a:gs pos="50000">
                <a:schemeClr val="bg1">
                  <a:lumMod val="95000"/>
                  <a:shade val="67500"/>
                  <a:satMod val="115000"/>
                  <a:alpha val="34000"/>
                </a:schemeClr>
              </a:gs>
              <a:gs pos="100000">
                <a:schemeClr val="bg1">
                  <a:lumMod val="95000"/>
                  <a:shade val="100000"/>
                  <a:satMod val="115000"/>
                  <a:alpha val="64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Google Shape;12931;p1" descr="Português do Brasil) 5º Encontro da Cultura e Extensão do HRAC-USP • 08 de  fevereiro de 2020 – HRAC-USP Bauru">
            <a:extLst>
              <a:ext uri="{FF2B5EF4-FFF2-40B4-BE49-F238E27FC236}">
                <a16:creationId xmlns:a16="http://schemas.microsoft.com/office/drawing/2014/main" id="{7BA0BC51-015F-4C80-BC83-08C976BD3F8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31484"/>
            <a:ext cx="1752600" cy="12509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</p:pic>
      <p:pic>
        <p:nvPicPr>
          <p:cNvPr id="4" name="Google Shape;12930;p1" descr="doutorado – HRAC-USP Bauru">
            <a:extLst>
              <a:ext uri="{FF2B5EF4-FFF2-40B4-BE49-F238E27FC236}">
                <a16:creationId xmlns:a16="http://schemas.microsoft.com/office/drawing/2014/main" id="{D4637656-2CFA-4DA8-8420-B0D626888C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3572"/>
            <a:ext cx="2001838" cy="105886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8F0D727-739E-4E63-A737-0DAB00D9AC6C}"/>
              </a:ext>
            </a:extLst>
          </p:cNvPr>
          <p:cNvSpPr txBox="1"/>
          <p:nvPr/>
        </p:nvSpPr>
        <p:spPr>
          <a:xfrm>
            <a:off x="2" y="319037"/>
            <a:ext cx="12191998" cy="830997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gency FB" panose="020B0503020202020204" pitchFamily="34" charset="0"/>
              </a:rPr>
              <a:t>Disciplina Distúrbios da Comunicação nas Anomalias Craniofaciais</a:t>
            </a:r>
          </a:p>
          <a:p>
            <a:pPr algn="ctr"/>
            <a:r>
              <a:rPr lang="pt-BR" sz="2400" b="1" dirty="0">
                <a:latin typeface="Agency FB" panose="020B0503020202020204" pitchFamily="34" charset="0"/>
              </a:rPr>
              <a:t>Programa de pós-graduação em Ciência da Reabilitação HRAC-USP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4D2D86-9F47-4A5E-9EF1-029F7994AF85}"/>
              </a:ext>
            </a:extLst>
          </p:cNvPr>
          <p:cNvSpPr txBox="1"/>
          <p:nvPr/>
        </p:nvSpPr>
        <p:spPr>
          <a:xfrm>
            <a:off x="2928995" y="5572262"/>
            <a:ext cx="632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>
                <a:latin typeface="Agency FB" panose="020B0503020202020204" pitchFamily="34" charset="0"/>
              </a:rPr>
              <a:t>Bhárbara</a:t>
            </a:r>
            <a:r>
              <a:rPr lang="pt-BR" sz="2400" dirty="0" smtClean="0">
                <a:latin typeface="Agency FB" panose="020B0503020202020204" pitchFamily="34" charset="0"/>
              </a:rPr>
              <a:t> </a:t>
            </a:r>
            <a:r>
              <a:rPr lang="pt-BR" sz="2400" dirty="0">
                <a:latin typeface="Agency FB" panose="020B0503020202020204" pitchFamily="34" charset="0"/>
              </a:rPr>
              <a:t>Marinho Barcellos </a:t>
            </a:r>
          </a:p>
          <a:p>
            <a:pPr algn="ctr"/>
            <a:r>
              <a:rPr lang="pt-BR" sz="2400" dirty="0">
                <a:latin typeface="Agency FB" panose="020B0503020202020204" pitchFamily="34" charset="0"/>
              </a:rPr>
              <a:t>Caroline </a:t>
            </a:r>
            <a:r>
              <a:rPr lang="pt-BR" sz="2400" dirty="0" err="1">
                <a:latin typeface="Agency FB" panose="020B0503020202020204" pitchFamily="34" charset="0"/>
              </a:rPr>
              <a:t>Chepernate</a:t>
            </a:r>
            <a:endParaRPr lang="pt-BR" sz="2400" dirty="0">
              <a:latin typeface="Agency FB" panose="020B0503020202020204" pitchFamily="34" charset="0"/>
            </a:endParaRPr>
          </a:p>
          <a:p>
            <a:pPr algn="ctr"/>
            <a:r>
              <a:rPr lang="pt-BR" sz="2400" dirty="0" err="1" smtClean="0">
                <a:latin typeface="Agency FB" panose="020B0503020202020204" pitchFamily="34" charset="0"/>
              </a:rPr>
              <a:t>Laísa</a:t>
            </a:r>
            <a:r>
              <a:rPr lang="pt-BR" sz="2400" dirty="0" smtClean="0">
                <a:latin typeface="Agency FB" panose="020B0503020202020204" pitchFamily="34" charset="0"/>
              </a:rPr>
              <a:t> </a:t>
            </a:r>
            <a:r>
              <a:rPr lang="pt-BR" sz="2400" dirty="0">
                <a:latin typeface="Agency FB" panose="020B0503020202020204" pitchFamily="34" charset="0"/>
              </a:rPr>
              <a:t>Bruna Ribeiro Lima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2F9143-B6D9-4FB8-93D5-BD74477F7812}"/>
              </a:ext>
            </a:extLst>
          </p:cNvPr>
          <p:cNvSpPr txBox="1"/>
          <p:nvPr/>
        </p:nvSpPr>
        <p:spPr>
          <a:xfrm>
            <a:off x="-8683" y="3225795"/>
            <a:ext cx="12200679" cy="138499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6000" dirty="0">
                <a:latin typeface="Andalas" pitchFamily="2" charset="0"/>
              </a:rPr>
              <a:t>Funções Orofaciais</a:t>
            </a:r>
          </a:p>
          <a:p>
            <a:pPr algn="ctr"/>
            <a:r>
              <a:rPr lang="pt-BR" sz="2400" dirty="0">
                <a:latin typeface="Agency FB" panose="020B0503020202020204" pitchFamily="34" charset="0"/>
              </a:rPr>
              <a:t>Orientação: </a:t>
            </a:r>
            <a:r>
              <a:rPr lang="pt-BR" sz="2400" dirty="0" err="1">
                <a:latin typeface="Agency FB" panose="020B0503020202020204" pitchFamily="34" charset="0"/>
              </a:rPr>
              <a:t>Profª</a:t>
            </a:r>
            <a:r>
              <a:rPr lang="pt-BR" sz="2400" dirty="0">
                <a:latin typeface="Agency FB" panose="020B0503020202020204" pitchFamily="34" charset="0"/>
              </a:rPr>
              <a:t> </a:t>
            </a:r>
            <a:r>
              <a:rPr lang="pt-BR" sz="2400" dirty="0" err="1">
                <a:latin typeface="Agency FB" panose="020B0503020202020204" pitchFamily="34" charset="0"/>
              </a:rPr>
              <a:t>Dr</a:t>
            </a:r>
            <a:r>
              <a:rPr lang="pt-BR" sz="2400" dirty="0">
                <a:latin typeface="Agency FB" panose="020B0503020202020204" pitchFamily="34" charset="0"/>
              </a:rPr>
              <a:t>ª Ana Paula </a:t>
            </a:r>
            <a:r>
              <a:rPr lang="pt-BR" sz="2400" dirty="0" err="1">
                <a:latin typeface="Agency FB" panose="020B0503020202020204" pitchFamily="34" charset="0"/>
              </a:rPr>
              <a:t>Fukushiro</a:t>
            </a:r>
            <a:endParaRPr lang="pt-BR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OBJETIVO</a:t>
            </a:r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0223" y="1492893"/>
            <a:ext cx="11166208" cy="452439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objetivo da presente investigação foi estudar</a:t>
            </a:r>
            <a:r>
              <a:rPr kumimoji="0" lang="pt-PT" altLang="pt-BR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via aérea nasal de</a:t>
            </a:r>
            <a:r>
              <a:rPr kumimoji="0" lang="pt-PT" altLang="pt-BR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indivíduos adultos com fissura labiopalatina para determinar se as diferenças relatadas para crianças também se manifestam na idade adulta ou se são temporárias, como sugerido por Drake et al. (1993).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Assim, as áreas transversais nasais mínimas de adultos com fissura unilateral labiopalatina reparada, fissura</a:t>
            </a:r>
            <a:r>
              <a:rPr kumimoji="0" lang="pt-PT" altLang="pt-BR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labiopalatina bilateral e fissura palatina i</a:t>
            </a:r>
            <a:r>
              <a:rPr kumimoji="0" lang="pt-PT" altLang="pt-BR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solada foram determinadas utilizando a </a:t>
            </a:r>
            <a:r>
              <a:rPr kumimoji="0" lang="pt-PT" altLang="pt-B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RINOMANOMETRIA POSTERIOR E ANTERIOR</a:t>
            </a:r>
            <a:r>
              <a:rPr kumimoji="0" lang="pt-PT" altLang="pt-BR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proporção ou sujeitos apresentando áreas subnormais em cada grupo e a simetria entre as cavidades nasais em indivíduos com fissura</a:t>
            </a:r>
            <a:r>
              <a:rPr kumimoji="0" lang="pt-PT" altLang="pt-BR" sz="20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labiopalatina unilateral</a:t>
            </a:r>
            <a:r>
              <a:rPr kumimoji="0" lang="pt-PT" altLang="pt-BR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também foi analisada.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64729" y="2508557"/>
            <a:ext cx="330791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 PACIENTES </a:t>
            </a:r>
          </a:p>
          <a:p>
            <a:pPr algn="ctr">
              <a:lnSpc>
                <a:spcPct val="150000"/>
              </a:lnSpc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 HOMENS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MULHERES</a:t>
            </a:r>
          </a:p>
          <a:p>
            <a:pPr algn="ctr">
              <a:lnSpc>
                <a:spcPct val="150000"/>
              </a:lnSpc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18-33 ANOS 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METODOLOGIA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518" y="2381600"/>
            <a:ext cx="6866626" cy="2839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INDIVÍDUOS COM FISSURA LABIOPALATINA UNILATERAL</a:t>
            </a:r>
          </a:p>
          <a:p>
            <a:pPr algn="ctr">
              <a:lnSpc>
                <a:spcPct val="150000"/>
              </a:lnSpc>
            </a:pPr>
            <a:endParaRPr lang="pt-B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INDIVÍDUOS COM FISSURA LABIOPALATINA BILATERAL</a:t>
            </a:r>
          </a:p>
          <a:p>
            <a:pPr algn="ctr">
              <a:lnSpc>
                <a:spcPct val="150000"/>
              </a:lnSpc>
            </a:pPr>
            <a:r>
              <a:rPr 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INDIVÍDUOS COM FISSURA PALATINA</a:t>
            </a:r>
          </a:p>
          <a:p>
            <a:pPr algn="ctr">
              <a:lnSpc>
                <a:spcPct val="150000"/>
              </a:lnSpc>
            </a:pPr>
            <a:endParaRPr lang="pt-B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CONTROLE - 20 ADULTOS SEM FISSURA PALATINA</a:t>
            </a: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0398" y="1380643"/>
            <a:ext cx="1032205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CRITÉRIOS DE INCLUSÃO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Indivíduos maiores de 17 anos de idade;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 cirurgia prévia de nariz;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 cirurgias prévias (retalho faríngeo,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ortognática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 expansão ortodôntica da maxila.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68356" y="3288693"/>
            <a:ext cx="6832320" cy="25853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CRITÉRIOS DE EXCLUSÃO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X"/>
            </a:pPr>
            <a:r>
              <a:rPr lang="pt-B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Histórico </a:t>
            </a:r>
            <a:r>
              <a:rPr lang="pt-B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sintomas </a:t>
            </a:r>
            <a:r>
              <a:rPr lang="pt-B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respiratórios;</a:t>
            </a:r>
            <a:endParaRPr lang="pt-BR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X"/>
            </a:pPr>
            <a:r>
              <a:rPr lang="pt-B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Problemas </a:t>
            </a:r>
            <a:r>
              <a:rPr lang="pt-B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neurológicos;</a:t>
            </a:r>
            <a:endParaRPr lang="pt-BR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X"/>
            </a:pPr>
            <a:r>
              <a:rPr lang="pt-B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Incompetência </a:t>
            </a:r>
            <a:r>
              <a:rPr lang="pt-B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labial;</a:t>
            </a:r>
            <a:endParaRPr lang="pt-BR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X"/>
            </a:pPr>
            <a:r>
              <a:rPr lang="pt-B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Fistula </a:t>
            </a:r>
            <a:r>
              <a:rPr lang="pt-B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palatina;</a:t>
            </a:r>
            <a:endParaRPr lang="pt-BR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X"/>
            </a:pPr>
            <a:r>
              <a:rPr lang="pt-B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pt-BR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nasofaríngea</a:t>
            </a:r>
            <a:r>
              <a:rPr lang="pt-B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menor que 0,80cm</a:t>
            </a:r>
            <a:r>
              <a:rPr lang="pt-BR" sz="14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t-BR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rinomanometria</a:t>
            </a:r>
            <a:r>
              <a:rPr lang="pt-BR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METODOLOGIA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METODOLOGIA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pic>
        <p:nvPicPr>
          <p:cNvPr id="4098" name="Picture 2" descr="Buy - Microtronics Perci-Sa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2" y="1654906"/>
            <a:ext cx="5570806" cy="408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358467" y="5741615"/>
            <a:ext cx="4054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https://spwindustrial.com/microtronics-perci-sars/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061981" y="1806839"/>
            <a:ext cx="4473973" cy="37828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dimensões internas das vias aéreas nasais foram determinadas por </a:t>
            </a:r>
            <a:r>
              <a:rPr kumimoji="0" lang="pt-PT" altLang="pt-BR" sz="21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RINOMANOMETRIA</a:t>
            </a: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(técnica fluxo-pressão) de acordo com ao método proposto por Warren (1984), usando o PERCI- Sistema informatizado SARS (Microtronics Corp., Carrboro, NC).</a:t>
            </a:r>
            <a:r>
              <a:rPr kumimoji="0" lang="pt-PT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t-PT" alt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METODOLOGIA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4127" y="1672263"/>
            <a:ext cx="4882551" cy="4119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Rinomanometria Posterior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rinomanometria posterior (RP) permite a determinação de a área de secção transversal nasal mínima, geralmente o nariz válvula, por medição simultânea da pressão diferencial através da constrição e do fluxo de ar que atravessa através dele durante a respiração em repouso.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33748" t="49174" r="47804" b="11198"/>
          <a:stretch/>
        </p:blipFill>
        <p:spPr>
          <a:xfrm>
            <a:off x="6771250" y="706813"/>
            <a:ext cx="4087250" cy="493622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096000" y="564303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https://seorl.net/wp-content/uploads/2015/09/Anexo-11-Rinomanometr%C3%ADa.pdf</a:t>
            </a:r>
          </a:p>
        </p:txBody>
      </p:sp>
    </p:spTree>
    <p:extLst>
      <p:ext uri="{BB962C8B-B14F-4D97-AF65-F5344CB8AC3E}">
        <p14:creationId xmlns:p14="http://schemas.microsoft.com/office/powerpoint/2010/main" val="34083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METODOLOGIA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19050" y="2826425"/>
            <a:ext cx="12211050" cy="18114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Rinomanometria Posterior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pt-PT" altLang="pt-BR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sistema foi calibrado antes de cada exame para valores conhecidos de fluxo (250 ml/seg) e pressão (6 cm H</a:t>
            </a:r>
            <a:r>
              <a:rPr kumimoji="0" lang="pt-PT" altLang="pt-BR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pt-PT" altLang="pt-BR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O), utilizando um ROTÂMETRO e um manometro de água.</a:t>
            </a:r>
            <a:endParaRPr kumimoji="0" lang="pt-PT" alt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METODOLOGIA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6948" y="1499360"/>
            <a:ext cx="4867421" cy="3871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altLang="pt-BR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Rinomanometria Anterior </a:t>
            </a:r>
            <a:endParaRPr lang="pt-PT" alt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PT" altLang="pt-BR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altLang="pt-BR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Assim </a:t>
            </a:r>
            <a:r>
              <a:rPr lang="pt-PT" altLang="pt-BR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a </a:t>
            </a:r>
            <a:r>
              <a:rPr lang="pt-PT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pt-PT" altLang="pt-BR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altLang="pt-BR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rinomanometria anterior (RA) é realizada durante respiração </a:t>
            </a:r>
            <a:r>
              <a:rPr lang="pt-PT" altLang="pt-BR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altLang="pt-BR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repouso e fornece uma estimativa da dimensão interna da cavidade nasal pela </a:t>
            </a:r>
            <a:r>
              <a:rPr lang="pt-PT" altLang="pt-BR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medida </a:t>
            </a:r>
            <a:r>
              <a:rPr lang="pt-PT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simultânea</a:t>
            </a:r>
            <a:r>
              <a:rPr lang="pt-PT" altLang="pt-BR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altLang="pt-BR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 pressão transnasal diferencial e </a:t>
            </a:r>
            <a:r>
              <a:rPr lang="pt-PT" altLang="pt-BR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fluxo </a:t>
            </a:r>
            <a:r>
              <a:rPr lang="pt-PT" altLang="pt-BR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ar.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35066" t="48177" r="47950" b="11459"/>
          <a:stretch/>
        </p:blipFill>
        <p:spPr>
          <a:xfrm>
            <a:off x="7010399" y="484887"/>
            <a:ext cx="3657601" cy="488730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171028" y="532149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https://seorl.net/wp-content/uploads/2015/09/Anexo-11-Rinomanometr%C3%ADa.pdf</a:t>
            </a:r>
          </a:p>
        </p:txBody>
      </p:sp>
    </p:spTree>
    <p:extLst>
      <p:ext uri="{BB962C8B-B14F-4D97-AF65-F5344CB8AC3E}">
        <p14:creationId xmlns:p14="http://schemas.microsoft.com/office/powerpoint/2010/main" val="41751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METODOLOGIA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499360"/>
            <a:ext cx="12192000" cy="3871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PT" altLang="pt-BR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Rinomanometria Anterior </a:t>
            </a:r>
            <a:endParaRPr lang="pt-PT" altLang="pt-BR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PT" alt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altLang="pt-BR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mensurações foram primeiramente realizadas com o tubo de análise do fluxo em uma narina e o catéter de pressão na outra para determinar a área nasal no lado em que o tubo estava posicionado. A posição do tubo e do catéter foi invertida para medir a área nasal da outra narina. Os sinais foram calibrados da mesma forma que em RP.</a:t>
            </a:r>
            <a:endParaRPr lang="pt-PT" altLang="pt-BR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METODOLOGIA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79300" y="2771579"/>
            <a:ext cx="9172135" cy="1903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lang="pt-PT" altLang="pt-BR" sz="2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modificada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Realizada para detectar a presença de eventuais constrições na nasofaringe e selecionar indivíduos adequados para participar do</a:t>
            </a:r>
            <a:r>
              <a:rPr kumimoji="0" lang="pt-PT" altLang="pt-BR" sz="2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estudo.</a:t>
            </a:r>
            <a:endParaRPr kumimoji="0" lang="pt-PT" alt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METODOLOGIA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051321"/>
            <a:ext cx="6834057" cy="7197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051322"/>
            <a:ext cx="1390117" cy="7197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43692"/>
            <a:ext cx="3854332" cy="527336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47777" y="1637703"/>
            <a:ext cx="8159261" cy="41197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Determinação das Áreas Nasal e Nasofaríngea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altLang="pt-BR" dirty="0" smtClean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</a:t>
            </a:r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constrição:</a:t>
            </a:r>
          </a:p>
          <a:p>
            <a:pPr algn="ctr"/>
            <a:endParaRPr kumimoji="0" lang="pt-PT" altLang="pt-BR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pt-PT" altLang="pt-BR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5 </a:t>
            </a:r>
            <a:r>
              <a:rPr lang="pt-BR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V/k (2  P/d)1/2</a:t>
            </a:r>
          </a:p>
          <a:p>
            <a:pPr algn="ctr"/>
            <a:endParaRPr kumimoji="0" lang="pt-BR" altLang="pt-BR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é a área do orifício em centímetros quadrados; </a:t>
            </a:r>
          </a:p>
          <a:p>
            <a:pPr algn="ctr"/>
            <a:endParaRPr lang="pt-PT" altLang="pt-BR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é o fluxo nasal em mililitros por segundo;</a:t>
            </a:r>
          </a:p>
          <a:p>
            <a:pPr algn="ctr"/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 = 0,65; </a:t>
            </a:r>
          </a:p>
          <a:p>
            <a:pPr algn="ctr"/>
            <a:endParaRPr lang="pt-PT" altLang="pt-BR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 é a pressão oral menos a pressão nasal em centímetros H</a:t>
            </a:r>
            <a:r>
              <a:rPr kumimoji="0" lang="pt-PT" altLang="pt-BR" sz="1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O; </a:t>
            </a:r>
          </a:p>
          <a:p>
            <a:pPr algn="ctr"/>
            <a:endParaRPr lang="pt-PT" altLang="pt-BR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pt-PT" altLang="pt-BR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 é a densidade do ar em gramas por centímetros cúbicos.</a:t>
            </a:r>
          </a:p>
          <a:p>
            <a:pPr algn="ctr"/>
            <a:endParaRPr kumimoji="0" lang="pt-PT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riângulo isósceles 10"/>
          <p:cNvSpPr/>
          <p:nvPr/>
        </p:nvSpPr>
        <p:spPr>
          <a:xfrm>
            <a:off x="6625883" y="2777922"/>
            <a:ext cx="112540" cy="20443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riângulo isósceles 11"/>
          <p:cNvSpPr/>
          <p:nvPr/>
        </p:nvSpPr>
        <p:spPr>
          <a:xfrm>
            <a:off x="3118337" y="4688784"/>
            <a:ext cx="112540" cy="20443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2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43B1ED30-0304-44AA-923C-E250FFB4510C}"/>
              </a:ext>
            </a:extLst>
          </p:cNvPr>
          <p:cNvSpPr/>
          <p:nvPr/>
        </p:nvSpPr>
        <p:spPr>
          <a:xfrm>
            <a:off x="0" y="0"/>
            <a:ext cx="12192000" cy="688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1B3FEF-7D5F-4355-8B04-F9235B899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6" y="725303"/>
            <a:ext cx="4982616" cy="2579652"/>
          </a:xfrm>
          <a:prstGeom prst="rect">
            <a:avLst/>
          </a:prstGeom>
        </p:spPr>
      </p:pic>
      <p:pic>
        <p:nvPicPr>
          <p:cNvPr id="4" name="Google Shape;12930;p1" descr="doutorado – HRAC-USP Bauru">
            <a:extLst>
              <a:ext uri="{FF2B5EF4-FFF2-40B4-BE49-F238E27FC236}">
                <a16:creationId xmlns:a16="http://schemas.microsoft.com/office/drawing/2014/main" id="{D4637656-2CFA-4DA8-8420-B0D626888C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7" y="5727528"/>
            <a:ext cx="2001838" cy="105886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8F0D727-739E-4E63-A737-0DAB00D9AC6C}"/>
              </a:ext>
            </a:extLst>
          </p:cNvPr>
          <p:cNvSpPr txBox="1"/>
          <p:nvPr/>
        </p:nvSpPr>
        <p:spPr>
          <a:xfrm>
            <a:off x="1877219" y="5903016"/>
            <a:ext cx="8437562" cy="707886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gency FB" panose="020B0503020202020204" pitchFamily="34" charset="0"/>
              </a:rPr>
              <a:t>Disciplina Distúrbios da Comunicação nas Anomalias Craniofaciais</a:t>
            </a:r>
          </a:p>
          <a:p>
            <a:pPr algn="ctr"/>
            <a:r>
              <a:rPr lang="pt-BR" sz="2000" b="1" dirty="0">
                <a:latin typeface="Agency FB" panose="020B0503020202020204" pitchFamily="34" charset="0"/>
              </a:rPr>
              <a:t>Programa de pós-graduação em Ciência da Reabilitação HRAC-USP</a:t>
            </a:r>
          </a:p>
        </p:txBody>
      </p:sp>
      <p:pic>
        <p:nvPicPr>
          <p:cNvPr id="3" name="Google Shape;12931;p1" descr="Português do Brasil) 5º Encontro da Cultura e Extensão do HRAC-USP • 08 de  fevereiro de 2020 – HRAC-USP Bauru">
            <a:extLst>
              <a:ext uri="{FF2B5EF4-FFF2-40B4-BE49-F238E27FC236}">
                <a16:creationId xmlns:a16="http://schemas.microsoft.com/office/drawing/2014/main" id="{7BA0BC51-015F-4C80-BC83-08C976BD3F8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289" y="5607050"/>
            <a:ext cx="1752600" cy="12509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80650CB-A190-4D34-B2FE-3481EDB32C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16" t="33223" r="1330" b="45434"/>
          <a:stretch/>
        </p:blipFill>
        <p:spPr>
          <a:xfrm>
            <a:off x="1459790" y="3053201"/>
            <a:ext cx="92724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METODOLOGIA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94166" y="1921820"/>
            <a:ext cx="8314669" cy="3357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Limites normais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Estabelecer o limite inferior normal das variáveis ​​analisadas (áreas nasais determinadas por RP e RA), o limite inferior de 5% foi calculado, subtraindo-se dos valores médios obtidos para o grupo de indivíduos normais 1,645 DP (média 21,645 DP) como descrito por Snedecor e Cochran (1980).</a:t>
            </a:r>
            <a:r>
              <a:rPr kumimoji="0" lang="pt-PT" alt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t-PT" alt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METODOLOGIA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4072" y="1655228"/>
            <a:ext cx="10124928" cy="125740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8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Análise estatística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B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8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áreas transversais mínimas               centímetros quadrados. </a:t>
            </a:r>
          </a:p>
        </p:txBody>
      </p:sp>
      <p:sp>
        <p:nvSpPr>
          <p:cNvPr id="10" name="Seta Entalhada para a Direita 9"/>
          <p:cNvSpPr/>
          <p:nvPr/>
        </p:nvSpPr>
        <p:spPr>
          <a:xfrm>
            <a:off x="5986536" y="2546125"/>
            <a:ext cx="509514" cy="3665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" name="Retângulo 10"/>
          <p:cNvSpPr/>
          <p:nvPr/>
        </p:nvSpPr>
        <p:spPr>
          <a:xfrm>
            <a:off x="676008" y="3248146"/>
            <a:ext cx="1062105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B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valor médio de </a:t>
            </a:r>
            <a:r>
              <a:rPr lang="pt-PT" altLang="pt-B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+/-1 para o desvio padrão </a:t>
            </a:r>
            <a:r>
              <a:rPr lang="pt-PT" altLang="pt-B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calculado para cada grupo amostral e comparados entre os </a:t>
            </a:r>
            <a:r>
              <a:rPr lang="pt-PT" altLang="pt-B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pt-PT" altLang="pt-B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PT" altLang="pt-BR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B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B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 t Student;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B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B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altLang="pt-B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significância das diferenças entre as amostras </a:t>
            </a:r>
            <a:r>
              <a:rPr lang="pt-PT" altLang="pt-B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determinada </a:t>
            </a:r>
            <a:r>
              <a:rPr lang="pt-PT" altLang="pt-B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análise unidirecional de </a:t>
            </a:r>
            <a:r>
              <a:rPr lang="pt-PT" altLang="pt-B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variância;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B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B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 </a:t>
            </a:r>
            <a:r>
              <a:rPr lang="pt-PT" altLang="pt-B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Tukey (Snedecor e Cochran, </a:t>
            </a:r>
            <a:r>
              <a:rPr lang="pt-PT" altLang="pt-B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1980);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PT" altLang="pt-B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B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altLang="pt-B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de significância foi fixado em </a:t>
            </a:r>
            <a:r>
              <a:rPr lang="pt-PT" altLang="pt-BR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&lt; 0,05 </a:t>
            </a:r>
            <a:r>
              <a:rPr lang="pt-PT" altLang="pt-B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todos os casos. </a:t>
            </a:r>
          </a:p>
        </p:txBody>
      </p:sp>
    </p:spTree>
    <p:extLst>
      <p:ext uri="{BB962C8B-B14F-4D97-AF65-F5344CB8AC3E}">
        <p14:creationId xmlns:p14="http://schemas.microsoft.com/office/powerpoint/2010/main" val="582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6843999-B817-4B1B-8160-32B76168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39" y="2303927"/>
            <a:ext cx="11746523" cy="160337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os sujeitos selecionados para o estudo, </a:t>
            </a:r>
            <a:r>
              <a:rPr lang="pt-BR" sz="24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e sem fissura palato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apresentava área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nasofaríngea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superior a 0,80 cm</a:t>
            </a:r>
            <a:r>
              <a:rPr lang="pt-BR" sz="2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avaliação da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rinomanometria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denotando </a:t>
            </a:r>
            <a:r>
              <a:rPr lang="pt-BR" sz="24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ausência de obstrução </a:t>
            </a:r>
            <a:r>
              <a:rPr lang="pt-BR" sz="2400" u="sng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nasofaríngea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Portanto,</a:t>
            </a:r>
            <a:r>
              <a:rPr lang="pt-BR" sz="2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nenhum foi excluído do estudo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latin typeface="Agency FB" panose="020B0503020202020204" pitchFamily="34" charset="0"/>
              </a:rPr>
              <a:t>RESULTADOS</a:t>
            </a:r>
            <a:endParaRPr lang="pt-BR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6E73470B-824E-4665-A3B8-4371976376FC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B171DB3F-C019-4333-8087-45180A9CB5D5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6F2B9B-A486-4F53-A78C-361E8B04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3"/>
            <a:ext cx="5570806" cy="1325563"/>
          </a:xfrm>
          <a:ln>
            <a:noFill/>
          </a:ln>
        </p:spPr>
        <p:txBody>
          <a:bodyPr/>
          <a:lstStyle/>
          <a:p>
            <a:pPr algn="ctr"/>
            <a:r>
              <a:rPr lang="pt-BR" b="1" dirty="0">
                <a:latin typeface="Agency FB" panose="020B0503020202020204" pitchFamily="34" charset="0"/>
              </a:rPr>
              <a:t>RESULTADOS</a:t>
            </a:r>
          </a:p>
        </p:txBody>
      </p:sp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id="{0E0CAF38-24CB-4E09-8A79-4D4DB6115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24" t="54928" r="28565" b="21635"/>
          <a:stretch/>
        </p:blipFill>
        <p:spPr>
          <a:xfrm>
            <a:off x="1111160" y="2254177"/>
            <a:ext cx="10242640" cy="2283211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B1331DE-6A20-427E-9B69-60BACFE02945}"/>
              </a:ext>
            </a:extLst>
          </p:cNvPr>
          <p:cNvSpPr txBox="1"/>
          <p:nvPr/>
        </p:nvSpPr>
        <p:spPr>
          <a:xfrm>
            <a:off x="22998" y="4577717"/>
            <a:ext cx="12169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*A área nasal no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grupo 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(FLP) foi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significativamente menor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do que a área nasal no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grupo 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(sem FLP).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70F304E-9267-44CA-95B6-61FAEE93B4C9}"/>
              </a:ext>
            </a:extLst>
          </p:cNvPr>
          <p:cNvSpPr txBox="1">
            <a:spLocks/>
          </p:cNvSpPr>
          <p:nvPr/>
        </p:nvSpPr>
        <p:spPr>
          <a:xfrm>
            <a:off x="22998" y="1436427"/>
            <a:ext cx="12146003" cy="89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u="sng" dirty="0">
                <a:latin typeface="Century Gothic" panose="020B0502020202020204" pitchFamily="34" charset="0"/>
              </a:rPr>
              <a:t>Análise da Área Nasal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8525578-B4DE-4709-90A5-9C435FBAD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3BB299D-174E-4618-B176-C5C9A1B8B7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55B04F7-22A2-40DF-A6BC-86DD850D0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id="{0E0CAF38-24CB-4E09-8A79-4D4DB6115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24" t="54928" r="28565" b="21635"/>
          <a:stretch/>
        </p:blipFill>
        <p:spPr>
          <a:xfrm>
            <a:off x="974679" y="2243279"/>
            <a:ext cx="10242640" cy="2283211"/>
          </a:xfrm>
        </p:spPr>
      </p:pic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6E73470B-824E-4665-A3B8-4371976376FC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B171DB3F-C019-4333-8087-45180A9CB5D5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6F2B9B-A486-4F53-A78C-361E8B04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3"/>
            <a:ext cx="5570806" cy="1325563"/>
          </a:xfrm>
          <a:ln>
            <a:noFill/>
          </a:ln>
        </p:spPr>
        <p:txBody>
          <a:bodyPr/>
          <a:lstStyle/>
          <a:p>
            <a:pPr algn="ctr"/>
            <a:r>
              <a:rPr lang="pt-BR" b="1" dirty="0">
                <a:latin typeface="Agency FB" panose="020B0503020202020204" pitchFamily="34" charset="0"/>
              </a:rPr>
              <a:t>RESULTADOS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70F304E-9267-44CA-95B6-61FAEE93B4C9}"/>
              </a:ext>
            </a:extLst>
          </p:cNvPr>
          <p:cNvSpPr txBox="1">
            <a:spLocks/>
          </p:cNvSpPr>
          <p:nvPr/>
        </p:nvSpPr>
        <p:spPr>
          <a:xfrm>
            <a:off x="22998" y="1436427"/>
            <a:ext cx="12146003" cy="89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u="sng" dirty="0">
                <a:latin typeface="Century Gothic" panose="020B0502020202020204" pitchFamily="34" charset="0"/>
              </a:rPr>
              <a:t>Análise da Área Nasal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8525578-B4DE-4709-90A5-9C435FBAD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3BB299D-174E-4618-B176-C5C9A1B8B7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55B04F7-22A2-40DF-A6BC-86DD850D0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8910B40A-AC62-43C2-B9D2-F9429A0B7FB5}"/>
              </a:ext>
            </a:extLst>
          </p:cNvPr>
          <p:cNvSpPr/>
          <p:nvPr/>
        </p:nvSpPr>
        <p:spPr>
          <a:xfrm>
            <a:off x="5303520" y="3934464"/>
            <a:ext cx="792479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8DC834A-0F02-4330-A609-6B25F7C02F7B}"/>
              </a:ext>
            </a:extLst>
          </p:cNvPr>
          <p:cNvSpPr/>
          <p:nvPr/>
        </p:nvSpPr>
        <p:spPr>
          <a:xfrm>
            <a:off x="5289452" y="3512433"/>
            <a:ext cx="806547" cy="422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DB0DA095-BAAF-4A33-9187-4B4936AE4EA9}"/>
              </a:ext>
            </a:extLst>
          </p:cNvPr>
          <p:cNvSpPr/>
          <p:nvPr/>
        </p:nvSpPr>
        <p:spPr>
          <a:xfrm>
            <a:off x="5605974" y="4356495"/>
            <a:ext cx="187570" cy="58889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701D199-A8E9-400A-9150-480CC5C9EBD9}"/>
              </a:ext>
            </a:extLst>
          </p:cNvPr>
          <p:cNvSpPr txBox="1"/>
          <p:nvPr/>
        </p:nvSpPr>
        <p:spPr>
          <a:xfrm>
            <a:off x="3690423" y="5010860"/>
            <a:ext cx="40046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Sem diferença estatística</a:t>
            </a:r>
          </a:p>
        </p:txBody>
      </p:sp>
    </p:spTree>
    <p:extLst>
      <p:ext uri="{BB962C8B-B14F-4D97-AF65-F5344CB8AC3E}">
        <p14:creationId xmlns:p14="http://schemas.microsoft.com/office/powerpoint/2010/main" val="41526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id="{0E0CAF38-24CB-4E09-8A79-4D4DB6115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24" t="54928" r="28565" b="21635"/>
          <a:stretch/>
        </p:blipFill>
        <p:spPr>
          <a:xfrm>
            <a:off x="974679" y="2243279"/>
            <a:ext cx="10242640" cy="2283211"/>
          </a:xfrm>
        </p:spPr>
      </p:pic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6E73470B-824E-4665-A3B8-4371976376FC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B171DB3F-C019-4333-8087-45180A9CB5D5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6F2B9B-A486-4F53-A78C-361E8B04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3"/>
            <a:ext cx="5570806" cy="1325563"/>
          </a:xfrm>
          <a:ln>
            <a:noFill/>
          </a:ln>
        </p:spPr>
        <p:txBody>
          <a:bodyPr/>
          <a:lstStyle/>
          <a:p>
            <a:pPr algn="ctr"/>
            <a:r>
              <a:rPr lang="pt-BR" b="1" dirty="0">
                <a:latin typeface="Agency FB" panose="020B0503020202020204" pitchFamily="34" charset="0"/>
              </a:rPr>
              <a:t>RESULTADOS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70F304E-9267-44CA-95B6-61FAEE93B4C9}"/>
              </a:ext>
            </a:extLst>
          </p:cNvPr>
          <p:cNvSpPr txBox="1">
            <a:spLocks/>
          </p:cNvSpPr>
          <p:nvPr/>
        </p:nvSpPr>
        <p:spPr>
          <a:xfrm>
            <a:off x="22998" y="1436427"/>
            <a:ext cx="12146003" cy="89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u="sng" dirty="0">
                <a:latin typeface="Century Gothic" panose="020B0502020202020204" pitchFamily="34" charset="0"/>
              </a:rPr>
              <a:t>Análise da Área Nasal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8525578-B4DE-4709-90A5-9C435FBAD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3BB299D-174E-4618-B176-C5C9A1B8B7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55B04F7-22A2-40DF-A6BC-86DD850D0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4F4AEF8-8FD7-4E59-B307-ECA0C019275E}"/>
              </a:ext>
            </a:extLst>
          </p:cNvPr>
          <p:cNvSpPr/>
          <p:nvPr/>
        </p:nvSpPr>
        <p:spPr>
          <a:xfrm>
            <a:off x="8581292" y="3512433"/>
            <a:ext cx="1848112" cy="8721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0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C87310E-BDD7-4845-A28F-73709C24D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28" t="37313" r="5273" b="30510"/>
          <a:stretch/>
        </p:blipFill>
        <p:spPr>
          <a:xfrm>
            <a:off x="1506816" y="2068413"/>
            <a:ext cx="9178366" cy="2602524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0F555B3-AE28-4B01-813A-F2DCF3FC87A1}"/>
              </a:ext>
            </a:extLst>
          </p:cNvPr>
          <p:cNvSpPr txBox="1">
            <a:spLocks/>
          </p:cNvSpPr>
          <p:nvPr/>
        </p:nvSpPr>
        <p:spPr>
          <a:xfrm>
            <a:off x="0" y="1343816"/>
            <a:ext cx="12192000" cy="834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u="sng" dirty="0">
                <a:latin typeface="Century Gothic" panose="020B0502020202020204" pitchFamily="34" charset="0"/>
              </a:rPr>
              <a:t>Análise da Área Nasal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5513EB-1A22-4847-852A-910537D8312F}"/>
              </a:ext>
            </a:extLst>
          </p:cNvPr>
          <p:cNvSpPr txBox="1"/>
          <p:nvPr/>
        </p:nvSpPr>
        <p:spPr>
          <a:xfrm>
            <a:off x="180535" y="4670937"/>
            <a:ext cx="1183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sobrescritos da mesma letra representam comparações que alcançaram significância estatística (p ,.05).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2EF62DD-A5F6-4017-8085-8E2F0395E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93407AB-D166-4D39-AB9C-D6282F596C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78FBAEC-DF90-4C4A-B463-969BA25B3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D8A31821-755F-4E9A-AABD-F8396F84E4F5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4FF7CE77-FB44-46B4-9386-206A643E834C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8595CBE-2B7E-48E8-B467-CEB7E063695A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latin typeface="Agency FB" panose="020B0503020202020204" pitchFamily="34" charset="0"/>
              </a:rPr>
              <a:t>RESULTADOS</a:t>
            </a:r>
            <a:endParaRPr lang="pt-BR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C87310E-BDD7-4845-A28F-73709C24D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28" t="37313" r="5273" b="30510"/>
          <a:stretch/>
        </p:blipFill>
        <p:spPr>
          <a:xfrm>
            <a:off x="1506816" y="2068413"/>
            <a:ext cx="9178366" cy="2602524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0F555B3-AE28-4B01-813A-F2DCF3FC87A1}"/>
              </a:ext>
            </a:extLst>
          </p:cNvPr>
          <p:cNvSpPr txBox="1">
            <a:spLocks/>
          </p:cNvSpPr>
          <p:nvPr/>
        </p:nvSpPr>
        <p:spPr>
          <a:xfrm>
            <a:off x="0" y="1343816"/>
            <a:ext cx="12192000" cy="834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u="sng" dirty="0">
                <a:latin typeface="Century Gothic" panose="020B0502020202020204" pitchFamily="34" charset="0"/>
              </a:rPr>
              <a:t>Análise da Área Nasal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2EF62DD-A5F6-4017-8085-8E2F0395E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93407AB-D166-4D39-AB9C-D6282F596C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78FBAEC-DF90-4C4A-B463-969BA25B3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D8A31821-755F-4E9A-AABD-F8396F84E4F5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4FF7CE77-FB44-46B4-9386-206A643E834C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8595CBE-2B7E-48E8-B467-CEB7E063695A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latin typeface="Agency FB" panose="020B0503020202020204" pitchFamily="34" charset="0"/>
              </a:rPr>
              <a:t>RESULTADOS</a:t>
            </a:r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66B235-D527-4746-89B9-03ACF26DF84F}"/>
              </a:ext>
            </a:extLst>
          </p:cNvPr>
          <p:cNvSpPr txBox="1"/>
          <p:nvPr/>
        </p:nvSpPr>
        <p:spPr>
          <a:xfrm>
            <a:off x="1446626" y="4749203"/>
            <a:ext cx="9298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detectou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diferenças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estatisticamente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significativas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 grupos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BCLP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entre os grupos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BCLP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ADC69EA-09D3-4A19-8BD3-E39E9FCBAB20}"/>
              </a:ext>
            </a:extLst>
          </p:cNvPr>
          <p:cNvSpPr/>
          <p:nvPr/>
        </p:nvSpPr>
        <p:spPr>
          <a:xfrm>
            <a:off x="5570806" y="3522393"/>
            <a:ext cx="1448972" cy="3098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D174FE8-2D49-4FB0-88F7-C167EADA809F}"/>
              </a:ext>
            </a:extLst>
          </p:cNvPr>
          <p:cNvSpPr/>
          <p:nvPr/>
        </p:nvSpPr>
        <p:spPr>
          <a:xfrm>
            <a:off x="5570807" y="4165316"/>
            <a:ext cx="1561514" cy="30984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964A302-BAE2-49F6-B30D-0FFA6DCECC93}"/>
              </a:ext>
            </a:extLst>
          </p:cNvPr>
          <p:cNvSpPr/>
          <p:nvPr/>
        </p:nvSpPr>
        <p:spPr>
          <a:xfrm>
            <a:off x="5570806" y="3189311"/>
            <a:ext cx="1448972" cy="30984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C87310E-BDD7-4845-A28F-73709C24D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28" t="37313" r="5273" b="30510"/>
          <a:stretch/>
        </p:blipFill>
        <p:spPr>
          <a:xfrm>
            <a:off x="1506816" y="2068413"/>
            <a:ext cx="9178366" cy="2602524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0F555B3-AE28-4B01-813A-F2DCF3FC87A1}"/>
              </a:ext>
            </a:extLst>
          </p:cNvPr>
          <p:cNvSpPr txBox="1">
            <a:spLocks/>
          </p:cNvSpPr>
          <p:nvPr/>
        </p:nvSpPr>
        <p:spPr>
          <a:xfrm>
            <a:off x="0" y="1343816"/>
            <a:ext cx="12192000" cy="834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u="sng" dirty="0">
                <a:latin typeface="Century Gothic" panose="020B0502020202020204" pitchFamily="34" charset="0"/>
              </a:rPr>
              <a:t>Análise da Área Nasal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2EF62DD-A5F6-4017-8085-8E2F0395E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93407AB-D166-4D39-AB9C-D6282F596C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78FBAEC-DF90-4C4A-B463-969BA25B3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D8A31821-755F-4E9A-AABD-F8396F84E4F5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4FF7CE77-FB44-46B4-9386-206A643E834C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8595CBE-2B7E-48E8-B467-CEB7E063695A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latin typeface="Agency FB" panose="020B0503020202020204" pitchFamily="34" charset="0"/>
              </a:rPr>
              <a:t>RESULTADOS</a:t>
            </a:r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ADC69EA-09D3-4A19-8BD3-E39E9FCBAB20}"/>
              </a:ext>
            </a:extLst>
          </p:cNvPr>
          <p:cNvSpPr/>
          <p:nvPr/>
        </p:nvSpPr>
        <p:spPr>
          <a:xfrm>
            <a:off x="8127993" y="3539445"/>
            <a:ext cx="1634983" cy="3098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D174FE8-2D49-4FB0-88F7-C167EADA809F}"/>
              </a:ext>
            </a:extLst>
          </p:cNvPr>
          <p:cNvSpPr/>
          <p:nvPr/>
        </p:nvSpPr>
        <p:spPr>
          <a:xfrm>
            <a:off x="8127992" y="4144324"/>
            <a:ext cx="1634983" cy="30984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964A302-BAE2-49F6-B30D-0FFA6DCECC93}"/>
              </a:ext>
            </a:extLst>
          </p:cNvPr>
          <p:cNvSpPr/>
          <p:nvPr/>
        </p:nvSpPr>
        <p:spPr>
          <a:xfrm>
            <a:off x="8127994" y="3212552"/>
            <a:ext cx="1634984" cy="30984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2D05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C318355-6095-4922-A1B2-9F3A7C135FB2}"/>
              </a:ext>
            </a:extLst>
          </p:cNvPr>
          <p:cNvSpPr txBox="1"/>
          <p:nvPr/>
        </p:nvSpPr>
        <p:spPr>
          <a:xfrm>
            <a:off x="691663" y="4670937"/>
            <a:ext cx="10808675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teste de </a:t>
            </a:r>
            <a:r>
              <a:rPr lang="pt-BR" sz="1800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Tukey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detectou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diferenças estatisticamente significativas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entre os grupos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BCLP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entre os grupos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BCLP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6D8B356-38C6-4179-A1D4-4E2065F17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126" t="54208" r="5347" b="15434"/>
          <a:stretch/>
        </p:blipFill>
        <p:spPr>
          <a:xfrm>
            <a:off x="1859607" y="2459311"/>
            <a:ext cx="8622841" cy="2280828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165EDE-1061-44E6-9FE2-BD7AA61A2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2E33C28-0229-428E-93F0-1686D27B1F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0E2C788-F411-4076-B8C4-D5B549DEC3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latin typeface="Agency FB" panose="020B0503020202020204" pitchFamily="34" charset="0"/>
              </a:rPr>
              <a:t>RESULTADOS</a:t>
            </a:r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D923CF-6805-4266-950E-7D727076DAB1}"/>
              </a:ext>
            </a:extLst>
          </p:cNvPr>
          <p:cNvSpPr txBox="1"/>
          <p:nvPr/>
        </p:nvSpPr>
        <p:spPr>
          <a:xfrm>
            <a:off x="1385207" y="1609176"/>
            <a:ext cx="9421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dos Valores Individuais da Área Nasal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D23C26A-2774-4573-A029-687DEA2C7C23}"/>
              </a:ext>
            </a:extLst>
          </p:cNvPr>
          <p:cNvSpPr txBox="1"/>
          <p:nvPr/>
        </p:nvSpPr>
        <p:spPr>
          <a:xfrm>
            <a:off x="632125" y="4482373"/>
            <a:ext cx="10927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valor foi aproximado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0,40 cm</a:t>
            </a:r>
            <a:r>
              <a:rPr lang="pt-BR" sz="1800" b="1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b="1" u="sng" baseline="30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 valor obtido foi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0,50 cm</a:t>
            </a:r>
            <a:r>
              <a:rPr lang="pt-BR" sz="1800" b="1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b="1" u="sng" baseline="30000" dirty="0"/>
          </a:p>
        </p:txBody>
      </p:sp>
    </p:spTree>
    <p:extLst>
      <p:ext uri="{BB962C8B-B14F-4D97-AF65-F5344CB8AC3E}">
        <p14:creationId xmlns:p14="http://schemas.microsoft.com/office/powerpoint/2010/main" val="34561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3286" y="1695980"/>
            <a:ext cx="1167909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Fissuras </a:t>
            </a:r>
            <a:r>
              <a:rPr lang="pt-BR" sz="2600" b="0" i="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Labiopalatinas</a:t>
            </a:r>
            <a:r>
              <a:rPr lang="pt-BR" sz="2600" b="0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estão comumente associadas a deformidades nasais </a:t>
            </a:r>
          </a:p>
          <a:p>
            <a:pPr algn="ctr">
              <a:lnSpc>
                <a:spcPct val="150000"/>
              </a:lnSpc>
            </a:pPr>
            <a:r>
              <a:rPr lang="pt-BR" sz="16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b="0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Drettner</a:t>
            </a:r>
            <a:r>
              <a:rPr lang="pt-BR" sz="16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1960; Warren et al., 1969, 1992b; </a:t>
            </a:r>
            <a:r>
              <a:rPr lang="pt-BR" sz="1600" b="0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Hairfield</a:t>
            </a:r>
            <a:r>
              <a:rPr lang="pt-BR" sz="16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1988; </a:t>
            </a:r>
            <a:r>
              <a:rPr lang="pt-BR" sz="1600" b="0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Hairfield</a:t>
            </a:r>
            <a:r>
              <a:rPr lang="pt-BR" sz="16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0" i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600" b="0" i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Warren, 1989).</a:t>
            </a:r>
          </a:p>
          <a:p>
            <a:pPr algn="ctr">
              <a:lnSpc>
                <a:spcPct val="150000"/>
              </a:lnSpc>
            </a:pPr>
            <a:endParaRPr lang="pt-BR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Defeitos congênitos ou consequências de cirurgias prévias. 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Wetmore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1992; </a:t>
            </a:r>
            <a:r>
              <a:rPr lang="pt-BR" sz="16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Gubisch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1995).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INTRODUÇÃO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4019" t="19543" r="23407" b="13922"/>
          <a:stretch/>
        </p:blipFill>
        <p:spPr>
          <a:xfrm>
            <a:off x="600222" y="3706364"/>
            <a:ext cx="4015657" cy="285869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52631" t="55058" r="37377" b="25629"/>
          <a:stretch/>
        </p:blipFill>
        <p:spPr>
          <a:xfrm>
            <a:off x="8503346" y="3682774"/>
            <a:ext cx="2672654" cy="290587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l="40369" t="37847" r="42061" b="37616"/>
          <a:stretch/>
        </p:blipFill>
        <p:spPr>
          <a:xfrm>
            <a:off x="4724193" y="3694569"/>
            <a:ext cx="3670839" cy="288228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322474" y="6576857"/>
            <a:ext cx="1519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ACERVO HRAC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7327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6D8B356-38C6-4179-A1D4-4E2065F17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126" t="54208" r="5347" b="15434"/>
          <a:stretch/>
        </p:blipFill>
        <p:spPr>
          <a:xfrm>
            <a:off x="1859607" y="2459311"/>
            <a:ext cx="8622841" cy="2280828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165EDE-1061-44E6-9FE2-BD7AA61A2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2E33C28-0229-428E-93F0-1686D27B1F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0E2C788-F411-4076-B8C4-D5B549DEC3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latin typeface="Agency FB" panose="020B0503020202020204" pitchFamily="34" charset="0"/>
              </a:rPr>
              <a:t>RESULTADOS</a:t>
            </a:r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D923CF-6805-4266-950E-7D727076DAB1}"/>
              </a:ext>
            </a:extLst>
          </p:cNvPr>
          <p:cNvSpPr txBox="1"/>
          <p:nvPr/>
        </p:nvSpPr>
        <p:spPr>
          <a:xfrm>
            <a:off x="1385207" y="1609176"/>
            <a:ext cx="9421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dos Valores Individuais da Área Nasal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D23C26A-2774-4573-A029-687DEA2C7C23}"/>
              </a:ext>
            </a:extLst>
          </p:cNvPr>
          <p:cNvSpPr txBox="1"/>
          <p:nvPr/>
        </p:nvSpPr>
        <p:spPr>
          <a:xfrm>
            <a:off x="632125" y="4482373"/>
            <a:ext cx="10927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valor foi aproximado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0,40 cm</a:t>
            </a:r>
            <a:r>
              <a:rPr lang="pt-BR" sz="1800" b="1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b="1" u="sng" baseline="30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 valor obtido foi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0,50 cm</a:t>
            </a:r>
            <a:r>
              <a:rPr lang="pt-BR" sz="1800" b="1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b="1" u="sng" baseline="30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B776407-FED2-4316-973A-18FA83DDD129}"/>
              </a:ext>
            </a:extLst>
          </p:cNvPr>
          <p:cNvSpPr/>
          <p:nvPr/>
        </p:nvSpPr>
        <p:spPr>
          <a:xfrm>
            <a:off x="2111204" y="3040792"/>
            <a:ext cx="7081781" cy="319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4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6D8B356-38C6-4179-A1D4-4E2065F17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126" t="54208" r="5347" b="15434"/>
          <a:stretch/>
        </p:blipFill>
        <p:spPr>
          <a:xfrm>
            <a:off x="1859607" y="2459311"/>
            <a:ext cx="8622841" cy="2280828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165EDE-1061-44E6-9FE2-BD7AA61A2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2E33C28-0229-428E-93F0-1686D27B1F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0E2C788-F411-4076-B8C4-D5B549DEC3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latin typeface="Agency FB" panose="020B0503020202020204" pitchFamily="34" charset="0"/>
              </a:rPr>
              <a:t>RESULTADOS</a:t>
            </a:r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D923CF-6805-4266-950E-7D727076DAB1}"/>
              </a:ext>
            </a:extLst>
          </p:cNvPr>
          <p:cNvSpPr txBox="1"/>
          <p:nvPr/>
        </p:nvSpPr>
        <p:spPr>
          <a:xfrm>
            <a:off x="1385207" y="1609176"/>
            <a:ext cx="9421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dos Valores Individuais da Área Nasal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D23C26A-2774-4573-A029-687DEA2C7C23}"/>
              </a:ext>
            </a:extLst>
          </p:cNvPr>
          <p:cNvSpPr txBox="1"/>
          <p:nvPr/>
        </p:nvSpPr>
        <p:spPr>
          <a:xfrm>
            <a:off x="632125" y="4482373"/>
            <a:ext cx="10927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valor foi aproximado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0,40 cm</a:t>
            </a:r>
            <a:r>
              <a:rPr lang="pt-BR" sz="1800" b="1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b="1" u="sng" baseline="30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 valor obtido foi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0,50 cm</a:t>
            </a:r>
            <a:r>
              <a:rPr lang="pt-BR" sz="1800" b="1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b="1" u="sng" baseline="30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B776407-FED2-4316-973A-18FA83DDD129}"/>
              </a:ext>
            </a:extLst>
          </p:cNvPr>
          <p:cNvSpPr/>
          <p:nvPr/>
        </p:nvSpPr>
        <p:spPr>
          <a:xfrm>
            <a:off x="2160190" y="3316741"/>
            <a:ext cx="7081781" cy="3199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0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6D8B356-38C6-4179-A1D4-4E2065F17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126" t="54208" r="5347" b="15434"/>
          <a:stretch/>
        </p:blipFill>
        <p:spPr>
          <a:xfrm>
            <a:off x="1859607" y="2459311"/>
            <a:ext cx="8622841" cy="2280828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165EDE-1061-44E6-9FE2-BD7AA61A2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2E33C28-0229-428E-93F0-1686D27B1F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0E2C788-F411-4076-B8C4-D5B549DEC3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latin typeface="Agency FB" panose="020B0503020202020204" pitchFamily="34" charset="0"/>
              </a:rPr>
              <a:t>RESULTADOS</a:t>
            </a:r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D923CF-6805-4266-950E-7D727076DAB1}"/>
              </a:ext>
            </a:extLst>
          </p:cNvPr>
          <p:cNvSpPr txBox="1"/>
          <p:nvPr/>
        </p:nvSpPr>
        <p:spPr>
          <a:xfrm>
            <a:off x="1385207" y="1609176"/>
            <a:ext cx="9421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dos Valores Individuais da Área Nasal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D23C26A-2774-4573-A029-687DEA2C7C23}"/>
              </a:ext>
            </a:extLst>
          </p:cNvPr>
          <p:cNvSpPr txBox="1"/>
          <p:nvPr/>
        </p:nvSpPr>
        <p:spPr>
          <a:xfrm>
            <a:off x="632125" y="4482373"/>
            <a:ext cx="10927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valor foi aproximado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0,40 cm</a:t>
            </a:r>
            <a:r>
              <a:rPr lang="pt-BR" sz="1800" b="1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b="1" u="sng" baseline="30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 valor obtido foi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0,50 cm</a:t>
            </a:r>
            <a:r>
              <a:rPr lang="pt-BR" sz="1800" b="1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b="1" u="sng" baseline="30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B776407-FED2-4316-973A-18FA83DDD129}"/>
              </a:ext>
            </a:extLst>
          </p:cNvPr>
          <p:cNvSpPr/>
          <p:nvPr/>
        </p:nvSpPr>
        <p:spPr>
          <a:xfrm>
            <a:off x="2160190" y="3632238"/>
            <a:ext cx="7081781" cy="3199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6D8B356-38C6-4179-A1D4-4E2065F17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126" t="54208" r="5347" b="15434"/>
          <a:stretch/>
        </p:blipFill>
        <p:spPr>
          <a:xfrm>
            <a:off x="1859607" y="2491824"/>
            <a:ext cx="8622841" cy="2280828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165EDE-1061-44E6-9FE2-BD7AA61A2F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2E33C28-0229-428E-93F0-1686D27B1F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0E2C788-F411-4076-B8C4-D5B549DEC3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latin typeface="Agency FB" panose="020B0503020202020204" pitchFamily="34" charset="0"/>
              </a:rPr>
              <a:t>RESULTADOS</a:t>
            </a:r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D923CF-6805-4266-950E-7D727076DAB1}"/>
              </a:ext>
            </a:extLst>
          </p:cNvPr>
          <p:cNvSpPr txBox="1"/>
          <p:nvPr/>
        </p:nvSpPr>
        <p:spPr>
          <a:xfrm>
            <a:off x="1385207" y="1609176"/>
            <a:ext cx="9421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dos Valores Individuais da Área Nasal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D23C26A-2774-4573-A029-687DEA2C7C23}"/>
              </a:ext>
            </a:extLst>
          </p:cNvPr>
          <p:cNvSpPr txBox="1"/>
          <p:nvPr/>
        </p:nvSpPr>
        <p:spPr>
          <a:xfrm>
            <a:off x="632125" y="4482373"/>
            <a:ext cx="10927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valor foi aproximado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0,40 cm</a:t>
            </a:r>
            <a:r>
              <a:rPr lang="pt-BR" sz="1800" b="1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b="1" u="sng" baseline="30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 valor obtido foi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0,50 cm</a:t>
            </a:r>
            <a:r>
              <a:rPr lang="pt-BR" sz="1800" b="1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b="1" u="sng" baseline="30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B776407-FED2-4316-973A-18FA83DDD129}"/>
              </a:ext>
            </a:extLst>
          </p:cNvPr>
          <p:cNvSpPr/>
          <p:nvPr/>
        </p:nvSpPr>
        <p:spPr>
          <a:xfrm>
            <a:off x="2160190" y="3933855"/>
            <a:ext cx="7081781" cy="31990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8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38C84AB-0804-4D80-B956-7D3CAB442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8" t="60146" r="34456" b="24872"/>
          <a:stretch/>
        </p:blipFill>
        <p:spPr>
          <a:xfrm>
            <a:off x="474715" y="2305870"/>
            <a:ext cx="11242569" cy="154744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593B3FF-8EC4-431A-934C-889CB509017C}"/>
              </a:ext>
            </a:extLst>
          </p:cNvPr>
          <p:cNvSpPr txBox="1">
            <a:spLocks/>
          </p:cNvSpPr>
          <p:nvPr/>
        </p:nvSpPr>
        <p:spPr>
          <a:xfrm>
            <a:off x="209549" y="1409651"/>
            <a:ext cx="11772900" cy="960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Unilateral das Dimensões Nasais - UCLP</a:t>
            </a:r>
            <a:endParaRPr lang="pt-BR" sz="3200" b="1" u="sng" dirty="0">
              <a:latin typeface="Century Gothic" panose="020B0502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E0241632-C3C1-433B-A6CE-AEE9CF2C51E7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95D93208-4E0F-4385-A4C2-CAF502C33189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8E0CBC9-3B03-4ADE-8547-23E36C802AFF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latin typeface="Agency FB" panose="020B0503020202020204" pitchFamily="34" charset="0"/>
              </a:rPr>
              <a:t>RESULTADOS</a:t>
            </a:r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C885091-02DA-4747-9086-FCBD3FE60058}"/>
              </a:ext>
            </a:extLst>
          </p:cNvPr>
          <p:cNvSpPr txBox="1"/>
          <p:nvPr/>
        </p:nvSpPr>
        <p:spPr>
          <a:xfrm>
            <a:off x="373038" y="4059805"/>
            <a:ext cx="11344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valor do lado correspondente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0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fissura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foi </a:t>
            </a:r>
            <a:r>
              <a:rPr lang="pt-BR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significativamente menor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que o valor observado no lado </a:t>
            </a:r>
            <a:r>
              <a:rPr lang="pt-BR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fissura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EFFE54F-4864-4EC4-AFEE-F55688EB4A59}"/>
              </a:ext>
            </a:extLst>
          </p:cNvPr>
          <p:cNvSpPr txBox="1"/>
          <p:nvPr/>
        </p:nvSpPr>
        <p:spPr>
          <a:xfrm>
            <a:off x="474715" y="4916465"/>
            <a:ext cx="11242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sso foi observado em </a:t>
            </a: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indivíduos</a:t>
            </a:r>
            <a:r>
              <a:rPr lang="pt-BR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analisados ​​(75%)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228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4486" y="2011682"/>
            <a:ext cx="9483090" cy="1721860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8044" marR="3387" indent="-423" algn="ctr">
              <a:lnSpc>
                <a:spcPct val="115799"/>
              </a:lnSpc>
              <a:spcBef>
                <a:spcPts val="63"/>
              </a:spcBef>
            </a:pPr>
            <a:r>
              <a:rPr sz="3200" spc="27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200" spc="60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7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200" spc="44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200" spc="4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200" spc="12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200" spc="16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3200" spc="1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200" spc="-3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136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3200" spc="10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200" spc="-76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200" spc="-3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1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200" spc="7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200" spc="16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spc="4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200" spc="-76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200" spc="2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3200" spc="16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spc="16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3200" spc="1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200" spc="-3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15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200" spc="16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spc="1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200" spc="16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spc="-3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7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200" spc="44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200" spc="4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200" spc="-76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200" spc="169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200" spc="16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spc="1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200" spc="-3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12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sz="3200" spc="10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patência</a:t>
            </a:r>
            <a:r>
              <a:rPr sz="3200" spc="-3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19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</a:t>
            </a:r>
            <a:r>
              <a:rPr sz="3200" spc="-306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19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associada</a:t>
            </a:r>
            <a:r>
              <a:rPr sz="3200" spc="-306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24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sz="3200" spc="-306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14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sz="3200" spc="-306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13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</a:t>
            </a:r>
            <a:r>
              <a:rPr sz="3200" spc="-121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11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3200" spc="-3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17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</a:t>
            </a:r>
            <a:r>
              <a:rPr sz="3200" spc="-3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9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labiopalatina</a:t>
            </a:r>
            <a:endParaRPr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19902" y="4845425"/>
            <a:ext cx="764963" cy="764963"/>
            <a:chOff x="2729852" y="5741261"/>
            <a:chExt cx="1147445" cy="1147445"/>
          </a:xfrm>
          <a:solidFill>
            <a:srgbClr val="0070C0"/>
          </a:solidFill>
        </p:grpSpPr>
        <p:sp>
          <p:nvSpPr>
            <p:cNvPr id="4" name="object 4"/>
            <p:cNvSpPr/>
            <p:nvPr/>
          </p:nvSpPr>
          <p:spPr>
            <a:xfrm>
              <a:off x="2729852" y="5741261"/>
              <a:ext cx="1147445" cy="1147445"/>
            </a:xfrm>
            <a:custGeom>
              <a:avLst/>
              <a:gdLst/>
              <a:ahLst/>
              <a:cxnLst/>
              <a:rect l="l" t="t" r="r" b="b"/>
              <a:pathLst>
                <a:path w="1147445" h="1147445">
                  <a:moveTo>
                    <a:pt x="573419" y="1146838"/>
                  </a:moveTo>
                  <a:lnTo>
                    <a:pt x="522754" y="1144645"/>
                  </a:lnTo>
                  <a:lnTo>
                    <a:pt x="472976" y="1138128"/>
                  </a:lnTo>
                  <a:lnTo>
                    <a:pt x="424304" y="1127374"/>
                  </a:lnTo>
                  <a:lnTo>
                    <a:pt x="376934" y="1112460"/>
                  </a:lnTo>
                  <a:lnTo>
                    <a:pt x="331173" y="1093511"/>
                  </a:lnTo>
                  <a:lnTo>
                    <a:pt x="287159" y="1070579"/>
                  </a:lnTo>
                  <a:lnTo>
                    <a:pt x="245142" y="1043765"/>
                  </a:lnTo>
                  <a:lnTo>
                    <a:pt x="205345" y="1013158"/>
                  </a:lnTo>
                  <a:lnTo>
                    <a:pt x="167992" y="978846"/>
                  </a:lnTo>
                  <a:lnTo>
                    <a:pt x="133680" y="941492"/>
                  </a:lnTo>
                  <a:lnTo>
                    <a:pt x="103072" y="901695"/>
                  </a:lnTo>
                  <a:lnTo>
                    <a:pt x="76258" y="859678"/>
                  </a:lnTo>
                  <a:lnTo>
                    <a:pt x="53327" y="815664"/>
                  </a:lnTo>
                  <a:lnTo>
                    <a:pt x="34365" y="769874"/>
                  </a:lnTo>
                  <a:lnTo>
                    <a:pt x="19463" y="722533"/>
                  </a:lnTo>
                  <a:lnTo>
                    <a:pt x="8709" y="673861"/>
                  </a:lnTo>
                  <a:lnTo>
                    <a:pt x="2192" y="624082"/>
                  </a:lnTo>
                  <a:lnTo>
                    <a:pt x="0" y="573419"/>
                  </a:lnTo>
                  <a:lnTo>
                    <a:pt x="2192" y="522755"/>
                  </a:lnTo>
                  <a:lnTo>
                    <a:pt x="8709" y="472976"/>
                  </a:lnTo>
                  <a:lnTo>
                    <a:pt x="19463" y="424305"/>
                  </a:lnTo>
                  <a:lnTo>
                    <a:pt x="34365" y="376963"/>
                  </a:lnTo>
                  <a:lnTo>
                    <a:pt x="53327" y="331173"/>
                  </a:lnTo>
                  <a:lnTo>
                    <a:pt x="76258" y="287159"/>
                  </a:lnTo>
                  <a:lnTo>
                    <a:pt x="103072" y="245142"/>
                  </a:lnTo>
                  <a:lnTo>
                    <a:pt x="133680" y="205345"/>
                  </a:lnTo>
                  <a:lnTo>
                    <a:pt x="167992" y="167992"/>
                  </a:lnTo>
                  <a:lnTo>
                    <a:pt x="205345" y="133680"/>
                  </a:lnTo>
                  <a:lnTo>
                    <a:pt x="245142" y="103072"/>
                  </a:lnTo>
                  <a:lnTo>
                    <a:pt x="287159" y="76258"/>
                  </a:lnTo>
                  <a:lnTo>
                    <a:pt x="331173" y="53327"/>
                  </a:lnTo>
                  <a:lnTo>
                    <a:pt x="376963" y="34365"/>
                  </a:lnTo>
                  <a:lnTo>
                    <a:pt x="424305" y="19463"/>
                  </a:lnTo>
                  <a:lnTo>
                    <a:pt x="472976" y="8709"/>
                  </a:lnTo>
                  <a:lnTo>
                    <a:pt x="522755" y="2192"/>
                  </a:lnTo>
                  <a:lnTo>
                    <a:pt x="573419" y="0"/>
                  </a:lnTo>
                  <a:lnTo>
                    <a:pt x="624082" y="2192"/>
                  </a:lnTo>
                  <a:lnTo>
                    <a:pt x="673861" y="8709"/>
                  </a:lnTo>
                  <a:lnTo>
                    <a:pt x="722533" y="19463"/>
                  </a:lnTo>
                  <a:lnTo>
                    <a:pt x="769903" y="34377"/>
                  </a:lnTo>
                  <a:lnTo>
                    <a:pt x="573419" y="34377"/>
                  </a:lnTo>
                  <a:lnTo>
                    <a:pt x="525791" y="36442"/>
                  </a:lnTo>
                  <a:lnTo>
                    <a:pt x="479000" y="42580"/>
                  </a:lnTo>
                  <a:lnTo>
                    <a:pt x="433251" y="52703"/>
                  </a:lnTo>
                  <a:lnTo>
                    <a:pt x="388753" y="66726"/>
                  </a:lnTo>
                  <a:lnTo>
                    <a:pt x="345713" y="84560"/>
                  </a:lnTo>
                  <a:lnTo>
                    <a:pt x="304339" y="106120"/>
                  </a:lnTo>
                  <a:lnTo>
                    <a:pt x="264838" y="131319"/>
                  </a:lnTo>
                  <a:lnTo>
                    <a:pt x="227418" y="160070"/>
                  </a:lnTo>
                  <a:lnTo>
                    <a:pt x="192285" y="192285"/>
                  </a:lnTo>
                  <a:lnTo>
                    <a:pt x="160069" y="227418"/>
                  </a:lnTo>
                  <a:lnTo>
                    <a:pt x="131319" y="264838"/>
                  </a:lnTo>
                  <a:lnTo>
                    <a:pt x="106120" y="304339"/>
                  </a:lnTo>
                  <a:lnTo>
                    <a:pt x="84560" y="345714"/>
                  </a:lnTo>
                  <a:lnTo>
                    <a:pt x="66726" y="388753"/>
                  </a:lnTo>
                  <a:lnTo>
                    <a:pt x="52703" y="433251"/>
                  </a:lnTo>
                  <a:lnTo>
                    <a:pt x="42580" y="479000"/>
                  </a:lnTo>
                  <a:lnTo>
                    <a:pt x="36442" y="525791"/>
                  </a:lnTo>
                  <a:lnTo>
                    <a:pt x="34377" y="573419"/>
                  </a:lnTo>
                  <a:lnTo>
                    <a:pt x="36442" y="621046"/>
                  </a:lnTo>
                  <a:lnTo>
                    <a:pt x="42580" y="667838"/>
                  </a:lnTo>
                  <a:lnTo>
                    <a:pt x="52703" y="713586"/>
                  </a:lnTo>
                  <a:lnTo>
                    <a:pt x="66726" y="758084"/>
                  </a:lnTo>
                  <a:lnTo>
                    <a:pt x="84560" y="801124"/>
                  </a:lnTo>
                  <a:lnTo>
                    <a:pt x="106120" y="842498"/>
                  </a:lnTo>
                  <a:lnTo>
                    <a:pt x="131319" y="881999"/>
                  </a:lnTo>
                  <a:lnTo>
                    <a:pt x="160069" y="919420"/>
                  </a:lnTo>
                  <a:lnTo>
                    <a:pt x="192285" y="954552"/>
                  </a:lnTo>
                  <a:lnTo>
                    <a:pt x="227418" y="986768"/>
                  </a:lnTo>
                  <a:lnTo>
                    <a:pt x="264838" y="1015518"/>
                  </a:lnTo>
                  <a:lnTo>
                    <a:pt x="304339" y="1040717"/>
                  </a:lnTo>
                  <a:lnTo>
                    <a:pt x="345713" y="1062277"/>
                  </a:lnTo>
                  <a:lnTo>
                    <a:pt x="388753" y="1080111"/>
                  </a:lnTo>
                  <a:lnTo>
                    <a:pt x="433251" y="1094134"/>
                  </a:lnTo>
                  <a:lnTo>
                    <a:pt x="479000" y="1104257"/>
                  </a:lnTo>
                  <a:lnTo>
                    <a:pt x="525791" y="1110395"/>
                  </a:lnTo>
                  <a:lnTo>
                    <a:pt x="573419" y="1112460"/>
                  </a:lnTo>
                  <a:lnTo>
                    <a:pt x="769903" y="1112460"/>
                  </a:lnTo>
                  <a:lnTo>
                    <a:pt x="722532" y="1127374"/>
                  </a:lnTo>
                  <a:lnTo>
                    <a:pt x="673860" y="1138128"/>
                  </a:lnTo>
                  <a:lnTo>
                    <a:pt x="624081" y="1144646"/>
                  </a:lnTo>
                  <a:lnTo>
                    <a:pt x="573419" y="1146838"/>
                  </a:lnTo>
                  <a:close/>
                </a:path>
                <a:path w="1147445" h="1147445">
                  <a:moveTo>
                    <a:pt x="769903" y="1112460"/>
                  </a:moveTo>
                  <a:lnTo>
                    <a:pt x="573419" y="1112460"/>
                  </a:lnTo>
                  <a:lnTo>
                    <a:pt x="621046" y="1110395"/>
                  </a:lnTo>
                  <a:lnTo>
                    <a:pt x="667837" y="1104257"/>
                  </a:lnTo>
                  <a:lnTo>
                    <a:pt x="713586" y="1094134"/>
                  </a:lnTo>
                  <a:lnTo>
                    <a:pt x="758084" y="1080111"/>
                  </a:lnTo>
                  <a:lnTo>
                    <a:pt x="801124" y="1062277"/>
                  </a:lnTo>
                  <a:lnTo>
                    <a:pt x="842498" y="1040717"/>
                  </a:lnTo>
                  <a:lnTo>
                    <a:pt x="881999" y="1015518"/>
                  </a:lnTo>
                  <a:lnTo>
                    <a:pt x="919420" y="986768"/>
                  </a:lnTo>
                  <a:lnTo>
                    <a:pt x="954552" y="954552"/>
                  </a:lnTo>
                  <a:lnTo>
                    <a:pt x="986768" y="919420"/>
                  </a:lnTo>
                  <a:lnTo>
                    <a:pt x="1015518" y="881999"/>
                  </a:lnTo>
                  <a:lnTo>
                    <a:pt x="1040717" y="842498"/>
                  </a:lnTo>
                  <a:lnTo>
                    <a:pt x="1062277" y="801124"/>
                  </a:lnTo>
                  <a:lnTo>
                    <a:pt x="1080111" y="758084"/>
                  </a:lnTo>
                  <a:lnTo>
                    <a:pt x="1094134" y="713586"/>
                  </a:lnTo>
                  <a:lnTo>
                    <a:pt x="1104257" y="667838"/>
                  </a:lnTo>
                  <a:lnTo>
                    <a:pt x="1110395" y="621046"/>
                  </a:lnTo>
                  <a:lnTo>
                    <a:pt x="1112460" y="573419"/>
                  </a:lnTo>
                  <a:lnTo>
                    <a:pt x="1110395" y="525791"/>
                  </a:lnTo>
                  <a:lnTo>
                    <a:pt x="1104257" y="479000"/>
                  </a:lnTo>
                  <a:lnTo>
                    <a:pt x="1094134" y="433251"/>
                  </a:lnTo>
                  <a:lnTo>
                    <a:pt x="1080111" y="388753"/>
                  </a:lnTo>
                  <a:lnTo>
                    <a:pt x="1062277" y="345713"/>
                  </a:lnTo>
                  <a:lnTo>
                    <a:pt x="1040717" y="304339"/>
                  </a:lnTo>
                  <a:lnTo>
                    <a:pt x="1015518" y="264838"/>
                  </a:lnTo>
                  <a:lnTo>
                    <a:pt x="986768" y="227418"/>
                  </a:lnTo>
                  <a:lnTo>
                    <a:pt x="954552" y="192285"/>
                  </a:lnTo>
                  <a:lnTo>
                    <a:pt x="919420" y="160070"/>
                  </a:lnTo>
                  <a:lnTo>
                    <a:pt x="881999" y="131319"/>
                  </a:lnTo>
                  <a:lnTo>
                    <a:pt x="842498" y="106120"/>
                  </a:lnTo>
                  <a:lnTo>
                    <a:pt x="801124" y="84560"/>
                  </a:lnTo>
                  <a:lnTo>
                    <a:pt x="758084" y="66726"/>
                  </a:lnTo>
                  <a:lnTo>
                    <a:pt x="713586" y="52703"/>
                  </a:lnTo>
                  <a:lnTo>
                    <a:pt x="667837" y="42580"/>
                  </a:lnTo>
                  <a:lnTo>
                    <a:pt x="621046" y="36442"/>
                  </a:lnTo>
                  <a:lnTo>
                    <a:pt x="573419" y="34377"/>
                  </a:lnTo>
                  <a:lnTo>
                    <a:pt x="769903" y="34377"/>
                  </a:lnTo>
                  <a:lnTo>
                    <a:pt x="815664" y="53327"/>
                  </a:lnTo>
                  <a:lnTo>
                    <a:pt x="859678" y="76258"/>
                  </a:lnTo>
                  <a:lnTo>
                    <a:pt x="901695" y="103072"/>
                  </a:lnTo>
                  <a:lnTo>
                    <a:pt x="941492" y="133680"/>
                  </a:lnTo>
                  <a:lnTo>
                    <a:pt x="978846" y="167992"/>
                  </a:lnTo>
                  <a:lnTo>
                    <a:pt x="1013157" y="205406"/>
                  </a:lnTo>
                  <a:lnTo>
                    <a:pt x="1043765" y="245235"/>
                  </a:lnTo>
                  <a:lnTo>
                    <a:pt x="1070579" y="287261"/>
                  </a:lnTo>
                  <a:lnTo>
                    <a:pt x="1093511" y="331268"/>
                  </a:lnTo>
                  <a:lnTo>
                    <a:pt x="1112472" y="377038"/>
                  </a:lnTo>
                  <a:lnTo>
                    <a:pt x="1127374" y="424355"/>
                  </a:lnTo>
                  <a:lnTo>
                    <a:pt x="1138128" y="473003"/>
                  </a:lnTo>
                  <a:lnTo>
                    <a:pt x="1144645" y="522763"/>
                  </a:lnTo>
                  <a:lnTo>
                    <a:pt x="1146838" y="573419"/>
                  </a:lnTo>
                  <a:lnTo>
                    <a:pt x="1144645" y="624082"/>
                  </a:lnTo>
                  <a:lnTo>
                    <a:pt x="1138128" y="673861"/>
                  </a:lnTo>
                  <a:lnTo>
                    <a:pt x="1127374" y="722533"/>
                  </a:lnTo>
                  <a:lnTo>
                    <a:pt x="1112472" y="769874"/>
                  </a:lnTo>
                  <a:lnTo>
                    <a:pt x="1093511" y="815664"/>
                  </a:lnTo>
                  <a:lnTo>
                    <a:pt x="1070579" y="859678"/>
                  </a:lnTo>
                  <a:lnTo>
                    <a:pt x="1043765" y="901695"/>
                  </a:lnTo>
                  <a:lnTo>
                    <a:pt x="1013157" y="941492"/>
                  </a:lnTo>
                  <a:lnTo>
                    <a:pt x="978846" y="978846"/>
                  </a:lnTo>
                  <a:lnTo>
                    <a:pt x="941492" y="1013158"/>
                  </a:lnTo>
                  <a:lnTo>
                    <a:pt x="901695" y="1043765"/>
                  </a:lnTo>
                  <a:lnTo>
                    <a:pt x="859678" y="1070579"/>
                  </a:lnTo>
                  <a:lnTo>
                    <a:pt x="815664" y="1093511"/>
                  </a:lnTo>
                  <a:lnTo>
                    <a:pt x="769903" y="11124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170571" y="6009068"/>
              <a:ext cx="503555" cy="571500"/>
            </a:xfrm>
            <a:custGeom>
              <a:avLst/>
              <a:gdLst/>
              <a:ahLst/>
              <a:cxnLst/>
              <a:rect l="l" t="t" r="r" b="b"/>
              <a:pathLst>
                <a:path w="503554" h="571500">
                  <a:moveTo>
                    <a:pt x="251776" y="166861"/>
                  </a:moveTo>
                  <a:lnTo>
                    <a:pt x="219130" y="160297"/>
                  </a:lnTo>
                  <a:lnTo>
                    <a:pt x="192451" y="142405"/>
                  </a:lnTo>
                  <a:lnTo>
                    <a:pt x="174453" y="115883"/>
                  </a:lnTo>
                  <a:lnTo>
                    <a:pt x="167851" y="83430"/>
                  </a:lnTo>
                  <a:lnTo>
                    <a:pt x="174453" y="50977"/>
                  </a:lnTo>
                  <a:lnTo>
                    <a:pt x="192451" y="24455"/>
                  </a:lnTo>
                  <a:lnTo>
                    <a:pt x="219130" y="6563"/>
                  </a:lnTo>
                  <a:lnTo>
                    <a:pt x="251776" y="0"/>
                  </a:lnTo>
                  <a:lnTo>
                    <a:pt x="284422" y="6563"/>
                  </a:lnTo>
                  <a:lnTo>
                    <a:pt x="311101" y="24455"/>
                  </a:lnTo>
                  <a:lnTo>
                    <a:pt x="329099" y="50977"/>
                  </a:lnTo>
                  <a:lnTo>
                    <a:pt x="335702" y="83430"/>
                  </a:lnTo>
                  <a:lnTo>
                    <a:pt x="329099" y="115883"/>
                  </a:lnTo>
                  <a:lnTo>
                    <a:pt x="311101" y="142405"/>
                  </a:lnTo>
                  <a:lnTo>
                    <a:pt x="284422" y="160297"/>
                  </a:lnTo>
                  <a:lnTo>
                    <a:pt x="251776" y="166861"/>
                  </a:lnTo>
                  <a:close/>
                </a:path>
                <a:path w="503554" h="571500">
                  <a:moveTo>
                    <a:pt x="251776" y="571360"/>
                  </a:moveTo>
                  <a:lnTo>
                    <a:pt x="216914" y="542862"/>
                  </a:lnTo>
                  <a:lnTo>
                    <a:pt x="178730" y="518670"/>
                  </a:lnTo>
                  <a:lnTo>
                    <a:pt x="137585" y="499176"/>
                  </a:lnTo>
                  <a:lnTo>
                    <a:pt x="93841" y="484768"/>
                  </a:lnTo>
                  <a:lnTo>
                    <a:pt x="47858" y="475837"/>
                  </a:lnTo>
                  <a:lnTo>
                    <a:pt x="0" y="472773"/>
                  </a:lnTo>
                  <a:lnTo>
                    <a:pt x="0" y="166861"/>
                  </a:lnTo>
                  <a:lnTo>
                    <a:pt x="47858" y="169924"/>
                  </a:lnTo>
                  <a:lnTo>
                    <a:pt x="93841" y="178855"/>
                  </a:lnTo>
                  <a:lnTo>
                    <a:pt x="137585" y="193263"/>
                  </a:lnTo>
                  <a:lnTo>
                    <a:pt x="178730" y="212758"/>
                  </a:lnTo>
                  <a:lnTo>
                    <a:pt x="216914" y="236950"/>
                  </a:lnTo>
                  <a:lnTo>
                    <a:pt x="251776" y="265448"/>
                  </a:lnTo>
                  <a:lnTo>
                    <a:pt x="503553" y="265448"/>
                  </a:lnTo>
                  <a:lnTo>
                    <a:pt x="503553" y="472773"/>
                  </a:lnTo>
                  <a:lnTo>
                    <a:pt x="455694" y="475837"/>
                  </a:lnTo>
                  <a:lnTo>
                    <a:pt x="409711" y="484768"/>
                  </a:lnTo>
                  <a:lnTo>
                    <a:pt x="365967" y="499176"/>
                  </a:lnTo>
                  <a:lnTo>
                    <a:pt x="324822" y="518670"/>
                  </a:lnTo>
                  <a:lnTo>
                    <a:pt x="286638" y="542862"/>
                  </a:lnTo>
                  <a:lnTo>
                    <a:pt x="251776" y="571360"/>
                  </a:lnTo>
                  <a:close/>
                </a:path>
                <a:path w="503554" h="571500">
                  <a:moveTo>
                    <a:pt x="503553" y="265448"/>
                  </a:moveTo>
                  <a:lnTo>
                    <a:pt x="251776" y="265448"/>
                  </a:lnTo>
                  <a:lnTo>
                    <a:pt x="286638" y="236950"/>
                  </a:lnTo>
                  <a:lnTo>
                    <a:pt x="324822" y="212758"/>
                  </a:lnTo>
                  <a:lnTo>
                    <a:pt x="365967" y="193263"/>
                  </a:lnTo>
                  <a:lnTo>
                    <a:pt x="409711" y="178855"/>
                  </a:lnTo>
                  <a:lnTo>
                    <a:pt x="455694" y="169924"/>
                  </a:lnTo>
                  <a:lnTo>
                    <a:pt x="503553" y="166861"/>
                  </a:lnTo>
                  <a:lnTo>
                    <a:pt x="503553" y="26544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16463" y="4982497"/>
            <a:ext cx="1433294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200" b="1" spc="2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3200" b="1" spc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200" b="1" spc="6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200" b="1" spc="18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1044" y="4982497"/>
            <a:ext cx="1379431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200" b="1" spc="12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200" b="1" spc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200" b="1" spc="6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200" b="1" spc="18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35031" y="4955405"/>
            <a:ext cx="742921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200" b="1" spc="3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200" b="1" spc="18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3"/>
          <p:cNvGrpSpPr/>
          <p:nvPr/>
        </p:nvGrpSpPr>
        <p:grpSpPr>
          <a:xfrm>
            <a:off x="5171014" y="4845424"/>
            <a:ext cx="764963" cy="764963"/>
            <a:chOff x="2729852" y="5741261"/>
            <a:chExt cx="1147445" cy="1147445"/>
          </a:xfrm>
          <a:solidFill>
            <a:srgbClr val="0070C0"/>
          </a:solidFill>
        </p:grpSpPr>
        <p:sp>
          <p:nvSpPr>
            <p:cNvPr id="16" name="object 4"/>
            <p:cNvSpPr/>
            <p:nvPr/>
          </p:nvSpPr>
          <p:spPr>
            <a:xfrm>
              <a:off x="2729852" y="5741261"/>
              <a:ext cx="1147445" cy="1147445"/>
            </a:xfrm>
            <a:custGeom>
              <a:avLst/>
              <a:gdLst/>
              <a:ahLst/>
              <a:cxnLst/>
              <a:rect l="l" t="t" r="r" b="b"/>
              <a:pathLst>
                <a:path w="1147445" h="1147445">
                  <a:moveTo>
                    <a:pt x="573419" y="1146838"/>
                  </a:moveTo>
                  <a:lnTo>
                    <a:pt x="522754" y="1144645"/>
                  </a:lnTo>
                  <a:lnTo>
                    <a:pt x="472976" y="1138128"/>
                  </a:lnTo>
                  <a:lnTo>
                    <a:pt x="424304" y="1127374"/>
                  </a:lnTo>
                  <a:lnTo>
                    <a:pt x="376934" y="1112460"/>
                  </a:lnTo>
                  <a:lnTo>
                    <a:pt x="331173" y="1093511"/>
                  </a:lnTo>
                  <a:lnTo>
                    <a:pt x="287159" y="1070579"/>
                  </a:lnTo>
                  <a:lnTo>
                    <a:pt x="245142" y="1043765"/>
                  </a:lnTo>
                  <a:lnTo>
                    <a:pt x="205345" y="1013158"/>
                  </a:lnTo>
                  <a:lnTo>
                    <a:pt x="167992" y="978846"/>
                  </a:lnTo>
                  <a:lnTo>
                    <a:pt x="133680" y="941492"/>
                  </a:lnTo>
                  <a:lnTo>
                    <a:pt x="103072" y="901695"/>
                  </a:lnTo>
                  <a:lnTo>
                    <a:pt x="76258" y="859678"/>
                  </a:lnTo>
                  <a:lnTo>
                    <a:pt x="53327" y="815664"/>
                  </a:lnTo>
                  <a:lnTo>
                    <a:pt x="34365" y="769874"/>
                  </a:lnTo>
                  <a:lnTo>
                    <a:pt x="19463" y="722533"/>
                  </a:lnTo>
                  <a:lnTo>
                    <a:pt x="8709" y="673861"/>
                  </a:lnTo>
                  <a:lnTo>
                    <a:pt x="2192" y="624082"/>
                  </a:lnTo>
                  <a:lnTo>
                    <a:pt x="0" y="573419"/>
                  </a:lnTo>
                  <a:lnTo>
                    <a:pt x="2192" y="522755"/>
                  </a:lnTo>
                  <a:lnTo>
                    <a:pt x="8709" y="472976"/>
                  </a:lnTo>
                  <a:lnTo>
                    <a:pt x="19463" y="424305"/>
                  </a:lnTo>
                  <a:lnTo>
                    <a:pt x="34365" y="376963"/>
                  </a:lnTo>
                  <a:lnTo>
                    <a:pt x="53327" y="331173"/>
                  </a:lnTo>
                  <a:lnTo>
                    <a:pt x="76258" y="287159"/>
                  </a:lnTo>
                  <a:lnTo>
                    <a:pt x="103072" y="245142"/>
                  </a:lnTo>
                  <a:lnTo>
                    <a:pt x="133680" y="205345"/>
                  </a:lnTo>
                  <a:lnTo>
                    <a:pt x="167992" y="167992"/>
                  </a:lnTo>
                  <a:lnTo>
                    <a:pt x="205345" y="133680"/>
                  </a:lnTo>
                  <a:lnTo>
                    <a:pt x="245142" y="103072"/>
                  </a:lnTo>
                  <a:lnTo>
                    <a:pt x="287159" y="76258"/>
                  </a:lnTo>
                  <a:lnTo>
                    <a:pt x="331173" y="53327"/>
                  </a:lnTo>
                  <a:lnTo>
                    <a:pt x="376963" y="34365"/>
                  </a:lnTo>
                  <a:lnTo>
                    <a:pt x="424305" y="19463"/>
                  </a:lnTo>
                  <a:lnTo>
                    <a:pt x="472976" y="8709"/>
                  </a:lnTo>
                  <a:lnTo>
                    <a:pt x="522755" y="2192"/>
                  </a:lnTo>
                  <a:lnTo>
                    <a:pt x="573419" y="0"/>
                  </a:lnTo>
                  <a:lnTo>
                    <a:pt x="624082" y="2192"/>
                  </a:lnTo>
                  <a:lnTo>
                    <a:pt x="673861" y="8709"/>
                  </a:lnTo>
                  <a:lnTo>
                    <a:pt x="722533" y="19463"/>
                  </a:lnTo>
                  <a:lnTo>
                    <a:pt x="769903" y="34377"/>
                  </a:lnTo>
                  <a:lnTo>
                    <a:pt x="573419" y="34377"/>
                  </a:lnTo>
                  <a:lnTo>
                    <a:pt x="525791" y="36442"/>
                  </a:lnTo>
                  <a:lnTo>
                    <a:pt x="479000" y="42580"/>
                  </a:lnTo>
                  <a:lnTo>
                    <a:pt x="433251" y="52703"/>
                  </a:lnTo>
                  <a:lnTo>
                    <a:pt x="388753" y="66726"/>
                  </a:lnTo>
                  <a:lnTo>
                    <a:pt x="345713" y="84560"/>
                  </a:lnTo>
                  <a:lnTo>
                    <a:pt x="304339" y="106120"/>
                  </a:lnTo>
                  <a:lnTo>
                    <a:pt x="264838" y="131319"/>
                  </a:lnTo>
                  <a:lnTo>
                    <a:pt x="227418" y="160070"/>
                  </a:lnTo>
                  <a:lnTo>
                    <a:pt x="192285" y="192285"/>
                  </a:lnTo>
                  <a:lnTo>
                    <a:pt x="160069" y="227418"/>
                  </a:lnTo>
                  <a:lnTo>
                    <a:pt x="131319" y="264838"/>
                  </a:lnTo>
                  <a:lnTo>
                    <a:pt x="106120" y="304339"/>
                  </a:lnTo>
                  <a:lnTo>
                    <a:pt x="84560" y="345714"/>
                  </a:lnTo>
                  <a:lnTo>
                    <a:pt x="66726" y="388753"/>
                  </a:lnTo>
                  <a:lnTo>
                    <a:pt x="52703" y="433251"/>
                  </a:lnTo>
                  <a:lnTo>
                    <a:pt x="42580" y="479000"/>
                  </a:lnTo>
                  <a:lnTo>
                    <a:pt x="36442" y="525791"/>
                  </a:lnTo>
                  <a:lnTo>
                    <a:pt x="34377" y="573419"/>
                  </a:lnTo>
                  <a:lnTo>
                    <a:pt x="36442" y="621046"/>
                  </a:lnTo>
                  <a:lnTo>
                    <a:pt x="42580" y="667838"/>
                  </a:lnTo>
                  <a:lnTo>
                    <a:pt x="52703" y="713586"/>
                  </a:lnTo>
                  <a:lnTo>
                    <a:pt x="66726" y="758084"/>
                  </a:lnTo>
                  <a:lnTo>
                    <a:pt x="84560" y="801124"/>
                  </a:lnTo>
                  <a:lnTo>
                    <a:pt x="106120" y="842498"/>
                  </a:lnTo>
                  <a:lnTo>
                    <a:pt x="131319" y="881999"/>
                  </a:lnTo>
                  <a:lnTo>
                    <a:pt x="160069" y="919420"/>
                  </a:lnTo>
                  <a:lnTo>
                    <a:pt x="192285" y="954552"/>
                  </a:lnTo>
                  <a:lnTo>
                    <a:pt x="227418" y="986768"/>
                  </a:lnTo>
                  <a:lnTo>
                    <a:pt x="264838" y="1015518"/>
                  </a:lnTo>
                  <a:lnTo>
                    <a:pt x="304339" y="1040717"/>
                  </a:lnTo>
                  <a:lnTo>
                    <a:pt x="345713" y="1062277"/>
                  </a:lnTo>
                  <a:lnTo>
                    <a:pt x="388753" y="1080111"/>
                  </a:lnTo>
                  <a:lnTo>
                    <a:pt x="433251" y="1094134"/>
                  </a:lnTo>
                  <a:lnTo>
                    <a:pt x="479000" y="1104257"/>
                  </a:lnTo>
                  <a:lnTo>
                    <a:pt x="525791" y="1110395"/>
                  </a:lnTo>
                  <a:lnTo>
                    <a:pt x="573419" y="1112460"/>
                  </a:lnTo>
                  <a:lnTo>
                    <a:pt x="769903" y="1112460"/>
                  </a:lnTo>
                  <a:lnTo>
                    <a:pt x="722532" y="1127374"/>
                  </a:lnTo>
                  <a:lnTo>
                    <a:pt x="673860" y="1138128"/>
                  </a:lnTo>
                  <a:lnTo>
                    <a:pt x="624081" y="1144646"/>
                  </a:lnTo>
                  <a:lnTo>
                    <a:pt x="573419" y="1146838"/>
                  </a:lnTo>
                  <a:close/>
                </a:path>
                <a:path w="1147445" h="1147445">
                  <a:moveTo>
                    <a:pt x="769903" y="1112460"/>
                  </a:moveTo>
                  <a:lnTo>
                    <a:pt x="573419" y="1112460"/>
                  </a:lnTo>
                  <a:lnTo>
                    <a:pt x="621046" y="1110395"/>
                  </a:lnTo>
                  <a:lnTo>
                    <a:pt x="667837" y="1104257"/>
                  </a:lnTo>
                  <a:lnTo>
                    <a:pt x="713586" y="1094134"/>
                  </a:lnTo>
                  <a:lnTo>
                    <a:pt x="758084" y="1080111"/>
                  </a:lnTo>
                  <a:lnTo>
                    <a:pt x="801124" y="1062277"/>
                  </a:lnTo>
                  <a:lnTo>
                    <a:pt x="842498" y="1040717"/>
                  </a:lnTo>
                  <a:lnTo>
                    <a:pt x="881999" y="1015518"/>
                  </a:lnTo>
                  <a:lnTo>
                    <a:pt x="919420" y="986768"/>
                  </a:lnTo>
                  <a:lnTo>
                    <a:pt x="954552" y="954552"/>
                  </a:lnTo>
                  <a:lnTo>
                    <a:pt x="986768" y="919420"/>
                  </a:lnTo>
                  <a:lnTo>
                    <a:pt x="1015518" y="881999"/>
                  </a:lnTo>
                  <a:lnTo>
                    <a:pt x="1040717" y="842498"/>
                  </a:lnTo>
                  <a:lnTo>
                    <a:pt x="1062277" y="801124"/>
                  </a:lnTo>
                  <a:lnTo>
                    <a:pt x="1080111" y="758084"/>
                  </a:lnTo>
                  <a:lnTo>
                    <a:pt x="1094134" y="713586"/>
                  </a:lnTo>
                  <a:lnTo>
                    <a:pt x="1104257" y="667838"/>
                  </a:lnTo>
                  <a:lnTo>
                    <a:pt x="1110395" y="621046"/>
                  </a:lnTo>
                  <a:lnTo>
                    <a:pt x="1112460" y="573419"/>
                  </a:lnTo>
                  <a:lnTo>
                    <a:pt x="1110395" y="525791"/>
                  </a:lnTo>
                  <a:lnTo>
                    <a:pt x="1104257" y="479000"/>
                  </a:lnTo>
                  <a:lnTo>
                    <a:pt x="1094134" y="433251"/>
                  </a:lnTo>
                  <a:lnTo>
                    <a:pt x="1080111" y="388753"/>
                  </a:lnTo>
                  <a:lnTo>
                    <a:pt x="1062277" y="345713"/>
                  </a:lnTo>
                  <a:lnTo>
                    <a:pt x="1040717" y="304339"/>
                  </a:lnTo>
                  <a:lnTo>
                    <a:pt x="1015518" y="264838"/>
                  </a:lnTo>
                  <a:lnTo>
                    <a:pt x="986768" y="227418"/>
                  </a:lnTo>
                  <a:lnTo>
                    <a:pt x="954552" y="192285"/>
                  </a:lnTo>
                  <a:lnTo>
                    <a:pt x="919420" y="160070"/>
                  </a:lnTo>
                  <a:lnTo>
                    <a:pt x="881999" y="131319"/>
                  </a:lnTo>
                  <a:lnTo>
                    <a:pt x="842498" y="106120"/>
                  </a:lnTo>
                  <a:lnTo>
                    <a:pt x="801124" y="84560"/>
                  </a:lnTo>
                  <a:lnTo>
                    <a:pt x="758084" y="66726"/>
                  </a:lnTo>
                  <a:lnTo>
                    <a:pt x="713586" y="52703"/>
                  </a:lnTo>
                  <a:lnTo>
                    <a:pt x="667837" y="42580"/>
                  </a:lnTo>
                  <a:lnTo>
                    <a:pt x="621046" y="36442"/>
                  </a:lnTo>
                  <a:lnTo>
                    <a:pt x="573419" y="34377"/>
                  </a:lnTo>
                  <a:lnTo>
                    <a:pt x="769903" y="34377"/>
                  </a:lnTo>
                  <a:lnTo>
                    <a:pt x="815664" y="53327"/>
                  </a:lnTo>
                  <a:lnTo>
                    <a:pt x="859678" y="76258"/>
                  </a:lnTo>
                  <a:lnTo>
                    <a:pt x="901695" y="103072"/>
                  </a:lnTo>
                  <a:lnTo>
                    <a:pt x="941492" y="133680"/>
                  </a:lnTo>
                  <a:lnTo>
                    <a:pt x="978846" y="167992"/>
                  </a:lnTo>
                  <a:lnTo>
                    <a:pt x="1013157" y="205406"/>
                  </a:lnTo>
                  <a:lnTo>
                    <a:pt x="1043765" y="245235"/>
                  </a:lnTo>
                  <a:lnTo>
                    <a:pt x="1070579" y="287261"/>
                  </a:lnTo>
                  <a:lnTo>
                    <a:pt x="1093511" y="331268"/>
                  </a:lnTo>
                  <a:lnTo>
                    <a:pt x="1112472" y="377038"/>
                  </a:lnTo>
                  <a:lnTo>
                    <a:pt x="1127374" y="424355"/>
                  </a:lnTo>
                  <a:lnTo>
                    <a:pt x="1138128" y="473003"/>
                  </a:lnTo>
                  <a:lnTo>
                    <a:pt x="1144645" y="522763"/>
                  </a:lnTo>
                  <a:lnTo>
                    <a:pt x="1146838" y="573419"/>
                  </a:lnTo>
                  <a:lnTo>
                    <a:pt x="1144645" y="624082"/>
                  </a:lnTo>
                  <a:lnTo>
                    <a:pt x="1138128" y="673861"/>
                  </a:lnTo>
                  <a:lnTo>
                    <a:pt x="1127374" y="722533"/>
                  </a:lnTo>
                  <a:lnTo>
                    <a:pt x="1112472" y="769874"/>
                  </a:lnTo>
                  <a:lnTo>
                    <a:pt x="1093511" y="815664"/>
                  </a:lnTo>
                  <a:lnTo>
                    <a:pt x="1070579" y="859678"/>
                  </a:lnTo>
                  <a:lnTo>
                    <a:pt x="1043765" y="901695"/>
                  </a:lnTo>
                  <a:lnTo>
                    <a:pt x="1013157" y="941492"/>
                  </a:lnTo>
                  <a:lnTo>
                    <a:pt x="978846" y="978846"/>
                  </a:lnTo>
                  <a:lnTo>
                    <a:pt x="941492" y="1013158"/>
                  </a:lnTo>
                  <a:lnTo>
                    <a:pt x="901695" y="1043765"/>
                  </a:lnTo>
                  <a:lnTo>
                    <a:pt x="859678" y="1070579"/>
                  </a:lnTo>
                  <a:lnTo>
                    <a:pt x="815664" y="1093511"/>
                  </a:lnTo>
                  <a:lnTo>
                    <a:pt x="769903" y="11124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5"/>
            <p:cNvSpPr/>
            <p:nvPr/>
          </p:nvSpPr>
          <p:spPr>
            <a:xfrm>
              <a:off x="3170571" y="6009068"/>
              <a:ext cx="503555" cy="571500"/>
            </a:xfrm>
            <a:custGeom>
              <a:avLst/>
              <a:gdLst/>
              <a:ahLst/>
              <a:cxnLst/>
              <a:rect l="l" t="t" r="r" b="b"/>
              <a:pathLst>
                <a:path w="503554" h="571500">
                  <a:moveTo>
                    <a:pt x="251776" y="166861"/>
                  </a:moveTo>
                  <a:lnTo>
                    <a:pt x="219130" y="160297"/>
                  </a:lnTo>
                  <a:lnTo>
                    <a:pt x="192451" y="142405"/>
                  </a:lnTo>
                  <a:lnTo>
                    <a:pt x="174453" y="115883"/>
                  </a:lnTo>
                  <a:lnTo>
                    <a:pt x="167851" y="83430"/>
                  </a:lnTo>
                  <a:lnTo>
                    <a:pt x="174453" y="50977"/>
                  </a:lnTo>
                  <a:lnTo>
                    <a:pt x="192451" y="24455"/>
                  </a:lnTo>
                  <a:lnTo>
                    <a:pt x="219130" y="6563"/>
                  </a:lnTo>
                  <a:lnTo>
                    <a:pt x="251776" y="0"/>
                  </a:lnTo>
                  <a:lnTo>
                    <a:pt x="284422" y="6563"/>
                  </a:lnTo>
                  <a:lnTo>
                    <a:pt x="311101" y="24455"/>
                  </a:lnTo>
                  <a:lnTo>
                    <a:pt x="329099" y="50977"/>
                  </a:lnTo>
                  <a:lnTo>
                    <a:pt x="335702" y="83430"/>
                  </a:lnTo>
                  <a:lnTo>
                    <a:pt x="329099" y="115883"/>
                  </a:lnTo>
                  <a:lnTo>
                    <a:pt x="311101" y="142405"/>
                  </a:lnTo>
                  <a:lnTo>
                    <a:pt x="284422" y="160297"/>
                  </a:lnTo>
                  <a:lnTo>
                    <a:pt x="251776" y="166861"/>
                  </a:lnTo>
                  <a:close/>
                </a:path>
                <a:path w="503554" h="571500">
                  <a:moveTo>
                    <a:pt x="251776" y="571360"/>
                  </a:moveTo>
                  <a:lnTo>
                    <a:pt x="216914" y="542862"/>
                  </a:lnTo>
                  <a:lnTo>
                    <a:pt x="178730" y="518670"/>
                  </a:lnTo>
                  <a:lnTo>
                    <a:pt x="137585" y="499176"/>
                  </a:lnTo>
                  <a:lnTo>
                    <a:pt x="93841" y="484768"/>
                  </a:lnTo>
                  <a:lnTo>
                    <a:pt x="47858" y="475837"/>
                  </a:lnTo>
                  <a:lnTo>
                    <a:pt x="0" y="472773"/>
                  </a:lnTo>
                  <a:lnTo>
                    <a:pt x="0" y="166861"/>
                  </a:lnTo>
                  <a:lnTo>
                    <a:pt x="47858" y="169924"/>
                  </a:lnTo>
                  <a:lnTo>
                    <a:pt x="93841" y="178855"/>
                  </a:lnTo>
                  <a:lnTo>
                    <a:pt x="137585" y="193263"/>
                  </a:lnTo>
                  <a:lnTo>
                    <a:pt x="178730" y="212758"/>
                  </a:lnTo>
                  <a:lnTo>
                    <a:pt x="216914" y="236950"/>
                  </a:lnTo>
                  <a:lnTo>
                    <a:pt x="251776" y="265448"/>
                  </a:lnTo>
                  <a:lnTo>
                    <a:pt x="503553" y="265448"/>
                  </a:lnTo>
                  <a:lnTo>
                    <a:pt x="503553" y="472773"/>
                  </a:lnTo>
                  <a:lnTo>
                    <a:pt x="455694" y="475837"/>
                  </a:lnTo>
                  <a:lnTo>
                    <a:pt x="409711" y="484768"/>
                  </a:lnTo>
                  <a:lnTo>
                    <a:pt x="365967" y="499176"/>
                  </a:lnTo>
                  <a:lnTo>
                    <a:pt x="324822" y="518670"/>
                  </a:lnTo>
                  <a:lnTo>
                    <a:pt x="286638" y="542862"/>
                  </a:lnTo>
                  <a:lnTo>
                    <a:pt x="251776" y="571360"/>
                  </a:lnTo>
                  <a:close/>
                </a:path>
                <a:path w="503554" h="571500">
                  <a:moveTo>
                    <a:pt x="503553" y="265448"/>
                  </a:moveTo>
                  <a:lnTo>
                    <a:pt x="251776" y="265448"/>
                  </a:lnTo>
                  <a:lnTo>
                    <a:pt x="286638" y="236950"/>
                  </a:lnTo>
                  <a:lnTo>
                    <a:pt x="324822" y="212758"/>
                  </a:lnTo>
                  <a:lnTo>
                    <a:pt x="365967" y="193263"/>
                  </a:lnTo>
                  <a:lnTo>
                    <a:pt x="409711" y="178855"/>
                  </a:lnTo>
                  <a:lnTo>
                    <a:pt x="455694" y="169924"/>
                  </a:lnTo>
                  <a:lnTo>
                    <a:pt x="503553" y="166861"/>
                  </a:lnTo>
                  <a:lnTo>
                    <a:pt x="503553" y="26544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object 3"/>
          <p:cNvGrpSpPr/>
          <p:nvPr/>
        </p:nvGrpSpPr>
        <p:grpSpPr>
          <a:xfrm>
            <a:off x="8391732" y="4845423"/>
            <a:ext cx="764963" cy="764963"/>
            <a:chOff x="2729852" y="5741261"/>
            <a:chExt cx="1147445" cy="1147445"/>
          </a:xfrm>
          <a:solidFill>
            <a:srgbClr val="0070C0"/>
          </a:solidFill>
        </p:grpSpPr>
        <p:sp>
          <p:nvSpPr>
            <p:cNvPr id="19" name="object 4"/>
            <p:cNvSpPr/>
            <p:nvPr/>
          </p:nvSpPr>
          <p:spPr>
            <a:xfrm>
              <a:off x="2729852" y="5741261"/>
              <a:ext cx="1147445" cy="1147445"/>
            </a:xfrm>
            <a:custGeom>
              <a:avLst/>
              <a:gdLst/>
              <a:ahLst/>
              <a:cxnLst/>
              <a:rect l="l" t="t" r="r" b="b"/>
              <a:pathLst>
                <a:path w="1147445" h="1147445">
                  <a:moveTo>
                    <a:pt x="573419" y="1146838"/>
                  </a:moveTo>
                  <a:lnTo>
                    <a:pt x="522754" y="1144645"/>
                  </a:lnTo>
                  <a:lnTo>
                    <a:pt x="472976" y="1138128"/>
                  </a:lnTo>
                  <a:lnTo>
                    <a:pt x="424304" y="1127374"/>
                  </a:lnTo>
                  <a:lnTo>
                    <a:pt x="376934" y="1112460"/>
                  </a:lnTo>
                  <a:lnTo>
                    <a:pt x="331173" y="1093511"/>
                  </a:lnTo>
                  <a:lnTo>
                    <a:pt x="287159" y="1070579"/>
                  </a:lnTo>
                  <a:lnTo>
                    <a:pt x="245142" y="1043765"/>
                  </a:lnTo>
                  <a:lnTo>
                    <a:pt x="205345" y="1013158"/>
                  </a:lnTo>
                  <a:lnTo>
                    <a:pt x="167992" y="978846"/>
                  </a:lnTo>
                  <a:lnTo>
                    <a:pt x="133680" y="941492"/>
                  </a:lnTo>
                  <a:lnTo>
                    <a:pt x="103072" y="901695"/>
                  </a:lnTo>
                  <a:lnTo>
                    <a:pt x="76258" y="859678"/>
                  </a:lnTo>
                  <a:lnTo>
                    <a:pt x="53327" y="815664"/>
                  </a:lnTo>
                  <a:lnTo>
                    <a:pt x="34365" y="769874"/>
                  </a:lnTo>
                  <a:lnTo>
                    <a:pt x="19463" y="722533"/>
                  </a:lnTo>
                  <a:lnTo>
                    <a:pt x="8709" y="673861"/>
                  </a:lnTo>
                  <a:lnTo>
                    <a:pt x="2192" y="624082"/>
                  </a:lnTo>
                  <a:lnTo>
                    <a:pt x="0" y="573419"/>
                  </a:lnTo>
                  <a:lnTo>
                    <a:pt x="2192" y="522755"/>
                  </a:lnTo>
                  <a:lnTo>
                    <a:pt x="8709" y="472976"/>
                  </a:lnTo>
                  <a:lnTo>
                    <a:pt x="19463" y="424305"/>
                  </a:lnTo>
                  <a:lnTo>
                    <a:pt x="34365" y="376963"/>
                  </a:lnTo>
                  <a:lnTo>
                    <a:pt x="53327" y="331173"/>
                  </a:lnTo>
                  <a:lnTo>
                    <a:pt x="76258" y="287159"/>
                  </a:lnTo>
                  <a:lnTo>
                    <a:pt x="103072" y="245142"/>
                  </a:lnTo>
                  <a:lnTo>
                    <a:pt x="133680" y="205345"/>
                  </a:lnTo>
                  <a:lnTo>
                    <a:pt x="167992" y="167992"/>
                  </a:lnTo>
                  <a:lnTo>
                    <a:pt x="205345" y="133680"/>
                  </a:lnTo>
                  <a:lnTo>
                    <a:pt x="245142" y="103072"/>
                  </a:lnTo>
                  <a:lnTo>
                    <a:pt x="287159" y="76258"/>
                  </a:lnTo>
                  <a:lnTo>
                    <a:pt x="331173" y="53327"/>
                  </a:lnTo>
                  <a:lnTo>
                    <a:pt x="376963" y="34365"/>
                  </a:lnTo>
                  <a:lnTo>
                    <a:pt x="424305" y="19463"/>
                  </a:lnTo>
                  <a:lnTo>
                    <a:pt x="472976" y="8709"/>
                  </a:lnTo>
                  <a:lnTo>
                    <a:pt x="522755" y="2192"/>
                  </a:lnTo>
                  <a:lnTo>
                    <a:pt x="573419" y="0"/>
                  </a:lnTo>
                  <a:lnTo>
                    <a:pt x="624082" y="2192"/>
                  </a:lnTo>
                  <a:lnTo>
                    <a:pt x="673861" y="8709"/>
                  </a:lnTo>
                  <a:lnTo>
                    <a:pt x="722533" y="19463"/>
                  </a:lnTo>
                  <a:lnTo>
                    <a:pt x="769903" y="34377"/>
                  </a:lnTo>
                  <a:lnTo>
                    <a:pt x="573419" y="34377"/>
                  </a:lnTo>
                  <a:lnTo>
                    <a:pt x="525791" y="36442"/>
                  </a:lnTo>
                  <a:lnTo>
                    <a:pt x="479000" y="42580"/>
                  </a:lnTo>
                  <a:lnTo>
                    <a:pt x="433251" y="52703"/>
                  </a:lnTo>
                  <a:lnTo>
                    <a:pt x="388753" y="66726"/>
                  </a:lnTo>
                  <a:lnTo>
                    <a:pt x="345713" y="84560"/>
                  </a:lnTo>
                  <a:lnTo>
                    <a:pt x="304339" y="106120"/>
                  </a:lnTo>
                  <a:lnTo>
                    <a:pt x="264838" y="131319"/>
                  </a:lnTo>
                  <a:lnTo>
                    <a:pt x="227418" y="160070"/>
                  </a:lnTo>
                  <a:lnTo>
                    <a:pt x="192285" y="192285"/>
                  </a:lnTo>
                  <a:lnTo>
                    <a:pt x="160069" y="227418"/>
                  </a:lnTo>
                  <a:lnTo>
                    <a:pt x="131319" y="264838"/>
                  </a:lnTo>
                  <a:lnTo>
                    <a:pt x="106120" y="304339"/>
                  </a:lnTo>
                  <a:lnTo>
                    <a:pt x="84560" y="345714"/>
                  </a:lnTo>
                  <a:lnTo>
                    <a:pt x="66726" y="388753"/>
                  </a:lnTo>
                  <a:lnTo>
                    <a:pt x="52703" y="433251"/>
                  </a:lnTo>
                  <a:lnTo>
                    <a:pt x="42580" y="479000"/>
                  </a:lnTo>
                  <a:lnTo>
                    <a:pt x="36442" y="525791"/>
                  </a:lnTo>
                  <a:lnTo>
                    <a:pt x="34377" y="573419"/>
                  </a:lnTo>
                  <a:lnTo>
                    <a:pt x="36442" y="621046"/>
                  </a:lnTo>
                  <a:lnTo>
                    <a:pt x="42580" y="667838"/>
                  </a:lnTo>
                  <a:lnTo>
                    <a:pt x="52703" y="713586"/>
                  </a:lnTo>
                  <a:lnTo>
                    <a:pt x="66726" y="758084"/>
                  </a:lnTo>
                  <a:lnTo>
                    <a:pt x="84560" y="801124"/>
                  </a:lnTo>
                  <a:lnTo>
                    <a:pt x="106120" y="842498"/>
                  </a:lnTo>
                  <a:lnTo>
                    <a:pt x="131319" y="881999"/>
                  </a:lnTo>
                  <a:lnTo>
                    <a:pt x="160069" y="919420"/>
                  </a:lnTo>
                  <a:lnTo>
                    <a:pt x="192285" y="954552"/>
                  </a:lnTo>
                  <a:lnTo>
                    <a:pt x="227418" y="986768"/>
                  </a:lnTo>
                  <a:lnTo>
                    <a:pt x="264838" y="1015518"/>
                  </a:lnTo>
                  <a:lnTo>
                    <a:pt x="304339" y="1040717"/>
                  </a:lnTo>
                  <a:lnTo>
                    <a:pt x="345713" y="1062277"/>
                  </a:lnTo>
                  <a:lnTo>
                    <a:pt x="388753" y="1080111"/>
                  </a:lnTo>
                  <a:lnTo>
                    <a:pt x="433251" y="1094134"/>
                  </a:lnTo>
                  <a:lnTo>
                    <a:pt x="479000" y="1104257"/>
                  </a:lnTo>
                  <a:lnTo>
                    <a:pt x="525791" y="1110395"/>
                  </a:lnTo>
                  <a:lnTo>
                    <a:pt x="573419" y="1112460"/>
                  </a:lnTo>
                  <a:lnTo>
                    <a:pt x="769903" y="1112460"/>
                  </a:lnTo>
                  <a:lnTo>
                    <a:pt x="722532" y="1127374"/>
                  </a:lnTo>
                  <a:lnTo>
                    <a:pt x="673860" y="1138128"/>
                  </a:lnTo>
                  <a:lnTo>
                    <a:pt x="624081" y="1144646"/>
                  </a:lnTo>
                  <a:lnTo>
                    <a:pt x="573419" y="1146838"/>
                  </a:lnTo>
                  <a:close/>
                </a:path>
                <a:path w="1147445" h="1147445">
                  <a:moveTo>
                    <a:pt x="769903" y="1112460"/>
                  </a:moveTo>
                  <a:lnTo>
                    <a:pt x="573419" y="1112460"/>
                  </a:lnTo>
                  <a:lnTo>
                    <a:pt x="621046" y="1110395"/>
                  </a:lnTo>
                  <a:lnTo>
                    <a:pt x="667837" y="1104257"/>
                  </a:lnTo>
                  <a:lnTo>
                    <a:pt x="713586" y="1094134"/>
                  </a:lnTo>
                  <a:lnTo>
                    <a:pt x="758084" y="1080111"/>
                  </a:lnTo>
                  <a:lnTo>
                    <a:pt x="801124" y="1062277"/>
                  </a:lnTo>
                  <a:lnTo>
                    <a:pt x="842498" y="1040717"/>
                  </a:lnTo>
                  <a:lnTo>
                    <a:pt x="881999" y="1015518"/>
                  </a:lnTo>
                  <a:lnTo>
                    <a:pt x="919420" y="986768"/>
                  </a:lnTo>
                  <a:lnTo>
                    <a:pt x="954552" y="954552"/>
                  </a:lnTo>
                  <a:lnTo>
                    <a:pt x="986768" y="919420"/>
                  </a:lnTo>
                  <a:lnTo>
                    <a:pt x="1015518" y="881999"/>
                  </a:lnTo>
                  <a:lnTo>
                    <a:pt x="1040717" y="842498"/>
                  </a:lnTo>
                  <a:lnTo>
                    <a:pt x="1062277" y="801124"/>
                  </a:lnTo>
                  <a:lnTo>
                    <a:pt x="1080111" y="758084"/>
                  </a:lnTo>
                  <a:lnTo>
                    <a:pt x="1094134" y="713586"/>
                  </a:lnTo>
                  <a:lnTo>
                    <a:pt x="1104257" y="667838"/>
                  </a:lnTo>
                  <a:lnTo>
                    <a:pt x="1110395" y="621046"/>
                  </a:lnTo>
                  <a:lnTo>
                    <a:pt x="1112460" y="573419"/>
                  </a:lnTo>
                  <a:lnTo>
                    <a:pt x="1110395" y="525791"/>
                  </a:lnTo>
                  <a:lnTo>
                    <a:pt x="1104257" y="479000"/>
                  </a:lnTo>
                  <a:lnTo>
                    <a:pt x="1094134" y="433251"/>
                  </a:lnTo>
                  <a:lnTo>
                    <a:pt x="1080111" y="388753"/>
                  </a:lnTo>
                  <a:lnTo>
                    <a:pt x="1062277" y="345713"/>
                  </a:lnTo>
                  <a:lnTo>
                    <a:pt x="1040717" y="304339"/>
                  </a:lnTo>
                  <a:lnTo>
                    <a:pt x="1015518" y="264838"/>
                  </a:lnTo>
                  <a:lnTo>
                    <a:pt x="986768" y="227418"/>
                  </a:lnTo>
                  <a:lnTo>
                    <a:pt x="954552" y="192285"/>
                  </a:lnTo>
                  <a:lnTo>
                    <a:pt x="919420" y="160070"/>
                  </a:lnTo>
                  <a:lnTo>
                    <a:pt x="881999" y="131319"/>
                  </a:lnTo>
                  <a:lnTo>
                    <a:pt x="842498" y="106120"/>
                  </a:lnTo>
                  <a:lnTo>
                    <a:pt x="801124" y="84560"/>
                  </a:lnTo>
                  <a:lnTo>
                    <a:pt x="758084" y="66726"/>
                  </a:lnTo>
                  <a:lnTo>
                    <a:pt x="713586" y="52703"/>
                  </a:lnTo>
                  <a:lnTo>
                    <a:pt x="667837" y="42580"/>
                  </a:lnTo>
                  <a:lnTo>
                    <a:pt x="621046" y="36442"/>
                  </a:lnTo>
                  <a:lnTo>
                    <a:pt x="573419" y="34377"/>
                  </a:lnTo>
                  <a:lnTo>
                    <a:pt x="769903" y="34377"/>
                  </a:lnTo>
                  <a:lnTo>
                    <a:pt x="815664" y="53327"/>
                  </a:lnTo>
                  <a:lnTo>
                    <a:pt x="859678" y="76258"/>
                  </a:lnTo>
                  <a:lnTo>
                    <a:pt x="901695" y="103072"/>
                  </a:lnTo>
                  <a:lnTo>
                    <a:pt x="941492" y="133680"/>
                  </a:lnTo>
                  <a:lnTo>
                    <a:pt x="978846" y="167992"/>
                  </a:lnTo>
                  <a:lnTo>
                    <a:pt x="1013157" y="205406"/>
                  </a:lnTo>
                  <a:lnTo>
                    <a:pt x="1043765" y="245235"/>
                  </a:lnTo>
                  <a:lnTo>
                    <a:pt x="1070579" y="287261"/>
                  </a:lnTo>
                  <a:lnTo>
                    <a:pt x="1093511" y="331268"/>
                  </a:lnTo>
                  <a:lnTo>
                    <a:pt x="1112472" y="377038"/>
                  </a:lnTo>
                  <a:lnTo>
                    <a:pt x="1127374" y="424355"/>
                  </a:lnTo>
                  <a:lnTo>
                    <a:pt x="1138128" y="473003"/>
                  </a:lnTo>
                  <a:lnTo>
                    <a:pt x="1144645" y="522763"/>
                  </a:lnTo>
                  <a:lnTo>
                    <a:pt x="1146838" y="573419"/>
                  </a:lnTo>
                  <a:lnTo>
                    <a:pt x="1144645" y="624082"/>
                  </a:lnTo>
                  <a:lnTo>
                    <a:pt x="1138128" y="673861"/>
                  </a:lnTo>
                  <a:lnTo>
                    <a:pt x="1127374" y="722533"/>
                  </a:lnTo>
                  <a:lnTo>
                    <a:pt x="1112472" y="769874"/>
                  </a:lnTo>
                  <a:lnTo>
                    <a:pt x="1093511" y="815664"/>
                  </a:lnTo>
                  <a:lnTo>
                    <a:pt x="1070579" y="859678"/>
                  </a:lnTo>
                  <a:lnTo>
                    <a:pt x="1043765" y="901695"/>
                  </a:lnTo>
                  <a:lnTo>
                    <a:pt x="1013157" y="941492"/>
                  </a:lnTo>
                  <a:lnTo>
                    <a:pt x="978846" y="978846"/>
                  </a:lnTo>
                  <a:lnTo>
                    <a:pt x="941492" y="1013158"/>
                  </a:lnTo>
                  <a:lnTo>
                    <a:pt x="901695" y="1043765"/>
                  </a:lnTo>
                  <a:lnTo>
                    <a:pt x="859678" y="1070579"/>
                  </a:lnTo>
                  <a:lnTo>
                    <a:pt x="815664" y="1093511"/>
                  </a:lnTo>
                  <a:lnTo>
                    <a:pt x="769903" y="11124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5"/>
            <p:cNvSpPr/>
            <p:nvPr/>
          </p:nvSpPr>
          <p:spPr>
            <a:xfrm>
              <a:off x="3170571" y="6009068"/>
              <a:ext cx="503555" cy="571500"/>
            </a:xfrm>
            <a:custGeom>
              <a:avLst/>
              <a:gdLst/>
              <a:ahLst/>
              <a:cxnLst/>
              <a:rect l="l" t="t" r="r" b="b"/>
              <a:pathLst>
                <a:path w="503554" h="571500">
                  <a:moveTo>
                    <a:pt x="251776" y="166861"/>
                  </a:moveTo>
                  <a:lnTo>
                    <a:pt x="219130" y="160297"/>
                  </a:lnTo>
                  <a:lnTo>
                    <a:pt x="192451" y="142405"/>
                  </a:lnTo>
                  <a:lnTo>
                    <a:pt x="174453" y="115883"/>
                  </a:lnTo>
                  <a:lnTo>
                    <a:pt x="167851" y="83430"/>
                  </a:lnTo>
                  <a:lnTo>
                    <a:pt x="174453" y="50977"/>
                  </a:lnTo>
                  <a:lnTo>
                    <a:pt x="192451" y="24455"/>
                  </a:lnTo>
                  <a:lnTo>
                    <a:pt x="219130" y="6563"/>
                  </a:lnTo>
                  <a:lnTo>
                    <a:pt x="251776" y="0"/>
                  </a:lnTo>
                  <a:lnTo>
                    <a:pt x="284422" y="6563"/>
                  </a:lnTo>
                  <a:lnTo>
                    <a:pt x="311101" y="24455"/>
                  </a:lnTo>
                  <a:lnTo>
                    <a:pt x="329099" y="50977"/>
                  </a:lnTo>
                  <a:lnTo>
                    <a:pt x="335702" y="83430"/>
                  </a:lnTo>
                  <a:lnTo>
                    <a:pt x="329099" y="115883"/>
                  </a:lnTo>
                  <a:lnTo>
                    <a:pt x="311101" y="142405"/>
                  </a:lnTo>
                  <a:lnTo>
                    <a:pt x="284422" y="160297"/>
                  </a:lnTo>
                  <a:lnTo>
                    <a:pt x="251776" y="166861"/>
                  </a:lnTo>
                  <a:close/>
                </a:path>
                <a:path w="503554" h="571500">
                  <a:moveTo>
                    <a:pt x="251776" y="571360"/>
                  </a:moveTo>
                  <a:lnTo>
                    <a:pt x="216914" y="542862"/>
                  </a:lnTo>
                  <a:lnTo>
                    <a:pt x="178730" y="518670"/>
                  </a:lnTo>
                  <a:lnTo>
                    <a:pt x="137585" y="499176"/>
                  </a:lnTo>
                  <a:lnTo>
                    <a:pt x="93841" y="484768"/>
                  </a:lnTo>
                  <a:lnTo>
                    <a:pt x="47858" y="475837"/>
                  </a:lnTo>
                  <a:lnTo>
                    <a:pt x="0" y="472773"/>
                  </a:lnTo>
                  <a:lnTo>
                    <a:pt x="0" y="166861"/>
                  </a:lnTo>
                  <a:lnTo>
                    <a:pt x="47858" y="169924"/>
                  </a:lnTo>
                  <a:lnTo>
                    <a:pt x="93841" y="178855"/>
                  </a:lnTo>
                  <a:lnTo>
                    <a:pt x="137585" y="193263"/>
                  </a:lnTo>
                  <a:lnTo>
                    <a:pt x="178730" y="212758"/>
                  </a:lnTo>
                  <a:lnTo>
                    <a:pt x="216914" y="236950"/>
                  </a:lnTo>
                  <a:lnTo>
                    <a:pt x="251776" y="265448"/>
                  </a:lnTo>
                  <a:lnTo>
                    <a:pt x="503553" y="265448"/>
                  </a:lnTo>
                  <a:lnTo>
                    <a:pt x="503553" y="472773"/>
                  </a:lnTo>
                  <a:lnTo>
                    <a:pt x="455694" y="475837"/>
                  </a:lnTo>
                  <a:lnTo>
                    <a:pt x="409711" y="484768"/>
                  </a:lnTo>
                  <a:lnTo>
                    <a:pt x="365967" y="499176"/>
                  </a:lnTo>
                  <a:lnTo>
                    <a:pt x="324822" y="518670"/>
                  </a:lnTo>
                  <a:lnTo>
                    <a:pt x="286638" y="542862"/>
                  </a:lnTo>
                  <a:lnTo>
                    <a:pt x="251776" y="571360"/>
                  </a:lnTo>
                  <a:close/>
                </a:path>
                <a:path w="503554" h="571500">
                  <a:moveTo>
                    <a:pt x="503553" y="265448"/>
                  </a:moveTo>
                  <a:lnTo>
                    <a:pt x="251776" y="265448"/>
                  </a:lnTo>
                  <a:lnTo>
                    <a:pt x="286638" y="236950"/>
                  </a:lnTo>
                  <a:lnTo>
                    <a:pt x="324822" y="212758"/>
                  </a:lnTo>
                  <a:lnTo>
                    <a:pt x="365967" y="193263"/>
                  </a:lnTo>
                  <a:lnTo>
                    <a:pt x="409711" y="178855"/>
                  </a:lnTo>
                  <a:lnTo>
                    <a:pt x="455694" y="169924"/>
                  </a:lnTo>
                  <a:lnTo>
                    <a:pt x="503553" y="166861"/>
                  </a:lnTo>
                  <a:lnTo>
                    <a:pt x="503553" y="26544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321" y="1438336"/>
            <a:ext cx="166051" cy="152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6508" y="5210236"/>
            <a:ext cx="166051" cy="1523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1581" y="1279387"/>
            <a:ext cx="11152615" cy="453243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2194246" algn="just">
              <a:lnSpc>
                <a:spcPct val="150000"/>
              </a:lnSpc>
              <a:spcBef>
                <a:spcPts val="63"/>
              </a:spcBef>
            </a:pPr>
            <a:r>
              <a:rPr sz="2800" spc="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800" spc="34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sz="2800" spc="7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demonstrou</a:t>
            </a:r>
            <a:r>
              <a:rPr sz="2800" spc="7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6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800" spc="7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21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sz="2800" spc="8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 </a:t>
            </a:r>
            <a:r>
              <a:rPr sz="2800" spc="8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9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sz="2800" spc="27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BCLP </a:t>
            </a:r>
            <a:r>
              <a:rPr sz="2800" spc="-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tiveram </a:t>
            </a:r>
            <a:r>
              <a:rPr sz="2800" spc="3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</a:t>
            </a:r>
            <a:r>
              <a:rPr sz="2800" spc="5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sz="2800" spc="11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</a:t>
            </a:r>
            <a:r>
              <a:rPr sz="2800" spc="-111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9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2800" spc="6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2800" spc="8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 </a:t>
            </a:r>
            <a:r>
              <a:rPr sz="2800" spc="9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sz="2800" spc="21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LPUC </a:t>
            </a:r>
            <a:r>
              <a:rPr sz="2800" spc="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800" spc="6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2800" spc="12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800" spc="12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5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sz="2800" spc="6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1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</a:t>
            </a:r>
            <a:r>
              <a:rPr sz="2800" spc="11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8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spc="8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3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indivíduos</a:t>
            </a:r>
            <a:r>
              <a:rPr sz="2800" spc="3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9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800" spc="9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24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</a:t>
            </a:r>
            <a:r>
              <a:rPr sz="2800" spc="-111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8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isolada</a:t>
            </a:r>
            <a:r>
              <a:rPr sz="2800" spc="-19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8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2800" spc="-19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3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sz="2800" spc="-19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comprometido.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"/>
              </a:spcBef>
            </a:pPr>
            <a:endParaRPr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34712" marR="3387">
              <a:lnSpc>
                <a:spcPct val="150000"/>
              </a:lnSpc>
            </a:pPr>
            <a:r>
              <a:rPr sz="2800" spc="24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800" spc="76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800" spc="-7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spc="1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sz="2800" spc="4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800" spc="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-19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33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800" spc="12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7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sz="2800" spc="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6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-19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-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spc="-19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2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8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spc="-69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800" spc="-19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35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800" spc="-51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800" spc="25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2800" spc="38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sz="2800" spc="-27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sz="2800" spc="7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observaram</a:t>
            </a:r>
            <a:r>
              <a:rPr sz="2800" spc="-20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6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800" spc="-20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  <a:r>
              <a:rPr sz="2800" spc="-20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9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800" spc="-20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27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BCLP </a:t>
            </a:r>
            <a:r>
              <a:rPr sz="2800" spc="-111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76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apresentam</a:t>
            </a:r>
            <a:r>
              <a:rPr sz="2800" spc="-19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7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sz="2800" spc="-193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sz="2800" spc="-19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17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nariz"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3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5488" y="2135978"/>
            <a:ext cx="2134467" cy="749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9990" y="1310018"/>
            <a:ext cx="5272895" cy="492806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3"/>
              </a:spcBef>
            </a:pPr>
            <a:r>
              <a:rPr sz="3133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sz="3133" spc="-16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7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</a:t>
            </a:r>
            <a:r>
              <a:rPr sz="3133" spc="-16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sz="3133" spc="-1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fissuras</a:t>
            </a:r>
            <a:endParaRPr sz="3133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9150" y="2194725"/>
            <a:ext cx="2382097" cy="49280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5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133" spc="19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5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133" spc="-4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133" spc="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133" spc="-33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2406" y="3004784"/>
            <a:ext cx="5454437" cy="2016300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R="94408" algn="ctr">
              <a:spcBef>
                <a:spcPts val="83"/>
              </a:spcBef>
            </a:pPr>
            <a:r>
              <a:rPr sz="3133" spc="29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sz="3133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3667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"/>
              </a:spcBef>
            </a:pPr>
            <a:endParaRPr sz="31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133" spc="-5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sz="3133" spc="-16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7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</a:t>
            </a:r>
            <a:r>
              <a:rPr sz="3133" spc="-1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sz="3133" spc="-16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fissuras</a:t>
            </a:r>
            <a:endParaRPr sz="3133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731" y="5177712"/>
            <a:ext cx="2600960" cy="49280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133" i="1" spc="2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3133" i="1" spc="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33" i="1" spc="-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sz="3133" i="1" spc="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133" i="1" spc="7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133" i="1" spc="-2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i="1" spc="-19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3133" i="1" spc="-37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133" i="1" spc="28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3133" i="1" spc="3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3133" i="1" spc="28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3133" i="1" spc="-17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74141" y="5205345"/>
            <a:ext cx="781473" cy="781473"/>
            <a:chOff x="12111211" y="7186915"/>
            <a:chExt cx="1172210" cy="1172210"/>
          </a:xfrm>
        </p:grpSpPr>
        <p:sp>
          <p:nvSpPr>
            <p:cNvPr id="8" name="object 8"/>
            <p:cNvSpPr/>
            <p:nvPr/>
          </p:nvSpPr>
          <p:spPr>
            <a:xfrm>
              <a:off x="12154716" y="7230420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5">
                  <a:moveTo>
                    <a:pt x="542326" y="1084653"/>
                  </a:move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2154716" y="7230420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5">
                  <a:moveTo>
                    <a:pt x="1084653" y="542326"/>
                  </a:move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close/>
                </a:path>
              </a:pathLst>
            </a:custGeom>
            <a:ln w="87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2513869" y="7620253"/>
              <a:ext cx="366395" cy="305435"/>
            </a:xfrm>
            <a:custGeom>
              <a:avLst/>
              <a:gdLst/>
              <a:ahLst/>
              <a:cxnLst/>
              <a:rect l="l" t="t" r="r" b="b"/>
              <a:pathLst>
                <a:path w="366395" h="305434">
                  <a:moveTo>
                    <a:pt x="366331" y="183159"/>
                  </a:moveTo>
                  <a:lnTo>
                    <a:pt x="0" y="183159"/>
                  </a:lnTo>
                  <a:lnTo>
                    <a:pt x="0" y="305003"/>
                  </a:lnTo>
                  <a:lnTo>
                    <a:pt x="366331" y="305003"/>
                  </a:lnTo>
                  <a:lnTo>
                    <a:pt x="366331" y="183159"/>
                  </a:lnTo>
                  <a:close/>
                </a:path>
                <a:path w="366395" h="305434">
                  <a:moveTo>
                    <a:pt x="366331" y="0"/>
                  </a:moveTo>
                  <a:lnTo>
                    <a:pt x="0" y="0"/>
                  </a:lnTo>
                  <a:lnTo>
                    <a:pt x="0" y="121831"/>
                  </a:lnTo>
                  <a:lnTo>
                    <a:pt x="366331" y="121831"/>
                  </a:lnTo>
                  <a:lnTo>
                    <a:pt x="366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314425" y="5313451"/>
            <a:ext cx="2371936" cy="49280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5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133" spc="19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133" spc="11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5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133" spc="-4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133" spc="1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133" spc="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133" spc="-33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74141" y="2189037"/>
            <a:ext cx="781473" cy="781473"/>
            <a:chOff x="12111211" y="2300140"/>
            <a:chExt cx="1172210" cy="1172210"/>
          </a:xfrm>
        </p:grpSpPr>
        <p:sp>
          <p:nvSpPr>
            <p:cNvPr id="13" name="object 13"/>
            <p:cNvSpPr/>
            <p:nvPr/>
          </p:nvSpPr>
          <p:spPr>
            <a:xfrm>
              <a:off x="12154716" y="2343644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4">
                  <a:moveTo>
                    <a:pt x="542326" y="1084653"/>
                  </a:move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2154716" y="2343644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4">
                  <a:moveTo>
                    <a:pt x="1084653" y="542326"/>
                  </a:move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close/>
                </a:path>
              </a:pathLst>
            </a:custGeom>
            <a:ln w="87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3869" y="2733471"/>
              <a:ext cx="366395" cy="305435"/>
            </a:xfrm>
            <a:custGeom>
              <a:avLst/>
              <a:gdLst/>
              <a:ahLst/>
              <a:cxnLst/>
              <a:rect l="l" t="t" r="r" b="b"/>
              <a:pathLst>
                <a:path w="366395" h="305435">
                  <a:moveTo>
                    <a:pt x="366331" y="183172"/>
                  </a:moveTo>
                  <a:lnTo>
                    <a:pt x="0" y="183172"/>
                  </a:lnTo>
                  <a:lnTo>
                    <a:pt x="0" y="305015"/>
                  </a:lnTo>
                  <a:lnTo>
                    <a:pt x="366331" y="305015"/>
                  </a:lnTo>
                  <a:lnTo>
                    <a:pt x="366331" y="183172"/>
                  </a:lnTo>
                  <a:close/>
                </a:path>
                <a:path w="366395" h="305435">
                  <a:moveTo>
                    <a:pt x="366331" y="0"/>
                  </a:moveTo>
                  <a:lnTo>
                    <a:pt x="0" y="0"/>
                  </a:lnTo>
                  <a:lnTo>
                    <a:pt x="0" y="121843"/>
                  </a:lnTo>
                  <a:lnTo>
                    <a:pt x="366331" y="121843"/>
                  </a:lnTo>
                  <a:lnTo>
                    <a:pt x="366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object 16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4398" y="5295868"/>
            <a:ext cx="2134467" cy="74929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20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25705" y="2446531"/>
            <a:ext cx="2134467" cy="749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3947" y="1299216"/>
            <a:ext cx="4283287" cy="974925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3"/>
              </a:spcBef>
            </a:pPr>
            <a:r>
              <a:rPr sz="3133" spc="-4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133" spc="2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33" spc="9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3133" spc="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133" spc="-7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133" spc="-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33" spc="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133" spc="3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3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133" spc="4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133" spc="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3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3133" spc="-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133" spc="3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sz="3133" spc="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133" spc="-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133" spc="1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33" spc="3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3133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00178" y="2419013"/>
            <a:ext cx="2410883" cy="49280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5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133" spc="2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3133" spc="3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5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133" spc="-4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133" spc="19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133" spc="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133" spc="-33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6179" y="3670250"/>
            <a:ext cx="4283287" cy="974925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133" spc="-4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133" spc="2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33" spc="9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3133" spc="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133" spc="-7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133" spc="-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33" spc="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133" spc="3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3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133" spc="4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133" spc="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3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3133" spc="-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133" spc="3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sz="3133" spc="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133" spc="-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133" spc="1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33" spc="3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3133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352" y="2180888"/>
            <a:ext cx="2338917" cy="994716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8467" marR="3387" indent="90175">
              <a:lnSpc>
                <a:spcPts val="3754"/>
              </a:lnSpc>
              <a:spcBef>
                <a:spcPts val="156"/>
              </a:spcBef>
            </a:pPr>
            <a:r>
              <a:rPr sz="3133" i="1" spc="2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3133" i="1" spc="-1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133" i="1" spc="7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133" i="1" spc="-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33" i="1" spc="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133" i="1" spc="7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133" i="1" spc="-2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i="1" spc="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133" i="1" spc="-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33" i="1" spc="-2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i="1" spc="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33" i="1" spc="-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133" i="1" spc="-3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sz="3133" i="1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(1986)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74141" y="5015567"/>
            <a:ext cx="781473" cy="781473"/>
            <a:chOff x="12111211" y="7186914"/>
            <a:chExt cx="1172210" cy="1172210"/>
          </a:xfrm>
        </p:grpSpPr>
        <p:sp>
          <p:nvSpPr>
            <p:cNvPr id="8" name="object 8"/>
            <p:cNvSpPr/>
            <p:nvPr/>
          </p:nvSpPr>
          <p:spPr>
            <a:xfrm>
              <a:off x="12154716" y="7230418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5">
                  <a:moveTo>
                    <a:pt x="542326" y="1084653"/>
                  </a:move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2154716" y="7230418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5">
                  <a:moveTo>
                    <a:pt x="1084653" y="542326"/>
                  </a:move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close/>
                </a:path>
              </a:pathLst>
            </a:custGeom>
            <a:ln w="87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2513869" y="7620240"/>
              <a:ext cx="366395" cy="305435"/>
            </a:xfrm>
            <a:custGeom>
              <a:avLst/>
              <a:gdLst/>
              <a:ahLst/>
              <a:cxnLst/>
              <a:rect l="l" t="t" r="r" b="b"/>
              <a:pathLst>
                <a:path w="366395" h="305434">
                  <a:moveTo>
                    <a:pt x="366331" y="183172"/>
                  </a:moveTo>
                  <a:lnTo>
                    <a:pt x="0" y="183172"/>
                  </a:lnTo>
                  <a:lnTo>
                    <a:pt x="0" y="305015"/>
                  </a:lnTo>
                  <a:lnTo>
                    <a:pt x="366331" y="305015"/>
                  </a:lnTo>
                  <a:lnTo>
                    <a:pt x="366331" y="183172"/>
                  </a:lnTo>
                  <a:close/>
                </a:path>
                <a:path w="366395" h="305434">
                  <a:moveTo>
                    <a:pt x="366331" y="0"/>
                  </a:moveTo>
                  <a:lnTo>
                    <a:pt x="0" y="0"/>
                  </a:lnTo>
                  <a:lnTo>
                    <a:pt x="0" y="121843"/>
                  </a:lnTo>
                  <a:lnTo>
                    <a:pt x="366331" y="121843"/>
                  </a:lnTo>
                  <a:lnTo>
                    <a:pt x="366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284858" y="5123673"/>
            <a:ext cx="2401569" cy="49280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5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133" spc="2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3133" spc="19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5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133" spc="-4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133" spc="2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133" spc="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133" spc="-33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74141" y="2413323"/>
            <a:ext cx="781473" cy="781473"/>
            <a:chOff x="12111211" y="2300137"/>
            <a:chExt cx="1172210" cy="1172210"/>
          </a:xfrm>
        </p:grpSpPr>
        <p:sp>
          <p:nvSpPr>
            <p:cNvPr id="13" name="object 13"/>
            <p:cNvSpPr/>
            <p:nvPr/>
          </p:nvSpPr>
          <p:spPr>
            <a:xfrm>
              <a:off x="12154716" y="2343641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4">
                  <a:moveTo>
                    <a:pt x="542326" y="1084653"/>
                  </a:move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2154716" y="2343641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4">
                  <a:moveTo>
                    <a:pt x="1084653" y="542326"/>
                  </a:move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close/>
                </a:path>
              </a:pathLst>
            </a:custGeom>
            <a:ln w="87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3869" y="2733471"/>
              <a:ext cx="366395" cy="305435"/>
            </a:xfrm>
            <a:custGeom>
              <a:avLst/>
              <a:gdLst/>
              <a:ahLst/>
              <a:cxnLst/>
              <a:rect l="l" t="t" r="r" b="b"/>
              <a:pathLst>
                <a:path w="366395" h="305435">
                  <a:moveTo>
                    <a:pt x="366331" y="183172"/>
                  </a:moveTo>
                  <a:lnTo>
                    <a:pt x="0" y="183172"/>
                  </a:lnTo>
                  <a:lnTo>
                    <a:pt x="0" y="305003"/>
                  </a:lnTo>
                  <a:lnTo>
                    <a:pt x="366331" y="305003"/>
                  </a:lnTo>
                  <a:lnTo>
                    <a:pt x="366331" y="183172"/>
                  </a:lnTo>
                  <a:close/>
                </a:path>
                <a:path w="366395" h="305435">
                  <a:moveTo>
                    <a:pt x="366331" y="0"/>
                  </a:moveTo>
                  <a:lnTo>
                    <a:pt x="0" y="0"/>
                  </a:lnTo>
                  <a:lnTo>
                    <a:pt x="0" y="121831"/>
                  </a:lnTo>
                  <a:lnTo>
                    <a:pt x="366331" y="121831"/>
                  </a:lnTo>
                  <a:lnTo>
                    <a:pt x="366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25705" y="5015452"/>
            <a:ext cx="2134467" cy="7492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06352" y="4664085"/>
            <a:ext cx="2719493" cy="994716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8467" marR="3387">
              <a:lnSpc>
                <a:spcPts val="3754"/>
              </a:lnSpc>
              <a:spcBef>
                <a:spcPts val="156"/>
              </a:spcBef>
            </a:pPr>
            <a:r>
              <a:rPr sz="3133" i="1" spc="2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3133" i="1" spc="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33" i="1" spc="-1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133" i="1" spc="-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133" i="1" spc="-2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i="1" spc="-2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3133" i="1" spc="-1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133" i="1" spc="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133" i="1" spc="-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133" i="1" spc="9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3133" i="1" spc="-2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i="1" spc="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133" i="1" spc="-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33" i="1" spc="-2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i="1" spc="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33" i="1" spc="-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133" i="1" spc="-3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sz="3133" i="1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(1986)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25705" y="2463781"/>
            <a:ext cx="2134467" cy="749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3947" y="1316466"/>
            <a:ext cx="4356523" cy="974925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3"/>
              </a:spcBef>
            </a:pPr>
            <a:r>
              <a:rPr sz="3133" spc="20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sz="3133" spc="-16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7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</a:t>
            </a:r>
            <a:r>
              <a:rPr sz="3133" spc="-16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sz="3133" spc="-1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fissuras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18334" y="2436263"/>
            <a:ext cx="2392680" cy="49280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5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133" spc="19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5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133" spc="-4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133" spc="2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133" spc="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133" spc="-33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6663" y="4187831"/>
            <a:ext cx="4340013" cy="974925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133" spc="1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sz="3133" spc="-16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7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</a:t>
            </a:r>
            <a:r>
              <a:rPr sz="3133" spc="-16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sz="3133" spc="-1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fissuras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352" y="2198138"/>
            <a:ext cx="2354157" cy="994716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8467" marR="3387">
              <a:lnSpc>
                <a:spcPts val="3754"/>
              </a:lnSpc>
              <a:spcBef>
                <a:spcPts val="156"/>
              </a:spcBef>
            </a:pPr>
            <a:r>
              <a:rPr sz="3133" i="1" spc="2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3133" i="1" spc="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33" i="1" spc="-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sz="3133" i="1" spc="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133" i="1" spc="7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133" i="1" spc="-2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i="1" spc="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133" i="1" spc="-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33" i="1" spc="-2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i="1" spc="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33" i="1" spc="-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133" i="1" spc="-3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sz="3133" i="1" spc="2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(1987b)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74141" y="5015564"/>
            <a:ext cx="781473" cy="781473"/>
            <a:chOff x="12111211" y="7186919"/>
            <a:chExt cx="1172210" cy="1172210"/>
          </a:xfrm>
        </p:grpSpPr>
        <p:sp>
          <p:nvSpPr>
            <p:cNvPr id="8" name="object 8"/>
            <p:cNvSpPr/>
            <p:nvPr/>
          </p:nvSpPr>
          <p:spPr>
            <a:xfrm>
              <a:off x="12154716" y="7230423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5">
                  <a:moveTo>
                    <a:pt x="542326" y="1084653"/>
                  </a:move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2154716" y="7230423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5">
                  <a:moveTo>
                    <a:pt x="1084653" y="542326"/>
                  </a:move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close/>
                </a:path>
              </a:pathLst>
            </a:custGeom>
            <a:ln w="87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2513869" y="7620253"/>
              <a:ext cx="366395" cy="305435"/>
            </a:xfrm>
            <a:custGeom>
              <a:avLst/>
              <a:gdLst/>
              <a:ahLst/>
              <a:cxnLst/>
              <a:rect l="l" t="t" r="r" b="b"/>
              <a:pathLst>
                <a:path w="366395" h="305434">
                  <a:moveTo>
                    <a:pt x="366331" y="183172"/>
                  </a:moveTo>
                  <a:lnTo>
                    <a:pt x="0" y="183172"/>
                  </a:lnTo>
                  <a:lnTo>
                    <a:pt x="0" y="305003"/>
                  </a:lnTo>
                  <a:lnTo>
                    <a:pt x="366331" y="305003"/>
                  </a:lnTo>
                  <a:lnTo>
                    <a:pt x="366331" y="183172"/>
                  </a:lnTo>
                  <a:close/>
                </a:path>
                <a:path w="366395" h="305434">
                  <a:moveTo>
                    <a:pt x="366331" y="0"/>
                  </a:moveTo>
                  <a:lnTo>
                    <a:pt x="0" y="0"/>
                  </a:lnTo>
                  <a:lnTo>
                    <a:pt x="0" y="121831"/>
                  </a:lnTo>
                  <a:lnTo>
                    <a:pt x="366331" y="121831"/>
                  </a:lnTo>
                  <a:lnTo>
                    <a:pt x="366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293390" y="5123669"/>
            <a:ext cx="2392680" cy="49280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5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133" spc="2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33" spc="-5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133" spc="-4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133" spc="19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3133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133" spc="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133" spc="-33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74141" y="2430575"/>
            <a:ext cx="781473" cy="781473"/>
            <a:chOff x="12111211" y="2300143"/>
            <a:chExt cx="1172210" cy="1172210"/>
          </a:xfrm>
        </p:grpSpPr>
        <p:sp>
          <p:nvSpPr>
            <p:cNvPr id="13" name="object 13"/>
            <p:cNvSpPr/>
            <p:nvPr/>
          </p:nvSpPr>
          <p:spPr>
            <a:xfrm>
              <a:off x="12154716" y="2343647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4">
                  <a:moveTo>
                    <a:pt x="542326" y="1084653"/>
                  </a:move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2154716" y="2343647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4">
                  <a:moveTo>
                    <a:pt x="1084653" y="542326"/>
                  </a:move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close/>
                </a:path>
              </a:pathLst>
            </a:custGeom>
            <a:ln w="87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2513869" y="2733471"/>
              <a:ext cx="366395" cy="305435"/>
            </a:xfrm>
            <a:custGeom>
              <a:avLst/>
              <a:gdLst/>
              <a:ahLst/>
              <a:cxnLst/>
              <a:rect l="l" t="t" r="r" b="b"/>
              <a:pathLst>
                <a:path w="366395" h="305435">
                  <a:moveTo>
                    <a:pt x="366331" y="183172"/>
                  </a:moveTo>
                  <a:lnTo>
                    <a:pt x="0" y="183172"/>
                  </a:lnTo>
                  <a:lnTo>
                    <a:pt x="0" y="305015"/>
                  </a:lnTo>
                  <a:lnTo>
                    <a:pt x="366331" y="305015"/>
                  </a:lnTo>
                  <a:lnTo>
                    <a:pt x="366331" y="183172"/>
                  </a:lnTo>
                  <a:close/>
                </a:path>
                <a:path w="366395" h="305435">
                  <a:moveTo>
                    <a:pt x="366331" y="0"/>
                  </a:moveTo>
                  <a:lnTo>
                    <a:pt x="0" y="0"/>
                  </a:lnTo>
                  <a:lnTo>
                    <a:pt x="0" y="121843"/>
                  </a:lnTo>
                  <a:lnTo>
                    <a:pt x="366331" y="121843"/>
                  </a:lnTo>
                  <a:lnTo>
                    <a:pt x="366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object 16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25705" y="5118966"/>
            <a:ext cx="2134467" cy="7492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06352" y="4902206"/>
            <a:ext cx="2792307" cy="49280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133" i="1" spc="17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133" i="1" spc="-1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133" i="1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133" i="1" spc="-2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i="1" spc="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133" i="1" spc="-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133" i="1" spc="-2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i="1" spc="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133" i="1" spc="-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133" i="1" spc="-41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133" i="1" spc="-2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33" i="1" spc="-19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3133" i="1" spc="-37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133" i="1" spc="28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sz="3133" i="1" spc="20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133" i="1" spc="-17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133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21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3962" y="1536903"/>
            <a:ext cx="7061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7F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Redução da dimensão da cavidade nasal;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7F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7F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Aumento da resistência nasal ao fluxo de ar;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7F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7F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Redução da </a:t>
            </a:r>
            <a:r>
              <a:rPr lang="pt-BR" sz="2400" b="1" dirty="0" err="1" smtClean="0">
                <a:solidFill>
                  <a:srgbClr val="007F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patência</a:t>
            </a:r>
            <a:r>
              <a:rPr lang="pt-BR" sz="2400" b="1" dirty="0" smtClean="0">
                <a:solidFill>
                  <a:srgbClr val="007F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nasal.</a:t>
            </a:r>
            <a:endParaRPr lang="pt-BR" sz="2400" b="1" dirty="0">
              <a:solidFill>
                <a:srgbClr val="007F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974319" y="1665907"/>
            <a:ext cx="4055448" cy="1569660"/>
          </a:xfrm>
          <a:prstGeom prst="rect">
            <a:avLst/>
          </a:prstGeom>
          <a:solidFill>
            <a:srgbClr val="004760"/>
          </a:solidFill>
          <a:ln>
            <a:solidFill>
              <a:srgbClr val="0047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RESPIRAÇÃO BUCAL 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 COMPENSATÓRIO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42304" y="4074728"/>
            <a:ext cx="526137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Desenvolvimento craniofacial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91086" y="5374600"/>
            <a:ext cx="544411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Função das vias aéreas baixas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09081" y="4463054"/>
            <a:ext cx="30812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Produção da fala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INTRODUÇÃO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771" y="2195959"/>
            <a:ext cx="11956210" cy="385601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5664" algn="ctr">
              <a:spcBef>
                <a:spcPts val="67"/>
              </a:spcBef>
              <a:tabLst>
                <a:tab pos="3857606" algn="l"/>
              </a:tabLst>
            </a:pPr>
            <a:r>
              <a:rPr sz="2400" spc="10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Warren</a:t>
            </a:r>
            <a:r>
              <a:rPr sz="2400" spc="-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2400" spc="-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9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ai.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(1969)	</a:t>
            </a:r>
            <a:r>
              <a:rPr sz="2400" spc="-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spc="-1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sz="2400" spc="-1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1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7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1850" indent="-576608" algn="ctr">
              <a:spcBef>
                <a:spcPts val="2213"/>
              </a:spcBef>
              <a:buChar char="—"/>
              <a:tabLst>
                <a:tab pos="591850" algn="l"/>
                <a:tab pos="592273" algn="l"/>
              </a:tabLst>
            </a:pPr>
            <a:r>
              <a:rPr sz="2400" spc="2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Hairfield</a:t>
            </a:r>
            <a:r>
              <a:rPr sz="2400" spc="-1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1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Warren</a:t>
            </a:r>
            <a:r>
              <a:rPr sz="2400" spc="-1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(1989)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664" marR="3387" indent="90175" algn="ctr">
              <a:lnSpc>
                <a:spcPts val="4000"/>
              </a:lnSpc>
              <a:spcBef>
                <a:spcPts val="227"/>
              </a:spcBef>
            </a:pPr>
            <a:r>
              <a:rPr sz="2400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Warren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2400" spc="-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(1990b)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spc="-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0,40</a:t>
            </a:r>
            <a:r>
              <a:rPr sz="2400" spc="-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0,20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cm²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4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400" spc="-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6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sujeitos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4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0,38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0,20 </a:t>
            </a:r>
            <a:r>
              <a:rPr sz="2400" spc="-85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cm²</a:t>
            </a:r>
            <a:r>
              <a:rPr sz="2400" spc="-15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4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9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sujeitos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marR="74934" algn="ctr">
              <a:lnSpc>
                <a:spcPct val="116300"/>
              </a:lnSpc>
              <a:spcBef>
                <a:spcPts val="1447"/>
              </a:spcBef>
              <a:buChar char="—"/>
              <a:tabLst>
                <a:tab pos="584229" algn="l"/>
                <a:tab pos="585075" algn="l"/>
              </a:tabLst>
            </a:pPr>
            <a:r>
              <a:rPr sz="2400" spc="3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9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ai.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6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(1992)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0,35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0,15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cm²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6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9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 </a:t>
            </a:r>
            <a:r>
              <a:rPr sz="2400" spc="-85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deles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apresentam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0,40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cm²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sugestivo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obstrução</a:t>
            </a:r>
            <a:r>
              <a:rPr sz="2400" spc="-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nasal.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3"/>
              </a:spcBef>
            </a:pPr>
            <a:endParaRPr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567" algn="ctr"/>
            <a:r>
              <a:rPr sz="2400" spc="2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400" spc="-22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</a:t>
            </a:r>
            <a:r>
              <a:rPr sz="2400" spc="-2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estudo,</a:t>
            </a:r>
            <a:r>
              <a:rPr sz="2400" spc="-2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1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</a:t>
            </a:r>
            <a:r>
              <a:rPr sz="2400" spc="-2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sz="2400" spc="-2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sz="2400" spc="-2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2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r>
              <a:rPr sz="2400" spc="-2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400" spc="-2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RP.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4682" y="1372836"/>
            <a:ext cx="10970338" cy="828390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51649" marR="3387" algn="ctr">
              <a:lnSpc>
                <a:spcPct val="115700"/>
              </a:lnSpc>
              <a:spcBef>
                <a:spcPts val="67"/>
              </a:spcBef>
            </a:pPr>
            <a:r>
              <a:rPr sz="2400" spc="4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2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6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diferença</a:t>
            </a:r>
            <a:r>
              <a:rPr sz="2400" spc="-25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sz="2400" spc="-25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400" spc="-25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8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sz="2400" spc="-25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9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sz="2400" spc="-25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</a:t>
            </a:r>
            <a:r>
              <a:rPr sz="2400" spc="-25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25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 </a:t>
            </a:r>
            <a:r>
              <a:rPr sz="2400" spc="-1076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sz="2400" spc="-2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estatisticamente</a:t>
            </a:r>
            <a:r>
              <a:rPr sz="2400" spc="-2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significativa</a:t>
            </a:r>
            <a:r>
              <a:rPr sz="2400" spc="-2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sz="2400" spc="-2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sz="24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60534" y="2143413"/>
            <a:ext cx="2134467" cy="7492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15068" y="4638878"/>
            <a:ext cx="781473" cy="781473"/>
            <a:chOff x="7972601" y="6958317"/>
            <a:chExt cx="1172210" cy="1172210"/>
          </a:xfrm>
        </p:grpSpPr>
        <p:sp>
          <p:nvSpPr>
            <p:cNvPr id="4" name="object 4"/>
            <p:cNvSpPr/>
            <p:nvPr/>
          </p:nvSpPr>
          <p:spPr>
            <a:xfrm>
              <a:off x="8016106" y="7001822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5">
                  <a:moveTo>
                    <a:pt x="542326" y="1084653"/>
                  </a:move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016106" y="7001822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5">
                  <a:moveTo>
                    <a:pt x="1084653" y="542326"/>
                  </a:move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close/>
                </a:path>
              </a:pathLst>
            </a:custGeom>
            <a:ln w="87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375256" y="7391653"/>
              <a:ext cx="366395" cy="305435"/>
            </a:xfrm>
            <a:custGeom>
              <a:avLst/>
              <a:gdLst/>
              <a:ahLst/>
              <a:cxnLst/>
              <a:rect l="l" t="t" r="r" b="b"/>
              <a:pathLst>
                <a:path w="366395" h="305434">
                  <a:moveTo>
                    <a:pt x="366331" y="183172"/>
                  </a:moveTo>
                  <a:lnTo>
                    <a:pt x="0" y="183172"/>
                  </a:lnTo>
                  <a:lnTo>
                    <a:pt x="0" y="305003"/>
                  </a:lnTo>
                  <a:lnTo>
                    <a:pt x="366331" y="305003"/>
                  </a:lnTo>
                  <a:lnTo>
                    <a:pt x="366331" y="183172"/>
                  </a:lnTo>
                  <a:close/>
                </a:path>
                <a:path w="366395" h="305434">
                  <a:moveTo>
                    <a:pt x="366331" y="0"/>
                  </a:moveTo>
                  <a:lnTo>
                    <a:pt x="0" y="0"/>
                  </a:lnTo>
                  <a:lnTo>
                    <a:pt x="0" y="121831"/>
                  </a:lnTo>
                  <a:lnTo>
                    <a:pt x="366331" y="121831"/>
                  </a:lnTo>
                  <a:lnTo>
                    <a:pt x="3663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83677" y="4763644"/>
            <a:ext cx="2508250" cy="31846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  <a:tabLst>
                <a:tab pos="1813227" algn="l"/>
              </a:tabLst>
            </a:pPr>
            <a:r>
              <a:rPr sz="2000" spc="18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000" spc="-50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2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000" spc="19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8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000" spc="-50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-4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spc="32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20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000" spc="1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2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33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sz="200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926139" y="2400200"/>
            <a:ext cx="781473" cy="781473"/>
            <a:chOff x="11889208" y="3600300"/>
            <a:chExt cx="1172210" cy="1172210"/>
          </a:xfrm>
        </p:grpSpPr>
        <p:sp>
          <p:nvSpPr>
            <p:cNvPr id="9" name="object 9"/>
            <p:cNvSpPr/>
            <p:nvPr/>
          </p:nvSpPr>
          <p:spPr>
            <a:xfrm>
              <a:off x="11932712" y="3643804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4">
                  <a:moveTo>
                    <a:pt x="542326" y="1084653"/>
                  </a:move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1932712" y="3643804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4">
                  <a:moveTo>
                    <a:pt x="1084653" y="542326"/>
                  </a:move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close/>
                </a:path>
              </a:pathLst>
            </a:custGeom>
            <a:ln w="87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2291860" y="4033633"/>
              <a:ext cx="366395" cy="305435"/>
            </a:xfrm>
            <a:custGeom>
              <a:avLst/>
              <a:gdLst/>
              <a:ahLst/>
              <a:cxnLst/>
              <a:rect l="l" t="t" r="r" b="b"/>
              <a:pathLst>
                <a:path w="366395" h="305435">
                  <a:moveTo>
                    <a:pt x="366344" y="183172"/>
                  </a:moveTo>
                  <a:lnTo>
                    <a:pt x="0" y="183172"/>
                  </a:lnTo>
                  <a:lnTo>
                    <a:pt x="0" y="305003"/>
                  </a:lnTo>
                  <a:lnTo>
                    <a:pt x="366344" y="305003"/>
                  </a:lnTo>
                  <a:lnTo>
                    <a:pt x="366344" y="183172"/>
                  </a:lnTo>
                  <a:close/>
                </a:path>
                <a:path w="366395" h="305435">
                  <a:moveTo>
                    <a:pt x="366344" y="0"/>
                  </a:moveTo>
                  <a:lnTo>
                    <a:pt x="0" y="0"/>
                  </a:lnTo>
                  <a:lnTo>
                    <a:pt x="0" y="121831"/>
                  </a:lnTo>
                  <a:lnTo>
                    <a:pt x="366344" y="121831"/>
                  </a:lnTo>
                  <a:lnTo>
                    <a:pt x="366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32610" y="1174886"/>
            <a:ext cx="11139170" cy="2985860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733250">
              <a:spcBef>
                <a:spcPts val="83"/>
              </a:spcBef>
            </a:pPr>
            <a:r>
              <a:rPr sz="2000" i="1" spc="2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i="1" spc="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i="1" spc="-2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i="1" spc="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i="1" spc="-2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i="1" spc="30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i="1" spc="-6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i="1" spc="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i="1" spc="9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i="1" spc="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i="1" spc="-2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-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i="1" spc="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i="1" spc="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i="1" spc="-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i="1" spc="-1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i="1" spc="-1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z="2000" i="1" spc="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i="1" spc="9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i="1" spc="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i="1" spc="-2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7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i="1" spc="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i="1" spc="-2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spc="-57" dirty="0" err="1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i="1" spc="93" dirty="0" err="1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i="1" spc="97" dirty="0" err="1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000" i="1" spc="40" dirty="0" err="1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i="1" spc="-93" dirty="0" err="1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i="1" spc="93" dirty="0" err="1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i="1" spc="-67" dirty="0" err="1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i="1" spc="40" dirty="0" err="1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000" i="1" spc="-93" dirty="0" err="1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i="1" spc="-117" dirty="0" err="1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i="1" spc="40" dirty="0" err="1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sz="20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6616" marR="1609170" indent="99488">
              <a:lnSpc>
                <a:spcPts val="3754"/>
              </a:lnSpc>
            </a:pP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sz="2000" spc="7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fissuras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palato</a:t>
            </a:r>
            <a:r>
              <a:rPr sz="2000" spc="-1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previamente </a:t>
            </a:r>
            <a:r>
              <a:rPr sz="2000" spc="-9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submetido</a:t>
            </a:r>
            <a:r>
              <a:rPr sz="2000" spc="-16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retalho</a:t>
            </a:r>
            <a:r>
              <a:rPr sz="2000" spc="-16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faríngeo</a:t>
            </a:r>
            <a:endParaRPr sz="20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54548">
              <a:lnSpc>
                <a:spcPts val="3157"/>
              </a:lnSpc>
            </a:pPr>
            <a:r>
              <a:rPr sz="2000" spc="18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000" spc="-50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2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000" spc="2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8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000" spc="-50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-4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spc="16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2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33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sz="20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"/>
              </a:spcBef>
            </a:pPr>
            <a:endParaRPr sz="20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marR="463573" indent="99488">
              <a:lnSpc>
                <a:spcPts val="3754"/>
              </a:lnSpc>
              <a:spcBef>
                <a:spcPts val="3"/>
              </a:spcBef>
            </a:pPr>
            <a:r>
              <a:rPr sz="2000" spc="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passou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queixas</a:t>
            </a:r>
            <a:r>
              <a:rPr sz="2000" spc="-1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respiratórias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(respiração </a:t>
            </a:r>
            <a:r>
              <a:rPr sz="2000" spc="-93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oral,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ronco</a:t>
            </a:r>
            <a:r>
              <a:rPr sz="2000" spc="-1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</a:t>
            </a:r>
            <a:r>
              <a:rPr sz="2000" spc="-1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respiratória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sz="2000" spc="-1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sono)</a:t>
            </a:r>
            <a:r>
              <a:rPr sz="2000" spc="-1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</a:t>
            </a:r>
            <a:endParaRPr sz="20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8643" y="4612342"/>
            <a:ext cx="4265083" cy="31846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2000" spc="10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6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cirurgia</a:t>
            </a:r>
            <a:r>
              <a:rPr sz="2000" spc="-16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6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z="2000" spc="-16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sz="2000" spc="-16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endParaRPr sz="20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9822" y="5175070"/>
            <a:ext cx="2134468" cy="7492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274290" y="5436743"/>
            <a:ext cx="8224097" cy="443989"/>
          </a:xfrm>
          <a:prstGeom prst="rect">
            <a:avLst/>
          </a:prstGeom>
        </p:spPr>
        <p:txBody>
          <a:bodyPr vert="horz" wrap="square" lIns="0" tIns="19896" rIns="0" bIns="0" rtlCol="0">
            <a:spAutoFit/>
          </a:bodyPr>
          <a:lstStyle/>
          <a:p>
            <a:pPr marL="8467" marR="3387" indent="99488">
              <a:lnSpc>
                <a:spcPts val="3754"/>
              </a:lnSpc>
              <a:spcBef>
                <a:spcPts val="156"/>
              </a:spcBef>
            </a:pPr>
            <a:r>
              <a:rPr sz="2000" spc="2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sz="2000" spc="-16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</a:t>
            </a:r>
            <a:r>
              <a:rPr sz="2000" spc="-16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000" spc="-16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</a:t>
            </a:r>
            <a:r>
              <a:rPr sz="2000" spc="-16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palatina</a:t>
            </a:r>
            <a:r>
              <a:rPr sz="2000" spc="-16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sz="20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queixas </a:t>
            </a:r>
            <a:r>
              <a:rPr sz="2000" spc="-9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respiratórias</a:t>
            </a:r>
            <a:endParaRPr sz="200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19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516" y="1184352"/>
            <a:ext cx="10274300" cy="377882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2400" spc="28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400" spc="7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6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sz="2400" spc="76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0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analisar</a:t>
            </a:r>
            <a:r>
              <a:rPr sz="2400" spc="7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2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400" spc="76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6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  <a:r>
              <a:rPr sz="2400" spc="76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0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obtidos</a:t>
            </a:r>
            <a:r>
              <a:rPr sz="2400" spc="7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400" spc="76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2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400" spc="7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1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endParaRPr sz="240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1066" y="4347050"/>
            <a:ext cx="2134467" cy="7492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32104" y="4373336"/>
            <a:ext cx="781473" cy="781473"/>
            <a:chOff x="10997658" y="7372236"/>
            <a:chExt cx="1172210" cy="1172210"/>
          </a:xfrm>
        </p:grpSpPr>
        <p:sp>
          <p:nvSpPr>
            <p:cNvPr id="5" name="object 5"/>
            <p:cNvSpPr/>
            <p:nvPr/>
          </p:nvSpPr>
          <p:spPr>
            <a:xfrm>
              <a:off x="11041163" y="7415740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5">
                  <a:moveTo>
                    <a:pt x="542326" y="1084653"/>
                  </a:move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041163" y="7415740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5" h="1085215">
                  <a:moveTo>
                    <a:pt x="1084653" y="542326"/>
                  </a:moveTo>
                  <a:lnTo>
                    <a:pt x="1082662" y="589121"/>
                  </a:lnTo>
                  <a:lnTo>
                    <a:pt x="1076798" y="634811"/>
                  </a:lnTo>
                  <a:lnTo>
                    <a:pt x="1067225" y="679232"/>
                  </a:lnTo>
                  <a:lnTo>
                    <a:pt x="1054104" y="722223"/>
                  </a:lnTo>
                  <a:lnTo>
                    <a:pt x="1037598" y="763619"/>
                  </a:lnTo>
                  <a:lnTo>
                    <a:pt x="1017871" y="803258"/>
                  </a:lnTo>
                  <a:lnTo>
                    <a:pt x="995085" y="840978"/>
                  </a:lnTo>
                  <a:lnTo>
                    <a:pt x="969403" y="876616"/>
                  </a:lnTo>
                  <a:lnTo>
                    <a:pt x="940988" y="910009"/>
                  </a:lnTo>
                  <a:lnTo>
                    <a:pt x="910002" y="940994"/>
                  </a:lnTo>
                  <a:lnTo>
                    <a:pt x="876609" y="969408"/>
                  </a:lnTo>
                  <a:lnTo>
                    <a:pt x="840971" y="995089"/>
                  </a:lnTo>
                  <a:lnTo>
                    <a:pt x="803251" y="1017874"/>
                  </a:lnTo>
                  <a:lnTo>
                    <a:pt x="763611" y="1037601"/>
                  </a:lnTo>
                  <a:lnTo>
                    <a:pt x="722216" y="1054105"/>
                  </a:lnTo>
                  <a:lnTo>
                    <a:pt x="679227" y="1067226"/>
                  </a:lnTo>
                  <a:lnTo>
                    <a:pt x="634807" y="1076799"/>
                  </a:lnTo>
                  <a:lnTo>
                    <a:pt x="589119" y="1082662"/>
                  </a:lnTo>
                  <a:lnTo>
                    <a:pt x="542326" y="1084653"/>
                  </a:lnTo>
                  <a:lnTo>
                    <a:pt x="495533" y="1082662"/>
                  </a:lnTo>
                  <a:lnTo>
                    <a:pt x="449845" y="1076798"/>
                  </a:lnTo>
                  <a:lnTo>
                    <a:pt x="405426" y="1067225"/>
                  </a:lnTo>
                  <a:lnTo>
                    <a:pt x="362436" y="1054104"/>
                  </a:lnTo>
                  <a:lnTo>
                    <a:pt x="321041" y="1037598"/>
                  </a:lnTo>
                  <a:lnTo>
                    <a:pt x="281402" y="1017871"/>
                  </a:lnTo>
                  <a:lnTo>
                    <a:pt x="243682" y="995085"/>
                  </a:lnTo>
                  <a:lnTo>
                    <a:pt x="208043" y="969403"/>
                  </a:lnTo>
                  <a:lnTo>
                    <a:pt x="174650" y="940988"/>
                  </a:lnTo>
                  <a:lnTo>
                    <a:pt x="143665" y="910002"/>
                  </a:lnTo>
                  <a:lnTo>
                    <a:pt x="115249" y="876609"/>
                  </a:lnTo>
                  <a:lnTo>
                    <a:pt x="89567" y="840971"/>
                  </a:lnTo>
                  <a:lnTo>
                    <a:pt x="66781" y="803251"/>
                  </a:lnTo>
                  <a:lnTo>
                    <a:pt x="47054" y="763611"/>
                  </a:lnTo>
                  <a:lnTo>
                    <a:pt x="30549" y="722216"/>
                  </a:lnTo>
                  <a:lnTo>
                    <a:pt x="17428" y="679227"/>
                  </a:lnTo>
                  <a:lnTo>
                    <a:pt x="7854" y="634807"/>
                  </a:lnTo>
                  <a:lnTo>
                    <a:pt x="1990" y="589119"/>
                  </a:lnTo>
                  <a:lnTo>
                    <a:pt x="0" y="542326"/>
                  </a:lnTo>
                  <a:lnTo>
                    <a:pt x="1990" y="495533"/>
                  </a:lnTo>
                  <a:lnTo>
                    <a:pt x="7854" y="449845"/>
                  </a:lnTo>
                  <a:lnTo>
                    <a:pt x="17428" y="405426"/>
                  </a:lnTo>
                  <a:lnTo>
                    <a:pt x="30549" y="362436"/>
                  </a:lnTo>
                  <a:lnTo>
                    <a:pt x="47054" y="321041"/>
                  </a:lnTo>
                  <a:lnTo>
                    <a:pt x="66781" y="281402"/>
                  </a:lnTo>
                  <a:lnTo>
                    <a:pt x="89567" y="243682"/>
                  </a:lnTo>
                  <a:lnTo>
                    <a:pt x="115249" y="208043"/>
                  </a:lnTo>
                  <a:lnTo>
                    <a:pt x="143665" y="174650"/>
                  </a:lnTo>
                  <a:lnTo>
                    <a:pt x="174650" y="143665"/>
                  </a:lnTo>
                  <a:lnTo>
                    <a:pt x="208043" y="115249"/>
                  </a:lnTo>
                  <a:lnTo>
                    <a:pt x="243682" y="89567"/>
                  </a:lnTo>
                  <a:lnTo>
                    <a:pt x="281402" y="66781"/>
                  </a:lnTo>
                  <a:lnTo>
                    <a:pt x="321041" y="47054"/>
                  </a:lnTo>
                  <a:lnTo>
                    <a:pt x="362436" y="30549"/>
                  </a:lnTo>
                  <a:lnTo>
                    <a:pt x="405426" y="17428"/>
                  </a:lnTo>
                  <a:lnTo>
                    <a:pt x="449845" y="7854"/>
                  </a:lnTo>
                  <a:lnTo>
                    <a:pt x="495533" y="1990"/>
                  </a:lnTo>
                  <a:lnTo>
                    <a:pt x="542326" y="0"/>
                  </a:lnTo>
                  <a:lnTo>
                    <a:pt x="589119" y="1990"/>
                  </a:lnTo>
                  <a:lnTo>
                    <a:pt x="634807" y="7854"/>
                  </a:lnTo>
                  <a:lnTo>
                    <a:pt x="679227" y="17428"/>
                  </a:lnTo>
                  <a:lnTo>
                    <a:pt x="722216" y="30549"/>
                  </a:lnTo>
                  <a:lnTo>
                    <a:pt x="763611" y="47054"/>
                  </a:lnTo>
                  <a:lnTo>
                    <a:pt x="803251" y="66781"/>
                  </a:lnTo>
                  <a:lnTo>
                    <a:pt x="840971" y="89567"/>
                  </a:lnTo>
                  <a:lnTo>
                    <a:pt x="876609" y="115249"/>
                  </a:lnTo>
                  <a:lnTo>
                    <a:pt x="910002" y="143665"/>
                  </a:lnTo>
                  <a:lnTo>
                    <a:pt x="940988" y="174650"/>
                  </a:lnTo>
                  <a:lnTo>
                    <a:pt x="969403" y="208043"/>
                  </a:lnTo>
                  <a:lnTo>
                    <a:pt x="995085" y="243682"/>
                  </a:lnTo>
                  <a:lnTo>
                    <a:pt x="1017871" y="281402"/>
                  </a:lnTo>
                  <a:lnTo>
                    <a:pt x="1037598" y="321041"/>
                  </a:lnTo>
                  <a:lnTo>
                    <a:pt x="1054104" y="362436"/>
                  </a:lnTo>
                  <a:lnTo>
                    <a:pt x="1067225" y="405426"/>
                  </a:lnTo>
                  <a:lnTo>
                    <a:pt x="1076798" y="449845"/>
                  </a:lnTo>
                  <a:lnTo>
                    <a:pt x="1082662" y="495533"/>
                  </a:lnTo>
                  <a:lnTo>
                    <a:pt x="1084653" y="542326"/>
                  </a:lnTo>
                  <a:close/>
                </a:path>
              </a:pathLst>
            </a:custGeom>
            <a:ln w="87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400308" y="7805571"/>
              <a:ext cx="366395" cy="305435"/>
            </a:xfrm>
            <a:custGeom>
              <a:avLst/>
              <a:gdLst/>
              <a:ahLst/>
              <a:cxnLst/>
              <a:rect l="l" t="t" r="r" b="b"/>
              <a:pathLst>
                <a:path w="366395" h="305434">
                  <a:moveTo>
                    <a:pt x="366344" y="183172"/>
                  </a:moveTo>
                  <a:lnTo>
                    <a:pt x="0" y="183172"/>
                  </a:lnTo>
                  <a:lnTo>
                    <a:pt x="0" y="305003"/>
                  </a:lnTo>
                  <a:lnTo>
                    <a:pt x="366344" y="305003"/>
                  </a:lnTo>
                  <a:lnTo>
                    <a:pt x="366344" y="183172"/>
                  </a:lnTo>
                  <a:close/>
                </a:path>
                <a:path w="366395" h="305434">
                  <a:moveTo>
                    <a:pt x="366344" y="0"/>
                  </a:moveTo>
                  <a:lnTo>
                    <a:pt x="0" y="0"/>
                  </a:lnTo>
                  <a:lnTo>
                    <a:pt x="0" y="121831"/>
                  </a:lnTo>
                  <a:lnTo>
                    <a:pt x="366344" y="121831"/>
                  </a:lnTo>
                  <a:lnTo>
                    <a:pt x="366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4001" y="1459716"/>
            <a:ext cx="10554546" cy="4604380"/>
          </a:xfrm>
          <a:prstGeom prst="rect">
            <a:avLst/>
          </a:prstGeom>
        </p:spPr>
        <p:txBody>
          <a:bodyPr vert="horz" wrap="square" lIns="0" tIns="27093" rIns="0" bIns="0" rtlCol="0">
            <a:spAutoFit/>
          </a:bodyPr>
          <a:lstStyle/>
          <a:p>
            <a:pPr marL="288304" marR="3387" algn="just">
              <a:lnSpc>
                <a:spcPts val="3900"/>
              </a:lnSpc>
              <a:spcBef>
                <a:spcPts val="213"/>
              </a:spcBef>
            </a:pPr>
            <a:r>
              <a:rPr sz="2400" spc="17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</a:t>
            </a:r>
            <a:r>
              <a:rPr sz="2400" spc="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spc="6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fendas.</a:t>
            </a:r>
            <a:r>
              <a:rPr sz="2400" spc="7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8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sz="2400" spc="8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</a:t>
            </a:r>
            <a:r>
              <a:rPr sz="2400" spc="1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sz="2400" spc="6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CP, </a:t>
            </a:r>
            <a:r>
              <a:rPr sz="2400" spc="22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sz="2400" spc="16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sz="2400" spc="16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sugerem</a:t>
            </a:r>
            <a:r>
              <a:rPr sz="2400" spc="-1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400" spc="-1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2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sz="2400" spc="-1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sz="2400" spc="-1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4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</a:t>
            </a:r>
            <a:r>
              <a:rPr sz="2400" spc="-1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2400" spc="-11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4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sz="2400" spc="-1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associado </a:t>
            </a:r>
            <a:r>
              <a:rPr sz="2400" spc="-97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3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400" spc="10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deformidades </a:t>
            </a:r>
            <a:r>
              <a:rPr sz="2400" spc="12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anatômicas </a:t>
            </a:r>
            <a:r>
              <a:rPr sz="2400" spc="11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emda </a:t>
            </a:r>
            <a:r>
              <a:rPr sz="2400" spc="9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cavidade </a:t>
            </a:r>
            <a:r>
              <a:rPr sz="2400" spc="1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</a:t>
            </a:r>
            <a:r>
              <a:rPr sz="2400" spc="15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400" spc="-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9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sz="2400" spc="-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mensuráveis</a:t>
            </a:r>
            <a:r>
              <a:rPr sz="2400" spc="-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400" spc="-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3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rinomanometria.</a:t>
            </a:r>
            <a:r>
              <a:rPr sz="2400" spc="-1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9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sz="2400" spc="-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sz="2400" spc="-97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</a:t>
            </a:r>
            <a:r>
              <a:rPr sz="2400" spc="-2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3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2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sz="2400" spc="-2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</a:t>
            </a:r>
            <a:r>
              <a:rPr sz="2400" spc="-2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</a:t>
            </a:r>
            <a:r>
              <a:rPr sz="2400" spc="-2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6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determinada</a:t>
            </a:r>
            <a:r>
              <a:rPr sz="2400" spc="-2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400" spc="-2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2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sz="24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3"/>
              </a:spcBef>
            </a:pPr>
            <a:endParaRPr sz="24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8309">
              <a:tabLst>
                <a:tab pos="4291968" algn="l"/>
              </a:tabLst>
            </a:pPr>
            <a:r>
              <a:rPr sz="2400" spc="1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	</a:t>
            </a:r>
            <a:r>
              <a:rPr sz="2400" spc="2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indivíduos</a:t>
            </a:r>
            <a:r>
              <a:rPr sz="2400" spc="-17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7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adultos</a:t>
            </a:r>
            <a:r>
              <a:rPr sz="2400" spc="-17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8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400" spc="-16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20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endParaRPr sz="24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7"/>
              </a:spcBef>
            </a:pPr>
            <a:endParaRPr sz="24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51956"/>
            <a:r>
              <a:rPr lang="pt-BR" sz="2400" spc="180" dirty="0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sz="2400" spc="180" dirty="0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400" spc="-503" dirty="0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spc="197" dirty="0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2400" spc="-430" dirty="0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400" spc="-160" dirty="0" smtClean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8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400" spc="-50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spc="-4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400" spc="2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400" spc="-1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400" spc="2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spc="-33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endParaRPr sz="24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marR="281531">
              <a:lnSpc>
                <a:spcPts val="3900"/>
              </a:lnSpc>
              <a:spcBef>
                <a:spcPts val="1243"/>
              </a:spcBef>
              <a:tabLst>
                <a:tab pos="1758615" algn="l"/>
                <a:tab pos="5585316" algn="l"/>
                <a:tab pos="6254639" algn="l"/>
                <a:tab pos="8462433" algn="l"/>
                <a:tab pos="9125406" algn="l"/>
              </a:tabLst>
            </a:pPr>
            <a:r>
              <a:rPr sz="2400" spc="28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spc="-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1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400" spc="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spc="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1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3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spc="-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39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400" spc="1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spc="-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1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400" spc="-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1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400" spc="1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3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spc="-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5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400" spc="1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136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spc="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1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spc="3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spc="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12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spc="8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8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12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400" spc="3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spc="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spc="5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400" spc="1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12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spc="8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1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spc="8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spc="39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400" spc="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spc="9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400" spc="12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400" spc="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sz="2400" spc="3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400" spc="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1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spc="-25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1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400" spc="-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spc="3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sz="2400" spc="9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400" spc="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spc="13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400" dirty="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274" y="1595013"/>
            <a:ext cx="8086090" cy="1507250"/>
          </a:xfrm>
          <a:prstGeom prst="rect">
            <a:avLst/>
          </a:prstGeom>
        </p:spPr>
        <p:txBody>
          <a:bodyPr vert="horz" wrap="square" lIns="0" tIns="19473" rIns="0" bIns="0" rtlCol="0" anchor="ctr">
            <a:spAutoFit/>
          </a:bodyPr>
          <a:lstStyle/>
          <a:p>
            <a:pPr marL="8467" marR="3387" algn="ctr">
              <a:lnSpc>
                <a:spcPts val="5754"/>
              </a:lnSpc>
              <a:spcBef>
                <a:spcPts val="153"/>
              </a:spcBef>
            </a:pPr>
            <a:r>
              <a:rPr sz="2000" dirty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0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falta</a:t>
            </a:r>
            <a:r>
              <a:rPr lang="pt-BR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lang="pt-BR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diferença</a:t>
            </a:r>
            <a:r>
              <a:rPr sz="2000" dirty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pt-BR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rupo</a:t>
            </a:r>
            <a:r>
              <a:rPr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de fissura palatina </a:t>
            </a:r>
            <a:r>
              <a:rPr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pt-BR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fis</a:t>
            </a:r>
            <a:r>
              <a:rPr lang="pt-BR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ura</a:t>
            </a:r>
            <a:r>
              <a:rPr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confirmado</a:t>
            </a:r>
            <a:r>
              <a:rPr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000" dirty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sz="2000" dirty="0">
              <a:solidFill>
                <a:srgbClr val="0000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8622" y="4337094"/>
            <a:ext cx="5356013" cy="133295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R="95678" algn="ctr">
              <a:spcBef>
                <a:spcPts val="67"/>
              </a:spcBef>
            </a:pPr>
            <a:r>
              <a:rPr sz="2000" b="1" spc="2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b="1" spc="10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spc="-6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b="1" spc="8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000" b="1" spc="-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b="1" spc="-2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76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b="1" spc="6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b="1" spc="-2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-2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22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2000" b="1" spc="10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b="1" spc="-6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sz="2000" b="1" spc="-2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b="1" spc="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b="1" spc="-2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000" b="1" spc="-4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b="1" spc="1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2000" b="1" spc="22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2000" b="1" spc="1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2000" b="1" spc="-8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00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marR="3387" algn="ctr">
              <a:lnSpc>
                <a:spcPct val="115900"/>
              </a:lnSpc>
              <a:spcBef>
                <a:spcPts val="2617"/>
              </a:spcBef>
            </a:pPr>
            <a:r>
              <a:rPr sz="2000" spc="-306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000" spc="17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000" spc="-5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22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000" spc="10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0" spc="-16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7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000" spc="-5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-44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spc="1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2000" spc="-16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35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sz="2000" spc="-16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7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000" spc="-16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16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0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3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-169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5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2000" spc="-6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3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8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4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sz="2000" spc="6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000" spc="20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sz="2000" spc="1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sujeitos </a:t>
            </a:r>
            <a:r>
              <a:rPr sz="2000" spc="7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sz="2000" spc="93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 </a:t>
            </a:r>
            <a:r>
              <a:rPr sz="2000" spc="97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palatina</a:t>
            </a:r>
            <a:endParaRPr sz="2000">
              <a:solidFill>
                <a:srgbClr val="0000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76451" y="3392424"/>
            <a:ext cx="764963" cy="764963"/>
            <a:chOff x="8514675" y="5088635"/>
            <a:chExt cx="1147445" cy="1147445"/>
          </a:xfrm>
          <a:solidFill>
            <a:srgbClr val="0070C0"/>
          </a:solidFill>
        </p:grpSpPr>
        <p:sp>
          <p:nvSpPr>
            <p:cNvPr id="5" name="object 5"/>
            <p:cNvSpPr/>
            <p:nvPr/>
          </p:nvSpPr>
          <p:spPr>
            <a:xfrm>
              <a:off x="8514675" y="5088635"/>
              <a:ext cx="1147445" cy="1147445"/>
            </a:xfrm>
            <a:custGeom>
              <a:avLst/>
              <a:gdLst/>
              <a:ahLst/>
              <a:cxnLst/>
              <a:rect l="l" t="t" r="r" b="b"/>
              <a:pathLst>
                <a:path w="1147445" h="1147445">
                  <a:moveTo>
                    <a:pt x="573419" y="1146838"/>
                  </a:moveTo>
                  <a:lnTo>
                    <a:pt x="522754" y="1144645"/>
                  </a:lnTo>
                  <a:lnTo>
                    <a:pt x="472976" y="1138128"/>
                  </a:lnTo>
                  <a:lnTo>
                    <a:pt x="424304" y="1127374"/>
                  </a:lnTo>
                  <a:lnTo>
                    <a:pt x="376934" y="1112460"/>
                  </a:lnTo>
                  <a:lnTo>
                    <a:pt x="331173" y="1093511"/>
                  </a:lnTo>
                  <a:lnTo>
                    <a:pt x="287159" y="1070579"/>
                  </a:lnTo>
                  <a:lnTo>
                    <a:pt x="245142" y="1043765"/>
                  </a:lnTo>
                  <a:lnTo>
                    <a:pt x="205345" y="1013158"/>
                  </a:lnTo>
                  <a:lnTo>
                    <a:pt x="167992" y="978846"/>
                  </a:lnTo>
                  <a:lnTo>
                    <a:pt x="133680" y="941492"/>
                  </a:lnTo>
                  <a:lnTo>
                    <a:pt x="103072" y="901695"/>
                  </a:lnTo>
                  <a:lnTo>
                    <a:pt x="76258" y="859678"/>
                  </a:lnTo>
                  <a:lnTo>
                    <a:pt x="53327" y="815664"/>
                  </a:lnTo>
                  <a:lnTo>
                    <a:pt x="34365" y="769874"/>
                  </a:lnTo>
                  <a:lnTo>
                    <a:pt x="19463" y="722533"/>
                  </a:lnTo>
                  <a:lnTo>
                    <a:pt x="8709" y="673861"/>
                  </a:lnTo>
                  <a:lnTo>
                    <a:pt x="2192" y="624082"/>
                  </a:lnTo>
                  <a:lnTo>
                    <a:pt x="0" y="573419"/>
                  </a:lnTo>
                  <a:lnTo>
                    <a:pt x="2192" y="522755"/>
                  </a:lnTo>
                  <a:lnTo>
                    <a:pt x="8709" y="472976"/>
                  </a:lnTo>
                  <a:lnTo>
                    <a:pt x="19463" y="424305"/>
                  </a:lnTo>
                  <a:lnTo>
                    <a:pt x="34365" y="376963"/>
                  </a:lnTo>
                  <a:lnTo>
                    <a:pt x="53327" y="331173"/>
                  </a:lnTo>
                  <a:lnTo>
                    <a:pt x="76258" y="287159"/>
                  </a:lnTo>
                  <a:lnTo>
                    <a:pt x="103072" y="245142"/>
                  </a:lnTo>
                  <a:lnTo>
                    <a:pt x="133680" y="205345"/>
                  </a:lnTo>
                  <a:lnTo>
                    <a:pt x="167992" y="167992"/>
                  </a:lnTo>
                  <a:lnTo>
                    <a:pt x="205345" y="133680"/>
                  </a:lnTo>
                  <a:lnTo>
                    <a:pt x="245142" y="103072"/>
                  </a:lnTo>
                  <a:lnTo>
                    <a:pt x="287159" y="76258"/>
                  </a:lnTo>
                  <a:lnTo>
                    <a:pt x="331173" y="53327"/>
                  </a:lnTo>
                  <a:lnTo>
                    <a:pt x="376963" y="34365"/>
                  </a:lnTo>
                  <a:lnTo>
                    <a:pt x="424305" y="19463"/>
                  </a:lnTo>
                  <a:lnTo>
                    <a:pt x="472976" y="8709"/>
                  </a:lnTo>
                  <a:lnTo>
                    <a:pt x="522755" y="2192"/>
                  </a:lnTo>
                  <a:lnTo>
                    <a:pt x="573419" y="0"/>
                  </a:lnTo>
                  <a:lnTo>
                    <a:pt x="624082" y="2192"/>
                  </a:lnTo>
                  <a:lnTo>
                    <a:pt x="673861" y="8709"/>
                  </a:lnTo>
                  <a:lnTo>
                    <a:pt x="722533" y="19463"/>
                  </a:lnTo>
                  <a:lnTo>
                    <a:pt x="769903" y="34377"/>
                  </a:lnTo>
                  <a:lnTo>
                    <a:pt x="573419" y="34377"/>
                  </a:lnTo>
                  <a:lnTo>
                    <a:pt x="525791" y="36442"/>
                  </a:lnTo>
                  <a:lnTo>
                    <a:pt x="479000" y="42580"/>
                  </a:lnTo>
                  <a:lnTo>
                    <a:pt x="433251" y="52703"/>
                  </a:lnTo>
                  <a:lnTo>
                    <a:pt x="388753" y="66726"/>
                  </a:lnTo>
                  <a:lnTo>
                    <a:pt x="345713" y="84560"/>
                  </a:lnTo>
                  <a:lnTo>
                    <a:pt x="304339" y="106120"/>
                  </a:lnTo>
                  <a:lnTo>
                    <a:pt x="264838" y="131319"/>
                  </a:lnTo>
                  <a:lnTo>
                    <a:pt x="227418" y="160070"/>
                  </a:lnTo>
                  <a:lnTo>
                    <a:pt x="192285" y="192285"/>
                  </a:lnTo>
                  <a:lnTo>
                    <a:pt x="160069" y="227418"/>
                  </a:lnTo>
                  <a:lnTo>
                    <a:pt x="131319" y="264838"/>
                  </a:lnTo>
                  <a:lnTo>
                    <a:pt x="106120" y="304339"/>
                  </a:lnTo>
                  <a:lnTo>
                    <a:pt x="84560" y="345714"/>
                  </a:lnTo>
                  <a:lnTo>
                    <a:pt x="66726" y="388753"/>
                  </a:lnTo>
                  <a:lnTo>
                    <a:pt x="52703" y="433251"/>
                  </a:lnTo>
                  <a:lnTo>
                    <a:pt x="42580" y="479000"/>
                  </a:lnTo>
                  <a:lnTo>
                    <a:pt x="36442" y="525791"/>
                  </a:lnTo>
                  <a:lnTo>
                    <a:pt x="34377" y="573419"/>
                  </a:lnTo>
                  <a:lnTo>
                    <a:pt x="36442" y="621046"/>
                  </a:lnTo>
                  <a:lnTo>
                    <a:pt x="42580" y="667838"/>
                  </a:lnTo>
                  <a:lnTo>
                    <a:pt x="52703" y="713586"/>
                  </a:lnTo>
                  <a:lnTo>
                    <a:pt x="66726" y="758084"/>
                  </a:lnTo>
                  <a:lnTo>
                    <a:pt x="84560" y="801124"/>
                  </a:lnTo>
                  <a:lnTo>
                    <a:pt x="106120" y="842498"/>
                  </a:lnTo>
                  <a:lnTo>
                    <a:pt x="131319" y="881999"/>
                  </a:lnTo>
                  <a:lnTo>
                    <a:pt x="160069" y="919420"/>
                  </a:lnTo>
                  <a:lnTo>
                    <a:pt x="192285" y="954552"/>
                  </a:lnTo>
                  <a:lnTo>
                    <a:pt x="227418" y="986768"/>
                  </a:lnTo>
                  <a:lnTo>
                    <a:pt x="264838" y="1015518"/>
                  </a:lnTo>
                  <a:lnTo>
                    <a:pt x="304339" y="1040717"/>
                  </a:lnTo>
                  <a:lnTo>
                    <a:pt x="345713" y="1062277"/>
                  </a:lnTo>
                  <a:lnTo>
                    <a:pt x="388753" y="1080111"/>
                  </a:lnTo>
                  <a:lnTo>
                    <a:pt x="433251" y="1094134"/>
                  </a:lnTo>
                  <a:lnTo>
                    <a:pt x="479000" y="1104257"/>
                  </a:lnTo>
                  <a:lnTo>
                    <a:pt x="525791" y="1110395"/>
                  </a:lnTo>
                  <a:lnTo>
                    <a:pt x="573419" y="1112460"/>
                  </a:lnTo>
                  <a:lnTo>
                    <a:pt x="769903" y="1112460"/>
                  </a:lnTo>
                  <a:lnTo>
                    <a:pt x="722532" y="1127374"/>
                  </a:lnTo>
                  <a:lnTo>
                    <a:pt x="673860" y="1138128"/>
                  </a:lnTo>
                  <a:lnTo>
                    <a:pt x="624081" y="1144646"/>
                  </a:lnTo>
                  <a:lnTo>
                    <a:pt x="573419" y="1146838"/>
                  </a:lnTo>
                  <a:close/>
                </a:path>
                <a:path w="1147445" h="1147445">
                  <a:moveTo>
                    <a:pt x="769903" y="1112460"/>
                  </a:moveTo>
                  <a:lnTo>
                    <a:pt x="573419" y="1112460"/>
                  </a:lnTo>
                  <a:lnTo>
                    <a:pt x="621046" y="1110395"/>
                  </a:lnTo>
                  <a:lnTo>
                    <a:pt x="667837" y="1104257"/>
                  </a:lnTo>
                  <a:lnTo>
                    <a:pt x="713586" y="1094134"/>
                  </a:lnTo>
                  <a:lnTo>
                    <a:pt x="758084" y="1080111"/>
                  </a:lnTo>
                  <a:lnTo>
                    <a:pt x="801124" y="1062277"/>
                  </a:lnTo>
                  <a:lnTo>
                    <a:pt x="842498" y="1040717"/>
                  </a:lnTo>
                  <a:lnTo>
                    <a:pt x="881999" y="1015518"/>
                  </a:lnTo>
                  <a:lnTo>
                    <a:pt x="919420" y="986768"/>
                  </a:lnTo>
                  <a:lnTo>
                    <a:pt x="954552" y="954552"/>
                  </a:lnTo>
                  <a:lnTo>
                    <a:pt x="986768" y="919420"/>
                  </a:lnTo>
                  <a:lnTo>
                    <a:pt x="1015518" y="881999"/>
                  </a:lnTo>
                  <a:lnTo>
                    <a:pt x="1040717" y="842498"/>
                  </a:lnTo>
                  <a:lnTo>
                    <a:pt x="1062277" y="801124"/>
                  </a:lnTo>
                  <a:lnTo>
                    <a:pt x="1080111" y="758084"/>
                  </a:lnTo>
                  <a:lnTo>
                    <a:pt x="1094134" y="713586"/>
                  </a:lnTo>
                  <a:lnTo>
                    <a:pt x="1104257" y="667838"/>
                  </a:lnTo>
                  <a:lnTo>
                    <a:pt x="1110395" y="621046"/>
                  </a:lnTo>
                  <a:lnTo>
                    <a:pt x="1112460" y="573419"/>
                  </a:lnTo>
                  <a:lnTo>
                    <a:pt x="1110395" y="525791"/>
                  </a:lnTo>
                  <a:lnTo>
                    <a:pt x="1104257" y="479000"/>
                  </a:lnTo>
                  <a:lnTo>
                    <a:pt x="1094134" y="433251"/>
                  </a:lnTo>
                  <a:lnTo>
                    <a:pt x="1080111" y="388753"/>
                  </a:lnTo>
                  <a:lnTo>
                    <a:pt x="1062277" y="345713"/>
                  </a:lnTo>
                  <a:lnTo>
                    <a:pt x="1040717" y="304339"/>
                  </a:lnTo>
                  <a:lnTo>
                    <a:pt x="1015518" y="264838"/>
                  </a:lnTo>
                  <a:lnTo>
                    <a:pt x="986768" y="227418"/>
                  </a:lnTo>
                  <a:lnTo>
                    <a:pt x="954552" y="192285"/>
                  </a:lnTo>
                  <a:lnTo>
                    <a:pt x="919420" y="160070"/>
                  </a:lnTo>
                  <a:lnTo>
                    <a:pt x="881999" y="131319"/>
                  </a:lnTo>
                  <a:lnTo>
                    <a:pt x="842498" y="106120"/>
                  </a:lnTo>
                  <a:lnTo>
                    <a:pt x="801124" y="84560"/>
                  </a:lnTo>
                  <a:lnTo>
                    <a:pt x="758084" y="66726"/>
                  </a:lnTo>
                  <a:lnTo>
                    <a:pt x="713586" y="52703"/>
                  </a:lnTo>
                  <a:lnTo>
                    <a:pt x="667837" y="42580"/>
                  </a:lnTo>
                  <a:lnTo>
                    <a:pt x="621046" y="36442"/>
                  </a:lnTo>
                  <a:lnTo>
                    <a:pt x="573419" y="34377"/>
                  </a:lnTo>
                  <a:lnTo>
                    <a:pt x="769903" y="34377"/>
                  </a:lnTo>
                  <a:lnTo>
                    <a:pt x="815664" y="53327"/>
                  </a:lnTo>
                  <a:lnTo>
                    <a:pt x="859678" y="76258"/>
                  </a:lnTo>
                  <a:lnTo>
                    <a:pt x="901695" y="103072"/>
                  </a:lnTo>
                  <a:lnTo>
                    <a:pt x="941492" y="133680"/>
                  </a:lnTo>
                  <a:lnTo>
                    <a:pt x="978846" y="167992"/>
                  </a:lnTo>
                  <a:lnTo>
                    <a:pt x="1013157" y="205406"/>
                  </a:lnTo>
                  <a:lnTo>
                    <a:pt x="1043765" y="245235"/>
                  </a:lnTo>
                  <a:lnTo>
                    <a:pt x="1070579" y="287261"/>
                  </a:lnTo>
                  <a:lnTo>
                    <a:pt x="1093511" y="331268"/>
                  </a:lnTo>
                  <a:lnTo>
                    <a:pt x="1112472" y="377038"/>
                  </a:lnTo>
                  <a:lnTo>
                    <a:pt x="1127374" y="424355"/>
                  </a:lnTo>
                  <a:lnTo>
                    <a:pt x="1138128" y="473003"/>
                  </a:lnTo>
                  <a:lnTo>
                    <a:pt x="1144645" y="522763"/>
                  </a:lnTo>
                  <a:lnTo>
                    <a:pt x="1146838" y="573419"/>
                  </a:lnTo>
                  <a:lnTo>
                    <a:pt x="1144645" y="624082"/>
                  </a:lnTo>
                  <a:lnTo>
                    <a:pt x="1138128" y="673861"/>
                  </a:lnTo>
                  <a:lnTo>
                    <a:pt x="1127374" y="722533"/>
                  </a:lnTo>
                  <a:lnTo>
                    <a:pt x="1112472" y="769874"/>
                  </a:lnTo>
                  <a:lnTo>
                    <a:pt x="1093511" y="815664"/>
                  </a:lnTo>
                  <a:lnTo>
                    <a:pt x="1070579" y="859678"/>
                  </a:lnTo>
                  <a:lnTo>
                    <a:pt x="1043765" y="901695"/>
                  </a:lnTo>
                  <a:lnTo>
                    <a:pt x="1013157" y="941492"/>
                  </a:lnTo>
                  <a:lnTo>
                    <a:pt x="978846" y="978846"/>
                  </a:lnTo>
                  <a:lnTo>
                    <a:pt x="941492" y="1013158"/>
                  </a:lnTo>
                  <a:lnTo>
                    <a:pt x="901695" y="1043765"/>
                  </a:lnTo>
                  <a:lnTo>
                    <a:pt x="859678" y="1070579"/>
                  </a:lnTo>
                  <a:lnTo>
                    <a:pt x="815664" y="1093511"/>
                  </a:lnTo>
                  <a:lnTo>
                    <a:pt x="769903" y="111246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00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906502" y="5434893"/>
              <a:ext cx="361950" cy="457200"/>
            </a:xfrm>
            <a:custGeom>
              <a:avLst/>
              <a:gdLst/>
              <a:ahLst/>
              <a:cxnLst/>
              <a:rect l="l" t="t" r="r" b="b"/>
              <a:pathLst>
                <a:path w="361950" h="457200">
                  <a:moveTo>
                    <a:pt x="316628" y="457199"/>
                  </a:moveTo>
                  <a:lnTo>
                    <a:pt x="45006" y="457199"/>
                  </a:lnTo>
                  <a:lnTo>
                    <a:pt x="27431" y="453608"/>
                  </a:lnTo>
                  <a:lnTo>
                    <a:pt x="13131" y="443812"/>
                  </a:lnTo>
                  <a:lnTo>
                    <a:pt x="3517" y="429280"/>
                  </a:lnTo>
                  <a:lnTo>
                    <a:pt x="0" y="411479"/>
                  </a:lnTo>
                  <a:lnTo>
                    <a:pt x="226" y="45719"/>
                  </a:lnTo>
                  <a:lnTo>
                    <a:pt x="3744" y="27919"/>
                  </a:lnTo>
                  <a:lnTo>
                    <a:pt x="13357" y="13387"/>
                  </a:lnTo>
                  <a:lnTo>
                    <a:pt x="27657" y="3591"/>
                  </a:lnTo>
                  <a:lnTo>
                    <a:pt x="45232" y="0"/>
                  </a:lnTo>
                  <a:lnTo>
                    <a:pt x="226163" y="0"/>
                  </a:lnTo>
                  <a:lnTo>
                    <a:pt x="260087" y="34289"/>
                  </a:lnTo>
                  <a:lnTo>
                    <a:pt x="203546" y="34289"/>
                  </a:lnTo>
                  <a:lnTo>
                    <a:pt x="203546" y="160019"/>
                  </a:lnTo>
                  <a:lnTo>
                    <a:pt x="361861" y="160019"/>
                  </a:lnTo>
                  <a:lnTo>
                    <a:pt x="361861" y="228599"/>
                  </a:lnTo>
                  <a:lnTo>
                    <a:pt x="90465" y="228599"/>
                  </a:lnTo>
                  <a:lnTo>
                    <a:pt x="90465" y="274319"/>
                  </a:lnTo>
                  <a:lnTo>
                    <a:pt x="361861" y="274319"/>
                  </a:lnTo>
                  <a:lnTo>
                    <a:pt x="361861" y="320039"/>
                  </a:lnTo>
                  <a:lnTo>
                    <a:pt x="90465" y="320039"/>
                  </a:lnTo>
                  <a:lnTo>
                    <a:pt x="90465" y="365759"/>
                  </a:lnTo>
                  <a:lnTo>
                    <a:pt x="361861" y="365759"/>
                  </a:lnTo>
                  <a:lnTo>
                    <a:pt x="361861" y="411479"/>
                  </a:lnTo>
                  <a:lnTo>
                    <a:pt x="358307" y="429280"/>
                  </a:lnTo>
                  <a:lnTo>
                    <a:pt x="348616" y="443812"/>
                  </a:lnTo>
                  <a:lnTo>
                    <a:pt x="334239" y="453608"/>
                  </a:lnTo>
                  <a:lnTo>
                    <a:pt x="316628" y="457199"/>
                  </a:lnTo>
                  <a:close/>
                </a:path>
                <a:path w="361950" h="457200">
                  <a:moveTo>
                    <a:pt x="361861" y="160019"/>
                  </a:moveTo>
                  <a:lnTo>
                    <a:pt x="327936" y="160019"/>
                  </a:lnTo>
                  <a:lnTo>
                    <a:pt x="203546" y="34289"/>
                  </a:lnTo>
                  <a:lnTo>
                    <a:pt x="260087" y="34289"/>
                  </a:lnTo>
                  <a:lnTo>
                    <a:pt x="361861" y="137159"/>
                  </a:lnTo>
                  <a:lnTo>
                    <a:pt x="361861" y="160019"/>
                  </a:lnTo>
                  <a:close/>
                </a:path>
                <a:path w="361950" h="457200">
                  <a:moveTo>
                    <a:pt x="361861" y="274319"/>
                  </a:moveTo>
                  <a:lnTo>
                    <a:pt x="271395" y="274319"/>
                  </a:lnTo>
                  <a:lnTo>
                    <a:pt x="271395" y="228599"/>
                  </a:lnTo>
                  <a:lnTo>
                    <a:pt x="361861" y="228599"/>
                  </a:lnTo>
                  <a:lnTo>
                    <a:pt x="361861" y="274319"/>
                  </a:lnTo>
                  <a:close/>
                </a:path>
                <a:path w="361950" h="457200">
                  <a:moveTo>
                    <a:pt x="361861" y="365759"/>
                  </a:moveTo>
                  <a:lnTo>
                    <a:pt x="271395" y="365759"/>
                  </a:lnTo>
                  <a:lnTo>
                    <a:pt x="271395" y="320039"/>
                  </a:lnTo>
                  <a:lnTo>
                    <a:pt x="361861" y="320039"/>
                  </a:lnTo>
                  <a:lnTo>
                    <a:pt x="361861" y="36575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000">
                <a:solidFill>
                  <a:srgbClr val="0000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431" y="2845729"/>
            <a:ext cx="4311650" cy="1499555"/>
          </a:xfrm>
          <a:prstGeom prst="rect">
            <a:avLst/>
          </a:prstGeom>
        </p:spPr>
        <p:txBody>
          <a:bodyPr vert="horz" wrap="square" lIns="0" tIns="27093" rIns="0" bIns="0" rtlCol="0">
            <a:spAutoFit/>
          </a:bodyPr>
          <a:lstStyle/>
          <a:p>
            <a:pPr marL="347573" marR="3387" indent="-339530">
              <a:lnSpc>
                <a:spcPts val="3754"/>
              </a:lnSpc>
              <a:spcBef>
                <a:spcPts val="213"/>
              </a:spcBef>
            </a:pPr>
            <a:r>
              <a:rPr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indivíduos com LPUC  foi de 0,57 0,19 cm²</a:t>
            </a:r>
          </a:p>
          <a:p>
            <a:pPr marR="151138" algn="ctr">
              <a:spcBef>
                <a:spcPts val="1033"/>
              </a:spcBef>
            </a:pPr>
            <a:r>
              <a:rPr sz="2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431" y="1182657"/>
            <a:ext cx="7010400" cy="1175962"/>
          </a:xfrm>
          <a:prstGeom prst="rect">
            <a:avLst/>
          </a:prstGeom>
        </p:spPr>
        <p:txBody>
          <a:bodyPr vert="horz" wrap="square" lIns="0" tIns="21589" rIns="0" bIns="0" rtlCol="0" anchor="ctr">
            <a:spAutoFit/>
          </a:bodyPr>
          <a:lstStyle/>
          <a:p>
            <a:pPr marL="1440252" marR="3387" indent="-789979">
              <a:lnSpc>
                <a:spcPts val="4547"/>
              </a:lnSpc>
              <a:spcBef>
                <a:spcPts val="169"/>
              </a:spcBef>
            </a:pPr>
            <a:r>
              <a:rPr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relação aos indivíduos com fissuras  unilaterais, a área nasal média 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14575" y="2406535"/>
            <a:ext cx="3742267" cy="1502976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algn="ctr">
              <a:spcBef>
                <a:spcPts val="540"/>
              </a:spcBef>
            </a:pPr>
            <a:r>
              <a:rPr sz="24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Hairfield e Warren (1989)</a:t>
            </a:r>
            <a:endParaRPr sz="24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977" marR="173575" algn="ctr">
              <a:lnSpc>
                <a:spcPts val="3754"/>
              </a:lnSpc>
              <a:spcBef>
                <a:spcPts val="660"/>
              </a:spcBef>
            </a:pPr>
            <a:r>
              <a:rPr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0,41 0,13 cm² em 11  adultos</a:t>
            </a:r>
            <a:endParaRPr sz="24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5472" y="4396621"/>
            <a:ext cx="11082020" cy="1486731"/>
          </a:xfrm>
          <a:prstGeom prst="rect">
            <a:avLst/>
          </a:prstGeom>
        </p:spPr>
        <p:txBody>
          <a:bodyPr vert="horz" wrap="square" lIns="0" tIns="9313" rIns="0" bIns="0" rtlCol="0">
            <a:spAutoFit/>
          </a:bodyPr>
          <a:lstStyle/>
          <a:p>
            <a:pPr marL="8044" marR="3387" algn="ctr">
              <a:lnSpc>
                <a:spcPct val="100299"/>
              </a:lnSpc>
              <a:spcBef>
                <a:spcPts val="73"/>
              </a:spcBef>
            </a:pPr>
            <a:r>
              <a:rPr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explicação para a diferença observada é o fato de que o as  deformidades nasais típicas das fissuras unilaterais nem sempre  estão presentes e sua gravidade varia muito entre os indivíduos  como enfatizam Warren e Drake (1993).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9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7307" y="1461883"/>
            <a:ext cx="10146453" cy="1759307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algn="ctr">
              <a:lnSpc>
                <a:spcPct val="200000"/>
              </a:lnSpc>
              <a:spcBef>
                <a:spcPts val="63"/>
              </a:spcBef>
            </a:pPr>
            <a:r>
              <a:rPr sz="2000" spc="14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Embora </a:t>
            </a:r>
            <a:r>
              <a:rPr sz="2000" spc="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sz="2000" spc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tenha </a:t>
            </a:r>
            <a:r>
              <a:rPr sz="2000" spc="1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sido </a:t>
            </a:r>
            <a:r>
              <a:rPr sz="2000" spc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000" spc="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sz="2000" spc="7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</a:t>
            </a:r>
            <a:r>
              <a:rPr sz="2000" spc="1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2000" spc="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 </a:t>
            </a:r>
            <a:r>
              <a:rPr sz="2000" spc="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estudo, </a:t>
            </a:r>
            <a:r>
              <a:rPr sz="2000" spc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000" spc="19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</a:t>
            </a:r>
            <a:r>
              <a:rPr sz="2000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sz="2000" spc="39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sz="2000" spc="12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sz="2000" spc="10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</a:t>
            </a:r>
            <a:r>
              <a:rPr sz="2000" spc="11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validar </a:t>
            </a:r>
            <a:r>
              <a:rPr sz="2000" spc="2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2000" spc="1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avaliações </a:t>
            </a:r>
            <a:r>
              <a:rPr sz="2000" spc="10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realizadas </a:t>
            </a:r>
            <a:r>
              <a:rPr sz="2000" spc="8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sz="2000" spc="3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</a:t>
            </a:r>
            <a:r>
              <a:rPr sz="2000" spc="5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permitiu </a:t>
            </a:r>
            <a:r>
              <a:rPr sz="2000" spc="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6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sz="2000" spc="-20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sz="2000" spc="-20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000" spc="-2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</a:t>
            </a:r>
            <a:r>
              <a:rPr sz="2000" spc="-20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-2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6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sz="2000" spc="-20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</a:t>
            </a:r>
            <a:r>
              <a:rPr sz="2000" spc="-20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unilateral</a:t>
            </a:r>
            <a:r>
              <a:rPr sz="2000" spc="-20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6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sz="2000" spc="-10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7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1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7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4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1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2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3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2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3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2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7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2000" spc="1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7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3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25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3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37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147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38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3480" y="3849160"/>
            <a:ext cx="2790190" cy="10032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193463" rIns="0" bIns="0" rtlCol="0">
            <a:spAutoFit/>
          </a:bodyPr>
          <a:lstStyle/>
          <a:p>
            <a:pPr algn="ctr">
              <a:spcBef>
                <a:spcPts val="1523"/>
              </a:spcBef>
            </a:pP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Lado fissurado</a:t>
            </a:r>
          </a:p>
          <a:p>
            <a:pPr algn="ctr">
              <a:spcBef>
                <a:spcPts val="1460"/>
              </a:spcBef>
            </a:pP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0,19 0,09 cm²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62371" y="3918172"/>
            <a:ext cx="3565313" cy="8280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8043" rIns="0" bIns="0" rtlCol="0">
            <a:spAutoFit/>
          </a:bodyPr>
          <a:lstStyle/>
          <a:p>
            <a:pPr marL="524536" marR="3387" indent="-516492" algn="ctr">
              <a:lnSpc>
                <a:spcPct val="138800"/>
              </a:lnSpc>
              <a:spcBef>
                <a:spcPts val="63"/>
              </a:spcBef>
            </a:pP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Lado não </a:t>
            </a:r>
            <a:r>
              <a:rPr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fissurado</a:t>
            </a: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4536" marR="3387" indent="-516492" algn="ctr">
              <a:lnSpc>
                <a:spcPct val="138800"/>
              </a:lnSpc>
              <a:spcBef>
                <a:spcPts val="63"/>
              </a:spcBef>
            </a:pPr>
            <a:r>
              <a:rPr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0,39 </a:t>
            </a: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0,18 cm²</a:t>
            </a:r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315" y="1987170"/>
            <a:ext cx="4430183" cy="936581"/>
          </a:xfrm>
          <a:prstGeom prst="rect">
            <a:avLst/>
          </a:prstGeom>
        </p:spPr>
        <p:txBody>
          <a:bodyPr vert="horz" wrap="square" lIns="0" tIns="13123" rIns="0" bIns="0" rtlCol="0" anchor="ctr">
            <a:spAutoFit/>
          </a:bodyPr>
          <a:lstStyle/>
          <a:p>
            <a:pPr marL="51226" marR="3387" indent="-43181">
              <a:lnSpc>
                <a:spcPct val="150000"/>
              </a:lnSpc>
              <a:spcBef>
                <a:spcPts val="103"/>
              </a:spcBef>
            </a:pP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Sandham e Solow (1987)  Sandham e Murray (1993)  Warren et al. (1998)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37921" y="1492589"/>
            <a:ext cx="5623983" cy="141776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8467" marR="3387" algn="ctr">
              <a:lnSpc>
                <a:spcPct val="150000"/>
              </a:lnSpc>
              <a:spcBef>
                <a:spcPts val="150"/>
              </a:spcBef>
            </a:pP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Observaram maior resistência  do lado fissurado ao medir a  resistência nasal pela  rinomanometria padrão</a:t>
            </a:r>
            <a:endParaRPr sz="20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709" y="3640478"/>
            <a:ext cx="4672753" cy="185734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 marR="3387" indent="-423" algn="ctr">
              <a:lnSpc>
                <a:spcPct val="150000"/>
              </a:lnSpc>
              <a:spcBef>
                <a:spcPts val="83"/>
              </a:spcBef>
            </a:pP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relação às fissuras  bilaterais, no presente  estudo a área nasal média  de e 17 indivíduos com  BCLP foi de 0,47 0,16 cm² -  PR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38073" y="3404448"/>
            <a:ext cx="5077460" cy="185734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lnSpc>
                <a:spcPct val="150000"/>
              </a:lnSpc>
              <a:spcBef>
                <a:spcPts val="83"/>
              </a:spcBef>
            </a:pPr>
            <a:r>
              <a:rPr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Hairfield e Warren (1989)</a:t>
            </a:r>
            <a:endParaRPr sz="20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0"/>
              </a:spcBef>
            </a:pPr>
            <a:endParaRPr sz="20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86" marR="3387" indent="-481777">
              <a:lnSpc>
                <a:spcPct val="150000"/>
              </a:lnSpc>
            </a:pP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0,45 0,29 cm² em nove adultos  com esse tipo de fissura</a:t>
            </a:r>
            <a:endParaRPr sz="20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  <p:sp>
        <p:nvSpPr>
          <p:cNvPr id="9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848" y="3106685"/>
            <a:ext cx="4418956" cy="839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pt-BR" sz="5400" spc="650" dirty="0" smtClean="0">
                <a:solidFill>
                  <a:srgbClr val="BAEA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</a:t>
            </a:r>
            <a:endParaRPr sz="5400" dirty="0">
              <a:solidFill>
                <a:srgbClr val="BAEA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41845" y="3106685"/>
            <a:ext cx="4632570" cy="839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8467" rIns="0" bIns="0" rtlCol="0" anchor="ctr">
            <a:spAutoFit/>
          </a:bodyPr>
          <a:lstStyle/>
          <a:p>
            <a:pPr marL="8467" algn="ctr">
              <a:lnSpc>
                <a:spcPct val="100000"/>
              </a:lnSpc>
              <a:spcBef>
                <a:spcPts val="67"/>
              </a:spcBef>
            </a:pPr>
            <a:r>
              <a:rPr lang="pt-BR" sz="5400" dirty="0" smtClean="0">
                <a:solidFill>
                  <a:srgbClr val="BAEA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UNILATERAL</a:t>
            </a:r>
            <a:endParaRPr sz="5400" dirty="0">
              <a:solidFill>
                <a:srgbClr val="BAEA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92770" y="1271994"/>
            <a:ext cx="4571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553" y="1595674"/>
            <a:ext cx="3435350" cy="492806"/>
          </a:xfrm>
          <a:prstGeom prst="rect">
            <a:avLst/>
          </a:prstGeom>
        </p:spPr>
        <p:txBody>
          <a:bodyPr vert="horz" wrap="square" lIns="0" tIns="10583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3"/>
              </a:spcBef>
            </a:pPr>
            <a:r>
              <a:rPr sz="3133" i="1" spc="-19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(</a:t>
            </a:r>
            <a:r>
              <a:rPr sz="3133" i="1" spc="22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D</a:t>
            </a:r>
            <a:r>
              <a:rPr sz="3133" i="1" spc="-9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r</a:t>
            </a:r>
            <a:r>
              <a:rPr sz="3133" i="1" spc="9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3133" i="1" spc="15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k</a:t>
            </a:r>
            <a:r>
              <a:rPr sz="3133" i="1" spc="4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3133" i="1" spc="-23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133" i="1" spc="4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3133" i="1" spc="-6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t</a:t>
            </a:r>
            <a:r>
              <a:rPr sz="3133" i="1" spc="-23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133" i="1" spc="9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3133" i="1" spc="-5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l</a:t>
            </a:r>
            <a:r>
              <a:rPr sz="3133" i="1" spc="-41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.</a:t>
            </a:r>
            <a:r>
              <a:rPr sz="3133" i="1" spc="-37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,</a:t>
            </a:r>
            <a:r>
              <a:rPr sz="3133" i="1" spc="-23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133" i="1" spc="-37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1</a:t>
            </a:r>
            <a:r>
              <a:rPr sz="3133" i="1" spc="28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99</a:t>
            </a:r>
            <a:r>
              <a:rPr sz="3133" i="1" spc="306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3</a:t>
            </a:r>
            <a:r>
              <a:rPr sz="3133" i="1" spc="-17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)</a:t>
            </a:r>
            <a:endParaRPr sz="3133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1060" y="1593580"/>
            <a:ext cx="3921337" cy="492806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3133" i="1" spc="-19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(</a:t>
            </a:r>
            <a:r>
              <a:rPr sz="3133" i="1" spc="21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W</a:t>
            </a:r>
            <a:r>
              <a:rPr sz="3133" i="1" spc="9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3133" i="1" spc="-9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rr</a:t>
            </a:r>
            <a:r>
              <a:rPr sz="3133" i="1" spc="4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3133" i="1" spc="7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n</a:t>
            </a:r>
            <a:r>
              <a:rPr sz="3133" i="1" spc="-23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133" i="1" spc="4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3133" i="1" spc="-6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t</a:t>
            </a:r>
            <a:r>
              <a:rPr sz="3133" i="1" spc="-23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133" i="1" spc="9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3133" i="1" spc="-5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l</a:t>
            </a:r>
            <a:r>
              <a:rPr sz="3133" i="1" spc="-41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.</a:t>
            </a:r>
            <a:r>
              <a:rPr sz="3133" i="1" spc="-23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133" i="1" spc="-19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(</a:t>
            </a:r>
            <a:r>
              <a:rPr sz="3133" i="1" spc="-37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1</a:t>
            </a:r>
            <a:r>
              <a:rPr sz="3133" i="1" spc="28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99</a:t>
            </a:r>
            <a:r>
              <a:rPr sz="3133" i="1" spc="207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2</a:t>
            </a:r>
            <a:r>
              <a:rPr sz="3133" i="1" spc="9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a</a:t>
            </a:r>
            <a:r>
              <a:rPr sz="3133" i="1" spc="-173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)</a:t>
            </a:r>
            <a:endParaRPr sz="3133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656272" y="2666321"/>
            <a:ext cx="8941064" cy="2478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28787" rIns="0" bIns="0" rtlCol="0">
            <a:spAutoFit/>
          </a:bodyPr>
          <a:lstStyle/>
          <a:p>
            <a:pPr marL="8044" marR="3387" algn="ctr">
              <a:lnSpc>
                <a:spcPts val="4547"/>
              </a:lnSpc>
              <a:spcBef>
                <a:spcPts val="227"/>
              </a:spcBef>
            </a:pPr>
            <a:r>
              <a:rPr dirty="0">
                <a:solidFill>
                  <a:schemeClr val="bg1"/>
                </a:solidFill>
              </a:rPr>
              <a:t>Concluíram que a diferença nas dimensões  nasais de crianças previamente relatada  por Warren et al. (1988) tendem a  desaparecer com o tempo.</a:t>
            </a:r>
          </a:p>
          <a:p>
            <a:pPr marL="472040" marR="466960" algn="ctr">
              <a:lnSpc>
                <a:spcPts val="4554"/>
              </a:lnSpc>
            </a:pPr>
            <a:r>
              <a:rPr dirty="0">
                <a:solidFill>
                  <a:schemeClr val="bg1"/>
                </a:solidFill>
              </a:rPr>
              <a:t>Este efeito foi confirmado no presente  estudo</a:t>
            </a:r>
          </a:p>
        </p:txBody>
      </p:sp>
      <p:sp>
        <p:nvSpPr>
          <p:cNvPr id="5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28" y="1244090"/>
            <a:ext cx="12055263" cy="14811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8044" marR="3387" algn="ctr">
              <a:lnSpc>
                <a:spcPts val="3754"/>
              </a:lnSpc>
              <a:spcBef>
                <a:spcPts val="150"/>
              </a:spcBef>
            </a:pPr>
            <a:r>
              <a:rPr sz="2000" spc="2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resumo,</a:t>
            </a:r>
            <a:r>
              <a:rPr sz="2000" spc="-2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observou-se</a:t>
            </a:r>
            <a:r>
              <a:rPr sz="2000" spc="-2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000" spc="-2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9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2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z="2000" spc="-2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000" spc="-2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indivíduos</a:t>
            </a:r>
            <a:r>
              <a:rPr sz="2000" spc="-2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comBFLP </a:t>
            </a:r>
            <a:r>
              <a:rPr sz="2000" spc="-9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apresentaram </a:t>
            </a:r>
            <a:r>
              <a:rPr sz="2000" spc="1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sz="2000" spc="9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sz="2000" spc="15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</a:t>
            </a:r>
            <a:r>
              <a:rPr sz="2000" spc="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</a:t>
            </a:r>
            <a:r>
              <a:rPr sz="2000" spc="9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significativamente </a:t>
            </a:r>
            <a:r>
              <a:rPr sz="2000" spc="9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</a:t>
            </a:r>
            <a:r>
              <a:rPr sz="2000" spc="-9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9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sz="2000" spc="10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1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6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2000" spc="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10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9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9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7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3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-3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9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1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6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2000" spc="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10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9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spc="9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23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27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19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21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</a:t>
            </a:r>
            <a:r>
              <a:rPr sz="2000" spc="1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apresentando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intermediário.</a:t>
            </a:r>
            <a:endParaRPr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557" y="2838113"/>
            <a:ext cx="11706860" cy="507403"/>
          </a:xfrm>
          <a:prstGeom prst="rect">
            <a:avLst/>
          </a:prstGeom>
        </p:spPr>
        <p:txBody>
          <a:bodyPr vert="horz" wrap="square" lIns="0" tIns="19896" rIns="0" bIns="0" rtlCol="0" anchor="ctr">
            <a:spAutoFit/>
          </a:bodyPr>
          <a:lstStyle/>
          <a:p>
            <a:pPr marL="3376675" marR="3387" indent="-3368632">
              <a:lnSpc>
                <a:spcPts val="3754"/>
              </a:lnSpc>
              <a:spcBef>
                <a:spcPts val="156"/>
              </a:spcBef>
            </a:pPr>
            <a:r>
              <a:rPr sz="2000" spc="37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diferenças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sz="2000" spc="-2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8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0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</a:t>
            </a:r>
            <a:r>
              <a:rPr sz="2000" spc="-2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evidentes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2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2000" spc="-2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</a:t>
            </a:r>
            <a:r>
              <a:rPr sz="2000" spc="-9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9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3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10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000" spc="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000" spc="13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9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3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23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1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000" spc="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-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6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000" spc="-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000" spc="10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000" spc="13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3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000" spc="-40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065" y="4354844"/>
            <a:ext cx="127000" cy="126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97933" y="4136827"/>
            <a:ext cx="546100" cy="31846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2000" b="1" spc="27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b="1" spc="32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sz="20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220" y="5886452"/>
            <a:ext cx="127000" cy="1269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7933" y="5087369"/>
            <a:ext cx="552027" cy="31846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8467">
              <a:spcBef>
                <a:spcPts val="83"/>
              </a:spcBef>
            </a:pPr>
            <a:r>
              <a:rPr sz="2000" b="1" spc="317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000" b="1" spc="27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01552" y="4044276"/>
            <a:ext cx="10029190" cy="1561111"/>
          </a:xfrm>
          <a:prstGeom prst="rect">
            <a:avLst/>
          </a:prstGeom>
        </p:spPr>
        <p:txBody>
          <a:bodyPr vert="horz" wrap="square" lIns="0" tIns="9313" rIns="0" bIns="0" rtlCol="0">
            <a:spAutoFit/>
          </a:bodyPr>
          <a:lstStyle/>
          <a:p>
            <a:pPr marL="8044" marR="3387" algn="ctr">
              <a:lnSpc>
                <a:spcPct val="100299"/>
              </a:lnSpc>
              <a:spcBef>
                <a:spcPts val="73"/>
              </a:spcBef>
            </a:pPr>
            <a:r>
              <a:rPr sz="2000" spc="30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sz="2000" spc="-14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indivíduos</a:t>
            </a:r>
            <a:r>
              <a:rPr sz="2000" spc="-14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comevidência</a:t>
            </a:r>
            <a:r>
              <a:rPr sz="2000" spc="-14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obstrução</a:t>
            </a:r>
            <a:r>
              <a:rPr sz="2000" spc="-14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</a:t>
            </a:r>
            <a:r>
              <a:rPr sz="2000" spc="-8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(área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0,40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cm2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000" spc="-14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41%para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4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BCLP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9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2000" spc="-8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UCLP</a:t>
            </a:r>
            <a:endParaRPr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9664" marR="1176926" indent="-1468193">
              <a:lnSpc>
                <a:spcPct val="100299"/>
              </a:lnSpc>
              <a:spcBef>
                <a:spcPts val="2497"/>
              </a:spcBef>
            </a:pPr>
            <a:r>
              <a:rPr sz="2000" spc="1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</a:t>
            </a:r>
            <a:r>
              <a:rPr sz="2000" spc="-1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000" spc="-1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9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sz="2000" spc="-1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fissura,</a:t>
            </a:r>
            <a:r>
              <a:rPr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nenhum</a:t>
            </a:r>
            <a:r>
              <a:rPr sz="2000" spc="-1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 </a:t>
            </a:r>
            <a:r>
              <a:rPr sz="2000" spc="-85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apresentouárea</a:t>
            </a:r>
            <a:r>
              <a:rPr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</a:t>
            </a:r>
            <a:r>
              <a:rPr sz="2000" spc="-14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7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subnorma</a:t>
            </a:r>
            <a:endParaRPr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38865" y="1848470"/>
            <a:ext cx="3722494" cy="461665"/>
          </a:xfrm>
          <a:prstGeom prst="rect">
            <a:avLst/>
          </a:prstGeom>
          <a:solidFill>
            <a:srgbClr val="119DC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HIPERNASALIDADE</a:t>
            </a:r>
            <a:endParaRPr lang="pt-BR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052618" y="1848470"/>
            <a:ext cx="3494867" cy="461665"/>
          </a:xfrm>
          <a:prstGeom prst="rect">
            <a:avLst/>
          </a:prstGeom>
          <a:solidFill>
            <a:srgbClr val="119DC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HIPONASALIDADE</a:t>
            </a:r>
            <a:endParaRPr lang="pt-BR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97711" y="1848469"/>
            <a:ext cx="312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PARADOXO</a:t>
            </a:r>
            <a:endParaRPr lang="pt-B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43548" y="2845286"/>
            <a:ext cx="859831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nariz é um importante regulador das pressões geradas na fala quando a função velofaríngea está alterada. 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2497" y="4655530"/>
            <a:ext cx="15161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pc="300" dirty="0" smtClean="0">
                <a:solidFill>
                  <a:srgbClr val="EE04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“UM NARIZ BOM PARA RESPIRAR É MUITAS VEZES UM NARIZ RUIM PARA FALAR” </a:t>
            </a:r>
            <a:endParaRPr lang="pt-BR" spc="300" dirty="0">
              <a:solidFill>
                <a:srgbClr val="EE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INTRODUÇÃO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615" y="1734608"/>
            <a:ext cx="9588923" cy="3927571"/>
          </a:xfrm>
          <a:prstGeom prst="rect">
            <a:avLst/>
          </a:prstGeom>
        </p:spPr>
        <p:txBody>
          <a:bodyPr vert="horz" wrap="square" lIns="0" tIns="23707" rIns="0" bIns="0" rtlCol="0">
            <a:spAutoFit/>
          </a:bodyPr>
          <a:lstStyle/>
          <a:p>
            <a:pPr marL="8044" marR="3387" indent="-423" algn="ctr">
              <a:lnSpc>
                <a:spcPct val="150000"/>
              </a:lnSpc>
              <a:spcBef>
                <a:spcPts val="187"/>
              </a:spcBef>
            </a:pPr>
            <a:r>
              <a:rPr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diferenças quanto à evidência deobstrução  nasal também foram observadas na RA, que  revelouproporções de 59% no </a:t>
            </a:r>
            <a:r>
              <a:rPr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fissura bilateral</a:t>
            </a:r>
            <a:r>
              <a:rPr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 no </a:t>
            </a:r>
            <a:r>
              <a:rPr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fissura unilateral</a:t>
            </a:r>
            <a:r>
              <a:rPr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5%no </a:t>
            </a:r>
            <a:r>
              <a:rPr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fissura palatina</a:t>
            </a:r>
            <a:r>
              <a:rPr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4" marR="3387" indent="-423" algn="ctr">
              <a:lnSpc>
                <a:spcPct val="150000"/>
              </a:lnSpc>
              <a:spcBef>
                <a:spcPts val="187"/>
              </a:spcBef>
            </a:pPr>
            <a:r>
              <a:rPr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  confirma que adultos com </a:t>
            </a:r>
            <a:r>
              <a:rPr lang="pt-B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 </a:t>
            </a:r>
            <a:r>
              <a:rPr lang="pt-BR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labiopalatina</a:t>
            </a:r>
            <a:r>
              <a:rPr lang="pt-B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bilateral</a:t>
            </a:r>
            <a:r>
              <a:rPr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têm</a:t>
            </a:r>
            <a:r>
              <a:rPr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pt-B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</a:t>
            </a:r>
            <a:r>
              <a:rPr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obstrução nasal, em comparação com  aqueles com </a:t>
            </a:r>
            <a:r>
              <a:rPr lang="pt-B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 </a:t>
            </a:r>
            <a:r>
              <a:rPr lang="pt-BR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labiopalatina</a:t>
            </a:r>
            <a:r>
              <a:rPr lang="pt-B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unilateral </a:t>
            </a:r>
            <a:r>
              <a:rPr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fissura palatina </a:t>
            </a:r>
            <a:r>
              <a:rPr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</a:t>
            </a:r>
            <a:r>
              <a:rPr lang="pt-B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ta: Pentágono 11">
            <a:extLst>
              <a:ext uri="{FF2B5EF4-FFF2-40B4-BE49-F238E27FC236}">
                <a16:creationId xmlns:a16="http://schemas.microsoft.com/office/drawing/2014/main" id="{53CCE2AE-F12A-4FB7-9988-7BC299F5B593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entágono 12">
            <a:extLst>
              <a:ext uri="{FF2B5EF4-FFF2-40B4-BE49-F238E27FC236}">
                <a16:creationId xmlns:a16="http://schemas.microsoft.com/office/drawing/2014/main" id="{2036DCBB-FF52-4F74-AE27-9B375475DC5A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2C6271A-702C-4AEB-BCC1-811FC127E25E}"/>
              </a:ext>
            </a:extLst>
          </p:cNvPr>
          <p:cNvSpPr txBox="1">
            <a:spLocks/>
          </p:cNvSpPr>
          <p:nvPr/>
        </p:nvSpPr>
        <p:spPr>
          <a:xfrm>
            <a:off x="0" y="-33506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DISCUSSÃO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BE69FC-BEC4-4758-800B-8877EAC5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13626D-0C19-4DDA-A702-FF32FE0B10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B5E2CFA-2B10-4C3B-94EE-5CB870E06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142" y="2719098"/>
            <a:ext cx="11017673" cy="1950961"/>
          </a:xfrm>
          <a:prstGeom prst="rect">
            <a:avLst/>
          </a:prstGeom>
        </p:spPr>
        <p:txBody>
          <a:bodyPr vert="horz" wrap="square" lIns="0" tIns="27093" rIns="0" bIns="0" rtlCol="0">
            <a:spAutoFit/>
          </a:bodyPr>
          <a:lstStyle/>
          <a:p>
            <a:pPr marL="8467" marR="3387" algn="ctr">
              <a:lnSpc>
                <a:spcPts val="3754"/>
              </a:lnSpc>
              <a:spcBef>
                <a:spcPts val="213"/>
              </a:spcBef>
            </a:pPr>
            <a:r>
              <a:rPr sz="3133" spc="180" dirty="0">
                <a:solidFill>
                  <a:srgbClr val="FFFFFF"/>
                </a:solidFill>
                <a:latin typeface="Trebuchet MS"/>
                <a:cs typeface="Trebuchet MS"/>
              </a:rPr>
              <a:t>LIMA,</a:t>
            </a:r>
            <a:r>
              <a:rPr sz="3133" spc="-2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123" dirty="0">
                <a:solidFill>
                  <a:srgbClr val="FFFFFF"/>
                </a:solidFill>
                <a:latin typeface="Trebuchet MS"/>
                <a:cs typeface="Trebuchet MS"/>
              </a:rPr>
              <a:t>Thiago</a:t>
            </a:r>
            <a:r>
              <a:rPr sz="3133" spc="-2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-7" dirty="0">
                <a:solidFill>
                  <a:srgbClr val="FFFFFF"/>
                </a:solidFill>
                <a:latin typeface="Trebuchet MS"/>
                <a:cs typeface="Trebuchet MS"/>
              </a:rPr>
              <a:t>Freire.</a:t>
            </a:r>
            <a:r>
              <a:rPr sz="3133" spc="-2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150" dirty="0">
                <a:solidFill>
                  <a:srgbClr val="FFFFFF"/>
                </a:solidFill>
                <a:latin typeface="Trebuchet MS"/>
                <a:cs typeface="Trebuchet MS"/>
              </a:rPr>
              <a:t>Análise</a:t>
            </a:r>
            <a:r>
              <a:rPr sz="3133" spc="-2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80" dirty="0">
                <a:solidFill>
                  <a:srgbClr val="FFFFFF"/>
                </a:solidFill>
                <a:latin typeface="Trebuchet MS"/>
                <a:cs typeface="Trebuchet MS"/>
              </a:rPr>
              <a:t>tridimensional</a:t>
            </a:r>
            <a:r>
              <a:rPr sz="3133" spc="-2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210" dirty="0">
                <a:solidFill>
                  <a:srgbClr val="FFFFFF"/>
                </a:solidFill>
                <a:latin typeface="Trebuchet MS"/>
                <a:cs typeface="Trebuchet MS"/>
              </a:rPr>
              <a:t>das</a:t>
            </a:r>
            <a:r>
              <a:rPr sz="3133" spc="-2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123" dirty="0">
                <a:solidFill>
                  <a:srgbClr val="FFFFFF"/>
                </a:solidFill>
                <a:latin typeface="Trebuchet MS"/>
                <a:cs typeface="Trebuchet MS"/>
              </a:rPr>
              <a:t>vias</a:t>
            </a:r>
            <a:r>
              <a:rPr sz="3133" spc="-2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130" dirty="0">
                <a:solidFill>
                  <a:srgbClr val="FFFFFF"/>
                </a:solidFill>
                <a:latin typeface="Trebuchet MS"/>
                <a:cs typeface="Trebuchet MS"/>
              </a:rPr>
              <a:t>aéreas </a:t>
            </a:r>
            <a:r>
              <a:rPr sz="3133" spc="-9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35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133" spc="103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133" spc="13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133" spc="6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133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133" spc="-5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133" spc="93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133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133" spc="6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133" spc="35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133" spc="-2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133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133" spc="6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133" spc="-2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13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133" spc="136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33" spc="147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3133" spc="-5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133" spc="6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133" spc="11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133" spc="4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133" spc="6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133" spc="35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133" spc="-2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147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3133" spc="93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133" spc="147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133" spc="-2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113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3133" spc="-5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133" spc="353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3133" spc="103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133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133" spc="136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33" spc="-2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37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133" spc="136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33" spc="133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133" spc="-5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133" spc="93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133" spc="13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133" spc="136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33" spc="37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133" spc="136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33" spc="4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133" spc="-5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133" spc="11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133" spc="136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33" spc="-2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47" dirty="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sz="3133" spc="107" dirty="0">
                <a:solidFill>
                  <a:srgbClr val="FFFFFF"/>
                </a:solidFill>
                <a:latin typeface="Trebuchet MS"/>
                <a:cs typeface="Trebuchet MS"/>
              </a:rPr>
              <a:t>discrepância</a:t>
            </a:r>
            <a:r>
              <a:rPr sz="3133" spc="-2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63" dirty="0">
                <a:solidFill>
                  <a:srgbClr val="FFFFFF"/>
                </a:solidFill>
                <a:latin typeface="Trebuchet MS"/>
                <a:cs typeface="Trebuchet MS"/>
              </a:rPr>
              <a:t>maxilomandibular.</a:t>
            </a:r>
            <a:r>
              <a:rPr sz="3133" spc="-2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140" dirty="0">
                <a:solidFill>
                  <a:srgbClr val="FFFFFF"/>
                </a:solidFill>
                <a:latin typeface="Trebuchet MS"/>
                <a:cs typeface="Trebuchet MS"/>
              </a:rPr>
              <a:t>Tese</a:t>
            </a:r>
            <a:r>
              <a:rPr sz="3133" spc="-23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10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3133" spc="-2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60" dirty="0">
                <a:solidFill>
                  <a:srgbClr val="FFFFFF"/>
                </a:solidFill>
                <a:latin typeface="Trebuchet MS"/>
                <a:cs typeface="Trebuchet MS"/>
              </a:rPr>
              <a:t>Doutorado.</a:t>
            </a:r>
            <a:endParaRPr sz="3133">
              <a:latin typeface="Trebuchet MS"/>
              <a:cs typeface="Trebuchet MS"/>
            </a:endParaRPr>
          </a:p>
          <a:p>
            <a:pPr algn="ctr">
              <a:lnSpc>
                <a:spcPts val="3620"/>
              </a:lnSpc>
            </a:pPr>
            <a:r>
              <a:rPr sz="3133" spc="193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133" spc="117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133" spc="-5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133" spc="63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3133" spc="6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133" spc="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133" spc="35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133" spc="-5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133" spc="133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133" spc="136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33" spc="133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133" spc="6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133" spc="-2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133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133" spc="67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133" spc="-2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629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133" spc="136" dirty="0">
                <a:solidFill>
                  <a:srgbClr val="FFFFFF"/>
                </a:solidFill>
                <a:latin typeface="Trebuchet MS"/>
                <a:cs typeface="Trebuchet MS"/>
              </a:rPr>
              <a:t>ã</a:t>
            </a:r>
            <a:r>
              <a:rPr sz="3133" spc="93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133" spc="-2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33" spc="27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133" spc="136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133" spc="103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133" spc="37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133" spc="93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133" spc="-403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133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0933" y="1053925"/>
            <a:ext cx="4270163" cy="747213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4800" spc="477" dirty="0"/>
              <a:t>R</a:t>
            </a:r>
            <a:r>
              <a:rPr sz="4800" spc="423" dirty="0"/>
              <a:t>E</a:t>
            </a:r>
            <a:r>
              <a:rPr sz="4800" spc="353" dirty="0"/>
              <a:t>F</a:t>
            </a:r>
            <a:r>
              <a:rPr sz="4800" spc="423" dirty="0"/>
              <a:t>E</a:t>
            </a:r>
            <a:r>
              <a:rPr sz="4800" spc="477" dirty="0"/>
              <a:t>R</a:t>
            </a:r>
            <a:r>
              <a:rPr sz="4800" spc="423" dirty="0"/>
              <a:t>Ê</a:t>
            </a:r>
            <a:r>
              <a:rPr sz="4800" spc="590" dirty="0"/>
              <a:t>N</a:t>
            </a:r>
            <a:r>
              <a:rPr sz="4800" spc="470" dirty="0"/>
              <a:t>C</a:t>
            </a:r>
            <a:r>
              <a:rPr sz="4800" spc="53" dirty="0"/>
              <a:t>I</a:t>
            </a:r>
            <a:r>
              <a:rPr sz="4800" spc="596" dirty="0"/>
              <a:t>A</a:t>
            </a:r>
            <a:r>
              <a:rPr sz="4800" spc="950" dirty="0"/>
              <a:t>S</a:t>
            </a:r>
            <a:endParaRPr sz="4800"/>
          </a:p>
        </p:txBody>
      </p:sp>
    </p:spTree>
    <p:extLst>
      <p:ext uri="{BB962C8B-B14F-4D97-AF65-F5344CB8AC3E}">
        <p14:creationId xmlns:p14="http://schemas.microsoft.com/office/powerpoint/2010/main" val="34681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43B1ED30-0304-44AA-923C-E250FFB4510C}"/>
              </a:ext>
            </a:extLst>
          </p:cNvPr>
          <p:cNvSpPr/>
          <p:nvPr/>
        </p:nvSpPr>
        <p:spPr>
          <a:xfrm>
            <a:off x="0" y="0"/>
            <a:ext cx="12192000" cy="68824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1B3FEF-7D5F-4355-8B04-F9235B899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0"/>
            <a:ext cx="4272017" cy="2211753"/>
          </a:xfrm>
          <a:prstGeom prst="rect">
            <a:avLst/>
          </a:prstGeom>
        </p:spPr>
      </p:pic>
      <p:pic>
        <p:nvPicPr>
          <p:cNvPr id="4" name="Google Shape;12930;p1" descr="doutorado – HRAC-USP Bauru">
            <a:extLst>
              <a:ext uri="{FF2B5EF4-FFF2-40B4-BE49-F238E27FC236}">
                <a16:creationId xmlns:a16="http://schemas.microsoft.com/office/drawing/2014/main" id="{D4637656-2CFA-4DA8-8420-B0D626888C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7" y="5727528"/>
            <a:ext cx="2001838" cy="105886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8F0D727-739E-4E63-A737-0DAB00D9AC6C}"/>
              </a:ext>
            </a:extLst>
          </p:cNvPr>
          <p:cNvSpPr txBox="1"/>
          <p:nvPr/>
        </p:nvSpPr>
        <p:spPr>
          <a:xfrm>
            <a:off x="1877219" y="5903016"/>
            <a:ext cx="8437562" cy="707886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gency FB" panose="020B0503020202020204" pitchFamily="34" charset="0"/>
              </a:rPr>
              <a:t>Disciplina Distúrbios da Comunicação nas Anomalias Craniofaciais</a:t>
            </a:r>
          </a:p>
          <a:p>
            <a:pPr algn="ctr"/>
            <a:r>
              <a:rPr lang="pt-BR" sz="2000" b="1" dirty="0">
                <a:latin typeface="Agency FB" panose="020B0503020202020204" pitchFamily="34" charset="0"/>
              </a:rPr>
              <a:t>Programa de pós-graduação em Ciência da Reabilitação HRAC-USP</a:t>
            </a:r>
          </a:p>
        </p:txBody>
      </p:sp>
      <p:pic>
        <p:nvPicPr>
          <p:cNvPr id="3" name="Google Shape;12931;p1" descr="Português do Brasil) 5º Encontro da Cultura e Extensão do HRAC-USP • 08 de  fevereiro de 2020 – HRAC-USP Bauru">
            <a:extLst>
              <a:ext uri="{FF2B5EF4-FFF2-40B4-BE49-F238E27FC236}">
                <a16:creationId xmlns:a16="http://schemas.microsoft.com/office/drawing/2014/main" id="{7BA0BC51-015F-4C80-BC83-08C976BD3F8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289" y="5607050"/>
            <a:ext cx="1752600" cy="12509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80650CB-A190-4D34-B2FE-3481EDB32C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16" t="34454" r="1330" b="45434"/>
          <a:stretch/>
        </p:blipFill>
        <p:spPr>
          <a:xfrm>
            <a:off x="2782883" y="2008414"/>
            <a:ext cx="9272420" cy="137864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B67EF23-3CDC-4622-A26E-27FF743CC971}"/>
              </a:ext>
            </a:extLst>
          </p:cNvPr>
          <p:cNvSpPr txBox="1"/>
          <p:nvPr/>
        </p:nvSpPr>
        <p:spPr>
          <a:xfrm>
            <a:off x="206218" y="3203705"/>
            <a:ext cx="4068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>
                <a:latin typeface="Agency FB" panose="020B0503020202020204" pitchFamily="34" charset="0"/>
              </a:rPr>
              <a:t>Bharbara</a:t>
            </a:r>
            <a:r>
              <a:rPr lang="pt-BR" sz="2400" b="1" dirty="0">
                <a:latin typeface="Agency FB" panose="020B0503020202020204" pitchFamily="34" charset="0"/>
              </a:rPr>
              <a:t> Marinho Barcellos</a:t>
            </a:r>
          </a:p>
          <a:p>
            <a:pPr algn="ctr"/>
            <a:r>
              <a:rPr lang="pt-BR" sz="2400" b="1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pt-BR" sz="2400" b="1" dirty="0">
                <a:latin typeface="Agency FB" panose="020B0503020202020204" pitchFamily="34" charset="0"/>
              </a:rPr>
              <a:t>Caroline </a:t>
            </a:r>
            <a:r>
              <a:rPr lang="pt-BR" sz="2400" b="1" dirty="0" err="1">
                <a:latin typeface="Agency FB" panose="020B0503020202020204" pitchFamily="34" charset="0"/>
              </a:rPr>
              <a:t>Chepernate</a:t>
            </a:r>
            <a:endParaRPr lang="pt-BR" sz="2400" b="1" dirty="0">
              <a:latin typeface="Agency FB" panose="020B0503020202020204" pitchFamily="34" charset="0"/>
            </a:endParaRPr>
          </a:p>
          <a:p>
            <a:pPr algn="ctr"/>
            <a:endParaRPr lang="pt-BR" sz="2400" b="1" dirty="0">
              <a:latin typeface="Agency FB" panose="020B0503020202020204" pitchFamily="34" charset="0"/>
            </a:endParaRPr>
          </a:p>
          <a:p>
            <a:pPr algn="ctr"/>
            <a:r>
              <a:rPr lang="pt-BR" sz="2400" b="1" dirty="0" err="1">
                <a:latin typeface="Agency FB" panose="020B0503020202020204" pitchFamily="34" charset="0"/>
              </a:rPr>
              <a:t>Laisa</a:t>
            </a:r>
            <a:r>
              <a:rPr lang="pt-BR" sz="2400" b="1" dirty="0">
                <a:latin typeface="Agency FB" panose="020B0503020202020204" pitchFamily="34" charset="0"/>
              </a:rPr>
              <a:t> Bruna Ribeiro Lima</a:t>
            </a:r>
          </a:p>
          <a:p>
            <a:pPr algn="ctr"/>
            <a:endParaRPr lang="pt-BR" sz="2400" dirty="0">
              <a:latin typeface="Agency FB" panose="020B0503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50D5C8A-85B3-430C-BA6B-5E914D07CE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t="27630" r="22000" b="31677"/>
          <a:stretch/>
        </p:blipFill>
        <p:spPr>
          <a:xfrm>
            <a:off x="3167742" y="3585027"/>
            <a:ext cx="522515" cy="3876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3A5315D-93A7-41F5-BE3C-F736812010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t="27630" r="22000" b="31677"/>
          <a:stretch/>
        </p:blipFill>
        <p:spPr>
          <a:xfrm>
            <a:off x="3167741" y="4303256"/>
            <a:ext cx="522515" cy="3876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8D2A077-9424-4766-B06E-60B008C96E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t="27630" r="22000" b="31677"/>
          <a:stretch/>
        </p:blipFill>
        <p:spPr>
          <a:xfrm>
            <a:off x="3167742" y="5038379"/>
            <a:ext cx="522515" cy="3876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399AF51-92F4-4A45-8711-B5851621A178}"/>
              </a:ext>
            </a:extLst>
          </p:cNvPr>
          <p:cNvSpPr txBox="1"/>
          <p:nvPr/>
        </p:nvSpPr>
        <p:spPr>
          <a:xfrm>
            <a:off x="3690256" y="3620285"/>
            <a:ext cx="507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bharbarambarcellos@usp.br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1754370-A100-48E9-A5C1-D705A30D87D0}"/>
              </a:ext>
            </a:extLst>
          </p:cNvPr>
          <p:cNvSpPr txBox="1"/>
          <p:nvPr/>
        </p:nvSpPr>
        <p:spPr>
          <a:xfrm>
            <a:off x="3690256" y="4310620"/>
            <a:ext cx="507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carol.chepernate@usp.br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AF4003-2C8E-4EEE-B9BE-90D6309E2A7E}"/>
              </a:ext>
            </a:extLst>
          </p:cNvPr>
          <p:cNvSpPr txBox="1"/>
          <p:nvPr/>
        </p:nvSpPr>
        <p:spPr>
          <a:xfrm>
            <a:off x="3690256" y="5045775"/>
            <a:ext cx="507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laisabrunaadm05@usp.br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3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0222" y="4489013"/>
            <a:ext cx="11148955" cy="14978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Diferenças na patência podem explicar eventuais variações na prevalência de distúrbios articulatórios nesses diferentes tipos de fissuras, como postulado anteriormente por Warren et al. (1990a) e Dalston et al. (1992).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4292" t="51501" r="12743" b="30000"/>
          <a:stretch/>
        </p:blipFill>
        <p:spPr>
          <a:xfrm>
            <a:off x="1602165" y="1621115"/>
            <a:ext cx="3096670" cy="24857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188961" y="4038732"/>
            <a:ext cx="200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Freitas, 2012.</a:t>
            </a:r>
            <a:endParaRPr lang="pt-B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61308" t="34198" r="25649" b="48382"/>
          <a:stretch/>
        </p:blipFill>
        <p:spPr>
          <a:xfrm>
            <a:off x="4862829" y="1701827"/>
            <a:ext cx="3054598" cy="229482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48397" t="51737" r="38560" b="30843"/>
          <a:stretch/>
        </p:blipFill>
        <p:spPr>
          <a:xfrm>
            <a:off x="8081421" y="1701826"/>
            <a:ext cx="3054599" cy="2294827"/>
          </a:xfrm>
          <a:prstGeom prst="rect">
            <a:avLst/>
          </a:prstGeom>
        </p:spPr>
      </p:pic>
      <p:sp>
        <p:nvSpPr>
          <p:cNvPr id="9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INTRODUÇÃO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uidodinâmica Computacional para avaliar a resistência nasal ao fluxo de 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3" y="1114573"/>
            <a:ext cx="5731099" cy="48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92440" y="1029945"/>
            <a:ext cx="3642360" cy="49603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rgbClr val="119DC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RINOMANOMETRIA</a:t>
            </a: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a técnica mais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utilizada para estimar a permeabilidade nasal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forma quantitativa, permitindo medida da resistência nasal ou da área nasal de secção transversal mínima. </a:t>
            </a:r>
          </a:p>
        </p:txBody>
      </p:sp>
      <p:sp>
        <p:nvSpPr>
          <p:cNvPr id="5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INTRODUÇÃO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quema representativo da rinomanometria e traçados de pressão oral, pressão nasal e fluxo nasal em adulto normal em repouso (Adaptado de tRinDADe e tRinDADe JUniOR 32 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9" y="56272"/>
            <a:ext cx="5152457" cy="671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36390" t="40029" r="22336" b="37947"/>
          <a:stretch/>
        </p:blipFill>
        <p:spPr>
          <a:xfrm>
            <a:off x="6328229" y="5162641"/>
            <a:ext cx="5370286" cy="16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5057" y="1581004"/>
            <a:ext cx="7208520" cy="158505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0047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medida</a:t>
            </a:r>
            <a:r>
              <a:rPr kumimoji="0" lang="pt-PT" b="1" i="0" u="none" strike="noStrike" cap="none" normalizeH="0" dirty="0" smtClean="0">
                <a:ln>
                  <a:noFill/>
                </a:ln>
                <a:solidFill>
                  <a:srgbClr val="0047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0047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área nasal de </a:t>
            </a:r>
            <a:r>
              <a:rPr kumimoji="0" lang="pt-PT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adultos sem fissura varia de 0,60 a 0,70 cm2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0047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que valores inferiores a 0,40 cm2 devem ser considerados sugestivos de obstrução nasal, enquanto as crianças apresentam valores significativamente menores.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419451" y="1581004"/>
            <a:ext cx="3100636" cy="412934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b="1" dirty="0">
                <a:solidFill>
                  <a:srgbClr val="007F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pt-PT" b="1" i="0" u="none" strike="noStrike" cap="none" normalizeH="0" baseline="0" dirty="0" smtClean="0">
                <a:ln>
                  <a:noFill/>
                </a:ln>
                <a:solidFill>
                  <a:srgbClr val="007F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área transversal mínima do nariz de adultos com fissura labiopalatina é consideravelmente menor do que adultos sem fissura e mais de 60% dos indivíduos desta população tem uma área nasal inadequada para respiração normal.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13766" y="3658496"/>
            <a:ext cx="6872748" cy="205185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via aérea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está </a:t>
            </a: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grupo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fissura bilateral </a:t>
            </a: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atribuiu isso fato à cirurgia de alongamento de columela à qual as crianças com fissuras bilaterais são submetidos precocemente na infância e muitas vezes no momento da palatoplastia inicial. </a:t>
            </a:r>
          </a:p>
        </p:txBody>
      </p:sp>
      <p:sp>
        <p:nvSpPr>
          <p:cNvPr id="7" name="Seta: Pentágono 10">
            <a:extLst>
              <a:ext uri="{FF2B5EF4-FFF2-40B4-BE49-F238E27FC236}">
                <a16:creationId xmlns:a16="http://schemas.microsoft.com/office/drawing/2014/main" id="{C98B14B1-994B-485F-89BB-5BEDD0E61E86}"/>
              </a:ext>
            </a:extLst>
          </p:cNvPr>
          <p:cNvSpPr/>
          <p:nvPr/>
        </p:nvSpPr>
        <p:spPr>
          <a:xfrm>
            <a:off x="600222" y="484887"/>
            <a:ext cx="5570806" cy="703385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entágono 11">
            <a:extLst>
              <a:ext uri="{FF2B5EF4-FFF2-40B4-BE49-F238E27FC236}">
                <a16:creationId xmlns:a16="http://schemas.microsoft.com/office/drawing/2014/main" id="{D261D12D-6B01-47E6-87B2-CCEBECB2E2CB}"/>
              </a:ext>
            </a:extLst>
          </p:cNvPr>
          <p:cNvSpPr/>
          <p:nvPr/>
        </p:nvSpPr>
        <p:spPr>
          <a:xfrm>
            <a:off x="0" y="329343"/>
            <a:ext cx="5570806" cy="703385"/>
          </a:xfrm>
          <a:prstGeom prst="homePlate">
            <a:avLst/>
          </a:prstGeom>
          <a:solidFill>
            <a:srgbClr val="CCD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EF1689F-D34A-4B2C-88AC-D58EAD425AFE}"/>
              </a:ext>
            </a:extLst>
          </p:cNvPr>
          <p:cNvSpPr txBox="1">
            <a:spLocks/>
          </p:cNvSpPr>
          <p:nvPr/>
        </p:nvSpPr>
        <p:spPr>
          <a:xfrm>
            <a:off x="0" y="18253"/>
            <a:ext cx="5570806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latin typeface="Agency FB" panose="020B0503020202020204" pitchFamily="34" charset="0"/>
              </a:rPr>
              <a:t>INTRODUÇÃO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474984D-6DE2-4399-80A4-3E4BB62C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6" t="33223" r="14031" b="54911"/>
          <a:stretch/>
        </p:blipFill>
        <p:spPr>
          <a:xfrm>
            <a:off x="1585394" y="6103080"/>
            <a:ext cx="6834057" cy="71970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18105F3-DB33-4A6F-B713-345E5E5403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" y="6103081"/>
            <a:ext cx="1390117" cy="71970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CFF4CE5-39EB-4CE9-804D-C24B537A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56" t="46873" r="1330" b="45434"/>
          <a:stretch/>
        </p:blipFill>
        <p:spPr>
          <a:xfrm>
            <a:off x="8314669" y="6295451"/>
            <a:ext cx="3854332" cy="5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4121</Words>
  <Application>Microsoft Office PowerPoint</Application>
  <PresentationFormat>Widescreen</PresentationFormat>
  <Paragraphs>371</Paragraphs>
  <Slides>52</Slides>
  <Notes>20</Notes>
  <HiddenSlides>1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3" baseType="lpstr">
      <vt:lpstr>Agency FB</vt:lpstr>
      <vt:lpstr>Andalas</vt:lpstr>
      <vt:lpstr>Arial</vt:lpstr>
      <vt:lpstr>Calibri</vt:lpstr>
      <vt:lpstr>Calibri Light</vt:lpstr>
      <vt:lpstr>Century Gothic</vt:lpstr>
      <vt:lpstr>inherit</vt:lpstr>
      <vt:lpstr>Times New Roman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RESULTADOS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estudo foi realizado para estimar a  patência nasal associada aos três tipos  de fissura labiopalatina</vt:lpstr>
      <vt:lpstr>Apresentação do PowerPoint</vt:lpstr>
      <vt:lpstr>20 adultos sem fissuras</vt:lpstr>
      <vt:lpstr>15 adultos sem fissuras</vt:lpstr>
      <vt:lpstr>30 adultos sem fissuras</vt:lpstr>
      <vt:lpstr>A diferença entre os grupos sem fissura e fissura  foi estatisticamente significativa pelo RA.</vt:lpstr>
      <vt:lpstr>Apresentação do PowerPoint</vt:lpstr>
      <vt:lpstr>É importante analisar os dados obtidos para os três</vt:lpstr>
      <vt:lpstr>A falta  de  diferença entre  o grupo   de fissura palatina  e  o  sem  fissura  foi  confirmado por  AR</vt:lpstr>
      <vt:lpstr>Com relação aos indivíduos com fissuras  unilaterais, a área nasal média de</vt:lpstr>
      <vt:lpstr>Apresentação do PowerPoint</vt:lpstr>
      <vt:lpstr>Sandham e Solow (1987)  Sandham e Murray (1993)  Warren et al. (1998)</vt:lpstr>
      <vt:lpstr>UNILATERAL</vt:lpstr>
      <vt:lpstr>(Drake et al., 1993)</vt:lpstr>
      <vt:lpstr>As diferenças entre os grupos foram mais evidentes na análise  dos resultados individuais.</vt:lpstr>
      <vt:lpstr>Apresentação do PowerPoint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Dimensões das vias aéreas nasais de adultos com fissura labial e palatina: Diferenças entre os tipos de fissura   ANA PAULA FUKUSHIRO, B.A., M.S. INGE ELLY KIEMLE TRINDADE, B.S., M.S., PH.D.</dc:title>
  <dc:creator>NoteCarol</dc:creator>
  <cp:lastModifiedBy>WINDOWS 10</cp:lastModifiedBy>
  <cp:revision>72</cp:revision>
  <dcterms:created xsi:type="dcterms:W3CDTF">2022-09-21T17:23:51Z</dcterms:created>
  <dcterms:modified xsi:type="dcterms:W3CDTF">2022-09-27T21:13:04Z</dcterms:modified>
</cp:coreProperties>
</file>