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66" r:id="rId3"/>
    <p:sldId id="267" r:id="rId4"/>
    <p:sldId id="263" r:id="rId5"/>
    <p:sldId id="264" r:id="rId6"/>
    <p:sldId id="265" r:id="rId7"/>
    <p:sldId id="259" r:id="rId8"/>
    <p:sldId id="257" r:id="rId9"/>
    <p:sldId id="258" r:id="rId10"/>
    <p:sldId id="261" r:id="rId11"/>
    <p:sldId id="262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2B538-D30D-4C80-8D86-2B37C522CCEB}" type="datetimeFigureOut">
              <a:rPr lang="pt-BR" smtClean="0"/>
              <a:t>16/11/2017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22E83-257D-497A-A3F9-6F8DECE74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3204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/>
              <a:t>Lingua</a:t>
            </a:r>
            <a:r>
              <a:rPr lang="pt-BR" dirty="0" smtClean="0"/>
              <a:t>: ejeção oral</a:t>
            </a:r>
          </a:p>
          <a:p>
            <a:r>
              <a:rPr lang="pt-BR" dirty="0" smtClean="0"/>
              <a:t>Garganta: resíduo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22E83-257D-497A-A3F9-6F8DECE7475C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2887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D5F6-82AC-491F-91BB-2719F489E78D}" type="datetimeFigureOut">
              <a:rPr lang="pt-BR" smtClean="0"/>
              <a:t>16/11/2017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14FB-62C1-490E-AB65-BE33B680AB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3591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D5F6-82AC-491F-91BB-2719F489E78D}" type="datetimeFigureOut">
              <a:rPr lang="pt-BR" smtClean="0"/>
              <a:t>16/11/2017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14FB-62C1-490E-AB65-BE33B680AB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1347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D5F6-82AC-491F-91BB-2719F489E78D}" type="datetimeFigureOut">
              <a:rPr lang="pt-BR" smtClean="0"/>
              <a:t>16/11/2017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14FB-62C1-490E-AB65-BE33B680AB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2912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D5F6-82AC-491F-91BB-2719F489E78D}" type="datetimeFigureOut">
              <a:rPr lang="pt-BR" smtClean="0"/>
              <a:t>16/11/2017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14FB-62C1-490E-AB65-BE33B680AB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352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D5F6-82AC-491F-91BB-2719F489E78D}" type="datetimeFigureOut">
              <a:rPr lang="pt-BR" smtClean="0"/>
              <a:t>16/11/2017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14FB-62C1-490E-AB65-BE33B680AB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810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D5F6-82AC-491F-91BB-2719F489E78D}" type="datetimeFigureOut">
              <a:rPr lang="pt-BR" smtClean="0"/>
              <a:t>16/11/2017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14FB-62C1-490E-AB65-BE33B680AB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2907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D5F6-82AC-491F-91BB-2719F489E78D}" type="datetimeFigureOut">
              <a:rPr lang="pt-BR" smtClean="0"/>
              <a:t>16/11/2017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14FB-62C1-490E-AB65-BE33B680AB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4479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D5F6-82AC-491F-91BB-2719F489E78D}" type="datetimeFigureOut">
              <a:rPr lang="pt-BR" smtClean="0"/>
              <a:t>16/11/2017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14FB-62C1-490E-AB65-BE33B680AB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8033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D5F6-82AC-491F-91BB-2719F489E78D}" type="datetimeFigureOut">
              <a:rPr lang="pt-BR" smtClean="0"/>
              <a:t>16/11/2017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14FB-62C1-490E-AB65-BE33B680AB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145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D5F6-82AC-491F-91BB-2719F489E78D}" type="datetimeFigureOut">
              <a:rPr lang="pt-BR" smtClean="0"/>
              <a:t>16/11/2017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14FB-62C1-490E-AB65-BE33B680AB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9426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D5F6-82AC-491F-91BB-2719F489E78D}" type="datetimeFigureOut">
              <a:rPr lang="pt-BR" smtClean="0"/>
              <a:t>16/11/2017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14FB-62C1-490E-AB65-BE33B680AB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6249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0D5F6-82AC-491F-91BB-2719F489E78D}" type="datetimeFigureOut">
              <a:rPr lang="pt-BR" smtClean="0"/>
              <a:t>16/11/2017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514FB-62C1-490E-AB65-BE33B680AB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6012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Clínica de Disfagia – Manobras Facilitadoras </a:t>
            </a:r>
            <a:r>
              <a:rPr lang="pt-BR" smtClean="0"/>
              <a:t>e Protetoras da </a:t>
            </a:r>
            <a:r>
              <a:rPr lang="pt-BR" dirty="0" smtClean="0"/>
              <a:t>Deglutição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1904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MANOBRA DE CABEÇA PARA TRÁS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pt-BR" dirty="0"/>
              <a:t>Indicação: pacientes com comprometimento na fase oral da </a:t>
            </a:r>
            <a:r>
              <a:rPr lang="pt-BR" dirty="0" smtClean="0"/>
              <a:t>deglutição</a:t>
            </a:r>
            <a:r>
              <a:rPr lang="pt-BR" dirty="0"/>
              <a:t>;</a:t>
            </a:r>
            <a:r>
              <a:rPr lang="pt-BR" dirty="0" smtClean="0"/>
              <a:t> porém propicia </a:t>
            </a:r>
            <a:r>
              <a:rPr lang="pt-BR" dirty="0"/>
              <a:t>risco de aspiração em pacientes com proteção prejudicada de vias </a:t>
            </a:r>
            <a:r>
              <a:rPr lang="pt-BR" dirty="0" smtClean="0"/>
              <a:t>aéreas.</a:t>
            </a:r>
          </a:p>
          <a:p>
            <a:r>
              <a:rPr lang="pt-BR" dirty="0" smtClean="0"/>
              <a:t>Ajuste fisiológico na deglutição: auxilia na propulsão do bolo com drenagem </a:t>
            </a:r>
            <a:r>
              <a:rPr lang="pt-BR" dirty="0"/>
              <a:t>gravitacional do alimento em direção à faringe, melhorando a velocidade do trânsito oral</a:t>
            </a:r>
          </a:p>
        </p:txBody>
      </p:sp>
    </p:spTree>
    <p:extLst>
      <p:ext uri="{BB962C8B-B14F-4D97-AF65-F5344CB8AC3E}">
        <p14:creationId xmlns:p14="http://schemas.microsoft.com/office/powerpoint/2010/main" val="191605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Marchesan, Irene Queiroz, and Ana Maria </a:t>
            </a:r>
            <a:r>
              <a:rPr lang="pt-BR" dirty="0" err="1"/>
              <a:t>Furkim</a:t>
            </a:r>
            <a:r>
              <a:rPr lang="pt-BR" dirty="0"/>
              <a:t>. "Manobras utilizadas na reabilitação da deglutição." </a:t>
            </a:r>
            <a:r>
              <a:rPr lang="pt-BR" i="1" dirty="0"/>
              <a:t>Costa M, Castro LP. Tópicos em deglutição e disfagia. Rio de Janeiro: </a:t>
            </a:r>
            <a:r>
              <a:rPr lang="pt-BR" i="1" dirty="0" err="1"/>
              <a:t>Medsi</a:t>
            </a:r>
            <a:r>
              <a:rPr lang="pt-BR" dirty="0"/>
              <a:t> (2003): 375-84</a:t>
            </a:r>
            <a:r>
              <a:rPr lang="pt-BR" dirty="0" smtClean="0"/>
              <a:t>.</a:t>
            </a:r>
          </a:p>
          <a:p>
            <a:r>
              <a:rPr lang="pt-BR" dirty="0"/>
              <a:t>Turra, Giovana </a:t>
            </a:r>
            <a:r>
              <a:rPr lang="pt-BR" dirty="0" err="1"/>
              <a:t>Sasso</a:t>
            </a:r>
            <a:r>
              <a:rPr lang="pt-BR" dirty="0"/>
              <a:t>. </a:t>
            </a:r>
            <a:r>
              <a:rPr lang="pt-BR" i="1" dirty="0"/>
              <a:t>Intervenção fonoaudiológica em pacientes com disfagia, pós intubados e sem morbidades neurológicas</a:t>
            </a:r>
            <a:r>
              <a:rPr lang="pt-BR" dirty="0"/>
              <a:t>. Diss. Universidade Federal do Rio Grande do Sul, 2013</a:t>
            </a:r>
            <a:r>
              <a:rPr lang="pt-BR" dirty="0" smtClean="0"/>
              <a:t>.</a:t>
            </a:r>
          </a:p>
          <a:p>
            <a:r>
              <a:rPr lang="pt-BR" dirty="0" err="1"/>
              <a:t>Steenhagen</a:t>
            </a:r>
            <a:r>
              <a:rPr lang="pt-BR" dirty="0"/>
              <a:t>, Claudia Helena </a:t>
            </a:r>
            <a:r>
              <a:rPr lang="pt-BR" dirty="0" err="1"/>
              <a:t>Vigné</a:t>
            </a:r>
            <a:r>
              <a:rPr lang="pt-BR" dirty="0"/>
              <a:t> Alvarez de, and Luciana Branco da Motta. "Deglutição e envelhecimento: enfoque nas manobras facilitadoras e posturais utilizadas na reabilitação do paciente </a:t>
            </a:r>
            <a:r>
              <a:rPr lang="pt-BR" dirty="0" err="1"/>
              <a:t>disfágico</a:t>
            </a:r>
            <a:r>
              <a:rPr lang="pt-BR" dirty="0"/>
              <a:t>." </a:t>
            </a:r>
            <a:r>
              <a:rPr lang="pt-BR" i="1" dirty="0"/>
              <a:t>Rev. bras. </a:t>
            </a:r>
            <a:r>
              <a:rPr lang="pt-BR" i="1" dirty="0" err="1"/>
              <a:t>geriatr</a:t>
            </a:r>
            <a:r>
              <a:rPr lang="pt-BR" i="1" dirty="0"/>
              <a:t>. </a:t>
            </a:r>
            <a:r>
              <a:rPr lang="pt-BR" i="1" dirty="0" err="1"/>
              <a:t>gerontol</a:t>
            </a:r>
            <a:r>
              <a:rPr lang="pt-BR" dirty="0"/>
              <a:t> 9.3 (2006): 89-100.</a:t>
            </a:r>
          </a:p>
        </p:txBody>
      </p:sp>
    </p:spTree>
    <p:extLst>
      <p:ext uri="{BB962C8B-B14F-4D97-AF65-F5344CB8AC3E}">
        <p14:creationId xmlns:p14="http://schemas.microsoft.com/office/powerpoint/2010/main" val="2782360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DEGLUTIÇÃO COM ESFORÇO NA LÍNGUA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pt-BR" dirty="0" smtClean="0"/>
              <a:t>Indicação: intensifica a propulsão oral.</a:t>
            </a:r>
          </a:p>
          <a:p>
            <a:r>
              <a:rPr lang="pt-BR" dirty="0" smtClean="0"/>
              <a:t>Ajuste fisiológico na deglutição: o paciente deve fazer força na língua no momento de deglutição.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891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DEGLUTIÇÃO COM ESFORÇO NA GARGANTA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pt-BR" dirty="0"/>
              <a:t>Indicação: </a:t>
            </a:r>
            <a:r>
              <a:rPr lang="pt-BR" dirty="0" smtClean="0"/>
              <a:t>aumentar a força muscular das estruturas envolvidas, diminuindo a presença de resíduos.</a:t>
            </a:r>
            <a:endParaRPr lang="pt-BR" dirty="0"/>
          </a:p>
          <a:p>
            <a:r>
              <a:rPr lang="pt-BR" dirty="0"/>
              <a:t>Ajuste fisiológico na deglutição: o paciente deve fazer força na língua no momento de deglutição.</a:t>
            </a:r>
          </a:p>
        </p:txBody>
      </p:sp>
    </p:spTree>
    <p:extLst>
      <p:ext uri="{BB962C8B-B14F-4D97-AF65-F5344CB8AC3E}">
        <p14:creationId xmlns:p14="http://schemas.microsoft.com/office/powerpoint/2010/main" val="2789351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MANOBRA DE QUEIXO PARA BAIXO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734291" y="1825625"/>
            <a:ext cx="10619509" cy="4351338"/>
          </a:xfrm>
        </p:spPr>
        <p:txBody>
          <a:bodyPr/>
          <a:lstStyle/>
          <a:p>
            <a:r>
              <a:rPr lang="pt-BR" dirty="0" smtClean="0"/>
              <a:t>Indicação: melhorar a proteção das vias aéreas durante a deglutição.</a:t>
            </a:r>
          </a:p>
          <a:p>
            <a:r>
              <a:rPr lang="pt-BR" dirty="0" smtClean="0"/>
              <a:t>Ajuste fisiológico na deglutição: </a:t>
            </a:r>
            <a:r>
              <a:rPr lang="pt-BR" dirty="0"/>
              <a:t>Deve-se manter o queixo inclinado para baixo durante a deglutição do bolo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8837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MANOBRA DE MASAKO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pt-BR" dirty="0" smtClean="0"/>
              <a:t>Indicação: aumentar </a:t>
            </a:r>
            <a:r>
              <a:rPr lang="pt-BR" dirty="0"/>
              <a:t>a movimentação da </a:t>
            </a:r>
            <a:r>
              <a:rPr lang="pt-BR" dirty="0" smtClean="0"/>
              <a:t>parede posterior </a:t>
            </a:r>
            <a:r>
              <a:rPr lang="pt-BR" dirty="0"/>
              <a:t>da faringe durante a deglutição</a:t>
            </a:r>
            <a:r>
              <a:rPr lang="pt-BR" dirty="0" smtClean="0"/>
              <a:t>.</a:t>
            </a:r>
          </a:p>
          <a:p>
            <a:r>
              <a:rPr lang="pt-BR" dirty="0" smtClean="0"/>
              <a:t>Ajuste fisiológico na deglutição: </a:t>
            </a:r>
            <a:r>
              <a:rPr lang="pt-BR" dirty="0"/>
              <a:t>Depois que o bolo foi </a:t>
            </a:r>
            <a:r>
              <a:rPr lang="pt-BR" dirty="0" smtClean="0"/>
              <a:t>introduzido na </a:t>
            </a:r>
            <a:r>
              <a:rPr lang="pt-BR" dirty="0"/>
              <a:t>cavidade oral, o paciente deve protrair a língua, o mais </a:t>
            </a:r>
            <a:r>
              <a:rPr lang="pt-BR" dirty="0" smtClean="0"/>
              <a:t> confortavelmente possível</a:t>
            </a:r>
            <a:r>
              <a:rPr lang="pt-BR" dirty="0"/>
              <a:t>, prender entre os incisivos centrais e </a:t>
            </a:r>
            <a:r>
              <a:rPr lang="pt-BR" dirty="0" smtClean="0"/>
              <a:t>engolir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2304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MANOBRA DE MENDELSOHN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pt-BR" dirty="0" smtClean="0"/>
              <a:t>Indicação: </a:t>
            </a:r>
            <a:r>
              <a:rPr lang="pt-BR" dirty="0"/>
              <a:t>maximizar a elevação da laringe e a abertura da transição </a:t>
            </a:r>
            <a:r>
              <a:rPr lang="pt-BR" dirty="0" err="1"/>
              <a:t>faringo</a:t>
            </a:r>
            <a:r>
              <a:rPr lang="pt-BR" dirty="0"/>
              <a:t>-esofágica durante a </a:t>
            </a:r>
            <a:r>
              <a:rPr lang="pt-BR" dirty="0" smtClean="0"/>
              <a:t>deglutição</a:t>
            </a:r>
            <a:r>
              <a:rPr lang="pt-BR" dirty="0"/>
              <a:t>.</a:t>
            </a:r>
            <a:endParaRPr lang="pt-BR" dirty="0" smtClean="0"/>
          </a:p>
          <a:p>
            <a:r>
              <a:rPr lang="pt-BR" dirty="0" smtClean="0"/>
              <a:t>Ajuste fisiológico na deglutição: o paciente deve </a:t>
            </a:r>
            <a:r>
              <a:rPr lang="pt-BR" dirty="0"/>
              <a:t>ser instruído, sempre com modelo do terapeuta, a manter voluntariamente por alguns segundos a elevação da laringe no seu ponto mais alto, durante a deglutição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8577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MANOBRA </a:t>
            </a:r>
            <a:r>
              <a:rPr lang="pt-BR" dirty="0" smtClean="0"/>
              <a:t>SUPRAGLÓTICA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pt-BR" dirty="0"/>
              <a:t>Indicação: pacientes com fechamento </a:t>
            </a:r>
            <a:r>
              <a:rPr lang="pt-BR" dirty="0" smtClean="0"/>
              <a:t>glótico reduzido </a:t>
            </a:r>
            <a:r>
              <a:rPr lang="pt-BR" dirty="0"/>
              <a:t>ou </a:t>
            </a:r>
            <a:r>
              <a:rPr lang="pt-BR" dirty="0" smtClean="0"/>
              <a:t>tardio.</a:t>
            </a:r>
          </a:p>
          <a:p>
            <a:r>
              <a:rPr lang="pt-BR" dirty="0" smtClean="0"/>
              <a:t>Ajuste fisiológico na </a:t>
            </a:r>
            <a:r>
              <a:rPr lang="pt-BR" dirty="0"/>
              <a:t>deglutição: prender a respiração antes, durante e depois da deglutição, para que as pregas vocais mantenham-se fechadas durante todo esse </a:t>
            </a:r>
            <a:r>
              <a:rPr lang="pt-BR" dirty="0" smtClean="0"/>
              <a:t>momento.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265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MANOBRA DE CABEÇA INCLINADA PARA O LADO BOM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914400" y="2005734"/>
            <a:ext cx="10439400" cy="4351338"/>
          </a:xfrm>
        </p:spPr>
        <p:txBody>
          <a:bodyPr/>
          <a:lstStyle/>
          <a:p>
            <a:r>
              <a:rPr lang="pt-BR" dirty="0" smtClean="0"/>
              <a:t>Indicação: pacientes com disfunção unilateral de língua associada a desordens laríngeas.</a:t>
            </a:r>
          </a:p>
          <a:p>
            <a:r>
              <a:rPr lang="pt-BR" dirty="0" smtClean="0"/>
              <a:t>Ajuste fisiológico na deglutição: facilita </a:t>
            </a:r>
            <a:r>
              <a:rPr lang="pt-BR" dirty="0"/>
              <a:t>a descida do bolo pelo lado mais preservado em termos de mobilidade e percepção do estímulo </a:t>
            </a:r>
            <a:r>
              <a:rPr lang="pt-BR" dirty="0" smtClean="0"/>
              <a:t>por meio de drenagem </a:t>
            </a:r>
            <a:r>
              <a:rPr lang="pt-BR" dirty="0"/>
              <a:t>gravitacional do alimento em direção à </a:t>
            </a:r>
            <a:r>
              <a:rPr lang="pt-BR" dirty="0" smtClean="0"/>
              <a:t>faringe.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73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MANOBRA DE CABEÇA VIRADA PARA O LADO COMPROMETIDO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pt-BR" dirty="0" smtClean="0"/>
              <a:t>Indicação: </a:t>
            </a:r>
            <a:r>
              <a:rPr lang="pt-BR" dirty="0"/>
              <a:t>é utilizada em casos de paralisia/paresia de prega vocal, comprometimento da musculatura ou sensibilidade de </a:t>
            </a:r>
            <a:r>
              <a:rPr lang="pt-BR" dirty="0" err="1"/>
              <a:t>hemifaringe</a:t>
            </a:r>
            <a:endParaRPr lang="pt-BR" dirty="0" smtClean="0"/>
          </a:p>
          <a:p>
            <a:r>
              <a:rPr lang="pt-BR" dirty="0" smtClean="0"/>
              <a:t>Ajuste fisiológico na deglutição: direciona </a:t>
            </a:r>
            <a:r>
              <a:rPr lang="pt-BR" dirty="0"/>
              <a:t>o bolo </a:t>
            </a:r>
            <a:r>
              <a:rPr lang="pt-BR" dirty="0" smtClean="0"/>
              <a:t>alimentar para </a:t>
            </a:r>
            <a:r>
              <a:rPr lang="pt-BR" dirty="0"/>
              <a:t>a </a:t>
            </a:r>
            <a:r>
              <a:rPr lang="pt-BR" dirty="0" err="1"/>
              <a:t>hemifaringe</a:t>
            </a:r>
            <a:r>
              <a:rPr lang="pt-BR" dirty="0"/>
              <a:t> funcional. </a:t>
            </a:r>
            <a:r>
              <a:rPr lang="pt-BR" dirty="0" smtClean="0"/>
              <a:t>Além disso, essa manobra promove </a:t>
            </a:r>
            <a:r>
              <a:rPr lang="pt-BR" dirty="0"/>
              <a:t>pressão sobre a prega vocal comprometida, </a:t>
            </a:r>
            <a:r>
              <a:rPr lang="pt-BR" dirty="0" smtClean="0"/>
              <a:t>movendo-a </a:t>
            </a:r>
            <a:r>
              <a:rPr lang="pt-BR" dirty="0"/>
              <a:t>em direção à linha média, facilitando o fechamento da via aérea durante a </a:t>
            </a:r>
            <a:r>
              <a:rPr lang="pt-BR" dirty="0" smtClean="0"/>
              <a:t>alimentação.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648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413</Words>
  <Application>Microsoft Office PowerPoint</Application>
  <PresentationFormat>Widescreen</PresentationFormat>
  <Paragraphs>35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Clínica de Disfagia – Manobras Facilitadoras e Protetoras da Deglutição</vt:lpstr>
      <vt:lpstr>DEGLUTIÇÃO COM ESFORÇO NA LÍNGUA</vt:lpstr>
      <vt:lpstr>DEGLUTIÇÃO COM ESFORÇO NA GARGANTA</vt:lpstr>
      <vt:lpstr>MANOBRA DE QUEIXO PARA BAIXO</vt:lpstr>
      <vt:lpstr>MANOBRA DE MASAKO</vt:lpstr>
      <vt:lpstr>MANOBRA DE MENDELSOHN</vt:lpstr>
      <vt:lpstr>MANOBRA SUPRAGLÓTICA</vt:lpstr>
      <vt:lpstr>MANOBRA DE CABEÇA INCLINADA PARA O LADO BOM</vt:lpstr>
      <vt:lpstr>MANOBRA DE CABEÇA VIRADA PARA O LADO COMPROMETIDO</vt:lpstr>
      <vt:lpstr>MANOBRA DE CABEÇA PARA TRÁS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Clínica de Disfagia – Manobras Facilitadoras da Deglutição</dc:title>
  <dc:creator>brenda c.</dc:creator>
  <cp:lastModifiedBy>brenda c.</cp:lastModifiedBy>
  <cp:revision>10</cp:revision>
  <dcterms:created xsi:type="dcterms:W3CDTF">2017-03-01T22:12:11Z</dcterms:created>
  <dcterms:modified xsi:type="dcterms:W3CDTF">2017-11-16T12:18:43Z</dcterms:modified>
</cp:coreProperties>
</file>