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604" r:id="rId2"/>
    <p:sldId id="602" r:id="rId3"/>
    <p:sldId id="603" r:id="rId4"/>
    <p:sldId id="290" r:id="rId5"/>
    <p:sldId id="28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83" r:id="rId26"/>
    <p:sldId id="284" r:id="rId27"/>
    <p:sldId id="285" r:id="rId28"/>
    <p:sldId id="286" r:id="rId29"/>
    <p:sldId id="288" r:id="rId30"/>
  </p:sldIdLst>
  <p:sldSz cx="12192000" cy="6858000"/>
  <p:notesSz cx="12192000" cy="6858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83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270A6-A9AB-4B97-B3EA-609C2943156E}" type="doc">
      <dgm:prSet loTypeId="urn:microsoft.com/office/officeart/2005/8/layout/radial3" loCatId="relationship" qsTypeId="urn:microsoft.com/office/officeart/2005/8/quickstyle/3d1" qsCatId="3D" csTypeId="urn:microsoft.com/office/officeart/2005/8/colors/colorful3" csCatId="colorful" phldr="1"/>
      <dgm:spPr/>
      <dgm:t>
        <a:bodyPr/>
        <a:lstStyle/>
        <a:p>
          <a:endParaRPr lang="pt-BR"/>
        </a:p>
      </dgm:t>
    </dgm:pt>
    <dgm:pt modelId="{47523AC3-2A45-4371-83C6-712BA57A149B}">
      <dgm:prSet phldrT="[Texto]" custT="1"/>
      <dgm:spPr/>
      <dgm:t>
        <a:bodyPr/>
        <a:lstStyle/>
        <a:p>
          <a:r>
            <a:rPr lang="pt-BR" sz="2800" b="1" cap="none" spc="0" dirty="0">
              <a:ln w="12700">
                <a:prstDash val="solid"/>
              </a:ln>
              <a:effectLst>
                <a:innerShdw blurRad="177800">
                  <a:schemeClr val="accent3">
                    <a:lumMod val="50000"/>
                  </a:schemeClr>
                </a:innerShdw>
              </a:effectLst>
            </a:rPr>
            <a:t>Pontos finais humanitários</a:t>
          </a:r>
        </a:p>
      </dgm:t>
    </dgm:pt>
    <dgm:pt modelId="{0BF30265-616E-46E2-ACA8-DD4814A3AE66}" type="parTrans" cxnId="{77D4483F-A740-48D1-BA33-18A798A9C1C3}">
      <dgm:prSet/>
      <dgm:spPr/>
      <dgm:t>
        <a:bodyPr/>
        <a:lstStyle/>
        <a:p>
          <a:endParaRPr lang="pt-BR"/>
        </a:p>
      </dgm:t>
    </dgm:pt>
    <dgm:pt modelId="{D22FAC40-A7B2-435E-B57F-C521E43A2170}" type="sibTrans" cxnId="{77D4483F-A740-48D1-BA33-18A798A9C1C3}">
      <dgm:prSet/>
      <dgm:spPr/>
      <dgm:t>
        <a:bodyPr/>
        <a:lstStyle/>
        <a:p>
          <a:endParaRPr lang="pt-BR"/>
        </a:p>
      </dgm:t>
    </dgm:pt>
    <dgm:pt modelId="{EC1E50D9-EDD5-4721-8E39-FE89F5FCCA91}">
      <dgm:prSet phldrT="[Texto]" phldr="1"/>
      <dgm:spPr/>
      <dgm:t>
        <a:bodyPr/>
        <a:lstStyle/>
        <a:p>
          <a:endParaRPr lang="pt-BR"/>
        </a:p>
      </dgm:t>
    </dgm:pt>
    <dgm:pt modelId="{A1DDC1D3-8777-496A-B173-5F17A5B22281}" type="parTrans" cxnId="{CF05B7D2-E129-49EE-882D-9CFC113373F1}">
      <dgm:prSet/>
      <dgm:spPr/>
      <dgm:t>
        <a:bodyPr/>
        <a:lstStyle/>
        <a:p>
          <a:endParaRPr lang="pt-BR"/>
        </a:p>
      </dgm:t>
    </dgm:pt>
    <dgm:pt modelId="{7D3A7374-761A-4EA3-86CD-3782E865A718}" type="sibTrans" cxnId="{CF05B7D2-E129-49EE-882D-9CFC113373F1}">
      <dgm:prSet/>
      <dgm:spPr/>
      <dgm:t>
        <a:bodyPr/>
        <a:lstStyle/>
        <a:p>
          <a:endParaRPr lang="pt-BR"/>
        </a:p>
      </dgm:t>
    </dgm:pt>
    <dgm:pt modelId="{4B9969A2-3ACF-4FB6-BDA6-8CBEAEBD869E}">
      <dgm:prSet phldrT="[Texto]" phldr="1"/>
      <dgm:spPr/>
      <dgm:t>
        <a:bodyPr/>
        <a:lstStyle/>
        <a:p>
          <a:endParaRPr lang="pt-BR"/>
        </a:p>
      </dgm:t>
    </dgm:pt>
    <dgm:pt modelId="{CB38F133-AB57-41D9-A3E3-655A71B3FD55}" type="parTrans" cxnId="{4781CAA9-22A2-43F4-8A06-E9EDD4833774}">
      <dgm:prSet/>
      <dgm:spPr/>
      <dgm:t>
        <a:bodyPr/>
        <a:lstStyle/>
        <a:p>
          <a:endParaRPr lang="pt-BR"/>
        </a:p>
      </dgm:t>
    </dgm:pt>
    <dgm:pt modelId="{F366BE5C-D16B-42ED-9560-E1A1751D543E}" type="sibTrans" cxnId="{4781CAA9-22A2-43F4-8A06-E9EDD4833774}">
      <dgm:prSet/>
      <dgm:spPr/>
      <dgm:t>
        <a:bodyPr/>
        <a:lstStyle/>
        <a:p>
          <a:endParaRPr lang="pt-BR"/>
        </a:p>
      </dgm:t>
    </dgm:pt>
    <dgm:pt modelId="{ACA219D6-327C-4C94-9390-CFDBFA1842F3}">
      <dgm:prSet phldrT="[Texto]" phldr="1"/>
      <dgm:spPr/>
      <dgm:t>
        <a:bodyPr/>
        <a:lstStyle/>
        <a:p>
          <a:endParaRPr lang="pt-BR"/>
        </a:p>
      </dgm:t>
    </dgm:pt>
    <dgm:pt modelId="{1437F675-9D2D-4064-A657-CF0E822AC8B6}" type="parTrans" cxnId="{D7EE6790-D276-4004-B591-E90DC457EBE4}">
      <dgm:prSet/>
      <dgm:spPr/>
      <dgm:t>
        <a:bodyPr/>
        <a:lstStyle/>
        <a:p>
          <a:endParaRPr lang="pt-BR"/>
        </a:p>
      </dgm:t>
    </dgm:pt>
    <dgm:pt modelId="{9847D747-530C-4367-9412-7BB5430658C0}" type="sibTrans" cxnId="{D7EE6790-D276-4004-B591-E90DC457EBE4}">
      <dgm:prSet/>
      <dgm:spPr/>
      <dgm:t>
        <a:bodyPr/>
        <a:lstStyle/>
        <a:p>
          <a:endParaRPr lang="pt-BR"/>
        </a:p>
      </dgm:t>
    </dgm:pt>
    <dgm:pt modelId="{D862DE02-81F2-451D-B5D7-9C2D987136FA}">
      <dgm:prSet phldrT="[Texto]" phldr="1"/>
      <dgm:spPr/>
      <dgm:t>
        <a:bodyPr/>
        <a:lstStyle/>
        <a:p>
          <a:endParaRPr lang="pt-BR"/>
        </a:p>
      </dgm:t>
    </dgm:pt>
    <dgm:pt modelId="{E3DBA120-7EDC-4F75-835E-1826D07CD3C3}" type="parTrans" cxnId="{6B4B7164-4CC5-4AFE-A811-576374BFAB2B}">
      <dgm:prSet/>
      <dgm:spPr/>
      <dgm:t>
        <a:bodyPr/>
        <a:lstStyle/>
        <a:p>
          <a:endParaRPr lang="pt-BR"/>
        </a:p>
      </dgm:t>
    </dgm:pt>
    <dgm:pt modelId="{8EBC84F7-E48A-4964-AD35-380CDBCB48BB}" type="sibTrans" cxnId="{6B4B7164-4CC5-4AFE-A811-576374BFAB2B}">
      <dgm:prSet/>
      <dgm:spPr/>
      <dgm:t>
        <a:bodyPr/>
        <a:lstStyle/>
        <a:p>
          <a:endParaRPr lang="pt-BR"/>
        </a:p>
      </dgm:t>
    </dgm:pt>
    <dgm:pt modelId="{C66F64BC-94F2-4042-B043-B3479917AD69}">
      <dgm:prSet/>
      <dgm:spPr/>
      <dgm:t>
        <a:bodyPr/>
        <a:lstStyle/>
        <a:p>
          <a:endParaRPr lang="pt-BR"/>
        </a:p>
      </dgm:t>
    </dgm:pt>
    <dgm:pt modelId="{9DE55410-F634-4432-BBE2-53DF98ABCCE1}" type="parTrans" cxnId="{B7162EBE-A751-4FB1-BD1F-36784B5D8497}">
      <dgm:prSet/>
      <dgm:spPr/>
      <dgm:t>
        <a:bodyPr/>
        <a:lstStyle/>
        <a:p>
          <a:endParaRPr lang="pt-BR"/>
        </a:p>
      </dgm:t>
    </dgm:pt>
    <dgm:pt modelId="{A74767E7-2A2E-4139-8040-284199F67304}" type="sibTrans" cxnId="{B7162EBE-A751-4FB1-BD1F-36784B5D8497}">
      <dgm:prSet/>
      <dgm:spPr/>
      <dgm:t>
        <a:bodyPr/>
        <a:lstStyle/>
        <a:p>
          <a:endParaRPr lang="pt-BR"/>
        </a:p>
      </dgm:t>
    </dgm:pt>
    <dgm:pt modelId="{3A4E581E-4420-458D-9B5D-70BF91C98891}">
      <dgm:prSet/>
      <dgm:spPr/>
      <dgm:t>
        <a:bodyPr/>
        <a:lstStyle/>
        <a:p>
          <a:endParaRPr lang="pt-BR"/>
        </a:p>
      </dgm:t>
    </dgm:pt>
    <dgm:pt modelId="{3CBC0AE8-2868-47CA-AAF2-360F525C6D43}" type="parTrans" cxnId="{D88566E6-94C0-483D-BB39-FBC7EF372063}">
      <dgm:prSet/>
      <dgm:spPr/>
      <dgm:t>
        <a:bodyPr/>
        <a:lstStyle/>
        <a:p>
          <a:endParaRPr lang="pt-BR"/>
        </a:p>
      </dgm:t>
    </dgm:pt>
    <dgm:pt modelId="{DA5A03DF-1BF1-46F8-A96C-58D97527F7F5}" type="sibTrans" cxnId="{D88566E6-94C0-483D-BB39-FBC7EF372063}">
      <dgm:prSet/>
      <dgm:spPr/>
      <dgm:t>
        <a:bodyPr/>
        <a:lstStyle/>
        <a:p>
          <a:endParaRPr lang="pt-BR"/>
        </a:p>
      </dgm:t>
    </dgm:pt>
    <dgm:pt modelId="{903FD9C7-B8D4-4AE1-94AF-2ED5FAF238CB}" type="pres">
      <dgm:prSet presAssocID="{A31270A6-A9AB-4B97-B3EA-609C2943156E}" presName="composite" presStyleCnt="0">
        <dgm:presLayoutVars>
          <dgm:chMax val="1"/>
          <dgm:dir/>
          <dgm:resizeHandles val="exact"/>
        </dgm:presLayoutVars>
      </dgm:prSet>
      <dgm:spPr/>
    </dgm:pt>
    <dgm:pt modelId="{BB77FA26-4C94-4572-A469-5E3AF7D8F057}" type="pres">
      <dgm:prSet presAssocID="{A31270A6-A9AB-4B97-B3EA-609C2943156E}" presName="radial" presStyleCnt="0">
        <dgm:presLayoutVars>
          <dgm:animLvl val="ctr"/>
        </dgm:presLayoutVars>
      </dgm:prSet>
      <dgm:spPr/>
    </dgm:pt>
    <dgm:pt modelId="{661C60D2-ECED-407A-B438-8F41128F966D}" type="pres">
      <dgm:prSet presAssocID="{47523AC3-2A45-4371-83C6-712BA57A149B}" presName="centerShape" presStyleLbl="vennNode1" presStyleIdx="0" presStyleCnt="7"/>
      <dgm:spPr/>
    </dgm:pt>
    <dgm:pt modelId="{8C826B4B-88DB-4848-8F9B-ADE44CAD8204}" type="pres">
      <dgm:prSet presAssocID="{EC1E50D9-EDD5-4721-8E39-FE89F5FCCA91}" presName="node" presStyleLbl="vennNode1" presStyleIdx="1" presStyleCnt="7">
        <dgm:presLayoutVars>
          <dgm:bulletEnabled val="1"/>
        </dgm:presLayoutVars>
      </dgm:prSet>
      <dgm:spPr/>
    </dgm:pt>
    <dgm:pt modelId="{BBE70A72-37F2-4A7C-B0B9-77D785FB0144}" type="pres">
      <dgm:prSet presAssocID="{3A4E581E-4420-458D-9B5D-70BF91C98891}" presName="node" presStyleLbl="vennNode1" presStyleIdx="2" presStyleCnt="7">
        <dgm:presLayoutVars>
          <dgm:bulletEnabled val="1"/>
        </dgm:presLayoutVars>
      </dgm:prSet>
      <dgm:spPr/>
    </dgm:pt>
    <dgm:pt modelId="{9D59EBAD-55C0-4AD8-BF13-5BEB7D05B780}" type="pres">
      <dgm:prSet presAssocID="{C66F64BC-94F2-4042-B043-B3479917AD69}" presName="node" presStyleLbl="vennNode1" presStyleIdx="3" presStyleCnt="7">
        <dgm:presLayoutVars>
          <dgm:bulletEnabled val="1"/>
        </dgm:presLayoutVars>
      </dgm:prSet>
      <dgm:spPr/>
    </dgm:pt>
    <dgm:pt modelId="{4EFD1E45-32F9-40DB-8A5D-085185F7E124}" type="pres">
      <dgm:prSet presAssocID="{4B9969A2-3ACF-4FB6-BDA6-8CBEAEBD869E}" presName="node" presStyleLbl="vennNode1" presStyleIdx="4" presStyleCnt="7">
        <dgm:presLayoutVars>
          <dgm:bulletEnabled val="1"/>
        </dgm:presLayoutVars>
      </dgm:prSet>
      <dgm:spPr/>
    </dgm:pt>
    <dgm:pt modelId="{3D87AB0E-A316-4B07-BCD3-C900A07E18B7}" type="pres">
      <dgm:prSet presAssocID="{ACA219D6-327C-4C94-9390-CFDBFA1842F3}" presName="node" presStyleLbl="vennNode1" presStyleIdx="5" presStyleCnt="7">
        <dgm:presLayoutVars>
          <dgm:bulletEnabled val="1"/>
        </dgm:presLayoutVars>
      </dgm:prSet>
      <dgm:spPr/>
    </dgm:pt>
    <dgm:pt modelId="{4FF1BE0C-5A0B-4217-B198-D8AD3C0D535C}" type="pres">
      <dgm:prSet presAssocID="{D862DE02-81F2-451D-B5D7-9C2D987136FA}" presName="node" presStyleLbl="vennNode1" presStyleIdx="6" presStyleCnt="7">
        <dgm:presLayoutVars>
          <dgm:bulletEnabled val="1"/>
        </dgm:presLayoutVars>
      </dgm:prSet>
      <dgm:spPr/>
    </dgm:pt>
  </dgm:ptLst>
  <dgm:cxnLst>
    <dgm:cxn modelId="{C3A68707-7827-4EAF-A93E-4B72C910AFA4}" type="presOf" srcId="{3A4E581E-4420-458D-9B5D-70BF91C98891}" destId="{BBE70A72-37F2-4A7C-B0B9-77D785FB0144}" srcOrd="0" destOrd="0" presId="urn:microsoft.com/office/officeart/2005/8/layout/radial3"/>
    <dgm:cxn modelId="{F851951A-868B-4FBF-A095-E0CDEED933A2}" type="presOf" srcId="{D862DE02-81F2-451D-B5D7-9C2D987136FA}" destId="{4FF1BE0C-5A0B-4217-B198-D8AD3C0D535C}" srcOrd="0" destOrd="0" presId="urn:microsoft.com/office/officeart/2005/8/layout/radial3"/>
    <dgm:cxn modelId="{77D4483F-A740-48D1-BA33-18A798A9C1C3}" srcId="{A31270A6-A9AB-4B97-B3EA-609C2943156E}" destId="{47523AC3-2A45-4371-83C6-712BA57A149B}" srcOrd="0" destOrd="0" parTransId="{0BF30265-616E-46E2-ACA8-DD4814A3AE66}" sibTransId="{D22FAC40-A7B2-435E-B57F-C521E43A2170}"/>
    <dgm:cxn modelId="{6B4B7164-4CC5-4AFE-A811-576374BFAB2B}" srcId="{47523AC3-2A45-4371-83C6-712BA57A149B}" destId="{D862DE02-81F2-451D-B5D7-9C2D987136FA}" srcOrd="5" destOrd="0" parTransId="{E3DBA120-7EDC-4F75-835E-1826D07CD3C3}" sibTransId="{8EBC84F7-E48A-4964-AD35-380CDBCB48BB}"/>
    <dgm:cxn modelId="{9EF46C78-97BD-443E-BF45-0197535CF670}" type="presOf" srcId="{A31270A6-A9AB-4B97-B3EA-609C2943156E}" destId="{903FD9C7-B8D4-4AE1-94AF-2ED5FAF238CB}" srcOrd="0" destOrd="0" presId="urn:microsoft.com/office/officeart/2005/8/layout/radial3"/>
    <dgm:cxn modelId="{94996E79-7172-4AE4-8EBB-D36AF0E144BD}" type="presOf" srcId="{4B9969A2-3ACF-4FB6-BDA6-8CBEAEBD869E}" destId="{4EFD1E45-32F9-40DB-8A5D-085185F7E124}" srcOrd="0" destOrd="0" presId="urn:microsoft.com/office/officeart/2005/8/layout/radial3"/>
    <dgm:cxn modelId="{D7EE6790-D276-4004-B591-E90DC457EBE4}" srcId="{47523AC3-2A45-4371-83C6-712BA57A149B}" destId="{ACA219D6-327C-4C94-9390-CFDBFA1842F3}" srcOrd="4" destOrd="0" parTransId="{1437F675-9D2D-4064-A657-CF0E822AC8B6}" sibTransId="{9847D747-530C-4367-9412-7BB5430658C0}"/>
    <dgm:cxn modelId="{4781CAA9-22A2-43F4-8A06-E9EDD4833774}" srcId="{47523AC3-2A45-4371-83C6-712BA57A149B}" destId="{4B9969A2-3ACF-4FB6-BDA6-8CBEAEBD869E}" srcOrd="3" destOrd="0" parTransId="{CB38F133-AB57-41D9-A3E3-655A71B3FD55}" sibTransId="{F366BE5C-D16B-42ED-9560-E1A1751D543E}"/>
    <dgm:cxn modelId="{B7162EBE-A751-4FB1-BD1F-36784B5D8497}" srcId="{47523AC3-2A45-4371-83C6-712BA57A149B}" destId="{C66F64BC-94F2-4042-B043-B3479917AD69}" srcOrd="2" destOrd="0" parTransId="{9DE55410-F634-4432-BBE2-53DF98ABCCE1}" sibTransId="{A74767E7-2A2E-4139-8040-284199F67304}"/>
    <dgm:cxn modelId="{5768D9C0-A055-4BF3-83E3-7BE313DCD2B5}" type="presOf" srcId="{C66F64BC-94F2-4042-B043-B3479917AD69}" destId="{9D59EBAD-55C0-4AD8-BF13-5BEB7D05B780}" srcOrd="0" destOrd="0" presId="urn:microsoft.com/office/officeart/2005/8/layout/radial3"/>
    <dgm:cxn modelId="{2DB092D0-E58E-4239-874B-8BCAC0C8B83B}" type="presOf" srcId="{ACA219D6-327C-4C94-9390-CFDBFA1842F3}" destId="{3D87AB0E-A316-4B07-BCD3-C900A07E18B7}" srcOrd="0" destOrd="0" presId="urn:microsoft.com/office/officeart/2005/8/layout/radial3"/>
    <dgm:cxn modelId="{CF05B7D2-E129-49EE-882D-9CFC113373F1}" srcId="{47523AC3-2A45-4371-83C6-712BA57A149B}" destId="{EC1E50D9-EDD5-4721-8E39-FE89F5FCCA91}" srcOrd="0" destOrd="0" parTransId="{A1DDC1D3-8777-496A-B173-5F17A5B22281}" sibTransId="{7D3A7374-761A-4EA3-86CD-3782E865A718}"/>
    <dgm:cxn modelId="{D88566E6-94C0-483D-BB39-FBC7EF372063}" srcId="{47523AC3-2A45-4371-83C6-712BA57A149B}" destId="{3A4E581E-4420-458D-9B5D-70BF91C98891}" srcOrd="1" destOrd="0" parTransId="{3CBC0AE8-2868-47CA-AAF2-360F525C6D43}" sibTransId="{DA5A03DF-1BF1-46F8-A96C-58D97527F7F5}"/>
    <dgm:cxn modelId="{D214D3EE-3098-4CDD-892C-EB6467B93F8C}" type="presOf" srcId="{EC1E50D9-EDD5-4721-8E39-FE89F5FCCA91}" destId="{8C826B4B-88DB-4848-8F9B-ADE44CAD8204}" srcOrd="0" destOrd="0" presId="urn:microsoft.com/office/officeart/2005/8/layout/radial3"/>
    <dgm:cxn modelId="{C66C78F5-907A-43C2-8036-37C585FA24E0}" type="presOf" srcId="{47523AC3-2A45-4371-83C6-712BA57A149B}" destId="{661C60D2-ECED-407A-B438-8F41128F966D}" srcOrd="0" destOrd="0" presId="urn:microsoft.com/office/officeart/2005/8/layout/radial3"/>
    <dgm:cxn modelId="{A2B47610-8667-43D4-BF54-2AFE5CEC9940}" type="presParOf" srcId="{903FD9C7-B8D4-4AE1-94AF-2ED5FAF238CB}" destId="{BB77FA26-4C94-4572-A469-5E3AF7D8F057}" srcOrd="0" destOrd="0" presId="urn:microsoft.com/office/officeart/2005/8/layout/radial3"/>
    <dgm:cxn modelId="{89D49318-5C51-4327-8A3A-4CD5D1E5168C}" type="presParOf" srcId="{BB77FA26-4C94-4572-A469-5E3AF7D8F057}" destId="{661C60D2-ECED-407A-B438-8F41128F966D}" srcOrd="0" destOrd="0" presId="urn:microsoft.com/office/officeart/2005/8/layout/radial3"/>
    <dgm:cxn modelId="{BB59DBB1-B454-4F63-B8F7-FE3018F162CD}" type="presParOf" srcId="{BB77FA26-4C94-4572-A469-5E3AF7D8F057}" destId="{8C826B4B-88DB-4848-8F9B-ADE44CAD8204}" srcOrd="1" destOrd="0" presId="urn:microsoft.com/office/officeart/2005/8/layout/radial3"/>
    <dgm:cxn modelId="{DB340979-6408-43DF-98E6-03243F2CA6C6}" type="presParOf" srcId="{BB77FA26-4C94-4572-A469-5E3AF7D8F057}" destId="{BBE70A72-37F2-4A7C-B0B9-77D785FB0144}" srcOrd="2" destOrd="0" presId="urn:microsoft.com/office/officeart/2005/8/layout/radial3"/>
    <dgm:cxn modelId="{8ADFE747-89A5-4967-8EEB-52EEB2708037}" type="presParOf" srcId="{BB77FA26-4C94-4572-A469-5E3AF7D8F057}" destId="{9D59EBAD-55C0-4AD8-BF13-5BEB7D05B780}" srcOrd="3" destOrd="0" presId="urn:microsoft.com/office/officeart/2005/8/layout/radial3"/>
    <dgm:cxn modelId="{C4D7FC2C-DB72-47E0-8713-6FA8AE7A4185}" type="presParOf" srcId="{BB77FA26-4C94-4572-A469-5E3AF7D8F057}" destId="{4EFD1E45-32F9-40DB-8A5D-085185F7E124}" srcOrd="4" destOrd="0" presId="urn:microsoft.com/office/officeart/2005/8/layout/radial3"/>
    <dgm:cxn modelId="{0DB6580C-EB4A-4BB0-8ED0-1846BEE286C6}" type="presParOf" srcId="{BB77FA26-4C94-4572-A469-5E3AF7D8F057}" destId="{3D87AB0E-A316-4B07-BCD3-C900A07E18B7}" srcOrd="5" destOrd="0" presId="urn:microsoft.com/office/officeart/2005/8/layout/radial3"/>
    <dgm:cxn modelId="{79C4E54C-6143-4C5C-8607-CE2AFE8A2653}" type="presParOf" srcId="{BB77FA26-4C94-4572-A469-5E3AF7D8F057}" destId="{4FF1BE0C-5A0B-4217-B198-D8AD3C0D535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C60D2-ECED-407A-B438-8F41128F966D}">
      <dsp:nvSpPr>
        <dsp:cNvPr id="0" name=""/>
        <dsp:cNvSpPr/>
      </dsp:nvSpPr>
      <dsp:spPr>
        <a:xfrm>
          <a:off x="2798253" y="1208404"/>
          <a:ext cx="3010409" cy="3010409"/>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pt-BR" sz="2800" b="1" kern="1200" cap="none" spc="0" dirty="0">
              <a:ln w="12700">
                <a:prstDash val="solid"/>
              </a:ln>
              <a:effectLst>
                <a:innerShdw blurRad="177800">
                  <a:schemeClr val="accent3">
                    <a:lumMod val="50000"/>
                  </a:schemeClr>
                </a:innerShdw>
              </a:effectLst>
            </a:rPr>
            <a:t>Pontos finais humanitários</a:t>
          </a:r>
        </a:p>
      </dsp:txBody>
      <dsp:txXfrm>
        <a:off x="3239117" y="1649268"/>
        <a:ext cx="2128681" cy="2128681"/>
      </dsp:txXfrm>
    </dsp:sp>
    <dsp:sp modelId="{8C826B4B-88DB-4848-8F9B-ADE44CAD8204}">
      <dsp:nvSpPr>
        <dsp:cNvPr id="0" name=""/>
        <dsp:cNvSpPr/>
      </dsp:nvSpPr>
      <dsp:spPr>
        <a:xfrm>
          <a:off x="3550855" y="537"/>
          <a:ext cx="1505204" cy="1505204"/>
        </a:xfrm>
        <a:prstGeom prst="ellipse">
          <a:avLst/>
        </a:prstGeom>
        <a:solidFill>
          <a:schemeClr val="accent3">
            <a:alpha val="50000"/>
            <a:hueOff val="1875044"/>
            <a:satOff val="-2813"/>
            <a:lumOff val="-45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BR" sz="2800" kern="1200"/>
        </a:p>
      </dsp:txBody>
      <dsp:txXfrm>
        <a:off x="3771287" y="220969"/>
        <a:ext cx="1064340" cy="1064340"/>
      </dsp:txXfrm>
    </dsp:sp>
    <dsp:sp modelId="{BBE70A72-37F2-4A7C-B0B9-77D785FB0144}">
      <dsp:nvSpPr>
        <dsp:cNvPr id="0" name=""/>
        <dsp:cNvSpPr/>
      </dsp:nvSpPr>
      <dsp:spPr>
        <a:xfrm>
          <a:off x="5248671" y="980771"/>
          <a:ext cx="1505204" cy="1505204"/>
        </a:xfrm>
        <a:prstGeom prst="ellipse">
          <a:avLst/>
        </a:prstGeom>
        <a:solidFill>
          <a:schemeClr val="accent3">
            <a:alpha val="50000"/>
            <a:hueOff val="3750088"/>
            <a:satOff val="-5627"/>
            <a:lumOff val="-91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pt-BR" sz="6400" kern="1200"/>
        </a:p>
      </dsp:txBody>
      <dsp:txXfrm>
        <a:off x="5469103" y="1201203"/>
        <a:ext cx="1064340" cy="1064340"/>
      </dsp:txXfrm>
    </dsp:sp>
    <dsp:sp modelId="{9D59EBAD-55C0-4AD8-BF13-5BEB7D05B780}">
      <dsp:nvSpPr>
        <dsp:cNvPr id="0" name=""/>
        <dsp:cNvSpPr/>
      </dsp:nvSpPr>
      <dsp:spPr>
        <a:xfrm>
          <a:off x="5248671" y="2941241"/>
          <a:ext cx="1505204" cy="1505204"/>
        </a:xfrm>
        <a:prstGeom prst="ellipse">
          <a:avLst/>
        </a:prstGeom>
        <a:solidFill>
          <a:schemeClr val="accent3">
            <a:alpha val="50000"/>
            <a:hueOff val="5625132"/>
            <a:satOff val="-8440"/>
            <a:lumOff val="-137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pt-BR" sz="6400" kern="1200"/>
        </a:p>
      </dsp:txBody>
      <dsp:txXfrm>
        <a:off x="5469103" y="3161673"/>
        <a:ext cx="1064340" cy="1064340"/>
      </dsp:txXfrm>
    </dsp:sp>
    <dsp:sp modelId="{4EFD1E45-32F9-40DB-8A5D-085185F7E124}">
      <dsp:nvSpPr>
        <dsp:cNvPr id="0" name=""/>
        <dsp:cNvSpPr/>
      </dsp:nvSpPr>
      <dsp:spPr>
        <a:xfrm>
          <a:off x="3550855" y="3921475"/>
          <a:ext cx="1505204" cy="1505204"/>
        </a:xfrm>
        <a:prstGeom prst="ellipse">
          <a:avLst/>
        </a:prstGeom>
        <a:solidFill>
          <a:schemeClr val="accent3">
            <a:alpha val="50000"/>
            <a:hueOff val="7500176"/>
            <a:satOff val="-11253"/>
            <a:lumOff val="-183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BR" sz="2800" kern="1200"/>
        </a:p>
      </dsp:txBody>
      <dsp:txXfrm>
        <a:off x="3771287" y="4141907"/>
        <a:ext cx="1064340" cy="1064340"/>
      </dsp:txXfrm>
    </dsp:sp>
    <dsp:sp modelId="{3D87AB0E-A316-4B07-BCD3-C900A07E18B7}">
      <dsp:nvSpPr>
        <dsp:cNvPr id="0" name=""/>
        <dsp:cNvSpPr/>
      </dsp:nvSpPr>
      <dsp:spPr>
        <a:xfrm>
          <a:off x="1853039" y="2941241"/>
          <a:ext cx="1505204" cy="1505204"/>
        </a:xfrm>
        <a:prstGeom prst="ellipse">
          <a:avLst/>
        </a:prstGeom>
        <a:solidFill>
          <a:schemeClr val="accent3">
            <a:alpha val="50000"/>
            <a:hueOff val="9375220"/>
            <a:satOff val="-14067"/>
            <a:lumOff val="-228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BR" sz="2800" kern="1200"/>
        </a:p>
      </dsp:txBody>
      <dsp:txXfrm>
        <a:off x="2073471" y="3161673"/>
        <a:ext cx="1064340" cy="1064340"/>
      </dsp:txXfrm>
    </dsp:sp>
    <dsp:sp modelId="{4FF1BE0C-5A0B-4217-B198-D8AD3C0D535C}">
      <dsp:nvSpPr>
        <dsp:cNvPr id="0" name=""/>
        <dsp:cNvSpPr/>
      </dsp:nvSpPr>
      <dsp:spPr>
        <a:xfrm>
          <a:off x="1853039" y="980771"/>
          <a:ext cx="1505204" cy="1505204"/>
        </a:xfrm>
        <a:prstGeom prst="ellipse">
          <a:avLst/>
        </a:prstGeom>
        <a:solidFill>
          <a:schemeClr val="accent3">
            <a:alpha val="50000"/>
            <a:hueOff val="11250264"/>
            <a:satOff val="-16880"/>
            <a:lumOff val="-274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BR" sz="2800" kern="1200"/>
        </a:p>
      </dsp:txBody>
      <dsp:txXfrm>
        <a:off x="2073471" y="1201203"/>
        <a:ext cx="1064340" cy="10643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7"/>
          </a:xfrm>
          <a:prstGeom prst="rect">
            <a:avLst/>
          </a:prstGeom>
        </p:spPr>
      </p:pic>
      <p:sp>
        <p:nvSpPr>
          <p:cNvPr id="2" name="Holder 2"/>
          <p:cNvSpPr>
            <a:spLocks noGrp="1"/>
          </p:cNvSpPr>
          <p:nvPr>
            <p:ph type="ctrTitle"/>
          </p:nvPr>
        </p:nvSpPr>
        <p:spPr>
          <a:xfrm>
            <a:off x="722172" y="825499"/>
            <a:ext cx="10747654"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61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1DD5AFF-C646-4EAC-80C4-1DF776F97851}" type="slidenum">
              <a:rPr lang="pt-BR" smtClean="0"/>
              <a:pPr/>
              <a:t>‹nº›</a:t>
            </a:fld>
            <a:endParaRPr lang="pt-BR"/>
          </a:p>
        </p:txBody>
      </p:sp>
    </p:spTree>
    <p:extLst>
      <p:ext uri="{BB962C8B-B14F-4D97-AF65-F5344CB8AC3E}">
        <p14:creationId xmlns:p14="http://schemas.microsoft.com/office/powerpoint/2010/main" val="1541210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88839" y="609676"/>
            <a:ext cx="1814321" cy="69723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3133724" y="1972513"/>
            <a:ext cx="5924550" cy="2628900"/>
          </a:xfrm>
          <a:prstGeom prst="rect">
            <a:avLst/>
          </a:prstGeom>
        </p:spPr>
        <p:txBody>
          <a:bodyPr wrap="square" lIns="0" tIns="0" rIns="0" bIns="0">
            <a:spAutoFit/>
          </a:bodyPr>
          <a:lstStyle>
            <a:lvl1pPr>
              <a:defRPr sz="61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laudiam@usp.br"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33.png"/><Relationship Id="rId10" Type="http://schemas.microsoft.com/office/2007/relationships/hdphoto" Target="../media/hdphoto4.wdp"/><Relationship Id="rId4" Type="http://schemas.openxmlformats.org/officeDocument/2006/relationships/image" Target="../media/image32.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imal testing at the University of Gothenburg | University of Gothenburg">
            <a:extLst>
              <a:ext uri="{FF2B5EF4-FFF2-40B4-BE49-F238E27FC236}">
                <a16:creationId xmlns:a16="http://schemas.microsoft.com/office/drawing/2014/main" id="{4EDADC07-BA09-B512-6F6C-5F90429F66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4" r="2053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2367404-1890-D9E6-7460-D74DB24394B5}"/>
              </a:ext>
            </a:extLst>
          </p:cNvPr>
          <p:cNvSpPr>
            <a:spLocks noGrp="1"/>
          </p:cNvSpPr>
          <p:nvPr>
            <p:ph type="title"/>
          </p:nvPr>
        </p:nvSpPr>
        <p:spPr>
          <a:xfrm>
            <a:off x="7531610" y="365125"/>
            <a:ext cx="3822189" cy="1899912"/>
          </a:xfrm>
        </p:spPr>
        <p:txBody>
          <a:bodyPr>
            <a:noAutofit/>
          </a:bodyPr>
          <a:lstStyle/>
          <a:p>
            <a:r>
              <a:rPr lang="pt-BR" sz="3200" b="1" dirty="0">
                <a:effectLst>
                  <a:outerShdw blurRad="38100" dist="38100" dir="2700000" algn="tl">
                    <a:srgbClr val="000000">
                      <a:alpha val="43137"/>
                    </a:srgbClr>
                  </a:outerShdw>
                </a:effectLst>
              </a:rPr>
              <a:t>Pontos Finais Humanitários e Eutanásia na Experimentação Animal</a:t>
            </a:r>
          </a:p>
        </p:txBody>
      </p:sp>
      <p:sp>
        <p:nvSpPr>
          <p:cNvPr id="3" name="Espaço Reservado para Texto 2">
            <a:extLst>
              <a:ext uri="{FF2B5EF4-FFF2-40B4-BE49-F238E27FC236}">
                <a16:creationId xmlns:a16="http://schemas.microsoft.com/office/drawing/2014/main" id="{5C5C859B-EFBE-C12D-0225-37A7F90D593C}"/>
              </a:ext>
            </a:extLst>
          </p:cNvPr>
          <p:cNvSpPr>
            <a:spLocks noGrp="1"/>
          </p:cNvSpPr>
          <p:nvPr>
            <p:ph type="body" idx="1"/>
          </p:nvPr>
        </p:nvSpPr>
        <p:spPr>
          <a:xfrm>
            <a:off x="8153400" y="5105400"/>
            <a:ext cx="3822189" cy="1524000"/>
          </a:xfrm>
        </p:spPr>
        <p:txBody>
          <a:bodyPr>
            <a:normAutofit/>
          </a:bodyPr>
          <a:lstStyle/>
          <a:p>
            <a:pPr algn="ctr"/>
            <a:r>
              <a:rPr lang="pt-BR" sz="2000" dirty="0">
                <a:latin typeface="Calibri"/>
                <a:cs typeface="Calibri"/>
              </a:rPr>
              <a:t>Claudia M C Mori</a:t>
            </a:r>
          </a:p>
          <a:p>
            <a:pPr algn="ctr"/>
            <a:r>
              <a:rPr lang="pt-BR" sz="1800" dirty="0">
                <a:latin typeface="Calibri"/>
                <a:cs typeface="Calibri"/>
              </a:rPr>
              <a:t>Faculdade de Medicina Veterinária e Zootecnia – USP</a:t>
            </a:r>
          </a:p>
          <a:p>
            <a:pPr algn="ctr"/>
            <a:r>
              <a:rPr lang="pt-BR" sz="2000" dirty="0">
                <a:latin typeface="Calibri"/>
                <a:cs typeface="Calibri"/>
                <a:hlinkClick r:id="rId3"/>
              </a:rPr>
              <a:t>claudiam@usp.br</a:t>
            </a:r>
            <a:endParaRPr lang="pt-BR" sz="2000" dirty="0">
              <a:latin typeface="Calibri"/>
              <a:cs typeface="Calibri"/>
            </a:endParaRPr>
          </a:p>
          <a:p>
            <a:pPr algn="ctr"/>
            <a:endParaRPr lang="pt-BR" sz="2000" dirty="0">
              <a:latin typeface="Calibri"/>
              <a:cs typeface="Calibri"/>
            </a:endParaRPr>
          </a:p>
          <a:p>
            <a:endParaRPr lang="pt-BR" sz="2000" dirty="0"/>
          </a:p>
        </p:txBody>
      </p:sp>
    </p:spTree>
    <p:extLst>
      <p:ext uri="{BB962C8B-B14F-4D97-AF65-F5344CB8AC3E}">
        <p14:creationId xmlns:p14="http://schemas.microsoft.com/office/powerpoint/2010/main" val="155057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8000"/>
          </a:xfrm>
          <a:prstGeom prst="rect">
            <a:avLst/>
          </a:prstGeom>
        </p:spPr>
      </p:pic>
      <p:sp>
        <p:nvSpPr>
          <p:cNvPr id="3" name="object 3"/>
          <p:cNvSpPr txBox="1"/>
          <p:nvPr/>
        </p:nvSpPr>
        <p:spPr>
          <a:xfrm>
            <a:off x="457200" y="662954"/>
            <a:ext cx="5292725" cy="5532092"/>
          </a:xfrm>
          <a:prstGeom prst="rect">
            <a:avLst/>
          </a:prstGeom>
        </p:spPr>
        <p:txBody>
          <a:bodyPr vert="horz" wrap="square" lIns="0" tIns="48895" rIns="0" bIns="0" rtlCol="0">
            <a:spAutoFit/>
          </a:bodyPr>
          <a:lstStyle/>
          <a:p>
            <a:pPr marL="12700" marR="5080">
              <a:lnSpc>
                <a:spcPct val="150000"/>
              </a:lnSpc>
              <a:spcBef>
                <a:spcPts val="385"/>
              </a:spcBef>
            </a:pPr>
            <a:r>
              <a:rPr sz="2400" dirty="0">
                <a:latin typeface="Calibri"/>
                <a:cs typeface="Calibri"/>
              </a:rPr>
              <a:t>A </a:t>
            </a:r>
            <a:r>
              <a:rPr sz="2400" spc="-5" dirty="0">
                <a:latin typeface="Calibri"/>
                <a:cs typeface="Calibri"/>
              </a:rPr>
              <a:t>eutanásia se </a:t>
            </a:r>
            <a:r>
              <a:rPr sz="2400" spc="-10" dirty="0">
                <a:latin typeface="Calibri"/>
                <a:cs typeface="Calibri"/>
              </a:rPr>
              <a:t>justifica, </a:t>
            </a:r>
            <a:r>
              <a:rPr sz="2400" spc="-15" dirty="0">
                <a:latin typeface="Calibri"/>
                <a:cs typeface="Calibri"/>
              </a:rPr>
              <a:t>para </a:t>
            </a:r>
            <a:r>
              <a:rPr sz="2400" dirty="0">
                <a:latin typeface="Calibri"/>
                <a:cs typeface="Calibri"/>
              </a:rPr>
              <a:t>o </a:t>
            </a:r>
            <a:r>
              <a:rPr sz="2400" spc="-5" dirty="0">
                <a:latin typeface="Calibri"/>
                <a:cs typeface="Calibri"/>
              </a:rPr>
              <a:t>bem do </a:t>
            </a:r>
            <a:r>
              <a:rPr sz="2400" dirty="0">
                <a:latin typeface="Calibri"/>
                <a:cs typeface="Calibri"/>
              </a:rPr>
              <a:t> </a:t>
            </a:r>
            <a:r>
              <a:rPr sz="2400" spc="-10" dirty="0">
                <a:latin typeface="Calibri"/>
                <a:cs typeface="Calibri"/>
              </a:rPr>
              <a:t>próprio indivíduo, </a:t>
            </a:r>
            <a:r>
              <a:rPr sz="2400" dirty="0">
                <a:latin typeface="Calibri"/>
                <a:cs typeface="Calibri"/>
              </a:rPr>
              <a:t>em </a:t>
            </a:r>
            <a:r>
              <a:rPr sz="2400" spc="-5" dirty="0">
                <a:latin typeface="Calibri"/>
                <a:cs typeface="Calibri"/>
              </a:rPr>
              <a:t>casos de dor </a:t>
            </a:r>
            <a:r>
              <a:rPr sz="2400" spc="-10" dirty="0">
                <a:latin typeface="Calibri"/>
                <a:cs typeface="Calibri"/>
              </a:rPr>
              <a:t>ou </a:t>
            </a:r>
            <a:r>
              <a:rPr sz="2400" spc="-5" dirty="0">
                <a:latin typeface="Calibri"/>
                <a:cs typeface="Calibri"/>
              </a:rPr>
              <a:t> </a:t>
            </a:r>
            <a:r>
              <a:rPr sz="2400" spc="-15" dirty="0">
                <a:latin typeface="Calibri"/>
                <a:cs typeface="Calibri"/>
              </a:rPr>
              <a:t>sofrimento,</a:t>
            </a:r>
            <a:r>
              <a:rPr sz="2400" dirty="0">
                <a:latin typeface="Calibri"/>
                <a:cs typeface="Calibri"/>
              </a:rPr>
              <a:t> </a:t>
            </a:r>
            <a:r>
              <a:rPr sz="2400" spc="-5" dirty="0">
                <a:latin typeface="Calibri"/>
                <a:cs typeface="Calibri"/>
              </a:rPr>
              <a:t>que não </a:t>
            </a:r>
            <a:r>
              <a:rPr sz="2400" spc="-10" dirty="0">
                <a:latin typeface="Calibri"/>
                <a:cs typeface="Calibri"/>
              </a:rPr>
              <a:t>podem</a:t>
            </a:r>
            <a:r>
              <a:rPr sz="2400" dirty="0">
                <a:latin typeface="Calibri"/>
                <a:cs typeface="Calibri"/>
              </a:rPr>
              <a:t> </a:t>
            </a:r>
            <a:r>
              <a:rPr sz="2400" spc="-5" dirty="0">
                <a:latin typeface="Calibri"/>
                <a:cs typeface="Calibri"/>
              </a:rPr>
              <a:t>ser </a:t>
            </a:r>
            <a:r>
              <a:rPr sz="2400" spc="-10" dirty="0">
                <a:latin typeface="Calibri"/>
                <a:cs typeface="Calibri"/>
              </a:rPr>
              <a:t>mitigados </a:t>
            </a:r>
            <a:r>
              <a:rPr sz="2400" spc="-5" dirty="0">
                <a:latin typeface="Calibri"/>
                <a:cs typeface="Calibri"/>
              </a:rPr>
              <a:t> de</a:t>
            </a:r>
            <a:r>
              <a:rPr sz="2400" spc="65" dirty="0">
                <a:latin typeface="Calibri"/>
                <a:cs typeface="Calibri"/>
              </a:rPr>
              <a:t> </a:t>
            </a:r>
            <a:r>
              <a:rPr sz="2400" spc="-15" dirty="0">
                <a:latin typeface="Calibri"/>
                <a:cs typeface="Calibri"/>
              </a:rPr>
              <a:t>imediato,</a:t>
            </a:r>
            <a:r>
              <a:rPr sz="2400" spc="60" dirty="0">
                <a:latin typeface="Calibri"/>
                <a:cs typeface="Calibri"/>
              </a:rPr>
              <a:t> </a:t>
            </a:r>
            <a:r>
              <a:rPr sz="2400" spc="-10" dirty="0">
                <a:latin typeface="Calibri"/>
                <a:cs typeface="Calibri"/>
              </a:rPr>
              <a:t>com</a:t>
            </a:r>
            <a:r>
              <a:rPr sz="2400" spc="50" dirty="0">
                <a:latin typeface="Calibri"/>
                <a:cs typeface="Calibri"/>
              </a:rPr>
              <a:t> </a:t>
            </a:r>
            <a:r>
              <a:rPr sz="2400" spc="-5" dirty="0">
                <a:latin typeface="Calibri"/>
                <a:cs typeface="Calibri"/>
              </a:rPr>
              <a:t>analgésicos,</a:t>
            </a:r>
            <a:r>
              <a:rPr sz="2400" spc="75" dirty="0">
                <a:latin typeface="Calibri"/>
                <a:cs typeface="Calibri"/>
              </a:rPr>
              <a:t> </a:t>
            </a:r>
            <a:r>
              <a:rPr sz="2400" spc="-10" dirty="0">
                <a:latin typeface="Calibri"/>
                <a:cs typeface="Calibri"/>
              </a:rPr>
              <a:t>sedativos </a:t>
            </a:r>
            <a:r>
              <a:rPr sz="2400" spc="-5" dirty="0">
                <a:latin typeface="Calibri"/>
                <a:cs typeface="Calibri"/>
              </a:rPr>
              <a:t> ou </a:t>
            </a:r>
            <a:r>
              <a:rPr sz="2400" spc="-10" dirty="0">
                <a:latin typeface="Calibri"/>
                <a:cs typeface="Calibri"/>
              </a:rPr>
              <a:t>outros métodos ou </a:t>
            </a:r>
            <a:r>
              <a:rPr sz="2400" spc="-5" dirty="0">
                <a:latin typeface="Calibri"/>
                <a:cs typeface="Calibri"/>
              </a:rPr>
              <a:t>quando </a:t>
            </a:r>
            <a:r>
              <a:rPr sz="2400" dirty="0">
                <a:latin typeface="Calibri"/>
                <a:cs typeface="Calibri"/>
              </a:rPr>
              <a:t>o </a:t>
            </a:r>
            <a:r>
              <a:rPr sz="2400" spc="-10" dirty="0">
                <a:latin typeface="Calibri"/>
                <a:cs typeface="Calibri"/>
              </a:rPr>
              <a:t>estado </a:t>
            </a:r>
            <a:r>
              <a:rPr sz="2400" spc="-5" dirty="0">
                <a:latin typeface="Calibri"/>
                <a:cs typeface="Calibri"/>
              </a:rPr>
              <a:t>de </a:t>
            </a:r>
            <a:r>
              <a:rPr sz="2400" spc="-530" dirty="0">
                <a:latin typeface="Calibri"/>
                <a:cs typeface="Calibri"/>
              </a:rPr>
              <a:t> </a:t>
            </a:r>
            <a:r>
              <a:rPr sz="2400" spc="-5" dirty="0">
                <a:latin typeface="Calibri"/>
                <a:cs typeface="Calibri"/>
              </a:rPr>
              <a:t>saúde ou </a:t>
            </a:r>
            <a:r>
              <a:rPr sz="2400" spc="-10" dirty="0">
                <a:latin typeface="Calibri"/>
                <a:cs typeface="Calibri"/>
              </a:rPr>
              <a:t>bem-estar </a:t>
            </a:r>
            <a:r>
              <a:rPr sz="2400" spc="-5" dirty="0">
                <a:latin typeface="Calibri"/>
                <a:cs typeface="Calibri"/>
              </a:rPr>
              <a:t>do </a:t>
            </a:r>
            <a:r>
              <a:rPr sz="2400" dirty="0">
                <a:latin typeface="Calibri"/>
                <a:cs typeface="Calibri"/>
              </a:rPr>
              <a:t>animal </a:t>
            </a:r>
            <a:r>
              <a:rPr sz="2400" spc="5" dirty="0">
                <a:latin typeface="Calibri"/>
                <a:cs typeface="Calibri"/>
              </a:rPr>
              <a:t> </a:t>
            </a:r>
            <a:r>
              <a:rPr sz="2400" spc="-5" dirty="0">
                <a:latin typeface="Calibri"/>
                <a:cs typeface="Calibri"/>
              </a:rPr>
              <a:t>impossibilite </a:t>
            </a:r>
            <a:r>
              <a:rPr sz="2400" dirty="0">
                <a:latin typeface="Calibri"/>
                <a:cs typeface="Calibri"/>
              </a:rPr>
              <a:t>o </a:t>
            </a:r>
            <a:r>
              <a:rPr sz="2400" spc="-15" dirty="0">
                <a:latin typeface="Calibri"/>
                <a:cs typeface="Calibri"/>
              </a:rPr>
              <a:t>tratamento </a:t>
            </a:r>
            <a:r>
              <a:rPr sz="2400" spc="-5" dirty="0">
                <a:latin typeface="Calibri"/>
                <a:cs typeface="Calibri"/>
              </a:rPr>
              <a:t>ou </a:t>
            </a:r>
            <a:r>
              <a:rPr sz="2400" spc="-15" dirty="0">
                <a:latin typeface="Calibri"/>
                <a:cs typeface="Calibri"/>
              </a:rPr>
              <a:t>socorro </a:t>
            </a:r>
            <a:r>
              <a:rPr sz="2400" dirty="0">
                <a:latin typeface="Calibri"/>
                <a:cs typeface="Calibri"/>
              </a:rPr>
              <a:t>(</a:t>
            </a:r>
            <a:r>
              <a:rPr sz="2400" b="1" dirty="0">
                <a:latin typeface="Calibri"/>
                <a:cs typeface="Calibri"/>
              </a:rPr>
              <a:t>de </a:t>
            </a:r>
            <a:r>
              <a:rPr sz="2400" b="1" spc="5" dirty="0">
                <a:latin typeface="Calibri"/>
                <a:cs typeface="Calibri"/>
              </a:rPr>
              <a:t> </a:t>
            </a:r>
            <a:r>
              <a:rPr sz="2400" b="1" spc="-5" dirty="0">
                <a:latin typeface="Calibri"/>
                <a:cs typeface="Calibri"/>
              </a:rPr>
              <a:t>acordo</a:t>
            </a:r>
            <a:r>
              <a:rPr sz="2400" b="1" spc="-45" dirty="0">
                <a:latin typeface="Calibri"/>
                <a:cs typeface="Calibri"/>
              </a:rPr>
              <a:t> </a:t>
            </a:r>
            <a:r>
              <a:rPr sz="2400" b="1" spc="-5" dirty="0">
                <a:latin typeface="Calibri"/>
                <a:cs typeface="Calibri"/>
              </a:rPr>
              <a:t>com</a:t>
            </a:r>
            <a:r>
              <a:rPr sz="2400" b="1" spc="-25" dirty="0">
                <a:latin typeface="Calibri"/>
                <a:cs typeface="Calibri"/>
              </a:rPr>
              <a:t> </a:t>
            </a:r>
            <a:r>
              <a:rPr sz="2400" b="1" dirty="0">
                <a:latin typeface="Calibri"/>
                <a:cs typeface="Calibri"/>
              </a:rPr>
              <a:t>o</a:t>
            </a:r>
            <a:r>
              <a:rPr sz="2400" b="1" spc="-20" dirty="0">
                <a:latin typeface="Calibri"/>
                <a:cs typeface="Calibri"/>
              </a:rPr>
              <a:t> </a:t>
            </a:r>
            <a:r>
              <a:rPr sz="2400" b="1" dirty="0">
                <a:latin typeface="Calibri"/>
                <a:cs typeface="Calibri"/>
              </a:rPr>
              <a:t>§</a:t>
            </a:r>
            <a:r>
              <a:rPr sz="2400" b="1" spc="-5" dirty="0">
                <a:latin typeface="Calibri"/>
                <a:cs typeface="Calibri"/>
              </a:rPr>
              <a:t> </a:t>
            </a:r>
            <a:r>
              <a:rPr sz="2400" b="1" dirty="0">
                <a:latin typeface="Calibri"/>
                <a:cs typeface="Calibri"/>
              </a:rPr>
              <a:t>1º</a:t>
            </a:r>
            <a:r>
              <a:rPr sz="2400" b="1" spc="-5" dirty="0">
                <a:latin typeface="Calibri"/>
                <a:cs typeface="Calibri"/>
              </a:rPr>
              <a:t> </a:t>
            </a:r>
            <a:r>
              <a:rPr sz="2400" b="1" dirty="0">
                <a:latin typeface="Calibri"/>
                <a:cs typeface="Calibri"/>
              </a:rPr>
              <a:t>do</a:t>
            </a:r>
            <a:r>
              <a:rPr sz="2400" b="1" spc="-15" dirty="0">
                <a:latin typeface="Calibri"/>
                <a:cs typeface="Calibri"/>
              </a:rPr>
              <a:t> </a:t>
            </a:r>
            <a:r>
              <a:rPr sz="2400" b="1" dirty="0">
                <a:latin typeface="Calibri"/>
                <a:cs typeface="Calibri"/>
              </a:rPr>
              <a:t>art.</a:t>
            </a:r>
            <a:r>
              <a:rPr sz="2400" b="1" spc="-15" dirty="0">
                <a:latin typeface="Calibri"/>
                <a:cs typeface="Calibri"/>
              </a:rPr>
              <a:t> </a:t>
            </a:r>
            <a:r>
              <a:rPr sz="2400" b="1" spc="-5" dirty="0">
                <a:latin typeface="Calibri"/>
                <a:cs typeface="Calibri"/>
              </a:rPr>
              <a:t>14</a:t>
            </a:r>
            <a:r>
              <a:rPr sz="2400" b="1" spc="-10" dirty="0">
                <a:latin typeface="Calibri"/>
                <a:cs typeface="Calibri"/>
              </a:rPr>
              <a:t> </a:t>
            </a:r>
            <a:r>
              <a:rPr sz="2400" b="1" dirty="0">
                <a:latin typeface="Calibri"/>
                <a:cs typeface="Calibri"/>
              </a:rPr>
              <a:t>da</a:t>
            </a:r>
            <a:r>
              <a:rPr sz="2400" b="1" spc="-10" dirty="0">
                <a:latin typeface="Calibri"/>
                <a:cs typeface="Calibri"/>
              </a:rPr>
              <a:t> </a:t>
            </a:r>
            <a:r>
              <a:rPr sz="2400" b="1" dirty="0">
                <a:latin typeface="Calibri"/>
                <a:cs typeface="Calibri"/>
              </a:rPr>
              <a:t>Lei</a:t>
            </a:r>
            <a:r>
              <a:rPr sz="2400" b="1" spc="-5" dirty="0">
                <a:latin typeface="Calibri"/>
                <a:cs typeface="Calibri"/>
              </a:rPr>
              <a:t> </a:t>
            </a:r>
            <a:r>
              <a:rPr sz="2400" b="1" spc="-10" dirty="0">
                <a:latin typeface="Calibri"/>
                <a:cs typeface="Calibri"/>
              </a:rPr>
              <a:t>nº.</a:t>
            </a:r>
            <a:endParaRPr sz="2400" dirty="0">
              <a:latin typeface="Calibri"/>
              <a:cs typeface="Calibri"/>
            </a:endParaRPr>
          </a:p>
          <a:p>
            <a:pPr marL="12700" marR="24130">
              <a:lnSpc>
                <a:spcPct val="150000"/>
              </a:lnSpc>
              <a:spcBef>
                <a:spcPts val="45"/>
              </a:spcBef>
            </a:pPr>
            <a:r>
              <a:rPr sz="2400" b="1" spc="-5" dirty="0">
                <a:latin typeface="Calibri"/>
                <a:cs typeface="Calibri"/>
              </a:rPr>
              <a:t>11.794, </a:t>
            </a:r>
            <a:r>
              <a:rPr sz="2400" b="1" dirty="0">
                <a:latin typeface="Calibri"/>
                <a:cs typeface="Calibri"/>
              </a:rPr>
              <a:t>de </a:t>
            </a:r>
            <a:r>
              <a:rPr sz="2400" b="1" spc="-5" dirty="0">
                <a:latin typeface="Calibri"/>
                <a:cs typeface="Calibri"/>
              </a:rPr>
              <a:t>2008</a:t>
            </a:r>
            <a:r>
              <a:rPr sz="2400" spc="-5" dirty="0">
                <a:latin typeface="Calibri"/>
                <a:cs typeface="Calibri"/>
              </a:rPr>
              <a:t>) ou </a:t>
            </a:r>
            <a:r>
              <a:rPr sz="2400" b="1" spc="-15" dirty="0">
                <a:latin typeface="Calibri"/>
                <a:cs typeface="Calibri"/>
              </a:rPr>
              <a:t>para </a:t>
            </a:r>
            <a:r>
              <a:rPr sz="2400" b="1" spc="-10" dirty="0">
                <a:latin typeface="Calibri"/>
                <a:cs typeface="Calibri"/>
              </a:rPr>
              <a:t>fins didáticos </a:t>
            </a:r>
            <a:r>
              <a:rPr sz="2400" b="1" dirty="0">
                <a:latin typeface="Calibri"/>
                <a:cs typeface="Calibri"/>
              </a:rPr>
              <a:t>ou </a:t>
            </a:r>
            <a:r>
              <a:rPr sz="2400" b="1" spc="-530" dirty="0">
                <a:latin typeface="Calibri"/>
                <a:cs typeface="Calibri"/>
              </a:rPr>
              <a:t> </a:t>
            </a:r>
            <a:r>
              <a:rPr sz="2400" b="1" spc="-10" dirty="0">
                <a:latin typeface="Calibri"/>
                <a:cs typeface="Calibri"/>
              </a:rPr>
              <a:t>científicos.</a:t>
            </a:r>
            <a:endParaRPr sz="2400" dirty="0">
              <a:latin typeface="Calibri"/>
              <a:cs typeface="Calibri"/>
            </a:endParaRPr>
          </a:p>
        </p:txBody>
      </p:sp>
      <p:grpSp>
        <p:nvGrpSpPr>
          <p:cNvPr id="4" name="object 4"/>
          <p:cNvGrpSpPr/>
          <p:nvPr/>
        </p:nvGrpSpPr>
        <p:grpSpPr>
          <a:xfrm>
            <a:off x="6720585" y="580644"/>
            <a:ext cx="5471795" cy="6277610"/>
            <a:chOff x="6720585" y="580644"/>
            <a:chExt cx="5471795" cy="6277610"/>
          </a:xfrm>
        </p:grpSpPr>
        <p:pic>
          <p:nvPicPr>
            <p:cNvPr id="5" name="object 5"/>
            <p:cNvPicPr/>
            <p:nvPr/>
          </p:nvPicPr>
          <p:blipFill>
            <a:blip r:embed="rId3" cstate="print"/>
            <a:stretch>
              <a:fillRect/>
            </a:stretch>
          </p:blipFill>
          <p:spPr>
            <a:xfrm>
              <a:off x="6720585" y="580644"/>
              <a:ext cx="5471414" cy="6277355"/>
            </a:xfrm>
            <a:prstGeom prst="rect">
              <a:avLst/>
            </a:prstGeom>
          </p:spPr>
        </p:pic>
        <p:pic>
          <p:nvPicPr>
            <p:cNvPr id="6" name="object 6"/>
            <p:cNvPicPr/>
            <p:nvPr/>
          </p:nvPicPr>
          <p:blipFill>
            <a:blip r:embed="rId4" cstate="print"/>
            <a:stretch>
              <a:fillRect/>
            </a:stretch>
          </p:blipFill>
          <p:spPr>
            <a:xfrm>
              <a:off x="7708391" y="1891283"/>
              <a:ext cx="4142232" cy="3998976"/>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8003" y="2408047"/>
            <a:ext cx="3208020" cy="1904364"/>
          </a:xfrm>
          <a:prstGeom prst="rect">
            <a:avLst/>
          </a:prstGeom>
        </p:spPr>
        <p:txBody>
          <a:bodyPr vert="horz" wrap="square" lIns="0" tIns="80010" rIns="0" bIns="0" rtlCol="0">
            <a:spAutoFit/>
          </a:bodyPr>
          <a:lstStyle/>
          <a:p>
            <a:pPr marL="12700" marR="5080" indent="575945" algn="r">
              <a:lnSpc>
                <a:spcPct val="90000"/>
              </a:lnSpc>
              <a:spcBef>
                <a:spcPts val="630"/>
              </a:spcBef>
            </a:pPr>
            <a:r>
              <a:rPr sz="4400" spc="-10" dirty="0">
                <a:solidFill>
                  <a:srgbClr val="4471C4"/>
                </a:solidFill>
                <a:latin typeface="Calibri Light"/>
                <a:cs typeface="Calibri Light"/>
              </a:rPr>
              <a:t>Critérios </a:t>
            </a:r>
            <a:r>
              <a:rPr sz="4400" dirty="0">
                <a:solidFill>
                  <a:srgbClr val="4471C4"/>
                </a:solidFill>
                <a:latin typeface="Calibri Light"/>
                <a:cs typeface="Calibri Light"/>
              </a:rPr>
              <a:t>do </a:t>
            </a:r>
            <a:r>
              <a:rPr sz="4400" spc="-985" dirty="0">
                <a:solidFill>
                  <a:srgbClr val="4471C4"/>
                </a:solidFill>
                <a:latin typeface="Calibri Light"/>
                <a:cs typeface="Calibri Light"/>
              </a:rPr>
              <a:t> </a:t>
            </a:r>
            <a:r>
              <a:rPr sz="4400" spc="-20" dirty="0">
                <a:solidFill>
                  <a:srgbClr val="4471C4"/>
                </a:solidFill>
                <a:latin typeface="Calibri Light"/>
                <a:cs typeface="Calibri Light"/>
              </a:rPr>
              <a:t>ponto </a:t>
            </a:r>
            <a:r>
              <a:rPr sz="4400" dirty="0">
                <a:solidFill>
                  <a:srgbClr val="4471C4"/>
                </a:solidFill>
                <a:latin typeface="Calibri Light"/>
                <a:cs typeface="Calibri Light"/>
              </a:rPr>
              <a:t>de</a:t>
            </a:r>
            <a:r>
              <a:rPr sz="4400" spc="-35" dirty="0">
                <a:solidFill>
                  <a:srgbClr val="4471C4"/>
                </a:solidFill>
                <a:latin typeface="Calibri Light"/>
                <a:cs typeface="Calibri Light"/>
              </a:rPr>
              <a:t> </a:t>
            </a:r>
            <a:r>
              <a:rPr sz="4400" spc="-20" dirty="0">
                <a:solidFill>
                  <a:srgbClr val="4471C4"/>
                </a:solidFill>
                <a:latin typeface="Calibri Light"/>
                <a:cs typeface="Calibri Light"/>
              </a:rPr>
              <a:t>vista </a:t>
            </a:r>
            <a:r>
              <a:rPr sz="4400" spc="-980" dirty="0">
                <a:solidFill>
                  <a:srgbClr val="4471C4"/>
                </a:solidFill>
                <a:latin typeface="Calibri Light"/>
                <a:cs typeface="Calibri Light"/>
              </a:rPr>
              <a:t> </a:t>
            </a:r>
            <a:r>
              <a:rPr sz="4400" dirty="0">
                <a:solidFill>
                  <a:srgbClr val="4471C4"/>
                </a:solidFill>
                <a:latin typeface="Calibri Light"/>
                <a:cs typeface="Calibri Light"/>
              </a:rPr>
              <a:t>do</a:t>
            </a:r>
            <a:r>
              <a:rPr sz="4400" spc="-20" dirty="0">
                <a:solidFill>
                  <a:srgbClr val="4471C4"/>
                </a:solidFill>
                <a:latin typeface="Calibri Light"/>
                <a:cs typeface="Calibri Light"/>
              </a:rPr>
              <a:t> </a:t>
            </a:r>
            <a:r>
              <a:rPr sz="4400" spc="-30" dirty="0">
                <a:solidFill>
                  <a:srgbClr val="4471C4"/>
                </a:solidFill>
                <a:latin typeface="Calibri Light"/>
                <a:cs typeface="Calibri Light"/>
              </a:rPr>
              <a:t>executor:</a:t>
            </a:r>
            <a:endParaRPr sz="4400">
              <a:latin typeface="Calibri Light"/>
              <a:cs typeface="Calibri Light"/>
            </a:endParaRPr>
          </a:p>
        </p:txBody>
      </p:sp>
      <p:sp>
        <p:nvSpPr>
          <p:cNvPr id="5" name="object 5"/>
          <p:cNvSpPr txBox="1"/>
          <p:nvPr/>
        </p:nvSpPr>
        <p:spPr>
          <a:xfrm>
            <a:off x="4824796" y="546608"/>
            <a:ext cx="6222365" cy="5764783"/>
          </a:xfrm>
          <a:prstGeom prst="rect">
            <a:avLst/>
          </a:prstGeom>
        </p:spPr>
        <p:txBody>
          <a:bodyPr vert="horz" wrap="square" lIns="0" tIns="53975" rIns="0" bIns="0" rtlCol="0">
            <a:spAutoFit/>
          </a:bodyPr>
          <a:lstStyle/>
          <a:p>
            <a:pPr marL="584200" marR="5080" indent="-342900" algn="just">
              <a:lnSpc>
                <a:spcPct val="150000"/>
              </a:lnSpc>
              <a:spcBef>
                <a:spcPts val="425"/>
              </a:spcBef>
              <a:buFont typeface="Wingdings" panose="05000000000000000000" pitchFamily="2" charset="2"/>
              <a:buChar char="ü"/>
            </a:pPr>
            <a:r>
              <a:rPr lang="pt-BR" sz="2000" spc="-10" dirty="0">
                <a:latin typeface="Calibri"/>
                <a:cs typeface="Calibri"/>
              </a:rPr>
              <a:t>Deve possuir experiência e qualificação técnica comprovada sobre o(s) método(s) proposto(s), conhecimento da(s) espécie(s), de métodos </a:t>
            </a:r>
            <a:r>
              <a:rPr sz="2000" spc="-10" dirty="0" err="1">
                <a:latin typeface="Calibri"/>
                <a:cs typeface="Calibri"/>
              </a:rPr>
              <a:t>humanitários</a:t>
            </a:r>
            <a:r>
              <a:rPr sz="2000" spc="-10" dirty="0">
                <a:latin typeface="Calibri"/>
                <a:cs typeface="Calibri"/>
              </a:rPr>
              <a:t> </a:t>
            </a:r>
            <a:r>
              <a:rPr sz="2000" spc="-5" dirty="0">
                <a:latin typeface="Calibri"/>
                <a:cs typeface="Calibri"/>
              </a:rPr>
              <a:t>de </a:t>
            </a:r>
            <a:r>
              <a:rPr sz="2000" spc="-15" dirty="0">
                <a:latin typeface="Calibri"/>
                <a:cs typeface="Calibri"/>
              </a:rPr>
              <a:t>contenção, </a:t>
            </a:r>
            <a:r>
              <a:rPr sz="2000" spc="-5" dirty="0">
                <a:latin typeface="Calibri"/>
                <a:cs typeface="Calibri"/>
              </a:rPr>
              <a:t>do </a:t>
            </a:r>
            <a:r>
              <a:rPr sz="2000" spc="-10" dirty="0">
                <a:latin typeface="Calibri"/>
                <a:cs typeface="Calibri"/>
              </a:rPr>
              <a:t>reconhecimento </a:t>
            </a:r>
            <a:r>
              <a:rPr sz="2000" spc="-530" dirty="0">
                <a:latin typeface="Calibri"/>
                <a:cs typeface="Calibri"/>
              </a:rPr>
              <a:t> </a:t>
            </a:r>
            <a:r>
              <a:rPr sz="2000" spc="-5" dirty="0">
                <a:latin typeface="Calibri"/>
                <a:cs typeface="Calibri"/>
              </a:rPr>
              <a:t>da dor </a:t>
            </a:r>
            <a:r>
              <a:rPr sz="2000" dirty="0">
                <a:latin typeface="Calibri"/>
                <a:cs typeface="Calibri"/>
              </a:rPr>
              <a:t>e </a:t>
            </a:r>
            <a:r>
              <a:rPr sz="2000" spc="-15" dirty="0">
                <a:latin typeface="Calibri"/>
                <a:cs typeface="Calibri"/>
              </a:rPr>
              <a:t>desconforto </a:t>
            </a:r>
            <a:r>
              <a:rPr sz="2000" dirty="0">
                <a:latin typeface="Calibri"/>
                <a:cs typeface="Calibri"/>
              </a:rPr>
              <a:t>e </a:t>
            </a:r>
            <a:r>
              <a:rPr sz="2000" spc="-5" dirty="0">
                <a:latin typeface="Calibri"/>
                <a:cs typeface="Calibri"/>
              </a:rPr>
              <a:t>das </a:t>
            </a:r>
            <a:r>
              <a:rPr sz="2000" spc="-10" dirty="0">
                <a:latin typeface="Calibri"/>
                <a:cs typeface="Calibri"/>
              </a:rPr>
              <a:t>possíveis respostas </a:t>
            </a:r>
            <a:r>
              <a:rPr sz="2000" spc="-5" dirty="0">
                <a:latin typeface="Calibri"/>
                <a:cs typeface="Calibri"/>
              </a:rPr>
              <a:t> que</a:t>
            </a:r>
            <a:r>
              <a:rPr sz="2000" spc="-10" dirty="0">
                <a:latin typeface="Calibri"/>
                <a:cs typeface="Calibri"/>
              </a:rPr>
              <a:t> </a:t>
            </a:r>
            <a:r>
              <a:rPr sz="2000" spc="-5" dirty="0">
                <a:latin typeface="Calibri"/>
                <a:cs typeface="Calibri"/>
              </a:rPr>
              <a:t>inter-relacionem</a:t>
            </a:r>
            <a:r>
              <a:rPr sz="2000" spc="-15" dirty="0">
                <a:latin typeface="Calibri"/>
                <a:cs typeface="Calibri"/>
              </a:rPr>
              <a:t> </a:t>
            </a:r>
            <a:r>
              <a:rPr sz="2000" spc="-5" dirty="0">
                <a:latin typeface="Calibri"/>
                <a:cs typeface="Calibri"/>
              </a:rPr>
              <a:t>os</a:t>
            </a:r>
            <a:r>
              <a:rPr sz="2000" spc="-20" dirty="0">
                <a:latin typeface="Calibri"/>
                <a:cs typeface="Calibri"/>
              </a:rPr>
              <a:t> </a:t>
            </a:r>
            <a:r>
              <a:rPr sz="2000" spc="-10" dirty="0">
                <a:latin typeface="Calibri"/>
                <a:cs typeface="Calibri"/>
              </a:rPr>
              <a:t>métodos</a:t>
            </a:r>
            <a:r>
              <a:rPr sz="2000" spc="-30" dirty="0">
                <a:latin typeface="Calibri"/>
                <a:cs typeface="Calibri"/>
              </a:rPr>
              <a:t> </a:t>
            </a:r>
            <a:r>
              <a:rPr sz="2000" dirty="0">
                <a:latin typeface="Calibri"/>
                <a:cs typeface="Calibri"/>
              </a:rPr>
              <a:t>e</a:t>
            </a:r>
            <a:r>
              <a:rPr sz="2000" spc="-10" dirty="0">
                <a:latin typeface="Calibri"/>
                <a:cs typeface="Calibri"/>
              </a:rPr>
              <a:t> </a:t>
            </a:r>
            <a:r>
              <a:rPr sz="2000" dirty="0">
                <a:latin typeface="Calibri"/>
                <a:cs typeface="Calibri"/>
              </a:rPr>
              <a:t>as</a:t>
            </a:r>
            <a:r>
              <a:rPr sz="2000" spc="-20" dirty="0">
                <a:latin typeface="Calibri"/>
                <a:cs typeface="Calibri"/>
              </a:rPr>
              <a:t> </a:t>
            </a:r>
            <a:r>
              <a:rPr sz="2000" dirty="0">
                <a:latin typeface="Calibri"/>
                <a:cs typeface="Calibri"/>
              </a:rPr>
              <a:t>espécies;</a:t>
            </a:r>
          </a:p>
          <a:p>
            <a:pPr marL="631825" indent="-452438" algn="just">
              <a:lnSpc>
                <a:spcPct val="150000"/>
              </a:lnSpc>
              <a:spcBef>
                <a:spcPts val="685"/>
              </a:spcBef>
              <a:buFont typeface="Wingdings" panose="05000000000000000000" pitchFamily="2" charset="2"/>
              <a:buChar char="ü"/>
              <a:tabLst>
                <a:tab pos="358775" algn="l"/>
              </a:tabLst>
            </a:pPr>
            <a:r>
              <a:rPr sz="2000" dirty="0">
                <a:latin typeface="Calibri"/>
                <a:cs typeface="Calibri"/>
              </a:rPr>
              <a:t>O</a:t>
            </a:r>
            <a:r>
              <a:rPr sz="2000" spc="415" dirty="0">
                <a:latin typeface="Calibri"/>
                <a:cs typeface="Calibri"/>
              </a:rPr>
              <a:t> </a:t>
            </a:r>
            <a:r>
              <a:rPr sz="2000" spc="-10" dirty="0">
                <a:latin typeface="Calibri"/>
                <a:cs typeface="Calibri"/>
              </a:rPr>
              <a:t>método</a:t>
            </a:r>
            <a:r>
              <a:rPr sz="2000" spc="400" dirty="0">
                <a:latin typeface="Calibri"/>
                <a:cs typeface="Calibri"/>
              </a:rPr>
              <a:t> </a:t>
            </a:r>
            <a:r>
              <a:rPr sz="2000" spc="-15" dirty="0">
                <a:latin typeface="Calibri"/>
                <a:cs typeface="Calibri"/>
              </a:rPr>
              <a:t>deve</a:t>
            </a:r>
            <a:r>
              <a:rPr sz="2000" spc="430" dirty="0">
                <a:latin typeface="Calibri"/>
                <a:cs typeface="Calibri"/>
              </a:rPr>
              <a:t> </a:t>
            </a:r>
            <a:r>
              <a:rPr sz="2000" spc="-5" dirty="0">
                <a:latin typeface="Calibri"/>
                <a:cs typeface="Calibri"/>
              </a:rPr>
              <a:t>ser</a:t>
            </a:r>
            <a:r>
              <a:rPr sz="2000" spc="430" dirty="0">
                <a:latin typeface="Calibri"/>
                <a:cs typeface="Calibri"/>
              </a:rPr>
              <a:t> </a:t>
            </a:r>
            <a:r>
              <a:rPr sz="2000" spc="-10" dirty="0">
                <a:latin typeface="Calibri"/>
                <a:cs typeface="Calibri"/>
              </a:rPr>
              <a:t>“visualmente”</a:t>
            </a:r>
            <a:r>
              <a:rPr sz="2000" spc="409" dirty="0">
                <a:latin typeface="Calibri"/>
                <a:cs typeface="Calibri"/>
              </a:rPr>
              <a:t> </a:t>
            </a:r>
            <a:r>
              <a:rPr sz="2000" spc="-15" dirty="0" err="1">
                <a:latin typeface="Calibri"/>
                <a:cs typeface="Calibri"/>
              </a:rPr>
              <a:t>aceitável</a:t>
            </a:r>
            <a:r>
              <a:rPr sz="2000" spc="430" dirty="0">
                <a:latin typeface="Calibri"/>
                <a:cs typeface="Calibri"/>
              </a:rPr>
              <a:t> </a:t>
            </a:r>
            <a:r>
              <a:rPr sz="2000" dirty="0">
                <a:latin typeface="Calibri"/>
                <a:cs typeface="Calibri"/>
              </a:rPr>
              <a:t>e</a:t>
            </a:r>
            <a:r>
              <a:rPr lang="pt-BR" sz="2000" dirty="0">
                <a:latin typeface="Calibri"/>
                <a:cs typeface="Calibri"/>
              </a:rPr>
              <a:t> </a:t>
            </a:r>
            <a:r>
              <a:rPr sz="2000" spc="-5" dirty="0">
                <a:latin typeface="Calibri"/>
                <a:cs typeface="Calibri"/>
              </a:rPr>
              <a:t>de</a:t>
            </a:r>
            <a:r>
              <a:rPr sz="2000" spc="-10" dirty="0">
                <a:latin typeface="Calibri"/>
                <a:cs typeface="Calibri"/>
              </a:rPr>
              <a:t> </a:t>
            </a:r>
            <a:r>
              <a:rPr sz="2000" spc="-15" dirty="0">
                <a:latin typeface="Calibri"/>
                <a:cs typeface="Calibri"/>
              </a:rPr>
              <a:t>baixo</a:t>
            </a:r>
            <a:r>
              <a:rPr sz="2000" spc="-30" dirty="0">
                <a:latin typeface="Calibri"/>
                <a:cs typeface="Calibri"/>
              </a:rPr>
              <a:t> </a:t>
            </a:r>
            <a:r>
              <a:rPr sz="2000" spc="-5" dirty="0">
                <a:latin typeface="Calibri"/>
                <a:cs typeface="Calibri"/>
              </a:rPr>
              <a:t>risco</a:t>
            </a:r>
            <a:r>
              <a:rPr sz="2000" spc="-30" dirty="0">
                <a:latin typeface="Calibri"/>
                <a:cs typeface="Calibri"/>
              </a:rPr>
              <a:t> </a:t>
            </a:r>
            <a:r>
              <a:rPr sz="2000" spc="-15" dirty="0">
                <a:latin typeface="Calibri"/>
                <a:cs typeface="Calibri"/>
              </a:rPr>
              <a:t>para</a:t>
            </a:r>
            <a:r>
              <a:rPr sz="2000" spc="-5" dirty="0">
                <a:latin typeface="Calibri"/>
                <a:cs typeface="Calibri"/>
              </a:rPr>
              <a:t> si</a:t>
            </a:r>
            <a:r>
              <a:rPr sz="2000" spc="-15" dirty="0">
                <a:latin typeface="Calibri"/>
                <a:cs typeface="Calibri"/>
              </a:rPr>
              <a:t> </a:t>
            </a:r>
            <a:r>
              <a:rPr sz="2000" dirty="0">
                <a:latin typeface="Calibri"/>
                <a:cs typeface="Calibri"/>
              </a:rPr>
              <a:t>e</a:t>
            </a:r>
            <a:r>
              <a:rPr sz="2000" spc="-15" dirty="0">
                <a:latin typeface="Calibri"/>
                <a:cs typeface="Calibri"/>
              </a:rPr>
              <a:t> para</a:t>
            </a:r>
            <a:r>
              <a:rPr sz="2000" spc="-10" dirty="0">
                <a:latin typeface="Calibri"/>
                <a:cs typeface="Calibri"/>
              </a:rPr>
              <a:t> </a:t>
            </a:r>
            <a:r>
              <a:rPr sz="2000" dirty="0" err="1">
                <a:latin typeface="Calibri"/>
                <a:cs typeface="Calibri"/>
              </a:rPr>
              <a:t>equipe</a:t>
            </a:r>
            <a:r>
              <a:rPr sz="2000" dirty="0">
                <a:latin typeface="Calibri"/>
                <a:cs typeface="Calibri"/>
              </a:rPr>
              <a:t>;</a:t>
            </a:r>
            <a:endParaRPr lang="pt-BR" sz="2000" dirty="0">
              <a:latin typeface="Calibri"/>
              <a:cs typeface="Calibri"/>
            </a:endParaRPr>
          </a:p>
          <a:p>
            <a:pPr marL="631825" marR="6350" indent="-452438" algn="just">
              <a:lnSpc>
                <a:spcPct val="150000"/>
              </a:lnSpc>
              <a:spcBef>
                <a:spcPts val="1000"/>
              </a:spcBef>
              <a:buFont typeface="Wingdings" panose="05000000000000000000" pitchFamily="2" charset="2"/>
              <a:buChar char="ü"/>
              <a:tabLst>
                <a:tab pos="358775" algn="l"/>
              </a:tabLst>
            </a:pPr>
            <a:r>
              <a:rPr sz="2000" spc="-15" dirty="0" err="1">
                <a:latin typeface="Calibri"/>
                <a:cs typeface="Calibri"/>
              </a:rPr>
              <a:t>Deve</a:t>
            </a:r>
            <a:r>
              <a:rPr sz="2000" spc="-10" dirty="0">
                <a:latin typeface="Calibri"/>
                <a:cs typeface="Calibri"/>
              </a:rPr>
              <a:t> </a:t>
            </a:r>
            <a:r>
              <a:rPr sz="2000" spc="-5" dirty="0">
                <a:latin typeface="Calibri"/>
                <a:cs typeface="Calibri"/>
              </a:rPr>
              <a:t>ser</a:t>
            </a:r>
            <a:r>
              <a:rPr sz="2000" dirty="0">
                <a:latin typeface="Calibri"/>
                <a:cs typeface="Calibri"/>
              </a:rPr>
              <a:t> </a:t>
            </a:r>
            <a:r>
              <a:rPr sz="2000" spc="-10" dirty="0">
                <a:latin typeface="Calibri"/>
                <a:cs typeface="Calibri"/>
              </a:rPr>
              <a:t>realizado</a:t>
            </a:r>
            <a:r>
              <a:rPr sz="2000" spc="-5" dirty="0">
                <a:latin typeface="Calibri"/>
                <a:cs typeface="Calibri"/>
              </a:rPr>
              <a:t> </a:t>
            </a:r>
            <a:r>
              <a:rPr sz="2000" spc="-15" dirty="0">
                <a:latin typeface="Calibri"/>
                <a:cs typeface="Calibri"/>
              </a:rPr>
              <a:t>rodízio</a:t>
            </a:r>
            <a:r>
              <a:rPr sz="2000" spc="-10" dirty="0">
                <a:latin typeface="Calibri"/>
                <a:cs typeface="Calibri"/>
              </a:rPr>
              <a:t> </a:t>
            </a:r>
            <a:r>
              <a:rPr sz="2000" spc="-15" dirty="0">
                <a:latin typeface="Calibri"/>
                <a:cs typeface="Calibri"/>
              </a:rPr>
              <a:t>entre</a:t>
            </a:r>
            <a:r>
              <a:rPr sz="2000" spc="-10" dirty="0">
                <a:latin typeface="Calibri"/>
                <a:cs typeface="Calibri"/>
              </a:rPr>
              <a:t> profissionais </a:t>
            </a:r>
            <a:r>
              <a:rPr sz="2000" spc="-5" dirty="0">
                <a:latin typeface="Calibri"/>
                <a:cs typeface="Calibri"/>
              </a:rPr>
              <a:t> treinados</a:t>
            </a:r>
            <a:r>
              <a:rPr sz="2000" spc="495" dirty="0">
                <a:latin typeface="Calibri"/>
                <a:cs typeface="Calibri"/>
              </a:rPr>
              <a:t> </a:t>
            </a:r>
            <a:r>
              <a:rPr sz="2000" spc="-15" dirty="0">
                <a:latin typeface="Calibri"/>
                <a:cs typeface="Calibri"/>
              </a:rPr>
              <a:t>para</a:t>
            </a:r>
            <a:r>
              <a:rPr sz="2000" spc="-10" dirty="0">
                <a:latin typeface="Calibri"/>
                <a:cs typeface="Calibri"/>
              </a:rPr>
              <a:t> </a:t>
            </a:r>
            <a:r>
              <a:rPr sz="2000" spc="-15" dirty="0">
                <a:latin typeface="Calibri"/>
                <a:cs typeface="Calibri"/>
              </a:rPr>
              <a:t>este</a:t>
            </a:r>
            <a:r>
              <a:rPr sz="2000" spc="505" dirty="0">
                <a:latin typeface="Calibri"/>
                <a:cs typeface="Calibri"/>
              </a:rPr>
              <a:t> </a:t>
            </a:r>
            <a:r>
              <a:rPr sz="2000" spc="-5" dirty="0">
                <a:latin typeface="Calibri"/>
                <a:cs typeface="Calibri"/>
              </a:rPr>
              <a:t>fim</a:t>
            </a:r>
            <a:r>
              <a:rPr sz="2000" spc="509" dirty="0">
                <a:latin typeface="Calibri"/>
                <a:cs typeface="Calibri"/>
              </a:rPr>
              <a:t> </a:t>
            </a:r>
            <a:r>
              <a:rPr sz="2000" spc="-15" dirty="0">
                <a:latin typeface="Calibri"/>
                <a:cs typeface="Calibri"/>
              </a:rPr>
              <a:t>para</a:t>
            </a:r>
            <a:r>
              <a:rPr sz="2000" spc="-10" dirty="0">
                <a:latin typeface="Calibri"/>
                <a:cs typeface="Calibri"/>
              </a:rPr>
              <a:t> assegurar</a:t>
            </a:r>
            <a:r>
              <a:rPr sz="2000" spc="515" dirty="0">
                <a:latin typeface="Calibri"/>
                <a:cs typeface="Calibri"/>
              </a:rPr>
              <a:t> </a:t>
            </a:r>
            <a:r>
              <a:rPr sz="2000" spc="-5" dirty="0">
                <a:latin typeface="Calibri"/>
                <a:cs typeface="Calibri"/>
              </a:rPr>
              <a:t>que</a:t>
            </a:r>
            <a:r>
              <a:rPr sz="2000" spc="495" dirty="0">
                <a:latin typeface="Calibri"/>
                <a:cs typeface="Calibri"/>
              </a:rPr>
              <a:t> </a:t>
            </a:r>
            <a:r>
              <a:rPr sz="2000" dirty="0">
                <a:latin typeface="Calibri"/>
                <a:cs typeface="Calibri"/>
              </a:rPr>
              <a:t>o </a:t>
            </a:r>
            <a:r>
              <a:rPr sz="2000" spc="-535" dirty="0">
                <a:latin typeface="Calibri"/>
                <a:cs typeface="Calibri"/>
              </a:rPr>
              <a:t> </a:t>
            </a:r>
            <a:r>
              <a:rPr sz="2000" spc="-15" dirty="0">
                <a:latin typeface="Calibri"/>
                <a:cs typeface="Calibri"/>
              </a:rPr>
              <a:t>procedimento</a:t>
            </a:r>
            <a:r>
              <a:rPr sz="2000" spc="215" dirty="0">
                <a:latin typeface="Calibri"/>
                <a:cs typeface="Calibri"/>
              </a:rPr>
              <a:t> </a:t>
            </a:r>
            <a:r>
              <a:rPr sz="2000" spc="-5" dirty="0">
                <a:latin typeface="Calibri"/>
                <a:cs typeface="Calibri"/>
              </a:rPr>
              <a:t>seja</a:t>
            </a:r>
            <a:r>
              <a:rPr sz="2000" spc="220" dirty="0">
                <a:latin typeface="Calibri"/>
                <a:cs typeface="Calibri"/>
              </a:rPr>
              <a:t> </a:t>
            </a:r>
            <a:r>
              <a:rPr sz="2000" spc="-10" dirty="0">
                <a:latin typeface="Calibri"/>
                <a:cs typeface="Calibri"/>
              </a:rPr>
              <a:t>realizado</a:t>
            </a:r>
            <a:r>
              <a:rPr sz="2000" spc="200" dirty="0">
                <a:latin typeface="Calibri"/>
                <a:cs typeface="Calibri"/>
              </a:rPr>
              <a:t> </a:t>
            </a:r>
            <a:r>
              <a:rPr sz="2000" spc="-5" dirty="0">
                <a:latin typeface="Calibri"/>
                <a:cs typeface="Calibri"/>
              </a:rPr>
              <a:t>de</a:t>
            </a:r>
            <a:r>
              <a:rPr sz="2000" spc="220" dirty="0">
                <a:latin typeface="Calibri"/>
                <a:cs typeface="Calibri"/>
              </a:rPr>
              <a:t> </a:t>
            </a:r>
            <a:r>
              <a:rPr sz="2000" spc="-15" dirty="0">
                <a:latin typeface="Calibri"/>
                <a:cs typeface="Calibri"/>
              </a:rPr>
              <a:t>forma</a:t>
            </a:r>
            <a:r>
              <a:rPr sz="2000" spc="210" dirty="0">
                <a:latin typeface="Calibri"/>
                <a:cs typeface="Calibri"/>
              </a:rPr>
              <a:t> </a:t>
            </a:r>
            <a:r>
              <a:rPr sz="2000" spc="-10" dirty="0">
                <a:latin typeface="Calibri"/>
                <a:cs typeface="Calibri"/>
              </a:rPr>
              <a:t>eficiente </a:t>
            </a:r>
            <a:r>
              <a:rPr sz="2000" spc="-530" dirty="0">
                <a:latin typeface="Calibri"/>
                <a:cs typeface="Calibri"/>
              </a:rPr>
              <a:t> </a:t>
            </a:r>
            <a:r>
              <a:rPr sz="2000" dirty="0">
                <a:latin typeface="Calibri"/>
                <a:cs typeface="Calibri"/>
              </a:rPr>
              <a:t>e</a:t>
            </a:r>
            <a:r>
              <a:rPr sz="2000" spc="-5" dirty="0">
                <a:latin typeface="Calibri"/>
                <a:cs typeface="Calibri"/>
              </a:rPr>
              <a:t> humanitária.</a:t>
            </a:r>
            <a:endParaRPr sz="20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172" y="546049"/>
            <a:ext cx="3702050" cy="574675"/>
          </a:xfrm>
          <a:prstGeom prst="rect">
            <a:avLst/>
          </a:prstGeom>
        </p:spPr>
        <p:txBody>
          <a:bodyPr vert="horz" wrap="square" lIns="0" tIns="12700" rIns="0" bIns="0" rtlCol="0">
            <a:spAutoFit/>
          </a:bodyPr>
          <a:lstStyle/>
          <a:p>
            <a:pPr marL="12700">
              <a:lnSpc>
                <a:spcPct val="100000"/>
              </a:lnSpc>
              <a:spcBef>
                <a:spcPts val="100"/>
              </a:spcBef>
            </a:pPr>
            <a:r>
              <a:rPr sz="3600" spc="-5" dirty="0"/>
              <a:t>Manejo</a:t>
            </a:r>
            <a:r>
              <a:rPr sz="3600" spc="-40" dirty="0"/>
              <a:t> </a:t>
            </a:r>
            <a:r>
              <a:rPr sz="3600" dirty="0"/>
              <a:t>dos</a:t>
            </a:r>
            <a:r>
              <a:rPr sz="3600" spc="-35" dirty="0"/>
              <a:t> </a:t>
            </a:r>
            <a:r>
              <a:rPr sz="3600" spc="-5" dirty="0"/>
              <a:t>animais</a:t>
            </a:r>
            <a:endParaRPr sz="3600"/>
          </a:p>
        </p:txBody>
      </p:sp>
      <p:sp>
        <p:nvSpPr>
          <p:cNvPr id="3" name="object 3"/>
          <p:cNvSpPr txBox="1"/>
          <p:nvPr/>
        </p:nvSpPr>
        <p:spPr>
          <a:xfrm>
            <a:off x="722172" y="1819971"/>
            <a:ext cx="7279614" cy="4369273"/>
          </a:xfrm>
          <a:prstGeom prst="rect">
            <a:avLst/>
          </a:prstGeom>
        </p:spPr>
        <p:txBody>
          <a:bodyPr vert="horz" wrap="square" lIns="0" tIns="111125" rIns="0" bIns="0" rtlCol="0">
            <a:spAutoFit/>
          </a:bodyPr>
          <a:lstStyle/>
          <a:p>
            <a:pPr marL="241300" indent="-229235">
              <a:lnSpc>
                <a:spcPct val="100000"/>
              </a:lnSpc>
              <a:spcBef>
                <a:spcPts val="875"/>
              </a:spcBef>
              <a:buFont typeface="Wingdings"/>
              <a:buChar char=""/>
              <a:tabLst>
                <a:tab pos="241935" algn="l"/>
              </a:tabLst>
            </a:pPr>
            <a:r>
              <a:rPr sz="1900" spc="-5" dirty="0">
                <a:latin typeface="Calibri"/>
                <a:cs typeface="Calibri"/>
              </a:rPr>
              <a:t>Manejo</a:t>
            </a:r>
            <a:r>
              <a:rPr sz="1900" spc="-15" dirty="0">
                <a:latin typeface="Calibri"/>
                <a:cs typeface="Calibri"/>
              </a:rPr>
              <a:t> </a:t>
            </a:r>
            <a:r>
              <a:rPr sz="1900" spc="-5" dirty="0">
                <a:latin typeface="Calibri"/>
                <a:cs typeface="Calibri"/>
              </a:rPr>
              <a:t>cuidadoso</a:t>
            </a:r>
            <a:r>
              <a:rPr sz="1900" spc="5" dirty="0">
                <a:latin typeface="Calibri"/>
                <a:cs typeface="Calibri"/>
              </a:rPr>
              <a:t> </a:t>
            </a:r>
            <a:r>
              <a:rPr sz="1900" spc="-5" dirty="0">
                <a:latin typeface="Calibri"/>
                <a:cs typeface="Calibri"/>
              </a:rPr>
              <a:t>em </a:t>
            </a:r>
            <a:r>
              <a:rPr sz="1900" spc="-10" dirty="0">
                <a:latin typeface="Calibri"/>
                <a:cs typeface="Calibri"/>
              </a:rPr>
              <a:t>todos </a:t>
            </a:r>
            <a:r>
              <a:rPr sz="1900" spc="-5" dirty="0">
                <a:latin typeface="Calibri"/>
                <a:cs typeface="Calibri"/>
              </a:rPr>
              <a:t>os</a:t>
            </a:r>
            <a:r>
              <a:rPr sz="1900" spc="-20" dirty="0">
                <a:latin typeface="Calibri"/>
                <a:cs typeface="Calibri"/>
              </a:rPr>
              <a:t> </a:t>
            </a:r>
            <a:r>
              <a:rPr sz="1900" spc="-10" dirty="0">
                <a:latin typeface="Calibri"/>
                <a:cs typeface="Calibri"/>
              </a:rPr>
              <a:t>momentos;</a:t>
            </a:r>
            <a:endParaRPr sz="1900" dirty="0">
              <a:latin typeface="Calibri"/>
              <a:cs typeface="Calibri"/>
            </a:endParaRPr>
          </a:p>
          <a:p>
            <a:pPr marL="241300" indent="-229235">
              <a:lnSpc>
                <a:spcPct val="100000"/>
              </a:lnSpc>
              <a:spcBef>
                <a:spcPts val="780"/>
              </a:spcBef>
              <a:buFont typeface="Wingdings"/>
              <a:buChar char=""/>
              <a:tabLst>
                <a:tab pos="241935" algn="l"/>
              </a:tabLst>
            </a:pPr>
            <a:r>
              <a:rPr sz="1900" spc="-10" dirty="0">
                <a:latin typeface="Calibri"/>
                <a:cs typeface="Calibri"/>
              </a:rPr>
              <a:t>Ambiente</a:t>
            </a:r>
            <a:r>
              <a:rPr sz="1900" spc="30" dirty="0">
                <a:latin typeface="Calibri"/>
                <a:cs typeface="Calibri"/>
              </a:rPr>
              <a:t> </a:t>
            </a:r>
            <a:r>
              <a:rPr sz="1900" spc="-15" dirty="0">
                <a:latin typeface="Calibri"/>
                <a:cs typeface="Calibri"/>
              </a:rPr>
              <a:t>limpo,</a:t>
            </a:r>
            <a:r>
              <a:rPr sz="1900" spc="10" dirty="0">
                <a:latin typeface="Calibri"/>
                <a:cs typeface="Calibri"/>
              </a:rPr>
              <a:t> </a:t>
            </a:r>
            <a:r>
              <a:rPr sz="1900" spc="-15" dirty="0">
                <a:latin typeface="Calibri"/>
                <a:cs typeface="Calibri"/>
              </a:rPr>
              <a:t>calmo,</a:t>
            </a:r>
            <a:r>
              <a:rPr sz="1900" spc="10" dirty="0">
                <a:latin typeface="Calibri"/>
                <a:cs typeface="Calibri"/>
              </a:rPr>
              <a:t> </a:t>
            </a:r>
            <a:r>
              <a:rPr sz="1900" spc="-15" dirty="0">
                <a:latin typeface="Calibri"/>
                <a:cs typeface="Calibri"/>
              </a:rPr>
              <a:t>livre</a:t>
            </a:r>
            <a:r>
              <a:rPr sz="1900" spc="20" dirty="0">
                <a:latin typeface="Calibri"/>
                <a:cs typeface="Calibri"/>
              </a:rPr>
              <a:t> </a:t>
            </a:r>
            <a:r>
              <a:rPr sz="1900" spc="-5" dirty="0">
                <a:latin typeface="Calibri"/>
                <a:cs typeface="Calibri"/>
              </a:rPr>
              <a:t>de</a:t>
            </a:r>
            <a:r>
              <a:rPr sz="1900" dirty="0">
                <a:latin typeface="Calibri"/>
                <a:cs typeface="Calibri"/>
              </a:rPr>
              <a:t> </a:t>
            </a:r>
            <a:r>
              <a:rPr sz="1900" spc="-5" dirty="0">
                <a:latin typeface="Calibri"/>
                <a:cs typeface="Calibri"/>
              </a:rPr>
              <a:t>ruídos</a:t>
            </a:r>
            <a:r>
              <a:rPr sz="1900" spc="15" dirty="0">
                <a:latin typeface="Calibri"/>
                <a:cs typeface="Calibri"/>
              </a:rPr>
              <a:t> </a:t>
            </a:r>
            <a:r>
              <a:rPr sz="1900" spc="-5" dirty="0">
                <a:latin typeface="Calibri"/>
                <a:cs typeface="Calibri"/>
              </a:rPr>
              <a:t>e</a:t>
            </a:r>
            <a:r>
              <a:rPr sz="1900" spc="5" dirty="0">
                <a:latin typeface="Calibri"/>
                <a:cs typeface="Calibri"/>
              </a:rPr>
              <a:t> </a:t>
            </a:r>
            <a:r>
              <a:rPr sz="1900" spc="-10" dirty="0">
                <a:latin typeface="Calibri"/>
                <a:cs typeface="Calibri"/>
              </a:rPr>
              <a:t>longe</a:t>
            </a:r>
            <a:r>
              <a:rPr sz="1900" spc="30" dirty="0">
                <a:latin typeface="Calibri"/>
                <a:cs typeface="Calibri"/>
              </a:rPr>
              <a:t> </a:t>
            </a:r>
            <a:r>
              <a:rPr sz="1900" spc="-5" dirty="0">
                <a:latin typeface="Calibri"/>
                <a:cs typeface="Calibri"/>
              </a:rPr>
              <a:t>de </a:t>
            </a:r>
            <a:r>
              <a:rPr sz="1900" spc="-15" dirty="0">
                <a:latin typeface="Calibri"/>
                <a:cs typeface="Calibri"/>
              </a:rPr>
              <a:t>outros</a:t>
            </a:r>
            <a:r>
              <a:rPr sz="1900" spc="10" dirty="0">
                <a:latin typeface="Calibri"/>
                <a:cs typeface="Calibri"/>
              </a:rPr>
              <a:t> </a:t>
            </a:r>
            <a:r>
              <a:rPr sz="1900" spc="-5" dirty="0">
                <a:latin typeface="Calibri"/>
                <a:cs typeface="Calibri"/>
              </a:rPr>
              <a:t>animais;</a:t>
            </a:r>
            <a:endParaRPr sz="1900" dirty="0">
              <a:latin typeface="Calibri"/>
              <a:cs typeface="Calibri"/>
            </a:endParaRPr>
          </a:p>
          <a:p>
            <a:pPr marL="241300" indent="-229235">
              <a:lnSpc>
                <a:spcPct val="150000"/>
              </a:lnSpc>
              <a:spcBef>
                <a:spcPts val="770"/>
              </a:spcBef>
              <a:buFont typeface="Wingdings"/>
              <a:buChar char=""/>
              <a:tabLst>
                <a:tab pos="241935" algn="l"/>
              </a:tabLst>
            </a:pPr>
            <a:r>
              <a:rPr sz="1900" spc="-5" dirty="0">
                <a:latin typeface="Calibri"/>
                <a:cs typeface="Calibri"/>
              </a:rPr>
              <a:t>O animal </a:t>
            </a:r>
            <a:r>
              <a:rPr sz="1900" spc="-10" dirty="0">
                <a:latin typeface="Calibri"/>
                <a:cs typeface="Calibri"/>
              </a:rPr>
              <a:t>não</a:t>
            </a:r>
            <a:r>
              <a:rPr sz="1900" spc="10" dirty="0">
                <a:latin typeface="Calibri"/>
                <a:cs typeface="Calibri"/>
              </a:rPr>
              <a:t> </a:t>
            </a:r>
            <a:r>
              <a:rPr sz="1900" spc="-15" dirty="0">
                <a:latin typeface="Calibri"/>
                <a:cs typeface="Calibri"/>
              </a:rPr>
              <a:t>deve</a:t>
            </a:r>
            <a:r>
              <a:rPr sz="1900" spc="15" dirty="0">
                <a:latin typeface="Calibri"/>
                <a:cs typeface="Calibri"/>
              </a:rPr>
              <a:t> </a:t>
            </a:r>
            <a:r>
              <a:rPr sz="1900" spc="-10" dirty="0">
                <a:latin typeface="Calibri"/>
                <a:cs typeface="Calibri"/>
              </a:rPr>
              <a:t>assistir</a:t>
            </a:r>
            <a:r>
              <a:rPr sz="1900" spc="-15" dirty="0">
                <a:latin typeface="Calibri"/>
                <a:cs typeface="Calibri"/>
              </a:rPr>
              <a:t> </a:t>
            </a:r>
            <a:r>
              <a:rPr sz="1900" spc="-5" dirty="0">
                <a:latin typeface="Calibri"/>
                <a:cs typeface="Calibri"/>
              </a:rPr>
              <a:t>a</a:t>
            </a:r>
            <a:r>
              <a:rPr sz="1900" dirty="0">
                <a:latin typeface="Calibri"/>
                <a:cs typeface="Calibri"/>
              </a:rPr>
              <a:t> </a:t>
            </a:r>
            <a:r>
              <a:rPr sz="1900" spc="-5" dirty="0">
                <a:latin typeface="Calibri"/>
                <a:cs typeface="Calibri"/>
              </a:rPr>
              <a:t>eutanásia</a:t>
            </a:r>
            <a:r>
              <a:rPr sz="1900" dirty="0">
                <a:latin typeface="Calibri"/>
                <a:cs typeface="Calibri"/>
              </a:rPr>
              <a:t> </a:t>
            </a:r>
            <a:r>
              <a:rPr sz="1900" spc="-5" dirty="0">
                <a:latin typeface="Calibri"/>
                <a:cs typeface="Calibri"/>
              </a:rPr>
              <a:t>de</a:t>
            </a:r>
            <a:r>
              <a:rPr sz="1900" dirty="0">
                <a:latin typeface="Calibri"/>
                <a:cs typeface="Calibri"/>
              </a:rPr>
              <a:t> </a:t>
            </a:r>
            <a:r>
              <a:rPr sz="1900" spc="-15" dirty="0">
                <a:latin typeface="Calibri"/>
                <a:cs typeface="Calibri"/>
              </a:rPr>
              <a:t>outro;</a:t>
            </a:r>
            <a:endParaRPr sz="1900" dirty="0">
              <a:latin typeface="Calibri"/>
              <a:cs typeface="Calibri"/>
            </a:endParaRPr>
          </a:p>
          <a:p>
            <a:pPr marL="241300" marR="262890" indent="-229235">
              <a:lnSpc>
                <a:spcPts val="2050"/>
              </a:lnSpc>
              <a:spcBef>
                <a:spcPts val="1030"/>
              </a:spcBef>
              <a:buFont typeface="Wingdings"/>
              <a:buChar char=""/>
              <a:tabLst>
                <a:tab pos="241935" algn="l"/>
              </a:tabLst>
            </a:pPr>
            <a:r>
              <a:rPr sz="1900" spc="-10" dirty="0">
                <a:latin typeface="Calibri"/>
                <a:cs typeface="Calibri"/>
              </a:rPr>
              <a:t>Animais</a:t>
            </a:r>
            <a:r>
              <a:rPr sz="1900" spc="15" dirty="0">
                <a:latin typeface="Calibri"/>
                <a:cs typeface="Calibri"/>
              </a:rPr>
              <a:t> </a:t>
            </a:r>
            <a:r>
              <a:rPr sz="1900" spc="-10" dirty="0">
                <a:latin typeface="Calibri"/>
                <a:cs typeface="Calibri"/>
              </a:rPr>
              <a:t>que</a:t>
            </a:r>
            <a:r>
              <a:rPr sz="1900" spc="5" dirty="0">
                <a:latin typeface="Calibri"/>
                <a:cs typeface="Calibri"/>
              </a:rPr>
              <a:t> </a:t>
            </a:r>
            <a:r>
              <a:rPr sz="1900" spc="-10" dirty="0">
                <a:latin typeface="Calibri"/>
                <a:cs typeface="Calibri"/>
              </a:rPr>
              <a:t>vivem</a:t>
            </a:r>
            <a:r>
              <a:rPr sz="1900" spc="30" dirty="0">
                <a:latin typeface="Calibri"/>
                <a:cs typeface="Calibri"/>
              </a:rPr>
              <a:t> </a:t>
            </a:r>
            <a:r>
              <a:rPr sz="1900" spc="-5" dirty="0">
                <a:latin typeface="Calibri"/>
                <a:cs typeface="Calibri"/>
              </a:rPr>
              <a:t>isolados</a:t>
            </a:r>
            <a:r>
              <a:rPr sz="1900" spc="20" dirty="0">
                <a:latin typeface="Calibri"/>
                <a:cs typeface="Calibri"/>
              </a:rPr>
              <a:t> </a:t>
            </a:r>
            <a:r>
              <a:rPr sz="1900" spc="-10" dirty="0">
                <a:latin typeface="Calibri"/>
                <a:cs typeface="Calibri"/>
              </a:rPr>
              <a:t>não</a:t>
            </a:r>
            <a:r>
              <a:rPr sz="1900" dirty="0">
                <a:latin typeface="Calibri"/>
                <a:cs typeface="Calibri"/>
              </a:rPr>
              <a:t> </a:t>
            </a:r>
            <a:r>
              <a:rPr sz="1900" spc="-15" dirty="0">
                <a:latin typeface="Calibri"/>
                <a:cs typeface="Calibri"/>
              </a:rPr>
              <a:t>devem</a:t>
            </a:r>
            <a:r>
              <a:rPr sz="1900" spc="30" dirty="0">
                <a:latin typeface="Calibri"/>
                <a:cs typeface="Calibri"/>
              </a:rPr>
              <a:t> </a:t>
            </a:r>
            <a:r>
              <a:rPr sz="1900" spc="-5" dirty="0">
                <a:latin typeface="Calibri"/>
                <a:cs typeface="Calibri"/>
              </a:rPr>
              <a:t>ser </a:t>
            </a:r>
            <a:r>
              <a:rPr sz="1900" spc="-10" dirty="0">
                <a:latin typeface="Calibri"/>
                <a:cs typeface="Calibri"/>
              </a:rPr>
              <a:t>colocados</a:t>
            </a:r>
            <a:r>
              <a:rPr sz="1900" dirty="0">
                <a:latin typeface="Calibri"/>
                <a:cs typeface="Calibri"/>
              </a:rPr>
              <a:t> </a:t>
            </a:r>
            <a:r>
              <a:rPr sz="1900" spc="-5" dirty="0">
                <a:latin typeface="Calibri"/>
                <a:cs typeface="Calibri"/>
              </a:rPr>
              <a:t>em</a:t>
            </a:r>
            <a:r>
              <a:rPr sz="1900" spc="5" dirty="0">
                <a:latin typeface="Calibri"/>
                <a:cs typeface="Calibri"/>
              </a:rPr>
              <a:t> </a:t>
            </a:r>
            <a:r>
              <a:rPr sz="1900" spc="-10" dirty="0">
                <a:latin typeface="Calibri"/>
                <a:cs typeface="Calibri"/>
              </a:rPr>
              <a:t>grupo </a:t>
            </a:r>
            <a:r>
              <a:rPr sz="1900" spc="-415" dirty="0">
                <a:latin typeface="Calibri"/>
                <a:cs typeface="Calibri"/>
              </a:rPr>
              <a:t> </a:t>
            </a:r>
            <a:r>
              <a:rPr sz="1900" spc="-5" dirty="0">
                <a:latin typeface="Calibri"/>
                <a:cs typeface="Calibri"/>
              </a:rPr>
              <a:t>no</a:t>
            </a:r>
            <a:r>
              <a:rPr sz="1900" spc="-10" dirty="0">
                <a:latin typeface="Calibri"/>
                <a:cs typeface="Calibri"/>
              </a:rPr>
              <a:t> momento</a:t>
            </a:r>
            <a:r>
              <a:rPr sz="1900" spc="5" dirty="0">
                <a:latin typeface="Calibri"/>
                <a:cs typeface="Calibri"/>
              </a:rPr>
              <a:t> </a:t>
            </a:r>
            <a:r>
              <a:rPr sz="1900" spc="-5" dirty="0">
                <a:latin typeface="Calibri"/>
                <a:cs typeface="Calibri"/>
              </a:rPr>
              <a:t>da</a:t>
            </a:r>
            <a:r>
              <a:rPr sz="1900" dirty="0">
                <a:latin typeface="Calibri"/>
                <a:cs typeface="Calibri"/>
              </a:rPr>
              <a:t> </a:t>
            </a:r>
            <a:r>
              <a:rPr sz="1900" spc="-10" dirty="0">
                <a:latin typeface="Calibri"/>
                <a:cs typeface="Calibri"/>
              </a:rPr>
              <a:t>eutanásia;</a:t>
            </a:r>
            <a:endParaRPr sz="1900" dirty="0">
              <a:latin typeface="Calibri"/>
              <a:cs typeface="Calibri"/>
            </a:endParaRPr>
          </a:p>
          <a:p>
            <a:pPr marL="241300" indent="-229235">
              <a:lnSpc>
                <a:spcPct val="100000"/>
              </a:lnSpc>
              <a:spcBef>
                <a:spcPts val="750"/>
              </a:spcBef>
              <a:buFont typeface="Wingdings"/>
              <a:buChar char=""/>
              <a:tabLst>
                <a:tab pos="241935" algn="l"/>
              </a:tabLst>
            </a:pPr>
            <a:r>
              <a:rPr sz="1900" spc="-10" dirty="0">
                <a:latin typeface="Calibri"/>
                <a:cs typeface="Calibri"/>
              </a:rPr>
              <a:t>Garantir</a:t>
            </a:r>
            <a:r>
              <a:rPr sz="1900" spc="-5" dirty="0">
                <a:latin typeface="Calibri"/>
                <a:cs typeface="Calibri"/>
              </a:rPr>
              <a:t> o acesso</a:t>
            </a:r>
            <a:r>
              <a:rPr sz="1900" spc="-25" dirty="0">
                <a:latin typeface="Calibri"/>
                <a:cs typeface="Calibri"/>
              </a:rPr>
              <a:t> </a:t>
            </a:r>
            <a:r>
              <a:rPr sz="1900" spc="-5" dirty="0">
                <a:latin typeface="Calibri"/>
                <a:cs typeface="Calibri"/>
              </a:rPr>
              <a:t>ao </a:t>
            </a:r>
            <a:r>
              <a:rPr sz="1900" spc="-10" dirty="0">
                <a:latin typeface="Calibri"/>
                <a:cs typeface="Calibri"/>
              </a:rPr>
              <a:t>alimento</a:t>
            </a:r>
            <a:r>
              <a:rPr sz="1900" spc="20" dirty="0">
                <a:latin typeface="Calibri"/>
                <a:cs typeface="Calibri"/>
              </a:rPr>
              <a:t> </a:t>
            </a:r>
            <a:r>
              <a:rPr sz="1900" spc="-5" dirty="0">
                <a:latin typeface="Calibri"/>
                <a:cs typeface="Calibri"/>
              </a:rPr>
              <a:t>e</a:t>
            </a:r>
            <a:r>
              <a:rPr sz="1900" spc="5" dirty="0">
                <a:latin typeface="Calibri"/>
                <a:cs typeface="Calibri"/>
              </a:rPr>
              <a:t> </a:t>
            </a:r>
            <a:r>
              <a:rPr sz="1900" spc="-10" dirty="0">
                <a:latin typeface="Calibri"/>
                <a:cs typeface="Calibri"/>
              </a:rPr>
              <a:t>água</a:t>
            </a:r>
            <a:r>
              <a:rPr sz="1900" spc="15" dirty="0">
                <a:latin typeface="Calibri"/>
                <a:cs typeface="Calibri"/>
              </a:rPr>
              <a:t> </a:t>
            </a:r>
            <a:r>
              <a:rPr sz="1900" spc="-15" dirty="0">
                <a:latin typeface="Calibri"/>
                <a:cs typeface="Calibri"/>
              </a:rPr>
              <a:t>até</a:t>
            </a:r>
            <a:r>
              <a:rPr sz="1900" spc="5" dirty="0">
                <a:latin typeface="Calibri"/>
                <a:cs typeface="Calibri"/>
              </a:rPr>
              <a:t> </a:t>
            </a:r>
            <a:r>
              <a:rPr sz="1900" spc="-5" dirty="0">
                <a:latin typeface="Calibri"/>
                <a:cs typeface="Calibri"/>
              </a:rPr>
              <a:t>o</a:t>
            </a:r>
            <a:r>
              <a:rPr sz="1900" spc="-15" dirty="0">
                <a:latin typeface="Calibri"/>
                <a:cs typeface="Calibri"/>
              </a:rPr>
              <a:t> </a:t>
            </a:r>
            <a:r>
              <a:rPr sz="1900" spc="-10" dirty="0">
                <a:latin typeface="Calibri"/>
                <a:cs typeface="Calibri"/>
              </a:rPr>
              <a:t>momento</a:t>
            </a:r>
            <a:r>
              <a:rPr sz="1900" spc="5" dirty="0">
                <a:latin typeface="Calibri"/>
                <a:cs typeface="Calibri"/>
              </a:rPr>
              <a:t> </a:t>
            </a:r>
            <a:r>
              <a:rPr sz="1900" spc="-5" dirty="0">
                <a:latin typeface="Calibri"/>
                <a:cs typeface="Calibri"/>
              </a:rPr>
              <a:t>da</a:t>
            </a:r>
            <a:r>
              <a:rPr sz="1900" spc="5" dirty="0">
                <a:latin typeface="Calibri"/>
                <a:cs typeface="Calibri"/>
              </a:rPr>
              <a:t> </a:t>
            </a:r>
            <a:r>
              <a:rPr sz="1900" spc="-10" dirty="0">
                <a:latin typeface="Calibri"/>
                <a:cs typeface="Calibri"/>
              </a:rPr>
              <a:t>morte;</a:t>
            </a:r>
            <a:endParaRPr sz="1900" dirty="0">
              <a:latin typeface="Calibri"/>
              <a:cs typeface="Calibri"/>
            </a:endParaRPr>
          </a:p>
          <a:p>
            <a:pPr marL="241300" marR="543560" indent="-229235">
              <a:lnSpc>
                <a:spcPts val="2050"/>
              </a:lnSpc>
              <a:spcBef>
                <a:spcPts val="1030"/>
              </a:spcBef>
              <a:buFont typeface="Wingdings"/>
              <a:buChar char=""/>
              <a:tabLst>
                <a:tab pos="241935" algn="l"/>
              </a:tabLst>
            </a:pPr>
            <a:r>
              <a:rPr sz="1900" spc="-5" dirty="0">
                <a:latin typeface="Calibri"/>
                <a:cs typeface="Calibri"/>
              </a:rPr>
              <a:t>O</a:t>
            </a:r>
            <a:r>
              <a:rPr sz="1900" spc="5" dirty="0">
                <a:latin typeface="Calibri"/>
                <a:cs typeface="Calibri"/>
              </a:rPr>
              <a:t> </a:t>
            </a:r>
            <a:r>
              <a:rPr sz="1900" spc="-15" dirty="0">
                <a:latin typeface="Calibri"/>
                <a:cs typeface="Calibri"/>
              </a:rPr>
              <a:t>cadáver</a:t>
            </a:r>
            <a:r>
              <a:rPr sz="1900" spc="20" dirty="0">
                <a:latin typeface="Calibri"/>
                <a:cs typeface="Calibri"/>
              </a:rPr>
              <a:t> </a:t>
            </a:r>
            <a:r>
              <a:rPr sz="1900" spc="-15" dirty="0">
                <a:latin typeface="Calibri"/>
                <a:cs typeface="Calibri"/>
              </a:rPr>
              <a:t>deve</a:t>
            </a:r>
            <a:r>
              <a:rPr sz="1900" spc="35" dirty="0">
                <a:latin typeface="Calibri"/>
                <a:cs typeface="Calibri"/>
              </a:rPr>
              <a:t> </a:t>
            </a:r>
            <a:r>
              <a:rPr sz="1900" spc="-5" dirty="0">
                <a:latin typeface="Calibri"/>
                <a:cs typeface="Calibri"/>
              </a:rPr>
              <a:t>ser </a:t>
            </a:r>
            <a:r>
              <a:rPr sz="1900" spc="-15" dirty="0">
                <a:latin typeface="Calibri"/>
                <a:cs typeface="Calibri"/>
              </a:rPr>
              <a:t>retirado</a:t>
            </a:r>
            <a:r>
              <a:rPr sz="1900" spc="15" dirty="0">
                <a:latin typeface="Calibri"/>
                <a:cs typeface="Calibri"/>
              </a:rPr>
              <a:t> </a:t>
            </a:r>
            <a:r>
              <a:rPr sz="1900" spc="-5" dirty="0">
                <a:latin typeface="Calibri"/>
                <a:cs typeface="Calibri"/>
              </a:rPr>
              <a:t>e</a:t>
            </a:r>
            <a:r>
              <a:rPr sz="1900" spc="5" dirty="0">
                <a:latin typeface="Calibri"/>
                <a:cs typeface="Calibri"/>
              </a:rPr>
              <a:t> </a:t>
            </a:r>
            <a:r>
              <a:rPr sz="1900" spc="-10" dirty="0">
                <a:latin typeface="Calibri"/>
                <a:cs typeface="Calibri"/>
              </a:rPr>
              <a:t>os</a:t>
            </a:r>
            <a:r>
              <a:rPr sz="1900" spc="5" dirty="0">
                <a:latin typeface="Calibri"/>
                <a:cs typeface="Calibri"/>
              </a:rPr>
              <a:t> </a:t>
            </a:r>
            <a:r>
              <a:rPr sz="1900" spc="-10" dirty="0">
                <a:latin typeface="Calibri"/>
                <a:cs typeface="Calibri"/>
              </a:rPr>
              <a:t>equipamentos</a:t>
            </a:r>
            <a:r>
              <a:rPr sz="1900" spc="15" dirty="0">
                <a:latin typeface="Calibri"/>
                <a:cs typeface="Calibri"/>
              </a:rPr>
              <a:t> </a:t>
            </a:r>
            <a:r>
              <a:rPr sz="1900" spc="-5" dirty="0">
                <a:latin typeface="Calibri"/>
                <a:cs typeface="Calibri"/>
              </a:rPr>
              <a:t>e</a:t>
            </a:r>
            <a:r>
              <a:rPr sz="1900" spc="10" dirty="0">
                <a:latin typeface="Calibri"/>
                <a:cs typeface="Calibri"/>
              </a:rPr>
              <a:t> </a:t>
            </a:r>
            <a:r>
              <a:rPr sz="1900" spc="-10" dirty="0">
                <a:latin typeface="Calibri"/>
                <a:cs typeface="Calibri"/>
              </a:rPr>
              <a:t>utensílios </a:t>
            </a:r>
            <a:r>
              <a:rPr sz="1900" spc="-5" dirty="0">
                <a:latin typeface="Calibri"/>
                <a:cs typeface="Calibri"/>
              </a:rPr>
              <a:t> </a:t>
            </a:r>
            <a:r>
              <a:rPr sz="1900" spc="-15" dirty="0">
                <a:latin typeface="Calibri"/>
                <a:cs typeface="Calibri"/>
              </a:rPr>
              <a:t>devem</a:t>
            </a:r>
            <a:r>
              <a:rPr sz="1900" spc="25" dirty="0">
                <a:latin typeface="Calibri"/>
                <a:cs typeface="Calibri"/>
              </a:rPr>
              <a:t> </a:t>
            </a:r>
            <a:r>
              <a:rPr sz="1900" spc="-5" dirty="0">
                <a:latin typeface="Calibri"/>
                <a:cs typeface="Calibri"/>
              </a:rPr>
              <a:t>ser </a:t>
            </a:r>
            <a:r>
              <a:rPr sz="1900" spc="-10" dirty="0">
                <a:latin typeface="Calibri"/>
                <a:cs typeface="Calibri"/>
              </a:rPr>
              <a:t>higienizados</a:t>
            </a:r>
            <a:r>
              <a:rPr sz="1900" spc="50" dirty="0">
                <a:latin typeface="Calibri"/>
                <a:cs typeface="Calibri"/>
              </a:rPr>
              <a:t> </a:t>
            </a:r>
            <a:r>
              <a:rPr sz="1900" spc="-10" dirty="0">
                <a:latin typeface="Calibri"/>
                <a:cs typeface="Calibri"/>
              </a:rPr>
              <a:t>antes</a:t>
            </a:r>
            <a:r>
              <a:rPr sz="1900" dirty="0">
                <a:latin typeface="Calibri"/>
                <a:cs typeface="Calibri"/>
              </a:rPr>
              <a:t> </a:t>
            </a:r>
            <a:r>
              <a:rPr sz="1900" spc="-5" dirty="0">
                <a:latin typeface="Calibri"/>
                <a:cs typeface="Calibri"/>
              </a:rPr>
              <a:t>da</a:t>
            </a:r>
            <a:r>
              <a:rPr sz="1900" dirty="0">
                <a:latin typeface="Calibri"/>
                <a:cs typeface="Calibri"/>
              </a:rPr>
              <a:t> </a:t>
            </a:r>
            <a:r>
              <a:rPr sz="1900" spc="-10" dirty="0">
                <a:latin typeface="Calibri"/>
                <a:cs typeface="Calibri"/>
              </a:rPr>
              <a:t>entrada</a:t>
            </a:r>
            <a:r>
              <a:rPr sz="1900" spc="5" dirty="0">
                <a:latin typeface="Calibri"/>
                <a:cs typeface="Calibri"/>
              </a:rPr>
              <a:t> </a:t>
            </a:r>
            <a:r>
              <a:rPr sz="1900" spc="-5" dirty="0">
                <a:latin typeface="Calibri"/>
                <a:cs typeface="Calibri"/>
              </a:rPr>
              <a:t>do </a:t>
            </a:r>
            <a:r>
              <a:rPr sz="1900" spc="-20" dirty="0">
                <a:latin typeface="Calibri"/>
                <a:cs typeface="Calibri"/>
              </a:rPr>
              <a:t>próximo</a:t>
            </a:r>
            <a:r>
              <a:rPr sz="1900" spc="25" dirty="0">
                <a:latin typeface="Calibri"/>
                <a:cs typeface="Calibri"/>
              </a:rPr>
              <a:t> </a:t>
            </a:r>
            <a:r>
              <a:rPr sz="1900" spc="-5" dirty="0">
                <a:latin typeface="Calibri"/>
                <a:cs typeface="Calibri"/>
              </a:rPr>
              <a:t>animal;</a:t>
            </a:r>
            <a:endParaRPr sz="1900" dirty="0">
              <a:latin typeface="Calibri"/>
              <a:cs typeface="Calibri"/>
            </a:endParaRPr>
          </a:p>
          <a:p>
            <a:pPr marL="241300" indent="-229235">
              <a:lnSpc>
                <a:spcPct val="100000"/>
              </a:lnSpc>
              <a:spcBef>
                <a:spcPts val="740"/>
              </a:spcBef>
              <a:buFont typeface="Wingdings"/>
              <a:buChar char=""/>
              <a:tabLst>
                <a:tab pos="241935" algn="l"/>
              </a:tabLst>
            </a:pPr>
            <a:r>
              <a:rPr sz="1900" spc="-15" dirty="0">
                <a:latin typeface="Calibri"/>
                <a:cs typeface="Calibri"/>
              </a:rPr>
              <a:t>Antes</a:t>
            </a:r>
            <a:r>
              <a:rPr sz="1900" dirty="0">
                <a:latin typeface="Calibri"/>
                <a:cs typeface="Calibri"/>
              </a:rPr>
              <a:t> </a:t>
            </a:r>
            <a:r>
              <a:rPr sz="1900" spc="-5" dirty="0">
                <a:latin typeface="Calibri"/>
                <a:cs typeface="Calibri"/>
              </a:rPr>
              <a:t>do </a:t>
            </a:r>
            <a:r>
              <a:rPr sz="1900" spc="-10" dirty="0">
                <a:latin typeface="Calibri"/>
                <a:cs typeface="Calibri"/>
              </a:rPr>
              <a:t>descarte</a:t>
            </a:r>
            <a:r>
              <a:rPr sz="1900" spc="5" dirty="0">
                <a:latin typeface="Calibri"/>
                <a:cs typeface="Calibri"/>
              </a:rPr>
              <a:t> </a:t>
            </a:r>
            <a:r>
              <a:rPr sz="1900" spc="-5" dirty="0">
                <a:latin typeface="Calibri"/>
                <a:cs typeface="Calibri"/>
              </a:rPr>
              <a:t>da </a:t>
            </a:r>
            <a:r>
              <a:rPr sz="1900" spc="-10" dirty="0">
                <a:latin typeface="Calibri"/>
                <a:cs typeface="Calibri"/>
              </a:rPr>
              <a:t>carcaça,</a:t>
            </a:r>
            <a:r>
              <a:rPr sz="1900" spc="-20" dirty="0">
                <a:latin typeface="Calibri"/>
                <a:cs typeface="Calibri"/>
              </a:rPr>
              <a:t> </a:t>
            </a:r>
            <a:r>
              <a:rPr sz="1900" spc="-10" dirty="0">
                <a:latin typeface="Calibri"/>
                <a:cs typeface="Calibri"/>
              </a:rPr>
              <a:t>confirmar</a:t>
            </a:r>
            <a:r>
              <a:rPr sz="1900" spc="10" dirty="0">
                <a:latin typeface="Calibri"/>
                <a:cs typeface="Calibri"/>
              </a:rPr>
              <a:t> </a:t>
            </a:r>
            <a:r>
              <a:rPr sz="1900" spc="-5" dirty="0">
                <a:latin typeface="Calibri"/>
                <a:cs typeface="Calibri"/>
              </a:rPr>
              <a:t>a </a:t>
            </a:r>
            <a:r>
              <a:rPr sz="1900" spc="-15" dirty="0">
                <a:latin typeface="Calibri"/>
                <a:cs typeface="Calibri"/>
              </a:rPr>
              <a:t>morte</a:t>
            </a:r>
            <a:r>
              <a:rPr sz="1900" spc="15" dirty="0">
                <a:latin typeface="Calibri"/>
                <a:cs typeface="Calibri"/>
              </a:rPr>
              <a:t> </a:t>
            </a:r>
            <a:r>
              <a:rPr sz="1900" spc="-10" dirty="0">
                <a:latin typeface="Calibri"/>
                <a:cs typeface="Calibri"/>
              </a:rPr>
              <a:t>por:</a:t>
            </a:r>
            <a:endParaRPr sz="1900" dirty="0">
              <a:latin typeface="Calibri"/>
              <a:cs typeface="Calibri"/>
            </a:endParaRPr>
          </a:p>
          <a:p>
            <a:pPr marL="70485" marR="5080" algn="ctr">
              <a:lnSpc>
                <a:spcPct val="90100"/>
              </a:lnSpc>
              <a:spcBef>
                <a:spcPts val="1010"/>
              </a:spcBef>
            </a:pPr>
            <a:r>
              <a:rPr sz="1900" b="1" i="1" spc="-5" dirty="0">
                <a:solidFill>
                  <a:srgbClr val="006FC0"/>
                </a:solidFill>
                <a:latin typeface="Calibri"/>
                <a:cs typeface="Calibri"/>
              </a:rPr>
              <a:t>Ausência</a:t>
            </a:r>
            <a:r>
              <a:rPr sz="1900" b="1" i="1" spc="10" dirty="0">
                <a:solidFill>
                  <a:srgbClr val="006FC0"/>
                </a:solidFill>
                <a:latin typeface="Calibri"/>
                <a:cs typeface="Calibri"/>
              </a:rPr>
              <a:t> </a:t>
            </a:r>
            <a:r>
              <a:rPr sz="1900" b="1" i="1" spc="-5" dirty="0">
                <a:solidFill>
                  <a:srgbClr val="006FC0"/>
                </a:solidFill>
                <a:latin typeface="Calibri"/>
                <a:cs typeface="Calibri"/>
              </a:rPr>
              <a:t>de</a:t>
            </a:r>
            <a:r>
              <a:rPr sz="1900" b="1" i="1" dirty="0">
                <a:solidFill>
                  <a:srgbClr val="006FC0"/>
                </a:solidFill>
                <a:latin typeface="Calibri"/>
                <a:cs typeface="Calibri"/>
              </a:rPr>
              <a:t> </a:t>
            </a:r>
            <a:r>
              <a:rPr sz="1900" b="1" i="1" spc="-10" dirty="0">
                <a:solidFill>
                  <a:srgbClr val="006FC0"/>
                </a:solidFill>
                <a:latin typeface="Calibri"/>
                <a:cs typeface="Calibri"/>
              </a:rPr>
              <a:t>movimento</a:t>
            </a:r>
            <a:r>
              <a:rPr sz="1900" b="1" i="1" dirty="0">
                <a:solidFill>
                  <a:srgbClr val="006FC0"/>
                </a:solidFill>
                <a:latin typeface="Calibri"/>
                <a:cs typeface="Calibri"/>
              </a:rPr>
              <a:t> </a:t>
            </a:r>
            <a:r>
              <a:rPr sz="1900" b="1" i="1" spc="-10" dirty="0">
                <a:solidFill>
                  <a:srgbClr val="006FC0"/>
                </a:solidFill>
                <a:latin typeface="Calibri"/>
                <a:cs typeface="Calibri"/>
              </a:rPr>
              <a:t>respiratório,</a:t>
            </a:r>
            <a:r>
              <a:rPr sz="1900" b="1" i="1" spc="20" dirty="0">
                <a:solidFill>
                  <a:srgbClr val="006FC0"/>
                </a:solidFill>
                <a:latin typeface="Calibri"/>
                <a:cs typeface="Calibri"/>
              </a:rPr>
              <a:t> </a:t>
            </a:r>
            <a:r>
              <a:rPr sz="1900" b="1" i="1" spc="-5" dirty="0">
                <a:solidFill>
                  <a:srgbClr val="006FC0"/>
                </a:solidFill>
                <a:latin typeface="Calibri"/>
                <a:cs typeface="Calibri"/>
              </a:rPr>
              <a:t>de</a:t>
            </a:r>
            <a:r>
              <a:rPr sz="1900" b="1" i="1" spc="5" dirty="0">
                <a:solidFill>
                  <a:srgbClr val="006FC0"/>
                </a:solidFill>
                <a:latin typeface="Calibri"/>
                <a:cs typeface="Calibri"/>
              </a:rPr>
              <a:t> </a:t>
            </a:r>
            <a:r>
              <a:rPr sz="1900" b="1" i="1" spc="-10" dirty="0">
                <a:solidFill>
                  <a:srgbClr val="006FC0"/>
                </a:solidFill>
                <a:latin typeface="Calibri"/>
                <a:cs typeface="Calibri"/>
              </a:rPr>
              <a:t>batimentos</a:t>
            </a:r>
            <a:r>
              <a:rPr sz="1900" b="1" i="1" spc="10" dirty="0">
                <a:solidFill>
                  <a:srgbClr val="006FC0"/>
                </a:solidFill>
                <a:latin typeface="Calibri"/>
                <a:cs typeface="Calibri"/>
              </a:rPr>
              <a:t> </a:t>
            </a:r>
            <a:r>
              <a:rPr sz="1900" b="1" i="1" spc="-10" dirty="0">
                <a:solidFill>
                  <a:srgbClr val="006FC0"/>
                </a:solidFill>
                <a:latin typeface="Calibri"/>
                <a:cs typeface="Calibri"/>
              </a:rPr>
              <a:t>cardíacos</a:t>
            </a:r>
            <a:r>
              <a:rPr sz="1900" b="1" i="1" spc="20" dirty="0">
                <a:solidFill>
                  <a:srgbClr val="006FC0"/>
                </a:solidFill>
                <a:latin typeface="Calibri"/>
                <a:cs typeface="Calibri"/>
              </a:rPr>
              <a:t> </a:t>
            </a:r>
            <a:r>
              <a:rPr sz="1900" b="1" i="1" spc="-5" dirty="0">
                <a:solidFill>
                  <a:srgbClr val="006FC0"/>
                </a:solidFill>
                <a:latin typeface="Calibri"/>
                <a:cs typeface="Calibri"/>
              </a:rPr>
              <a:t>e</a:t>
            </a:r>
            <a:r>
              <a:rPr sz="1900" b="1" i="1" dirty="0">
                <a:solidFill>
                  <a:srgbClr val="006FC0"/>
                </a:solidFill>
                <a:latin typeface="Calibri"/>
                <a:cs typeface="Calibri"/>
              </a:rPr>
              <a:t> </a:t>
            </a:r>
            <a:r>
              <a:rPr sz="1900" b="1" i="1" spc="-10" dirty="0">
                <a:solidFill>
                  <a:srgbClr val="006FC0"/>
                </a:solidFill>
                <a:latin typeface="Calibri"/>
                <a:cs typeface="Calibri"/>
              </a:rPr>
              <a:t>de </a:t>
            </a:r>
            <a:r>
              <a:rPr sz="1900" b="1" i="1" spc="-409" dirty="0">
                <a:solidFill>
                  <a:srgbClr val="006FC0"/>
                </a:solidFill>
                <a:latin typeface="Calibri"/>
                <a:cs typeface="Calibri"/>
              </a:rPr>
              <a:t> </a:t>
            </a:r>
            <a:r>
              <a:rPr sz="1900" b="1" i="1" spc="-10" dirty="0">
                <a:solidFill>
                  <a:srgbClr val="006FC0"/>
                </a:solidFill>
                <a:latin typeface="Calibri"/>
                <a:cs typeface="Calibri"/>
              </a:rPr>
              <a:t>pulsação,</a:t>
            </a:r>
            <a:r>
              <a:rPr sz="1900" b="1" i="1" spc="15" dirty="0">
                <a:solidFill>
                  <a:srgbClr val="006FC0"/>
                </a:solidFill>
                <a:latin typeface="Calibri"/>
                <a:cs typeface="Calibri"/>
              </a:rPr>
              <a:t> </a:t>
            </a:r>
            <a:r>
              <a:rPr sz="1900" b="1" i="1" spc="-10" dirty="0">
                <a:solidFill>
                  <a:srgbClr val="006FC0"/>
                </a:solidFill>
                <a:latin typeface="Calibri"/>
                <a:cs typeface="Calibri"/>
              </a:rPr>
              <a:t>mucosas</a:t>
            </a:r>
            <a:r>
              <a:rPr sz="1900" b="1" i="1" spc="5" dirty="0">
                <a:solidFill>
                  <a:srgbClr val="006FC0"/>
                </a:solidFill>
                <a:latin typeface="Calibri"/>
                <a:cs typeface="Calibri"/>
              </a:rPr>
              <a:t> </a:t>
            </a:r>
            <a:r>
              <a:rPr sz="1900" b="1" i="1" spc="-5" dirty="0">
                <a:solidFill>
                  <a:srgbClr val="006FC0"/>
                </a:solidFill>
                <a:latin typeface="Calibri"/>
                <a:cs typeface="Calibri"/>
              </a:rPr>
              <a:t>pálidas,</a:t>
            </a:r>
            <a:r>
              <a:rPr sz="1900" b="1" i="1" dirty="0">
                <a:solidFill>
                  <a:srgbClr val="006FC0"/>
                </a:solidFill>
                <a:latin typeface="Calibri"/>
                <a:cs typeface="Calibri"/>
              </a:rPr>
              <a:t> </a:t>
            </a:r>
            <a:r>
              <a:rPr sz="1900" b="1" i="1" spc="-5" dirty="0">
                <a:solidFill>
                  <a:srgbClr val="006FC0"/>
                </a:solidFill>
                <a:latin typeface="Calibri"/>
                <a:cs typeface="Calibri"/>
              </a:rPr>
              <a:t>perda</a:t>
            </a:r>
            <a:r>
              <a:rPr sz="1900" b="1" i="1" dirty="0">
                <a:solidFill>
                  <a:srgbClr val="006FC0"/>
                </a:solidFill>
                <a:latin typeface="Calibri"/>
                <a:cs typeface="Calibri"/>
              </a:rPr>
              <a:t> </a:t>
            </a:r>
            <a:r>
              <a:rPr sz="1900" b="1" i="1" spc="-5" dirty="0">
                <a:solidFill>
                  <a:srgbClr val="006FC0"/>
                </a:solidFill>
                <a:latin typeface="Calibri"/>
                <a:cs typeface="Calibri"/>
              </a:rPr>
              <a:t>do </a:t>
            </a:r>
            <a:r>
              <a:rPr sz="1900" b="1" i="1" spc="-15" dirty="0">
                <a:solidFill>
                  <a:srgbClr val="006FC0"/>
                </a:solidFill>
                <a:latin typeface="Calibri"/>
                <a:cs typeface="Calibri"/>
              </a:rPr>
              <a:t>reflexo</a:t>
            </a:r>
            <a:r>
              <a:rPr sz="1900" b="1" i="1" dirty="0">
                <a:solidFill>
                  <a:srgbClr val="006FC0"/>
                </a:solidFill>
                <a:latin typeface="Calibri"/>
                <a:cs typeface="Calibri"/>
              </a:rPr>
              <a:t> </a:t>
            </a:r>
            <a:r>
              <a:rPr sz="1900" b="1" i="1" spc="-10" dirty="0">
                <a:solidFill>
                  <a:srgbClr val="006FC0"/>
                </a:solidFill>
                <a:latin typeface="Calibri"/>
                <a:cs typeface="Calibri"/>
              </a:rPr>
              <a:t>corneano</a:t>
            </a:r>
            <a:r>
              <a:rPr sz="1900" b="1" i="1" spc="15" dirty="0">
                <a:solidFill>
                  <a:srgbClr val="006FC0"/>
                </a:solidFill>
                <a:latin typeface="Calibri"/>
                <a:cs typeface="Calibri"/>
              </a:rPr>
              <a:t> </a:t>
            </a:r>
            <a:r>
              <a:rPr sz="1900" b="1" i="1" spc="-5" dirty="0">
                <a:solidFill>
                  <a:srgbClr val="006FC0"/>
                </a:solidFill>
                <a:latin typeface="Calibri"/>
                <a:cs typeface="Calibri"/>
              </a:rPr>
              <a:t>e</a:t>
            </a:r>
            <a:r>
              <a:rPr sz="1900" b="1" i="1" spc="5" dirty="0">
                <a:solidFill>
                  <a:srgbClr val="006FC0"/>
                </a:solidFill>
                <a:latin typeface="Calibri"/>
                <a:cs typeface="Calibri"/>
              </a:rPr>
              <a:t> </a:t>
            </a:r>
            <a:r>
              <a:rPr sz="1900" b="1" i="1" spc="-10" dirty="0">
                <a:solidFill>
                  <a:srgbClr val="006FC0"/>
                </a:solidFill>
                <a:latin typeface="Calibri"/>
                <a:cs typeface="Calibri"/>
              </a:rPr>
              <a:t>queda</a:t>
            </a:r>
            <a:r>
              <a:rPr sz="1900" b="1" i="1" spc="5" dirty="0">
                <a:solidFill>
                  <a:srgbClr val="006FC0"/>
                </a:solidFill>
                <a:latin typeface="Calibri"/>
                <a:cs typeface="Calibri"/>
              </a:rPr>
              <a:t> </a:t>
            </a:r>
            <a:r>
              <a:rPr sz="1900" b="1" i="1" spc="-5" dirty="0">
                <a:solidFill>
                  <a:srgbClr val="006FC0"/>
                </a:solidFill>
                <a:latin typeface="Calibri"/>
                <a:cs typeface="Calibri"/>
              </a:rPr>
              <a:t>da </a:t>
            </a:r>
            <a:r>
              <a:rPr sz="1900" b="1" i="1" dirty="0">
                <a:solidFill>
                  <a:srgbClr val="006FC0"/>
                </a:solidFill>
                <a:latin typeface="Calibri"/>
                <a:cs typeface="Calibri"/>
              </a:rPr>
              <a:t> </a:t>
            </a:r>
            <a:r>
              <a:rPr sz="1900" b="1" i="1" spc="-10" dirty="0">
                <a:solidFill>
                  <a:srgbClr val="006FC0"/>
                </a:solidFill>
                <a:latin typeface="Calibri"/>
                <a:cs typeface="Calibri"/>
              </a:rPr>
              <a:t>temperatura</a:t>
            </a:r>
            <a:r>
              <a:rPr sz="1900" b="1" i="1" spc="15" dirty="0">
                <a:solidFill>
                  <a:srgbClr val="006FC0"/>
                </a:solidFill>
                <a:latin typeface="Calibri"/>
                <a:cs typeface="Calibri"/>
              </a:rPr>
              <a:t> </a:t>
            </a:r>
            <a:r>
              <a:rPr sz="1900" b="1" i="1" spc="-10" dirty="0">
                <a:solidFill>
                  <a:srgbClr val="006FC0"/>
                </a:solidFill>
                <a:latin typeface="Calibri"/>
                <a:cs typeface="Calibri"/>
              </a:rPr>
              <a:t>corporal.</a:t>
            </a:r>
            <a:endParaRPr sz="1900" dirty="0">
              <a:latin typeface="Calibri"/>
              <a:cs typeface="Calibri"/>
            </a:endParaRPr>
          </a:p>
        </p:txBody>
      </p:sp>
      <p:grpSp>
        <p:nvGrpSpPr>
          <p:cNvPr id="4" name="object 4"/>
          <p:cNvGrpSpPr/>
          <p:nvPr/>
        </p:nvGrpSpPr>
        <p:grpSpPr>
          <a:xfrm>
            <a:off x="7776971" y="713231"/>
            <a:ext cx="4415155" cy="6144895"/>
            <a:chOff x="7776971" y="713231"/>
            <a:chExt cx="4415155" cy="6144895"/>
          </a:xfrm>
        </p:grpSpPr>
        <p:pic>
          <p:nvPicPr>
            <p:cNvPr id="5" name="object 5"/>
            <p:cNvPicPr/>
            <p:nvPr/>
          </p:nvPicPr>
          <p:blipFill>
            <a:blip r:embed="rId2" cstate="print"/>
            <a:stretch>
              <a:fillRect/>
            </a:stretch>
          </p:blipFill>
          <p:spPr>
            <a:xfrm>
              <a:off x="7776971" y="1976628"/>
              <a:ext cx="4415028" cy="4881368"/>
            </a:xfrm>
            <a:prstGeom prst="rect">
              <a:avLst/>
            </a:prstGeom>
          </p:spPr>
        </p:pic>
        <p:sp>
          <p:nvSpPr>
            <p:cNvPr id="6" name="object 6"/>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5"/>
              </a:srgbClr>
            </a:solidFill>
          </p:spPr>
          <p:txBody>
            <a:bodyPr wrap="square" lIns="0" tIns="0" rIns="0" bIns="0" rtlCol="0"/>
            <a:lstStyle/>
            <a:p>
              <a:endParaRPr/>
            </a:p>
          </p:txBody>
        </p:sp>
      </p:grpSp>
      <p:sp>
        <p:nvSpPr>
          <p:cNvPr id="7" name="object 7"/>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1C4">
              <a:alpha val="30195"/>
            </a:srgbClr>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5339" y="872185"/>
            <a:ext cx="4379595" cy="697230"/>
          </a:xfrm>
          <a:prstGeom prst="rect">
            <a:avLst/>
          </a:prstGeom>
        </p:spPr>
        <p:txBody>
          <a:bodyPr vert="horz" wrap="square" lIns="0" tIns="13335" rIns="0" bIns="0" rtlCol="0">
            <a:spAutoFit/>
          </a:bodyPr>
          <a:lstStyle/>
          <a:p>
            <a:pPr marL="12700">
              <a:lnSpc>
                <a:spcPct val="100000"/>
              </a:lnSpc>
              <a:spcBef>
                <a:spcPts val="105"/>
              </a:spcBef>
            </a:pPr>
            <a:r>
              <a:rPr spc="-30" dirty="0"/>
              <a:t>Manejo</a:t>
            </a:r>
            <a:r>
              <a:rPr spc="-130" dirty="0"/>
              <a:t> </a:t>
            </a:r>
            <a:r>
              <a:rPr spc="-15" dirty="0"/>
              <a:t>de</a:t>
            </a:r>
            <a:r>
              <a:rPr spc="-120" dirty="0"/>
              <a:t> </a:t>
            </a:r>
            <a:r>
              <a:rPr spc="-55" dirty="0"/>
              <a:t>carcaças</a:t>
            </a:r>
          </a:p>
        </p:txBody>
      </p:sp>
      <p:sp>
        <p:nvSpPr>
          <p:cNvPr id="3" name="object 3"/>
          <p:cNvSpPr txBox="1"/>
          <p:nvPr/>
        </p:nvSpPr>
        <p:spPr>
          <a:xfrm>
            <a:off x="1215339" y="2097989"/>
            <a:ext cx="6209665" cy="3280410"/>
          </a:xfrm>
          <a:prstGeom prst="rect">
            <a:avLst/>
          </a:prstGeom>
        </p:spPr>
        <p:txBody>
          <a:bodyPr vert="horz" wrap="square" lIns="0" tIns="49530" rIns="0" bIns="0" rtlCol="0">
            <a:spAutoFit/>
          </a:bodyPr>
          <a:lstStyle/>
          <a:p>
            <a:pPr marL="241300" marR="806450" indent="-229235">
              <a:lnSpc>
                <a:spcPct val="90000"/>
              </a:lnSpc>
              <a:spcBef>
                <a:spcPts val="390"/>
              </a:spcBef>
              <a:buFont typeface="Arial MT"/>
              <a:buChar char="•"/>
              <a:tabLst>
                <a:tab pos="241935" algn="l"/>
              </a:tabLst>
            </a:pPr>
            <a:r>
              <a:rPr sz="2400" dirty="0">
                <a:latin typeface="Calibri"/>
                <a:cs typeface="Calibri"/>
              </a:rPr>
              <a:t>O </a:t>
            </a:r>
            <a:r>
              <a:rPr sz="2400" spc="-15" dirty="0">
                <a:latin typeface="Calibri"/>
                <a:cs typeface="Calibri"/>
              </a:rPr>
              <a:t>cadáver deve </a:t>
            </a:r>
            <a:r>
              <a:rPr sz="2400" spc="-5" dirty="0">
                <a:latin typeface="Calibri"/>
                <a:cs typeface="Calibri"/>
              </a:rPr>
              <a:t>ser </a:t>
            </a:r>
            <a:r>
              <a:rPr sz="2400" spc="-15" dirty="0">
                <a:latin typeface="Calibri"/>
                <a:cs typeface="Calibri"/>
              </a:rPr>
              <a:t>retirado </a:t>
            </a:r>
            <a:r>
              <a:rPr sz="2400" spc="-5" dirty="0">
                <a:latin typeface="Calibri"/>
                <a:cs typeface="Calibri"/>
              </a:rPr>
              <a:t>da sala </a:t>
            </a:r>
            <a:r>
              <a:rPr sz="2400" dirty="0">
                <a:latin typeface="Calibri"/>
                <a:cs typeface="Calibri"/>
              </a:rPr>
              <a:t>e </a:t>
            </a:r>
            <a:r>
              <a:rPr sz="2400" spc="-5" dirty="0">
                <a:latin typeface="Calibri"/>
                <a:cs typeface="Calibri"/>
              </a:rPr>
              <a:t>os </a:t>
            </a:r>
            <a:r>
              <a:rPr sz="2400" dirty="0">
                <a:latin typeface="Calibri"/>
                <a:cs typeface="Calibri"/>
              </a:rPr>
              <a:t> </a:t>
            </a:r>
            <a:r>
              <a:rPr sz="2400" spc="-5" dirty="0">
                <a:latin typeface="Calibri"/>
                <a:cs typeface="Calibri"/>
              </a:rPr>
              <a:t>equipamentos </a:t>
            </a:r>
            <a:r>
              <a:rPr sz="2400" dirty="0">
                <a:latin typeface="Calibri"/>
                <a:cs typeface="Calibri"/>
              </a:rPr>
              <a:t>e </a:t>
            </a:r>
            <a:r>
              <a:rPr sz="2400" spc="-5" dirty="0">
                <a:latin typeface="Calibri"/>
                <a:cs typeface="Calibri"/>
              </a:rPr>
              <a:t>utensílios </a:t>
            </a:r>
            <a:r>
              <a:rPr sz="2400" spc="-10" dirty="0">
                <a:latin typeface="Calibri"/>
                <a:cs typeface="Calibri"/>
              </a:rPr>
              <a:t>devem </a:t>
            </a:r>
            <a:r>
              <a:rPr sz="2400" spc="-5" dirty="0">
                <a:latin typeface="Calibri"/>
                <a:cs typeface="Calibri"/>
              </a:rPr>
              <a:t>ser </a:t>
            </a:r>
            <a:r>
              <a:rPr sz="2400" dirty="0">
                <a:latin typeface="Calibri"/>
                <a:cs typeface="Calibri"/>
              </a:rPr>
              <a:t> </a:t>
            </a:r>
            <a:r>
              <a:rPr sz="2400" spc="-10" dirty="0">
                <a:latin typeface="Calibri"/>
                <a:cs typeface="Calibri"/>
              </a:rPr>
              <a:t>higienizados antes </a:t>
            </a:r>
            <a:r>
              <a:rPr sz="2400" spc="-5" dirty="0">
                <a:latin typeface="Calibri"/>
                <a:cs typeface="Calibri"/>
              </a:rPr>
              <a:t>da </a:t>
            </a:r>
            <a:r>
              <a:rPr sz="2400" spc="-10" dirty="0">
                <a:latin typeface="Calibri"/>
                <a:cs typeface="Calibri"/>
              </a:rPr>
              <a:t>entrada </a:t>
            </a:r>
            <a:r>
              <a:rPr sz="2400" spc="-5" dirty="0">
                <a:latin typeface="Calibri"/>
                <a:cs typeface="Calibri"/>
              </a:rPr>
              <a:t>do </a:t>
            </a:r>
            <a:r>
              <a:rPr sz="2400" spc="-20" dirty="0">
                <a:latin typeface="Calibri"/>
                <a:cs typeface="Calibri"/>
              </a:rPr>
              <a:t>próximo </a:t>
            </a:r>
            <a:r>
              <a:rPr sz="2400" spc="-530" dirty="0">
                <a:latin typeface="Calibri"/>
                <a:cs typeface="Calibri"/>
              </a:rPr>
              <a:t> </a:t>
            </a:r>
            <a:r>
              <a:rPr sz="2400" dirty="0">
                <a:latin typeface="Calibri"/>
                <a:cs typeface="Calibri"/>
              </a:rPr>
              <a:t>animal;</a:t>
            </a:r>
          </a:p>
          <a:p>
            <a:pPr marL="241300" marR="5080" indent="-229235">
              <a:lnSpc>
                <a:spcPct val="90000"/>
              </a:lnSpc>
              <a:spcBef>
                <a:spcPts val="1005"/>
              </a:spcBef>
              <a:buFont typeface="Arial MT"/>
              <a:buChar char="•"/>
              <a:tabLst>
                <a:tab pos="241935" algn="l"/>
              </a:tabLst>
            </a:pPr>
            <a:r>
              <a:rPr sz="2400" dirty="0">
                <a:latin typeface="Calibri"/>
                <a:cs typeface="Calibri"/>
              </a:rPr>
              <a:t>As </a:t>
            </a:r>
            <a:r>
              <a:rPr sz="2400" spc="-15" dirty="0">
                <a:latin typeface="Calibri"/>
                <a:cs typeface="Calibri"/>
              </a:rPr>
              <a:t>carcaças </a:t>
            </a:r>
            <a:r>
              <a:rPr sz="2400" spc="-10" dirty="0">
                <a:latin typeface="Calibri"/>
                <a:cs typeface="Calibri"/>
              </a:rPr>
              <a:t>devem </a:t>
            </a:r>
            <a:r>
              <a:rPr sz="2400" spc="-5" dirty="0">
                <a:latin typeface="Calibri"/>
                <a:cs typeface="Calibri"/>
              </a:rPr>
              <a:t>ser acondicionadas </a:t>
            </a:r>
            <a:r>
              <a:rPr sz="2400" dirty="0">
                <a:latin typeface="Calibri"/>
                <a:cs typeface="Calibri"/>
              </a:rPr>
              <a:t>em </a:t>
            </a:r>
            <a:r>
              <a:rPr sz="2400" spc="-10" dirty="0">
                <a:latin typeface="Calibri"/>
                <a:cs typeface="Calibri"/>
              </a:rPr>
              <a:t>saco </a:t>
            </a:r>
            <a:r>
              <a:rPr sz="2400" spc="-5" dirty="0">
                <a:latin typeface="Calibri"/>
                <a:cs typeface="Calibri"/>
              </a:rPr>
              <a:t> </a:t>
            </a:r>
            <a:r>
              <a:rPr sz="2400" spc="-10" dirty="0">
                <a:latin typeface="Calibri"/>
                <a:cs typeface="Calibri"/>
              </a:rPr>
              <a:t>plástico </a:t>
            </a:r>
            <a:r>
              <a:rPr sz="2400" spc="-15" dirty="0">
                <a:latin typeface="Calibri"/>
                <a:cs typeface="Calibri"/>
              </a:rPr>
              <a:t>branco </a:t>
            </a:r>
            <a:r>
              <a:rPr sz="2400" spc="-10" dirty="0">
                <a:latin typeface="Calibri"/>
                <a:cs typeface="Calibri"/>
              </a:rPr>
              <a:t>com </a:t>
            </a:r>
            <a:r>
              <a:rPr sz="2400" spc="-5" dirty="0">
                <a:latin typeface="Calibri"/>
                <a:cs typeface="Calibri"/>
              </a:rPr>
              <a:t>símbolo de risco </a:t>
            </a:r>
            <a:r>
              <a:rPr sz="2400" spc="-10" dirty="0">
                <a:latin typeface="Calibri"/>
                <a:cs typeface="Calibri"/>
              </a:rPr>
              <a:t>biológico </a:t>
            </a:r>
            <a:r>
              <a:rPr sz="2400" dirty="0">
                <a:latin typeface="Calibri"/>
                <a:cs typeface="Calibri"/>
              </a:rPr>
              <a:t>e </a:t>
            </a:r>
            <a:r>
              <a:rPr sz="2400" spc="-530" dirty="0">
                <a:latin typeface="Calibri"/>
                <a:cs typeface="Calibri"/>
              </a:rPr>
              <a:t> </a:t>
            </a:r>
            <a:r>
              <a:rPr sz="2400" spc="-10" dirty="0">
                <a:latin typeface="Calibri"/>
                <a:cs typeface="Calibri"/>
              </a:rPr>
              <a:t>congeladas antes</a:t>
            </a:r>
            <a:r>
              <a:rPr sz="2400" spc="-15" dirty="0">
                <a:latin typeface="Calibri"/>
                <a:cs typeface="Calibri"/>
              </a:rPr>
              <a:t> </a:t>
            </a:r>
            <a:r>
              <a:rPr sz="2400" spc="-5" dirty="0">
                <a:latin typeface="Calibri"/>
                <a:cs typeface="Calibri"/>
              </a:rPr>
              <a:t>do </a:t>
            </a:r>
            <a:r>
              <a:rPr sz="2400" spc="-10" dirty="0">
                <a:latin typeface="Calibri"/>
                <a:cs typeface="Calibri"/>
              </a:rPr>
              <a:t>descarte;</a:t>
            </a:r>
            <a:endParaRPr sz="2400" dirty="0">
              <a:latin typeface="Calibri"/>
              <a:cs typeface="Calibri"/>
            </a:endParaRPr>
          </a:p>
          <a:p>
            <a:pPr marL="241300" marR="172085" indent="-229235">
              <a:lnSpc>
                <a:spcPts val="2590"/>
              </a:lnSpc>
              <a:spcBef>
                <a:spcPts val="1040"/>
              </a:spcBef>
              <a:buFont typeface="Arial MT"/>
              <a:buChar char="•"/>
              <a:tabLst>
                <a:tab pos="241935" algn="l"/>
              </a:tabLst>
            </a:pPr>
            <a:r>
              <a:rPr sz="2400" dirty="0">
                <a:latin typeface="Calibri"/>
                <a:cs typeface="Calibri"/>
              </a:rPr>
              <a:t>O </a:t>
            </a:r>
            <a:r>
              <a:rPr sz="2400" spc="-10" dirty="0">
                <a:latin typeface="Calibri"/>
                <a:cs typeface="Calibri"/>
              </a:rPr>
              <a:t>descarte </a:t>
            </a:r>
            <a:r>
              <a:rPr sz="2400" spc="-5" dirty="0">
                <a:latin typeface="Calibri"/>
                <a:cs typeface="Calibri"/>
              </a:rPr>
              <a:t>de </a:t>
            </a:r>
            <a:r>
              <a:rPr sz="2400" spc="-15" dirty="0">
                <a:latin typeface="Calibri"/>
                <a:cs typeface="Calibri"/>
              </a:rPr>
              <a:t>carcaças deve </a:t>
            </a:r>
            <a:r>
              <a:rPr sz="2400" spc="-5" dirty="0">
                <a:latin typeface="Calibri"/>
                <a:cs typeface="Calibri"/>
              </a:rPr>
              <a:t>seguir </a:t>
            </a:r>
            <a:r>
              <a:rPr sz="2400" dirty="0">
                <a:latin typeface="Calibri"/>
                <a:cs typeface="Calibri"/>
              </a:rPr>
              <a:t>a </a:t>
            </a:r>
            <a:r>
              <a:rPr sz="2400" spc="-5" dirty="0">
                <a:latin typeface="Calibri"/>
                <a:cs typeface="Calibri"/>
              </a:rPr>
              <a:t>legislação </a:t>
            </a:r>
            <a:r>
              <a:rPr sz="2400" spc="-530" dirty="0">
                <a:latin typeface="Calibri"/>
                <a:cs typeface="Calibri"/>
              </a:rPr>
              <a:t> </a:t>
            </a:r>
            <a:r>
              <a:rPr sz="2400" spc="-5" dirty="0">
                <a:latin typeface="Calibri"/>
                <a:cs typeface="Calibri"/>
              </a:rPr>
              <a:t>sanitária</a:t>
            </a:r>
            <a:r>
              <a:rPr sz="2400" spc="-30" dirty="0">
                <a:latin typeface="Calibri"/>
                <a:cs typeface="Calibri"/>
              </a:rPr>
              <a:t> </a:t>
            </a:r>
            <a:r>
              <a:rPr sz="2400" spc="-5" dirty="0">
                <a:latin typeface="Calibri"/>
                <a:cs typeface="Calibri"/>
              </a:rPr>
              <a:t>(CONAMA</a:t>
            </a:r>
            <a:r>
              <a:rPr sz="2400" spc="-20" dirty="0">
                <a:latin typeface="Calibri"/>
                <a:cs typeface="Calibri"/>
              </a:rPr>
              <a:t> </a:t>
            </a:r>
            <a:r>
              <a:rPr sz="2400" spc="-5" dirty="0">
                <a:latin typeface="Calibri"/>
                <a:cs typeface="Calibri"/>
              </a:rPr>
              <a:t>358;</a:t>
            </a:r>
            <a:r>
              <a:rPr sz="2400" spc="-20" dirty="0">
                <a:latin typeface="Calibri"/>
                <a:cs typeface="Calibri"/>
              </a:rPr>
              <a:t> </a:t>
            </a:r>
            <a:r>
              <a:rPr sz="2400" spc="-5" dirty="0">
                <a:latin typeface="Calibri"/>
                <a:cs typeface="Calibri"/>
              </a:rPr>
              <a:t>ANVISA</a:t>
            </a:r>
            <a:r>
              <a:rPr sz="2400" spc="-20" dirty="0">
                <a:latin typeface="Calibri"/>
                <a:cs typeface="Calibri"/>
              </a:rPr>
              <a:t> </a:t>
            </a:r>
            <a:r>
              <a:rPr sz="2400" spc="-10" dirty="0">
                <a:latin typeface="Calibri"/>
                <a:cs typeface="Calibri"/>
              </a:rPr>
              <a:t>222/2018).</a:t>
            </a:r>
            <a:endParaRPr sz="2400" dirty="0">
              <a:latin typeface="Calibri"/>
              <a:cs typeface="Calibri"/>
            </a:endParaRPr>
          </a:p>
        </p:txBody>
      </p:sp>
      <p:pic>
        <p:nvPicPr>
          <p:cNvPr id="1026" name="Picture 2" descr="PDF) MANUAL DE DESCARTE DE RESÍDUOS DA FMVZ-USP">
            <a:extLst>
              <a:ext uri="{FF2B5EF4-FFF2-40B4-BE49-F238E27FC236}">
                <a16:creationId xmlns:a16="http://schemas.microsoft.com/office/drawing/2014/main" id="{E0BF1197-4030-AD3F-DD70-032039A3FE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0" y="1415999"/>
            <a:ext cx="2802114"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00"/>
            <a:ext cx="4321175" cy="697230"/>
          </a:xfrm>
          <a:prstGeom prst="rect">
            <a:avLst/>
          </a:prstGeom>
        </p:spPr>
        <p:txBody>
          <a:bodyPr vert="horz" wrap="square" lIns="0" tIns="13335" rIns="0" bIns="0" rtlCol="0">
            <a:spAutoFit/>
          </a:bodyPr>
          <a:lstStyle/>
          <a:p>
            <a:pPr marL="12700">
              <a:lnSpc>
                <a:spcPct val="100000"/>
              </a:lnSpc>
              <a:spcBef>
                <a:spcPts val="105"/>
              </a:spcBef>
            </a:pPr>
            <a:r>
              <a:rPr spc="-10" dirty="0"/>
              <a:t>Escolha</a:t>
            </a:r>
            <a:r>
              <a:rPr spc="-45" dirty="0"/>
              <a:t> </a:t>
            </a:r>
            <a:r>
              <a:rPr dirty="0"/>
              <a:t>do</a:t>
            </a:r>
            <a:r>
              <a:rPr spc="-20" dirty="0"/>
              <a:t> </a:t>
            </a:r>
            <a:r>
              <a:rPr spc="-10" dirty="0"/>
              <a:t>método</a:t>
            </a:r>
          </a:p>
        </p:txBody>
      </p:sp>
      <p:sp>
        <p:nvSpPr>
          <p:cNvPr id="3" name="object 3"/>
          <p:cNvSpPr txBox="1"/>
          <p:nvPr/>
        </p:nvSpPr>
        <p:spPr>
          <a:xfrm>
            <a:off x="931862" y="1560835"/>
            <a:ext cx="10328275" cy="4687565"/>
          </a:xfrm>
          <a:prstGeom prst="rect">
            <a:avLst/>
          </a:prstGeom>
        </p:spPr>
        <p:txBody>
          <a:bodyPr vert="horz" wrap="square" lIns="0" tIns="53975" rIns="0" bIns="0" rtlCol="0">
            <a:spAutoFit/>
          </a:bodyPr>
          <a:lstStyle/>
          <a:p>
            <a:pPr marL="241300" marR="512445" indent="-228600">
              <a:lnSpc>
                <a:spcPct val="150000"/>
              </a:lnSpc>
              <a:spcBef>
                <a:spcPts val="425"/>
              </a:spcBef>
              <a:buSzPct val="95833"/>
              <a:buFont typeface="Wingdings"/>
              <a:buChar char=""/>
              <a:tabLst>
                <a:tab pos="253365" algn="l"/>
              </a:tabLst>
            </a:pPr>
            <a:r>
              <a:rPr sz="2000" spc="-15" dirty="0">
                <a:latin typeface="Calibri"/>
                <a:cs typeface="Calibri"/>
              </a:rPr>
              <a:t>Deve</a:t>
            </a:r>
            <a:r>
              <a:rPr sz="2000" dirty="0">
                <a:latin typeface="Calibri"/>
                <a:cs typeface="Calibri"/>
              </a:rPr>
              <a:t> </a:t>
            </a:r>
            <a:r>
              <a:rPr sz="2000" spc="-5" dirty="0">
                <a:latin typeface="Calibri"/>
                <a:cs typeface="Calibri"/>
              </a:rPr>
              <a:t>ser</a:t>
            </a:r>
            <a:r>
              <a:rPr sz="2000" dirty="0">
                <a:latin typeface="Calibri"/>
                <a:cs typeface="Calibri"/>
              </a:rPr>
              <a:t> </a:t>
            </a:r>
            <a:r>
              <a:rPr sz="2000" spc="-15" dirty="0">
                <a:latin typeface="Calibri"/>
                <a:cs typeface="Calibri"/>
              </a:rPr>
              <a:t>confiável,</a:t>
            </a:r>
            <a:r>
              <a:rPr sz="2000" dirty="0">
                <a:latin typeface="Calibri"/>
                <a:cs typeface="Calibri"/>
              </a:rPr>
              <a:t> </a:t>
            </a:r>
            <a:r>
              <a:rPr sz="2000" spc="-15" dirty="0">
                <a:latin typeface="Calibri"/>
                <a:cs typeface="Calibri"/>
              </a:rPr>
              <a:t>irreversível</a:t>
            </a:r>
            <a:r>
              <a:rPr sz="2000" dirty="0">
                <a:latin typeface="Calibri"/>
                <a:cs typeface="Calibri"/>
              </a:rPr>
              <a:t> e</a:t>
            </a:r>
            <a:r>
              <a:rPr sz="2000" spc="10" dirty="0">
                <a:latin typeface="Calibri"/>
                <a:cs typeface="Calibri"/>
              </a:rPr>
              <a:t> </a:t>
            </a:r>
            <a:r>
              <a:rPr sz="2000" spc="-10" dirty="0">
                <a:latin typeface="Calibri"/>
                <a:cs typeface="Calibri"/>
              </a:rPr>
              <a:t>compatível com</a:t>
            </a:r>
            <a:r>
              <a:rPr sz="2000" spc="-2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espécie,</a:t>
            </a:r>
            <a:r>
              <a:rPr sz="2000" spc="-10" dirty="0">
                <a:latin typeface="Calibri"/>
                <a:cs typeface="Calibri"/>
              </a:rPr>
              <a:t> </a:t>
            </a:r>
            <a:r>
              <a:rPr sz="2000" dirty="0">
                <a:latin typeface="Calibri"/>
                <a:cs typeface="Calibri"/>
              </a:rPr>
              <a:t>idade</a:t>
            </a:r>
            <a:r>
              <a:rPr sz="2000" spc="5" dirty="0">
                <a:latin typeface="Calibri"/>
                <a:cs typeface="Calibri"/>
              </a:rPr>
              <a:t> </a:t>
            </a:r>
            <a:r>
              <a:rPr sz="2000" dirty="0">
                <a:latin typeface="Calibri"/>
                <a:cs typeface="Calibri"/>
              </a:rPr>
              <a:t>e </a:t>
            </a:r>
            <a:r>
              <a:rPr sz="2000" spc="-10" dirty="0">
                <a:latin typeface="Calibri"/>
                <a:cs typeface="Calibri"/>
              </a:rPr>
              <a:t>estado</a:t>
            </a:r>
            <a:r>
              <a:rPr sz="2000" spc="-20" dirty="0">
                <a:latin typeface="Calibri"/>
                <a:cs typeface="Calibri"/>
              </a:rPr>
              <a:t> </a:t>
            </a:r>
            <a:r>
              <a:rPr sz="2000" spc="-5" dirty="0">
                <a:latin typeface="Calibri"/>
                <a:cs typeface="Calibri"/>
              </a:rPr>
              <a:t>de </a:t>
            </a:r>
            <a:r>
              <a:rPr sz="2000" spc="-525" dirty="0">
                <a:latin typeface="Calibri"/>
                <a:cs typeface="Calibri"/>
              </a:rPr>
              <a:t> </a:t>
            </a:r>
            <a:r>
              <a:rPr sz="2000" spc="-5" dirty="0">
                <a:latin typeface="Calibri"/>
                <a:cs typeface="Calibri"/>
              </a:rPr>
              <a:t>saúde</a:t>
            </a:r>
            <a:r>
              <a:rPr sz="2000" spc="-10" dirty="0">
                <a:latin typeface="Calibri"/>
                <a:cs typeface="Calibri"/>
              </a:rPr>
              <a:t> </a:t>
            </a:r>
            <a:r>
              <a:rPr sz="2000" spc="-5" dirty="0">
                <a:latin typeface="Calibri"/>
                <a:cs typeface="Calibri"/>
              </a:rPr>
              <a:t>do </a:t>
            </a:r>
            <a:r>
              <a:rPr sz="2000" dirty="0">
                <a:latin typeface="Calibri"/>
                <a:cs typeface="Calibri"/>
              </a:rPr>
              <a:t>animal;</a:t>
            </a:r>
          </a:p>
          <a:p>
            <a:pPr marL="241300" marR="5080" indent="-228600">
              <a:lnSpc>
                <a:spcPct val="150000"/>
              </a:lnSpc>
              <a:spcBef>
                <a:spcPts val="1015"/>
              </a:spcBef>
              <a:buSzPct val="95833"/>
              <a:buFont typeface="Wingdings"/>
              <a:buChar char=""/>
              <a:tabLst>
                <a:tab pos="253365" algn="l"/>
              </a:tabLst>
            </a:pPr>
            <a:r>
              <a:rPr sz="2000" spc="-10" dirty="0">
                <a:latin typeface="Calibri"/>
                <a:cs typeface="Calibri"/>
              </a:rPr>
              <a:t>Produzir</a:t>
            </a:r>
            <a:r>
              <a:rPr sz="2000" spc="-5" dirty="0">
                <a:latin typeface="Calibri"/>
                <a:cs typeface="Calibri"/>
              </a:rPr>
              <a:t> </a:t>
            </a:r>
            <a:r>
              <a:rPr sz="2000" spc="-10" dirty="0">
                <a:latin typeface="Calibri"/>
                <a:cs typeface="Calibri"/>
              </a:rPr>
              <a:t>imediata</a:t>
            </a:r>
            <a:r>
              <a:rPr sz="2000" spc="-20" dirty="0">
                <a:latin typeface="Calibri"/>
                <a:cs typeface="Calibri"/>
              </a:rPr>
              <a:t> </a:t>
            </a:r>
            <a:r>
              <a:rPr sz="2000" spc="-10" dirty="0">
                <a:latin typeface="Calibri"/>
                <a:cs typeface="Calibri"/>
              </a:rPr>
              <a:t>perda</a:t>
            </a:r>
            <a:r>
              <a:rPr sz="2000" dirty="0">
                <a:latin typeface="Calibri"/>
                <a:cs typeface="Calibri"/>
              </a:rPr>
              <a:t> </a:t>
            </a:r>
            <a:r>
              <a:rPr sz="2000" spc="-5" dirty="0">
                <a:latin typeface="Calibri"/>
                <a:cs typeface="Calibri"/>
              </a:rPr>
              <a:t>da</a:t>
            </a:r>
            <a:r>
              <a:rPr sz="2000" dirty="0">
                <a:latin typeface="Calibri"/>
                <a:cs typeface="Calibri"/>
              </a:rPr>
              <a:t> </a:t>
            </a:r>
            <a:r>
              <a:rPr sz="2000" spc="-5" dirty="0">
                <a:latin typeface="Calibri"/>
                <a:cs typeface="Calibri"/>
              </a:rPr>
              <a:t>consciência,</a:t>
            </a:r>
            <a:r>
              <a:rPr sz="2000" spc="-20" dirty="0">
                <a:latin typeface="Calibri"/>
                <a:cs typeface="Calibri"/>
              </a:rPr>
              <a:t> </a:t>
            </a:r>
            <a:r>
              <a:rPr sz="2000" spc="-5" dirty="0">
                <a:latin typeface="Calibri"/>
                <a:cs typeface="Calibri"/>
              </a:rPr>
              <a:t>seguido</a:t>
            </a:r>
            <a:r>
              <a:rPr sz="2000" dirty="0">
                <a:latin typeface="Calibri"/>
                <a:cs typeface="Calibri"/>
              </a:rPr>
              <a:t> </a:t>
            </a:r>
            <a:r>
              <a:rPr sz="2000" spc="-5" dirty="0">
                <a:latin typeface="Calibri"/>
                <a:cs typeface="Calibri"/>
              </a:rPr>
              <a:t>de</a:t>
            </a:r>
            <a:r>
              <a:rPr sz="2000" spc="10" dirty="0">
                <a:latin typeface="Calibri"/>
                <a:cs typeface="Calibri"/>
              </a:rPr>
              <a:t> </a:t>
            </a:r>
            <a:r>
              <a:rPr sz="2000" spc="-10" dirty="0">
                <a:latin typeface="Calibri"/>
                <a:cs typeface="Calibri"/>
              </a:rPr>
              <a:t>parada </a:t>
            </a:r>
            <a:r>
              <a:rPr sz="2000" spc="-15" dirty="0">
                <a:latin typeface="Calibri"/>
                <a:cs typeface="Calibri"/>
              </a:rPr>
              <a:t>respiratória </a:t>
            </a:r>
            <a:r>
              <a:rPr sz="2000" dirty="0">
                <a:latin typeface="Calibri"/>
                <a:cs typeface="Calibri"/>
              </a:rPr>
              <a:t>e</a:t>
            </a:r>
            <a:r>
              <a:rPr sz="2000" spc="5" dirty="0">
                <a:latin typeface="Calibri"/>
                <a:cs typeface="Calibri"/>
              </a:rPr>
              <a:t> </a:t>
            </a:r>
            <a:r>
              <a:rPr sz="2000" spc="-15" dirty="0">
                <a:latin typeface="Calibri"/>
                <a:cs typeface="Calibri"/>
              </a:rPr>
              <a:t>cardíaca </a:t>
            </a:r>
            <a:r>
              <a:rPr sz="2000" spc="-525" dirty="0">
                <a:latin typeface="Calibri"/>
                <a:cs typeface="Calibri"/>
              </a:rPr>
              <a:t> </a:t>
            </a:r>
            <a:r>
              <a:rPr sz="2000" dirty="0">
                <a:latin typeface="Calibri"/>
                <a:cs typeface="Calibri"/>
              </a:rPr>
              <a:t>e</a:t>
            </a:r>
            <a:r>
              <a:rPr sz="2000" spc="-5" dirty="0">
                <a:latin typeface="Calibri"/>
                <a:cs typeface="Calibri"/>
              </a:rPr>
              <a:t> </a:t>
            </a:r>
            <a:r>
              <a:rPr sz="2000" spc="-10" dirty="0">
                <a:latin typeface="Calibri"/>
                <a:cs typeface="Calibri"/>
              </a:rPr>
              <a:t>perda</a:t>
            </a:r>
            <a:r>
              <a:rPr sz="2000" spc="-5" dirty="0">
                <a:latin typeface="Calibri"/>
                <a:cs typeface="Calibri"/>
              </a:rPr>
              <a:t> da </a:t>
            </a:r>
            <a:r>
              <a:rPr sz="2000" spc="-10" dirty="0">
                <a:latin typeface="Calibri"/>
                <a:cs typeface="Calibri"/>
              </a:rPr>
              <a:t>função cerebral;</a:t>
            </a:r>
            <a:endParaRPr sz="2000" dirty="0">
              <a:latin typeface="Calibri"/>
              <a:cs typeface="Calibri"/>
            </a:endParaRPr>
          </a:p>
          <a:p>
            <a:pPr marL="241300" marR="855344" indent="-228600">
              <a:lnSpc>
                <a:spcPct val="150000"/>
              </a:lnSpc>
              <a:spcBef>
                <a:spcPts val="1000"/>
              </a:spcBef>
              <a:buSzPct val="95833"/>
              <a:buFont typeface="Wingdings"/>
              <a:buChar char=""/>
              <a:tabLst>
                <a:tab pos="253365" algn="l"/>
                <a:tab pos="6143625" algn="l"/>
              </a:tabLst>
            </a:pPr>
            <a:r>
              <a:rPr sz="2000" spc="-10" dirty="0">
                <a:latin typeface="Calibri"/>
                <a:cs typeface="Calibri"/>
              </a:rPr>
              <a:t>Considerar</a:t>
            </a:r>
            <a:r>
              <a:rPr sz="2000" spc="5" dirty="0">
                <a:latin typeface="Calibri"/>
                <a:cs typeface="Calibri"/>
              </a:rPr>
              <a:t> </a:t>
            </a:r>
            <a:r>
              <a:rPr sz="2000" spc="-5" dirty="0">
                <a:latin typeface="Calibri"/>
                <a:cs typeface="Calibri"/>
              </a:rPr>
              <a:t>os</a:t>
            </a:r>
            <a:r>
              <a:rPr sz="2000" spc="10" dirty="0">
                <a:latin typeface="Calibri"/>
                <a:cs typeface="Calibri"/>
              </a:rPr>
              <a:t> </a:t>
            </a:r>
            <a:r>
              <a:rPr sz="2000" dirty="0">
                <a:latin typeface="Calibri"/>
                <a:cs typeface="Calibri"/>
              </a:rPr>
              <a:t>meios</a:t>
            </a:r>
            <a:r>
              <a:rPr sz="2000" spc="5" dirty="0">
                <a:latin typeface="Calibri"/>
                <a:cs typeface="Calibri"/>
              </a:rPr>
              <a:t> </a:t>
            </a:r>
            <a:r>
              <a:rPr sz="2000" spc="-5" dirty="0">
                <a:latin typeface="Calibri"/>
                <a:cs typeface="Calibri"/>
              </a:rPr>
              <a:t>de</a:t>
            </a:r>
            <a:r>
              <a:rPr sz="2000" spc="15" dirty="0">
                <a:latin typeface="Calibri"/>
                <a:cs typeface="Calibri"/>
              </a:rPr>
              <a:t> </a:t>
            </a:r>
            <a:r>
              <a:rPr sz="2000" spc="-15" dirty="0">
                <a:latin typeface="Calibri"/>
                <a:cs typeface="Calibri"/>
              </a:rPr>
              <a:t>contenção</a:t>
            </a:r>
            <a:r>
              <a:rPr sz="2000" spc="10" dirty="0">
                <a:latin typeface="Calibri"/>
                <a:cs typeface="Calibri"/>
              </a:rPr>
              <a:t> </a:t>
            </a:r>
            <a:r>
              <a:rPr sz="2000" spc="-10" dirty="0" err="1">
                <a:latin typeface="Calibri"/>
                <a:cs typeface="Calibri"/>
              </a:rPr>
              <a:t>disponíveis</a:t>
            </a:r>
            <a:r>
              <a:rPr sz="2000" spc="-10" dirty="0">
                <a:latin typeface="Calibri"/>
                <a:cs typeface="Calibri"/>
              </a:rPr>
              <a:t>,</a:t>
            </a:r>
            <a:r>
              <a:rPr lang="pt-BR" sz="2000" spc="-10" dirty="0">
                <a:latin typeface="Calibri"/>
                <a:cs typeface="Calibri"/>
              </a:rPr>
              <a:t> </a:t>
            </a:r>
            <a:r>
              <a:rPr sz="2000" dirty="0">
                <a:latin typeface="Calibri"/>
                <a:cs typeface="Calibri"/>
              </a:rPr>
              <a:t>a </a:t>
            </a:r>
            <a:r>
              <a:rPr sz="2000" spc="-5" dirty="0">
                <a:latin typeface="Calibri"/>
                <a:cs typeface="Calibri"/>
              </a:rPr>
              <a:t>habilidade do </a:t>
            </a:r>
            <a:r>
              <a:rPr sz="2000" spc="-40" dirty="0">
                <a:latin typeface="Calibri"/>
                <a:cs typeface="Calibri"/>
              </a:rPr>
              <a:t>executor, </a:t>
            </a:r>
            <a:r>
              <a:rPr sz="2000" dirty="0">
                <a:latin typeface="Calibri"/>
                <a:cs typeface="Calibri"/>
              </a:rPr>
              <a:t>o </a:t>
            </a:r>
            <a:r>
              <a:rPr sz="2000" spc="-525" dirty="0">
                <a:latin typeface="Calibri"/>
                <a:cs typeface="Calibri"/>
              </a:rPr>
              <a:t> </a:t>
            </a:r>
            <a:r>
              <a:rPr sz="2000" spc="-10" dirty="0">
                <a:latin typeface="Calibri"/>
                <a:cs typeface="Calibri"/>
              </a:rPr>
              <a:t>número</a:t>
            </a:r>
            <a:r>
              <a:rPr sz="2000" spc="-30" dirty="0">
                <a:latin typeface="Calibri"/>
                <a:cs typeface="Calibri"/>
              </a:rPr>
              <a:t> </a:t>
            </a:r>
            <a:r>
              <a:rPr sz="2000" spc="-5" dirty="0">
                <a:latin typeface="Calibri"/>
                <a:cs typeface="Calibri"/>
              </a:rPr>
              <a:t>de </a:t>
            </a:r>
            <a:r>
              <a:rPr sz="2000" dirty="0">
                <a:latin typeface="Calibri"/>
                <a:cs typeface="Calibri"/>
              </a:rPr>
              <a:t>animais</a:t>
            </a:r>
            <a:r>
              <a:rPr sz="2000" spc="-15" dirty="0">
                <a:latin typeface="Calibri"/>
                <a:cs typeface="Calibri"/>
              </a:rPr>
              <a:t> </a:t>
            </a:r>
            <a:r>
              <a:rPr sz="2000" dirty="0">
                <a:latin typeface="Calibri"/>
                <a:cs typeface="Calibri"/>
              </a:rPr>
              <a:t>a</a:t>
            </a:r>
            <a:r>
              <a:rPr sz="2000" spc="-5" dirty="0">
                <a:latin typeface="Calibri"/>
                <a:cs typeface="Calibri"/>
              </a:rPr>
              <a:t> </a:t>
            </a:r>
            <a:r>
              <a:rPr sz="2000" spc="-10" dirty="0">
                <a:latin typeface="Calibri"/>
                <a:cs typeface="Calibri"/>
              </a:rPr>
              <a:t>serem </a:t>
            </a:r>
            <a:r>
              <a:rPr sz="2000" spc="-5" dirty="0">
                <a:latin typeface="Calibri"/>
                <a:cs typeface="Calibri"/>
              </a:rPr>
              <a:t>mortos</a:t>
            </a:r>
            <a:r>
              <a:rPr sz="2000" spc="-15" dirty="0">
                <a:latin typeface="Calibri"/>
                <a:cs typeface="Calibri"/>
              </a:rPr>
              <a:t> </a:t>
            </a:r>
            <a:r>
              <a:rPr sz="2000" dirty="0">
                <a:latin typeface="Calibri"/>
                <a:cs typeface="Calibri"/>
              </a:rPr>
              <a:t>e</a:t>
            </a:r>
            <a:r>
              <a:rPr sz="2000" spc="-15" dirty="0">
                <a:latin typeface="Calibri"/>
                <a:cs typeface="Calibri"/>
              </a:rPr>
              <a:t> </a:t>
            </a:r>
            <a:r>
              <a:rPr sz="2000" dirty="0">
                <a:latin typeface="Calibri"/>
                <a:cs typeface="Calibri"/>
              </a:rPr>
              <a:t>o</a:t>
            </a:r>
            <a:r>
              <a:rPr sz="2000" spc="-10" dirty="0">
                <a:latin typeface="Calibri"/>
                <a:cs typeface="Calibri"/>
              </a:rPr>
              <a:t> objetivo</a:t>
            </a:r>
            <a:r>
              <a:rPr sz="2000" spc="-5" dirty="0">
                <a:latin typeface="Calibri"/>
                <a:cs typeface="Calibri"/>
              </a:rPr>
              <a:t> do </a:t>
            </a:r>
            <a:r>
              <a:rPr sz="2000" spc="-15" dirty="0">
                <a:latin typeface="Calibri"/>
                <a:cs typeface="Calibri"/>
              </a:rPr>
              <a:t>protocolo;</a:t>
            </a:r>
            <a:endParaRPr sz="2000" dirty="0">
              <a:latin typeface="Calibri"/>
              <a:cs typeface="Calibri"/>
            </a:endParaRPr>
          </a:p>
          <a:p>
            <a:pPr marL="252729" indent="-240665">
              <a:lnSpc>
                <a:spcPct val="150000"/>
              </a:lnSpc>
              <a:spcBef>
                <a:spcPts val="675"/>
              </a:spcBef>
              <a:buSzPct val="95833"/>
              <a:buFont typeface="Wingdings"/>
              <a:buChar char=""/>
              <a:tabLst>
                <a:tab pos="253365" algn="l"/>
              </a:tabLst>
            </a:pPr>
            <a:r>
              <a:rPr sz="2000" dirty="0">
                <a:latin typeface="Calibri"/>
                <a:cs typeface="Calibri"/>
              </a:rPr>
              <a:t>Causar</a:t>
            </a:r>
            <a:r>
              <a:rPr sz="2000" spc="-25" dirty="0">
                <a:latin typeface="Calibri"/>
                <a:cs typeface="Calibri"/>
              </a:rPr>
              <a:t> </a:t>
            </a:r>
            <a:r>
              <a:rPr sz="2000" spc="-5" dirty="0">
                <a:latin typeface="Calibri"/>
                <a:cs typeface="Calibri"/>
              </a:rPr>
              <a:t>impacto</a:t>
            </a:r>
            <a:r>
              <a:rPr sz="2000" spc="-45" dirty="0">
                <a:latin typeface="Calibri"/>
                <a:cs typeface="Calibri"/>
              </a:rPr>
              <a:t> </a:t>
            </a:r>
            <a:r>
              <a:rPr sz="2000" spc="-5" dirty="0">
                <a:latin typeface="Calibri"/>
                <a:cs typeface="Calibri"/>
              </a:rPr>
              <a:t>ambiental</a:t>
            </a:r>
            <a:r>
              <a:rPr sz="2000" spc="-35" dirty="0">
                <a:latin typeface="Calibri"/>
                <a:cs typeface="Calibri"/>
              </a:rPr>
              <a:t> </a:t>
            </a:r>
            <a:r>
              <a:rPr sz="2000" spc="-5" dirty="0">
                <a:latin typeface="Calibri"/>
                <a:cs typeface="Calibri"/>
              </a:rPr>
              <a:t>mínimo;</a:t>
            </a:r>
            <a:endParaRPr sz="2000" dirty="0">
              <a:latin typeface="Calibri"/>
              <a:cs typeface="Calibri"/>
            </a:endParaRPr>
          </a:p>
          <a:p>
            <a:pPr marL="252729" indent="-240665">
              <a:lnSpc>
                <a:spcPct val="150000"/>
              </a:lnSpc>
              <a:spcBef>
                <a:spcPts val="720"/>
              </a:spcBef>
              <a:buSzPct val="95833"/>
              <a:buFont typeface="Wingdings"/>
              <a:buChar char=""/>
              <a:tabLst>
                <a:tab pos="253365" algn="l"/>
              </a:tabLst>
            </a:pPr>
            <a:r>
              <a:rPr sz="2000" spc="-5" dirty="0">
                <a:latin typeface="Calibri"/>
                <a:cs typeface="Calibri"/>
              </a:rPr>
              <a:t>Ser</a:t>
            </a:r>
            <a:r>
              <a:rPr sz="2000" spc="-20" dirty="0">
                <a:latin typeface="Calibri"/>
                <a:cs typeface="Calibri"/>
              </a:rPr>
              <a:t> </a:t>
            </a:r>
            <a:r>
              <a:rPr sz="2000" spc="-10" dirty="0">
                <a:latin typeface="Calibri"/>
                <a:cs typeface="Calibri"/>
              </a:rPr>
              <a:t>compatível</a:t>
            </a:r>
            <a:r>
              <a:rPr sz="2000" spc="-5" dirty="0">
                <a:latin typeface="Calibri"/>
                <a:cs typeface="Calibri"/>
              </a:rPr>
              <a:t> </a:t>
            </a:r>
            <a:r>
              <a:rPr sz="2000" spc="-10" dirty="0">
                <a:latin typeface="Calibri"/>
                <a:cs typeface="Calibri"/>
              </a:rPr>
              <a:t>com</a:t>
            </a:r>
            <a:r>
              <a:rPr sz="2000" spc="-25" dirty="0">
                <a:latin typeface="Calibri"/>
                <a:cs typeface="Calibri"/>
              </a:rPr>
              <a:t> </a:t>
            </a:r>
            <a:r>
              <a:rPr sz="2000" dirty="0">
                <a:latin typeface="Calibri"/>
                <a:cs typeface="Calibri"/>
              </a:rPr>
              <a:t>a</a:t>
            </a:r>
            <a:r>
              <a:rPr sz="2000" spc="-20" dirty="0">
                <a:latin typeface="Calibri"/>
                <a:cs typeface="Calibri"/>
              </a:rPr>
              <a:t> </a:t>
            </a:r>
            <a:r>
              <a:rPr sz="2000" spc="-10" dirty="0">
                <a:latin typeface="Calibri"/>
                <a:cs typeface="Calibri"/>
              </a:rPr>
              <a:t>exigência</a:t>
            </a:r>
            <a:r>
              <a:rPr sz="2000" spc="-15" dirty="0">
                <a:latin typeface="Calibri"/>
                <a:cs typeface="Calibri"/>
              </a:rPr>
              <a:t> </a:t>
            </a:r>
            <a:r>
              <a:rPr sz="2000" spc="-5" dirty="0">
                <a:latin typeface="Calibri"/>
                <a:cs typeface="Calibri"/>
              </a:rPr>
              <a:t>do</a:t>
            </a:r>
            <a:r>
              <a:rPr sz="2000" spc="-15" dirty="0">
                <a:latin typeface="Calibri"/>
                <a:cs typeface="Calibri"/>
              </a:rPr>
              <a:t> </a:t>
            </a:r>
            <a:r>
              <a:rPr sz="2000" spc="-5" dirty="0">
                <a:latin typeface="Calibri"/>
                <a:cs typeface="Calibri"/>
              </a:rPr>
              <a:t>estudo;</a:t>
            </a:r>
            <a:endParaRPr sz="2000" dirty="0">
              <a:latin typeface="Calibri"/>
              <a:cs typeface="Calibri"/>
            </a:endParaRPr>
          </a:p>
          <a:p>
            <a:pPr marL="252729" indent="-240665">
              <a:lnSpc>
                <a:spcPct val="150000"/>
              </a:lnSpc>
              <a:spcBef>
                <a:spcPts val="710"/>
              </a:spcBef>
              <a:buSzPct val="95833"/>
              <a:buFont typeface="Wingdings"/>
              <a:buChar char=""/>
              <a:tabLst>
                <a:tab pos="253365" algn="l"/>
              </a:tabLst>
            </a:pPr>
            <a:r>
              <a:rPr sz="2000" spc="-5" dirty="0">
                <a:latin typeface="Calibri"/>
                <a:cs typeface="Calibri"/>
              </a:rPr>
              <a:t>Ser</a:t>
            </a:r>
            <a:r>
              <a:rPr sz="2000" spc="-25" dirty="0">
                <a:latin typeface="Calibri"/>
                <a:cs typeface="Calibri"/>
              </a:rPr>
              <a:t> </a:t>
            </a:r>
            <a:r>
              <a:rPr sz="2000" spc="-15" dirty="0">
                <a:latin typeface="Calibri"/>
                <a:cs typeface="Calibri"/>
              </a:rPr>
              <a:t>aprovado</a:t>
            </a:r>
            <a:r>
              <a:rPr sz="2000" spc="-5" dirty="0">
                <a:latin typeface="Calibri"/>
                <a:cs typeface="Calibri"/>
              </a:rPr>
              <a:t> pela </a:t>
            </a:r>
            <a:r>
              <a:rPr sz="2000" spc="-15" dirty="0">
                <a:latin typeface="Calibri"/>
                <a:cs typeface="Calibri"/>
              </a:rPr>
              <a:t>CEUA</a:t>
            </a:r>
            <a:r>
              <a:rPr sz="2000" spc="-25" dirty="0">
                <a:latin typeface="Calibri"/>
                <a:cs typeface="Calibri"/>
              </a:rPr>
              <a:t> </a:t>
            </a:r>
            <a:r>
              <a:rPr sz="2000" spc="-5" dirty="0">
                <a:latin typeface="Calibri"/>
                <a:cs typeface="Calibri"/>
              </a:rPr>
              <a:t>da</a:t>
            </a:r>
            <a:r>
              <a:rPr sz="2000" spc="-10" dirty="0">
                <a:latin typeface="Calibri"/>
                <a:cs typeface="Calibri"/>
              </a:rPr>
              <a:t> </a:t>
            </a:r>
            <a:r>
              <a:rPr sz="2000" spc="-5" dirty="0">
                <a:latin typeface="Calibri"/>
                <a:cs typeface="Calibri"/>
              </a:rPr>
              <a:t>instituição.</a:t>
            </a:r>
            <a:endParaRPr sz="20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916939" y="609676"/>
            <a:ext cx="5887085" cy="697230"/>
          </a:xfrm>
          <a:prstGeom prst="rect">
            <a:avLst/>
          </a:prstGeom>
        </p:spPr>
        <p:txBody>
          <a:bodyPr vert="horz" wrap="square" lIns="0" tIns="13335" rIns="0" bIns="0" rtlCol="0">
            <a:spAutoFit/>
          </a:bodyPr>
          <a:lstStyle/>
          <a:p>
            <a:pPr marL="12700">
              <a:lnSpc>
                <a:spcPct val="100000"/>
              </a:lnSpc>
              <a:spcBef>
                <a:spcPts val="105"/>
              </a:spcBef>
            </a:pPr>
            <a:r>
              <a:rPr spc="-10" dirty="0"/>
              <a:t>Classificação </a:t>
            </a:r>
            <a:r>
              <a:rPr dirty="0"/>
              <a:t>dos </a:t>
            </a:r>
            <a:r>
              <a:rPr spc="-10" dirty="0"/>
              <a:t>métodos</a:t>
            </a:r>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916939" y="1793493"/>
            <a:ext cx="9869805" cy="2369185"/>
          </a:xfrm>
          <a:prstGeom prst="rect">
            <a:avLst/>
          </a:prstGeom>
        </p:spPr>
        <p:txBody>
          <a:bodyPr vert="horz" wrap="square" lIns="0" tIns="60960" rIns="0" bIns="0" rtlCol="0">
            <a:spAutoFit/>
          </a:bodyPr>
          <a:lstStyle/>
          <a:p>
            <a:pPr marL="12700" marR="5080">
              <a:lnSpc>
                <a:spcPts val="3020"/>
              </a:lnSpc>
              <a:spcBef>
                <a:spcPts val="480"/>
              </a:spcBef>
            </a:pPr>
            <a:r>
              <a:rPr sz="2800" spc="-20" dirty="0">
                <a:latin typeface="Calibri"/>
                <a:cs typeface="Calibri"/>
              </a:rPr>
              <a:t>Conforme</a:t>
            </a:r>
            <a:r>
              <a:rPr sz="2800" spc="5" dirty="0">
                <a:latin typeface="Calibri"/>
                <a:cs typeface="Calibri"/>
              </a:rPr>
              <a:t> </a:t>
            </a:r>
            <a:r>
              <a:rPr sz="2800" spc="-5" dirty="0">
                <a:latin typeface="Calibri"/>
                <a:cs typeface="Calibri"/>
              </a:rPr>
              <a:t>a </a:t>
            </a:r>
            <a:r>
              <a:rPr sz="2800" spc="-15" dirty="0">
                <a:latin typeface="Calibri"/>
                <a:cs typeface="Calibri"/>
              </a:rPr>
              <a:t>Diretriz</a:t>
            </a:r>
            <a:r>
              <a:rPr sz="2800" spc="15" dirty="0">
                <a:latin typeface="Calibri"/>
                <a:cs typeface="Calibri"/>
              </a:rPr>
              <a:t> </a:t>
            </a:r>
            <a:r>
              <a:rPr sz="2800" spc="-5" dirty="0">
                <a:latin typeface="Calibri"/>
                <a:cs typeface="Calibri"/>
              </a:rPr>
              <a:t>da</a:t>
            </a:r>
            <a:r>
              <a:rPr sz="2800" spc="10" dirty="0">
                <a:latin typeface="Calibri"/>
                <a:cs typeface="Calibri"/>
              </a:rPr>
              <a:t> </a:t>
            </a:r>
            <a:r>
              <a:rPr sz="2800" spc="-20" dirty="0">
                <a:latin typeface="Calibri"/>
                <a:cs typeface="Calibri"/>
              </a:rPr>
              <a:t>Prática</a:t>
            </a:r>
            <a:r>
              <a:rPr sz="2800" spc="5" dirty="0">
                <a:latin typeface="Calibri"/>
                <a:cs typeface="Calibri"/>
              </a:rPr>
              <a:t> </a:t>
            </a:r>
            <a:r>
              <a:rPr sz="2800" spc="-5" dirty="0">
                <a:latin typeface="Calibri"/>
                <a:cs typeface="Calibri"/>
              </a:rPr>
              <a:t>de</a:t>
            </a:r>
            <a:r>
              <a:rPr sz="2800" spc="5" dirty="0">
                <a:latin typeface="Calibri"/>
                <a:cs typeface="Calibri"/>
              </a:rPr>
              <a:t> </a:t>
            </a:r>
            <a:r>
              <a:rPr sz="2800" spc="-10" dirty="0">
                <a:latin typeface="Calibri"/>
                <a:cs typeface="Calibri"/>
              </a:rPr>
              <a:t>Eutanásia</a:t>
            </a:r>
            <a:r>
              <a:rPr sz="2800" spc="15" dirty="0">
                <a:latin typeface="Calibri"/>
                <a:cs typeface="Calibri"/>
              </a:rPr>
              <a:t> </a:t>
            </a:r>
            <a:r>
              <a:rPr sz="2800" spc="-5" dirty="0">
                <a:latin typeface="Calibri"/>
                <a:cs typeface="Calibri"/>
              </a:rPr>
              <a:t>do</a:t>
            </a:r>
            <a:r>
              <a:rPr sz="2800" spc="5" dirty="0">
                <a:latin typeface="Calibri"/>
                <a:cs typeface="Calibri"/>
              </a:rPr>
              <a:t> </a:t>
            </a:r>
            <a:r>
              <a:rPr sz="2800" spc="-10" dirty="0">
                <a:latin typeface="Calibri"/>
                <a:cs typeface="Calibri"/>
              </a:rPr>
              <a:t>CONCEA,</a:t>
            </a:r>
            <a:r>
              <a:rPr sz="2800" dirty="0">
                <a:latin typeface="Calibri"/>
                <a:cs typeface="Calibri"/>
              </a:rPr>
              <a:t> </a:t>
            </a:r>
            <a:r>
              <a:rPr sz="2800" spc="-5" dirty="0">
                <a:latin typeface="Calibri"/>
                <a:cs typeface="Calibri"/>
              </a:rPr>
              <a:t>os</a:t>
            </a:r>
            <a:r>
              <a:rPr sz="2800" spc="15" dirty="0">
                <a:latin typeface="Calibri"/>
                <a:cs typeface="Calibri"/>
              </a:rPr>
              <a:t> </a:t>
            </a:r>
            <a:r>
              <a:rPr sz="2800" spc="-15" dirty="0">
                <a:latin typeface="Calibri"/>
                <a:cs typeface="Calibri"/>
              </a:rPr>
              <a:t>métodos </a:t>
            </a:r>
            <a:r>
              <a:rPr sz="2800" spc="-620" dirty="0">
                <a:latin typeface="Calibri"/>
                <a:cs typeface="Calibri"/>
              </a:rPr>
              <a:t> </a:t>
            </a:r>
            <a:r>
              <a:rPr sz="2800" spc="-5" dirty="0">
                <a:latin typeface="Calibri"/>
                <a:cs typeface="Calibri"/>
              </a:rPr>
              <a:t>são</a:t>
            </a:r>
            <a:r>
              <a:rPr sz="2800" spc="-10" dirty="0">
                <a:latin typeface="Calibri"/>
                <a:cs typeface="Calibri"/>
              </a:rPr>
              <a:t> </a:t>
            </a:r>
            <a:r>
              <a:rPr sz="2800" spc="-5" dirty="0">
                <a:latin typeface="Calibri"/>
                <a:cs typeface="Calibri"/>
              </a:rPr>
              <a:t>classificados</a:t>
            </a:r>
            <a:r>
              <a:rPr sz="2800" spc="20" dirty="0">
                <a:latin typeface="Calibri"/>
                <a:cs typeface="Calibri"/>
              </a:rPr>
              <a:t> </a:t>
            </a:r>
            <a:r>
              <a:rPr sz="2800" spc="-5" dirty="0">
                <a:latin typeface="Calibri"/>
                <a:cs typeface="Calibri"/>
              </a:rPr>
              <a:t>em:</a:t>
            </a:r>
            <a:endParaRPr sz="2800">
              <a:latin typeface="Calibri"/>
              <a:cs typeface="Calibri"/>
            </a:endParaRPr>
          </a:p>
          <a:p>
            <a:pPr marL="292100" indent="-280035">
              <a:lnSpc>
                <a:spcPct val="100000"/>
              </a:lnSpc>
              <a:spcBef>
                <a:spcPts val="635"/>
              </a:spcBef>
              <a:buSzPct val="96428"/>
              <a:buFont typeface="Wingdings"/>
              <a:buChar char=""/>
              <a:tabLst>
                <a:tab pos="292735" algn="l"/>
              </a:tabLst>
            </a:pPr>
            <a:r>
              <a:rPr sz="2800" b="1" spc="-15" dirty="0">
                <a:solidFill>
                  <a:srgbClr val="538235"/>
                </a:solidFill>
                <a:latin typeface="Calibri"/>
                <a:cs typeface="Calibri"/>
              </a:rPr>
              <a:t>Recomendáveis</a:t>
            </a:r>
            <a:r>
              <a:rPr sz="2800" spc="-15" dirty="0">
                <a:solidFill>
                  <a:srgbClr val="538235"/>
                </a:solidFill>
                <a:latin typeface="Calibri"/>
                <a:cs typeface="Calibri"/>
              </a:rPr>
              <a:t>;</a:t>
            </a:r>
            <a:endParaRPr sz="2800">
              <a:latin typeface="Calibri"/>
              <a:cs typeface="Calibri"/>
            </a:endParaRPr>
          </a:p>
          <a:p>
            <a:pPr marL="292100" indent="-280035">
              <a:lnSpc>
                <a:spcPct val="100000"/>
              </a:lnSpc>
              <a:spcBef>
                <a:spcPts val="660"/>
              </a:spcBef>
              <a:buSzPct val="96428"/>
              <a:buFont typeface="Wingdings"/>
              <a:buChar char=""/>
              <a:tabLst>
                <a:tab pos="292735" algn="l"/>
              </a:tabLst>
            </a:pPr>
            <a:r>
              <a:rPr sz="2800" b="1" spc="-5" dirty="0">
                <a:solidFill>
                  <a:srgbClr val="FFC000"/>
                </a:solidFill>
                <a:latin typeface="Calibri"/>
                <a:cs typeface="Calibri"/>
              </a:rPr>
              <a:t>Aceitos</a:t>
            </a:r>
            <a:r>
              <a:rPr sz="2800" b="1" spc="-15" dirty="0">
                <a:solidFill>
                  <a:srgbClr val="FFC000"/>
                </a:solidFill>
                <a:latin typeface="Calibri"/>
                <a:cs typeface="Calibri"/>
              </a:rPr>
              <a:t> </a:t>
            </a:r>
            <a:r>
              <a:rPr sz="2800" b="1" spc="-10" dirty="0">
                <a:solidFill>
                  <a:srgbClr val="FFC000"/>
                </a:solidFill>
                <a:latin typeface="Calibri"/>
                <a:cs typeface="Calibri"/>
              </a:rPr>
              <a:t>com</a:t>
            </a:r>
            <a:r>
              <a:rPr sz="2800" b="1" spc="-25" dirty="0">
                <a:solidFill>
                  <a:srgbClr val="FFC000"/>
                </a:solidFill>
                <a:latin typeface="Calibri"/>
                <a:cs typeface="Calibri"/>
              </a:rPr>
              <a:t> </a:t>
            </a:r>
            <a:r>
              <a:rPr sz="2800" b="1" spc="-10" dirty="0">
                <a:solidFill>
                  <a:srgbClr val="FFC000"/>
                </a:solidFill>
                <a:latin typeface="Calibri"/>
                <a:cs typeface="Calibri"/>
              </a:rPr>
              <a:t>restrição;</a:t>
            </a:r>
            <a:endParaRPr sz="2800">
              <a:latin typeface="Calibri"/>
              <a:cs typeface="Calibri"/>
            </a:endParaRPr>
          </a:p>
          <a:p>
            <a:pPr marL="292100" indent="-280035">
              <a:lnSpc>
                <a:spcPct val="100000"/>
              </a:lnSpc>
              <a:spcBef>
                <a:spcPts val="660"/>
              </a:spcBef>
              <a:buSzPct val="96428"/>
              <a:buFont typeface="Wingdings"/>
              <a:buChar char=""/>
              <a:tabLst>
                <a:tab pos="292735" algn="l"/>
              </a:tabLst>
            </a:pPr>
            <a:r>
              <a:rPr sz="2800" b="1" spc="-15" dirty="0">
                <a:solidFill>
                  <a:srgbClr val="FF0000"/>
                </a:solidFill>
                <a:latin typeface="Calibri"/>
                <a:cs typeface="Calibri"/>
              </a:rPr>
              <a:t>Inaceitáveis</a:t>
            </a:r>
            <a:r>
              <a:rPr sz="2800" spc="-15" dirty="0">
                <a:solidFill>
                  <a:srgbClr val="FF0000"/>
                </a:solidFill>
                <a:latin typeface="Calibri"/>
                <a:cs typeface="Calibri"/>
              </a:rPr>
              <a:t>.</a:t>
            </a:r>
            <a:endParaRPr sz="2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172" y="546049"/>
            <a:ext cx="4815205" cy="574675"/>
          </a:xfrm>
          <a:prstGeom prst="rect">
            <a:avLst/>
          </a:prstGeom>
        </p:spPr>
        <p:txBody>
          <a:bodyPr vert="horz" wrap="square" lIns="0" tIns="12700" rIns="0" bIns="0" rtlCol="0">
            <a:spAutoFit/>
          </a:bodyPr>
          <a:lstStyle/>
          <a:p>
            <a:pPr marL="12700">
              <a:lnSpc>
                <a:spcPct val="100000"/>
              </a:lnSpc>
              <a:spcBef>
                <a:spcPts val="100"/>
              </a:spcBef>
            </a:pPr>
            <a:r>
              <a:rPr sz="3600" spc="-5" dirty="0"/>
              <a:t>Classificação</a:t>
            </a:r>
            <a:r>
              <a:rPr sz="3600" spc="-45" dirty="0"/>
              <a:t> </a:t>
            </a:r>
            <a:r>
              <a:rPr sz="3600" spc="-5" dirty="0"/>
              <a:t>dos</a:t>
            </a:r>
            <a:r>
              <a:rPr sz="3600" spc="-40" dirty="0"/>
              <a:t> </a:t>
            </a:r>
            <a:r>
              <a:rPr sz="3600" spc="-10" dirty="0"/>
              <a:t>métodos</a:t>
            </a:r>
            <a:endParaRPr sz="3600"/>
          </a:p>
        </p:txBody>
      </p:sp>
      <p:sp>
        <p:nvSpPr>
          <p:cNvPr id="3" name="object 3"/>
          <p:cNvSpPr/>
          <p:nvPr/>
        </p:nvSpPr>
        <p:spPr>
          <a:xfrm>
            <a:off x="11094720" y="0"/>
            <a:ext cx="1097280" cy="1097280"/>
          </a:xfrm>
          <a:custGeom>
            <a:avLst/>
            <a:gdLst/>
            <a:ahLst/>
            <a:cxnLst/>
            <a:rect l="l" t="t" r="r" b="b"/>
            <a:pathLst>
              <a:path w="1097279" h="1097280">
                <a:moveTo>
                  <a:pt x="1097280" y="0"/>
                </a:moveTo>
                <a:lnTo>
                  <a:pt x="0" y="0"/>
                </a:lnTo>
                <a:lnTo>
                  <a:pt x="178269" y="178282"/>
                </a:lnTo>
                <a:lnTo>
                  <a:pt x="0" y="356616"/>
                </a:lnTo>
                <a:lnTo>
                  <a:pt x="323723" y="680339"/>
                </a:lnTo>
                <a:lnTo>
                  <a:pt x="502056" y="502069"/>
                </a:lnTo>
                <a:lnTo>
                  <a:pt x="1097280" y="1097280"/>
                </a:lnTo>
                <a:lnTo>
                  <a:pt x="1097280" y="0"/>
                </a:lnTo>
                <a:close/>
              </a:path>
            </a:pathLst>
          </a:custGeom>
          <a:solidFill>
            <a:srgbClr val="FFC000">
              <a:alpha val="30195"/>
            </a:srgbClr>
          </a:solidFill>
        </p:spPr>
        <p:txBody>
          <a:bodyPr wrap="square" lIns="0" tIns="0" rIns="0" bIns="0" rtlCol="0"/>
          <a:lstStyle/>
          <a:p>
            <a:endParaRPr/>
          </a:p>
        </p:txBody>
      </p:sp>
      <p:sp>
        <p:nvSpPr>
          <p:cNvPr id="4" name="object 4"/>
          <p:cNvSpPr txBox="1"/>
          <p:nvPr/>
        </p:nvSpPr>
        <p:spPr>
          <a:xfrm>
            <a:off x="722172" y="2068030"/>
            <a:ext cx="6122035" cy="2710815"/>
          </a:xfrm>
          <a:prstGeom prst="rect">
            <a:avLst/>
          </a:prstGeom>
        </p:spPr>
        <p:txBody>
          <a:bodyPr vert="horz" wrap="square" lIns="0" tIns="97155" rIns="0" bIns="0" rtlCol="0">
            <a:spAutoFit/>
          </a:bodyPr>
          <a:lstStyle/>
          <a:p>
            <a:pPr marL="241300" indent="-229235">
              <a:lnSpc>
                <a:spcPct val="100000"/>
              </a:lnSpc>
              <a:spcBef>
                <a:spcPts val="765"/>
              </a:spcBef>
              <a:buFont typeface="Arial MT"/>
              <a:buChar char="•"/>
              <a:tabLst>
                <a:tab pos="241935" algn="l"/>
              </a:tabLst>
            </a:pPr>
            <a:r>
              <a:rPr sz="2800" spc="-5" dirty="0">
                <a:latin typeface="Calibri"/>
                <a:cs typeface="Calibri"/>
              </a:rPr>
              <a:t>São</a:t>
            </a:r>
            <a:r>
              <a:rPr sz="2800" spc="-15" dirty="0">
                <a:latin typeface="Calibri"/>
                <a:cs typeface="Calibri"/>
              </a:rPr>
              <a:t> </a:t>
            </a:r>
            <a:r>
              <a:rPr sz="2800" spc="-10" dirty="0">
                <a:latin typeface="Calibri"/>
                <a:cs typeface="Calibri"/>
              </a:rPr>
              <a:t>métodos</a:t>
            </a:r>
            <a:r>
              <a:rPr sz="2800" spc="10" dirty="0">
                <a:solidFill>
                  <a:srgbClr val="538235"/>
                </a:solidFill>
                <a:latin typeface="Calibri"/>
                <a:cs typeface="Calibri"/>
              </a:rPr>
              <a:t> </a:t>
            </a:r>
            <a:r>
              <a:rPr sz="2800" b="1" u="heavy" spc="-15" dirty="0">
                <a:solidFill>
                  <a:srgbClr val="538235"/>
                </a:solidFill>
                <a:uFill>
                  <a:solidFill>
                    <a:srgbClr val="538235"/>
                  </a:solidFill>
                </a:uFill>
                <a:latin typeface="Calibri"/>
                <a:cs typeface="Calibri"/>
              </a:rPr>
              <a:t>recomendáveis</a:t>
            </a:r>
            <a:r>
              <a:rPr sz="2800" b="1" spc="25" dirty="0">
                <a:solidFill>
                  <a:srgbClr val="538235"/>
                </a:solidFill>
                <a:latin typeface="Calibri"/>
                <a:cs typeface="Calibri"/>
              </a:rPr>
              <a:t> </a:t>
            </a:r>
            <a:r>
              <a:rPr sz="2800" spc="-10" dirty="0">
                <a:latin typeface="Calibri"/>
                <a:cs typeface="Calibri"/>
              </a:rPr>
              <a:t>por:</a:t>
            </a:r>
            <a:endParaRPr sz="2800" dirty="0">
              <a:latin typeface="Calibri"/>
              <a:cs typeface="Calibri"/>
            </a:endParaRPr>
          </a:p>
          <a:p>
            <a:pPr marL="241300" marR="5080" indent="-229235">
              <a:lnSpc>
                <a:spcPts val="3020"/>
              </a:lnSpc>
              <a:spcBef>
                <a:spcPts val="1045"/>
              </a:spcBef>
              <a:buSzPct val="96428"/>
              <a:buFont typeface="Wingdings"/>
              <a:buChar char=""/>
              <a:tabLst>
                <a:tab pos="292735" algn="l"/>
              </a:tabLst>
            </a:pPr>
            <a:r>
              <a:rPr sz="2800" spc="-10" dirty="0">
                <a:latin typeface="Calibri"/>
                <a:cs typeface="Calibri"/>
              </a:rPr>
              <a:t>causar</a:t>
            </a:r>
            <a:r>
              <a:rPr sz="2800" spc="5" dirty="0">
                <a:latin typeface="Calibri"/>
                <a:cs typeface="Calibri"/>
              </a:rPr>
              <a:t> </a:t>
            </a:r>
            <a:r>
              <a:rPr sz="2800" spc="-5" dirty="0">
                <a:latin typeface="Calibri"/>
                <a:cs typeface="Calibri"/>
              </a:rPr>
              <a:t>a </a:t>
            </a:r>
            <a:r>
              <a:rPr sz="2800" spc="-10" dirty="0">
                <a:latin typeface="Calibri"/>
                <a:cs typeface="Calibri"/>
              </a:rPr>
              <a:t>morte</a:t>
            </a:r>
            <a:r>
              <a:rPr sz="2800" spc="10" dirty="0">
                <a:latin typeface="Calibri"/>
                <a:cs typeface="Calibri"/>
              </a:rPr>
              <a:t> </a:t>
            </a:r>
            <a:r>
              <a:rPr sz="2800" spc="-5" dirty="0">
                <a:latin typeface="Calibri"/>
                <a:cs typeface="Calibri"/>
              </a:rPr>
              <a:t>de </a:t>
            </a:r>
            <a:r>
              <a:rPr sz="2800" spc="-20" dirty="0">
                <a:latin typeface="Calibri"/>
                <a:cs typeface="Calibri"/>
              </a:rPr>
              <a:t>forma</a:t>
            </a:r>
            <a:r>
              <a:rPr sz="2800" spc="-5" dirty="0">
                <a:latin typeface="Calibri"/>
                <a:cs typeface="Calibri"/>
              </a:rPr>
              <a:t> </a:t>
            </a:r>
            <a:r>
              <a:rPr sz="2800" spc="-20" dirty="0">
                <a:latin typeface="Calibri"/>
                <a:cs typeface="Calibri"/>
              </a:rPr>
              <a:t>consistente</a:t>
            </a:r>
            <a:r>
              <a:rPr sz="2800" spc="20" dirty="0">
                <a:latin typeface="Calibri"/>
                <a:cs typeface="Calibri"/>
              </a:rPr>
              <a:t> </a:t>
            </a:r>
            <a:r>
              <a:rPr sz="2800" spc="-5" dirty="0">
                <a:latin typeface="Calibri"/>
                <a:cs typeface="Calibri"/>
              </a:rPr>
              <a:t>e </a:t>
            </a:r>
            <a:r>
              <a:rPr sz="2800" dirty="0">
                <a:latin typeface="Calibri"/>
                <a:cs typeface="Calibri"/>
              </a:rPr>
              <a:t> </a:t>
            </a:r>
            <a:r>
              <a:rPr sz="2800" spc="-10" dirty="0">
                <a:latin typeface="Calibri"/>
                <a:cs typeface="Calibri"/>
              </a:rPr>
              <a:t>humanitária,</a:t>
            </a:r>
            <a:r>
              <a:rPr sz="2800" spc="25" dirty="0">
                <a:latin typeface="Calibri"/>
                <a:cs typeface="Calibri"/>
              </a:rPr>
              <a:t> </a:t>
            </a:r>
            <a:r>
              <a:rPr sz="2800" spc="-10" dirty="0">
                <a:latin typeface="Calibri"/>
                <a:cs typeface="Calibri"/>
              </a:rPr>
              <a:t>quando</a:t>
            </a:r>
            <a:r>
              <a:rPr sz="2800" spc="35" dirty="0">
                <a:latin typeface="Calibri"/>
                <a:cs typeface="Calibri"/>
              </a:rPr>
              <a:t> </a:t>
            </a:r>
            <a:r>
              <a:rPr sz="2800" spc="-15" dirty="0">
                <a:latin typeface="Calibri"/>
                <a:cs typeface="Calibri"/>
              </a:rPr>
              <a:t>utilizados</a:t>
            </a:r>
            <a:r>
              <a:rPr sz="2800" spc="20" dirty="0">
                <a:latin typeface="Calibri"/>
                <a:cs typeface="Calibri"/>
              </a:rPr>
              <a:t> </a:t>
            </a:r>
            <a:r>
              <a:rPr sz="2800" spc="-5" dirty="0">
                <a:latin typeface="Calibri"/>
                <a:cs typeface="Calibri"/>
              </a:rPr>
              <a:t>de</a:t>
            </a:r>
            <a:r>
              <a:rPr sz="2800" spc="5" dirty="0">
                <a:latin typeface="Calibri"/>
                <a:cs typeface="Calibri"/>
              </a:rPr>
              <a:t> </a:t>
            </a:r>
            <a:r>
              <a:rPr sz="2800" spc="-20" dirty="0">
                <a:latin typeface="Calibri"/>
                <a:cs typeface="Calibri"/>
              </a:rPr>
              <a:t>forma </a:t>
            </a:r>
            <a:r>
              <a:rPr sz="2800" spc="-620" dirty="0">
                <a:latin typeface="Calibri"/>
                <a:cs typeface="Calibri"/>
              </a:rPr>
              <a:t> </a:t>
            </a:r>
            <a:r>
              <a:rPr sz="2800" spc="-10" dirty="0">
                <a:latin typeface="Calibri"/>
                <a:cs typeface="Calibri"/>
              </a:rPr>
              <a:t>isolada;</a:t>
            </a:r>
            <a:endParaRPr sz="2800" dirty="0">
              <a:latin typeface="Calibri"/>
              <a:cs typeface="Calibri"/>
            </a:endParaRPr>
          </a:p>
          <a:p>
            <a:pPr marL="241300" marR="1347470" indent="-229235">
              <a:lnSpc>
                <a:spcPts val="3020"/>
              </a:lnSpc>
              <a:spcBef>
                <a:spcPts val="1010"/>
              </a:spcBef>
              <a:buSzPct val="96428"/>
              <a:buFont typeface="Wingdings"/>
              <a:buChar char=""/>
              <a:tabLst>
                <a:tab pos="292735" algn="l"/>
              </a:tabLst>
            </a:pPr>
            <a:r>
              <a:rPr sz="2800" spc="-5" dirty="0">
                <a:latin typeface="Calibri"/>
                <a:cs typeface="Calibri"/>
              </a:rPr>
              <a:t>Ex. </a:t>
            </a:r>
            <a:r>
              <a:rPr sz="2800" spc="-10" dirty="0">
                <a:latin typeface="Calibri"/>
                <a:cs typeface="Calibri"/>
              </a:rPr>
              <a:t>Barbitúricos</a:t>
            </a:r>
            <a:r>
              <a:rPr sz="2800" spc="30" dirty="0">
                <a:latin typeface="Calibri"/>
                <a:cs typeface="Calibri"/>
              </a:rPr>
              <a:t> </a:t>
            </a:r>
            <a:r>
              <a:rPr sz="2800" spc="-20" dirty="0">
                <a:latin typeface="Calibri"/>
                <a:cs typeface="Calibri"/>
              </a:rPr>
              <a:t>intravenoso</a:t>
            </a:r>
            <a:r>
              <a:rPr sz="2800" spc="15" dirty="0">
                <a:latin typeface="Calibri"/>
                <a:cs typeface="Calibri"/>
              </a:rPr>
              <a:t> </a:t>
            </a:r>
            <a:r>
              <a:rPr sz="2800" spc="-10" dirty="0">
                <a:latin typeface="Calibri"/>
                <a:cs typeface="Calibri"/>
              </a:rPr>
              <a:t>ou </a:t>
            </a:r>
            <a:r>
              <a:rPr sz="2800" spc="-620" dirty="0">
                <a:latin typeface="Calibri"/>
                <a:cs typeface="Calibri"/>
              </a:rPr>
              <a:t> </a:t>
            </a:r>
            <a:r>
              <a:rPr sz="2800" spc="-15" dirty="0">
                <a:solidFill>
                  <a:srgbClr val="FF0000"/>
                </a:solidFill>
                <a:latin typeface="Calibri"/>
                <a:cs typeface="Calibri"/>
              </a:rPr>
              <a:t>intraperitoneal;</a:t>
            </a:r>
            <a:endParaRPr sz="2800" dirty="0">
              <a:solidFill>
                <a:srgbClr val="FF0000"/>
              </a:solidFill>
              <a:latin typeface="Calibri"/>
              <a:cs typeface="Calibri"/>
            </a:endParaRPr>
          </a:p>
        </p:txBody>
      </p:sp>
      <p:pic>
        <p:nvPicPr>
          <p:cNvPr id="5" name="object 5"/>
          <p:cNvPicPr/>
          <p:nvPr/>
        </p:nvPicPr>
        <p:blipFill>
          <a:blip r:embed="rId2" cstate="print"/>
          <a:stretch>
            <a:fillRect/>
          </a:stretch>
        </p:blipFill>
        <p:spPr>
          <a:xfrm>
            <a:off x="8288511" y="1387790"/>
            <a:ext cx="2192306" cy="1285878"/>
          </a:xfrm>
          <a:prstGeom prst="rect">
            <a:avLst/>
          </a:prstGeom>
        </p:spPr>
      </p:pic>
      <p:sp>
        <p:nvSpPr>
          <p:cNvPr id="6" name="object 6"/>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1C4">
              <a:alpha val="30195"/>
            </a:srgbClr>
          </a:solidFill>
        </p:spPr>
        <p:txBody>
          <a:bodyPr wrap="square" lIns="0" tIns="0" rIns="0" bIns="0" rtlCol="0"/>
          <a:lstStyle/>
          <a:p>
            <a:endParaRPr/>
          </a:p>
        </p:txBody>
      </p:sp>
      <p:pic>
        <p:nvPicPr>
          <p:cNvPr id="7" name="object 7"/>
          <p:cNvPicPr/>
          <p:nvPr/>
        </p:nvPicPr>
        <p:blipFill>
          <a:blip r:embed="rId3" cstate="print"/>
          <a:stretch>
            <a:fillRect/>
          </a:stretch>
        </p:blipFill>
        <p:spPr>
          <a:xfrm>
            <a:off x="8616467" y="3509771"/>
            <a:ext cx="1621536" cy="26349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172" y="277879"/>
            <a:ext cx="4815205" cy="574675"/>
          </a:xfrm>
          <a:prstGeom prst="rect">
            <a:avLst/>
          </a:prstGeom>
        </p:spPr>
        <p:txBody>
          <a:bodyPr vert="horz" wrap="square" lIns="0" tIns="12700" rIns="0" bIns="0" rtlCol="0">
            <a:spAutoFit/>
          </a:bodyPr>
          <a:lstStyle/>
          <a:p>
            <a:pPr marL="12700">
              <a:lnSpc>
                <a:spcPct val="100000"/>
              </a:lnSpc>
              <a:spcBef>
                <a:spcPts val="100"/>
              </a:spcBef>
            </a:pPr>
            <a:r>
              <a:rPr sz="3600" spc="-5" dirty="0"/>
              <a:t>Classificação</a:t>
            </a:r>
            <a:r>
              <a:rPr sz="3600" spc="-45" dirty="0"/>
              <a:t> </a:t>
            </a:r>
            <a:r>
              <a:rPr sz="3600" spc="-5" dirty="0"/>
              <a:t>dos</a:t>
            </a:r>
            <a:r>
              <a:rPr sz="3600" spc="-40" dirty="0"/>
              <a:t> </a:t>
            </a:r>
            <a:r>
              <a:rPr sz="3600" spc="-10" dirty="0"/>
              <a:t>métodos</a:t>
            </a:r>
            <a:endParaRPr sz="3600" dirty="0"/>
          </a:p>
        </p:txBody>
      </p:sp>
      <p:grpSp>
        <p:nvGrpSpPr>
          <p:cNvPr id="3" name="object 3"/>
          <p:cNvGrpSpPr/>
          <p:nvPr/>
        </p:nvGrpSpPr>
        <p:grpSpPr>
          <a:xfrm>
            <a:off x="8119871" y="0"/>
            <a:ext cx="4072254" cy="3348354"/>
            <a:chOff x="8119871" y="0"/>
            <a:chExt cx="4072254" cy="3348354"/>
          </a:xfrm>
        </p:grpSpPr>
        <p:sp>
          <p:nvSpPr>
            <p:cNvPr id="4" name="object 4"/>
            <p:cNvSpPr/>
            <p:nvPr/>
          </p:nvSpPr>
          <p:spPr>
            <a:xfrm>
              <a:off x="11094720" y="0"/>
              <a:ext cx="1097280" cy="1097280"/>
            </a:xfrm>
            <a:custGeom>
              <a:avLst/>
              <a:gdLst/>
              <a:ahLst/>
              <a:cxnLst/>
              <a:rect l="l" t="t" r="r" b="b"/>
              <a:pathLst>
                <a:path w="1097279" h="1097280">
                  <a:moveTo>
                    <a:pt x="1097280" y="0"/>
                  </a:moveTo>
                  <a:lnTo>
                    <a:pt x="0" y="0"/>
                  </a:lnTo>
                  <a:lnTo>
                    <a:pt x="178269" y="178282"/>
                  </a:lnTo>
                  <a:lnTo>
                    <a:pt x="0" y="356616"/>
                  </a:lnTo>
                  <a:lnTo>
                    <a:pt x="323723" y="680339"/>
                  </a:lnTo>
                  <a:lnTo>
                    <a:pt x="502056" y="502069"/>
                  </a:lnTo>
                  <a:lnTo>
                    <a:pt x="1097280" y="1097280"/>
                  </a:lnTo>
                  <a:lnTo>
                    <a:pt x="1097280" y="0"/>
                  </a:lnTo>
                  <a:close/>
                </a:path>
              </a:pathLst>
            </a:custGeom>
            <a:solidFill>
              <a:srgbClr val="FFC000">
                <a:alpha val="30195"/>
              </a:srgbClr>
            </a:solidFill>
          </p:spPr>
          <p:txBody>
            <a:bodyPr wrap="square" lIns="0" tIns="0" rIns="0" bIns="0" rtlCol="0"/>
            <a:lstStyle/>
            <a:p>
              <a:endParaRPr/>
            </a:p>
          </p:txBody>
        </p:sp>
        <p:pic>
          <p:nvPicPr>
            <p:cNvPr id="5" name="object 5"/>
            <p:cNvPicPr/>
            <p:nvPr/>
          </p:nvPicPr>
          <p:blipFill>
            <a:blip r:embed="rId2" cstate="print"/>
            <a:stretch>
              <a:fillRect/>
            </a:stretch>
          </p:blipFill>
          <p:spPr>
            <a:xfrm>
              <a:off x="8119871" y="713231"/>
              <a:ext cx="3105912" cy="2634996"/>
            </a:xfrm>
            <a:prstGeom prst="rect">
              <a:avLst/>
            </a:prstGeom>
          </p:spPr>
        </p:pic>
      </p:grpSp>
      <p:sp>
        <p:nvSpPr>
          <p:cNvPr id="6" name="object 6"/>
          <p:cNvSpPr txBox="1"/>
          <p:nvPr/>
        </p:nvSpPr>
        <p:spPr>
          <a:xfrm>
            <a:off x="722172" y="841242"/>
            <a:ext cx="6575425" cy="5806461"/>
          </a:xfrm>
          <a:prstGeom prst="rect">
            <a:avLst/>
          </a:prstGeom>
        </p:spPr>
        <p:txBody>
          <a:bodyPr vert="horz" wrap="square" lIns="0" tIns="107950" rIns="0" bIns="0" rtlCol="0">
            <a:spAutoFit/>
          </a:bodyPr>
          <a:lstStyle/>
          <a:p>
            <a:pPr marL="241300" indent="-229235">
              <a:lnSpc>
                <a:spcPct val="150000"/>
              </a:lnSpc>
              <a:spcBef>
                <a:spcPts val="850"/>
              </a:spcBef>
              <a:buFont typeface="Arial MT"/>
              <a:buChar char="•"/>
              <a:tabLst>
                <a:tab pos="241300" algn="l"/>
                <a:tab pos="241935" algn="l"/>
              </a:tabLst>
            </a:pPr>
            <a:r>
              <a:rPr sz="2000" spc="-5" dirty="0">
                <a:latin typeface="Calibri"/>
                <a:cs typeface="Calibri"/>
              </a:rPr>
              <a:t>São</a:t>
            </a:r>
            <a:r>
              <a:rPr sz="2000" spc="-10" dirty="0">
                <a:latin typeface="Calibri"/>
                <a:cs typeface="Calibri"/>
              </a:rPr>
              <a:t> métodos</a:t>
            </a:r>
            <a:r>
              <a:rPr sz="2000" spc="10" dirty="0">
                <a:solidFill>
                  <a:srgbClr val="FFC000"/>
                </a:solidFill>
                <a:latin typeface="Calibri"/>
                <a:cs typeface="Calibri"/>
              </a:rPr>
              <a:t> </a:t>
            </a:r>
            <a:r>
              <a:rPr sz="2000" b="1" u="heavy" spc="-5" dirty="0">
                <a:solidFill>
                  <a:srgbClr val="FFC000"/>
                </a:solidFill>
                <a:uFill>
                  <a:solidFill>
                    <a:srgbClr val="FFC000"/>
                  </a:solidFill>
                </a:uFill>
                <a:latin typeface="Calibri"/>
                <a:cs typeface="Calibri"/>
              </a:rPr>
              <a:t>aceitos com</a:t>
            </a:r>
            <a:r>
              <a:rPr sz="2000" b="1" u="heavy" spc="-20" dirty="0">
                <a:solidFill>
                  <a:srgbClr val="FFC000"/>
                </a:solidFill>
                <a:uFill>
                  <a:solidFill>
                    <a:srgbClr val="FFC000"/>
                  </a:solidFill>
                </a:uFill>
                <a:latin typeface="Calibri"/>
                <a:cs typeface="Calibri"/>
              </a:rPr>
              <a:t> </a:t>
            </a:r>
            <a:r>
              <a:rPr sz="2000" b="1" u="heavy" spc="-10" dirty="0">
                <a:solidFill>
                  <a:srgbClr val="FFC000"/>
                </a:solidFill>
                <a:uFill>
                  <a:solidFill>
                    <a:srgbClr val="FFC000"/>
                  </a:solidFill>
                </a:uFill>
                <a:latin typeface="Calibri"/>
                <a:cs typeface="Calibri"/>
              </a:rPr>
              <a:t>restrição</a:t>
            </a:r>
            <a:r>
              <a:rPr sz="2000" b="1" spc="-20" dirty="0">
                <a:solidFill>
                  <a:srgbClr val="FFC000"/>
                </a:solidFill>
                <a:latin typeface="Calibri"/>
                <a:cs typeface="Calibri"/>
              </a:rPr>
              <a:t> </a:t>
            </a:r>
            <a:r>
              <a:rPr sz="2000" spc="-5" dirty="0">
                <a:latin typeface="Calibri"/>
                <a:cs typeface="Calibri"/>
              </a:rPr>
              <a:t>por:</a:t>
            </a:r>
            <a:endParaRPr sz="2000" dirty="0">
              <a:latin typeface="Calibri"/>
              <a:cs typeface="Calibri"/>
            </a:endParaRPr>
          </a:p>
          <a:p>
            <a:pPr marL="241300" indent="-229235">
              <a:lnSpc>
                <a:spcPct val="150000"/>
              </a:lnSpc>
              <a:spcBef>
                <a:spcPts val="755"/>
              </a:spcBef>
              <a:buFont typeface="Wingdings"/>
              <a:buChar char=""/>
              <a:tabLst>
                <a:tab pos="241935" algn="l"/>
              </a:tabLst>
            </a:pPr>
            <a:r>
              <a:rPr sz="2000" spc="-5" dirty="0">
                <a:latin typeface="Calibri"/>
                <a:cs typeface="Calibri"/>
              </a:rPr>
              <a:t>não</a:t>
            </a:r>
            <a:r>
              <a:rPr sz="2000" spc="-10" dirty="0">
                <a:latin typeface="Calibri"/>
                <a:cs typeface="Calibri"/>
              </a:rPr>
              <a:t> produzir</a:t>
            </a:r>
            <a:r>
              <a:rPr sz="2000" spc="-25" dirty="0">
                <a:latin typeface="Calibri"/>
                <a:cs typeface="Calibri"/>
              </a:rPr>
              <a:t> </a:t>
            </a:r>
            <a:r>
              <a:rPr sz="2000" spc="-5" dirty="0">
                <a:latin typeface="Calibri"/>
                <a:cs typeface="Calibri"/>
              </a:rPr>
              <a:t>inconsciência</a:t>
            </a:r>
            <a:r>
              <a:rPr sz="2000" dirty="0">
                <a:latin typeface="Calibri"/>
                <a:cs typeface="Calibri"/>
              </a:rPr>
              <a:t> </a:t>
            </a:r>
            <a:r>
              <a:rPr sz="2000" spc="-10" dirty="0">
                <a:latin typeface="Calibri"/>
                <a:cs typeface="Calibri"/>
              </a:rPr>
              <a:t>tão</a:t>
            </a:r>
            <a:r>
              <a:rPr sz="2000" spc="-5" dirty="0">
                <a:latin typeface="Calibri"/>
                <a:cs typeface="Calibri"/>
              </a:rPr>
              <a:t> rápida</a:t>
            </a:r>
            <a:r>
              <a:rPr sz="2000" spc="5" dirty="0">
                <a:latin typeface="Calibri"/>
                <a:cs typeface="Calibri"/>
              </a:rPr>
              <a:t> </a:t>
            </a:r>
            <a:r>
              <a:rPr sz="2000" spc="-10" dirty="0">
                <a:latin typeface="Calibri"/>
                <a:cs typeface="Calibri"/>
              </a:rPr>
              <a:t>quanto</a:t>
            </a:r>
            <a:r>
              <a:rPr sz="2000" spc="-20" dirty="0">
                <a:latin typeface="Calibri"/>
                <a:cs typeface="Calibri"/>
              </a:rPr>
              <a:t> </a:t>
            </a:r>
            <a:r>
              <a:rPr sz="2000" spc="-5" dirty="0">
                <a:latin typeface="Calibri"/>
                <a:cs typeface="Calibri"/>
              </a:rPr>
              <a:t>necessária</a:t>
            </a:r>
            <a:r>
              <a:rPr sz="2000" spc="30" dirty="0">
                <a:latin typeface="Calibri"/>
                <a:cs typeface="Calibri"/>
              </a:rPr>
              <a:t> </a:t>
            </a:r>
            <a:r>
              <a:rPr sz="2000" spc="-5" dirty="0">
                <a:latin typeface="Calibri"/>
                <a:cs typeface="Calibri"/>
              </a:rPr>
              <a:t>ou</a:t>
            </a:r>
            <a:endParaRPr sz="2000" dirty="0">
              <a:latin typeface="Calibri"/>
              <a:cs typeface="Calibri"/>
            </a:endParaRPr>
          </a:p>
          <a:p>
            <a:pPr marL="241300">
              <a:lnSpc>
                <a:spcPct val="150000"/>
              </a:lnSpc>
            </a:pPr>
            <a:r>
              <a:rPr sz="2000" spc="-5" dirty="0">
                <a:latin typeface="Calibri"/>
                <a:cs typeface="Calibri"/>
              </a:rPr>
              <a:t>precedida</a:t>
            </a:r>
            <a:r>
              <a:rPr sz="2000" spc="-10" dirty="0">
                <a:latin typeface="Calibri"/>
                <a:cs typeface="Calibri"/>
              </a:rPr>
              <a:t> </a:t>
            </a:r>
            <a:r>
              <a:rPr sz="2000" spc="-5" dirty="0">
                <a:latin typeface="Calibri"/>
                <a:cs typeface="Calibri"/>
              </a:rPr>
              <a:t>de</a:t>
            </a:r>
            <a:r>
              <a:rPr sz="2000" spc="-10" dirty="0">
                <a:latin typeface="Calibri"/>
                <a:cs typeface="Calibri"/>
              </a:rPr>
              <a:t> sofrimento;</a:t>
            </a:r>
            <a:endParaRPr sz="2000" dirty="0">
              <a:latin typeface="Calibri"/>
              <a:cs typeface="Calibri"/>
            </a:endParaRPr>
          </a:p>
          <a:p>
            <a:pPr marL="241300" marR="189230" indent="-229235">
              <a:lnSpc>
                <a:spcPct val="150000"/>
              </a:lnSpc>
              <a:spcBef>
                <a:spcPts val="1040"/>
              </a:spcBef>
              <a:buFont typeface="Wingdings"/>
              <a:buChar char=""/>
              <a:tabLst>
                <a:tab pos="241935" algn="l"/>
              </a:tabLst>
            </a:pPr>
            <a:r>
              <a:rPr sz="2000" spc="-10" dirty="0">
                <a:latin typeface="Calibri"/>
                <a:cs typeface="Calibri"/>
              </a:rPr>
              <a:t>requerer</a:t>
            </a:r>
            <a:r>
              <a:rPr sz="2000" dirty="0">
                <a:latin typeface="Calibri"/>
                <a:cs typeface="Calibri"/>
              </a:rPr>
              <a:t> </a:t>
            </a:r>
            <a:r>
              <a:rPr sz="2000" spc="-5" dirty="0">
                <a:latin typeface="Calibri"/>
                <a:cs typeface="Calibri"/>
              </a:rPr>
              <a:t>habilidade</a:t>
            </a:r>
            <a:r>
              <a:rPr sz="2000" spc="5" dirty="0">
                <a:latin typeface="Calibri"/>
                <a:cs typeface="Calibri"/>
              </a:rPr>
              <a:t> </a:t>
            </a:r>
            <a:r>
              <a:rPr sz="2000" dirty="0">
                <a:latin typeface="Calibri"/>
                <a:cs typeface="Calibri"/>
              </a:rPr>
              <a:t>e</a:t>
            </a:r>
            <a:r>
              <a:rPr sz="2000" spc="5" dirty="0">
                <a:latin typeface="Calibri"/>
                <a:cs typeface="Calibri"/>
              </a:rPr>
              <a:t> </a:t>
            </a:r>
            <a:r>
              <a:rPr sz="2000" spc="-5" dirty="0">
                <a:latin typeface="Calibri"/>
                <a:cs typeface="Calibri"/>
              </a:rPr>
              <a:t>técnica</a:t>
            </a:r>
            <a:r>
              <a:rPr sz="2000" dirty="0">
                <a:latin typeface="Calibri"/>
                <a:cs typeface="Calibri"/>
              </a:rPr>
              <a:t> específicas</a:t>
            </a:r>
            <a:r>
              <a:rPr sz="2000" spc="15" dirty="0">
                <a:latin typeface="Calibri"/>
                <a:cs typeface="Calibri"/>
              </a:rPr>
              <a:t> </a:t>
            </a:r>
            <a:r>
              <a:rPr sz="2000" dirty="0">
                <a:latin typeface="Calibri"/>
                <a:cs typeface="Calibri"/>
              </a:rPr>
              <a:t>e,</a:t>
            </a:r>
            <a:r>
              <a:rPr sz="2000" spc="5" dirty="0">
                <a:latin typeface="Calibri"/>
                <a:cs typeface="Calibri"/>
              </a:rPr>
              <a:t> </a:t>
            </a:r>
            <a:r>
              <a:rPr sz="2000" spc="-15" dirty="0">
                <a:latin typeface="Calibri"/>
                <a:cs typeface="Calibri"/>
              </a:rPr>
              <a:t>portanto,</a:t>
            </a:r>
            <a:r>
              <a:rPr sz="2000" dirty="0">
                <a:latin typeface="Calibri"/>
                <a:cs typeface="Calibri"/>
              </a:rPr>
              <a:t> </a:t>
            </a:r>
            <a:r>
              <a:rPr sz="2000" spc="-5" dirty="0">
                <a:latin typeface="Calibri"/>
                <a:cs typeface="Calibri"/>
              </a:rPr>
              <a:t>maior </a:t>
            </a:r>
            <a:r>
              <a:rPr sz="2000" spc="-434" dirty="0">
                <a:latin typeface="Calibri"/>
                <a:cs typeface="Calibri"/>
              </a:rPr>
              <a:t> </a:t>
            </a:r>
            <a:r>
              <a:rPr sz="2000" spc="-5" dirty="0">
                <a:latin typeface="Calibri"/>
                <a:cs typeface="Calibri"/>
              </a:rPr>
              <a:t>possibilidade</a:t>
            </a:r>
            <a:r>
              <a:rPr sz="2000" spc="5" dirty="0">
                <a:latin typeface="Calibri"/>
                <a:cs typeface="Calibri"/>
              </a:rPr>
              <a:t> </a:t>
            </a:r>
            <a:r>
              <a:rPr sz="2000" spc="-5" dirty="0">
                <a:latin typeface="Calibri"/>
                <a:cs typeface="Calibri"/>
              </a:rPr>
              <a:t>de</a:t>
            </a:r>
            <a:r>
              <a:rPr sz="2000" spc="-10" dirty="0">
                <a:latin typeface="Calibri"/>
                <a:cs typeface="Calibri"/>
              </a:rPr>
              <a:t> erro;</a:t>
            </a:r>
            <a:endParaRPr sz="2000" dirty="0">
              <a:latin typeface="Calibri"/>
              <a:cs typeface="Calibri"/>
            </a:endParaRPr>
          </a:p>
          <a:p>
            <a:pPr marL="241300" indent="-229235">
              <a:lnSpc>
                <a:spcPct val="150000"/>
              </a:lnSpc>
              <a:spcBef>
                <a:spcPts val="725"/>
              </a:spcBef>
              <a:buFont typeface="Wingdings"/>
              <a:buChar char=""/>
              <a:tabLst>
                <a:tab pos="241935" algn="l"/>
              </a:tabLst>
            </a:pPr>
            <a:r>
              <a:rPr sz="2000" spc="-5" dirty="0">
                <a:latin typeface="Calibri"/>
                <a:cs typeface="Calibri"/>
              </a:rPr>
              <a:t>ser</a:t>
            </a:r>
            <a:r>
              <a:rPr sz="2000" spc="-10" dirty="0">
                <a:latin typeface="Calibri"/>
                <a:cs typeface="Calibri"/>
              </a:rPr>
              <a:t> visualmente</a:t>
            </a:r>
            <a:r>
              <a:rPr sz="2000" spc="15" dirty="0">
                <a:latin typeface="Calibri"/>
                <a:cs typeface="Calibri"/>
              </a:rPr>
              <a:t> </a:t>
            </a:r>
            <a:r>
              <a:rPr sz="2000" spc="-10" dirty="0">
                <a:latin typeface="Calibri"/>
                <a:cs typeface="Calibri"/>
              </a:rPr>
              <a:t>desagradável;</a:t>
            </a:r>
            <a:endParaRPr sz="2000" dirty="0">
              <a:latin typeface="Calibri"/>
              <a:cs typeface="Calibri"/>
            </a:endParaRPr>
          </a:p>
          <a:p>
            <a:pPr marL="241300" marR="5080" indent="-229235">
              <a:lnSpc>
                <a:spcPct val="150000"/>
              </a:lnSpc>
              <a:spcBef>
                <a:spcPts val="1030"/>
              </a:spcBef>
              <a:buFont typeface="Wingdings"/>
              <a:buChar char=""/>
              <a:tabLst>
                <a:tab pos="241935" algn="l"/>
              </a:tabLst>
            </a:pPr>
            <a:r>
              <a:rPr sz="2000" spc="-10" dirty="0">
                <a:latin typeface="Calibri"/>
                <a:cs typeface="Calibri"/>
              </a:rPr>
              <a:t>apresentar</a:t>
            </a:r>
            <a:r>
              <a:rPr sz="2000" spc="10" dirty="0">
                <a:latin typeface="Calibri"/>
                <a:cs typeface="Calibri"/>
              </a:rPr>
              <a:t> </a:t>
            </a:r>
            <a:r>
              <a:rPr sz="2000" spc="-10" dirty="0">
                <a:latin typeface="Calibri"/>
                <a:cs typeface="Calibri"/>
              </a:rPr>
              <a:t>considerações </a:t>
            </a:r>
            <a:r>
              <a:rPr sz="2000" dirty="0">
                <a:latin typeface="Calibri"/>
                <a:cs typeface="Calibri"/>
              </a:rPr>
              <a:t>ocupacionais</a:t>
            </a:r>
            <a:r>
              <a:rPr sz="2000" spc="-20" dirty="0">
                <a:latin typeface="Calibri"/>
                <a:cs typeface="Calibri"/>
              </a:rPr>
              <a:t> </a:t>
            </a:r>
            <a:r>
              <a:rPr sz="2000" spc="-5" dirty="0">
                <a:latin typeface="Calibri"/>
                <a:cs typeface="Calibri"/>
              </a:rPr>
              <a:t>de saúde</a:t>
            </a:r>
            <a:r>
              <a:rPr sz="2000" spc="5" dirty="0">
                <a:latin typeface="Calibri"/>
                <a:cs typeface="Calibri"/>
              </a:rPr>
              <a:t> </a:t>
            </a:r>
            <a:r>
              <a:rPr sz="2000" dirty="0">
                <a:latin typeface="Calibri"/>
                <a:cs typeface="Calibri"/>
              </a:rPr>
              <a:t>e</a:t>
            </a:r>
            <a:r>
              <a:rPr sz="2000" spc="5" dirty="0">
                <a:latin typeface="Calibri"/>
                <a:cs typeface="Calibri"/>
              </a:rPr>
              <a:t> </a:t>
            </a:r>
            <a:r>
              <a:rPr sz="2000" spc="-5" dirty="0">
                <a:latin typeface="Calibri"/>
                <a:cs typeface="Calibri"/>
              </a:rPr>
              <a:t>segurança </a:t>
            </a:r>
            <a:r>
              <a:rPr sz="2000" spc="-434" dirty="0">
                <a:latin typeface="Calibri"/>
                <a:cs typeface="Calibri"/>
              </a:rPr>
              <a:t> </a:t>
            </a:r>
            <a:r>
              <a:rPr sz="2000" spc="-5" dirty="0">
                <a:latin typeface="Calibri"/>
                <a:cs typeface="Calibri"/>
              </a:rPr>
              <a:t>associadas</a:t>
            </a:r>
            <a:r>
              <a:rPr sz="2000" spc="10" dirty="0">
                <a:latin typeface="Calibri"/>
                <a:cs typeface="Calibri"/>
              </a:rPr>
              <a:t> </a:t>
            </a:r>
            <a:r>
              <a:rPr sz="2000" dirty="0">
                <a:latin typeface="Calibri"/>
                <a:cs typeface="Calibri"/>
              </a:rPr>
              <a:t>ao</a:t>
            </a:r>
            <a:r>
              <a:rPr sz="2000" spc="5" dirty="0">
                <a:latin typeface="Calibri"/>
                <a:cs typeface="Calibri"/>
              </a:rPr>
              <a:t> </a:t>
            </a:r>
            <a:r>
              <a:rPr sz="2000" spc="-15" dirty="0">
                <a:latin typeface="Calibri"/>
                <a:cs typeface="Calibri"/>
              </a:rPr>
              <a:t>método,</a:t>
            </a:r>
            <a:r>
              <a:rPr sz="2000" spc="5" dirty="0">
                <a:latin typeface="Calibri"/>
                <a:cs typeface="Calibri"/>
              </a:rPr>
              <a:t> </a:t>
            </a:r>
            <a:r>
              <a:rPr sz="2000" spc="-5" dirty="0">
                <a:latin typeface="Calibri"/>
                <a:cs typeface="Calibri"/>
              </a:rPr>
              <a:t>que</a:t>
            </a:r>
            <a:r>
              <a:rPr sz="2000" spc="-10" dirty="0">
                <a:latin typeface="Calibri"/>
                <a:cs typeface="Calibri"/>
              </a:rPr>
              <a:t> </a:t>
            </a:r>
            <a:r>
              <a:rPr sz="2000" spc="-5" dirty="0">
                <a:latin typeface="Calibri"/>
                <a:cs typeface="Calibri"/>
              </a:rPr>
              <a:t>não</a:t>
            </a:r>
            <a:r>
              <a:rPr sz="2000" spc="-15" dirty="0">
                <a:latin typeface="Calibri"/>
                <a:cs typeface="Calibri"/>
              </a:rPr>
              <a:t> </a:t>
            </a:r>
            <a:r>
              <a:rPr sz="2000" spc="-5" dirty="0">
                <a:latin typeface="Calibri"/>
                <a:cs typeface="Calibri"/>
              </a:rPr>
              <a:t>possam</a:t>
            </a:r>
            <a:r>
              <a:rPr sz="2000" spc="10" dirty="0">
                <a:latin typeface="Calibri"/>
                <a:cs typeface="Calibri"/>
              </a:rPr>
              <a:t> </a:t>
            </a:r>
            <a:r>
              <a:rPr sz="2000" spc="-5" dirty="0">
                <a:latin typeface="Calibri"/>
                <a:cs typeface="Calibri"/>
              </a:rPr>
              <a:t>ser</a:t>
            </a:r>
            <a:r>
              <a:rPr sz="2000" spc="-10" dirty="0">
                <a:latin typeface="Calibri"/>
                <a:cs typeface="Calibri"/>
              </a:rPr>
              <a:t> prevenidas;</a:t>
            </a:r>
            <a:endParaRPr sz="2000" dirty="0">
              <a:latin typeface="Calibri"/>
              <a:cs typeface="Calibri"/>
            </a:endParaRPr>
          </a:p>
          <a:p>
            <a:pPr marL="241300" marR="768985" indent="-229235">
              <a:lnSpc>
                <a:spcPct val="150000"/>
              </a:lnSpc>
              <a:spcBef>
                <a:spcPts val="1010"/>
              </a:spcBef>
              <a:buFont typeface="Wingdings"/>
              <a:buChar char=""/>
              <a:tabLst>
                <a:tab pos="241935" algn="l"/>
              </a:tabLst>
            </a:pPr>
            <a:r>
              <a:rPr sz="2000" spc="-5" dirty="0">
                <a:latin typeface="Calibri"/>
                <a:cs typeface="Calibri"/>
              </a:rPr>
              <a:t>não </a:t>
            </a:r>
            <a:r>
              <a:rPr sz="2000" spc="-15" dirty="0">
                <a:latin typeface="Calibri"/>
                <a:cs typeface="Calibri"/>
              </a:rPr>
              <a:t>haver </a:t>
            </a:r>
            <a:r>
              <a:rPr sz="2000" spc="-5" dirty="0">
                <a:latin typeface="Calibri"/>
                <a:cs typeface="Calibri"/>
              </a:rPr>
              <a:t>documentação científica conclusiva </a:t>
            </a:r>
            <a:r>
              <a:rPr sz="2000" spc="-10" dirty="0">
                <a:latin typeface="Calibri"/>
                <a:cs typeface="Calibri"/>
              </a:rPr>
              <a:t>sobre </a:t>
            </a:r>
            <a:r>
              <a:rPr sz="2000" dirty="0">
                <a:latin typeface="Calibri"/>
                <a:cs typeface="Calibri"/>
              </a:rPr>
              <a:t>o </a:t>
            </a:r>
            <a:r>
              <a:rPr sz="2000" spc="-440" dirty="0">
                <a:latin typeface="Calibri"/>
                <a:cs typeface="Calibri"/>
              </a:rPr>
              <a:t> </a:t>
            </a:r>
            <a:r>
              <a:rPr sz="2000" spc="-10" dirty="0">
                <a:latin typeface="Calibri"/>
                <a:cs typeface="Calibri"/>
              </a:rPr>
              <a:t>método;</a:t>
            </a:r>
            <a:endParaRPr sz="2000" dirty="0">
              <a:latin typeface="Calibri"/>
              <a:cs typeface="Calibri"/>
            </a:endParaRPr>
          </a:p>
          <a:p>
            <a:pPr marL="241300" indent="-229235">
              <a:lnSpc>
                <a:spcPct val="150000"/>
              </a:lnSpc>
              <a:spcBef>
                <a:spcPts val="725"/>
              </a:spcBef>
              <a:buFont typeface="Wingdings"/>
              <a:buChar char=""/>
              <a:tabLst>
                <a:tab pos="241935" algn="l"/>
              </a:tabLst>
            </a:pPr>
            <a:r>
              <a:rPr sz="2000" spc="-5" dirty="0">
                <a:latin typeface="Calibri"/>
                <a:cs typeface="Calibri"/>
              </a:rPr>
              <a:t>Ex.</a:t>
            </a:r>
            <a:r>
              <a:rPr sz="2000" spc="-35" dirty="0">
                <a:latin typeface="Calibri"/>
                <a:cs typeface="Calibri"/>
              </a:rPr>
              <a:t> </a:t>
            </a:r>
            <a:r>
              <a:rPr sz="2000" spc="-5" dirty="0">
                <a:latin typeface="Calibri"/>
                <a:cs typeface="Calibri"/>
              </a:rPr>
              <a:t>CO2;</a:t>
            </a:r>
            <a:r>
              <a:rPr sz="2000" spc="-35" dirty="0">
                <a:latin typeface="Calibri"/>
                <a:cs typeface="Calibri"/>
              </a:rPr>
              <a:t> </a:t>
            </a:r>
            <a:r>
              <a:rPr sz="2000" spc="-10" dirty="0">
                <a:latin typeface="Calibri"/>
                <a:cs typeface="Calibri"/>
              </a:rPr>
              <a:t>deslocamento</a:t>
            </a:r>
            <a:r>
              <a:rPr sz="2000" spc="5" dirty="0">
                <a:latin typeface="Calibri"/>
                <a:cs typeface="Calibri"/>
              </a:rPr>
              <a:t> </a:t>
            </a:r>
            <a:r>
              <a:rPr sz="2000" dirty="0">
                <a:latin typeface="Calibri"/>
                <a:cs typeface="Calibri"/>
              </a:rPr>
              <a:t>cervical.</a:t>
            </a:r>
          </a:p>
        </p:txBody>
      </p:sp>
      <p:sp>
        <p:nvSpPr>
          <p:cNvPr id="7" name="object 7"/>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1C4">
              <a:alpha val="30195"/>
            </a:srgbClr>
          </a:solidFill>
        </p:spPr>
        <p:txBody>
          <a:bodyPr wrap="square" lIns="0" tIns="0" rIns="0" bIns="0" rtlCol="0"/>
          <a:lstStyle/>
          <a:p>
            <a:endParaRPr/>
          </a:p>
        </p:txBody>
      </p:sp>
      <p:pic>
        <p:nvPicPr>
          <p:cNvPr id="8" name="object 8"/>
          <p:cNvPicPr/>
          <p:nvPr/>
        </p:nvPicPr>
        <p:blipFill>
          <a:blip r:embed="rId3" cstate="print"/>
          <a:stretch>
            <a:fillRect/>
          </a:stretch>
        </p:blipFill>
        <p:spPr>
          <a:xfrm>
            <a:off x="8119871" y="3509771"/>
            <a:ext cx="3429000" cy="18608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289051"/>
            <a:ext cx="3773804" cy="1300480"/>
          </a:xfrm>
          <a:prstGeom prst="rect">
            <a:avLst/>
          </a:prstGeom>
        </p:spPr>
        <p:txBody>
          <a:bodyPr vert="horz" wrap="square" lIns="0" tIns="88900" rIns="0" bIns="0" rtlCol="0">
            <a:spAutoFit/>
          </a:bodyPr>
          <a:lstStyle/>
          <a:p>
            <a:pPr marL="12700" marR="5080">
              <a:lnSpc>
                <a:spcPts val="4750"/>
              </a:lnSpc>
              <a:spcBef>
                <a:spcPts val="700"/>
              </a:spcBef>
            </a:pPr>
            <a:r>
              <a:rPr spc="-10" dirty="0"/>
              <a:t>Classificação </a:t>
            </a:r>
            <a:r>
              <a:rPr dirty="0"/>
              <a:t>dos </a:t>
            </a:r>
            <a:r>
              <a:rPr spc="-980" dirty="0"/>
              <a:t> </a:t>
            </a:r>
            <a:r>
              <a:rPr spc="-10" dirty="0"/>
              <a:t>métodos</a:t>
            </a:r>
          </a:p>
        </p:txBody>
      </p:sp>
      <p:sp>
        <p:nvSpPr>
          <p:cNvPr id="3" name="object 3"/>
          <p:cNvSpPr txBox="1"/>
          <p:nvPr/>
        </p:nvSpPr>
        <p:spPr>
          <a:xfrm>
            <a:off x="916939" y="2220430"/>
            <a:ext cx="4829810" cy="3582840"/>
          </a:xfrm>
          <a:prstGeom prst="rect">
            <a:avLst/>
          </a:prstGeom>
        </p:spPr>
        <p:txBody>
          <a:bodyPr vert="horz" wrap="square" lIns="0" tIns="97155" rIns="0" bIns="0" rtlCol="0">
            <a:spAutoFit/>
          </a:bodyPr>
          <a:lstStyle/>
          <a:p>
            <a:pPr marL="241300" indent="-228600">
              <a:lnSpc>
                <a:spcPct val="150000"/>
              </a:lnSpc>
              <a:spcBef>
                <a:spcPts val="765"/>
              </a:spcBef>
              <a:buFont typeface="Arial MT"/>
              <a:buChar char="•"/>
              <a:tabLst>
                <a:tab pos="241300" algn="l"/>
              </a:tabLst>
            </a:pPr>
            <a:r>
              <a:rPr sz="2400" spc="-5" dirty="0">
                <a:latin typeface="Calibri"/>
                <a:cs typeface="Calibri"/>
              </a:rPr>
              <a:t>São </a:t>
            </a:r>
            <a:r>
              <a:rPr sz="2400" spc="-10" dirty="0">
                <a:latin typeface="Calibri"/>
                <a:cs typeface="Calibri"/>
              </a:rPr>
              <a:t>métodos</a:t>
            </a:r>
            <a:r>
              <a:rPr sz="2400" dirty="0">
                <a:solidFill>
                  <a:srgbClr val="FF0000"/>
                </a:solidFill>
                <a:latin typeface="Calibri"/>
                <a:cs typeface="Calibri"/>
              </a:rPr>
              <a:t> </a:t>
            </a:r>
            <a:r>
              <a:rPr sz="2400" b="1" u="heavy" spc="-15" dirty="0">
                <a:solidFill>
                  <a:srgbClr val="FF0000"/>
                </a:solidFill>
                <a:uFill>
                  <a:solidFill>
                    <a:srgbClr val="FF0000"/>
                  </a:solidFill>
                </a:uFill>
                <a:latin typeface="Calibri"/>
                <a:cs typeface="Calibri"/>
              </a:rPr>
              <a:t>inaceitáveis</a:t>
            </a:r>
            <a:r>
              <a:rPr sz="2400" b="1" spc="30" dirty="0">
                <a:solidFill>
                  <a:srgbClr val="FF0000"/>
                </a:solidFill>
                <a:latin typeface="Calibri"/>
                <a:cs typeface="Calibri"/>
              </a:rPr>
              <a:t> </a:t>
            </a:r>
            <a:r>
              <a:rPr sz="2400" spc="-10" dirty="0">
                <a:latin typeface="Calibri"/>
                <a:cs typeface="Calibri"/>
              </a:rPr>
              <a:t>por:</a:t>
            </a:r>
            <a:endParaRPr sz="2400" dirty="0">
              <a:latin typeface="Calibri"/>
              <a:cs typeface="Calibri"/>
            </a:endParaRPr>
          </a:p>
          <a:p>
            <a:pPr marL="241300" marR="5080" indent="-228600">
              <a:lnSpc>
                <a:spcPct val="150000"/>
              </a:lnSpc>
              <a:spcBef>
                <a:spcPts val="1000"/>
              </a:spcBef>
              <a:buSzPct val="96428"/>
              <a:buFont typeface="Wingdings"/>
              <a:buChar char=""/>
              <a:tabLst>
                <a:tab pos="292735" algn="l"/>
              </a:tabLst>
            </a:pPr>
            <a:r>
              <a:rPr sz="2400" spc="-5" dirty="0">
                <a:latin typeface="Calibri"/>
                <a:cs typeface="Calibri"/>
              </a:rPr>
              <a:t>Causar </a:t>
            </a:r>
            <a:r>
              <a:rPr sz="2400" spc="-15" dirty="0">
                <a:latin typeface="Calibri"/>
                <a:cs typeface="Calibri"/>
              </a:rPr>
              <a:t>sofrimento</a:t>
            </a:r>
            <a:r>
              <a:rPr sz="2400" spc="10" dirty="0">
                <a:latin typeface="Calibri"/>
                <a:cs typeface="Calibri"/>
              </a:rPr>
              <a:t> </a:t>
            </a:r>
            <a:r>
              <a:rPr sz="2400" spc="-10" dirty="0">
                <a:latin typeface="Calibri"/>
                <a:cs typeface="Calibri"/>
              </a:rPr>
              <a:t>nos</a:t>
            </a:r>
            <a:r>
              <a:rPr sz="2400" spc="10" dirty="0">
                <a:latin typeface="Calibri"/>
                <a:cs typeface="Calibri"/>
              </a:rPr>
              <a:t> </a:t>
            </a:r>
            <a:r>
              <a:rPr sz="2400" spc="-5" dirty="0">
                <a:latin typeface="Calibri"/>
                <a:cs typeface="Calibri"/>
              </a:rPr>
              <a:t>animais, </a:t>
            </a:r>
            <a:r>
              <a:rPr sz="2400" spc="-620" dirty="0">
                <a:latin typeface="Calibri"/>
                <a:cs typeface="Calibri"/>
              </a:rPr>
              <a:t> </a:t>
            </a:r>
            <a:r>
              <a:rPr sz="2400" spc="-10" dirty="0">
                <a:latin typeface="Calibri"/>
                <a:cs typeface="Calibri"/>
              </a:rPr>
              <a:t>não</a:t>
            </a:r>
            <a:r>
              <a:rPr sz="2400" dirty="0">
                <a:latin typeface="Calibri"/>
                <a:cs typeface="Calibri"/>
              </a:rPr>
              <a:t> </a:t>
            </a:r>
            <a:r>
              <a:rPr sz="2400" spc="-5" dirty="0">
                <a:latin typeface="Calibri"/>
                <a:cs typeface="Calibri"/>
              </a:rPr>
              <a:t>ser</a:t>
            </a:r>
            <a:r>
              <a:rPr sz="2400" spc="5" dirty="0">
                <a:latin typeface="Calibri"/>
                <a:cs typeface="Calibri"/>
              </a:rPr>
              <a:t> </a:t>
            </a:r>
            <a:r>
              <a:rPr sz="2400" spc="-10" dirty="0">
                <a:latin typeface="Calibri"/>
                <a:cs typeface="Calibri"/>
              </a:rPr>
              <a:t>humanitário</a:t>
            </a:r>
            <a:r>
              <a:rPr sz="2400" spc="30" dirty="0">
                <a:latin typeface="Calibri"/>
                <a:cs typeface="Calibri"/>
              </a:rPr>
              <a:t> </a:t>
            </a:r>
            <a:r>
              <a:rPr sz="2400" spc="-10" dirty="0">
                <a:latin typeface="Calibri"/>
                <a:cs typeface="Calibri"/>
              </a:rPr>
              <a:t>ou </a:t>
            </a:r>
            <a:r>
              <a:rPr sz="2400" spc="-5" dirty="0">
                <a:latin typeface="Calibri"/>
                <a:cs typeface="Calibri"/>
              </a:rPr>
              <a:t> </a:t>
            </a:r>
            <a:r>
              <a:rPr sz="2400" spc="-15" dirty="0">
                <a:latin typeface="Calibri"/>
                <a:cs typeface="Calibri"/>
              </a:rPr>
              <a:t>apresentar</a:t>
            </a:r>
            <a:r>
              <a:rPr sz="2400" spc="5" dirty="0">
                <a:latin typeface="Calibri"/>
                <a:cs typeface="Calibri"/>
              </a:rPr>
              <a:t> </a:t>
            </a:r>
            <a:r>
              <a:rPr sz="2400" spc="-15" dirty="0">
                <a:latin typeface="Calibri"/>
                <a:cs typeface="Calibri"/>
              </a:rPr>
              <a:t>outros</a:t>
            </a:r>
            <a:r>
              <a:rPr sz="2400" spc="30" dirty="0">
                <a:latin typeface="Calibri"/>
                <a:cs typeface="Calibri"/>
              </a:rPr>
              <a:t> </a:t>
            </a:r>
            <a:r>
              <a:rPr sz="2400" spc="-15" dirty="0" err="1">
                <a:latin typeface="Calibri"/>
                <a:cs typeface="Calibri"/>
              </a:rPr>
              <a:t>problemas</a:t>
            </a:r>
            <a:r>
              <a:rPr sz="2400" spc="-15" dirty="0">
                <a:latin typeface="Calibri"/>
                <a:cs typeface="Calibri"/>
              </a:rPr>
              <a:t> </a:t>
            </a:r>
            <a:r>
              <a:rPr sz="2400" spc="-5" dirty="0" err="1">
                <a:latin typeface="Calibri"/>
                <a:cs typeface="Calibri"/>
              </a:rPr>
              <a:t>associados</a:t>
            </a:r>
            <a:r>
              <a:rPr sz="2400" spc="5" dirty="0">
                <a:latin typeface="Calibri"/>
                <a:cs typeface="Calibri"/>
              </a:rPr>
              <a:t> </a:t>
            </a:r>
            <a:r>
              <a:rPr sz="2400" spc="-5" dirty="0">
                <a:latin typeface="Calibri"/>
                <a:cs typeface="Calibri"/>
              </a:rPr>
              <a:t>ao</a:t>
            </a:r>
            <a:r>
              <a:rPr sz="2400" spc="10" dirty="0">
                <a:latin typeface="Calibri"/>
                <a:cs typeface="Calibri"/>
              </a:rPr>
              <a:t> </a:t>
            </a:r>
            <a:r>
              <a:rPr sz="2400" spc="-10" dirty="0">
                <a:latin typeface="Calibri"/>
                <a:cs typeface="Calibri"/>
              </a:rPr>
              <a:t>seu </a:t>
            </a:r>
            <a:r>
              <a:rPr sz="2400" spc="-5" dirty="0">
                <a:latin typeface="Calibri"/>
                <a:cs typeface="Calibri"/>
              </a:rPr>
              <a:t> </a:t>
            </a:r>
            <a:r>
              <a:rPr sz="2400" spc="-10" dirty="0">
                <a:latin typeface="Calibri"/>
                <a:cs typeface="Calibri"/>
              </a:rPr>
              <a:t>uso;</a:t>
            </a:r>
            <a:endParaRPr sz="2400" dirty="0">
              <a:latin typeface="Calibri"/>
              <a:cs typeface="Calibri"/>
            </a:endParaRPr>
          </a:p>
          <a:p>
            <a:pPr marL="292100" indent="-280035">
              <a:lnSpc>
                <a:spcPct val="150000"/>
              </a:lnSpc>
              <a:spcBef>
                <a:spcPts val="660"/>
              </a:spcBef>
              <a:buSzPct val="96428"/>
              <a:buFont typeface="Wingdings"/>
              <a:buChar char=""/>
              <a:tabLst>
                <a:tab pos="292735" algn="l"/>
              </a:tabLst>
            </a:pPr>
            <a:r>
              <a:rPr sz="2400" spc="-5" dirty="0">
                <a:latin typeface="Calibri"/>
                <a:cs typeface="Calibri"/>
              </a:rPr>
              <a:t>Ex.</a:t>
            </a:r>
            <a:r>
              <a:rPr sz="2400" spc="-20" dirty="0">
                <a:latin typeface="Calibri"/>
                <a:cs typeface="Calibri"/>
              </a:rPr>
              <a:t> </a:t>
            </a:r>
            <a:r>
              <a:rPr sz="2400" spc="-15" dirty="0">
                <a:latin typeface="Calibri"/>
                <a:cs typeface="Calibri"/>
              </a:rPr>
              <a:t>Éter;</a:t>
            </a:r>
            <a:r>
              <a:rPr sz="2400" spc="-20" dirty="0">
                <a:latin typeface="Calibri"/>
                <a:cs typeface="Calibri"/>
              </a:rPr>
              <a:t> </a:t>
            </a:r>
            <a:r>
              <a:rPr sz="2400" spc="-15" dirty="0">
                <a:latin typeface="Calibri"/>
                <a:cs typeface="Calibri"/>
              </a:rPr>
              <a:t>clorofórmio.</a:t>
            </a:r>
            <a:endParaRPr sz="2400" dirty="0">
              <a:latin typeface="Calibri"/>
              <a:cs typeface="Calibri"/>
            </a:endParaRPr>
          </a:p>
        </p:txBody>
      </p:sp>
      <p:sp>
        <p:nvSpPr>
          <p:cNvPr id="4" name="object 4"/>
          <p:cNvSpPr/>
          <p:nvPr/>
        </p:nvSpPr>
        <p:spPr>
          <a:xfrm>
            <a:off x="10421111" y="1363980"/>
            <a:ext cx="946785" cy="922019"/>
          </a:xfrm>
          <a:custGeom>
            <a:avLst/>
            <a:gdLst/>
            <a:ahLst/>
            <a:cxnLst/>
            <a:rect l="l" t="t" r="r" b="b"/>
            <a:pathLst>
              <a:path w="946784" h="922019">
                <a:moveTo>
                  <a:pt x="473202" y="0"/>
                </a:moveTo>
                <a:lnTo>
                  <a:pt x="424815" y="2379"/>
                </a:lnTo>
                <a:lnTo>
                  <a:pt x="377828" y="9365"/>
                </a:lnTo>
                <a:lnTo>
                  <a:pt x="332477" y="20723"/>
                </a:lnTo>
                <a:lnTo>
                  <a:pt x="289000" y="36224"/>
                </a:lnTo>
                <a:lnTo>
                  <a:pt x="247635" y="55636"/>
                </a:lnTo>
                <a:lnTo>
                  <a:pt x="208619" y="78726"/>
                </a:lnTo>
                <a:lnTo>
                  <a:pt x="172191" y="105263"/>
                </a:lnTo>
                <a:lnTo>
                  <a:pt x="138588" y="135016"/>
                </a:lnTo>
                <a:lnTo>
                  <a:pt x="108048" y="167753"/>
                </a:lnTo>
                <a:lnTo>
                  <a:pt x="80809" y="203243"/>
                </a:lnTo>
                <a:lnTo>
                  <a:pt x="57108" y="241253"/>
                </a:lnTo>
                <a:lnTo>
                  <a:pt x="37183" y="281553"/>
                </a:lnTo>
                <a:lnTo>
                  <a:pt x="21272" y="323909"/>
                </a:lnTo>
                <a:lnTo>
                  <a:pt x="9612" y="368092"/>
                </a:lnTo>
                <a:lnTo>
                  <a:pt x="2442" y="413870"/>
                </a:lnTo>
                <a:lnTo>
                  <a:pt x="0" y="461010"/>
                </a:lnTo>
                <a:lnTo>
                  <a:pt x="2442" y="508149"/>
                </a:lnTo>
                <a:lnTo>
                  <a:pt x="9612" y="553927"/>
                </a:lnTo>
                <a:lnTo>
                  <a:pt x="21272" y="598110"/>
                </a:lnTo>
                <a:lnTo>
                  <a:pt x="37183" y="640466"/>
                </a:lnTo>
                <a:lnTo>
                  <a:pt x="57108" y="680766"/>
                </a:lnTo>
                <a:lnTo>
                  <a:pt x="80809" y="718776"/>
                </a:lnTo>
                <a:lnTo>
                  <a:pt x="108048" y="754266"/>
                </a:lnTo>
                <a:lnTo>
                  <a:pt x="138588" y="787003"/>
                </a:lnTo>
                <a:lnTo>
                  <a:pt x="172191" y="816756"/>
                </a:lnTo>
                <a:lnTo>
                  <a:pt x="208619" y="843293"/>
                </a:lnTo>
                <a:lnTo>
                  <a:pt x="247635" y="866383"/>
                </a:lnTo>
                <a:lnTo>
                  <a:pt x="289000" y="885795"/>
                </a:lnTo>
                <a:lnTo>
                  <a:pt x="332477" y="901296"/>
                </a:lnTo>
                <a:lnTo>
                  <a:pt x="377828" y="912654"/>
                </a:lnTo>
                <a:lnTo>
                  <a:pt x="424815" y="919640"/>
                </a:lnTo>
                <a:lnTo>
                  <a:pt x="473202" y="922020"/>
                </a:lnTo>
                <a:lnTo>
                  <a:pt x="521588" y="919640"/>
                </a:lnTo>
                <a:lnTo>
                  <a:pt x="568575" y="912654"/>
                </a:lnTo>
                <a:lnTo>
                  <a:pt x="613926" y="901296"/>
                </a:lnTo>
                <a:lnTo>
                  <a:pt x="657403" y="885795"/>
                </a:lnTo>
                <a:lnTo>
                  <a:pt x="698768" y="866383"/>
                </a:lnTo>
                <a:lnTo>
                  <a:pt x="737784" y="843293"/>
                </a:lnTo>
                <a:lnTo>
                  <a:pt x="774212" y="816756"/>
                </a:lnTo>
                <a:lnTo>
                  <a:pt x="807815" y="787003"/>
                </a:lnTo>
                <a:lnTo>
                  <a:pt x="838355" y="754266"/>
                </a:lnTo>
                <a:lnTo>
                  <a:pt x="865594" y="718776"/>
                </a:lnTo>
                <a:lnTo>
                  <a:pt x="889295" y="680766"/>
                </a:lnTo>
                <a:lnTo>
                  <a:pt x="909220" y="640466"/>
                </a:lnTo>
                <a:lnTo>
                  <a:pt x="925131" y="598110"/>
                </a:lnTo>
                <a:lnTo>
                  <a:pt x="936791" y="553927"/>
                </a:lnTo>
                <a:lnTo>
                  <a:pt x="943961" y="508149"/>
                </a:lnTo>
                <a:lnTo>
                  <a:pt x="946404" y="461010"/>
                </a:lnTo>
                <a:lnTo>
                  <a:pt x="943961" y="413870"/>
                </a:lnTo>
                <a:lnTo>
                  <a:pt x="936791" y="368092"/>
                </a:lnTo>
                <a:lnTo>
                  <a:pt x="925131" y="323909"/>
                </a:lnTo>
                <a:lnTo>
                  <a:pt x="909220" y="281553"/>
                </a:lnTo>
                <a:lnTo>
                  <a:pt x="889295" y="241253"/>
                </a:lnTo>
                <a:lnTo>
                  <a:pt x="865594" y="203243"/>
                </a:lnTo>
                <a:lnTo>
                  <a:pt x="838355" y="167753"/>
                </a:lnTo>
                <a:lnTo>
                  <a:pt x="807815" y="135016"/>
                </a:lnTo>
                <a:lnTo>
                  <a:pt x="774212" y="105263"/>
                </a:lnTo>
                <a:lnTo>
                  <a:pt x="737784" y="78726"/>
                </a:lnTo>
                <a:lnTo>
                  <a:pt x="698768" y="55636"/>
                </a:lnTo>
                <a:lnTo>
                  <a:pt x="657403" y="36224"/>
                </a:lnTo>
                <a:lnTo>
                  <a:pt x="613926" y="20723"/>
                </a:lnTo>
                <a:lnTo>
                  <a:pt x="568575" y="9365"/>
                </a:lnTo>
                <a:lnTo>
                  <a:pt x="521588" y="2379"/>
                </a:lnTo>
                <a:lnTo>
                  <a:pt x="473202" y="0"/>
                </a:lnTo>
                <a:close/>
              </a:path>
            </a:pathLst>
          </a:custGeom>
          <a:solidFill>
            <a:srgbClr val="EC7C30"/>
          </a:solidFill>
        </p:spPr>
        <p:txBody>
          <a:bodyPr wrap="square" lIns="0" tIns="0" rIns="0" bIns="0" rtlCol="0"/>
          <a:lstStyle/>
          <a:p>
            <a:endParaRPr/>
          </a:p>
        </p:txBody>
      </p:sp>
      <p:grpSp>
        <p:nvGrpSpPr>
          <p:cNvPr id="5" name="object 5"/>
          <p:cNvGrpSpPr/>
          <p:nvPr/>
        </p:nvGrpSpPr>
        <p:grpSpPr>
          <a:xfrm>
            <a:off x="6005448" y="0"/>
            <a:ext cx="6186805" cy="6858000"/>
            <a:chOff x="6005448" y="0"/>
            <a:chExt cx="6186805" cy="6858000"/>
          </a:xfrm>
        </p:grpSpPr>
        <p:pic>
          <p:nvPicPr>
            <p:cNvPr id="6" name="object 6"/>
            <p:cNvPicPr/>
            <p:nvPr/>
          </p:nvPicPr>
          <p:blipFill>
            <a:blip r:embed="rId2" cstate="print"/>
            <a:stretch>
              <a:fillRect/>
            </a:stretch>
          </p:blipFill>
          <p:spPr>
            <a:xfrm>
              <a:off x="7901939" y="2727960"/>
              <a:ext cx="4290059" cy="4130037"/>
            </a:xfrm>
            <a:prstGeom prst="rect">
              <a:avLst/>
            </a:prstGeom>
          </p:spPr>
        </p:pic>
        <p:sp>
          <p:nvSpPr>
            <p:cNvPr id="7" name="object 7"/>
            <p:cNvSpPr/>
            <p:nvPr/>
          </p:nvSpPr>
          <p:spPr>
            <a:xfrm>
              <a:off x="6068948" y="1710182"/>
              <a:ext cx="1475105" cy="1574800"/>
            </a:xfrm>
            <a:custGeom>
              <a:avLst/>
              <a:gdLst/>
              <a:ahLst/>
              <a:cxnLst/>
              <a:rect l="l" t="t" r="r" b="b"/>
              <a:pathLst>
                <a:path w="1475104" h="1574800">
                  <a:moveTo>
                    <a:pt x="0" y="0"/>
                  </a:moveTo>
                  <a:lnTo>
                    <a:pt x="9814" y="48704"/>
                  </a:lnTo>
                  <a:lnTo>
                    <a:pt x="20783" y="96978"/>
                  </a:lnTo>
                  <a:lnTo>
                    <a:pt x="32890" y="144806"/>
                  </a:lnTo>
                  <a:lnTo>
                    <a:pt x="46123" y="192174"/>
                  </a:lnTo>
                  <a:lnTo>
                    <a:pt x="60465" y="239065"/>
                  </a:lnTo>
                  <a:lnTo>
                    <a:pt x="75904" y="285465"/>
                  </a:lnTo>
                  <a:lnTo>
                    <a:pt x="92424" y="331358"/>
                  </a:lnTo>
                  <a:lnTo>
                    <a:pt x="110012" y="376728"/>
                  </a:lnTo>
                  <a:lnTo>
                    <a:pt x="128652" y="421560"/>
                  </a:lnTo>
                  <a:lnTo>
                    <a:pt x="148330" y="465839"/>
                  </a:lnTo>
                  <a:lnTo>
                    <a:pt x="169033" y="509550"/>
                  </a:lnTo>
                  <a:lnTo>
                    <a:pt x="190745" y="552676"/>
                  </a:lnTo>
                  <a:lnTo>
                    <a:pt x="213452" y="595203"/>
                  </a:lnTo>
                  <a:lnTo>
                    <a:pt x="237140" y="637115"/>
                  </a:lnTo>
                  <a:lnTo>
                    <a:pt x="261794" y="678396"/>
                  </a:lnTo>
                  <a:lnTo>
                    <a:pt x="287400" y="719032"/>
                  </a:lnTo>
                  <a:lnTo>
                    <a:pt x="313944" y="759007"/>
                  </a:lnTo>
                  <a:lnTo>
                    <a:pt x="341410" y="798305"/>
                  </a:lnTo>
                  <a:lnTo>
                    <a:pt x="369785" y="836912"/>
                  </a:lnTo>
                  <a:lnTo>
                    <a:pt x="399055" y="874811"/>
                  </a:lnTo>
                  <a:lnTo>
                    <a:pt x="429204" y="911987"/>
                  </a:lnTo>
                  <a:lnTo>
                    <a:pt x="460219" y="948425"/>
                  </a:lnTo>
                  <a:lnTo>
                    <a:pt x="492085" y="984110"/>
                  </a:lnTo>
                  <a:lnTo>
                    <a:pt x="524788" y="1019025"/>
                  </a:lnTo>
                  <a:lnTo>
                    <a:pt x="558313" y="1053156"/>
                  </a:lnTo>
                  <a:lnTo>
                    <a:pt x="592645" y="1086488"/>
                  </a:lnTo>
                  <a:lnTo>
                    <a:pt x="627771" y="1119004"/>
                  </a:lnTo>
                  <a:lnTo>
                    <a:pt x="663676" y="1150690"/>
                  </a:lnTo>
                  <a:lnTo>
                    <a:pt x="700346" y="1181529"/>
                  </a:lnTo>
                  <a:lnTo>
                    <a:pt x="737766" y="1211508"/>
                  </a:lnTo>
                  <a:lnTo>
                    <a:pt x="775922" y="1240609"/>
                  </a:lnTo>
                  <a:lnTo>
                    <a:pt x="814799" y="1268819"/>
                  </a:lnTo>
                  <a:lnTo>
                    <a:pt x="854383" y="1296120"/>
                  </a:lnTo>
                  <a:lnTo>
                    <a:pt x="894659" y="1322499"/>
                  </a:lnTo>
                  <a:lnTo>
                    <a:pt x="935614" y="1347939"/>
                  </a:lnTo>
                  <a:lnTo>
                    <a:pt x="977233" y="1372426"/>
                  </a:lnTo>
                  <a:lnTo>
                    <a:pt x="1019500" y="1395943"/>
                  </a:lnTo>
                  <a:lnTo>
                    <a:pt x="1062403" y="1418476"/>
                  </a:lnTo>
                  <a:lnTo>
                    <a:pt x="1105927" y="1440008"/>
                  </a:lnTo>
                  <a:lnTo>
                    <a:pt x="1150056" y="1460525"/>
                  </a:lnTo>
                  <a:lnTo>
                    <a:pt x="1194777" y="1480011"/>
                  </a:lnTo>
                  <a:lnTo>
                    <a:pt x="1240076" y="1498451"/>
                  </a:lnTo>
                  <a:lnTo>
                    <a:pt x="1285937" y="1515830"/>
                  </a:lnTo>
                  <a:lnTo>
                    <a:pt x="1332347" y="1532131"/>
                  </a:lnTo>
                  <a:lnTo>
                    <a:pt x="1379291" y="1547340"/>
                  </a:lnTo>
                  <a:lnTo>
                    <a:pt x="1426755" y="1561441"/>
                  </a:lnTo>
                  <a:lnTo>
                    <a:pt x="1474724" y="1574418"/>
                  </a:lnTo>
                </a:path>
              </a:pathLst>
            </a:custGeom>
            <a:ln w="127000">
              <a:solidFill>
                <a:srgbClr val="FFC000"/>
              </a:solidFill>
              <a:prstDash val="lgDash"/>
            </a:ln>
          </p:spPr>
          <p:txBody>
            <a:bodyPr wrap="square" lIns="0" tIns="0" rIns="0" bIns="0" rtlCol="0"/>
            <a:lstStyle/>
            <a:p>
              <a:endParaRPr/>
            </a:p>
          </p:txBody>
        </p:sp>
        <p:pic>
          <p:nvPicPr>
            <p:cNvPr id="8" name="object 8"/>
            <p:cNvPicPr/>
            <p:nvPr/>
          </p:nvPicPr>
          <p:blipFill>
            <a:blip r:embed="rId3" cstate="print"/>
            <a:stretch>
              <a:fillRect/>
            </a:stretch>
          </p:blipFill>
          <p:spPr>
            <a:xfrm>
              <a:off x="6262115" y="0"/>
              <a:ext cx="3518916" cy="3008376"/>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916939" y="609676"/>
            <a:ext cx="2042160" cy="697230"/>
          </a:xfrm>
          <a:prstGeom prst="rect">
            <a:avLst/>
          </a:prstGeom>
        </p:spPr>
        <p:txBody>
          <a:bodyPr vert="horz" wrap="square" lIns="0" tIns="13335" rIns="0" bIns="0" rtlCol="0">
            <a:spAutoFit/>
          </a:bodyPr>
          <a:lstStyle/>
          <a:p>
            <a:pPr marL="12700">
              <a:lnSpc>
                <a:spcPct val="100000"/>
              </a:lnSpc>
              <a:spcBef>
                <a:spcPts val="105"/>
              </a:spcBef>
            </a:pPr>
            <a:r>
              <a:rPr dirty="0"/>
              <a:t>Mé</a:t>
            </a:r>
            <a:r>
              <a:rPr spc="-55" dirty="0"/>
              <a:t>t</a:t>
            </a:r>
            <a:r>
              <a:rPr spc="-5" dirty="0"/>
              <a:t>odos</a:t>
            </a:r>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916939" y="1711593"/>
            <a:ext cx="10321925" cy="3878579"/>
          </a:xfrm>
          <a:prstGeom prst="rect">
            <a:avLst/>
          </a:prstGeom>
        </p:spPr>
        <p:txBody>
          <a:bodyPr vert="horz" wrap="square" lIns="0" tIns="103505" rIns="0" bIns="0" rtlCol="0">
            <a:spAutoFit/>
          </a:bodyPr>
          <a:lstStyle/>
          <a:p>
            <a:pPr marL="241300" indent="-228600">
              <a:lnSpc>
                <a:spcPct val="100000"/>
              </a:lnSpc>
              <a:spcBef>
                <a:spcPts val="815"/>
              </a:spcBef>
              <a:buFont typeface="Arial MT"/>
              <a:buChar char="•"/>
              <a:tabLst>
                <a:tab pos="241300" algn="l"/>
              </a:tabLst>
            </a:pPr>
            <a:r>
              <a:rPr sz="2400" spc="-10" dirty="0">
                <a:latin typeface="Calibri"/>
                <a:cs typeface="Calibri"/>
              </a:rPr>
              <a:t>FÍSICOS:</a:t>
            </a:r>
            <a:endParaRPr sz="2400">
              <a:latin typeface="Calibri"/>
              <a:cs typeface="Calibri"/>
            </a:endParaRPr>
          </a:p>
          <a:p>
            <a:pPr marL="252729" indent="-240665">
              <a:lnSpc>
                <a:spcPct val="100000"/>
              </a:lnSpc>
              <a:spcBef>
                <a:spcPts val="720"/>
              </a:spcBef>
              <a:buSzPct val="95833"/>
              <a:buFont typeface="Wingdings"/>
              <a:buChar char=""/>
              <a:tabLst>
                <a:tab pos="253365" algn="l"/>
              </a:tabLst>
            </a:pPr>
            <a:r>
              <a:rPr sz="2400" spc="-5" dirty="0">
                <a:latin typeface="Calibri"/>
                <a:cs typeface="Calibri"/>
              </a:rPr>
              <a:t>Necessário</a:t>
            </a:r>
            <a:r>
              <a:rPr sz="2400" spc="-25" dirty="0">
                <a:latin typeface="Calibri"/>
                <a:cs typeface="Calibri"/>
              </a:rPr>
              <a:t> </a:t>
            </a:r>
            <a:r>
              <a:rPr sz="2400" spc="-10" dirty="0">
                <a:latin typeface="Calibri"/>
                <a:cs typeface="Calibri"/>
              </a:rPr>
              <a:t>qualificação</a:t>
            </a:r>
            <a:r>
              <a:rPr sz="2400" spc="-5" dirty="0">
                <a:latin typeface="Calibri"/>
                <a:cs typeface="Calibri"/>
              </a:rPr>
              <a:t> </a:t>
            </a:r>
            <a:r>
              <a:rPr sz="2400" dirty="0">
                <a:latin typeface="Calibri"/>
                <a:cs typeface="Calibri"/>
              </a:rPr>
              <a:t>e</a:t>
            </a:r>
            <a:r>
              <a:rPr sz="2400" spc="-10" dirty="0">
                <a:latin typeface="Calibri"/>
                <a:cs typeface="Calibri"/>
              </a:rPr>
              <a:t> </a:t>
            </a:r>
            <a:r>
              <a:rPr sz="2400" spc="-5" dirty="0">
                <a:latin typeface="Calibri"/>
                <a:cs typeface="Calibri"/>
              </a:rPr>
              <a:t>habilidade</a:t>
            </a:r>
            <a:r>
              <a:rPr sz="2400" dirty="0">
                <a:latin typeface="Calibri"/>
                <a:cs typeface="Calibri"/>
              </a:rPr>
              <a:t> </a:t>
            </a:r>
            <a:r>
              <a:rPr sz="2400" spc="-5" dirty="0">
                <a:latin typeface="Calibri"/>
                <a:cs typeface="Calibri"/>
              </a:rPr>
              <a:t>do</a:t>
            </a:r>
            <a:r>
              <a:rPr sz="2400" spc="-10" dirty="0">
                <a:latin typeface="Calibri"/>
                <a:cs typeface="Calibri"/>
              </a:rPr>
              <a:t> </a:t>
            </a:r>
            <a:r>
              <a:rPr sz="2400" spc="-15" dirty="0">
                <a:latin typeface="Calibri"/>
                <a:cs typeface="Calibri"/>
              </a:rPr>
              <a:t>executor;</a:t>
            </a:r>
            <a:endParaRPr sz="2400">
              <a:latin typeface="Calibri"/>
              <a:cs typeface="Calibri"/>
            </a:endParaRPr>
          </a:p>
          <a:p>
            <a:pPr marL="252729" indent="-240665">
              <a:lnSpc>
                <a:spcPct val="100000"/>
              </a:lnSpc>
              <a:spcBef>
                <a:spcPts val="710"/>
              </a:spcBef>
              <a:buSzPct val="95833"/>
              <a:buFont typeface="Wingdings"/>
              <a:buChar char=""/>
              <a:tabLst>
                <a:tab pos="253365" algn="l"/>
              </a:tabLst>
            </a:pPr>
            <a:r>
              <a:rPr sz="2400" dirty="0">
                <a:latin typeface="Calibri"/>
                <a:cs typeface="Calibri"/>
              </a:rPr>
              <a:t>Quando</a:t>
            </a:r>
            <a:r>
              <a:rPr sz="2400" spc="-5" dirty="0">
                <a:latin typeface="Calibri"/>
                <a:cs typeface="Calibri"/>
              </a:rPr>
              <a:t> </a:t>
            </a:r>
            <a:r>
              <a:rPr sz="2400" spc="-10" dirty="0">
                <a:latin typeface="Calibri"/>
                <a:cs typeface="Calibri"/>
              </a:rPr>
              <a:t>apropriadamente</a:t>
            </a:r>
            <a:r>
              <a:rPr sz="2400" spc="-20" dirty="0">
                <a:latin typeface="Calibri"/>
                <a:cs typeface="Calibri"/>
              </a:rPr>
              <a:t> </a:t>
            </a:r>
            <a:r>
              <a:rPr sz="2400" spc="-5" dirty="0">
                <a:latin typeface="Calibri"/>
                <a:cs typeface="Calibri"/>
              </a:rPr>
              <a:t>aplicados</a:t>
            </a:r>
            <a:r>
              <a:rPr sz="2400" spc="-10" dirty="0">
                <a:latin typeface="Calibri"/>
                <a:cs typeface="Calibri"/>
              </a:rPr>
              <a:t> </a:t>
            </a:r>
            <a:r>
              <a:rPr sz="2400" spc="-5" dirty="0">
                <a:latin typeface="Calibri"/>
                <a:cs typeface="Calibri"/>
              </a:rPr>
              <a:t>são </a:t>
            </a:r>
            <a:r>
              <a:rPr sz="2400" spc="-10" dirty="0">
                <a:latin typeface="Calibri"/>
                <a:cs typeface="Calibri"/>
              </a:rPr>
              <a:t>rápidos </a:t>
            </a:r>
            <a:r>
              <a:rPr sz="2400" dirty="0">
                <a:latin typeface="Calibri"/>
                <a:cs typeface="Calibri"/>
              </a:rPr>
              <a:t>e </a:t>
            </a:r>
            <a:r>
              <a:rPr sz="2400" spc="-10" dirty="0">
                <a:latin typeface="Calibri"/>
                <a:cs typeface="Calibri"/>
              </a:rPr>
              <a:t>eficientes;</a:t>
            </a:r>
            <a:endParaRPr sz="2400">
              <a:latin typeface="Calibri"/>
              <a:cs typeface="Calibri"/>
            </a:endParaRPr>
          </a:p>
          <a:p>
            <a:pPr>
              <a:lnSpc>
                <a:spcPct val="100000"/>
              </a:lnSpc>
              <a:spcBef>
                <a:spcPts val="35"/>
              </a:spcBef>
            </a:pPr>
            <a:endParaRPr sz="3500">
              <a:latin typeface="Calibri"/>
              <a:cs typeface="Calibri"/>
            </a:endParaRPr>
          </a:p>
          <a:p>
            <a:pPr marL="241300" indent="-228600">
              <a:lnSpc>
                <a:spcPct val="100000"/>
              </a:lnSpc>
              <a:buFont typeface="Arial MT"/>
              <a:buChar char="•"/>
              <a:tabLst>
                <a:tab pos="241300" algn="l"/>
              </a:tabLst>
            </a:pPr>
            <a:r>
              <a:rPr sz="2400" spc="-5" dirty="0">
                <a:latin typeface="Calibri"/>
                <a:cs typeface="Calibri"/>
              </a:rPr>
              <a:t>QUÍMICOS:</a:t>
            </a:r>
            <a:endParaRPr sz="2400">
              <a:latin typeface="Calibri"/>
              <a:cs typeface="Calibri"/>
            </a:endParaRPr>
          </a:p>
          <a:p>
            <a:pPr marL="241300" marR="127000" indent="-228600">
              <a:lnSpc>
                <a:spcPts val="2590"/>
              </a:lnSpc>
              <a:spcBef>
                <a:spcPts val="1040"/>
              </a:spcBef>
              <a:buFont typeface="Wingdings"/>
              <a:buChar char=""/>
              <a:tabLst>
                <a:tab pos="321310" algn="l"/>
              </a:tabLst>
            </a:pPr>
            <a:r>
              <a:rPr sz="2400" spc="-5" dirty="0">
                <a:latin typeface="Calibri"/>
                <a:cs typeface="Calibri"/>
              </a:rPr>
              <a:t>São</a:t>
            </a:r>
            <a:r>
              <a:rPr sz="2400" spc="-15" dirty="0">
                <a:latin typeface="Calibri"/>
                <a:cs typeface="Calibri"/>
              </a:rPr>
              <a:t> </a:t>
            </a:r>
            <a:r>
              <a:rPr sz="2400" spc="-10" dirty="0">
                <a:latin typeface="Calibri"/>
                <a:cs typeface="Calibri"/>
              </a:rPr>
              <a:t>utilizadas</a:t>
            </a:r>
            <a:r>
              <a:rPr sz="2400" spc="-5" dirty="0">
                <a:latin typeface="Calibri"/>
                <a:cs typeface="Calibri"/>
              </a:rPr>
              <a:t> </a:t>
            </a:r>
            <a:r>
              <a:rPr sz="2400" spc="-10" dirty="0">
                <a:latin typeface="Calibri"/>
                <a:cs typeface="Calibri"/>
              </a:rPr>
              <a:t>substâncias</a:t>
            </a:r>
            <a:r>
              <a:rPr sz="2400" spc="-5" dirty="0">
                <a:latin typeface="Calibri"/>
                <a:cs typeface="Calibri"/>
              </a:rPr>
              <a:t> químicas, </a:t>
            </a:r>
            <a:r>
              <a:rPr sz="2400" spc="-15" dirty="0">
                <a:latin typeface="Calibri"/>
                <a:cs typeface="Calibri"/>
              </a:rPr>
              <a:t>preferencialmente</a:t>
            </a:r>
            <a:r>
              <a:rPr sz="2400" spc="-5" dirty="0">
                <a:latin typeface="Calibri"/>
                <a:cs typeface="Calibri"/>
              </a:rPr>
              <a:t> </a:t>
            </a:r>
            <a:r>
              <a:rPr sz="2400" spc="-10" dirty="0">
                <a:latin typeface="Calibri"/>
                <a:cs typeface="Calibri"/>
              </a:rPr>
              <a:t>anestésicos</a:t>
            </a:r>
            <a:r>
              <a:rPr sz="2400" spc="-15" dirty="0">
                <a:latin typeface="Calibri"/>
                <a:cs typeface="Calibri"/>
              </a:rPr>
              <a:t> </a:t>
            </a:r>
            <a:r>
              <a:rPr sz="2400" spc="-10" dirty="0">
                <a:latin typeface="Calibri"/>
                <a:cs typeface="Calibri"/>
              </a:rPr>
              <a:t>injetáveis</a:t>
            </a:r>
            <a:r>
              <a:rPr sz="2400" spc="-5" dirty="0">
                <a:latin typeface="Calibri"/>
                <a:cs typeface="Calibri"/>
              </a:rPr>
              <a:t> ou </a:t>
            </a:r>
            <a:r>
              <a:rPr sz="2400" spc="-530" dirty="0">
                <a:latin typeface="Calibri"/>
                <a:cs typeface="Calibri"/>
              </a:rPr>
              <a:t> </a:t>
            </a:r>
            <a:r>
              <a:rPr sz="2400" spc="-10" dirty="0">
                <a:latin typeface="Calibri"/>
                <a:cs typeface="Calibri"/>
              </a:rPr>
              <a:t>inalatórios;</a:t>
            </a:r>
            <a:endParaRPr sz="2400">
              <a:latin typeface="Calibri"/>
              <a:cs typeface="Calibri"/>
            </a:endParaRPr>
          </a:p>
          <a:p>
            <a:pPr marL="241300" marR="5080" indent="-228600">
              <a:lnSpc>
                <a:spcPts val="2590"/>
              </a:lnSpc>
              <a:spcBef>
                <a:spcPts val="1000"/>
              </a:spcBef>
              <a:buFont typeface="Wingdings"/>
              <a:buChar char=""/>
              <a:tabLst>
                <a:tab pos="253365" algn="l"/>
              </a:tabLst>
            </a:pPr>
            <a:r>
              <a:rPr sz="2400" spc="-5" dirty="0">
                <a:latin typeface="Calibri"/>
                <a:cs typeface="Calibri"/>
              </a:rPr>
              <a:t>São</a:t>
            </a:r>
            <a:r>
              <a:rPr sz="2400" spc="-20" dirty="0">
                <a:latin typeface="Calibri"/>
                <a:cs typeface="Calibri"/>
              </a:rPr>
              <a:t> </a:t>
            </a:r>
            <a:r>
              <a:rPr sz="2400" spc="-10" dirty="0">
                <a:latin typeface="Calibri"/>
                <a:cs typeface="Calibri"/>
              </a:rPr>
              <a:t>empregados </a:t>
            </a:r>
            <a:r>
              <a:rPr sz="2400" spc="-5" dirty="0">
                <a:latin typeface="Calibri"/>
                <a:cs typeface="Calibri"/>
              </a:rPr>
              <a:t>isoladamente,</a:t>
            </a:r>
            <a:r>
              <a:rPr sz="2400" spc="-10" dirty="0">
                <a:latin typeface="Calibri"/>
                <a:cs typeface="Calibri"/>
              </a:rPr>
              <a:t> </a:t>
            </a:r>
            <a:r>
              <a:rPr sz="2400" spc="-5" dirty="0">
                <a:latin typeface="Calibri"/>
                <a:cs typeface="Calibri"/>
              </a:rPr>
              <a:t>por</a:t>
            </a:r>
            <a:r>
              <a:rPr sz="2400" dirty="0">
                <a:latin typeface="Calibri"/>
                <a:cs typeface="Calibri"/>
              </a:rPr>
              <a:t> </a:t>
            </a:r>
            <a:r>
              <a:rPr sz="2400" spc="-15" dirty="0">
                <a:latin typeface="Calibri"/>
                <a:cs typeface="Calibri"/>
              </a:rPr>
              <a:t>sobre</a:t>
            </a:r>
            <a:r>
              <a:rPr sz="2400" spc="10" dirty="0">
                <a:latin typeface="Calibri"/>
                <a:cs typeface="Calibri"/>
              </a:rPr>
              <a:t> </a:t>
            </a:r>
            <a:r>
              <a:rPr sz="2400" spc="-10" dirty="0">
                <a:latin typeface="Calibri"/>
                <a:cs typeface="Calibri"/>
              </a:rPr>
              <a:t>dosagem </a:t>
            </a:r>
            <a:r>
              <a:rPr sz="2400" spc="-5" dirty="0">
                <a:latin typeface="Calibri"/>
                <a:cs typeface="Calibri"/>
              </a:rPr>
              <a:t>das</a:t>
            </a:r>
            <a:r>
              <a:rPr sz="2400" dirty="0">
                <a:latin typeface="Calibri"/>
                <a:cs typeface="Calibri"/>
              </a:rPr>
              <a:t> </a:t>
            </a:r>
            <a:r>
              <a:rPr sz="2400" spc="-10" dirty="0">
                <a:latin typeface="Calibri"/>
                <a:cs typeface="Calibri"/>
              </a:rPr>
              <a:t>substâncias,</a:t>
            </a:r>
            <a:r>
              <a:rPr sz="2400" spc="-15" dirty="0">
                <a:latin typeface="Calibri"/>
                <a:cs typeface="Calibri"/>
              </a:rPr>
              <a:t> </a:t>
            </a:r>
            <a:r>
              <a:rPr sz="2400" spc="-5" dirty="0">
                <a:latin typeface="Calibri"/>
                <a:cs typeface="Calibri"/>
              </a:rPr>
              <a:t>ou </a:t>
            </a:r>
            <a:r>
              <a:rPr sz="2400" dirty="0">
                <a:latin typeface="Calibri"/>
                <a:cs typeface="Calibri"/>
              </a:rPr>
              <a:t> </a:t>
            </a:r>
            <a:r>
              <a:rPr sz="2400" spc="-5" dirty="0">
                <a:latin typeface="Calibri"/>
                <a:cs typeface="Calibri"/>
              </a:rPr>
              <a:t>associados </a:t>
            </a:r>
            <a:r>
              <a:rPr sz="2400" dirty="0">
                <a:latin typeface="Calibri"/>
                <a:cs typeface="Calibri"/>
              </a:rPr>
              <a:t>a</a:t>
            </a:r>
            <a:r>
              <a:rPr sz="2400" spc="-10" dirty="0">
                <a:latin typeface="Calibri"/>
                <a:cs typeface="Calibri"/>
              </a:rPr>
              <a:t> outros métodos </a:t>
            </a:r>
            <a:r>
              <a:rPr sz="2400" spc="-5" dirty="0">
                <a:latin typeface="Calibri"/>
                <a:cs typeface="Calibri"/>
              </a:rPr>
              <a:t>que</a:t>
            </a:r>
            <a:r>
              <a:rPr sz="2400" dirty="0">
                <a:latin typeface="Calibri"/>
                <a:cs typeface="Calibri"/>
              </a:rPr>
              <a:t> </a:t>
            </a:r>
            <a:r>
              <a:rPr sz="2400" spc="-5" dirty="0">
                <a:latin typeface="Calibri"/>
                <a:cs typeface="Calibri"/>
              </a:rPr>
              <a:t>assegurem </a:t>
            </a:r>
            <a:r>
              <a:rPr sz="2400" dirty="0">
                <a:latin typeface="Calibri"/>
                <a:cs typeface="Calibri"/>
              </a:rPr>
              <a:t>o</a:t>
            </a:r>
            <a:r>
              <a:rPr sz="2400" spc="-10" dirty="0">
                <a:latin typeface="Calibri"/>
                <a:cs typeface="Calibri"/>
              </a:rPr>
              <a:t> óbito </a:t>
            </a:r>
            <a:r>
              <a:rPr sz="2400" dirty="0">
                <a:latin typeface="Calibri"/>
                <a:cs typeface="Calibri"/>
              </a:rPr>
              <a:t>após</a:t>
            </a:r>
            <a:r>
              <a:rPr sz="2400" spc="-5" dirty="0">
                <a:latin typeface="Calibri"/>
                <a:cs typeface="Calibri"/>
              </a:rPr>
              <a:t> </a:t>
            </a:r>
            <a:r>
              <a:rPr sz="2400" dirty="0">
                <a:latin typeface="Calibri"/>
                <a:cs typeface="Calibri"/>
              </a:rPr>
              <a:t>a</a:t>
            </a:r>
            <a:r>
              <a:rPr sz="2400" spc="5" dirty="0">
                <a:latin typeface="Calibri"/>
                <a:cs typeface="Calibri"/>
              </a:rPr>
              <a:t> </a:t>
            </a:r>
            <a:r>
              <a:rPr sz="2400" spc="-10" dirty="0">
                <a:latin typeface="Calibri"/>
                <a:cs typeface="Calibri"/>
              </a:rPr>
              <a:t>perda</a:t>
            </a:r>
            <a:r>
              <a:rPr sz="2400" dirty="0">
                <a:latin typeface="Calibri"/>
                <a:cs typeface="Calibri"/>
              </a:rPr>
              <a:t> </a:t>
            </a:r>
            <a:r>
              <a:rPr sz="2400" spc="-5" dirty="0">
                <a:latin typeface="Calibri"/>
                <a:cs typeface="Calibri"/>
              </a:rPr>
              <a:t>da</a:t>
            </a:r>
            <a:r>
              <a:rPr sz="2400" dirty="0">
                <a:latin typeface="Calibri"/>
                <a:cs typeface="Calibri"/>
              </a:rPr>
              <a:t> </a:t>
            </a:r>
            <a:r>
              <a:rPr sz="2400" spc="-10" dirty="0">
                <a:latin typeface="Calibri"/>
                <a:cs typeface="Calibri"/>
              </a:rPr>
              <a:t>consciência.</a:t>
            </a:r>
            <a:endParaRPr sz="24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233997" y="6082216"/>
            <a:ext cx="4803610" cy="261610"/>
          </a:xfrm>
          <a:prstGeom prst="rect">
            <a:avLst/>
          </a:prstGeom>
        </p:spPr>
        <p:txBody>
          <a:bodyPr wrap="square">
            <a:spAutoFit/>
          </a:bodyPr>
          <a:lstStyle/>
          <a:p>
            <a:r>
              <a:rPr lang="en-US" sz="1100" dirty="0">
                <a:solidFill>
                  <a:schemeClr val="bg1">
                    <a:lumMod val="75000"/>
                  </a:schemeClr>
                </a:solidFill>
              </a:rPr>
              <a:t>https://www.ccac.ca/en/facts-and-legislation/animals-in-canadian-science/</a:t>
            </a:r>
          </a:p>
        </p:txBody>
      </p:sp>
      <p:grpSp>
        <p:nvGrpSpPr>
          <p:cNvPr id="16" name="Agrupar 15">
            <a:extLst>
              <a:ext uri="{FF2B5EF4-FFF2-40B4-BE49-F238E27FC236}">
                <a16:creationId xmlns:a16="http://schemas.microsoft.com/office/drawing/2014/main" id="{8C3A7D2D-89D4-4701-9A2E-43E97CD3FC11}"/>
              </a:ext>
            </a:extLst>
          </p:cNvPr>
          <p:cNvGrpSpPr/>
          <p:nvPr/>
        </p:nvGrpSpPr>
        <p:grpSpPr>
          <a:xfrm>
            <a:off x="1792542" y="991559"/>
            <a:ext cx="8606916" cy="5427218"/>
            <a:chOff x="1451484" y="166673"/>
            <a:chExt cx="9289032" cy="6555945"/>
          </a:xfrm>
        </p:grpSpPr>
        <p:graphicFrame>
          <p:nvGraphicFramePr>
            <p:cNvPr id="10" name="Diagrama 9">
              <a:extLst>
                <a:ext uri="{FF2B5EF4-FFF2-40B4-BE49-F238E27FC236}">
                  <a16:creationId xmlns:a16="http://schemas.microsoft.com/office/drawing/2014/main" id="{C3954BBF-8A2A-4677-AFF8-F7F80FDC4855}"/>
                </a:ext>
              </a:extLst>
            </p:cNvPr>
            <p:cNvGraphicFramePr/>
            <p:nvPr>
              <p:extLst>
                <p:ext uri="{D42A27DB-BD31-4B8C-83A1-F6EECF244321}">
                  <p14:modId xmlns:p14="http://schemas.microsoft.com/office/powerpoint/2010/main" val="183989439"/>
                </p:ext>
              </p:extLst>
            </p:nvPr>
          </p:nvGraphicFramePr>
          <p:xfrm>
            <a:off x="1451484" y="166673"/>
            <a:ext cx="9289032" cy="6555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m 2">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1876" y="1597498"/>
              <a:ext cx="1444444" cy="1469206"/>
            </a:xfrm>
            <a:prstGeom prst="rect">
              <a:avLst/>
            </a:prstGeom>
          </p:spPr>
        </p:pic>
        <p:pic>
          <p:nvPicPr>
            <p:cNvPr id="5" name="Imagem 4">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292" y="5176821"/>
              <a:ext cx="1444444" cy="1460952"/>
            </a:xfrm>
            <a:prstGeom prst="rect">
              <a:avLst/>
            </a:prstGeom>
          </p:spPr>
        </p:pic>
        <p:pic>
          <p:nvPicPr>
            <p:cNvPr id="6" name="Imagem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7548" y="1597498"/>
              <a:ext cx="1444444" cy="1469206"/>
            </a:xfrm>
            <a:prstGeom prst="rect">
              <a:avLst/>
            </a:prstGeom>
          </p:spPr>
        </p:pic>
        <p:pic>
          <p:nvPicPr>
            <p:cNvPr id="7" name="Imagem 6">
              <a:hlinkClick r:id="" action="ppaction://noaction"/>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2868" y="3995464"/>
              <a:ext cx="1444444" cy="1469206"/>
            </a:xfrm>
            <a:prstGeom prst="rect">
              <a:avLst/>
            </a:prstGeom>
          </p:spPr>
        </p:pic>
        <p:pic>
          <p:nvPicPr>
            <p:cNvPr id="8" name="Imagem 7">
              <a:hlinkClick r:id="" action="ppaction://hlinkshowjump?jump=nextslid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05142" y="3995464"/>
              <a:ext cx="1466850" cy="1483614"/>
            </a:xfrm>
            <a:prstGeom prst="rect">
              <a:avLst/>
            </a:prstGeom>
          </p:spPr>
        </p:pic>
        <p:pic>
          <p:nvPicPr>
            <p:cNvPr id="9" name="Imagem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47928" y="447626"/>
              <a:ext cx="1444444" cy="1469206"/>
            </a:xfrm>
            <a:prstGeom prst="rect">
              <a:avLst/>
            </a:prstGeom>
          </p:spPr>
        </p:pic>
        <p:sp>
          <p:nvSpPr>
            <p:cNvPr id="11" name="AutoShape 2" descr="An illustration of a mouse">
              <a:extLst>
                <a:ext uri="{FF2B5EF4-FFF2-40B4-BE49-F238E27FC236}">
                  <a16:creationId xmlns:a16="http://schemas.microsoft.com/office/drawing/2014/main" id="{68D90390-D7E5-4DDD-8D96-83FF3EDDC8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4" descr="An illustration of a mouse">
              <a:extLst>
                <a:ext uri="{FF2B5EF4-FFF2-40B4-BE49-F238E27FC236}">
                  <a16:creationId xmlns:a16="http://schemas.microsoft.com/office/drawing/2014/main" id="{8145D4D5-B33A-40A0-B60E-208386A12CF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sp>
        <p:nvSpPr>
          <p:cNvPr id="13" name="CaixaDeTexto 12">
            <a:extLst>
              <a:ext uri="{FF2B5EF4-FFF2-40B4-BE49-F238E27FC236}">
                <a16:creationId xmlns:a16="http://schemas.microsoft.com/office/drawing/2014/main" id="{6E861240-3C8C-556C-8DB8-32F3547B504A}"/>
              </a:ext>
            </a:extLst>
          </p:cNvPr>
          <p:cNvSpPr txBox="1"/>
          <p:nvPr/>
        </p:nvSpPr>
        <p:spPr>
          <a:xfrm>
            <a:off x="692870" y="297570"/>
            <a:ext cx="7003330" cy="523220"/>
          </a:xfrm>
          <a:prstGeom prst="rect">
            <a:avLst/>
          </a:prstGeom>
          <a:noFill/>
        </p:spPr>
        <p:txBody>
          <a:bodyPr wrap="square">
            <a:spAutoFit/>
          </a:bodyPr>
          <a:lstStyle/>
          <a:p>
            <a:r>
              <a:rPr lang="en-US" sz="1400" dirty="0"/>
              <a:t>Ashall V, Millar K. Endpoint matrix: a conceptual tool to promote consideration of the multiple dimensions of humane endpoints. ALTEX. 2014;31(2):209-213. doi:10.14573/altex.1307261</a:t>
            </a:r>
            <a:endParaRPr lang="pt-BR" sz="1400" dirty="0"/>
          </a:p>
        </p:txBody>
      </p:sp>
    </p:spTree>
    <p:extLst>
      <p:ext uri="{BB962C8B-B14F-4D97-AF65-F5344CB8AC3E}">
        <p14:creationId xmlns:p14="http://schemas.microsoft.com/office/powerpoint/2010/main" val="358639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590803"/>
            <a:ext cx="4179570" cy="696595"/>
          </a:xfrm>
          <a:prstGeom prst="rect">
            <a:avLst/>
          </a:prstGeom>
        </p:spPr>
        <p:txBody>
          <a:bodyPr vert="horz" wrap="square" lIns="0" tIns="13335" rIns="0" bIns="0" rtlCol="0">
            <a:spAutoFit/>
          </a:bodyPr>
          <a:lstStyle/>
          <a:p>
            <a:pPr marL="12700">
              <a:lnSpc>
                <a:spcPct val="100000"/>
              </a:lnSpc>
              <a:spcBef>
                <a:spcPts val="105"/>
              </a:spcBef>
            </a:pPr>
            <a:r>
              <a:rPr spc="-10" dirty="0"/>
              <a:t>Métodos</a:t>
            </a:r>
            <a:r>
              <a:rPr spc="-75" dirty="0"/>
              <a:t> </a:t>
            </a:r>
            <a:r>
              <a:rPr spc="-5" dirty="0"/>
              <a:t>químicos</a:t>
            </a:r>
          </a:p>
        </p:txBody>
      </p:sp>
      <p:sp>
        <p:nvSpPr>
          <p:cNvPr id="3" name="object 3"/>
          <p:cNvSpPr txBox="1"/>
          <p:nvPr/>
        </p:nvSpPr>
        <p:spPr>
          <a:xfrm>
            <a:off x="916939" y="1808733"/>
            <a:ext cx="4879975" cy="4314825"/>
          </a:xfrm>
          <a:prstGeom prst="rect">
            <a:avLst/>
          </a:prstGeom>
        </p:spPr>
        <p:txBody>
          <a:bodyPr vert="horz" wrap="square" lIns="0" tIns="49530" rIns="0" bIns="0" rtlCol="0">
            <a:spAutoFit/>
          </a:bodyPr>
          <a:lstStyle/>
          <a:p>
            <a:pPr marL="241300" marR="5080" indent="-228600">
              <a:lnSpc>
                <a:spcPts val="2380"/>
              </a:lnSpc>
              <a:spcBef>
                <a:spcPts val="390"/>
              </a:spcBef>
              <a:buFont typeface="Arial MT"/>
              <a:buChar char="•"/>
              <a:tabLst>
                <a:tab pos="240665" algn="l"/>
                <a:tab pos="241300" algn="l"/>
              </a:tabLst>
            </a:pPr>
            <a:r>
              <a:rPr sz="2200" u="heavy" spc="-15" dirty="0">
                <a:uFill>
                  <a:solidFill>
                    <a:srgbClr val="000000"/>
                  </a:solidFill>
                </a:uFill>
                <a:latin typeface="Calibri"/>
                <a:cs typeface="Calibri"/>
              </a:rPr>
              <a:t>Agentes</a:t>
            </a:r>
            <a:r>
              <a:rPr sz="2200" u="heavy" spc="35" dirty="0">
                <a:uFill>
                  <a:solidFill>
                    <a:srgbClr val="000000"/>
                  </a:solidFill>
                </a:uFill>
                <a:latin typeface="Calibri"/>
                <a:cs typeface="Calibri"/>
              </a:rPr>
              <a:t> </a:t>
            </a:r>
            <a:r>
              <a:rPr sz="2200" u="heavy" spc="-15" dirty="0">
                <a:uFill>
                  <a:solidFill>
                    <a:srgbClr val="000000"/>
                  </a:solidFill>
                </a:uFill>
                <a:latin typeface="Calibri"/>
                <a:cs typeface="Calibri"/>
              </a:rPr>
              <a:t>injetáveis:</a:t>
            </a:r>
            <a:r>
              <a:rPr sz="2200" spc="-15" dirty="0">
                <a:latin typeface="Calibri"/>
                <a:cs typeface="Calibri"/>
              </a:rPr>
              <a:t> </a:t>
            </a:r>
            <a:r>
              <a:rPr sz="2200" spc="-5" dirty="0">
                <a:latin typeface="Calibri"/>
                <a:cs typeface="Calibri"/>
              </a:rPr>
              <a:t>são</a:t>
            </a:r>
            <a:r>
              <a:rPr sz="2200" spc="-10" dirty="0">
                <a:latin typeface="Calibri"/>
                <a:cs typeface="Calibri"/>
              </a:rPr>
              <a:t> </a:t>
            </a:r>
            <a:r>
              <a:rPr sz="2200" spc="-5" dirty="0">
                <a:latin typeface="Calibri"/>
                <a:cs typeface="Calibri"/>
              </a:rPr>
              <a:t>os mais</a:t>
            </a:r>
            <a:r>
              <a:rPr sz="2200" dirty="0">
                <a:latin typeface="Calibri"/>
                <a:cs typeface="Calibri"/>
              </a:rPr>
              <a:t> </a:t>
            </a:r>
            <a:r>
              <a:rPr sz="2200" spc="-5" dirty="0">
                <a:latin typeface="Calibri"/>
                <a:cs typeface="Calibri"/>
              </a:rPr>
              <a:t>indicados </a:t>
            </a:r>
            <a:r>
              <a:rPr sz="2200" spc="-480" dirty="0">
                <a:latin typeface="Calibri"/>
                <a:cs typeface="Calibri"/>
              </a:rPr>
              <a:t> </a:t>
            </a:r>
            <a:r>
              <a:rPr sz="2200" spc="-20" dirty="0">
                <a:latin typeface="Calibri"/>
                <a:cs typeface="Calibri"/>
              </a:rPr>
              <a:t>para </a:t>
            </a:r>
            <a:r>
              <a:rPr sz="2200" spc="-5" dirty="0">
                <a:latin typeface="Calibri"/>
                <a:cs typeface="Calibri"/>
              </a:rPr>
              <a:t>a maioria</a:t>
            </a:r>
            <a:r>
              <a:rPr sz="2200" dirty="0">
                <a:latin typeface="Calibri"/>
                <a:cs typeface="Calibri"/>
              </a:rPr>
              <a:t> </a:t>
            </a:r>
            <a:r>
              <a:rPr sz="2200" spc="-10" dirty="0">
                <a:latin typeface="Calibri"/>
                <a:cs typeface="Calibri"/>
              </a:rPr>
              <a:t>das</a:t>
            </a:r>
            <a:r>
              <a:rPr sz="2200" dirty="0">
                <a:latin typeface="Calibri"/>
                <a:cs typeface="Calibri"/>
              </a:rPr>
              <a:t> </a:t>
            </a:r>
            <a:r>
              <a:rPr sz="2200" spc="-5" dirty="0">
                <a:latin typeface="Calibri"/>
                <a:cs typeface="Calibri"/>
              </a:rPr>
              <a:t>espécies;</a:t>
            </a:r>
            <a:endParaRPr sz="2200">
              <a:latin typeface="Calibri"/>
              <a:cs typeface="Calibri"/>
            </a:endParaRPr>
          </a:p>
          <a:p>
            <a:pPr marL="241300" indent="-228600">
              <a:lnSpc>
                <a:spcPct val="100000"/>
              </a:lnSpc>
              <a:spcBef>
                <a:spcPts val="695"/>
              </a:spcBef>
              <a:buSzPct val="95454"/>
              <a:buFont typeface="Wingdings"/>
              <a:buChar char=""/>
              <a:tabLst>
                <a:tab pos="241300" algn="l"/>
              </a:tabLst>
            </a:pPr>
            <a:r>
              <a:rPr sz="2200" spc="-5" dirty="0">
                <a:latin typeface="Calibri"/>
                <a:cs typeface="Calibri"/>
              </a:rPr>
              <a:t>Barbitúricos;</a:t>
            </a:r>
            <a:endParaRPr sz="2200">
              <a:latin typeface="Calibri"/>
              <a:cs typeface="Calibri"/>
            </a:endParaRPr>
          </a:p>
          <a:p>
            <a:pPr marL="241300" indent="-228600">
              <a:lnSpc>
                <a:spcPct val="100000"/>
              </a:lnSpc>
              <a:spcBef>
                <a:spcPts val="730"/>
              </a:spcBef>
              <a:buSzPct val="95454"/>
              <a:buFont typeface="Wingdings"/>
              <a:buChar char=""/>
              <a:tabLst>
                <a:tab pos="241300" algn="l"/>
              </a:tabLst>
            </a:pPr>
            <a:r>
              <a:rPr sz="2200" spc="-15" dirty="0">
                <a:latin typeface="Calibri"/>
                <a:cs typeface="Calibri"/>
              </a:rPr>
              <a:t>Propofol; etomidato;</a:t>
            </a:r>
            <a:endParaRPr sz="2200">
              <a:latin typeface="Calibri"/>
              <a:cs typeface="Calibri"/>
            </a:endParaRPr>
          </a:p>
          <a:p>
            <a:pPr marL="241300" indent="-228600">
              <a:lnSpc>
                <a:spcPct val="100000"/>
              </a:lnSpc>
              <a:spcBef>
                <a:spcPts val="745"/>
              </a:spcBef>
              <a:buSzPct val="95454"/>
              <a:buFont typeface="Wingdings"/>
              <a:buChar char=""/>
              <a:tabLst>
                <a:tab pos="241300" algn="l"/>
              </a:tabLst>
            </a:pPr>
            <a:r>
              <a:rPr sz="2200" spc="-10" dirty="0">
                <a:latin typeface="Calibri"/>
                <a:cs typeface="Calibri"/>
              </a:rPr>
              <a:t>Cetamina</a:t>
            </a:r>
            <a:r>
              <a:rPr sz="2200" dirty="0">
                <a:latin typeface="Calibri"/>
                <a:cs typeface="Calibri"/>
              </a:rPr>
              <a:t> </a:t>
            </a:r>
            <a:r>
              <a:rPr sz="2200" spc="-5" dirty="0">
                <a:latin typeface="Calibri"/>
                <a:cs typeface="Calibri"/>
              </a:rPr>
              <a:t>+</a:t>
            </a:r>
            <a:r>
              <a:rPr sz="2200" spc="-10" dirty="0">
                <a:latin typeface="Calibri"/>
                <a:cs typeface="Calibri"/>
              </a:rPr>
              <a:t> xilazina;</a:t>
            </a:r>
            <a:endParaRPr sz="2200">
              <a:latin typeface="Calibri"/>
              <a:cs typeface="Calibri"/>
            </a:endParaRPr>
          </a:p>
          <a:p>
            <a:pPr>
              <a:lnSpc>
                <a:spcPct val="100000"/>
              </a:lnSpc>
              <a:spcBef>
                <a:spcPts val="35"/>
              </a:spcBef>
            </a:pPr>
            <a:endParaRPr sz="3550">
              <a:latin typeface="Calibri"/>
              <a:cs typeface="Calibri"/>
            </a:endParaRPr>
          </a:p>
          <a:p>
            <a:pPr marL="12700" marR="420370">
              <a:lnSpc>
                <a:spcPct val="90000"/>
              </a:lnSpc>
              <a:spcBef>
                <a:spcPts val="5"/>
              </a:spcBef>
            </a:pPr>
            <a:r>
              <a:rPr sz="2200" i="1" spc="-5" dirty="0">
                <a:solidFill>
                  <a:srgbClr val="006FC0"/>
                </a:solidFill>
                <a:latin typeface="Calibri"/>
                <a:cs typeface="Calibri"/>
              </a:rPr>
              <a:t>Alguns </a:t>
            </a:r>
            <a:r>
              <a:rPr sz="2200" i="1" spc="-15" dirty="0">
                <a:solidFill>
                  <a:srgbClr val="006FC0"/>
                </a:solidFill>
                <a:latin typeface="Calibri"/>
                <a:cs typeface="Calibri"/>
              </a:rPr>
              <a:t>agentes </a:t>
            </a:r>
            <a:r>
              <a:rPr sz="2200" i="1" spc="-10" dirty="0">
                <a:solidFill>
                  <a:srgbClr val="006FC0"/>
                </a:solidFill>
                <a:latin typeface="Calibri"/>
                <a:cs typeface="Calibri"/>
              </a:rPr>
              <a:t>injetáveis podem ser </a:t>
            </a:r>
            <a:r>
              <a:rPr sz="2200" i="1" spc="-5" dirty="0">
                <a:solidFill>
                  <a:srgbClr val="006FC0"/>
                </a:solidFill>
                <a:latin typeface="Calibri"/>
                <a:cs typeface="Calibri"/>
              </a:rPr>
              <a:t> </a:t>
            </a:r>
            <a:r>
              <a:rPr sz="2200" i="1" spc="-10" dirty="0">
                <a:solidFill>
                  <a:srgbClr val="006FC0"/>
                </a:solidFill>
                <a:latin typeface="Calibri"/>
                <a:cs typeface="Calibri"/>
              </a:rPr>
              <a:t>utilizados </a:t>
            </a:r>
            <a:r>
              <a:rPr sz="2200" i="1" spc="-15" dirty="0">
                <a:solidFill>
                  <a:srgbClr val="006FC0"/>
                </a:solidFill>
                <a:latin typeface="Calibri"/>
                <a:cs typeface="Calibri"/>
              </a:rPr>
              <a:t>como método complementar </a:t>
            </a:r>
            <a:r>
              <a:rPr sz="2200" i="1" spc="-10" dirty="0">
                <a:solidFill>
                  <a:srgbClr val="006FC0"/>
                </a:solidFill>
                <a:latin typeface="Calibri"/>
                <a:cs typeface="Calibri"/>
              </a:rPr>
              <a:t> </a:t>
            </a:r>
            <a:r>
              <a:rPr sz="2200" b="1" i="1" u="heavy" spc="-15" dirty="0">
                <a:solidFill>
                  <a:srgbClr val="006FC0"/>
                </a:solidFill>
                <a:uFill>
                  <a:solidFill>
                    <a:srgbClr val="006FC0"/>
                  </a:solidFill>
                </a:uFill>
                <a:latin typeface="Calibri"/>
                <a:cs typeface="Calibri"/>
              </a:rPr>
              <a:t>somente</a:t>
            </a:r>
            <a:r>
              <a:rPr sz="2200" b="1" i="1" u="heavy" spc="-5" dirty="0">
                <a:solidFill>
                  <a:srgbClr val="006FC0"/>
                </a:solidFill>
                <a:uFill>
                  <a:solidFill>
                    <a:srgbClr val="006FC0"/>
                  </a:solidFill>
                </a:uFill>
                <a:latin typeface="Calibri"/>
                <a:cs typeface="Calibri"/>
              </a:rPr>
              <a:t> após </a:t>
            </a:r>
            <a:r>
              <a:rPr sz="2200" b="1" i="1" u="heavy" spc="-10" dirty="0">
                <a:solidFill>
                  <a:srgbClr val="006FC0"/>
                </a:solidFill>
                <a:uFill>
                  <a:solidFill>
                    <a:srgbClr val="006FC0"/>
                  </a:solidFill>
                </a:uFill>
                <a:latin typeface="Calibri"/>
                <a:cs typeface="Calibri"/>
              </a:rPr>
              <a:t>anestesia</a:t>
            </a:r>
            <a:r>
              <a:rPr sz="2200" b="1" i="1" u="heavy" spc="-15" dirty="0">
                <a:solidFill>
                  <a:srgbClr val="006FC0"/>
                </a:solidFill>
                <a:uFill>
                  <a:solidFill>
                    <a:srgbClr val="006FC0"/>
                  </a:solidFill>
                </a:uFill>
                <a:latin typeface="Calibri"/>
                <a:cs typeface="Calibri"/>
              </a:rPr>
              <a:t> </a:t>
            </a:r>
            <a:r>
              <a:rPr sz="2200" b="1" i="1" u="heavy" spc="-5" dirty="0">
                <a:solidFill>
                  <a:srgbClr val="006FC0"/>
                </a:solidFill>
                <a:uFill>
                  <a:solidFill>
                    <a:srgbClr val="006FC0"/>
                  </a:solidFill>
                </a:uFill>
                <a:latin typeface="Calibri"/>
                <a:cs typeface="Calibri"/>
              </a:rPr>
              <a:t>geral.</a:t>
            </a:r>
            <a:r>
              <a:rPr sz="2200" b="1" i="1" spc="20" dirty="0">
                <a:solidFill>
                  <a:srgbClr val="006FC0"/>
                </a:solidFill>
                <a:latin typeface="Calibri"/>
                <a:cs typeface="Calibri"/>
              </a:rPr>
              <a:t> </a:t>
            </a:r>
            <a:r>
              <a:rPr sz="2200" i="1" spc="-10" dirty="0">
                <a:solidFill>
                  <a:srgbClr val="006FC0"/>
                </a:solidFill>
                <a:latin typeface="Calibri"/>
                <a:cs typeface="Calibri"/>
              </a:rPr>
              <a:t>Ex.: </a:t>
            </a:r>
            <a:r>
              <a:rPr sz="2200" i="1" spc="-5" dirty="0">
                <a:solidFill>
                  <a:srgbClr val="006FC0"/>
                </a:solidFill>
                <a:latin typeface="Calibri"/>
                <a:cs typeface="Calibri"/>
              </a:rPr>
              <a:t> </a:t>
            </a:r>
            <a:r>
              <a:rPr sz="2200" i="1" spc="-15" dirty="0">
                <a:solidFill>
                  <a:srgbClr val="006FC0"/>
                </a:solidFill>
                <a:latin typeface="Calibri"/>
                <a:cs typeface="Calibri"/>
              </a:rPr>
              <a:t>anestésicos</a:t>
            </a:r>
            <a:r>
              <a:rPr sz="2200" i="1" dirty="0">
                <a:solidFill>
                  <a:srgbClr val="006FC0"/>
                </a:solidFill>
                <a:latin typeface="Calibri"/>
                <a:cs typeface="Calibri"/>
              </a:rPr>
              <a:t> </a:t>
            </a:r>
            <a:r>
              <a:rPr sz="2200" i="1" spc="-10" dirty="0">
                <a:solidFill>
                  <a:srgbClr val="006FC0"/>
                </a:solidFill>
                <a:latin typeface="Calibri"/>
                <a:cs typeface="Calibri"/>
              </a:rPr>
              <a:t>dissociativos;</a:t>
            </a:r>
            <a:r>
              <a:rPr sz="2200" i="1" spc="-25" dirty="0">
                <a:solidFill>
                  <a:srgbClr val="006FC0"/>
                </a:solidFill>
                <a:latin typeface="Calibri"/>
                <a:cs typeface="Calibri"/>
              </a:rPr>
              <a:t> </a:t>
            </a:r>
            <a:r>
              <a:rPr sz="2200" i="1" spc="-10" dirty="0">
                <a:solidFill>
                  <a:srgbClr val="006FC0"/>
                </a:solidFill>
                <a:latin typeface="Calibri"/>
                <a:cs typeface="Calibri"/>
              </a:rPr>
              <a:t>bloqueadores </a:t>
            </a:r>
            <a:r>
              <a:rPr sz="2200" i="1" spc="-480" dirty="0">
                <a:solidFill>
                  <a:srgbClr val="006FC0"/>
                </a:solidFill>
                <a:latin typeface="Calibri"/>
                <a:cs typeface="Calibri"/>
              </a:rPr>
              <a:t> </a:t>
            </a:r>
            <a:r>
              <a:rPr sz="2200" i="1" spc="-10" dirty="0">
                <a:solidFill>
                  <a:srgbClr val="006FC0"/>
                </a:solidFill>
                <a:latin typeface="Calibri"/>
                <a:cs typeface="Calibri"/>
              </a:rPr>
              <a:t>neuromusculares; cloreto </a:t>
            </a:r>
            <a:r>
              <a:rPr sz="2200" i="1" spc="-5" dirty="0">
                <a:solidFill>
                  <a:srgbClr val="006FC0"/>
                </a:solidFill>
                <a:latin typeface="Calibri"/>
                <a:cs typeface="Calibri"/>
              </a:rPr>
              <a:t>de </a:t>
            </a:r>
            <a:r>
              <a:rPr sz="2200" i="1" spc="-10" dirty="0">
                <a:solidFill>
                  <a:srgbClr val="006FC0"/>
                </a:solidFill>
                <a:latin typeface="Calibri"/>
                <a:cs typeface="Calibri"/>
              </a:rPr>
              <a:t>potássio; </a:t>
            </a:r>
            <a:r>
              <a:rPr sz="2200" i="1" spc="-5" dirty="0">
                <a:solidFill>
                  <a:srgbClr val="006FC0"/>
                </a:solidFill>
                <a:latin typeface="Calibri"/>
                <a:cs typeface="Calibri"/>
              </a:rPr>
              <a:t> </a:t>
            </a:r>
            <a:r>
              <a:rPr sz="2200" i="1" spc="-10" dirty="0">
                <a:solidFill>
                  <a:srgbClr val="006FC0"/>
                </a:solidFill>
                <a:latin typeface="Calibri"/>
                <a:cs typeface="Calibri"/>
              </a:rPr>
              <a:t>hidrato</a:t>
            </a:r>
            <a:r>
              <a:rPr sz="2200" i="1" spc="-25" dirty="0">
                <a:solidFill>
                  <a:srgbClr val="006FC0"/>
                </a:solidFill>
                <a:latin typeface="Calibri"/>
                <a:cs typeface="Calibri"/>
              </a:rPr>
              <a:t> </a:t>
            </a:r>
            <a:r>
              <a:rPr sz="2200" i="1" spc="-5" dirty="0">
                <a:solidFill>
                  <a:srgbClr val="006FC0"/>
                </a:solidFill>
                <a:latin typeface="Calibri"/>
                <a:cs typeface="Calibri"/>
              </a:rPr>
              <a:t>de cloral.</a:t>
            </a:r>
            <a:endParaRPr sz="2200">
              <a:latin typeface="Calibri"/>
              <a:cs typeface="Calibri"/>
            </a:endParaRPr>
          </a:p>
        </p:txBody>
      </p:sp>
      <p:sp>
        <p:nvSpPr>
          <p:cNvPr id="4" name="object 4"/>
          <p:cNvSpPr/>
          <p:nvPr/>
        </p:nvSpPr>
        <p:spPr>
          <a:xfrm>
            <a:off x="10421111" y="1363980"/>
            <a:ext cx="946785" cy="922019"/>
          </a:xfrm>
          <a:custGeom>
            <a:avLst/>
            <a:gdLst/>
            <a:ahLst/>
            <a:cxnLst/>
            <a:rect l="l" t="t" r="r" b="b"/>
            <a:pathLst>
              <a:path w="946784" h="922019">
                <a:moveTo>
                  <a:pt x="473202" y="0"/>
                </a:moveTo>
                <a:lnTo>
                  <a:pt x="424815" y="2379"/>
                </a:lnTo>
                <a:lnTo>
                  <a:pt x="377828" y="9365"/>
                </a:lnTo>
                <a:lnTo>
                  <a:pt x="332477" y="20723"/>
                </a:lnTo>
                <a:lnTo>
                  <a:pt x="289000" y="36224"/>
                </a:lnTo>
                <a:lnTo>
                  <a:pt x="247635" y="55636"/>
                </a:lnTo>
                <a:lnTo>
                  <a:pt x="208619" y="78726"/>
                </a:lnTo>
                <a:lnTo>
                  <a:pt x="172191" y="105263"/>
                </a:lnTo>
                <a:lnTo>
                  <a:pt x="138588" y="135016"/>
                </a:lnTo>
                <a:lnTo>
                  <a:pt x="108048" y="167753"/>
                </a:lnTo>
                <a:lnTo>
                  <a:pt x="80809" y="203243"/>
                </a:lnTo>
                <a:lnTo>
                  <a:pt x="57108" y="241253"/>
                </a:lnTo>
                <a:lnTo>
                  <a:pt x="37183" y="281553"/>
                </a:lnTo>
                <a:lnTo>
                  <a:pt x="21272" y="323909"/>
                </a:lnTo>
                <a:lnTo>
                  <a:pt x="9612" y="368092"/>
                </a:lnTo>
                <a:lnTo>
                  <a:pt x="2442" y="413870"/>
                </a:lnTo>
                <a:lnTo>
                  <a:pt x="0" y="461010"/>
                </a:lnTo>
                <a:lnTo>
                  <a:pt x="2442" y="508149"/>
                </a:lnTo>
                <a:lnTo>
                  <a:pt x="9612" y="553927"/>
                </a:lnTo>
                <a:lnTo>
                  <a:pt x="21272" y="598110"/>
                </a:lnTo>
                <a:lnTo>
                  <a:pt x="37183" y="640466"/>
                </a:lnTo>
                <a:lnTo>
                  <a:pt x="57108" y="680766"/>
                </a:lnTo>
                <a:lnTo>
                  <a:pt x="80809" y="718776"/>
                </a:lnTo>
                <a:lnTo>
                  <a:pt x="108048" y="754266"/>
                </a:lnTo>
                <a:lnTo>
                  <a:pt x="138588" y="787003"/>
                </a:lnTo>
                <a:lnTo>
                  <a:pt x="172191" y="816756"/>
                </a:lnTo>
                <a:lnTo>
                  <a:pt x="208619" y="843293"/>
                </a:lnTo>
                <a:lnTo>
                  <a:pt x="247635" y="866383"/>
                </a:lnTo>
                <a:lnTo>
                  <a:pt x="289000" y="885795"/>
                </a:lnTo>
                <a:lnTo>
                  <a:pt x="332477" y="901296"/>
                </a:lnTo>
                <a:lnTo>
                  <a:pt x="377828" y="912654"/>
                </a:lnTo>
                <a:lnTo>
                  <a:pt x="424815" y="919640"/>
                </a:lnTo>
                <a:lnTo>
                  <a:pt x="473202" y="922020"/>
                </a:lnTo>
                <a:lnTo>
                  <a:pt x="521588" y="919640"/>
                </a:lnTo>
                <a:lnTo>
                  <a:pt x="568575" y="912654"/>
                </a:lnTo>
                <a:lnTo>
                  <a:pt x="613926" y="901296"/>
                </a:lnTo>
                <a:lnTo>
                  <a:pt x="657403" y="885795"/>
                </a:lnTo>
                <a:lnTo>
                  <a:pt x="698768" y="866383"/>
                </a:lnTo>
                <a:lnTo>
                  <a:pt x="737784" y="843293"/>
                </a:lnTo>
                <a:lnTo>
                  <a:pt x="774212" y="816756"/>
                </a:lnTo>
                <a:lnTo>
                  <a:pt x="807815" y="787003"/>
                </a:lnTo>
                <a:lnTo>
                  <a:pt x="838355" y="754266"/>
                </a:lnTo>
                <a:lnTo>
                  <a:pt x="865594" y="718776"/>
                </a:lnTo>
                <a:lnTo>
                  <a:pt x="889295" y="680766"/>
                </a:lnTo>
                <a:lnTo>
                  <a:pt x="909220" y="640466"/>
                </a:lnTo>
                <a:lnTo>
                  <a:pt x="925131" y="598110"/>
                </a:lnTo>
                <a:lnTo>
                  <a:pt x="936791" y="553927"/>
                </a:lnTo>
                <a:lnTo>
                  <a:pt x="943961" y="508149"/>
                </a:lnTo>
                <a:lnTo>
                  <a:pt x="946404" y="461010"/>
                </a:lnTo>
                <a:lnTo>
                  <a:pt x="943961" y="413870"/>
                </a:lnTo>
                <a:lnTo>
                  <a:pt x="936791" y="368092"/>
                </a:lnTo>
                <a:lnTo>
                  <a:pt x="925131" y="323909"/>
                </a:lnTo>
                <a:lnTo>
                  <a:pt x="909220" y="281553"/>
                </a:lnTo>
                <a:lnTo>
                  <a:pt x="889295" y="241253"/>
                </a:lnTo>
                <a:lnTo>
                  <a:pt x="865594" y="203243"/>
                </a:lnTo>
                <a:lnTo>
                  <a:pt x="838355" y="167753"/>
                </a:lnTo>
                <a:lnTo>
                  <a:pt x="807815" y="135016"/>
                </a:lnTo>
                <a:lnTo>
                  <a:pt x="774212" y="105263"/>
                </a:lnTo>
                <a:lnTo>
                  <a:pt x="737784" y="78726"/>
                </a:lnTo>
                <a:lnTo>
                  <a:pt x="698768" y="55636"/>
                </a:lnTo>
                <a:lnTo>
                  <a:pt x="657403" y="36224"/>
                </a:lnTo>
                <a:lnTo>
                  <a:pt x="613926" y="20723"/>
                </a:lnTo>
                <a:lnTo>
                  <a:pt x="568575" y="9365"/>
                </a:lnTo>
                <a:lnTo>
                  <a:pt x="521588" y="2379"/>
                </a:lnTo>
                <a:lnTo>
                  <a:pt x="473202" y="0"/>
                </a:lnTo>
                <a:close/>
              </a:path>
            </a:pathLst>
          </a:custGeom>
          <a:solidFill>
            <a:srgbClr val="EC7C30"/>
          </a:solidFill>
        </p:spPr>
        <p:txBody>
          <a:bodyPr wrap="square" lIns="0" tIns="0" rIns="0" bIns="0" rtlCol="0"/>
          <a:lstStyle/>
          <a:p>
            <a:endParaRPr/>
          </a:p>
        </p:txBody>
      </p:sp>
      <p:grpSp>
        <p:nvGrpSpPr>
          <p:cNvPr id="5" name="object 5"/>
          <p:cNvGrpSpPr/>
          <p:nvPr/>
        </p:nvGrpSpPr>
        <p:grpSpPr>
          <a:xfrm>
            <a:off x="6005448" y="0"/>
            <a:ext cx="6186805" cy="6858000"/>
            <a:chOff x="6005448" y="0"/>
            <a:chExt cx="6186805" cy="6858000"/>
          </a:xfrm>
        </p:grpSpPr>
        <p:pic>
          <p:nvPicPr>
            <p:cNvPr id="6" name="object 6"/>
            <p:cNvPicPr/>
            <p:nvPr/>
          </p:nvPicPr>
          <p:blipFill>
            <a:blip r:embed="rId2" cstate="print"/>
            <a:stretch>
              <a:fillRect/>
            </a:stretch>
          </p:blipFill>
          <p:spPr>
            <a:xfrm>
              <a:off x="7901939" y="2727960"/>
              <a:ext cx="4290059" cy="4130036"/>
            </a:xfrm>
            <a:prstGeom prst="rect">
              <a:avLst/>
            </a:prstGeom>
          </p:spPr>
        </p:pic>
        <p:sp>
          <p:nvSpPr>
            <p:cNvPr id="7" name="object 7"/>
            <p:cNvSpPr/>
            <p:nvPr/>
          </p:nvSpPr>
          <p:spPr>
            <a:xfrm>
              <a:off x="6068948" y="1710182"/>
              <a:ext cx="1475105" cy="1574800"/>
            </a:xfrm>
            <a:custGeom>
              <a:avLst/>
              <a:gdLst/>
              <a:ahLst/>
              <a:cxnLst/>
              <a:rect l="l" t="t" r="r" b="b"/>
              <a:pathLst>
                <a:path w="1475104" h="1574800">
                  <a:moveTo>
                    <a:pt x="0" y="0"/>
                  </a:moveTo>
                  <a:lnTo>
                    <a:pt x="9814" y="48704"/>
                  </a:lnTo>
                  <a:lnTo>
                    <a:pt x="20783" y="96978"/>
                  </a:lnTo>
                  <a:lnTo>
                    <a:pt x="32890" y="144806"/>
                  </a:lnTo>
                  <a:lnTo>
                    <a:pt x="46123" y="192174"/>
                  </a:lnTo>
                  <a:lnTo>
                    <a:pt x="60465" y="239065"/>
                  </a:lnTo>
                  <a:lnTo>
                    <a:pt x="75904" y="285465"/>
                  </a:lnTo>
                  <a:lnTo>
                    <a:pt x="92424" y="331358"/>
                  </a:lnTo>
                  <a:lnTo>
                    <a:pt x="110012" y="376728"/>
                  </a:lnTo>
                  <a:lnTo>
                    <a:pt x="128652" y="421560"/>
                  </a:lnTo>
                  <a:lnTo>
                    <a:pt x="148330" y="465839"/>
                  </a:lnTo>
                  <a:lnTo>
                    <a:pt x="169033" y="509550"/>
                  </a:lnTo>
                  <a:lnTo>
                    <a:pt x="190745" y="552676"/>
                  </a:lnTo>
                  <a:lnTo>
                    <a:pt x="213452" y="595203"/>
                  </a:lnTo>
                  <a:lnTo>
                    <a:pt x="237140" y="637115"/>
                  </a:lnTo>
                  <a:lnTo>
                    <a:pt x="261794" y="678396"/>
                  </a:lnTo>
                  <a:lnTo>
                    <a:pt x="287400" y="719032"/>
                  </a:lnTo>
                  <a:lnTo>
                    <a:pt x="313944" y="759007"/>
                  </a:lnTo>
                  <a:lnTo>
                    <a:pt x="341410" y="798305"/>
                  </a:lnTo>
                  <a:lnTo>
                    <a:pt x="369785" y="836912"/>
                  </a:lnTo>
                  <a:lnTo>
                    <a:pt x="399055" y="874811"/>
                  </a:lnTo>
                  <a:lnTo>
                    <a:pt x="429204" y="911987"/>
                  </a:lnTo>
                  <a:lnTo>
                    <a:pt x="460219" y="948425"/>
                  </a:lnTo>
                  <a:lnTo>
                    <a:pt x="492085" y="984110"/>
                  </a:lnTo>
                  <a:lnTo>
                    <a:pt x="524788" y="1019025"/>
                  </a:lnTo>
                  <a:lnTo>
                    <a:pt x="558313" y="1053156"/>
                  </a:lnTo>
                  <a:lnTo>
                    <a:pt x="592645" y="1086488"/>
                  </a:lnTo>
                  <a:lnTo>
                    <a:pt x="627771" y="1119004"/>
                  </a:lnTo>
                  <a:lnTo>
                    <a:pt x="663676" y="1150690"/>
                  </a:lnTo>
                  <a:lnTo>
                    <a:pt x="700346" y="1181529"/>
                  </a:lnTo>
                  <a:lnTo>
                    <a:pt x="737766" y="1211508"/>
                  </a:lnTo>
                  <a:lnTo>
                    <a:pt x="775922" y="1240609"/>
                  </a:lnTo>
                  <a:lnTo>
                    <a:pt x="814799" y="1268819"/>
                  </a:lnTo>
                  <a:lnTo>
                    <a:pt x="854383" y="1296120"/>
                  </a:lnTo>
                  <a:lnTo>
                    <a:pt x="894659" y="1322499"/>
                  </a:lnTo>
                  <a:lnTo>
                    <a:pt x="935614" y="1347939"/>
                  </a:lnTo>
                  <a:lnTo>
                    <a:pt x="977233" y="1372426"/>
                  </a:lnTo>
                  <a:lnTo>
                    <a:pt x="1019500" y="1395943"/>
                  </a:lnTo>
                  <a:lnTo>
                    <a:pt x="1062403" y="1418476"/>
                  </a:lnTo>
                  <a:lnTo>
                    <a:pt x="1105927" y="1440008"/>
                  </a:lnTo>
                  <a:lnTo>
                    <a:pt x="1150056" y="1460525"/>
                  </a:lnTo>
                  <a:lnTo>
                    <a:pt x="1194777" y="1480011"/>
                  </a:lnTo>
                  <a:lnTo>
                    <a:pt x="1240076" y="1498451"/>
                  </a:lnTo>
                  <a:lnTo>
                    <a:pt x="1285937" y="1515830"/>
                  </a:lnTo>
                  <a:lnTo>
                    <a:pt x="1332347" y="1532131"/>
                  </a:lnTo>
                  <a:lnTo>
                    <a:pt x="1379291" y="1547340"/>
                  </a:lnTo>
                  <a:lnTo>
                    <a:pt x="1426755" y="1561441"/>
                  </a:lnTo>
                  <a:lnTo>
                    <a:pt x="1474724" y="1574418"/>
                  </a:lnTo>
                </a:path>
              </a:pathLst>
            </a:custGeom>
            <a:ln w="127000">
              <a:solidFill>
                <a:srgbClr val="FFC000"/>
              </a:solidFill>
              <a:prstDash val="lgDash"/>
            </a:ln>
          </p:spPr>
          <p:txBody>
            <a:bodyPr wrap="square" lIns="0" tIns="0" rIns="0" bIns="0" rtlCol="0"/>
            <a:lstStyle/>
            <a:p>
              <a:endParaRPr/>
            </a:p>
          </p:txBody>
        </p:sp>
        <p:pic>
          <p:nvPicPr>
            <p:cNvPr id="8" name="object 8"/>
            <p:cNvPicPr/>
            <p:nvPr/>
          </p:nvPicPr>
          <p:blipFill>
            <a:blip r:embed="rId3" cstate="print"/>
            <a:stretch>
              <a:fillRect/>
            </a:stretch>
          </p:blipFill>
          <p:spPr>
            <a:xfrm>
              <a:off x="6262115" y="0"/>
              <a:ext cx="3518916" cy="3008376"/>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172" y="546049"/>
            <a:ext cx="3420745" cy="574675"/>
          </a:xfrm>
          <a:prstGeom prst="rect">
            <a:avLst/>
          </a:prstGeom>
        </p:spPr>
        <p:txBody>
          <a:bodyPr vert="horz" wrap="square" lIns="0" tIns="12700" rIns="0" bIns="0" rtlCol="0">
            <a:spAutoFit/>
          </a:bodyPr>
          <a:lstStyle/>
          <a:p>
            <a:pPr marL="12700">
              <a:lnSpc>
                <a:spcPct val="100000"/>
              </a:lnSpc>
              <a:spcBef>
                <a:spcPts val="100"/>
              </a:spcBef>
            </a:pPr>
            <a:r>
              <a:rPr sz="3600" spc="-10" dirty="0"/>
              <a:t>Métodos</a:t>
            </a:r>
            <a:r>
              <a:rPr sz="3600" spc="-55" dirty="0"/>
              <a:t> </a:t>
            </a:r>
            <a:r>
              <a:rPr sz="3600" spc="-10" dirty="0"/>
              <a:t>químicos</a:t>
            </a:r>
            <a:endParaRPr sz="3600"/>
          </a:p>
        </p:txBody>
      </p:sp>
      <p:grpSp>
        <p:nvGrpSpPr>
          <p:cNvPr id="3" name="object 3"/>
          <p:cNvGrpSpPr/>
          <p:nvPr/>
        </p:nvGrpSpPr>
        <p:grpSpPr>
          <a:xfrm>
            <a:off x="8116823" y="0"/>
            <a:ext cx="4075429" cy="3340735"/>
            <a:chOff x="8116823" y="0"/>
            <a:chExt cx="4075429" cy="3340735"/>
          </a:xfrm>
        </p:grpSpPr>
        <p:sp>
          <p:nvSpPr>
            <p:cNvPr id="4" name="object 4"/>
            <p:cNvSpPr/>
            <p:nvPr/>
          </p:nvSpPr>
          <p:spPr>
            <a:xfrm>
              <a:off x="11094720" y="0"/>
              <a:ext cx="1097280" cy="1097280"/>
            </a:xfrm>
            <a:custGeom>
              <a:avLst/>
              <a:gdLst/>
              <a:ahLst/>
              <a:cxnLst/>
              <a:rect l="l" t="t" r="r" b="b"/>
              <a:pathLst>
                <a:path w="1097279" h="1097280">
                  <a:moveTo>
                    <a:pt x="1097280" y="0"/>
                  </a:moveTo>
                  <a:lnTo>
                    <a:pt x="0" y="0"/>
                  </a:lnTo>
                  <a:lnTo>
                    <a:pt x="178269" y="178282"/>
                  </a:lnTo>
                  <a:lnTo>
                    <a:pt x="0" y="356616"/>
                  </a:lnTo>
                  <a:lnTo>
                    <a:pt x="323723" y="680339"/>
                  </a:lnTo>
                  <a:lnTo>
                    <a:pt x="502056" y="502069"/>
                  </a:lnTo>
                  <a:lnTo>
                    <a:pt x="1097280" y="1097280"/>
                  </a:lnTo>
                  <a:lnTo>
                    <a:pt x="1097280" y="0"/>
                  </a:lnTo>
                  <a:close/>
                </a:path>
              </a:pathLst>
            </a:custGeom>
            <a:solidFill>
              <a:srgbClr val="FFC000">
                <a:alpha val="30195"/>
              </a:srgbClr>
            </a:solidFill>
          </p:spPr>
          <p:txBody>
            <a:bodyPr wrap="square" lIns="0" tIns="0" rIns="0" bIns="0" rtlCol="0"/>
            <a:lstStyle/>
            <a:p>
              <a:endParaRPr/>
            </a:p>
          </p:txBody>
        </p:sp>
        <p:pic>
          <p:nvPicPr>
            <p:cNvPr id="5" name="object 5"/>
            <p:cNvPicPr/>
            <p:nvPr/>
          </p:nvPicPr>
          <p:blipFill>
            <a:blip r:embed="rId2" cstate="print"/>
            <a:stretch>
              <a:fillRect/>
            </a:stretch>
          </p:blipFill>
          <p:spPr>
            <a:xfrm>
              <a:off x="8116823" y="705612"/>
              <a:ext cx="3128772" cy="2634995"/>
            </a:xfrm>
            <a:prstGeom prst="rect">
              <a:avLst/>
            </a:prstGeom>
          </p:spPr>
        </p:pic>
      </p:grpSp>
      <p:pic>
        <p:nvPicPr>
          <p:cNvPr id="6" name="object 6"/>
          <p:cNvPicPr/>
          <p:nvPr/>
        </p:nvPicPr>
        <p:blipFill>
          <a:blip r:embed="rId3" cstate="print"/>
          <a:stretch>
            <a:fillRect/>
          </a:stretch>
        </p:blipFill>
        <p:spPr>
          <a:xfrm>
            <a:off x="9218676" y="3596640"/>
            <a:ext cx="2026920" cy="2026920"/>
          </a:xfrm>
          <a:prstGeom prst="rect">
            <a:avLst/>
          </a:prstGeom>
        </p:spPr>
      </p:pic>
      <p:sp>
        <p:nvSpPr>
          <p:cNvPr id="7" name="object 7"/>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1C4">
              <a:alpha val="30195"/>
            </a:srgbClr>
          </a:solidFill>
        </p:spPr>
        <p:txBody>
          <a:bodyPr wrap="square" lIns="0" tIns="0" rIns="0" bIns="0" rtlCol="0"/>
          <a:lstStyle/>
          <a:p>
            <a:endParaRPr/>
          </a:p>
        </p:txBody>
      </p:sp>
      <p:sp>
        <p:nvSpPr>
          <p:cNvPr id="8" name="object 8"/>
          <p:cNvSpPr txBox="1"/>
          <p:nvPr/>
        </p:nvSpPr>
        <p:spPr>
          <a:xfrm>
            <a:off x="722172" y="1674126"/>
            <a:ext cx="9059545" cy="4893945"/>
          </a:xfrm>
          <a:prstGeom prst="rect">
            <a:avLst/>
          </a:prstGeom>
        </p:spPr>
        <p:txBody>
          <a:bodyPr vert="horz" wrap="square" lIns="0" tIns="107950" rIns="0" bIns="0" rtlCol="0">
            <a:spAutoFit/>
          </a:bodyPr>
          <a:lstStyle/>
          <a:p>
            <a:pPr marL="12700">
              <a:lnSpc>
                <a:spcPct val="100000"/>
              </a:lnSpc>
              <a:spcBef>
                <a:spcPts val="850"/>
              </a:spcBef>
            </a:pPr>
            <a:r>
              <a:rPr sz="2000" u="heavy" spc="-10" dirty="0">
                <a:uFill>
                  <a:solidFill>
                    <a:srgbClr val="000000"/>
                  </a:solidFill>
                </a:uFill>
                <a:latin typeface="Calibri"/>
                <a:cs typeface="Calibri"/>
              </a:rPr>
              <a:t>Agentes</a:t>
            </a:r>
            <a:r>
              <a:rPr sz="2000" u="heavy" spc="-20" dirty="0">
                <a:uFill>
                  <a:solidFill>
                    <a:srgbClr val="000000"/>
                  </a:solidFill>
                </a:uFill>
                <a:latin typeface="Calibri"/>
                <a:cs typeface="Calibri"/>
              </a:rPr>
              <a:t> </a:t>
            </a:r>
            <a:r>
              <a:rPr sz="2000" u="heavy" spc="-10" dirty="0">
                <a:uFill>
                  <a:solidFill>
                    <a:srgbClr val="000000"/>
                  </a:solidFill>
                </a:uFill>
                <a:latin typeface="Calibri"/>
                <a:cs typeface="Calibri"/>
              </a:rPr>
              <a:t>inalatórios</a:t>
            </a:r>
            <a:r>
              <a:rPr sz="2000" spc="-10" dirty="0">
                <a:latin typeface="Calibri"/>
                <a:cs typeface="Calibri"/>
              </a:rPr>
              <a:t>:</a:t>
            </a:r>
            <a:endParaRPr sz="2000">
              <a:latin typeface="Calibri"/>
              <a:cs typeface="Calibri"/>
            </a:endParaRPr>
          </a:p>
          <a:p>
            <a:pPr marL="241300" indent="-229235">
              <a:lnSpc>
                <a:spcPts val="2280"/>
              </a:lnSpc>
              <a:spcBef>
                <a:spcPts val="755"/>
              </a:spcBef>
              <a:buFont typeface="Wingdings"/>
              <a:buChar char=""/>
              <a:tabLst>
                <a:tab pos="241935" algn="l"/>
              </a:tabLst>
            </a:pPr>
            <a:r>
              <a:rPr sz="2000" dirty="0">
                <a:latin typeface="Calibri"/>
                <a:cs typeface="Calibri"/>
              </a:rPr>
              <a:t>A</a:t>
            </a:r>
            <a:r>
              <a:rPr sz="2000" spc="-5" dirty="0">
                <a:latin typeface="Calibri"/>
                <a:cs typeface="Calibri"/>
              </a:rPr>
              <a:t> </a:t>
            </a:r>
            <a:r>
              <a:rPr sz="2000" spc="-10" dirty="0">
                <a:latin typeface="Calibri"/>
                <a:cs typeface="Calibri"/>
              </a:rPr>
              <a:t>morte</a:t>
            </a:r>
            <a:r>
              <a:rPr sz="2000" spc="15" dirty="0">
                <a:latin typeface="Calibri"/>
                <a:cs typeface="Calibri"/>
              </a:rPr>
              <a:t> </a:t>
            </a:r>
            <a:r>
              <a:rPr sz="2000" dirty="0">
                <a:latin typeface="Calibri"/>
                <a:cs typeface="Calibri"/>
              </a:rPr>
              <a:t>é</a:t>
            </a:r>
            <a:r>
              <a:rPr sz="2000" spc="5" dirty="0">
                <a:latin typeface="Calibri"/>
                <a:cs typeface="Calibri"/>
              </a:rPr>
              <a:t> </a:t>
            </a:r>
            <a:r>
              <a:rPr sz="2000" dirty="0">
                <a:latin typeface="Calibri"/>
                <a:cs typeface="Calibri"/>
              </a:rPr>
              <a:t>causada</a:t>
            </a:r>
            <a:r>
              <a:rPr sz="2000" spc="-5" dirty="0">
                <a:latin typeface="Calibri"/>
                <a:cs typeface="Calibri"/>
              </a:rPr>
              <a:t> por</a:t>
            </a:r>
            <a:r>
              <a:rPr sz="2000" spc="-10" dirty="0">
                <a:latin typeface="Calibri"/>
                <a:cs typeface="Calibri"/>
              </a:rPr>
              <a:t> overdose</a:t>
            </a:r>
            <a:r>
              <a:rPr sz="2000" spc="-5" dirty="0">
                <a:latin typeface="Calibri"/>
                <a:cs typeface="Calibri"/>
              </a:rPr>
              <a:t> </a:t>
            </a:r>
            <a:r>
              <a:rPr sz="2000" dirty="0">
                <a:latin typeface="Calibri"/>
                <a:cs typeface="Calibri"/>
              </a:rPr>
              <a:t>de</a:t>
            </a:r>
            <a:r>
              <a:rPr sz="2000" spc="-5" dirty="0">
                <a:latin typeface="Calibri"/>
                <a:cs typeface="Calibri"/>
              </a:rPr>
              <a:t> </a:t>
            </a:r>
            <a:r>
              <a:rPr sz="2000" spc="-10" dirty="0">
                <a:latin typeface="Calibri"/>
                <a:cs typeface="Calibri"/>
              </a:rPr>
              <a:t>anestésicos</a:t>
            </a:r>
            <a:r>
              <a:rPr sz="2000" spc="20" dirty="0">
                <a:latin typeface="Calibri"/>
                <a:cs typeface="Calibri"/>
              </a:rPr>
              <a:t> </a:t>
            </a:r>
            <a:r>
              <a:rPr sz="2000" spc="-10" dirty="0">
                <a:latin typeface="Calibri"/>
                <a:cs typeface="Calibri"/>
              </a:rPr>
              <a:t>inalatórios</a:t>
            </a:r>
            <a:r>
              <a:rPr sz="2000" spc="25" dirty="0">
                <a:latin typeface="Calibri"/>
                <a:cs typeface="Calibri"/>
              </a:rPr>
              <a:t> </a:t>
            </a:r>
            <a:r>
              <a:rPr sz="2000" spc="-15" dirty="0">
                <a:latin typeface="Calibri"/>
                <a:cs typeface="Calibri"/>
              </a:rPr>
              <a:t>(ex.</a:t>
            </a:r>
            <a:endParaRPr sz="2000">
              <a:latin typeface="Calibri"/>
              <a:cs typeface="Calibri"/>
            </a:endParaRPr>
          </a:p>
          <a:p>
            <a:pPr marL="241300">
              <a:lnSpc>
                <a:spcPts val="2280"/>
              </a:lnSpc>
            </a:pPr>
            <a:r>
              <a:rPr sz="2000" spc="-5" dirty="0">
                <a:latin typeface="Calibri"/>
                <a:cs typeface="Calibri"/>
              </a:rPr>
              <a:t>isoflurano);</a:t>
            </a:r>
            <a:endParaRPr sz="2000">
              <a:latin typeface="Calibri"/>
              <a:cs typeface="Calibri"/>
            </a:endParaRPr>
          </a:p>
          <a:p>
            <a:pPr marL="241300" marR="2625090" indent="-229235">
              <a:lnSpc>
                <a:spcPts val="2160"/>
              </a:lnSpc>
              <a:spcBef>
                <a:spcPts val="1040"/>
              </a:spcBef>
              <a:buFont typeface="Wingdings"/>
              <a:buChar char=""/>
              <a:tabLst>
                <a:tab pos="241935" algn="l"/>
              </a:tabLst>
            </a:pPr>
            <a:r>
              <a:rPr sz="2000" spc="-10" dirty="0">
                <a:latin typeface="Calibri"/>
                <a:cs typeface="Calibri"/>
              </a:rPr>
              <a:t>Utilizar</a:t>
            </a:r>
            <a:r>
              <a:rPr sz="2000" spc="25" dirty="0">
                <a:latin typeface="Calibri"/>
                <a:cs typeface="Calibri"/>
              </a:rPr>
              <a:t> </a:t>
            </a:r>
            <a:r>
              <a:rPr sz="2000" spc="-5" dirty="0">
                <a:latin typeface="Calibri"/>
                <a:cs typeface="Calibri"/>
              </a:rPr>
              <a:t>equipamento</a:t>
            </a:r>
            <a:r>
              <a:rPr sz="2000" spc="5" dirty="0">
                <a:latin typeface="Calibri"/>
                <a:cs typeface="Calibri"/>
              </a:rPr>
              <a:t> </a:t>
            </a:r>
            <a:r>
              <a:rPr sz="2000" dirty="0">
                <a:latin typeface="Calibri"/>
                <a:cs typeface="Calibri"/>
              </a:rPr>
              <a:t>que</a:t>
            </a:r>
            <a:r>
              <a:rPr sz="2000" spc="-5" dirty="0">
                <a:latin typeface="Calibri"/>
                <a:cs typeface="Calibri"/>
              </a:rPr>
              <a:t> </a:t>
            </a:r>
            <a:r>
              <a:rPr sz="2000" spc="-10" dirty="0">
                <a:latin typeface="Calibri"/>
                <a:cs typeface="Calibri"/>
              </a:rPr>
              <a:t>permite</a:t>
            </a:r>
            <a:r>
              <a:rPr sz="2000" spc="20" dirty="0">
                <a:latin typeface="Calibri"/>
                <a:cs typeface="Calibri"/>
              </a:rPr>
              <a:t> </a:t>
            </a:r>
            <a:r>
              <a:rPr sz="2000" spc="-10" dirty="0">
                <a:latin typeface="Calibri"/>
                <a:cs typeface="Calibri"/>
              </a:rPr>
              <a:t>controle</a:t>
            </a:r>
            <a:r>
              <a:rPr sz="2000" spc="-5" dirty="0">
                <a:latin typeface="Calibri"/>
                <a:cs typeface="Calibri"/>
              </a:rPr>
              <a:t> </a:t>
            </a:r>
            <a:r>
              <a:rPr sz="2000" dirty="0">
                <a:latin typeface="Calibri"/>
                <a:cs typeface="Calibri"/>
              </a:rPr>
              <a:t>da </a:t>
            </a:r>
            <a:r>
              <a:rPr sz="2000" spc="-10" dirty="0">
                <a:latin typeface="Calibri"/>
                <a:cs typeface="Calibri"/>
              </a:rPr>
              <a:t>concentração </a:t>
            </a:r>
            <a:r>
              <a:rPr sz="2000" spc="-440" dirty="0">
                <a:latin typeface="Calibri"/>
                <a:cs typeface="Calibri"/>
              </a:rPr>
              <a:t> </a:t>
            </a:r>
            <a:r>
              <a:rPr sz="2000" spc="-5" dirty="0">
                <a:latin typeface="Calibri"/>
                <a:cs typeface="Calibri"/>
              </a:rPr>
              <a:t>ou</a:t>
            </a:r>
            <a:r>
              <a:rPr sz="2000" spc="-25" dirty="0">
                <a:latin typeface="Calibri"/>
                <a:cs typeface="Calibri"/>
              </a:rPr>
              <a:t> </a:t>
            </a:r>
            <a:r>
              <a:rPr sz="2000" spc="-5" dirty="0">
                <a:latin typeface="Calibri"/>
                <a:cs typeface="Calibri"/>
              </a:rPr>
              <a:t>do </a:t>
            </a:r>
            <a:r>
              <a:rPr sz="2000" spc="-15" dirty="0">
                <a:latin typeface="Calibri"/>
                <a:cs typeface="Calibri"/>
              </a:rPr>
              <a:t>fluxo</a:t>
            </a:r>
            <a:r>
              <a:rPr sz="2000" spc="-25" dirty="0">
                <a:latin typeface="Calibri"/>
                <a:cs typeface="Calibri"/>
              </a:rPr>
              <a:t> </a:t>
            </a:r>
            <a:r>
              <a:rPr sz="2000" dirty="0">
                <a:latin typeface="Calibri"/>
                <a:cs typeface="Calibri"/>
              </a:rPr>
              <a:t>e que</a:t>
            </a:r>
            <a:r>
              <a:rPr sz="2000" spc="-10" dirty="0">
                <a:latin typeface="Calibri"/>
                <a:cs typeface="Calibri"/>
              </a:rPr>
              <a:t> </a:t>
            </a:r>
            <a:r>
              <a:rPr sz="2000" spc="-5" dirty="0">
                <a:latin typeface="Calibri"/>
                <a:cs typeface="Calibri"/>
              </a:rPr>
              <a:t>seja</a:t>
            </a:r>
            <a:r>
              <a:rPr sz="2000" dirty="0">
                <a:latin typeface="Calibri"/>
                <a:cs typeface="Calibri"/>
              </a:rPr>
              <a:t> </a:t>
            </a:r>
            <a:r>
              <a:rPr sz="2000" spc="-10" dirty="0">
                <a:latin typeface="Calibri"/>
                <a:cs typeface="Calibri"/>
              </a:rPr>
              <a:t>desprovido</a:t>
            </a:r>
            <a:r>
              <a:rPr sz="2000" dirty="0">
                <a:latin typeface="Calibri"/>
                <a:cs typeface="Calibri"/>
              </a:rPr>
              <a:t> </a:t>
            </a:r>
            <a:r>
              <a:rPr sz="2000" spc="-5" dirty="0">
                <a:latin typeface="Calibri"/>
                <a:cs typeface="Calibri"/>
              </a:rPr>
              <a:t>de</a:t>
            </a:r>
            <a:r>
              <a:rPr sz="2000" spc="-10" dirty="0">
                <a:latin typeface="Calibri"/>
                <a:cs typeface="Calibri"/>
              </a:rPr>
              <a:t> </a:t>
            </a:r>
            <a:r>
              <a:rPr sz="2000" dirty="0">
                <a:latin typeface="Calibri"/>
                <a:cs typeface="Calibri"/>
              </a:rPr>
              <a:t>ruídos;</a:t>
            </a:r>
            <a:endParaRPr sz="2000">
              <a:latin typeface="Calibri"/>
              <a:cs typeface="Calibri"/>
            </a:endParaRPr>
          </a:p>
          <a:p>
            <a:pPr marL="241300" indent="-229235">
              <a:lnSpc>
                <a:spcPct val="100000"/>
              </a:lnSpc>
              <a:spcBef>
                <a:spcPts val="725"/>
              </a:spcBef>
              <a:buFont typeface="Wingdings"/>
              <a:buChar char=""/>
              <a:tabLst>
                <a:tab pos="241935" algn="l"/>
              </a:tabLst>
            </a:pPr>
            <a:r>
              <a:rPr sz="2000" spc="-5" dirty="0">
                <a:latin typeface="Calibri"/>
                <a:cs typeface="Calibri"/>
              </a:rPr>
              <a:t>Colocar</a:t>
            </a:r>
            <a:r>
              <a:rPr sz="2000" spc="-15" dirty="0">
                <a:latin typeface="Calibri"/>
                <a:cs typeface="Calibri"/>
              </a:rPr>
              <a:t> </a:t>
            </a:r>
            <a:r>
              <a:rPr sz="2000" dirty="0">
                <a:latin typeface="Calibri"/>
                <a:cs typeface="Calibri"/>
              </a:rPr>
              <a:t>grupos</a:t>
            </a:r>
            <a:r>
              <a:rPr sz="2000" spc="-25" dirty="0">
                <a:latin typeface="Calibri"/>
                <a:cs typeface="Calibri"/>
              </a:rPr>
              <a:t> </a:t>
            </a:r>
            <a:r>
              <a:rPr sz="2000" spc="-5" dirty="0">
                <a:latin typeface="Calibri"/>
                <a:cs typeface="Calibri"/>
              </a:rPr>
              <a:t>da mesma</a:t>
            </a:r>
            <a:r>
              <a:rPr sz="2000" spc="10" dirty="0">
                <a:latin typeface="Calibri"/>
                <a:cs typeface="Calibri"/>
              </a:rPr>
              <a:t> </a:t>
            </a:r>
            <a:r>
              <a:rPr sz="2000" dirty="0">
                <a:latin typeface="Calibri"/>
                <a:cs typeface="Calibri"/>
              </a:rPr>
              <a:t>espécie</a:t>
            </a:r>
            <a:r>
              <a:rPr sz="2000" spc="10" dirty="0">
                <a:latin typeface="Calibri"/>
                <a:cs typeface="Calibri"/>
              </a:rPr>
              <a:t> </a:t>
            </a:r>
            <a:r>
              <a:rPr sz="2000" dirty="0">
                <a:latin typeface="Calibri"/>
                <a:cs typeface="Calibri"/>
              </a:rPr>
              <a:t>e idade na</a:t>
            </a:r>
            <a:r>
              <a:rPr sz="2000" spc="-10" dirty="0">
                <a:latin typeface="Calibri"/>
                <a:cs typeface="Calibri"/>
              </a:rPr>
              <a:t> câmara;</a:t>
            </a:r>
            <a:endParaRPr sz="2000">
              <a:latin typeface="Calibri"/>
              <a:cs typeface="Calibri"/>
            </a:endParaRPr>
          </a:p>
          <a:p>
            <a:pPr marL="241300" indent="-229235">
              <a:lnSpc>
                <a:spcPct val="100000"/>
              </a:lnSpc>
              <a:spcBef>
                <a:spcPts val="760"/>
              </a:spcBef>
              <a:buFont typeface="Wingdings"/>
              <a:buChar char=""/>
              <a:tabLst>
                <a:tab pos="241935" algn="l"/>
              </a:tabLst>
            </a:pPr>
            <a:r>
              <a:rPr sz="2000" spc="-10" dirty="0">
                <a:latin typeface="Calibri"/>
                <a:cs typeface="Calibri"/>
              </a:rPr>
              <a:t>Limitar</a:t>
            </a:r>
            <a:r>
              <a:rPr sz="2000" spc="5" dirty="0">
                <a:latin typeface="Calibri"/>
                <a:cs typeface="Calibri"/>
              </a:rPr>
              <a:t> </a:t>
            </a:r>
            <a:r>
              <a:rPr sz="2000" dirty="0">
                <a:latin typeface="Calibri"/>
                <a:cs typeface="Calibri"/>
              </a:rPr>
              <a:t>o</a:t>
            </a:r>
            <a:r>
              <a:rPr sz="2000" spc="-10" dirty="0">
                <a:latin typeface="Calibri"/>
                <a:cs typeface="Calibri"/>
              </a:rPr>
              <a:t> número</a:t>
            </a:r>
            <a:r>
              <a:rPr sz="2000" spc="-5" dirty="0">
                <a:latin typeface="Calibri"/>
                <a:cs typeface="Calibri"/>
              </a:rPr>
              <a:t> </a:t>
            </a:r>
            <a:r>
              <a:rPr sz="2000" dirty="0">
                <a:latin typeface="Calibri"/>
                <a:cs typeface="Calibri"/>
              </a:rPr>
              <a:t>de</a:t>
            </a:r>
            <a:r>
              <a:rPr sz="2000" spc="-10" dirty="0">
                <a:latin typeface="Calibri"/>
                <a:cs typeface="Calibri"/>
              </a:rPr>
              <a:t> </a:t>
            </a:r>
            <a:r>
              <a:rPr sz="2000" dirty="0">
                <a:latin typeface="Calibri"/>
                <a:cs typeface="Calibri"/>
              </a:rPr>
              <a:t>animais</a:t>
            </a:r>
            <a:r>
              <a:rPr sz="2000" spc="15" dirty="0">
                <a:latin typeface="Calibri"/>
                <a:cs typeface="Calibri"/>
              </a:rPr>
              <a:t> </a:t>
            </a:r>
            <a:r>
              <a:rPr sz="2000" spc="-5" dirty="0">
                <a:latin typeface="Calibri"/>
                <a:cs typeface="Calibri"/>
              </a:rPr>
              <a:t>na </a:t>
            </a:r>
            <a:r>
              <a:rPr sz="2000" spc="-10" dirty="0">
                <a:latin typeface="Calibri"/>
                <a:cs typeface="Calibri"/>
              </a:rPr>
              <a:t>câmara;</a:t>
            </a:r>
            <a:endParaRPr sz="2000">
              <a:latin typeface="Calibri"/>
              <a:cs typeface="Calibri"/>
            </a:endParaRPr>
          </a:p>
          <a:p>
            <a:pPr marL="241300" marR="2524125" indent="-229235">
              <a:lnSpc>
                <a:spcPts val="2160"/>
              </a:lnSpc>
              <a:spcBef>
                <a:spcPts val="1040"/>
              </a:spcBef>
              <a:buFont typeface="Wingdings"/>
              <a:buChar char=""/>
              <a:tabLst>
                <a:tab pos="241935" algn="l"/>
              </a:tabLst>
            </a:pPr>
            <a:r>
              <a:rPr sz="2000" dirty="0">
                <a:latin typeface="Calibri"/>
                <a:cs typeface="Calibri"/>
              </a:rPr>
              <a:t>Após a </a:t>
            </a:r>
            <a:r>
              <a:rPr sz="2000" spc="-5" dirty="0">
                <a:latin typeface="Calibri"/>
                <a:cs typeface="Calibri"/>
              </a:rPr>
              <a:t>interrupção do </a:t>
            </a:r>
            <a:r>
              <a:rPr sz="2000" spc="-10" dirty="0">
                <a:latin typeface="Calibri"/>
                <a:cs typeface="Calibri"/>
              </a:rPr>
              <a:t>agente, </a:t>
            </a:r>
            <a:r>
              <a:rPr sz="2000" spc="-5" dirty="0">
                <a:latin typeface="Calibri"/>
                <a:cs typeface="Calibri"/>
              </a:rPr>
              <a:t>observar </a:t>
            </a:r>
            <a:r>
              <a:rPr sz="2000" dirty="0">
                <a:latin typeface="Calibri"/>
                <a:cs typeface="Calibri"/>
              </a:rPr>
              <a:t>o animal </a:t>
            </a:r>
            <a:r>
              <a:rPr sz="2000" spc="-5" dirty="0">
                <a:latin typeface="Calibri"/>
                <a:cs typeface="Calibri"/>
              </a:rPr>
              <a:t>por mais </a:t>
            </a:r>
            <a:r>
              <a:rPr sz="2000" dirty="0">
                <a:latin typeface="Calibri"/>
                <a:cs typeface="Calibri"/>
              </a:rPr>
              <a:t>10 </a:t>
            </a:r>
            <a:r>
              <a:rPr sz="2000" spc="-440" dirty="0">
                <a:latin typeface="Calibri"/>
                <a:cs typeface="Calibri"/>
              </a:rPr>
              <a:t> </a:t>
            </a:r>
            <a:r>
              <a:rPr sz="2000" spc="-5" dirty="0">
                <a:latin typeface="Calibri"/>
                <a:cs typeface="Calibri"/>
              </a:rPr>
              <a:t>minutos;</a:t>
            </a:r>
            <a:endParaRPr sz="2000">
              <a:latin typeface="Calibri"/>
              <a:cs typeface="Calibri"/>
            </a:endParaRPr>
          </a:p>
          <a:p>
            <a:pPr marL="241300" marR="2468880" indent="-229235">
              <a:lnSpc>
                <a:spcPts val="2160"/>
              </a:lnSpc>
              <a:spcBef>
                <a:spcPts val="994"/>
              </a:spcBef>
              <a:buFont typeface="Wingdings"/>
              <a:buChar char=""/>
              <a:tabLst>
                <a:tab pos="241935" algn="l"/>
              </a:tabLst>
            </a:pPr>
            <a:r>
              <a:rPr sz="2000" spc="-10" dirty="0">
                <a:latin typeface="Calibri"/>
                <a:cs typeface="Calibri"/>
              </a:rPr>
              <a:t>Considerar </a:t>
            </a:r>
            <a:r>
              <a:rPr sz="2000" dirty="0">
                <a:latin typeface="Calibri"/>
                <a:cs typeface="Calibri"/>
              </a:rPr>
              <a:t>a </a:t>
            </a:r>
            <a:r>
              <a:rPr sz="2000" spc="-5" dirty="0">
                <a:latin typeface="Calibri"/>
                <a:cs typeface="Calibri"/>
              </a:rPr>
              <a:t>segurança do operador </a:t>
            </a:r>
            <a:r>
              <a:rPr sz="2000" dirty="0">
                <a:latin typeface="Calibri"/>
                <a:cs typeface="Calibri"/>
              </a:rPr>
              <a:t>e </a:t>
            </a:r>
            <a:r>
              <a:rPr sz="2000" spc="-5" dirty="0">
                <a:latin typeface="Calibri"/>
                <a:cs typeface="Calibri"/>
              </a:rPr>
              <a:t>do local (utilizar </a:t>
            </a:r>
            <a:r>
              <a:rPr sz="2000" dirty="0">
                <a:latin typeface="Calibri"/>
                <a:cs typeface="Calibri"/>
              </a:rPr>
              <a:t>capela </a:t>
            </a:r>
            <a:r>
              <a:rPr sz="2000" spc="-440" dirty="0">
                <a:latin typeface="Calibri"/>
                <a:cs typeface="Calibri"/>
              </a:rPr>
              <a:t> </a:t>
            </a:r>
            <a:r>
              <a:rPr sz="2000" spc="-5" dirty="0">
                <a:latin typeface="Calibri"/>
                <a:cs typeface="Calibri"/>
              </a:rPr>
              <a:t>de</a:t>
            </a:r>
            <a:r>
              <a:rPr sz="2000" spc="-15" dirty="0">
                <a:latin typeface="Calibri"/>
                <a:cs typeface="Calibri"/>
              </a:rPr>
              <a:t> </a:t>
            </a:r>
            <a:r>
              <a:rPr sz="2000" spc="-10" dirty="0">
                <a:latin typeface="Calibri"/>
                <a:cs typeface="Calibri"/>
              </a:rPr>
              <a:t>contenção</a:t>
            </a:r>
            <a:r>
              <a:rPr sz="2000" spc="-25" dirty="0">
                <a:latin typeface="Calibri"/>
                <a:cs typeface="Calibri"/>
              </a:rPr>
              <a:t> </a:t>
            </a:r>
            <a:r>
              <a:rPr sz="2000" spc="-5" dirty="0">
                <a:latin typeface="Calibri"/>
                <a:cs typeface="Calibri"/>
              </a:rPr>
              <a:t>química).</a:t>
            </a:r>
            <a:endParaRPr sz="2000">
              <a:latin typeface="Calibri"/>
              <a:cs typeface="Calibri"/>
            </a:endParaRPr>
          </a:p>
          <a:p>
            <a:pPr marL="2327275" marR="5080" algn="ctr">
              <a:lnSpc>
                <a:spcPct val="100000"/>
              </a:lnSpc>
              <a:spcBef>
                <a:spcPts val="459"/>
              </a:spcBef>
            </a:pPr>
            <a:r>
              <a:rPr sz="1800" i="1" spc="-5" dirty="0">
                <a:solidFill>
                  <a:srgbClr val="0000FF"/>
                </a:solidFill>
                <a:latin typeface="Calibri"/>
                <a:cs typeface="Calibri"/>
              </a:rPr>
              <a:t>Camundongos,</a:t>
            </a:r>
            <a:r>
              <a:rPr sz="1800" i="1" spc="5" dirty="0">
                <a:solidFill>
                  <a:srgbClr val="0000FF"/>
                </a:solidFill>
                <a:latin typeface="Calibri"/>
                <a:cs typeface="Calibri"/>
              </a:rPr>
              <a:t> </a:t>
            </a:r>
            <a:r>
              <a:rPr sz="1800" i="1" spc="-10" dirty="0">
                <a:solidFill>
                  <a:srgbClr val="0000FF"/>
                </a:solidFill>
                <a:latin typeface="Calibri"/>
                <a:cs typeface="Calibri"/>
              </a:rPr>
              <a:t>hamsters,</a:t>
            </a:r>
            <a:r>
              <a:rPr sz="1800" i="1" spc="10" dirty="0">
                <a:solidFill>
                  <a:srgbClr val="0000FF"/>
                </a:solidFill>
                <a:latin typeface="Calibri"/>
                <a:cs typeface="Calibri"/>
              </a:rPr>
              <a:t> </a:t>
            </a:r>
            <a:r>
              <a:rPr sz="1800" i="1" spc="-10" dirty="0">
                <a:solidFill>
                  <a:srgbClr val="0000FF"/>
                </a:solidFill>
                <a:latin typeface="Calibri"/>
                <a:cs typeface="Calibri"/>
              </a:rPr>
              <a:t>ratos</a:t>
            </a:r>
            <a:r>
              <a:rPr sz="1800" i="1" dirty="0">
                <a:solidFill>
                  <a:srgbClr val="0000FF"/>
                </a:solidFill>
                <a:latin typeface="Calibri"/>
                <a:cs typeface="Calibri"/>
              </a:rPr>
              <a:t> </a:t>
            </a:r>
            <a:r>
              <a:rPr sz="1800" i="1" spc="-5" dirty="0">
                <a:solidFill>
                  <a:srgbClr val="0000FF"/>
                </a:solidFill>
                <a:latin typeface="Calibri"/>
                <a:cs typeface="Calibri"/>
              </a:rPr>
              <a:t>ou </a:t>
            </a:r>
            <a:r>
              <a:rPr sz="1800" i="1" spc="-10" dirty="0">
                <a:solidFill>
                  <a:srgbClr val="0000FF"/>
                </a:solidFill>
                <a:latin typeface="Calibri"/>
                <a:cs typeface="Calibri"/>
              </a:rPr>
              <a:t>cobaias</a:t>
            </a:r>
            <a:r>
              <a:rPr sz="1800" i="1" spc="10" dirty="0">
                <a:solidFill>
                  <a:srgbClr val="0000FF"/>
                </a:solidFill>
                <a:latin typeface="Calibri"/>
                <a:cs typeface="Calibri"/>
              </a:rPr>
              <a:t> </a:t>
            </a:r>
            <a:r>
              <a:rPr sz="1800" i="1" spc="-5" dirty="0">
                <a:solidFill>
                  <a:srgbClr val="0000FF"/>
                </a:solidFill>
                <a:latin typeface="Calibri"/>
                <a:cs typeface="Calibri"/>
              </a:rPr>
              <a:t>podem ser</a:t>
            </a:r>
            <a:r>
              <a:rPr sz="1800" i="1" dirty="0">
                <a:solidFill>
                  <a:srgbClr val="0000FF"/>
                </a:solidFill>
                <a:latin typeface="Calibri"/>
                <a:cs typeface="Calibri"/>
              </a:rPr>
              <a:t> </a:t>
            </a:r>
            <a:r>
              <a:rPr sz="1800" i="1" spc="-10" dirty="0">
                <a:solidFill>
                  <a:srgbClr val="0000FF"/>
                </a:solidFill>
                <a:latin typeface="Calibri"/>
                <a:cs typeface="Calibri"/>
              </a:rPr>
              <a:t>colocados</a:t>
            </a:r>
            <a:r>
              <a:rPr sz="1800" i="1" spc="15" dirty="0">
                <a:solidFill>
                  <a:srgbClr val="0000FF"/>
                </a:solidFill>
                <a:latin typeface="Calibri"/>
                <a:cs typeface="Calibri"/>
              </a:rPr>
              <a:t> </a:t>
            </a:r>
            <a:r>
              <a:rPr sz="1800" i="1" dirty="0">
                <a:solidFill>
                  <a:srgbClr val="0000FF"/>
                </a:solidFill>
                <a:latin typeface="Calibri"/>
                <a:cs typeface="Calibri"/>
              </a:rPr>
              <a:t>em </a:t>
            </a:r>
            <a:r>
              <a:rPr sz="1800" i="1" spc="-5" dirty="0">
                <a:solidFill>
                  <a:srgbClr val="0000FF"/>
                </a:solidFill>
                <a:latin typeface="Calibri"/>
                <a:cs typeface="Calibri"/>
              </a:rPr>
              <a:t>uma </a:t>
            </a:r>
            <a:r>
              <a:rPr sz="1800" i="1" spc="-390" dirty="0">
                <a:solidFill>
                  <a:srgbClr val="0000FF"/>
                </a:solidFill>
                <a:latin typeface="Calibri"/>
                <a:cs typeface="Calibri"/>
              </a:rPr>
              <a:t> </a:t>
            </a:r>
            <a:r>
              <a:rPr sz="1800" i="1" spc="-15" dirty="0">
                <a:solidFill>
                  <a:srgbClr val="0000FF"/>
                </a:solidFill>
                <a:latin typeface="Calibri"/>
                <a:cs typeface="Calibri"/>
              </a:rPr>
              <a:t>caixa</a:t>
            </a:r>
            <a:r>
              <a:rPr sz="1800" i="1" spc="5" dirty="0">
                <a:solidFill>
                  <a:srgbClr val="0000FF"/>
                </a:solidFill>
                <a:latin typeface="Calibri"/>
                <a:cs typeface="Calibri"/>
              </a:rPr>
              <a:t> </a:t>
            </a:r>
            <a:r>
              <a:rPr sz="1800" i="1" spc="-10" dirty="0">
                <a:solidFill>
                  <a:srgbClr val="0000FF"/>
                </a:solidFill>
                <a:latin typeface="Calibri"/>
                <a:cs typeface="Calibri"/>
              </a:rPr>
              <a:t>hermeticamente</a:t>
            </a:r>
            <a:r>
              <a:rPr sz="1800" i="1" dirty="0">
                <a:solidFill>
                  <a:srgbClr val="0000FF"/>
                </a:solidFill>
                <a:latin typeface="Calibri"/>
                <a:cs typeface="Calibri"/>
              </a:rPr>
              <a:t> </a:t>
            </a:r>
            <a:r>
              <a:rPr sz="1800" i="1" spc="-5" dirty="0">
                <a:solidFill>
                  <a:srgbClr val="0000FF"/>
                </a:solidFill>
                <a:latin typeface="Calibri"/>
                <a:cs typeface="Calibri"/>
              </a:rPr>
              <a:t>fechada,</a:t>
            </a:r>
            <a:r>
              <a:rPr sz="1800" i="1" spc="5" dirty="0">
                <a:solidFill>
                  <a:srgbClr val="0000FF"/>
                </a:solidFill>
                <a:latin typeface="Calibri"/>
                <a:cs typeface="Calibri"/>
              </a:rPr>
              <a:t> </a:t>
            </a:r>
            <a:r>
              <a:rPr sz="1800" i="1" spc="-10" dirty="0">
                <a:solidFill>
                  <a:srgbClr val="0000FF"/>
                </a:solidFill>
                <a:latin typeface="Calibri"/>
                <a:cs typeface="Calibri"/>
              </a:rPr>
              <a:t>com</a:t>
            </a:r>
            <a:r>
              <a:rPr sz="1800" i="1" spc="10" dirty="0">
                <a:solidFill>
                  <a:srgbClr val="0000FF"/>
                </a:solidFill>
                <a:latin typeface="Calibri"/>
                <a:cs typeface="Calibri"/>
              </a:rPr>
              <a:t> </a:t>
            </a:r>
            <a:r>
              <a:rPr sz="1800" i="1" spc="-5" dirty="0">
                <a:solidFill>
                  <a:srgbClr val="0000FF"/>
                </a:solidFill>
                <a:latin typeface="Calibri"/>
                <a:cs typeface="Calibri"/>
              </a:rPr>
              <a:t>algodão</a:t>
            </a:r>
            <a:r>
              <a:rPr sz="1800" i="1" spc="5" dirty="0">
                <a:solidFill>
                  <a:srgbClr val="0000FF"/>
                </a:solidFill>
                <a:latin typeface="Calibri"/>
                <a:cs typeface="Calibri"/>
              </a:rPr>
              <a:t> </a:t>
            </a:r>
            <a:r>
              <a:rPr sz="1800" i="1" spc="-5" dirty="0">
                <a:solidFill>
                  <a:srgbClr val="0000FF"/>
                </a:solidFill>
                <a:latin typeface="Calibri"/>
                <a:cs typeface="Calibri"/>
              </a:rPr>
              <a:t>embebido</a:t>
            </a:r>
            <a:r>
              <a:rPr sz="1800" i="1" spc="10" dirty="0">
                <a:solidFill>
                  <a:srgbClr val="0000FF"/>
                </a:solidFill>
                <a:latin typeface="Calibri"/>
                <a:cs typeface="Calibri"/>
              </a:rPr>
              <a:t> </a:t>
            </a:r>
            <a:r>
              <a:rPr sz="1800" i="1" spc="-10" dirty="0">
                <a:solidFill>
                  <a:srgbClr val="0000FF"/>
                </a:solidFill>
                <a:latin typeface="Calibri"/>
                <a:cs typeface="Calibri"/>
              </a:rPr>
              <a:t>com</a:t>
            </a:r>
            <a:r>
              <a:rPr sz="1800" i="1" spc="20" dirty="0">
                <a:solidFill>
                  <a:srgbClr val="0000FF"/>
                </a:solidFill>
                <a:latin typeface="Calibri"/>
                <a:cs typeface="Calibri"/>
              </a:rPr>
              <a:t> </a:t>
            </a:r>
            <a:r>
              <a:rPr sz="1800" i="1" spc="-10" dirty="0">
                <a:solidFill>
                  <a:srgbClr val="0000FF"/>
                </a:solidFill>
                <a:latin typeface="Calibri"/>
                <a:cs typeface="Calibri"/>
              </a:rPr>
              <a:t>isoflurano,</a:t>
            </a:r>
            <a:endParaRPr sz="1800">
              <a:latin typeface="Calibri"/>
              <a:cs typeface="Calibri"/>
            </a:endParaRPr>
          </a:p>
          <a:p>
            <a:pPr marL="2318385" algn="ctr">
              <a:lnSpc>
                <a:spcPct val="100000"/>
              </a:lnSpc>
              <a:spcBef>
                <a:spcPts val="605"/>
              </a:spcBef>
            </a:pPr>
            <a:r>
              <a:rPr sz="1800" b="1" i="1" u="heavy" dirty="0">
                <a:solidFill>
                  <a:srgbClr val="0000FF"/>
                </a:solidFill>
                <a:uFill>
                  <a:solidFill>
                    <a:srgbClr val="0000FF"/>
                  </a:solidFill>
                </a:uFill>
                <a:latin typeface="Calibri"/>
                <a:cs typeface="Calibri"/>
              </a:rPr>
              <a:t>desde</a:t>
            </a:r>
            <a:r>
              <a:rPr sz="1800" b="1" i="1" u="heavy" spc="5" dirty="0">
                <a:solidFill>
                  <a:srgbClr val="0000FF"/>
                </a:solidFill>
                <a:uFill>
                  <a:solidFill>
                    <a:srgbClr val="0000FF"/>
                  </a:solidFill>
                </a:uFill>
                <a:latin typeface="Calibri"/>
                <a:cs typeface="Calibri"/>
              </a:rPr>
              <a:t> </a:t>
            </a:r>
            <a:r>
              <a:rPr sz="1800" b="1" i="1" u="heavy" dirty="0">
                <a:solidFill>
                  <a:srgbClr val="0000FF"/>
                </a:solidFill>
                <a:uFill>
                  <a:solidFill>
                    <a:srgbClr val="0000FF"/>
                  </a:solidFill>
                </a:uFill>
                <a:latin typeface="Calibri"/>
                <a:cs typeface="Calibri"/>
              </a:rPr>
              <a:t>que</a:t>
            </a:r>
            <a:r>
              <a:rPr sz="1800" b="1" i="1" u="heavy" spc="5" dirty="0">
                <a:solidFill>
                  <a:srgbClr val="0000FF"/>
                </a:solidFill>
                <a:uFill>
                  <a:solidFill>
                    <a:srgbClr val="0000FF"/>
                  </a:solidFill>
                </a:uFill>
                <a:latin typeface="Calibri"/>
                <a:cs typeface="Calibri"/>
              </a:rPr>
              <a:t> </a:t>
            </a:r>
            <a:r>
              <a:rPr sz="1800" b="1" i="1" u="heavy" spc="-20" dirty="0">
                <a:solidFill>
                  <a:srgbClr val="0000FF"/>
                </a:solidFill>
                <a:uFill>
                  <a:solidFill>
                    <a:srgbClr val="0000FF"/>
                  </a:solidFill>
                </a:uFill>
                <a:latin typeface="Calibri"/>
                <a:cs typeface="Calibri"/>
              </a:rPr>
              <a:t>NÃO</a:t>
            </a:r>
            <a:r>
              <a:rPr sz="1800" b="1" i="1" u="heavy" dirty="0">
                <a:solidFill>
                  <a:srgbClr val="0000FF"/>
                </a:solidFill>
                <a:uFill>
                  <a:solidFill>
                    <a:srgbClr val="0000FF"/>
                  </a:solidFill>
                </a:uFill>
                <a:latin typeface="Calibri"/>
                <a:cs typeface="Calibri"/>
              </a:rPr>
              <a:t> </a:t>
            </a:r>
            <a:r>
              <a:rPr sz="1800" b="1" i="1" u="heavy" spc="-5" dirty="0">
                <a:solidFill>
                  <a:srgbClr val="0000FF"/>
                </a:solidFill>
                <a:uFill>
                  <a:solidFill>
                    <a:srgbClr val="0000FF"/>
                  </a:solidFill>
                </a:uFill>
                <a:latin typeface="Calibri"/>
                <a:cs typeface="Calibri"/>
              </a:rPr>
              <a:t>haja</a:t>
            </a:r>
            <a:r>
              <a:rPr sz="1800" b="1" i="1" u="heavy" dirty="0">
                <a:solidFill>
                  <a:srgbClr val="0000FF"/>
                </a:solidFill>
                <a:uFill>
                  <a:solidFill>
                    <a:srgbClr val="0000FF"/>
                  </a:solidFill>
                </a:uFill>
                <a:latin typeface="Calibri"/>
                <a:cs typeface="Calibri"/>
              </a:rPr>
              <a:t> </a:t>
            </a:r>
            <a:r>
              <a:rPr sz="1800" b="1" i="1" u="heavy" spc="-15" dirty="0">
                <a:solidFill>
                  <a:srgbClr val="0000FF"/>
                </a:solidFill>
                <a:uFill>
                  <a:solidFill>
                    <a:srgbClr val="0000FF"/>
                  </a:solidFill>
                </a:uFill>
                <a:latin typeface="Calibri"/>
                <a:cs typeface="Calibri"/>
              </a:rPr>
              <a:t>contato</a:t>
            </a:r>
            <a:r>
              <a:rPr sz="1800" b="1" i="1" u="heavy" dirty="0">
                <a:solidFill>
                  <a:srgbClr val="0000FF"/>
                </a:solidFill>
                <a:uFill>
                  <a:solidFill>
                    <a:srgbClr val="0000FF"/>
                  </a:solidFill>
                </a:uFill>
                <a:latin typeface="Calibri"/>
                <a:cs typeface="Calibri"/>
              </a:rPr>
              <a:t> </a:t>
            </a:r>
            <a:r>
              <a:rPr sz="1800" b="1" i="1" u="heavy" spc="-10" dirty="0">
                <a:solidFill>
                  <a:srgbClr val="0000FF"/>
                </a:solidFill>
                <a:uFill>
                  <a:solidFill>
                    <a:srgbClr val="0000FF"/>
                  </a:solidFill>
                </a:uFill>
                <a:latin typeface="Calibri"/>
                <a:cs typeface="Calibri"/>
              </a:rPr>
              <a:t>direto </a:t>
            </a:r>
            <a:r>
              <a:rPr sz="1800" b="1" i="1" u="heavy" dirty="0">
                <a:solidFill>
                  <a:srgbClr val="0000FF"/>
                </a:solidFill>
                <a:uFill>
                  <a:solidFill>
                    <a:srgbClr val="0000FF"/>
                  </a:solidFill>
                </a:uFill>
                <a:latin typeface="Calibri"/>
                <a:cs typeface="Calibri"/>
              </a:rPr>
              <a:t>do animal</a:t>
            </a:r>
            <a:r>
              <a:rPr sz="1800" b="1" i="1" u="heavy" spc="-5" dirty="0">
                <a:solidFill>
                  <a:srgbClr val="0000FF"/>
                </a:solidFill>
                <a:uFill>
                  <a:solidFill>
                    <a:srgbClr val="0000FF"/>
                  </a:solidFill>
                </a:uFill>
                <a:latin typeface="Calibri"/>
                <a:cs typeface="Calibri"/>
              </a:rPr>
              <a:t> com</a:t>
            </a:r>
            <a:r>
              <a:rPr sz="1800" b="1" i="1" u="heavy" spc="-15" dirty="0">
                <a:solidFill>
                  <a:srgbClr val="0000FF"/>
                </a:solidFill>
                <a:uFill>
                  <a:solidFill>
                    <a:srgbClr val="0000FF"/>
                  </a:solidFill>
                </a:uFill>
                <a:latin typeface="Calibri"/>
                <a:cs typeface="Calibri"/>
              </a:rPr>
              <a:t> </a:t>
            </a:r>
            <a:r>
              <a:rPr sz="1800" b="1" i="1" u="heavy" dirty="0">
                <a:solidFill>
                  <a:srgbClr val="0000FF"/>
                </a:solidFill>
                <a:uFill>
                  <a:solidFill>
                    <a:srgbClr val="0000FF"/>
                  </a:solidFill>
                </a:uFill>
                <a:latin typeface="Calibri"/>
                <a:cs typeface="Calibri"/>
              </a:rPr>
              <a:t>o algodão</a:t>
            </a:r>
            <a:r>
              <a:rPr sz="1800" i="1" u="heavy" dirty="0">
                <a:solidFill>
                  <a:srgbClr val="0000FF"/>
                </a:solidFill>
                <a:uFill>
                  <a:solidFill>
                    <a:srgbClr val="0000FF"/>
                  </a:solidFill>
                </a:uFill>
                <a:latin typeface="Calibri"/>
                <a:cs typeface="Calibri"/>
              </a:rPr>
              <a:t>.</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59" y="958341"/>
            <a:ext cx="5116830" cy="848360"/>
          </a:xfrm>
          <a:prstGeom prst="rect">
            <a:avLst/>
          </a:prstGeom>
        </p:spPr>
        <p:txBody>
          <a:bodyPr vert="horz" wrap="square" lIns="0" tIns="12700" rIns="0" bIns="0" rtlCol="0">
            <a:spAutoFit/>
          </a:bodyPr>
          <a:lstStyle/>
          <a:p>
            <a:pPr marL="12700">
              <a:lnSpc>
                <a:spcPct val="100000"/>
              </a:lnSpc>
              <a:spcBef>
                <a:spcPts val="100"/>
              </a:spcBef>
            </a:pPr>
            <a:r>
              <a:rPr sz="5400" spc="-15" dirty="0"/>
              <a:t>Métodos</a:t>
            </a:r>
            <a:r>
              <a:rPr sz="5400" spc="-85" dirty="0"/>
              <a:t> </a:t>
            </a:r>
            <a:r>
              <a:rPr sz="5400" spc="-10" dirty="0"/>
              <a:t>químicos</a:t>
            </a:r>
            <a:endParaRPr sz="5400"/>
          </a:p>
        </p:txBody>
      </p:sp>
      <p:sp>
        <p:nvSpPr>
          <p:cNvPr id="3" name="object 3"/>
          <p:cNvSpPr/>
          <p:nvPr/>
        </p:nvSpPr>
        <p:spPr>
          <a:xfrm>
            <a:off x="0" y="0"/>
            <a:ext cx="12192000" cy="127000"/>
          </a:xfrm>
          <a:custGeom>
            <a:avLst/>
            <a:gdLst/>
            <a:ahLst/>
            <a:cxnLst/>
            <a:rect l="l" t="t" r="r" b="b"/>
            <a:pathLst>
              <a:path w="12192000" h="127000">
                <a:moveTo>
                  <a:pt x="12192000" y="0"/>
                </a:moveTo>
                <a:lnTo>
                  <a:pt x="0" y="0"/>
                </a:lnTo>
                <a:lnTo>
                  <a:pt x="0" y="126492"/>
                </a:lnTo>
                <a:lnTo>
                  <a:pt x="12192000" y="126492"/>
                </a:lnTo>
                <a:lnTo>
                  <a:pt x="12192000" y="0"/>
                </a:lnTo>
                <a:close/>
              </a:path>
            </a:pathLst>
          </a:custGeom>
          <a:solidFill>
            <a:srgbClr val="5B9BD4"/>
          </a:solidFill>
        </p:spPr>
        <p:txBody>
          <a:bodyPr wrap="square" lIns="0" tIns="0" rIns="0" bIns="0" rtlCol="0"/>
          <a:lstStyle/>
          <a:p>
            <a:endParaRPr/>
          </a:p>
        </p:txBody>
      </p:sp>
      <p:sp>
        <p:nvSpPr>
          <p:cNvPr id="4" name="object 4"/>
          <p:cNvSpPr txBox="1"/>
          <p:nvPr/>
        </p:nvSpPr>
        <p:spPr>
          <a:xfrm>
            <a:off x="727659" y="2328189"/>
            <a:ext cx="6226810" cy="3502660"/>
          </a:xfrm>
          <a:prstGeom prst="rect">
            <a:avLst/>
          </a:prstGeom>
        </p:spPr>
        <p:txBody>
          <a:bodyPr vert="horz" wrap="square" lIns="0" tIns="105410" rIns="0" bIns="0" rtlCol="0">
            <a:spAutoFit/>
          </a:bodyPr>
          <a:lstStyle/>
          <a:p>
            <a:pPr marL="241300" indent="-228600">
              <a:lnSpc>
                <a:spcPct val="100000"/>
              </a:lnSpc>
              <a:spcBef>
                <a:spcPts val="830"/>
              </a:spcBef>
              <a:buFont typeface="Arial MT"/>
              <a:buChar char="•"/>
              <a:tabLst>
                <a:tab pos="240665" algn="l"/>
                <a:tab pos="241300" algn="l"/>
              </a:tabLst>
            </a:pPr>
            <a:r>
              <a:rPr sz="2200" spc="-10" dirty="0">
                <a:latin typeface="Calibri"/>
                <a:cs typeface="Calibri"/>
              </a:rPr>
              <a:t>Dióxido</a:t>
            </a:r>
            <a:r>
              <a:rPr sz="2200" spc="-30" dirty="0">
                <a:latin typeface="Calibri"/>
                <a:cs typeface="Calibri"/>
              </a:rPr>
              <a:t> </a:t>
            </a:r>
            <a:r>
              <a:rPr sz="2200" spc="-5" dirty="0">
                <a:latin typeface="Calibri"/>
                <a:cs typeface="Calibri"/>
              </a:rPr>
              <a:t>de</a:t>
            </a:r>
            <a:r>
              <a:rPr sz="2200" spc="-25" dirty="0">
                <a:latin typeface="Calibri"/>
                <a:cs typeface="Calibri"/>
              </a:rPr>
              <a:t> </a:t>
            </a:r>
            <a:r>
              <a:rPr sz="2200" spc="-10" dirty="0">
                <a:latin typeface="Calibri"/>
                <a:cs typeface="Calibri"/>
              </a:rPr>
              <a:t>carbono:</a:t>
            </a:r>
            <a:endParaRPr sz="2200">
              <a:latin typeface="Calibri"/>
              <a:cs typeface="Calibri"/>
            </a:endParaRPr>
          </a:p>
          <a:p>
            <a:pPr marL="241300" indent="-228600">
              <a:lnSpc>
                <a:spcPts val="2510"/>
              </a:lnSpc>
              <a:spcBef>
                <a:spcPts val="735"/>
              </a:spcBef>
              <a:buSzPct val="95454"/>
              <a:buFont typeface="Wingdings"/>
              <a:buChar char=""/>
              <a:tabLst>
                <a:tab pos="241300" algn="l"/>
              </a:tabLst>
            </a:pPr>
            <a:r>
              <a:rPr sz="2200" spc="-15" dirty="0">
                <a:latin typeface="Calibri"/>
                <a:cs typeface="Calibri"/>
              </a:rPr>
              <a:t>Método</a:t>
            </a:r>
            <a:r>
              <a:rPr sz="2200" spc="15" dirty="0">
                <a:latin typeface="Calibri"/>
                <a:cs typeface="Calibri"/>
              </a:rPr>
              <a:t> </a:t>
            </a:r>
            <a:r>
              <a:rPr sz="2200" spc="-10" dirty="0">
                <a:latin typeface="Calibri"/>
                <a:cs typeface="Calibri"/>
              </a:rPr>
              <a:t>aceito</a:t>
            </a:r>
            <a:r>
              <a:rPr sz="2200" dirty="0">
                <a:latin typeface="Calibri"/>
                <a:cs typeface="Calibri"/>
              </a:rPr>
              <a:t> </a:t>
            </a:r>
            <a:r>
              <a:rPr sz="2200" spc="-20" dirty="0">
                <a:latin typeface="Calibri"/>
                <a:cs typeface="Calibri"/>
              </a:rPr>
              <a:t>para </a:t>
            </a:r>
            <a:r>
              <a:rPr sz="2200" spc="-10" dirty="0">
                <a:latin typeface="Calibri"/>
                <a:cs typeface="Calibri"/>
              </a:rPr>
              <a:t>roedores</a:t>
            </a:r>
            <a:r>
              <a:rPr sz="2200" spc="-5" dirty="0">
                <a:latin typeface="Calibri"/>
                <a:cs typeface="Calibri"/>
              </a:rPr>
              <a:t> mantidos</a:t>
            </a:r>
            <a:r>
              <a:rPr sz="2200" spc="5" dirty="0">
                <a:latin typeface="Calibri"/>
                <a:cs typeface="Calibri"/>
              </a:rPr>
              <a:t> </a:t>
            </a:r>
            <a:r>
              <a:rPr sz="2200" spc="-5" dirty="0">
                <a:latin typeface="Calibri"/>
                <a:cs typeface="Calibri"/>
              </a:rPr>
              <a:t>em</a:t>
            </a:r>
            <a:endParaRPr sz="2200">
              <a:latin typeface="Calibri"/>
              <a:cs typeface="Calibri"/>
            </a:endParaRPr>
          </a:p>
          <a:p>
            <a:pPr marL="241300">
              <a:lnSpc>
                <a:spcPts val="2510"/>
              </a:lnSpc>
            </a:pPr>
            <a:r>
              <a:rPr sz="2200" spc="-10" dirty="0">
                <a:latin typeface="Calibri"/>
                <a:cs typeface="Calibri"/>
              </a:rPr>
              <a:t>instalações</a:t>
            </a:r>
            <a:r>
              <a:rPr sz="2200" spc="-25" dirty="0">
                <a:latin typeface="Calibri"/>
                <a:cs typeface="Calibri"/>
              </a:rPr>
              <a:t> </a:t>
            </a:r>
            <a:r>
              <a:rPr sz="2200" spc="-10" dirty="0">
                <a:latin typeface="Calibri"/>
                <a:cs typeface="Calibri"/>
              </a:rPr>
              <a:t>de</a:t>
            </a:r>
            <a:r>
              <a:rPr sz="2200" spc="-25" dirty="0">
                <a:latin typeface="Calibri"/>
                <a:cs typeface="Calibri"/>
              </a:rPr>
              <a:t> </a:t>
            </a:r>
            <a:r>
              <a:rPr sz="2200" spc="-10" dirty="0">
                <a:latin typeface="Calibri"/>
                <a:cs typeface="Calibri"/>
              </a:rPr>
              <a:t>produção;</a:t>
            </a:r>
            <a:endParaRPr sz="2200">
              <a:latin typeface="Calibri"/>
              <a:cs typeface="Calibri"/>
            </a:endParaRPr>
          </a:p>
          <a:p>
            <a:pPr marL="241300" indent="-228600">
              <a:lnSpc>
                <a:spcPct val="100000"/>
              </a:lnSpc>
              <a:spcBef>
                <a:spcPts val="730"/>
              </a:spcBef>
              <a:buSzPct val="95454"/>
              <a:buFont typeface="Wingdings"/>
              <a:buChar char=""/>
              <a:tabLst>
                <a:tab pos="241300" algn="l"/>
              </a:tabLst>
            </a:pPr>
            <a:r>
              <a:rPr sz="2200" spc="-5" dirty="0">
                <a:latin typeface="Calibri"/>
                <a:cs typeface="Calibri"/>
              </a:rPr>
              <a:t>Não</a:t>
            </a:r>
            <a:r>
              <a:rPr sz="2200" spc="10" dirty="0">
                <a:latin typeface="Calibri"/>
                <a:cs typeface="Calibri"/>
              </a:rPr>
              <a:t> </a:t>
            </a:r>
            <a:r>
              <a:rPr sz="2200" spc="-10" dirty="0">
                <a:latin typeface="Calibri"/>
                <a:cs typeface="Calibri"/>
              </a:rPr>
              <a:t>recomendado</a:t>
            </a:r>
            <a:r>
              <a:rPr sz="2200" spc="10" dirty="0">
                <a:latin typeface="Calibri"/>
                <a:cs typeface="Calibri"/>
              </a:rPr>
              <a:t> </a:t>
            </a:r>
            <a:r>
              <a:rPr sz="2200" spc="-20" dirty="0">
                <a:latin typeface="Calibri"/>
                <a:cs typeface="Calibri"/>
              </a:rPr>
              <a:t>para</a:t>
            </a:r>
            <a:r>
              <a:rPr sz="2200" spc="-15" dirty="0">
                <a:latin typeface="Calibri"/>
                <a:cs typeface="Calibri"/>
              </a:rPr>
              <a:t> neonatos;</a:t>
            </a:r>
            <a:endParaRPr sz="2200">
              <a:latin typeface="Calibri"/>
              <a:cs typeface="Calibri"/>
            </a:endParaRPr>
          </a:p>
          <a:p>
            <a:pPr marL="241300" indent="-228600">
              <a:lnSpc>
                <a:spcPct val="100000"/>
              </a:lnSpc>
              <a:spcBef>
                <a:spcPts val="745"/>
              </a:spcBef>
              <a:buSzPct val="95454"/>
              <a:buFont typeface="Wingdings"/>
              <a:buChar char=""/>
              <a:tabLst>
                <a:tab pos="241300" algn="l"/>
              </a:tabLst>
            </a:pPr>
            <a:r>
              <a:rPr sz="2200" spc="-10" dirty="0">
                <a:latin typeface="Calibri"/>
                <a:cs typeface="Calibri"/>
              </a:rPr>
              <a:t>Utilizar</a:t>
            </a:r>
            <a:r>
              <a:rPr sz="2200" spc="5" dirty="0">
                <a:latin typeface="Calibri"/>
                <a:cs typeface="Calibri"/>
              </a:rPr>
              <a:t> </a:t>
            </a:r>
            <a:r>
              <a:rPr sz="2200" spc="-15" dirty="0">
                <a:latin typeface="Calibri"/>
                <a:cs typeface="Calibri"/>
              </a:rPr>
              <a:t>câmaras</a:t>
            </a:r>
            <a:r>
              <a:rPr sz="2200" spc="5" dirty="0">
                <a:latin typeface="Calibri"/>
                <a:cs typeface="Calibri"/>
              </a:rPr>
              <a:t> </a:t>
            </a:r>
            <a:r>
              <a:rPr sz="2200" spc="-10" dirty="0">
                <a:latin typeface="Calibri"/>
                <a:cs typeface="Calibri"/>
              </a:rPr>
              <a:t>específicas</a:t>
            </a:r>
            <a:r>
              <a:rPr sz="2200" spc="10" dirty="0">
                <a:latin typeface="Calibri"/>
                <a:cs typeface="Calibri"/>
              </a:rPr>
              <a:t> </a:t>
            </a:r>
            <a:r>
              <a:rPr sz="2200" spc="-15" dirty="0">
                <a:latin typeface="Calibri"/>
                <a:cs typeface="Calibri"/>
              </a:rPr>
              <a:t>com</a:t>
            </a:r>
            <a:r>
              <a:rPr sz="2200" spc="15" dirty="0">
                <a:latin typeface="Calibri"/>
                <a:cs typeface="Calibri"/>
              </a:rPr>
              <a:t> </a:t>
            </a:r>
            <a:r>
              <a:rPr sz="2200" spc="-15" dirty="0">
                <a:latin typeface="Calibri"/>
                <a:cs typeface="Calibri"/>
              </a:rPr>
              <a:t>fluxômetro;</a:t>
            </a:r>
            <a:endParaRPr sz="2200">
              <a:latin typeface="Calibri"/>
              <a:cs typeface="Calibri"/>
            </a:endParaRPr>
          </a:p>
          <a:p>
            <a:pPr marL="241300" marR="81280" indent="-228600">
              <a:lnSpc>
                <a:spcPts val="2380"/>
              </a:lnSpc>
              <a:spcBef>
                <a:spcPts val="1030"/>
              </a:spcBef>
              <a:buSzPct val="95454"/>
              <a:buFont typeface="Wingdings"/>
              <a:buChar char=""/>
              <a:tabLst>
                <a:tab pos="305435" algn="l"/>
              </a:tabLst>
            </a:pPr>
            <a:r>
              <a:rPr sz="2200" spc="-10" dirty="0">
                <a:latin typeface="Calibri"/>
                <a:cs typeface="Calibri"/>
              </a:rPr>
              <a:t>Preencher</a:t>
            </a:r>
            <a:r>
              <a:rPr sz="2200" spc="-5" dirty="0">
                <a:latin typeface="Calibri"/>
                <a:cs typeface="Calibri"/>
              </a:rPr>
              <a:t> a </a:t>
            </a:r>
            <a:r>
              <a:rPr sz="2200" spc="-15" dirty="0">
                <a:latin typeface="Calibri"/>
                <a:cs typeface="Calibri"/>
              </a:rPr>
              <a:t>câmara</a:t>
            </a:r>
            <a:r>
              <a:rPr sz="2200" spc="-5" dirty="0">
                <a:latin typeface="Calibri"/>
                <a:cs typeface="Calibri"/>
              </a:rPr>
              <a:t> </a:t>
            </a:r>
            <a:r>
              <a:rPr sz="2200" spc="-15" dirty="0">
                <a:latin typeface="Calibri"/>
                <a:cs typeface="Calibri"/>
              </a:rPr>
              <a:t>com</a:t>
            </a:r>
            <a:r>
              <a:rPr sz="2200" spc="15" dirty="0">
                <a:latin typeface="Calibri"/>
                <a:cs typeface="Calibri"/>
              </a:rPr>
              <a:t> </a:t>
            </a:r>
            <a:r>
              <a:rPr sz="2200" spc="-10" dirty="0">
                <a:latin typeface="Calibri"/>
                <a:cs typeface="Calibri"/>
              </a:rPr>
              <a:t>um</a:t>
            </a:r>
            <a:r>
              <a:rPr sz="2200" dirty="0">
                <a:latin typeface="Calibri"/>
                <a:cs typeface="Calibri"/>
              </a:rPr>
              <a:t> </a:t>
            </a:r>
            <a:r>
              <a:rPr sz="2200" spc="-20" dirty="0">
                <a:latin typeface="Calibri"/>
                <a:cs typeface="Calibri"/>
              </a:rPr>
              <a:t>fluxo</a:t>
            </a:r>
            <a:r>
              <a:rPr sz="2200" spc="5" dirty="0">
                <a:latin typeface="Calibri"/>
                <a:cs typeface="Calibri"/>
              </a:rPr>
              <a:t> </a:t>
            </a:r>
            <a:r>
              <a:rPr sz="2200" spc="-5" dirty="0">
                <a:latin typeface="Calibri"/>
                <a:cs typeface="Calibri"/>
              </a:rPr>
              <a:t>de 100%</a:t>
            </a:r>
            <a:r>
              <a:rPr sz="2200" spc="5" dirty="0">
                <a:latin typeface="Calibri"/>
                <a:cs typeface="Calibri"/>
              </a:rPr>
              <a:t> </a:t>
            </a:r>
            <a:r>
              <a:rPr sz="2200" spc="-5" dirty="0">
                <a:latin typeface="Calibri"/>
                <a:cs typeface="Calibri"/>
              </a:rPr>
              <a:t>de </a:t>
            </a:r>
            <a:r>
              <a:rPr sz="2200" spc="-15" dirty="0">
                <a:latin typeface="Calibri"/>
                <a:cs typeface="Calibri"/>
              </a:rPr>
              <a:t>CO2 </a:t>
            </a:r>
            <a:r>
              <a:rPr sz="2200" spc="-10" dirty="0">
                <a:latin typeface="Calibri"/>
                <a:cs typeface="Calibri"/>
              </a:rPr>
              <a:t> </a:t>
            </a:r>
            <a:r>
              <a:rPr sz="2200" spc="-5" dirty="0">
                <a:latin typeface="Calibri"/>
                <a:cs typeface="Calibri"/>
              </a:rPr>
              <a:t>na </a:t>
            </a:r>
            <a:r>
              <a:rPr sz="2200" spc="-10" dirty="0">
                <a:latin typeface="Calibri"/>
                <a:cs typeface="Calibri"/>
              </a:rPr>
              <a:t>ordem</a:t>
            </a:r>
            <a:r>
              <a:rPr sz="2200" spc="-5" dirty="0">
                <a:latin typeface="Calibri"/>
                <a:cs typeface="Calibri"/>
              </a:rPr>
              <a:t> de</a:t>
            </a:r>
            <a:r>
              <a:rPr sz="2200" spc="5" dirty="0">
                <a:latin typeface="Calibri"/>
                <a:cs typeface="Calibri"/>
              </a:rPr>
              <a:t> </a:t>
            </a:r>
            <a:r>
              <a:rPr sz="2200" spc="-5" dirty="0">
                <a:latin typeface="Calibri"/>
                <a:cs typeface="Calibri"/>
              </a:rPr>
              <a:t>20%</a:t>
            </a:r>
            <a:r>
              <a:rPr sz="2200" spc="5" dirty="0">
                <a:latin typeface="Calibri"/>
                <a:cs typeface="Calibri"/>
              </a:rPr>
              <a:t> </a:t>
            </a:r>
            <a:r>
              <a:rPr sz="2200" spc="-5" dirty="0">
                <a:latin typeface="Calibri"/>
                <a:cs typeface="Calibri"/>
              </a:rPr>
              <a:t>do</a:t>
            </a:r>
            <a:r>
              <a:rPr sz="2200" dirty="0">
                <a:latin typeface="Calibri"/>
                <a:cs typeface="Calibri"/>
              </a:rPr>
              <a:t> </a:t>
            </a:r>
            <a:r>
              <a:rPr sz="2200" spc="-10" dirty="0">
                <a:latin typeface="Calibri"/>
                <a:cs typeface="Calibri"/>
              </a:rPr>
              <a:t>volume</a:t>
            </a:r>
            <a:r>
              <a:rPr sz="2200" dirty="0">
                <a:latin typeface="Calibri"/>
                <a:cs typeface="Calibri"/>
              </a:rPr>
              <a:t> </a:t>
            </a:r>
            <a:r>
              <a:rPr sz="2200" spc="-5" dirty="0">
                <a:latin typeface="Calibri"/>
                <a:cs typeface="Calibri"/>
              </a:rPr>
              <a:t>da</a:t>
            </a:r>
            <a:r>
              <a:rPr sz="2200" dirty="0">
                <a:latin typeface="Calibri"/>
                <a:cs typeface="Calibri"/>
              </a:rPr>
              <a:t> </a:t>
            </a:r>
            <a:r>
              <a:rPr sz="2200" spc="-20" dirty="0">
                <a:latin typeface="Calibri"/>
                <a:cs typeface="Calibri"/>
              </a:rPr>
              <a:t>câmara</a:t>
            </a:r>
            <a:r>
              <a:rPr sz="2200" spc="-5" dirty="0">
                <a:latin typeface="Calibri"/>
                <a:cs typeface="Calibri"/>
              </a:rPr>
              <a:t> </a:t>
            </a:r>
            <a:r>
              <a:rPr sz="2200" spc="-10" dirty="0">
                <a:latin typeface="Calibri"/>
                <a:cs typeface="Calibri"/>
              </a:rPr>
              <a:t>por</a:t>
            </a:r>
            <a:r>
              <a:rPr sz="2200" dirty="0">
                <a:latin typeface="Calibri"/>
                <a:cs typeface="Calibri"/>
              </a:rPr>
              <a:t> </a:t>
            </a:r>
            <a:r>
              <a:rPr sz="2200" spc="-10" dirty="0">
                <a:latin typeface="Calibri"/>
                <a:cs typeface="Calibri"/>
              </a:rPr>
              <a:t>minuto;</a:t>
            </a:r>
            <a:endParaRPr sz="2200">
              <a:latin typeface="Calibri"/>
              <a:cs typeface="Calibri"/>
            </a:endParaRPr>
          </a:p>
          <a:p>
            <a:pPr marL="241300" marR="5080" indent="-228600">
              <a:lnSpc>
                <a:spcPts val="2380"/>
              </a:lnSpc>
              <a:spcBef>
                <a:spcPts val="990"/>
              </a:spcBef>
              <a:buSzPct val="95454"/>
              <a:buFont typeface="Wingdings"/>
              <a:buChar char=""/>
              <a:tabLst>
                <a:tab pos="241300" algn="l"/>
              </a:tabLst>
            </a:pPr>
            <a:r>
              <a:rPr sz="2200" spc="-15" dirty="0">
                <a:latin typeface="Calibri"/>
                <a:cs typeface="Calibri"/>
              </a:rPr>
              <a:t>Remover</a:t>
            </a:r>
            <a:r>
              <a:rPr sz="2200" spc="30" dirty="0">
                <a:latin typeface="Calibri"/>
                <a:cs typeface="Calibri"/>
              </a:rPr>
              <a:t> </a:t>
            </a:r>
            <a:r>
              <a:rPr sz="2200" spc="-5" dirty="0">
                <a:latin typeface="Calibri"/>
                <a:cs typeface="Calibri"/>
              </a:rPr>
              <a:t>o</a:t>
            </a:r>
            <a:r>
              <a:rPr sz="2200" dirty="0">
                <a:latin typeface="Calibri"/>
                <a:cs typeface="Calibri"/>
              </a:rPr>
              <a:t> </a:t>
            </a:r>
            <a:r>
              <a:rPr sz="2200" spc="-15" dirty="0">
                <a:latin typeface="Calibri"/>
                <a:cs typeface="Calibri"/>
              </a:rPr>
              <a:t>CO2</a:t>
            </a:r>
            <a:r>
              <a:rPr sz="2200" spc="20" dirty="0">
                <a:latin typeface="Calibri"/>
                <a:cs typeface="Calibri"/>
              </a:rPr>
              <a:t> </a:t>
            </a:r>
            <a:r>
              <a:rPr sz="2200" spc="-5" dirty="0">
                <a:latin typeface="Calibri"/>
                <a:cs typeface="Calibri"/>
              </a:rPr>
              <a:t>da</a:t>
            </a:r>
            <a:r>
              <a:rPr sz="2200" dirty="0">
                <a:latin typeface="Calibri"/>
                <a:cs typeface="Calibri"/>
              </a:rPr>
              <a:t> </a:t>
            </a:r>
            <a:r>
              <a:rPr sz="2200" spc="-20" dirty="0">
                <a:latin typeface="Calibri"/>
                <a:cs typeface="Calibri"/>
              </a:rPr>
              <a:t>câmara</a:t>
            </a:r>
            <a:r>
              <a:rPr sz="2200" dirty="0">
                <a:latin typeface="Calibri"/>
                <a:cs typeface="Calibri"/>
              </a:rPr>
              <a:t> </a:t>
            </a:r>
            <a:r>
              <a:rPr sz="2200" spc="-15" dirty="0">
                <a:latin typeface="Calibri"/>
                <a:cs typeface="Calibri"/>
              </a:rPr>
              <a:t>entre</a:t>
            </a:r>
            <a:r>
              <a:rPr sz="2200" spc="20" dirty="0">
                <a:latin typeface="Calibri"/>
                <a:cs typeface="Calibri"/>
              </a:rPr>
              <a:t> </a:t>
            </a:r>
            <a:r>
              <a:rPr sz="2200" spc="-10" dirty="0">
                <a:latin typeface="Calibri"/>
                <a:cs typeface="Calibri"/>
              </a:rPr>
              <a:t>dois</a:t>
            </a:r>
            <a:r>
              <a:rPr sz="2200" spc="10" dirty="0">
                <a:latin typeface="Calibri"/>
                <a:cs typeface="Calibri"/>
              </a:rPr>
              <a:t> </a:t>
            </a:r>
            <a:r>
              <a:rPr sz="2200" spc="-15" dirty="0">
                <a:latin typeface="Calibri"/>
                <a:cs typeface="Calibri"/>
              </a:rPr>
              <a:t>procedimentos </a:t>
            </a:r>
            <a:r>
              <a:rPr sz="2200" spc="-480" dirty="0">
                <a:latin typeface="Calibri"/>
                <a:cs typeface="Calibri"/>
              </a:rPr>
              <a:t> </a:t>
            </a:r>
            <a:r>
              <a:rPr sz="2200" spc="-10" dirty="0">
                <a:latin typeface="Calibri"/>
                <a:cs typeface="Calibri"/>
              </a:rPr>
              <a:t>consecutivos</a:t>
            </a:r>
            <a:r>
              <a:rPr sz="2200" dirty="0">
                <a:latin typeface="Calibri"/>
                <a:cs typeface="Calibri"/>
              </a:rPr>
              <a:t> </a:t>
            </a:r>
            <a:r>
              <a:rPr sz="2200" spc="-5" dirty="0">
                <a:latin typeface="Calibri"/>
                <a:cs typeface="Calibri"/>
              </a:rPr>
              <a:t>de eutanásia.</a:t>
            </a:r>
            <a:endParaRPr sz="2200">
              <a:latin typeface="Calibri"/>
              <a:cs typeface="Calibri"/>
            </a:endParaRPr>
          </a:p>
        </p:txBody>
      </p:sp>
      <p:pic>
        <p:nvPicPr>
          <p:cNvPr id="5" name="object 5"/>
          <p:cNvPicPr/>
          <p:nvPr/>
        </p:nvPicPr>
        <p:blipFill>
          <a:blip r:embed="rId2" cstate="print"/>
          <a:stretch>
            <a:fillRect/>
          </a:stretch>
        </p:blipFill>
        <p:spPr>
          <a:xfrm>
            <a:off x="7555992" y="640080"/>
            <a:ext cx="3995928" cy="55778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82073" y="0"/>
            <a:ext cx="1784192" cy="6857997"/>
          </a:xfrm>
          <a:prstGeom prst="rect">
            <a:avLst/>
          </a:prstGeom>
        </p:spPr>
      </p:pic>
      <p:grpSp>
        <p:nvGrpSpPr>
          <p:cNvPr id="3" name="object 3"/>
          <p:cNvGrpSpPr/>
          <p:nvPr/>
        </p:nvGrpSpPr>
        <p:grpSpPr>
          <a:xfrm>
            <a:off x="918927" y="0"/>
            <a:ext cx="10163810" cy="6867525"/>
            <a:chOff x="918927" y="0"/>
            <a:chExt cx="10163810" cy="6867525"/>
          </a:xfrm>
        </p:grpSpPr>
        <p:pic>
          <p:nvPicPr>
            <p:cNvPr id="4" name="object 4"/>
            <p:cNvPicPr/>
            <p:nvPr/>
          </p:nvPicPr>
          <p:blipFill>
            <a:blip r:embed="rId3" cstate="print"/>
            <a:stretch>
              <a:fillRect/>
            </a:stretch>
          </p:blipFill>
          <p:spPr>
            <a:xfrm>
              <a:off x="918927" y="0"/>
              <a:ext cx="1790998" cy="6857997"/>
            </a:xfrm>
            <a:prstGeom prst="rect">
              <a:avLst/>
            </a:prstGeom>
          </p:spPr>
        </p:pic>
        <p:sp>
          <p:nvSpPr>
            <p:cNvPr id="5" name="object 5"/>
            <p:cNvSpPr/>
            <p:nvPr/>
          </p:nvSpPr>
          <p:spPr>
            <a:xfrm>
              <a:off x="1114043" y="0"/>
              <a:ext cx="9964420" cy="6858000"/>
            </a:xfrm>
            <a:custGeom>
              <a:avLst/>
              <a:gdLst/>
              <a:ahLst/>
              <a:cxnLst/>
              <a:rect l="l" t="t" r="r" b="b"/>
              <a:pathLst>
                <a:path w="9964420" h="6858000">
                  <a:moveTo>
                    <a:pt x="8368030" y="0"/>
                  </a:moveTo>
                  <a:lnTo>
                    <a:pt x="1595882" y="0"/>
                  </a:lnTo>
                  <a:lnTo>
                    <a:pt x="1459230" y="130301"/>
                  </a:lnTo>
                  <a:lnTo>
                    <a:pt x="1425158" y="164703"/>
                  </a:lnTo>
                  <a:lnTo>
                    <a:pt x="1391420" y="199433"/>
                  </a:lnTo>
                  <a:lnTo>
                    <a:pt x="1358018" y="234488"/>
                  </a:lnTo>
                  <a:lnTo>
                    <a:pt x="1324955" y="269866"/>
                  </a:lnTo>
                  <a:lnTo>
                    <a:pt x="1292232" y="305564"/>
                  </a:lnTo>
                  <a:lnTo>
                    <a:pt x="1259853" y="341579"/>
                  </a:lnTo>
                  <a:lnTo>
                    <a:pt x="1227820" y="377909"/>
                  </a:lnTo>
                  <a:lnTo>
                    <a:pt x="1196136" y="414552"/>
                  </a:lnTo>
                  <a:lnTo>
                    <a:pt x="1164804" y="451504"/>
                  </a:lnTo>
                  <a:lnTo>
                    <a:pt x="1133825" y="488764"/>
                  </a:lnTo>
                  <a:lnTo>
                    <a:pt x="1103204" y="526328"/>
                  </a:lnTo>
                  <a:lnTo>
                    <a:pt x="1072941" y="564194"/>
                  </a:lnTo>
                  <a:lnTo>
                    <a:pt x="1043040" y="602359"/>
                  </a:lnTo>
                  <a:lnTo>
                    <a:pt x="1013504" y="640821"/>
                  </a:lnTo>
                  <a:lnTo>
                    <a:pt x="984335" y="679577"/>
                  </a:lnTo>
                  <a:lnTo>
                    <a:pt x="955535" y="718625"/>
                  </a:lnTo>
                  <a:lnTo>
                    <a:pt x="927108" y="757961"/>
                  </a:lnTo>
                  <a:lnTo>
                    <a:pt x="899056" y="797584"/>
                  </a:lnTo>
                  <a:lnTo>
                    <a:pt x="871381" y="837491"/>
                  </a:lnTo>
                  <a:lnTo>
                    <a:pt x="844086" y="877679"/>
                  </a:lnTo>
                  <a:lnTo>
                    <a:pt x="817173" y="918146"/>
                  </a:lnTo>
                  <a:lnTo>
                    <a:pt x="790646" y="958888"/>
                  </a:lnTo>
                  <a:lnTo>
                    <a:pt x="764507" y="999904"/>
                  </a:lnTo>
                  <a:lnTo>
                    <a:pt x="738759" y="1041190"/>
                  </a:lnTo>
                  <a:lnTo>
                    <a:pt x="713403" y="1082745"/>
                  </a:lnTo>
                  <a:lnTo>
                    <a:pt x="688443" y="1124565"/>
                  </a:lnTo>
                  <a:lnTo>
                    <a:pt x="663881" y="1166648"/>
                  </a:lnTo>
                  <a:lnTo>
                    <a:pt x="639721" y="1208992"/>
                  </a:lnTo>
                  <a:lnTo>
                    <a:pt x="615963" y="1251593"/>
                  </a:lnTo>
                  <a:lnTo>
                    <a:pt x="592612" y="1294450"/>
                  </a:lnTo>
                  <a:lnTo>
                    <a:pt x="569669" y="1337559"/>
                  </a:lnTo>
                  <a:lnTo>
                    <a:pt x="547138" y="1380918"/>
                  </a:lnTo>
                  <a:lnTo>
                    <a:pt x="525021" y="1424525"/>
                  </a:lnTo>
                  <a:lnTo>
                    <a:pt x="503319" y="1468376"/>
                  </a:lnTo>
                  <a:lnTo>
                    <a:pt x="482038" y="1512469"/>
                  </a:lnTo>
                  <a:lnTo>
                    <a:pt x="461177" y="1556802"/>
                  </a:lnTo>
                  <a:lnTo>
                    <a:pt x="440741" y="1601372"/>
                  </a:lnTo>
                  <a:lnTo>
                    <a:pt x="420732" y="1646177"/>
                  </a:lnTo>
                  <a:lnTo>
                    <a:pt x="401153" y="1691213"/>
                  </a:lnTo>
                  <a:lnTo>
                    <a:pt x="382005" y="1736478"/>
                  </a:lnTo>
                  <a:lnTo>
                    <a:pt x="363292" y="1781970"/>
                  </a:lnTo>
                  <a:lnTo>
                    <a:pt x="345017" y="1827686"/>
                  </a:lnTo>
                  <a:lnTo>
                    <a:pt x="327181" y="1873623"/>
                  </a:lnTo>
                  <a:lnTo>
                    <a:pt x="309788" y="1919779"/>
                  </a:lnTo>
                  <a:lnTo>
                    <a:pt x="292839" y="1966152"/>
                  </a:lnTo>
                  <a:lnTo>
                    <a:pt x="276339" y="2012738"/>
                  </a:lnTo>
                  <a:lnTo>
                    <a:pt x="260289" y="2059535"/>
                  </a:lnTo>
                  <a:lnTo>
                    <a:pt x="244692" y="2106540"/>
                  </a:lnTo>
                  <a:lnTo>
                    <a:pt x="229550" y="2153751"/>
                  </a:lnTo>
                  <a:lnTo>
                    <a:pt x="214866" y="2201165"/>
                  </a:lnTo>
                  <a:lnTo>
                    <a:pt x="200643" y="2248780"/>
                  </a:lnTo>
                  <a:lnTo>
                    <a:pt x="186883" y="2296593"/>
                  </a:lnTo>
                  <a:lnTo>
                    <a:pt x="173589" y="2344602"/>
                  </a:lnTo>
                  <a:lnTo>
                    <a:pt x="160764" y="2392803"/>
                  </a:lnTo>
                  <a:lnTo>
                    <a:pt x="148410" y="2441194"/>
                  </a:lnTo>
                  <a:lnTo>
                    <a:pt x="136529" y="2489774"/>
                  </a:lnTo>
                  <a:lnTo>
                    <a:pt x="125125" y="2538538"/>
                  </a:lnTo>
                  <a:lnTo>
                    <a:pt x="114200" y="2587484"/>
                  </a:lnTo>
                  <a:lnTo>
                    <a:pt x="103756" y="2636610"/>
                  </a:lnTo>
                  <a:lnTo>
                    <a:pt x="93796" y="2685914"/>
                  </a:lnTo>
                  <a:lnTo>
                    <a:pt x="84323" y="2735392"/>
                  </a:lnTo>
                  <a:lnTo>
                    <a:pt x="75339" y="2785043"/>
                  </a:lnTo>
                  <a:lnTo>
                    <a:pt x="66848" y="2834862"/>
                  </a:lnTo>
                  <a:lnTo>
                    <a:pt x="58850" y="2884849"/>
                  </a:lnTo>
                  <a:lnTo>
                    <a:pt x="51350" y="2934999"/>
                  </a:lnTo>
                  <a:lnTo>
                    <a:pt x="44349" y="2985312"/>
                  </a:lnTo>
                  <a:lnTo>
                    <a:pt x="37851" y="3035783"/>
                  </a:lnTo>
                  <a:lnTo>
                    <a:pt x="31858" y="3086411"/>
                  </a:lnTo>
                  <a:lnTo>
                    <a:pt x="26372" y="3137193"/>
                  </a:lnTo>
                  <a:lnTo>
                    <a:pt x="21396" y="3188126"/>
                  </a:lnTo>
                  <a:lnTo>
                    <a:pt x="16933" y="3239208"/>
                  </a:lnTo>
                  <a:lnTo>
                    <a:pt x="12986" y="3290435"/>
                  </a:lnTo>
                  <a:lnTo>
                    <a:pt x="9556" y="3341806"/>
                  </a:lnTo>
                  <a:lnTo>
                    <a:pt x="6647" y="3393318"/>
                  </a:lnTo>
                  <a:lnTo>
                    <a:pt x="4261" y="3444969"/>
                  </a:lnTo>
                  <a:lnTo>
                    <a:pt x="2400" y="3496755"/>
                  </a:lnTo>
                  <a:lnTo>
                    <a:pt x="1068" y="3548674"/>
                  </a:lnTo>
                  <a:lnTo>
                    <a:pt x="267" y="3600723"/>
                  </a:lnTo>
                  <a:lnTo>
                    <a:pt x="0" y="3652901"/>
                  </a:lnTo>
                  <a:lnTo>
                    <a:pt x="268" y="3705167"/>
                  </a:lnTo>
                  <a:lnTo>
                    <a:pt x="1072" y="3757305"/>
                  </a:lnTo>
                  <a:lnTo>
                    <a:pt x="2409" y="3809313"/>
                  </a:lnTo>
                  <a:lnTo>
                    <a:pt x="4276" y="3861187"/>
                  </a:lnTo>
                  <a:lnTo>
                    <a:pt x="6671" y="3912925"/>
                  </a:lnTo>
                  <a:lnTo>
                    <a:pt x="9591" y="3964524"/>
                  </a:lnTo>
                  <a:lnTo>
                    <a:pt x="13033" y="4015983"/>
                  </a:lnTo>
                  <a:lnTo>
                    <a:pt x="16995" y="4067297"/>
                  </a:lnTo>
                  <a:lnTo>
                    <a:pt x="21474" y="4118466"/>
                  </a:lnTo>
                  <a:lnTo>
                    <a:pt x="26468" y="4169485"/>
                  </a:lnTo>
                  <a:lnTo>
                    <a:pt x="31973" y="4220352"/>
                  </a:lnTo>
                  <a:lnTo>
                    <a:pt x="37988" y="4271065"/>
                  </a:lnTo>
                  <a:lnTo>
                    <a:pt x="44510" y="4321621"/>
                  </a:lnTo>
                  <a:lnTo>
                    <a:pt x="51536" y="4372018"/>
                  </a:lnTo>
                  <a:lnTo>
                    <a:pt x="59063" y="4422253"/>
                  </a:lnTo>
                  <a:lnTo>
                    <a:pt x="67089" y="4472323"/>
                  </a:lnTo>
                  <a:lnTo>
                    <a:pt x="75611" y="4522225"/>
                  </a:lnTo>
                  <a:lnTo>
                    <a:pt x="84627" y="4571957"/>
                  </a:lnTo>
                  <a:lnTo>
                    <a:pt x="94134" y="4621517"/>
                  </a:lnTo>
                  <a:lnTo>
                    <a:pt x="104129" y="4670902"/>
                  </a:lnTo>
                  <a:lnTo>
                    <a:pt x="114610" y="4720109"/>
                  </a:lnTo>
                  <a:lnTo>
                    <a:pt x="125574" y="4769135"/>
                  </a:lnTo>
                  <a:lnTo>
                    <a:pt x="137018" y="4817978"/>
                  </a:lnTo>
                  <a:lnTo>
                    <a:pt x="148941" y="4866636"/>
                  </a:lnTo>
                  <a:lnTo>
                    <a:pt x="161339" y="4915105"/>
                  </a:lnTo>
                  <a:lnTo>
                    <a:pt x="174209" y="4963383"/>
                  </a:lnTo>
                  <a:lnTo>
                    <a:pt x="187550" y="5011468"/>
                  </a:lnTo>
                  <a:lnTo>
                    <a:pt x="201358" y="5059356"/>
                  </a:lnTo>
                  <a:lnTo>
                    <a:pt x="215631" y="5107046"/>
                  </a:lnTo>
                  <a:lnTo>
                    <a:pt x="230366" y="5154534"/>
                  </a:lnTo>
                  <a:lnTo>
                    <a:pt x="245560" y="5201819"/>
                  </a:lnTo>
                  <a:lnTo>
                    <a:pt x="261212" y="5248896"/>
                  </a:lnTo>
                  <a:lnTo>
                    <a:pt x="277318" y="5295765"/>
                  </a:lnTo>
                  <a:lnTo>
                    <a:pt x="293876" y="5342421"/>
                  </a:lnTo>
                  <a:lnTo>
                    <a:pt x="310882" y="5388863"/>
                  </a:lnTo>
                  <a:lnTo>
                    <a:pt x="328336" y="5435088"/>
                  </a:lnTo>
                  <a:lnTo>
                    <a:pt x="346233" y="5481094"/>
                  </a:lnTo>
                  <a:lnTo>
                    <a:pt x="364572" y="5526876"/>
                  </a:lnTo>
                  <a:lnTo>
                    <a:pt x="383349" y="5572434"/>
                  </a:lnTo>
                  <a:lnTo>
                    <a:pt x="402562" y="5617765"/>
                  </a:lnTo>
                  <a:lnTo>
                    <a:pt x="422209" y="5662865"/>
                  </a:lnTo>
                  <a:lnTo>
                    <a:pt x="442286" y="5707732"/>
                  </a:lnTo>
                  <a:lnTo>
                    <a:pt x="462792" y="5752364"/>
                  </a:lnTo>
                  <a:lnTo>
                    <a:pt x="483723" y="5796758"/>
                  </a:lnTo>
                  <a:lnTo>
                    <a:pt x="505077" y="5840911"/>
                  </a:lnTo>
                  <a:lnTo>
                    <a:pt x="526852" y="5884821"/>
                  </a:lnTo>
                  <a:lnTo>
                    <a:pt x="549044" y="5928485"/>
                  </a:lnTo>
                  <a:lnTo>
                    <a:pt x="571652" y="5971901"/>
                  </a:lnTo>
                  <a:lnTo>
                    <a:pt x="594672" y="6015065"/>
                  </a:lnTo>
                  <a:lnTo>
                    <a:pt x="618101" y="6057976"/>
                  </a:lnTo>
                  <a:lnTo>
                    <a:pt x="641938" y="6100630"/>
                  </a:lnTo>
                  <a:lnTo>
                    <a:pt x="666180" y="6143025"/>
                  </a:lnTo>
                  <a:lnTo>
                    <a:pt x="690824" y="6185159"/>
                  </a:lnTo>
                  <a:lnTo>
                    <a:pt x="715867" y="6227028"/>
                  </a:lnTo>
                  <a:lnTo>
                    <a:pt x="741307" y="6268631"/>
                  </a:lnTo>
                  <a:lnTo>
                    <a:pt x="767141" y="6309964"/>
                  </a:lnTo>
                  <a:lnTo>
                    <a:pt x="793367" y="6351025"/>
                  </a:lnTo>
                  <a:lnTo>
                    <a:pt x="819982" y="6391811"/>
                  </a:lnTo>
                  <a:lnTo>
                    <a:pt x="846983" y="6432320"/>
                  </a:lnTo>
                  <a:lnTo>
                    <a:pt x="874367" y="6472549"/>
                  </a:lnTo>
                  <a:lnTo>
                    <a:pt x="902133" y="6512496"/>
                  </a:lnTo>
                  <a:lnTo>
                    <a:pt x="930278" y="6552157"/>
                  </a:lnTo>
                  <a:lnTo>
                    <a:pt x="958798" y="6591531"/>
                  </a:lnTo>
                  <a:lnTo>
                    <a:pt x="987691" y="6630614"/>
                  </a:lnTo>
                  <a:lnTo>
                    <a:pt x="1016955" y="6669404"/>
                  </a:lnTo>
                  <a:lnTo>
                    <a:pt x="1046587" y="6707899"/>
                  </a:lnTo>
                  <a:lnTo>
                    <a:pt x="1076585" y="6746095"/>
                  </a:lnTo>
                  <a:lnTo>
                    <a:pt x="1106945" y="6783990"/>
                  </a:lnTo>
                  <a:lnTo>
                    <a:pt x="1137666" y="6821582"/>
                  </a:lnTo>
                  <a:lnTo>
                    <a:pt x="1169162" y="6857999"/>
                  </a:lnTo>
                  <a:lnTo>
                    <a:pt x="8794750" y="6857999"/>
                  </a:lnTo>
                  <a:lnTo>
                    <a:pt x="8826246" y="6821582"/>
                  </a:lnTo>
                  <a:lnTo>
                    <a:pt x="8856966" y="6783990"/>
                  </a:lnTo>
                  <a:lnTo>
                    <a:pt x="8887326" y="6746095"/>
                  </a:lnTo>
                  <a:lnTo>
                    <a:pt x="8917324" y="6707899"/>
                  </a:lnTo>
                  <a:lnTo>
                    <a:pt x="8946956" y="6669404"/>
                  </a:lnTo>
                  <a:lnTo>
                    <a:pt x="8976220" y="6630614"/>
                  </a:lnTo>
                  <a:lnTo>
                    <a:pt x="9005113" y="6591531"/>
                  </a:lnTo>
                  <a:lnTo>
                    <a:pt x="9033633" y="6552157"/>
                  </a:lnTo>
                  <a:lnTo>
                    <a:pt x="9061778" y="6512496"/>
                  </a:lnTo>
                  <a:lnTo>
                    <a:pt x="9089544" y="6472549"/>
                  </a:lnTo>
                  <a:lnTo>
                    <a:pt x="9116928" y="6432320"/>
                  </a:lnTo>
                  <a:lnTo>
                    <a:pt x="9143929" y="6391811"/>
                  </a:lnTo>
                  <a:lnTo>
                    <a:pt x="9170544" y="6351025"/>
                  </a:lnTo>
                  <a:lnTo>
                    <a:pt x="9196770" y="6309964"/>
                  </a:lnTo>
                  <a:lnTo>
                    <a:pt x="9222604" y="6268631"/>
                  </a:lnTo>
                  <a:lnTo>
                    <a:pt x="9248044" y="6227028"/>
                  </a:lnTo>
                  <a:lnTo>
                    <a:pt x="9273087" y="6185159"/>
                  </a:lnTo>
                  <a:lnTo>
                    <a:pt x="9297731" y="6143025"/>
                  </a:lnTo>
                  <a:lnTo>
                    <a:pt x="9321973" y="6100630"/>
                  </a:lnTo>
                  <a:lnTo>
                    <a:pt x="9345810" y="6057976"/>
                  </a:lnTo>
                  <a:lnTo>
                    <a:pt x="9369239" y="6015065"/>
                  </a:lnTo>
                  <a:lnTo>
                    <a:pt x="9392259" y="5971901"/>
                  </a:lnTo>
                  <a:lnTo>
                    <a:pt x="9414867" y="5928485"/>
                  </a:lnTo>
                  <a:lnTo>
                    <a:pt x="9437059" y="5884821"/>
                  </a:lnTo>
                  <a:lnTo>
                    <a:pt x="9458834" y="5840911"/>
                  </a:lnTo>
                  <a:lnTo>
                    <a:pt x="9480188" y="5796758"/>
                  </a:lnTo>
                  <a:lnTo>
                    <a:pt x="9501119" y="5752364"/>
                  </a:lnTo>
                  <a:lnTo>
                    <a:pt x="9521625" y="5707732"/>
                  </a:lnTo>
                  <a:lnTo>
                    <a:pt x="9541702" y="5662865"/>
                  </a:lnTo>
                  <a:lnTo>
                    <a:pt x="9561349" y="5617765"/>
                  </a:lnTo>
                  <a:lnTo>
                    <a:pt x="9580562" y="5572434"/>
                  </a:lnTo>
                  <a:lnTo>
                    <a:pt x="9599339" y="5526876"/>
                  </a:lnTo>
                  <a:lnTo>
                    <a:pt x="9617678" y="5481094"/>
                  </a:lnTo>
                  <a:lnTo>
                    <a:pt x="9635575" y="5435088"/>
                  </a:lnTo>
                  <a:lnTo>
                    <a:pt x="9653029" y="5388863"/>
                  </a:lnTo>
                  <a:lnTo>
                    <a:pt x="9670035" y="5342421"/>
                  </a:lnTo>
                  <a:lnTo>
                    <a:pt x="9686593" y="5295765"/>
                  </a:lnTo>
                  <a:lnTo>
                    <a:pt x="9702699" y="5248896"/>
                  </a:lnTo>
                  <a:lnTo>
                    <a:pt x="9718351" y="5201819"/>
                  </a:lnTo>
                  <a:lnTo>
                    <a:pt x="9733545" y="5154534"/>
                  </a:lnTo>
                  <a:lnTo>
                    <a:pt x="9748280" y="5107046"/>
                  </a:lnTo>
                  <a:lnTo>
                    <a:pt x="9762553" y="5059356"/>
                  </a:lnTo>
                  <a:lnTo>
                    <a:pt x="9776361" y="5011468"/>
                  </a:lnTo>
                  <a:lnTo>
                    <a:pt x="9789702" y="4963383"/>
                  </a:lnTo>
                  <a:lnTo>
                    <a:pt x="9802572" y="4915105"/>
                  </a:lnTo>
                  <a:lnTo>
                    <a:pt x="9814970" y="4866636"/>
                  </a:lnTo>
                  <a:lnTo>
                    <a:pt x="9826893" y="4817978"/>
                  </a:lnTo>
                  <a:lnTo>
                    <a:pt x="9838337" y="4769135"/>
                  </a:lnTo>
                  <a:lnTo>
                    <a:pt x="9849301" y="4720109"/>
                  </a:lnTo>
                  <a:lnTo>
                    <a:pt x="9859782" y="4670902"/>
                  </a:lnTo>
                  <a:lnTo>
                    <a:pt x="9869777" y="4621517"/>
                  </a:lnTo>
                  <a:lnTo>
                    <a:pt x="9879284" y="4571957"/>
                  </a:lnTo>
                  <a:lnTo>
                    <a:pt x="9888300" y="4522225"/>
                  </a:lnTo>
                  <a:lnTo>
                    <a:pt x="9896822" y="4472323"/>
                  </a:lnTo>
                  <a:lnTo>
                    <a:pt x="9904848" y="4422253"/>
                  </a:lnTo>
                  <a:lnTo>
                    <a:pt x="9912375" y="4372018"/>
                  </a:lnTo>
                  <a:lnTo>
                    <a:pt x="9919401" y="4321621"/>
                  </a:lnTo>
                  <a:lnTo>
                    <a:pt x="9925923" y="4271065"/>
                  </a:lnTo>
                  <a:lnTo>
                    <a:pt x="9931938" y="4220352"/>
                  </a:lnTo>
                  <a:lnTo>
                    <a:pt x="9937443" y="4169485"/>
                  </a:lnTo>
                  <a:lnTo>
                    <a:pt x="9942437" y="4118466"/>
                  </a:lnTo>
                  <a:lnTo>
                    <a:pt x="9946916" y="4067297"/>
                  </a:lnTo>
                  <a:lnTo>
                    <a:pt x="9950878" y="4015983"/>
                  </a:lnTo>
                  <a:lnTo>
                    <a:pt x="9954320" y="3964524"/>
                  </a:lnTo>
                  <a:lnTo>
                    <a:pt x="9957240" y="3912925"/>
                  </a:lnTo>
                  <a:lnTo>
                    <a:pt x="9959635" y="3861187"/>
                  </a:lnTo>
                  <a:lnTo>
                    <a:pt x="9961502" y="3809313"/>
                  </a:lnTo>
                  <a:lnTo>
                    <a:pt x="9962839" y="3757305"/>
                  </a:lnTo>
                  <a:lnTo>
                    <a:pt x="9963643" y="3705167"/>
                  </a:lnTo>
                  <a:lnTo>
                    <a:pt x="9963912" y="3652901"/>
                  </a:lnTo>
                  <a:lnTo>
                    <a:pt x="9963644" y="3600723"/>
                  </a:lnTo>
                  <a:lnTo>
                    <a:pt x="9962843" y="3548674"/>
                  </a:lnTo>
                  <a:lnTo>
                    <a:pt x="9961511" y="3496755"/>
                  </a:lnTo>
                  <a:lnTo>
                    <a:pt x="9959650" y="3444969"/>
                  </a:lnTo>
                  <a:lnTo>
                    <a:pt x="9957264" y="3393318"/>
                  </a:lnTo>
                  <a:lnTo>
                    <a:pt x="9954355" y="3341806"/>
                  </a:lnTo>
                  <a:lnTo>
                    <a:pt x="9950925" y="3290435"/>
                  </a:lnTo>
                  <a:lnTo>
                    <a:pt x="9946978" y="3239208"/>
                  </a:lnTo>
                  <a:lnTo>
                    <a:pt x="9942515" y="3188126"/>
                  </a:lnTo>
                  <a:lnTo>
                    <a:pt x="9937539" y="3137193"/>
                  </a:lnTo>
                  <a:lnTo>
                    <a:pt x="9932053" y="3086411"/>
                  </a:lnTo>
                  <a:lnTo>
                    <a:pt x="9926060" y="3035783"/>
                  </a:lnTo>
                  <a:lnTo>
                    <a:pt x="9919562" y="2985312"/>
                  </a:lnTo>
                  <a:lnTo>
                    <a:pt x="9912561" y="2934999"/>
                  </a:lnTo>
                  <a:lnTo>
                    <a:pt x="9905061" y="2884849"/>
                  </a:lnTo>
                  <a:lnTo>
                    <a:pt x="9897063" y="2834862"/>
                  </a:lnTo>
                  <a:lnTo>
                    <a:pt x="9888572" y="2785043"/>
                  </a:lnTo>
                  <a:lnTo>
                    <a:pt x="9879588" y="2735392"/>
                  </a:lnTo>
                  <a:lnTo>
                    <a:pt x="9870115" y="2685914"/>
                  </a:lnTo>
                  <a:lnTo>
                    <a:pt x="9860155" y="2636610"/>
                  </a:lnTo>
                  <a:lnTo>
                    <a:pt x="9849711" y="2587484"/>
                  </a:lnTo>
                  <a:lnTo>
                    <a:pt x="9838786" y="2538538"/>
                  </a:lnTo>
                  <a:lnTo>
                    <a:pt x="9827382" y="2489774"/>
                  </a:lnTo>
                  <a:lnTo>
                    <a:pt x="9815501" y="2441194"/>
                  </a:lnTo>
                  <a:lnTo>
                    <a:pt x="9803147" y="2392803"/>
                  </a:lnTo>
                  <a:lnTo>
                    <a:pt x="9790322" y="2344602"/>
                  </a:lnTo>
                  <a:lnTo>
                    <a:pt x="9777028" y="2296593"/>
                  </a:lnTo>
                  <a:lnTo>
                    <a:pt x="9763268" y="2248780"/>
                  </a:lnTo>
                  <a:lnTo>
                    <a:pt x="9749045" y="2201165"/>
                  </a:lnTo>
                  <a:lnTo>
                    <a:pt x="9734361" y="2153751"/>
                  </a:lnTo>
                  <a:lnTo>
                    <a:pt x="9719219" y="2106540"/>
                  </a:lnTo>
                  <a:lnTo>
                    <a:pt x="9703622" y="2059535"/>
                  </a:lnTo>
                  <a:lnTo>
                    <a:pt x="9687572" y="2012738"/>
                  </a:lnTo>
                  <a:lnTo>
                    <a:pt x="9671072" y="1966152"/>
                  </a:lnTo>
                  <a:lnTo>
                    <a:pt x="9654123" y="1919779"/>
                  </a:lnTo>
                  <a:lnTo>
                    <a:pt x="9636730" y="1873623"/>
                  </a:lnTo>
                  <a:lnTo>
                    <a:pt x="9618894" y="1827686"/>
                  </a:lnTo>
                  <a:lnTo>
                    <a:pt x="9600619" y="1781970"/>
                  </a:lnTo>
                  <a:lnTo>
                    <a:pt x="9581906" y="1736478"/>
                  </a:lnTo>
                  <a:lnTo>
                    <a:pt x="9562758" y="1691213"/>
                  </a:lnTo>
                  <a:lnTo>
                    <a:pt x="9543179" y="1646177"/>
                  </a:lnTo>
                  <a:lnTo>
                    <a:pt x="9523170" y="1601372"/>
                  </a:lnTo>
                  <a:lnTo>
                    <a:pt x="9502734" y="1556802"/>
                  </a:lnTo>
                  <a:lnTo>
                    <a:pt x="9481873" y="1512469"/>
                  </a:lnTo>
                  <a:lnTo>
                    <a:pt x="9460592" y="1468376"/>
                  </a:lnTo>
                  <a:lnTo>
                    <a:pt x="9438890" y="1424525"/>
                  </a:lnTo>
                  <a:lnTo>
                    <a:pt x="9416773" y="1380918"/>
                  </a:lnTo>
                  <a:lnTo>
                    <a:pt x="9394242" y="1337559"/>
                  </a:lnTo>
                  <a:lnTo>
                    <a:pt x="9371299" y="1294450"/>
                  </a:lnTo>
                  <a:lnTo>
                    <a:pt x="9347948" y="1251593"/>
                  </a:lnTo>
                  <a:lnTo>
                    <a:pt x="9324190" y="1208992"/>
                  </a:lnTo>
                  <a:lnTo>
                    <a:pt x="9300030" y="1166648"/>
                  </a:lnTo>
                  <a:lnTo>
                    <a:pt x="9275468" y="1124565"/>
                  </a:lnTo>
                  <a:lnTo>
                    <a:pt x="9250508" y="1082745"/>
                  </a:lnTo>
                  <a:lnTo>
                    <a:pt x="9225152" y="1041190"/>
                  </a:lnTo>
                  <a:lnTo>
                    <a:pt x="9199404" y="999904"/>
                  </a:lnTo>
                  <a:lnTo>
                    <a:pt x="9173265" y="958888"/>
                  </a:lnTo>
                  <a:lnTo>
                    <a:pt x="9146738" y="918146"/>
                  </a:lnTo>
                  <a:lnTo>
                    <a:pt x="9119825" y="877679"/>
                  </a:lnTo>
                  <a:lnTo>
                    <a:pt x="9092530" y="837491"/>
                  </a:lnTo>
                  <a:lnTo>
                    <a:pt x="9064855" y="797584"/>
                  </a:lnTo>
                  <a:lnTo>
                    <a:pt x="9036803" y="757961"/>
                  </a:lnTo>
                  <a:lnTo>
                    <a:pt x="9008376" y="718625"/>
                  </a:lnTo>
                  <a:lnTo>
                    <a:pt x="8979576" y="679577"/>
                  </a:lnTo>
                  <a:lnTo>
                    <a:pt x="8950407" y="640821"/>
                  </a:lnTo>
                  <a:lnTo>
                    <a:pt x="8920871" y="602359"/>
                  </a:lnTo>
                  <a:lnTo>
                    <a:pt x="8890970" y="564194"/>
                  </a:lnTo>
                  <a:lnTo>
                    <a:pt x="8860707" y="526328"/>
                  </a:lnTo>
                  <a:lnTo>
                    <a:pt x="8830086" y="488764"/>
                  </a:lnTo>
                  <a:lnTo>
                    <a:pt x="8799107" y="451504"/>
                  </a:lnTo>
                  <a:lnTo>
                    <a:pt x="8767775" y="414552"/>
                  </a:lnTo>
                  <a:lnTo>
                    <a:pt x="8736091" y="377909"/>
                  </a:lnTo>
                  <a:lnTo>
                    <a:pt x="8704058" y="341579"/>
                  </a:lnTo>
                  <a:lnTo>
                    <a:pt x="8671679" y="305564"/>
                  </a:lnTo>
                  <a:lnTo>
                    <a:pt x="8638956" y="269866"/>
                  </a:lnTo>
                  <a:lnTo>
                    <a:pt x="8605893" y="234488"/>
                  </a:lnTo>
                  <a:lnTo>
                    <a:pt x="8572491" y="199433"/>
                  </a:lnTo>
                  <a:lnTo>
                    <a:pt x="8538753" y="164703"/>
                  </a:lnTo>
                  <a:lnTo>
                    <a:pt x="8504682" y="130301"/>
                  </a:lnTo>
                  <a:lnTo>
                    <a:pt x="8368030" y="0"/>
                  </a:lnTo>
                  <a:close/>
                </a:path>
              </a:pathLst>
            </a:custGeom>
            <a:solidFill>
              <a:srgbClr val="FFFFFF"/>
            </a:solidFill>
          </p:spPr>
          <p:txBody>
            <a:bodyPr wrap="square" lIns="0" tIns="0" rIns="0" bIns="0" rtlCol="0"/>
            <a:lstStyle/>
            <a:p>
              <a:endParaRPr/>
            </a:p>
          </p:txBody>
        </p:sp>
        <p:sp>
          <p:nvSpPr>
            <p:cNvPr id="6" name="object 6"/>
            <p:cNvSpPr/>
            <p:nvPr/>
          </p:nvSpPr>
          <p:spPr>
            <a:xfrm>
              <a:off x="1114043" y="0"/>
              <a:ext cx="9964420" cy="6858000"/>
            </a:xfrm>
            <a:custGeom>
              <a:avLst/>
              <a:gdLst/>
              <a:ahLst/>
              <a:cxnLst/>
              <a:rect l="l" t="t" r="r" b="b"/>
              <a:pathLst>
                <a:path w="9964420" h="6858000">
                  <a:moveTo>
                    <a:pt x="1595882" y="0"/>
                  </a:moveTo>
                  <a:lnTo>
                    <a:pt x="8368030" y="0"/>
                  </a:lnTo>
                  <a:lnTo>
                    <a:pt x="8504682" y="130301"/>
                  </a:lnTo>
                  <a:lnTo>
                    <a:pt x="8538753" y="164703"/>
                  </a:lnTo>
                  <a:lnTo>
                    <a:pt x="8572491" y="199433"/>
                  </a:lnTo>
                  <a:lnTo>
                    <a:pt x="8605893" y="234488"/>
                  </a:lnTo>
                  <a:lnTo>
                    <a:pt x="8638956" y="269866"/>
                  </a:lnTo>
                  <a:lnTo>
                    <a:pt x="8671679" y="305564"/>
                  </a:lnTo>
                  <a:lnTo>
                    <a:pt x="8704058" y="341579"/>
                  </a:lnTo>
                  <a:lnTo>
                    <a:pt x="8736091" y="377909"/>
                  </a:lnTo>
                  <a:lnTo>
                    <a:pt x="8767775" y="414552"/>
                  </a:lnTo>
                  <a:lnTo>
                    <a:pt x="8799107" y="451504"/>
                  </a:lnTo>
                  <a:lnTo>
                    <a:pt x="8830086" y="488764"/>
                  </a:lnTo>
                  <a:lnTo>
                    <a:pt x="8860707" y="526328"/>
                  </a:lnTo>
                  <a:lnTo>
                    <a:pt x="8890970" y="564194"/>
                  </a:lnTo>
                  <a:lnTo>
                    <a:pt x="8920871" y="602359"/>
                  </a:lnTo>
                  <a:lnTo>
                    <a:pt x="8950407" y="640821"/>
                  </a:lnTo>
                  <a:lnTo>
                    <a:pt x="8979576" y="679577"/>
                  </a:lnTo>
                  <a:lnTo>
                    <a:pt x="9008376" y="718625"/>
                  </a:lnTo>
                  <a:lnTo>
                    <a:pt x="9036803" y="757961"/>
                  </a:lnTo>
                  <a:lnTo>
                    <a:pt x="9064855" y="797584"/>
                  </a:lnTo>
                  <a:lnTo>
                    <a:pt x="9092530" y="837491"/>
                  </a:lnTo>
                  <a:lnTo>
                    <a:pt x="9119825" y="877679"/>
                  </a:lnTo>
                  <a:lnTo>
                    <a:pt x="9146738" y="918146"/>
                  </a:lnTo>
                  <a:lnTo>
                    <a:pt x="9173265" y="958888"/>
                  </a:lnTo>
                  <a:lnTo>
                    <a:pt x="9199404" y="999904"/>
                  </a:lnTo>
                  <a:lnTo>
                    <a:pt x="9225152" y="1041190"/>
                  </a:lnTo>
                  <a:lnTo>
                    <a:pt x="9250508" y="1082745"/>
                  </a:lnTo>
                  <a:lnTo>
                    <a:pt x="9275468" y="1124565"/>
                  </a:lnTo>
                  <a:lnTo>
                    <a:pt x="9300030" y="1166648"/>
                  </a:lnTo>
                  <a:lnTo>
                    <a:pt x="9324190" y="1208992"/>
                  </a:lnTo>
                  <a:lnTo>
                    <a:pt x="9347948" y="1251593"/>
                  </a:lnTo>
                  <a:lnTo>
                    <a:pt x="9371299" y="1294450"/>
                  </a:lnTo>
                  <a:lnTo>
                    <a:pt x="9394242" y="1337559"/>
                  </a:lnTo>
                  <a:lnTo>
                    <a:pt x="9416773" y="1380918"/>
                  </a:lnTo>
                  <a:lnTo>
                    <a:pt x="9438890" y="1424525"/>
                  </a:lnTo>
                  <a:lnTo>
                    <a:pt x="9460592" y="1468376"/>
                  </a:lnTo>
                  <a:lnTo>
                    <a:pt x="9481873" y="1512469"/>
                  </a:lnTo>
                  <a:lnTo>
                    <a:pt x="9502734" y="1556802"/>
                  </a:lnTo>
                  <a:lnTo>
                    <a:pt x="9523170" y="1601372"/>
                  </a:lnTo>
                  <a:lnTo>
                    <a:pt x="9543179" y="1646177"/>
                  </a:lnTo>
                  <a:lnTo>
                    <a:pt x="9562758" y="1691213"/>
                  </a:lnTo>
                  <a:lnTo>
                    <a:pt x="9581906" y="1736478"/>
                  </a:lnTo>
                  <a:lnTo>
                    <a:pt x="9600619" y="1781970"/>
                  </a:lnTo>
                  <a:lnTo>
                    <a:pt x="9618894" y="1827686"/>
                  </a:lnTo>
                  <a:lnTo>
                    <a:pt x="9636730" y="1873623"/>
                  </a:lnTo>
                  <a:lnTo>
                    <a:pt x="9654123" y="1919779"/>
                  </a:lnTo>
                  <a:lnTo>
                    <a:pt x="9671072" y="1966152"/>
                  </a:lnTo>
                  <a:lnTo>
                    <a:pt x="9687572" y="2012738"/>
                  </a:lnTo>
                  <a:lnTo>
                    <a:pt x="9703622" y="2059535"/>
                  </a:lnTo>
                  <a:lnTo>
                    <a:pt x="9719219" y="2106540"/>
                  </a:lnTo>
                  <a:lnTo>
                    <a:pt x="9734361" y="2153751"/>
                  </a:lnTo>
                  <a:lnTo>
                    <a:pt x="9749045" y="2201165"/>
                  </a:lnTo>
                  <a:lnTo>
                    <a:pt x="9763268" y="2248780"/>
                  </a:lnTo>
                  <a:lnTo>
                    <a:pt x="9777028" y="2296593"/>
                  </a:lnTo>
                  <a:lnTo>
                    <a:pt x="9790322" y="2344602"/>
                  </a:lnTo>
                  <a:lnTo>
                    <a:pt x="9803147" y="2392803"/>
                  </a:lnTo>
                  <a:lnTo>
                    <a:pt x="9815501" y="2441194"/>
                  </a:lnTo>
                  <a:lnTo>
                    <a:pt x="9827382" y="2489774"/>
                  </a:lnTo>
                  <a:lnTo>
                    <a:pt x="9838786" y="2538538"/>
                  </a:lnTo>
                  <a:lnTo>
                    <a:pt x="9849711" y="2587484"/>
                  </a:lnTo>
                  <a:lnTo>
                    <a:pt x="9860155" y="2636610"/>
                  </a:lnTo>
                  <a:lnTo>
                    <a:pt x="9870115" y="2685914"/>
                  </a:lnTo>
                  <a:lnTo>
                    <a:pt x="9879588" y="2735392"/>
                  </a:lnTo>
                  <a:lnTo>
                    <a:pt x="9888572" y="2785043"/>
                  </a:lnTo>
                  <a:lnTo>
                    <a:pt x="9897063" y="2834862"/>
                  </a:lnTo>
                  <a:lnTo>
                    <a:pt x="9905061" y="2884849"/>
                  </a:lnTo>
                  <a:lnTo>
                    <a:pt x="9912561" y="2934999"/>
                  </a:lnTo>
                  <a:lnTo>
                    <a:pt x="9919562" y="2985312"/>
                  </a:lnTo>
                  <a:lnTo>
                    <a:pt x="9926060" y="3035783"/>
                  </a:lnTo>
                  <a:lnTo>
                    <a:pt x="9932053" y="3086411"/>
                  </a:lnTo>
                  <a:lnTo>
                    <a:pt x="9937539" y="3137193"/>
                  </a:lnTo>
                  <a:lnTo>
                    <a:pt x="9942515" y="3188126"/>
                  </a:lnTo>
                  <a:lnTo>
                    <a:pt x="9946978" y="3239208"/>
                  </a:lnTo>
                  <a:lnTo>
                    <a:pt x="9950925" y="3290435"/>
                  </a:lnTo>
                  <a:lnTo>
                    <a:pt x="9954355" y="3341806"/>
                  </a:lnTo>
                  <a:lnTo>
                    <a:pt x="9957264" y="3393318"/>
                  </a:lnTo>
                  <a:lnTo>
                    <a:pt x="9959650" y="3444969"/>
                  </a:lnTo>
                  <a:lnTo>
                    <a:pt x="9961511" y="3496755"/>
                  </a:lnTo>
                  <a:lnTo>
                    <a:pt x="9962843" y="3548674"/>
                  </a:lnTo>
                  <a:lnTo>
                    <a:pt x="9963644" y="3600723"/>
                  </a:lnTo>
                  <a:lnTo>
                    <a:pt x="9963912" y="3652901"/>
                  </a:lnTo>
                  <a:lnTo>
                    <a:pt x="9963643" y="3705167"/>
                  </a:lnTo>
                  <a:lnTo>
                    <a:pt x="9962839" y="3757305"/>
                  </a:lnTo>
                  <a:lnTo>
                    <a:pt x="9961502" y="3809313"/>
                  </a:lnTo>
                  <a:lnTo>
                    <a:pt x="9959635" y="3861187"/>
                  </a:lnTo>
                  <a:lnTo>
                    <a:pt x="9957240" y="3912925"/>
                  </a:lnTo>
                  <a:lnTo>
                    <a:pt x="9954320" y="3964524"/>
                  </a:lnTo>
                  <a:lnTo>
                    <a:pt x="9950878" y="4015983"/>
                  </a:lnTo>
                  <a:lnTo>
                    <a:pt x="9946916" y="4067297"/>
                  </a:lnTo>
                  <a:lnTo>
                    <a:pt x="9942437" y="4118466"/>
                  </a:lnTo>
                  <a:lnTo>
                    <a:pt x="9937443" y="4169485"/>
                  </a:lnTo>
                  <a:lnTo>
                    <a:pt x="9931938" y="4220352"/>
                  </a:lnTo>
                  <a:lnTo>
                    <a:pt x="9925923" y="4271065"/>
                  </a:lnTo>
                  <a:lnTo>
                    <a:pt x="9919401" y="4321621"/>
                  </a:lnTo>
                  <a:lnTo>
                    <a:pt x="9912375" y="4372018"/>
                  </a:lnTo>
                  <a:lnTo>
                    <a:pt x="9904848" y="4422253"/>
                  </a:lnTo>
                  <a:lnTo>
                    <a:pt x="9896822" y="4472323"/>
                  </a:lnTo>
                  <a:lnTo>
                    <a:pt x="9888300" y="4522225"/>
                  </a:lnTo>
                  <a:lnTo>
                    <a:pt x="9879284" y="4571957"/>
                  </a:lnTo>
                  <a:lnTo>
                    <a:pt x="9869777" y="4621517"/>
                  </a:lnTo>
                  <a:lnTo>
                    <a:pt x="9859782" y="4670902"/>
                  </a:lnTo>
                  <a:lnTo>
                    <a:pt x="9849301" y="4720109"/>
                  </a:lnTo>
                  <a:lnTo>
                    <a:pt x="9838337" y="4769135"/>
                  </a:lnTo>
                  <a:lnTo>
                    <a:pt x="9826893" y="4817978"/>
                  </a:lnTo>
                  <a:lnTo>
                    <a:pt x="9814970" y="4866636"/>
                  </a:lnTo>
                  <a:lnTo>
                    <a:pt x="9802572" y="4915105"/>
                  </a:lnTo>
                  <a:lnTo>
                    <a:pt x="9789702" y="4963383"/>
                  </a:lnTo>
                  <a:lnTo>
                    <a:pt x="9776361" y="5011468"/>
                  </a:lnTo>
                  <a:lnTo>
                    <a:pt x="9762553" y="5059356"/>
                  </a:lnTo>
                  <a:lnTo>
                    <a:pt x="9748280" y="5107046"/>
                  </a:lnTo>
                  <a:lnTo>
                    <a:pt x="9733545" y="5154534"/>
                  </a:lnTo>
                  <a:lnTo>
                    <a:pt x="9718351" y="5201819"/>
                  </a:lnTo>
                  <a:lnTo>
                    <a:pt x="9702699" y="5248896"/>
                  </a:lnTo>
                  <a:lnTo>
                    <a:pt x="9686593" y="5295765"/>
                  </a:lnTo>
                  <a:lnTo>
                    <a:pt x="9670035" y="5342421"/>
                  </a:lnTo>
                  <a:lnTo>
                    <a:pt x="9653029" y="5388863"/>
                  </a:lnTo>
                  <a:lnTo>
                    <a:pt x="9635575" y="5435088"/>
                  </a:lnTo>
                  <a:lnTo>
                    <a:pt x="9617678" y="5481094"/>
                  </a:lnTo>
                  <a:lnTo>
                    <a:pt x="9599339" y="5526876"/>
                  </a:lnTo>
                  <a:lnTo>
                    <a:pt x="9580562" y="5572434"/>
                  </a:lnTo>
                  <a:lnTo>
                    <a:pt x="9561349" y="5617765"/>
                  </a:lnTo>
                  <a:lnTo>
                    <a:pt x="9541702" y="5662865"/>
                  </a:lnTo>
                  <a:lnTo>
                    <a:pt x="9521625" y="5707732"/>
                  </a:lnTo>
                  <a:lnTo>
                    <a:pt x="9501119" y="5752364"/>
                  </a:lnTo>
                  <a:lnTo>
                    <a:pt x="9480188" y="5796758"/>
                  </a:lnTo>
                  <a:lnTo>
                    <a:pt x="9458834" y="5840911"/>
                  </a:lnTo>
                  <a:lnTo>
                    <a:pt x="9437059" y="5884821"/>
                  </a:lnTo>
                  <a:lnTo>
                    <a:pt x="9414867" y="5928485"/>
                  </a:lnTo>
                  <a:lnTo>
                    <a:pt x="9392259" y="5971901"/>
                  </a:lnTo>
                  <a:lnTo>
                    <a:pt x="9369239" y="6015065"/>
                  </a:lnTo>
                  <a:lnTo>
                    <a:pt x="9345810" y="6057976"/>
                  </a:lnTo>
                  <a:lnTo>
                    <a:pt x="9321973" y="6100630"/>
                  </a:lnTo>
                  <a:lnTo>
                    <a:pt x="9297731" y="6143025"/>
                  </a:lnTo>
                  <a:lnTo>
                    <a:pt x="9273087" y="6185159"/>
                  </a:lnTo>
                  <a:lnTo>
                    <a:pt x="9248044" y="6227028"/>
                  </a:lnTo>
                  <a:lnTo>
                    <a:pt x="9222604" y="6268631"/>
                  </a:lnTo>
                  <a:lnTo>
                    <a:pt x="9196770" y="6309964"/>
                  </a:lnTo>
                  <a:lnTo>
                    <a:pt x="9170544" y="6351025"/>
                  </a:lnTo>
                  <a:lnTo>
                    <a:pt x="9143929" y="6391811"/>
                  </a:lnTo>
                  <a:lnTo>
                    <a:pt x="9116928" y="6432320"/>
                  </a:lnTo>
                  <a:lnTo>
                    <a:pt x="9089544" y="6472549"/>
                  </a:lnTo>
                  <a:lnTo>
                    <a:pt x="9061778" y="6512496"/>
                  </a:lnTo>
                  <a:lnTo>
                    <a:pt x="9033633" y="6552157"/>
                  </a:lnTo>
                  <a:lnTo>
                    <a:pt x="9005113" y="6591531"/>
                  </a:lnTo>
                  <a:lnTo>
                    <a:pt x="8976220" y="6630614"/>
                  </a:lnTo>
                  <a:lnTo>
                    <a:pt x="8946956" y="6669404"/>
                  </a:lnTo>
                  <a:lnTo>
                    <a:pt x="8917324" y="6707899"/>
                  </a:lnTo>
                  <a:lnTo>
                    <a:pt x="8887326" y="6746095"/>
                  </a:lnTo>
                  <a:lnTo>
                    <a:pt x="8856966" y="6783990"/>
                  </a:lnTo>
                  <a:lnTo>
                    <a:pt x="8826246" y="6821582"/>
                  </a:lnTo>
                  <a:lnTo>
                    <a:pt x="8794750" y="6857999"/>
                  </a:lnTo>
                  <a:lnTo>
                    <a:pt x="1169162" y="6857999"/>
                  </a:lnTo>
                  <a:lnTo>
                    <a:pt x="1137666" y="6821582"/>
                  </a:lnTo>
                  <a:lnTo>
                    <a:pt x="1106945" y="6783990"/>
                  </a:lnTo>
                  <a:lnTo>
                    <a:pt x="1076585" y="6746095"/>
                  </a:lnTo>
                  <a:lnTo>
                    <a:pt x="1046587" y="6707899"/>
                  </a:lnTo>
                  <a:lnTo>
                    <a:pt x="1016955" y="6669404"/>
                  </a:lnTo>
                  <a:lnTo>
                    <a:pt x="987691" y="6630614"/>
                  </a:lnTo>
                  <a:lnTo>
                    <a:pt x="958798" y="6591531"/>
                  </a:lnTo>
                  <a:lnTo>
                    <a:pt x="930278" y="6552157"/>
                  </a:lnTo>
                  <a:lnTo>
                    <a:pt x="902133" y="6512496"/>
                  </a:lnTo>
                  <a:lnTo>
                    <a:pt x="874367" y="6472549"/>
                  </a:lnTo>
                  <a:lnTo>
                    <a:pt x="846983" y="6432320"/>
                  </a:lnTo>
                  <a:lnTo>
                    <a:pt x="819982" y="6391811"/>
                  </a:lnTo>
                  <a:lnTo>
                    <a:pt x="793367" y="6351025"/>
                  </a:lnTo>
                  <a:lnTo>
                    <a:pt x="767141" y="6309964"/>
                  </a:lnTo>
                  <a:lnTo>
                    <a:pt x="741307" y="6268631"/>
                  </a:lnTo>
                  <a:lnTo>
                    <a:pt x="715867" y="6227028"/>
                  </a:lnTo>
                  <a:lnTo>
                    <a:pt x="690824" y="6185159"/>
                  </a:lnTo>
                  <a:lnTo>
                    <a:pt x="666180" y="6143025"/>
                  </a:lnTo>
                  <a:lnTo>
                    <a:pt x="641938" y="6100630"/>
                  </a:lnTo>
                  <a:lnTo>
                    <a:pt x="618101" y="6057976"/>
                  </a:lnTo>
                  <a:lnTo>
                    <a:pt x="594672" y="6015065"/>
                  </a:lnTo>
                  <a:lnTo>
                    <a:pt x="571652" y="5971901"/>
                  </a:lnTo>
                  <a:lnTo>
                    <a:pt x="549044" y="5928485"/>
                  </a:lnTo>
                  <a:lnTo>
                    <a:pt x="526852" y="5884821"/>
                  </a:lnTo>
                  <a:lnTo>
                    <a:pt x="505077" y="5840911"/>
                  </a:lnTo>
                  <a:lnTo>
                    <a:pt x="483723" y="5796758"/>
                  </a:lnTo>
                  <a:lnTo>
                    <a:pt x="462792" y="5752364"/>
                  </a:lnTo>
                  <a:lnTo>
                    <a:pt x="442286" y="5707732"/>
                  </a:lnTo>
                  <a:lnTo>
                    <a:pt x="422209" y="5662865"/>
                  </a:lnTo>
                  <a:lnTo>
                    <a:pt x="402562" y="5617765"/>
                  </a:lnTo>
                  <a:lnTo>
                    <a:pt x="383349" y="5572434"/>
                  </a:lnTo>
                  <a:lnTo>
                    <a:pt x="364572" y="5526876"/>
                  </a:lnTo>
                  <a:lnTo>
                    <a:pt x="346233" y="5481094"/>
                  </a:lnTo>
                  <a:lnTo>
                    <a:pt x="328336" y="5435088"/>
                  </a:lnTo>
                  <a:lnTo>
                    <a:pt x="310882" y="5388863"/>
                  </a:lnTo>
                  <a:lnTo>
                    <a:pt x="293876" y="5342421"/>
                  </a:lnTo>
                  <a:lnTo>
                    <a:pt x="277318" y="5295765"/>
                  </a:lnTo>
                  <a:lnTo>
                    <a:pt x="261212" y="5248896"/>
                  </a:lnTo>
                  <a:lnTo>
                    <a:pt x="245560" y="5201819"/>
                  </a:lnTo>
                  <a:lnTo>
                    <a:pt x="230366" y="5154534"/>
                  </a:lnTo>
                  <a:lnTo>
                    <a:pt x="215631" y="5107046"/>
                  </a:lnTo>
                  <a:lnTo>
                    <a:pt x="201358" y="5059356"/>
                  </a:lnTo>
                  <a:lnTo>
                    <a:pt x="187550" y="5011468"/>
                  </a:lnTo>
                  <a:lnTo>
                    <a:pt x="174209" y="4963383"/>
                  </a:lnTo>
                  <a:lnTo>
                    <a:pt x="161339" y="4915105"/>
                  </a:lnTo>
                  <a:lnTo>
                    <a:pt x="148941" y="4866636"/>
                  </a:lnTo>
                  <a:lnTo>
                    <a:pt x="137018" y="4817978"/>
                  </a:lnTo>
                  <a:lnTo>
                    <a:pt x="125574" y="4769135"/>
                  </a:lnTo>
                  <a:lnTo>
                    <a:pt x="114610" y="4720109"/>
                  </a:lnTo>
                  <a:lnTo>
                    <a:pt x="104129" y="4670902"/>
                  </a:lnTo>
                  <a:lnTo>
                    <a:pt x="94134" y="4621517"/>
                  </a:lnTo>
                  <a:lnTo>
                    <a:pt x="84627" y="4571957"/>
                  </a:lnTo>
                  <a:lnTo>
                    <a:pt x="75611" y="4522225"/>
                  </a:lnTo>
                  <a:lnTo>
                    <a:pt x="67089" y="4472323"/>
                  </a:lnTo>
                  <a:lnTo>
                    <a:pt x="59063" y="4422253"/>
                  </a:lnTo>
                  <a:lnTo>
                    <a:pt x="51536" y="4372018"/>
                  </a:lnTo>
                  <a:lnTo>
                    <a:pt x="44510" y="4321621"/>
                  </a:lnTo>
                  <a:lnTo>
                    <a:pt x="37988" y="4271065"/>
                  </a:lnTo>
                  <a:lnTo>
                    <a:pt x="31973" y="4220352"/>
                  </a:lnTo>
                  <a:lnTo>
                    <a:pt x="26468" y="4169485"/>
                  </a:lnTo>
                  <a:lnTo>
                    <a:pt x="21474" y="4118466"/>
                  </a:lnTo>
                  <a:lnTo>
                    <a:pt x="16995" y="4067297"/>
                  </a:lnTo>
                  <a:lnTo>
                    <a:pt x="13033" y="4015983"/>
                  </a:lnTo>
                  <a:lnTo>
                    <a:pt x="9591" y="3964524"/>
                  </a:lnTo>
                  <a:lnTo>
                    <a:pt x="6671" y="3912925"/>
                  </a:lnTo>
                  <a:lnTo>
                    <a:pt x="4276" y="3861187"/>
                  </a:lnTo>
                  <a:lnTo>
                    <a:pt x="2409" y="3809313"/>
                  </a:lnTo>
                  <a:lnTo>
                    <a:pt x="1072" y="3757305"/>
                  </a:lnTo>
                  <a:lnTo>
                    <a:pt x="268" y="3705167"/>
                  </a:lnTo>
                  <a:lnTo>
                    <a:pt x="0" y="3652901"/>
                  </a:lnTo>
                  <a:lnTo>
                    <a:pt x="267" y="3600723"/>
                  </a:lnTo>
                  <a:lnTo>
                    <a:pt x="1068" y="3548674"/>
                  </a:lnTo>
                  <a:lnTo>
                    <a:pt x="2400" y="3496755"/>
                  </a:lnTo>
                  <a:lnTo>
                    <a:pt x="4261" y="3444969"/>
                  </a:lnTo>
                  <a:lnTo>
                    <a:pt x="6647" y="3393318"/>
                  </a:lnTo>
                  <a:lnTo>
                    <a:pt x="9556" y="3341806"/>
                  </a:lnTo>
                  <a:lnTo>
                    <a:pt x="12986" y="3290435"/>
                  </a:lnTo>
                  <a:lnTo>
                    <a:pt x="16933" y="3239208"/>
                  </a:lnTo>
                  <a:lnTo>
                    <a:pt x="21396" y="3188126"/>
                  </a:lnTo>
                  <a:lnTo>
                    <a:pt x="26372" y="3137193"/>
                  </a:lnTo>
                  <a:lnTo>
                    <a:pt x="31858" y="3086411"/>
                  </a:lnTo>
                  <a:lnTo>
                    <a:pt x="37851" y="3035783"/>
                  </a:lnTo>
                  <a:lnTo>
                    <a:pt x="44349" y="2985312"/>
                  </a:lnTo>
                  <a:lnTo>
                    <a:pt x="51350" y="2934999"/>
                  </a:lnTo>
                  <a:lnTo>
                    <a:pt x="58850" y="2884849"/>
                  </a:lnTo>
                  <a:lnTo>
                    <a:pt x="66848" y="2834862"/>
                  </a:lnTo>
                  <a:lnTo>
                    <a:pt x="75339" y="2785043"/>
                  </a:lnTo>
                  <a:lnTo>
                    <a:pt x="84323" y="2735392"/>
                  </a:lnTo>
                  <a:lnTo>
                    <a:pt x="93796" y="2685914"/>
                  </a:lnTo>
                  <a:lnTo>
                    <a:pt x="103756" y="2636610"/>
                  </a:lnTo>
                  <a:lnTo>
                    <a:pt x="114200" y="2587484"/>
                  </a:lnTo>
                  <a:lnTo>
                    <a:pt x="125125" y="2538538"/>
                  </a:lnTo>
                  <a:lnTo>
                    <a:pt x="136529" y="2489774"/>
                  </a:lnTo>
                  <a:lnTo>
                    <a:pt x="148410" y="2441194"/>
                  </a:lnTo>
                  <a:lnTo>
                    <a:pt x="160764" y="2392803"/>
                  </a:lnTo>
                  <a:lnTo>
                    <a:pt x="173589" y="2344602"/>
                  </a:lnTo>
                  <a:lnTo>
                    <a:pt x="186883" y="2296593"/>
                  </a:lnTo>
                  <a:lnTo>
                    <a:pt x="200643" y="2248780"/>
                  </a:lnTo>
                  <a:lnTo>
                    <a:pt x="214866" y="2201165"/>
                  </a:lnTo>
                  <a:lnTo>
                    <a:pt x="229550" y="2153751"/>
                  </a:lnTo>
                  <a:lnTo>
                    <a:pt x="244692" y="2106540"/>
                  </a:lnTo>
                  <a:lnTo>
                    <a:pt x="260289" y="2059535"/>
                  </a:lnTo>
                  <a:lnTo>
                    <a:pt x="276339" y="2012738"/>
                  </a:lnTo>
                  <a:lnTo>
                    <a:pt x="292839" y="1966152"/>
                  </a:lnTo>
                  <a:lnTo>
                    <a:pt x="309788" y="1919779"/>
                  </a:lnTo>
                  <a:lnTo>
                    <a:pt x="327181" y="1873623"/>
                  </a:lnTo>
                  <a:lnTo>
                    <a:pt x="345017" y="1827686"/>
                  </a:lnTo>
                  <a:lnTo>
                    <a:pt x="363292" y="1781970"/>
                  </a:lnTo>
                  <a:lnTo>
                    <a:pt x="382005" y="1736478"/>
                  </a:lnTo>
                  <a:lnTo>
                    <a:pt x="401153" y="1691213"/>
                  </a:lnTo>
                  <a:lnTo>
                    <a:pt x="420732" y="1646177"/>
                  </a:lnTo>
                  <a:lnTo>
                    <a:pt x="440741" y="1601372"/>
                  </a:lnTo>
                  <a:lnTo>
                    <a:pt x="461177" y="1556802"/>
                  </a:lnTo>
                  <a:lnTo>
                    <a:pt x="482038" y="1512469"/>
                  </a:lnTo>
                  <a:lnTo>
                    <a:pt x="503319" y="1468376"/>
                  </a:lnTo>
                  <a:lnTo>
                    <a:pt x="525021" y="1424525"/>
                  </a:lnTo>
                  <a:lnTo>
                    <a:pt x="547138" y="1380918"/>
                  </a:lnTo>
                  <a:lnTo>
                    <a:pt x="569669" y="1337559"/>
                  </a:lnTo>
                  <a:lnTo>
                    <a:pt x="592612" y="1294450"/>
                  </a:lnTo>
                  <a:lnTo>
                    <a:pt x="615963" y="1251593"/>
                  </a:lnTo>
                  <a:lnTo>
                    <a:pt x="639721" y="1208992"/>
                  </a:lnTo>
                  <a:lnTo>
                    <a:pt x="663881" y="1166648"/>
                  </a:lnTo>
                  <a:lnTo>
                    <a:pt x="688443" y="1124565"/>
                  </a:lnTo>
                  <a:lnTo>
                    <a:pt x="713403" y="1082745"/>
                  </a:lnTo>
                  <a:lnTo>
                    <a:pt x="738759" y="1041190"/>
                  </a:lnTo>
                  <a:lnTo>
                    <a:pt x="764507" y="999904"/>
                  </a:lnTo>
                  <a:lnTo>
                    <a:pt x="790646" y="958888"/>
                  </a:lnTo>
                  <a:lnTo>
                    <a:pt x="817173" y="918146"/>
                  </a:lnTo>
                  <a:lnTo>
                    <a:pt x="844086" y="877679"/>
                  </a:lnTo>
                  <a:lnTo>
                    <a:pt x="871381" y="837491"/>
                  </a:lnTo>
                  <a:lnTo>
                    <a:pt x="899056" y="797584"/>
                  </a:lnTo>
                  <a:lnTo>
                    <a:pt x="927108" y="757961"/>
                  </a:lnTo>
                  <a:lnTo>
                    <a:pt x="955535" y="718625"/>
                  </a:lnTo>
                  <a:lnTo>
                    <a:pt x="984335" y="679577"/>
                  </a:lnTo>
                  <a:lnTo>
                    <a:pt x="1013504" y="640821"/>
                  </a:lnTo>
                  <a:lnTo>
                    <a:pt x="1043040" y="602359"/>
                  </a:lnTo>
                  <a:lnTo>
                    <a:pt x="1072941" y="564194"/>
                  </a:lnTo>
                  <a:lnTo>
                    <a:pt x="1103204" y="526328"/>
                  </a:lnTo>
                  <a:lnTo>
                    <a:pt x="1133825" y="488764"/>
                  </a:lnTo>
                  <a:lnTo>
                    <a:pt x="1164804" y="451504"/>
                  </a:lnTo>
                  <a:lnTo>
                    <a:pt x="1196136" y="414552"/>
                  </a:lnTo>
                  <a:lnTo>
                    <a:pt x="1227820" y="377909"/>
                  </a:lnTo>
                  <a:lnTo>
                    <a:pt x="1259853" y="341579"/>
                  </a:lnTo>
                  <a:lnTo>
                    <a:pt x="1292232" y="305564"/>
                  </a:lnTo>
                  <a:lnTo>
                    <a:pt x="1324955" y="269866"/>
                  </a:lnTo>
                  <a:lnTo>
                    <a:pt x="1358018" y="234488"/>
                  </a:lnTo>
                  <a:lnTo>
                    <a:pt x="1391420" y="199433"/>
                  </a:lnTo>
                  <a:lnTo>
                    <a:pt x="1425158" y="164703"/>
                  </a:lnTo>
                  <a:lnTo>
                    <a:pt x="1459230" y="130301"/>
                  </a:lnTo>
                  <a:lnTo>
                    <a:pt x="1595882" y="0"/>
                  </a:lnTo>
                  <a:close/>
                </a:path>
              </a:pathLst>
            </a:custGeom>
            <a:ln w="9525">
              <a:solidFill>
                <a:srgbClr val="EEEEEE"/>
              </a:solidFill>
            </a:ln>
          </p:spPr>
          <p:txBody>
            <a:bodyPr wrap="square" lIns="0" tIns="0" rIns="0" bIns="0" rtlCol="0"/>
            <a:lstStyle/>
            <a:p>
              <a:endParaRPr/>
            </a:p>
          </p:txBody>
        </p:sp>
      </p:grpSp>
      <p:sp>
        <p:nvSpPr>
          <p:cNvPr id="7" name="object 7"/>
          <p:cNvSpPr txBox="1">
            <a:spLocks noGrp="1"/>
          </p:cNvSpPr>
          <p:nvPr>
            <p:ph type="title"/>
          </p:nvPr>
        </p:nvSpPr>
        <p:spPr>
          <a:xfrm>
            <a:off x="916939" y="609676"/>
            <a:ext cx="3538220" cy="697230"/>
          </a:xfrm>
          <a:prstGeom prst="rect">
            <a:avLst/>
          </a:prstGeom>
        </p:spPr>
        <p:txBody>
          <a:bodyPr vert="horz" wrap="square" lIns="0" tIns="13335" rIns="0" bIns="0" rtlCol="0">
            <a:spAutoFit/>
          </a:bodyPr>
          <a:lstStyle/>
          <a:p>
            <a:pPr marL="12700">
              <a:lnSpc>
                <a:spcPct val="100000"/>
              </a:lnSpc>
              <a:spcBef>
                <a:spcPts val="105"/>
              </a:spcBef>
            </a:pPr>
            <a:r>
              <a:rPr spc="-10" dirty="0"/>
              <a:t>Métodos</a:t>
            </a:r>
            <a:r>
              <a:rPr spc="-55" dirty="0"/>
              <a:t> </a:t>
            </a:r>
            <a:r>
              <a:rPr spc="-10" dirty="0"/>
              <a:t>físicos</a:t>
            </a:r>
          </a:p>
        </p:txBody>
      </p:sp>
      <p:sp>
        <p:nvSpPr>
          <p:cNvPr id="8" name="object 8"/>
          <p:cNvSpPr/>
          <p:nvPr/>
        </p:nvSpPr>
        <p:spPr>
          <a:xfrm>
            <a:off x="838200" y="1827276"/>
            <a:ext cx="10515600" cy="3622675"/>
          </a:xfrm>
          <a:custGeom>
            <a:avLst/>
            <a:gdLst/>
            <a:ahLst/>
            <a:cxnLst/>
            <a:rect l="l" t="t" r="r" b="b"/>
            <a:pathLst>
              <a:path w="10515600" h="3622675">
                <a:moveTo>
                  <a:pt x="0" y="0"/>
                </a:moveTo>
                <a:lnTo>
                  <a:pt x="10515600" y="0"/>
                </a:lnTo>
              </a:path>
              <a:path w="10515600" h="3622675">
                <a:moveTo>
                  <a:pt x="0" y="725424"/>
                </a:moveTo>
                <a:lnTo>
                  <a:pt x="10515600" y="725424"/>
                </a:lnTo>
              </a:path>
              <a:path w="10515600" h="3622675">
                <a:moveTo>
                  <a:pt x="0" y="1449324"/>
                </a:moveTo>
                <a:lnTo>
                  <a:pt x="10515600" y="1449324"/>
                </a:lnTo>
              </a:path>
              <a:path w="10515600" h="3622675">
                <a:moveTo>
                  <a:pt x="0" y="2174748"/>
                </a:moveTo>
                <a:lnTo>
                  <a:pt x="10515600" y="2174748"/>
                </a:lnTo>
              </a:path>
              <a:path w="10515600" h="3622675">
                <a:moveTo>
                  <a:pt x="0" y="2898648"/>
                </a:moveTo>
                <a:lnTo>
                  <a:pt x="10515600" y="2898648"/>
                </a:lnTo>
              </a:path>
              <a:path w="10515600" h="3622675">
                <a:moveTo>
                  <a:pt x="0" y="3622548"/>
                </a:moveTo>
                <a:lnTo>
                  <a:pt x="10515600" y="3622548"/>
                </a:lnTo>
              </a:path>
            </a:pathLst>
          </a:custGeom>
          <a:ln w="12700">
            <a:solidFill>
              <a:srgbClr val="A4A4A4"/>
            </a:solidFill>
          </a:ln>
        </p:spPr>
        <p:txBody>
          <a:bodyPr wrap="square" lIns="0" tIns="0" rIns="0" bIns="0" rtlCol="0"/>
          <a:lstStyle/>
          <a:p>
            <a:endParaRPr/>
          </a:p>
        </p:txBody>
      </p:sp>
      <p:sp>
        <p:nvSpPr>
          <p:cNvPr id="9" name="object 9"/>
          <p:cNvSpPr txBox="1"/>
          <p:nvPr/>
        </p:nvSpPr>
        <p:spPr>
          <a:xfrm>
            <a:off x="901700" y="1847469"/>
            <a:ext cx="9378315" cy="3954779"/>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Necessário</a:t>
            </a:r>
            <a:r>
              <a:rPr sz="2000" spc="-25" dirty="0">
                <a:latin typeface="Calibri"/>
                <a:cs typeface="Calibri"/>
              </a:rPr>
              <a:t> </a:t>
            </a:r>
            <a:r>
              <a:rPr sz="2000" spc="-5" dirty="0">
                <a:latin typeface="Calibri"/>
                <a:cs typeface="Calibri"/>
              </a:rPr>
              <a:t>qualificação</a:t>
            </a:r>
            <a:r>
              <a:rPr sz="2000" spc="-40" dirty="0">
                <a:latin typeface="Calibri"/>
                <a:cs typeface="Calibri"/>
              </a:rPr>
              <a:t> </a:t>
            </a:r>
            <a:r>
              <a:rPr sz="2000" dirty="0">
                <a:latin typeface="Calibri"/>
                <a:cs typeface="Calibri"/>
              </a:rPr>
              <a:t>e</a:t>
            </a:r>
            <a:r>
              <a:rPr sz="2000" spc="-5" dirty="0">
                <a:latin typeface="Calibri"/>
                <a:cs typeface="Calibri"/>
              </a:rPr>
              <a:t> </a:t>
            </a:r>
            <a:r>
              <a:rPr sz="2000" dirty="0">
                <a:latin typeface="Calibri"/>
                <a:cs typeface="Calibri"/>
              </a:rPr>
              <a:t>habilidade</a:t>
            </a:r>
            <a:r>
              <a:rPr sz="2000" spc="-25" dirty="0">
                <a:latin typeface="Calibri"/>
                <a:cs typeface="Calibri"/>
              </a:rPr>
              <a:t> </a:t>
            </a:r>
            <a:r>
              <a:rPr sz="2000" spc="-5" dirty="0">
                <a:latin typeface="Calibri"/>
                <a:cs typeface="Calibri"/>
              </a:rPr>
              <a:t>do</a:t>
            </a:r>
            <a:r>
              <a:rPr sz="2000" spc="-10" dirty="0">
                <a:latin typeface="Calibri"/>
                <a:cs typeface="Calibri"/>
              </a:rPr>
              <a:t> </a:t>
            </a:r>
            <a:r>
              <a:rPr sz="2000" spc="-15" dirty="0">
                <a:latin typeface="Calibri"/>
                <a:cs typeface="Calibri"/>
              </a:rPr>
              <a:t>executor;</a:t>
            </a:r>
            <a:endParaRPr sz="2000">
              <a:latin typeface="Calibri"/>
              <a:cs typeface="Calibri"/>
            </a:endParaRPr>
          </a:p>
          <a:p>
            <a:pPr>
              <a:lnSpc>
                <a:spcPct val="100000"/>
              </a:lnSpc>
              <a:spcBef>
                <a:spcPts val="55"/>
              </a:spcBef>
            </a:pPr>
            <a:endParaRPr sz="2850">
              <a:latin typeface="Calibri"/>
              <a:cs typeface="Calibri"/>
            </a:endParaRPr>
          </a:p>
          <a:p>
            <a:pPr marL="12700" marR="5080">
              <a:lnSpc>
                <a:spcPts val="2210"/>
              </a:lnSpc>
            </a:pPr>
            <a:r>
              <a:rPr sz="2000" spc="-10" dirty="0">
                <a:latin typeface="Calibri"/>
                <a:cs typeface="Calibri"/>
              </a:rPr>
              <a:t>Utilizar</a:t>
            </a:r>
            <a:r>
              <a:rPr sz="2000" spc="5" dirty="0">
                <a:latin typeface="Calibri"/>
                <a:cs typeface="Calibri"/>
              </a:rPr>
              <a:t> </a:t>
            </a:r>
            <a:r>
              <a:rPr sz="2000" dirty="0">
                <a:latin typeface="Calibri"/>
                <a:cs typeface="Calibri"/>
              </a:rPr>
              <a:t>após</a:t>
            </a:r>
            <a:r>
              <a:rPr sz="2000" spc="-5" dirty="0">
                <a:latin typeface="Calibri"/>
                <a:cs typeface="Calibri"/>
              </a:rPr>
              <a:t> </a:t>
            </a:r>
            <a:r>
              <a:rPr sz="2000" dirty="0">
                <a:latin typeface="Calibri"/>
                <a:cs typeface="Calibri"/>
              </a:rPr>
              <a:t>o </a:t>
            </a:r>
            <a:r>
              <a:rPr sz="2000" spc="-10" dirty="0">
                <a:latin typeface="Calibri"/>
                <a:cs typeface="Calibri"/>
              </a:rPr>
              <a:t>procedimento</a:t>
            </a:r>
            <a:r>
              <a:rPr sz="2000" spc="-5" dirty="0">
                <a:latin typeface="Calibri"/>
                <a:cs typeface="Calibri"/>
              </a:rPr>
              <a:t> </a:t>
            </a:r>
            <a:r>
              <a:rPr sz="2000" dirty="0">
                <a:latin typeface="Calibri"/>
                <a:cs typeface="Calibri"/>
              </a:rPr>
              <a:t>um</a:t>
            </a:r>
            <a:r>
              <a:rPr sz="2000" spc="-10" dirty="0">
                <a:latin typeface="Calibri"/>
                <a:cs typeface="Calibri"/>
              </a:rPr>
              <a:t> </a:t>
            </a:r>
            <a:r>
              <a:rPr sz="2000" spc="-5" dirty="0">
                <a:latin typeface="Calibri"/>
                <a:cs typeface="Calibri"/>
              </a:rPr>
              <a:t>segundo</a:t>
            </a:r>
            <a:r>
              <a:rPr sz="2000" spc="-15" dirty="0">
                <a:latin typeface="Calibri"/>
                <a:cs typeface="Calibri"/>
              </a:rPr>
              <a:t> método,</a:t>
            </a:r>
            <a:r>
              <a:rPr sz="2000" spc="5" dirty="0">
                <a:latin typeface="Calibri"/>
                <a:cs typeface="Calibri"/>
              </a:rPr>
              <a:t> </a:t>
            </a:r>
            <a:r>
              <a:rPr sz="2000" spc="-5" dirty="0">
                <a:latin typeface="Calibri"/>
                <a:cs typeface="Calibri"/>
              </a:rPr>
              <a:t>como</a:t>
            </a:r>
            <a:r>
              <a:rPr sz="2000" spc="-10" dirty="0">
                <a:latin typeface="Calibri"/>
                <a:cs typeface="Calibri"/>
              </a:rPr>
              <a:t> </a:t>
            </a:r>
            <a:r>
              <a:rPr sz="2000" spc="-5" dirty="0">
                <a:latin typeface="Calibri"/>
                <a:cs typeface="Calibri"/>
              </a:rPr>
              <a:t>por </a:t>
            </a:r>
            <a:r>
              <a:rPr sz="2000" spc="-20" dirty="0">
                <a:latin typeface="Calibri"/>
                <a:cs typeface="Calibri"/>
              </a:rPr>
              <a:t>exemplo,</a:t>
            </a:r>
            <a:r>
              <a:rPr sz="2000" spc="5" dirty="0">
                <a:latin typeface="Calibri"/>
                <a:cs typeface="Calibri"/>
              </a:rPr>
              <a:t> </a:t>
            </a:r>
            <a:r>
              <a:rPr sz="2000" dirty="0">
                <a:latin typeface="Calibri"/>
                <a:cs typeface="Calibri"/>
              </a:rPr>
              <a:t>a</a:t>
            </a:r>
            <a:r>
              <a:rPr sz="2000" spc="5" dirty="0">
                <a:latin typeface="Calibri"/>
                <a:cs typeface="Calibri"/>
              </a:rPr>
              <a:t> </a:t>
            </a:r>
            <a:r>
              <a:rPr sz="2000" spc="-5" dirty="0">
                <a:latin typeface="Calibri"/>
                <a:cs typeface="Calibri"/>
              </a:rPr>
              <a:t>exsanguinação</a:t>
            </a:r>
            <a:r>
              <a:rPr sz="2000" spc="-30" dirty="0">
                <a:latin typeface="Calibri"/>
                <a:cs typeface="Calibri"/>
              </a:rPr>
              <a:t> </a:t>
            </a:r>
            <a:r>
              <a:rPr sz="2000" spc="-5" dirty="0">
                <a:latin typeface="Calibri"/>
                <a:cs typeface="Calibri"/>
              </a:rPr>
              <a:t>ou </a:t>
            </a:r>
            <a:r>
              <a:rPr sz="2000" spc="-434" dirty="0">
                <a:latin typeface="Calibri"/>
                <a:cs typeface="Calibri"/>
              </a:rPr>
              <a:t> </a:t>
            </a:r>
            <a:r>
              <a:rPr sz="2000" spc="-10" dirty="0">
                <a:latin typeface="Calibri"/>
                <a:cs typeface="Calibri"/>
              </a:rPr>
              <a:t>perfuração</a:t>
            </a:r>
            <a:r>
              <a:rPr sz="2000" spc="-40" dirty="0">
                <a:latin typeface="Calibri"/>
                <a:cs typeface="Calibri"/>
              </a:rPr>
              <a:t> </a:t>
            </a:r>
            <a:r>
              <a:rPr sz="2000" spc="-5" dirty="0">
                <a:latin typeface="Calibri"/>
                <a:cs typeface="Calibri"/>
              </a:rPr>
              <a:t>craniana;</a:t>
            </a:r>
            <a:endParaRPr sz="2000">
              <a:latin typeface="Calibri"/>
              <a:cs typeface="Calibri"/>
            </a:endParaRPr>
          </a:p>
          <a:p>
            <a:pPr marL="12700">
              <a:lnSpc>
                <a:spcPct val="100000"/>
              </a:lnSpc>
              <a:spcBef>
                <a:spcPts val="1055"/>
              </a:spcBef>
            </a:pPr>
            <a:r>
              <a:rPr sz="2000" spc="-15" dirty="0">
                <a:latin typeface="Calibri"/>
                <a:cs typeface="Calibri"/>
              </a:rPr>
              <a:t>Deve</a:t>
            </a:r>
            <a:r>
              <a:rPr sz="2000" dirty="0">
                <a:latin typeface="Calibri"/>
                <a:cs typeface="Calibri"/>
              </a:rPr>
              <a:t> </a:t>
            </a:r>
            <a:r>
              <a:rPr sz="2000" spc="-5" dirty="0">
                <a:latin typeface="Calibri"/>
                <a:cs typeface="Calibri"/>
              </a:rPr>
              <a:t>ser </a:t>
            </a:r>
            <a:r>
              <a:rPr sz="2000" spc="-10" dirty="0">
                <a:latin typeface="Calibri"/>
                <a:cs typeface="Calibri"/>
              </a:rPr>
              <a:t>realizada</a:t>
            </a:r>
            <a:r>
              <a:rPr sz="2000" dirty="0">
                <a:latin typeface="Calibri"/>
                <a:cs typeface="Calibri"/>
              </a:rPr>
              <a:t> </a:t>
            </a:r>
            <a:r>
              <a:rPr sz="2000" spc="-10" dirty="0">
                <a:latin typeface="Calibri"/>
                <a:cs typeface="Calibri"/>
              </a:rPr>
              <a:t>contenção</a:t>
            </a:r>
            <a:r>
              <a:rPr sz="2000" spc="-35" dirty="0">
                <a:latin typeface="Calibri"/>
                <a:cs typeface="Calibri"/>
              </a:rPr>
              <a:t> </a:t>
            </a:r>
            <a:r>
              <a:rPr sz="2000" spc="-5" dirty="0">
                <a:latin typeface="Calibri"/>
                <a:cs typeface="Calibri"/>
              </a:rPr>
              <a:t>física </a:t>
            </a:r>
            <a:r>
              <a:rPr sz="2000" dirty="0">
                <a:latin typeface="Calibri"/>
                <a:cs typeface="Calibri"/>
              </a:rPr>
              <a:t>adequada;</a:t>
            </a:r>
            <a:endParaRPr sz="2000">
              <a:latin typeface="Calibri"/>
              <a:cs typeface="Calibri"/>
            </a:endParaRPr>
          </a:p>
          <a:p>
            <a:pPr marL="12700" marR="5703570">
              <a:lnSpc>
                <a:spcPct val="237699"/>
              </a:lnSpc>
              <a:spcBef>
                <a:spcPts val="5"/>
              </a:spcBef>
            </a:pPr>
            <a:r>
              <a:rPr sz="2000" spc="-5" dirty="0">
                <a:latin typeface="Calibri"/>
                <a:cs typeface="Calibri"/>
              </a:rPr>
              <a:t>São </a:t>
            </a:r>
            <a:r>
              <a:rPr sz="2000" spc="-10" dirty="0">
                <a:latin typeface="Calibri"/>
                <a:cs typeface="Calibri"/>
              </a:rPr>
              <a:t>métodos </a:t>
            </a:r>
            <a:r>
              <a:rPr sz="2000" spc="-5" dirty="0">
                <a:latin typeface="Calibri"/>
                <a:cs typeface="Calibri"/>
              </a:rPr>
              <a:t>aceitos com </a:t>
            </a:r>
            <a:r>
              <a:rPr sz="2000" spc="-10" dirty="0">
                <a:latin typeface="Calibri"/>
                <a:cs typeface="Calibri"/>
              </a:rPr>
              <a:t>restrição; </a:t>
            </a:r>
            <a:r>
              <a:rPr sz="2000" spc="-440" dirty="0">
                <a:latin typeface="Calibri"/>
                <a:cs typeface="Calibri"/>
              </a:rPr>
              <a:t> </a:t>
            </a:r>
            <a:r>
              <a:rPr sz="2000" spc="-10" dirty="0">
                <a:latin typeface="Calibri"/>
                <a:cs typeface="Calibri"/>
              </a:rPr>
              <a:t>Possuem</a:t>
            </a:r>
            <a:r>
              <a:rPr sz="2000" spc="-25" dirty="0">
                <a:latin typeface="Calibri"/>
                <a:cs typeface="Calibri"/>
              </a:rPr>
              <a:t> </a:t>
            </a:r>
            <a:r>
              <a:rPr sz="2000" spc="-5" dirty="0">
                <a:latin typeface="Calibri"/>
                <a:cs typeface="Calibri"/>
              </a:rPr>
              <a:t>aparência</a:t>
            </a:r>
            <a:r>
              <a:rPr sz="2000" spc="-30" dirty="0">
                <a:latin typeface="Calibri"/>
                <a:cs typeface="Calibri"/>
              </a:rPr>
              <a:t> </a:t>
            </a:r>
            <a:r>
              <a:rPr sz="2000" spc="-10" dirty="0">
                <a:latin typeface="Calibri"/>
                <a:cs typeface="Calibri"/>
              </a:rPr>
              <a:t>desagradável;</a:t>
            </a:r>
            <a:endParaRPr sz="2000">
              <a:latin typeface="Calibri"/>
              <a:cs typeface="Calibri"/>
            </a:endParaRPr>
          </a:p>
          <a:p>
            <a:pPr>
              <a:lnSpc>
                <a:spcPct val="100000"/>
              </a:lnSpc>
              <a:spcBef>
                <a:spcPts val="10"/>
              </a:spcBef>
            </a:pPr>
            <a:endParaRPr sz="2700">
              <a:latin typeface="Calibri"/>
              <a:cs typeface="Calibri"/>
            </a:endParaRPr>
          </a:p>
          <a:p>
            <a:pPr marL="12700">
              <a:lnSpc>
                <a:spcPct val="100000"/>
              </a:lnSpc>
            </a:pPr>
            <a:r>
              <a:rPr sz="2000" dirty="0">
                <a:latin typeface="Calibri"/>
                <a:cs typeface="Calibri"/>
              </a:rPr>
              <a:t>Não</a:t>
            </a:r>
            <a:r>
              <a:rPr sz="2000" spc="-10" dirty="0">
                <a:latin typeface="Calibri"/>
                <a:cs typeface="Calibri"/>
              </a:rPr>
              <a:t> </a:t>
            </a:r>
            <a:r>
              <a:rPr sz="2000" spc="-5" dirty="0">
                <a:latin typeface="Calibri"/>
                <a:cs typeface="Calibri"/>
              </a:rPr>
              <a:t>são</a:t>
            </a:r>
            <a:r>
              <a:rPr sz="2000" spc="-10" dirty="0">
                <a:latin typeface="Calibri"/>
                <a:cs typeface="Calibri"/>
              </a:rPr>
              <a:t> </a:t>
            </a:r>
            <a:r>
              <a:rPr sz="2000" spc="-5" dirty="0">
                <a:latin typeface="Calibri"/>
                <a:cs typeface="Calibri"/>
              </a:rPr>
              <a:t>recomendados</a:t>
            </a:r>
            <a:r>
              <a:rPr sz="2000" spc="-20" dirty="0">
                <a:latin typeface="Calibri"/>
                <a:cs typeface="Calibri"/>
              </a:rPr>
              <a:t> </a:t>
            </a:r>
            <a:r>
              <a:rPr sz="2000" spc="-15" dirty="0">
                <a:latin typeface="Calibri"/>
                <a:cs typeface="Calibri"/>
              </a:rPr>
              <a:t>para </a:t>
            </a:r>
            <a:r>
              <a:rPr sz="2000" dirty="0">
                <a:latin typeface="Calibri"/>
                <a:cs typeface="Calibri"/>
              </a:rPr>
              <a:t>causar</a:t>
            </a:r>
            <a:r>
              <a:rPr sz="2000" spc="-10" dirty="0">
                <a:latin typeface="Calibri"/>
                <a:cs typeface="Calibri"/>
              </a:rPr>
              <a:t> </a:t>
            </a:r>
            <a:r>
              <a:rPr sz="2000" dirty="0">
                <a:latin typeface="Calibri"/>
                <a:cs typeface="Calibri"/>
              </a:rPr>
              <a:t>a</a:t>
            </a:r>
            <a:r>
              <a:rPr sz="2000" spc="-10" dirty="0">
                <a:latin typeface="Calibri"/>
                <a:cs typeface="Calibri"/>
              </a:rPr>
              <a:t> </a:t>
            </a:r>
            <a:r>
              <a:rPr sz="2000" spc="-5" dirty="0">
                <a:latin typeface="Calibri"/>
                <a:cs typeface="Calibri"/>
              </a:rPr>
              <a:t>morte</a:t>
            </a:r>
            <a:r>
              <a:rPr sz="2000" spc="5" dirty="0">
                <a:latin typeface="Calibri"/>
                <a:cs typeface="Calibri"/>
              </a:rPr>
              <a:t> </a:t>
            </a:r>
            <a:r>
              <a:rPr sz="2000" dirty="0">
                <a:latin typeface="Calibri"/>
                <a:cs typeface="Calibri"/>
              </a:rPr>
              <a:t>em um</a:t>
            </a:r>
            <a:r>
              <a:rPr sz="2000" spc="-15" dirty="0">
                <a:latin typeface="Calibri"/>
                <a:cs typeface="Calibri"/>
              </a:rPr>
              <a:t> </a:t>
            </a:r>
            <a:r>
              <a:rPr sz="2000" spc="-5" dirty="0">
                <a:latin typeface="Calibri"/>
                <a:cs typeface="Calibri"/>
              </a:rPr>
              <a:t>grande</a:t>
            </a:r>
            <a:r>
              <a:rPr sz="2000" spc="-15" dirty="0">
                <a:latin typeface="Calibri"/>
                <a:cs typeface="Calibri"/>
              </a:rPr>
              <a:t> </a:t>
            </a:r>
            <a:r>
              <a:rPr sz="2000" spc="-10" dirty="0">
                <a:latin typeface="Calibri"/>
                <a:cs typeface="Calibri"/>
              </a:rPr>
              <a:t>número</a:t>
            </a:r>
            <a:r>
              <a:rPr sz="2000" spc="-5" dirty="0">
                <a:latin typeface="Calibri"/>
                <a:cs typeface="Calibri"/>
              </a:rPr>
              <a:t> de</a:t>
            </a:r>
            <a:r>
              <a:rPr sz="2000" spc="-10" dirty="0">
                <a:latin typeface="Calibri"/>
                <a:cs typeface="Calibri"/>
              </a:rPr>
              <a:t> </a:t>
            </a:r>
            <a:r>
              <a:rPr sz="2000" spc="-5" dirty="0">
                <a:latin typeface="Calibri"/>
                <a:cs typeface="Calibri"/>
              </a:rPr>
              <a:t>animais.</a:t>
            </a:r>
            <a:endParaRPr sz="20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8566"/>
            <a:ext cx="3538220" cy="697230"/>
          </a:xfrm>
          <a:prstGeom prst="rect">
            <a:avLst/>
          </a:prstGeom>
        </p:spPr>
        <p:txBody>
          <a:bodyPr vert="horz" wrap="square" lIns="0" tIns="13335" rIns="0" bIns="0" rtlCol="0">
            <a:spAutoFit/>
          </a:bodyPr>
          <a:lstStyle/>
          <a:p>
            <a:pPr marL="12700">
              <a:lnSpc>
                <a:spcPct val="100000"/>
              </a:lnSpc>
              <a:spcBef>
                <a:spcPts val="105"/>
              </a:spcBef>
            </a:pPr>
            <a:r>
              <a:rPr spc="-10" dirty="0"/>
              <a:t>Métodos</a:t>
            </a:r>
            <a:r>
              <a:rPr spc="-55" dirty="0"/>
              <a:t> </a:t>
            </a:r>
            <a:r>
              <a:rPr spc="-10" dirty="0"/>
              <a:t>físicos</a:t>
            </a:r>
          </a:p>
        </p:txBody>
      </p:sp>
      <p:sp>
        <p:nvSpPr>
          <p:cNvPr id="3" name="object 3"/>
          <p:cNvSpPr txBox="1"/>
          <p:nvPr/>
        </p:nvSpPr>
        <p:spPr>
          <a:xfrm>
            <a:off x="916939" y="1715769"/>
            <a:ext cx="4867910" cy="4380865"/>
          </a:xfrm>
          <a:prstGeom prst="rect">
            <a:avLst/>
          </a:prstGeom>
        </p:spPr>
        <p:txBody>
          <a:bodyPr vert="horz" wrap="square" lIns="0" tIns="113030" rIns="0" bIns="0" rtlCol="0">
            <a:spAutoFit/>
          </a:bodyPr>
          <a:lstStyle/>
          <a:p>
            <a:pPr marL="241300" indent="-228600">
              <a:lnSpc>
                <a:spcPct val="100000"/>
              </a:lnSpc>
              <a:spcBef>
                <a:spcPts val="890"/>
              </a:spcBef>
              <a:buFont typeface="Arial MT"/>
              <a:buChar char="•"/>
              <a:tabLst>
                <a:tab pos="240665" algn="l"/>
                <a:tab pos="241300" algn="l"/>
              </a:tabLst>
            </a:pPr>
            <a:r>
              <a:rPr sz="1800" spc="-10" dirty="0">
                <a:latin typeface="Calibri"/>
                <a:cs typeface="Calibri"/>
              </a:rPr>
              <a:t>Pistola</a:t>
            </a:r>
            <a:r>
              <a:rPr sz="1800" spc="-15" dirty="0">
                <a:latin typeface="Calibri"/>
                <a:cs typeface="Calibri"/>
              </a:rPr>
              <a:t> </a:t>
            </a:r>
            <a:r>
              <a:rPr sz="1800" dirty="0">
                <a:latin typeface="Calibri"/>
                <a:cs typeface="Calibri"/>
              </a:rPr>
              <a:t>de</a:t>
            </a:r>
            <a:r>
              <a:rPr sz="1800" spc="10" dirty="0">
                <a:latin typeface="Calibri"/>
                <a:cs typeface="Calibri"/>
              </a:rPr>
              <a:t> </a:t>
            </a:r>
            <a:r>
              <a:rPr sz="1800" spc="-10" dirty="0">
                <a:latin typeface="Calibri"/>
                <a:cs typeface="Calibri"/>
              </a:rPr>
              <a:t>insensibilização;</a:t>
            </a:r>
            <a:endParaRPr sz="1800">
              <a:latin typeface="Calibri"/>
              <a:cs typeface="Calibri"/>
            </a:endParaRPr>
          </a:p>
          <a:p>
            <a:pPr marL="241300" indent="-228600">
              <a:lnSpc>
                <a:spcPct val="100000"/>
              </a:lnSpc>
              <a:spcBef>
                <a:spcPts val="795"/>
              </a:spcBef>
              <a:buFont typeface="Arial MT"/>
              <a:buChar char="•"/>
              <a:tabLst>
                <a:tab pos="240665" algn="l"/>
                <a:tab pos="241300" algn="l"/>
              </a:tabLst>
            </a:pPr>
            <a:r>
              <a:rPr sz="1800" spc="-15" dirty="0">
                <a:latin typeface="Calibri"/>
                <a:cs typeface="Calibri"/>
              </a:rPr>
              <a:t>Tiro</a:t>
            </a:r>
            <a:r>
              <a:rPr sz="1800" spc="-25" dirty="0">
                <a:latin typeface="Calibri"/>
                <a:cs typeface="Calibri"/>
              </a:rPr>
              <a:t> </a:t>
            </a:r>
            <a:r>
              <a:rPr sz="1800" spc="-10" dirty="0">
                <a:latin typeface="Calibri"/>
                <a:cs typeface="Calibri"/>
              </a:rPr>
              <a:t>com</a:t>
            </a:r>
            <a:r>
              <a:rPr sz="1800" spc="-5" dirty="0">
                <a:latin typeface="Calibri"/>
                <a:cs typeface="Calibri"/>
              </a:rPr>
              <a:t> </a:t>
            </a:r>
            <a:r>
              <a:rPr sz="1800" dirty="0">
                <a:latin typeface="Calibri"/>
                <a:cs typeface="Calibri"/>
              </a:rPr>
              <a:t>arma</a:t>
            </a:r>
            <a:r>
              <a:rPr sz="1800" spc="-20" dirty="0">
                <a:latin typeface="Calibri"/>
                <a:cs typeface="Calibri"/>
              </a:rPr>
              <a:t> </a:t>
            </a:r>
            <a:r>
              <a:rPr sz="1800" dirty="0">
                <a:latin typeface="Calibri"/>
                <a:cs typeface="Calibri"/>
              </a:rPr>
              <a:t>de </a:t>
            </a:r>
            <a:r>
              <a:rPr sz="1800" spc="-15" dirty="0">
                <a:latin typeface="Calibri"/>
                <a:cs typeface="Calibri"/>
              </a:rPr>
              <a:t>fogo;</a:t>
            </a:r>
            <a:endParaRPr sz="1800">
              <a:latin typeface="Calibri"/>
              <a:cs typeface="Calibri"/>
            </a:endParaRPr>
          </a:p>
          <a:p>
            <a:pPr marL="241300" indent="-228600">
              <a:lnSpc>
                <a:spcPct val="100000"/>
              </a:lnSpc>
              <a:spcBef>
                <a:spcPts val="780"/>
              </a:spcBef>
              <a:buFont typeface="Arial MT"/>
              <a:buChar char="•"/>
              <a:tabLst>
                <a:tab pos="240665" algn="l"/>
                <a:tab pos="241300" algn="l"/>
              </a:tabLst>
            </a:pPr>
            <a:r>
              <a:rPr sz="1800" spc="-10" dirty="0">
                <a:latin typeface="Calibri"/>
                <a:cs typeface="Calibri"/>
              </a:rPr>
              <a:t>Deslocamento</a:t>
            </a:r>
            <a:r>
              <a:rPr sz="1800" spc="-30" dirty="0">
                <a:latin typeface="Calibri"/>
                <a:cs typeface="Calibri"/>
              </a:rPr>
              <a:t> </a:t>
            </a:r>
            <a:r>
              <a:rPr sz="1800" spc="-5" dirty="0">
                <a:latin typeface="Calibri"/>
                <a:cs typeface="Calibri"/>
              </a:rPr>
              <a:t>cervical;</a:t>
            </a:r>
            <a:endParaRPr sz="1800">
              <a:latin typeface="Calibri"/>
              <a:cs typeface="Calibri"/>
            </a:endParaRPr>
          </a:p>
          <a:p>
            <a:pPr marL="241300" indent="-228600">
              <a:lnSpc>
                <a:spcPct val="100000"/>
              </a:lnSpc>
              <a:spcBef>
                <a:spcPts val="780"/>
              </a:spcBef>
              <a:buFont typeface="Arial MT"/>
              <a:buChar char="•"/>
              <a:tabLst>
                <a:tab pos="240665" algn="l"/>
                <a:tab pos="241300" algn="l"/>
              </a:tabLst>
            </a:pPr>
            <a:r>
              <a:rPr sz="1800" spc="-10" dirty="0">
                <a:latin typeface="Calibri"/>
                <a:cs typeface="Calibri"/>
              </a:rPr>
              <a:t>Decapitação;</a:t>
            </a:r>
            <a:endParaRPr sz="1800">
              <a:latin typeface="Calibri"/>
              <a:cs typeface="Calibri"/>
            </a:endParaRPr>
          </a:p>
          <a:p>
            <a:pPr marL="241300" indent="-228600">
              <a:lnSpc>
                <a:spcPct val="100000"/>
              </a:lnSpc>
              <a:spcBef>
                <a:spcPts val="795"/>
              </a:spcBef>
              <a:buFont typeface="Arial MT"/>
              <a:buChar char="•"/>
              <a:tabLst>
                <a:tab pos="240665" algn="l"/>
                <a:tab pos="241300" algn="l"/>
              </a:tabLst>
            </a:pPr>
            <a:r>
              <a:rPr sz="1800" spc="-10" dirty="0">
                <a:latin typeface="Calibri"/>
                <a:cs typeface="Calibri"/>
              </a:rPr>
              <a:t>Eletrocussão;</a:t>
            </a:r>
            <a:endParaRPr sz="1800">
              <a:latin typeface="Calibri"/>
              <a:cs typeface="Calibri"/>
            </a:endParaRPr>
          </a:p>
          <a:p>
            <a:pPr marL="241300" marR="574040" indent="-228600">
              <a:lnSpc>
                <a:spcPts val="1950"/>
              </a:lnSpc>
              <a:spcBef>
                <a:spcPts val="1020"/>
              </a:spcBef>
              <a:buFont typeface="Arial MT"/>
              <a:buChar char="•"/>
              <a:tabLst>
                <a:tab pos="240665" algn="l"/>
                <a:tab pos="241300" algn="l"/>
              </a:tabLst>
            </a:pPr>
            <a:r>
              <a:rPr sz="1800" spc="-10" dirty="0">
                <a:latin typeface="Calibri"/>
                <a:cs typeface="Calibri"/>
              </a:rPr>
              <a:t>Irradiação</a:t>
            </a:r>
            <a:r>
              <a:rPr sz="1800" spc="-5" dirty="0">
                <a:latin typeface="Calibri"/>
                <a:cs typeface="Calibri"/>
              </a:rPr>
              <a:t> por</a:t>
            </a:r>
            <a:r>
              <a:rPr sz="1800" spc="-15" dirty="0">
                <a:latin typeface="Calibri"/>
                <a:cs typeface="Calibri"/>
              </a:rPr>
              <a:t> </a:t>
            </a:r>
            <a:r>
              <a:rPr sz="1800" spc="-5" dirty="0">
                <a:latin typeface="Calibri"/>
                <a:cs typeface="Calibri"/>
              </a:rPr>
              <a:t>micro-ondas</a:t>
            </a:r>
            <a:r>
              <a:rPr sz="1800" spc="5" dirty="0">
                <a:latin typeface="Calibri"/>
                <a:cs typeface="Calibri"/>
              </a:rPr>
              <a:t> </a:t>
            </a:r>
            <a:r>
              <a:rPr sz="1800" spc="-5" dirty="0">
                <a:latin typeface="Calibri"/>
                <a:cs typeface="Calibri"/>
              </a:rPr>
              <a:t>específicos </a:t>
            </a:r>
            <a:r>
              <a:rPr sz="1800" spc="-15" dirty="0">
                <a:latin typeface="Calibri"/>
                <a:cs typeface="Calibri"/>
              </a:rPr>
              <a:t>para </a:t>
            </a:r>
            <a:r>
              <a:rPr sz="1800" spc="-390" dirty="0">
                <a:latin typeface="Calibri"/>
                <a:cs typeface="Calibri"/>
              </a:rPr>
              <a:t> </a:t>
            </a:r>
            <a:r>
              <a:rPr sz="1800" spc="-5" dirty="0">
                <a:latin typeface="Calibri"/>
                <a:cs typeface="Calibri"/>
              </a:rPr>
              <a:t>eutanásia;</a:t>
            </a:r>
            <a:endParaRPr sz="1800">
              <a:latin typeface="Calibri"/>
              <a:cs typeface="Calibri"/>
            </a:endParaRPr>
          </a:p>
          <a:p>
            <a:pPr marL="241300" indent="-228600">
              <a:lnSpc>
                <a:spcPct val="100000"/>
              </a:lnSpc>
              <a:spcBef>
                <a:spcPts val="745"/>
              </a:spcBef>
              <a:buFont typeface="Arial MT"/>
              <a:buChar char="•"/>
              <a:tabLst>
                <a:tab pos="240665" algn="l"/>
                <a:tab pos="241300" algn="l"/>
              </a:tabLst>
            </a:pPr>
            <a:r>
              <a:rPr sz="1800" spc="-5" dirty="0">
                <a:latin typeface="Calibri"/>
                <a:cs typeface="Calibri"/>
              </a:rPr>
              <a:t>Compressão</a:t>
            </a:r>
            <a:r>
              <a:rPr sz="1800" spc="-30" dirty="0">
                <a:latin typeface="Calibri"/>
                <a:cs typeface="Calibri"/>
              </a:rPr>
              <a:t> </a:t>
            </a:r>
            <a:r>
              <a:rPr sz="1800" spc="-15" dirty="0">
                <a:latin typeface="Calibri"/>
                <a:cs typeface="Calibri"/>
              </a:rPr>
              <a:t>torácica;</a:t>
            </a:r>
            <a:endParaRPr sz="1800">
              <a:latin typeface="Calibri"/>
              <a:cs typeface="Calibri"/>
            </a:endParaRPr>
          </a:p>
          <a:p>
            <a:pPr marL="241300" indent="-228600">
              <a:lnSpc>
                <a:spcPct val="100000"/>
              </a:lnSpc>
              <a:spcBef>
                <a:spcPts val="790"/>
              </a:spcBef>
              <a:buFont typeface="Arial MT"/>
              <a:buChar char="•"/>
              <a:tabLst>
                <a:tab pos="240665" algn="l"/>
                <a:tab pos="241300" algn="l"/>
              </a:tabLst>
            </a:pPr>
            <a:r>
              <a:rPr sz="1800" spc="-10" dirty="0">
                <a:latin typeface="Calibri"/>
                <a:cs typeface="Calibri"/>
              </a:rPr>
              <a:t>Maceração;</a:t>
            </a:r>
            <a:endParaRPr sz="1800">
              <a:latin typeface="Calibri"/>
              <a:cs typeface="Calibri"/>
            </a:endParaRPr>
          </a:p>
          <a:p>
            <a:pPr marL="241300" marR="5080" indent="-228600">
              <a:lnSpc>
                <a:spcPct val="90000"/>
              </a:lnSpc>
              <a:spcBef>
                <a:spcPts val="994"/>
              </a:spcBef>
              <a:buFont typeface="Arial MT"/>
              <a:buChar char="•"/>
              <a:tabLst>
                <a:tab pos="240665" algn="l"/>
                <a:tab pos="241300" algn="l"/>
              </a:tabLst>
            </a:pPr>
            <a:r>
              <a:rPr sz="1800" spc="-5" dirty="0">
                <a:latin typeface="Calibri"/>
                <a:cs typeface="Calibri"/>
              </a:rPr>
              <a:t>Armadilhas;</a:t>
            </a:r>
            <a:r>
              <a:rPr sz="1800" dirty="0">
                <a:latin typeface="Calibri"/>
                <a:cs typeface="Calibri"/>
              </a:rPr>
              <a:t> </a:t>
            </a:r>
            <a:r>
              <a:rPr sz="1800" spc="-10" dirty="0">
                <a:latin typeface="Calibri"/>
                <a:cs typeface="Calibri"/>
              </a:rPr>
              <a:t>exsanguinação</a:t>
            </a:r>
            <a:r>
              <a:rPr sz="1800" spc="-5" dirty="0">
                <a:latin typeface="Calibri"/>
                <a:cs typeface="Calibri"/>
              </a:rPr>
              <a:t> ou</a:t>
            </a:r>
            <a:r>
              <a:rPr sz="1800" spc="15" dirty="0">
                <a:latin typeface="Calibri"/>
                <a:cs typeface="Calibri"/>
              </a:rPr>
              <a:t> </a:t>
            </a:r>
            <a:r>
              <a:rPr sz="1800" spc="-5" dirty="0">
                <a:latin typeface="Calibri"/>
                <a:cs typeface="Calibri"/>
              </a:rPr>
              <a:t>sangria;</a:t>
            </a:r>
            <a:r>
              <a:rPr sz="1800" spc="10" dirty="0">
                <a:latin typeface="Calibri"/>
                <a:cs typeface="Calibri"/>
              </a:rPr>
              <a:t> </a:t>
            </a:r>
            <a:r>
              <a:rPr sz="1800" spc="-5" dirty="0">
                <a:latin typeface="Calibri"/>
                <a:cs typeface="Calibri"/>
              </a:rPr>
              <a:t>concussão </a:t>
            </a:r>
            <a:r>
              <a:rPr sz="1800" spc="-390" dirty="0">
                <a:latin typeface="Calibri"/>
                <a:cs typeface="Calibri"/>
              </a:rPr>
              <a:t> </a:t>
            </a:r>
            <a:r>
              <a:rPr sz="1800" dirty="0">
                <a:latin typeface="Calibri"/>
                <a:cs typeface="Calibri"/>
              </a:rPr>
              <a:t>e </a:t>
            </a:r>
            <a:r>
              <a:rPr sz="1800" spc="-10" dirty="0">
                <a:latin typeface="Calibri"/>
                <a:cs typeface="Calibri"/>
              </a:rPr>
              <a:t>perfuração</a:t>
            </a:r>
            <a:r>
              <a:rPr sz="1800" spc="10" dirty="0">
                <a:latin typeface="Calibri"/>
                <a:cs typeface="Calibri"/>
              </a:rPr>
              <a:t> </a:t>
            </a:r>
            <a:r>
              <a:rPr sz="1800" spc="-10" dirty="0">
                <a:latin typeface="Calibri"/>
                <a:cs typeface="Calibri"/>
              </a:rPr>
              <a:t>craniana:</a:t>
            </a:r>
            <a:r>
              <a:rPr sz="1800" spc="20" dirty="0">
                <a:latin typeface="Calibri"/>
                <a:cs typeface="Calibri"/>
              </a:rPr>
              <a:t> </a:t>
            </a:r>
            <a:r>
              <a:rPr sz="1800" spc="-10" dirty="0">
                <a:latin typeface="Calibri"/>
                <a:cs typeface="Calibri"/>
              </a:rPr>
              <a:t>somente</a:t>
            </a:r>
            <a:r>
              <a:rPr sz="1800" spc="5" dirty="0">
                <a:latin typeface="Calibri"/>
                <a:cs typeface="Calibri"/>
              </a:rPr>
              <a:t> </a:t>
            </a:r>
            <a:r>
              <a:rPr sz="1800" spc="-5" dirty="0">
                <a:latin typeface="Calibri"/>
                <a:cs typeface="Calibri"/>
              </a:rPr>
              <a:t>associados </a:t>
            </a:r>
            <a:r>
              <a:rPr sz="1800" dirty="0">
                <a:latin typeface="Calibri"/>
                <a:cs typeface="Calibri"/>
              </a:rPr>
              <a:t>aos </a:t>
            </a:r>
            <a:r>
              <a:rPr sz="1800" spc="5" dirty="0">
                <a:latin typeface="Calibri"/>
                <a:cs typeface="Calibri"/>
              </a:rPr>
              <a:t> </a:t>
            </a:r>
            <a:r>
              <a:rPr sz="1800" spc="-10" dirty="0">
                <a:latin typeface="Calibri"/>
                <a:cs typeface="Calibri"/>
              </a:rPr>
              <a:t>agentes anestésicos</a:t>
            </a:r>
            <a:r>
              <a:rPr sz="1800" spc="-5" dirty="0">
                <a:latin typeface="Calibri"/>
                <a:cs typeface="Calibri"/>
              </a:rPr>
              <a:t> ou</a:t>
            </a:r>
            <a:r>
              <a:rPr sz="1800" spc="15" dirty="0">
                <a:latin typeface="Calibri"/>
                <a:cs typeface="Calibri"/>
              </a:rPr>
              <a:t> </a:t>
            </a:r>
            <a:r>
              <a:rPr sz="1800" spc="-10" dirty="0">
                <a:latin typeface="Calibri"/>
                <a:cs typeface="Calibri"/>
              </a:rPr>
              <a:t>outro</a:t>
            </a:r>
            <a:r>
              <a:rPr sz="1800" spc="5" dirty="0">
                <a:latin typeface="Calibri"/>
                <a:cs typeface="Calibri"/>
              </a:rPr>
              <a:t> </a:t>
            </a:r>
            <a:r>
              <a:rPr sz="1800" spc="-5" dirty="0">
                <a:latin typeface="Calibri"/>
                <a:cs typeface="Calibri"/>
              </a:rPr>
              <a:t>método que</a:t>
            </a:r>
            <a:r>
              <a:rPr sz="1800" spc="15" dirty="0">
                <a:latin typeface="Calibri"/>
                <a:cs typeface="Calibri"/>
              </a:rPr>
              <a:t> </a:t>
            </a:r>
            <a:r>
              <a:rPr sz="1800" spc="-5" dirty="0">
                <a:latin typeface="Calibri"/>
                <a:cs typeface="Calibri"/>
              </a:rPr>
              <a:t>cause </a:t>
            </a:r>
            <a:r>
              <a:rPr sz="1800" dirty="0">
                <a:latin typeface="Calibri"/>
                <a:cs typeface="Calibri"/>
              </a:rPr>
              <a:t> </a:t>
            </a:r>
            <a:r>
              <a:rPr sz="1800" spc="-5" dirty="0">
                <a:latin typeface="Calibri"/>
                <a:cs typeface="Calibri"/>
              </a:rPr>
              <a:t>inconsciência</a:t>
            </a:r>
            <a:r>
              <a:rPr sz="1800" spc="30" dirty="0">
                <a:latin typeface="Calibri"/>
                <a:cs typeface="Calibri"/>
              </a:rPr>
              <a:t> </a:t>
            </a:r>
            <a:r>
              <a:rPr sz="1800" spc="-10" dirty="0">
                <a:latin typeface="Calibri"/>
                <a:cs typeface="Calibri"/>
              </a:rPr>
              <a:t>prévia.</a:t>
            </a:r>
            <a:endParaRPr sz="1800">
              <a:latin typeface="Calibri"/>
              <a:cs typeface="Calibri"/>
            </a:endParaRPr>
          </a:p>
        </p:txBody>
      </p:sp>
      <p:grpSp>
        <p:nvGrpSpPr>
          <p:cNvPr id="4" name="object 4"/>
          <p:cNvGrpSpPr/>
          <p:nvPr/>
        </p:nvGrpSpPr>
        <p:grpSpPr>
          <a:xfrm>
            <a:off x="7563993" y="2506979"/>
            <a:ext cx="4135754" cy="3999865"/>
            <a:chOff x="7563993" y="2506979"/>
            <a:chExt cx="4135754" cy="3999865"/>
          </a:xfrm>
        </p:grpSpPr>
        <p:sp>
          <p:nvSpPr>
            <p:cNvPr id="5" name="object 5"/>
            <p:cNvSpPr/>
            <p:nvPr/>
          </p:nvSpPr>
          <p:spPr>
            <a:xfrm>
              <a:off x="10753344" y="2506979"/>
              <a:ext cx="946785" cy="922019"/>
            </a:xfrm>
            <a:custGeom>
              <a:avLst/>
              <a:gdLst/>
              <a:ahLst/>
              <a:cxnLst/>
              <a:rect l="l" t="t" r="r" b="b"/>
              <a:pathLst>
                <a:path w="946784" h="922020">
                  <a:moveTo>
                    <a:pt x="473201" y="0"/>
                  </a:moveTo>
                  <a:lnTo>
                    <a:pt x="424815" y="2379"/>
                  </a:lnTo>
                  <a:lnTo>
                    <a:pt x="377828" y="9365"/>
                  </a:lnTo>
                  <a:lnTo>
                    <a:pt x="332477" y="20723"/>
                  </a:lnTo>
                  <a:lnTo>
                    <a:pt x="289000" y="36224"/>
                  </a:lnTo>
                  <a:lnTo>
                    <a:pt x="247635" y="55636"/>
                  </a:lnTo>
                  <a:lnTo>
                    <a:pt x="208619" y="78726"/>
                  </a:lnTo>
                  <a:lnTo>
                    <a:pt x="172191" y="105263"/>
                  </a:lnTo>
                  <a:lnTo>
                    <a:pt x="138588" y="135016"/>
                  </a:lnTo>
                  <a:lnTo>
                    <a:pt x="108048" y="167753"/>
                  </a:lnTo>
                  <a:lnTo>
                    <a:pt x="80809" y="203243"/>
                  </a:lnTo>
                  <a:lnTo>
                    <a:pt x="57108" y="241253"/>
                  </a:lnTo>
                  <a:lnTo>
                    <a:pt x="37183" y="281553"/>
                  </a:lnTo>
                  <a:lnTo>
                    <a:pt x="21272" y="323909"/>
                  </a:lnTo>
                  <a:lnTo>
                    <a:pt x="9612" y="368092"/>
                  </a:lnTo>
                  <a:lnTo>
                    <a:pt x="2442" y="413870"/>
                  </a:lnTo>
                  <a:lnTo>
                    <a:pt x="0" y="461010"/>
                  </a:lnTo>
                  <a:lnTo>
                    <a:pt x="2442" y="508149"/>
                  </a:lnTo>
                  <a:lnTo>
                    <a:pt x="9612" y="553927"/>
                  </a:lnTo>
                  <a:lnTo>
                    <a:pt x="21272" y="598110"/>
                  </a:lnTo>
                  <a:lnTo>
                    <a:pt x="37183" y="640466"/>
                  </a:lnTo>
                  <a:lnTo>
                    <a:pt x="57108" y="680766"/>
                  </a:lnTo>
                  <a:lnTo>
                    <a:pt x="80809" y="718776"/>
                  </a:lnTo>
                  <a:lnTo>
                    <a:pt x="108048" y="754266"/>
                  </a:lnTo>
                  <a:lnTo>
                    <a:pt x="138588" y="787003"/>
                  </a:lnTo>
                  <a:lnTo>
                    <a:pt x="172191" y="816756"/>
                  </a:lnTo>
                  <a:lnTo>
                    <a:pt x="208619" y="843293"/>
                  </a:lnTo>
                  <a:lnTo>
                    <a:pt x="247635" y="866383"/>
                  </a:lnTo>
                  <a:lnTo>
                    <a:pt x="289000" y="885795"/>
                  </a:lnTo>
                  <a:lnTo>
                    <a:pt x="332477" y="901296"/>
                  </a:lnTo>
                  <a:lnTo>
                    <a:pt x="377828" y="912654"/>
                  </a:lnTo>
                  <a:lnTo>
                    <a:pt x="424815" y="919640"/>
                  </a:lnTo>
                  <a:lnTo>
                    <a:pt x="473201" y="922020"/>
                  </a:lnTo>
                  <a:lnTo>
                    <a:pt x="521588" y="919640"/>
                  </a:lnTo>
                  <a:lnTo>
                    <a:pt x="568575" y="912654"/>
                  </a:lnTo>
                  <a:lnTo>
                    <a:pt x="613926" y="901296"/>
                  </a:lnTo>
                  <a:lnTo>
                    <a:pt x="657403" y="885795"/>
                  </a:lnTo>
                  <a:lnTo>
                    <a:pt x="698768" y="866383"/>
                  </a:lnTo>
                  <a:lnTo>
                    <a:pt x="737784" y="843293"/>
                  </a:lnTo>
                  <a:lnTo>
                    <a:pt x="774212" y="816756"/>
                  </a:lnTo>
                  <a:lnTo>
                    <a:pt x="807815" y="787003"/>
                  </a:lnTo>
                  <a:lnTo>
                    <a:pt x="838355" y="754266"/>
                  </a:lnTo>
                  <a:lnTo>
                    <a:pt x="865594" y="718776"/>
                  </a:lnTo>
                  <a:lnTo>
                    <a:pt x="889295" y="680766"/>
                  </a:lnTo>
                  <a:lnTo>
                    <a:pt x="909220" y="640466"/>
                  </a:lnTo>
                  <a:lnTo>
                    <a:pt x="925131" y="598110"/>
                  </a:lnTo>
                  <a:lnTo>
                    <a:pt x="936791" y="553927"/>
                  </a:lnTo>
                  <a:lnTo>
                    <a:pt x="943961" y="508149"/>
                  </a:lnTo>
                  <a:lnTo>
                    <a:pt x="946403" y="461010"/>
                  </a:lnTo>
                  <a:lnTo>
                    <a:pt x="943961" y="413870"/>
                  </a:lnTo>
                  <a:lnTo>
                    <a:pt x="936791" y="368092"/>
                  </a:lnTo>
                  <a:lnTo>
                    <a:pt x="925131" y="323909"/>
                  </a:lnTo>
                  <a:lnTo>
                    <a:pt x="909220" y="281553"/>
                  </a:lnTo>
                  <a:lnTo>
                    <a:pt x="889295" y="241253"/>
                  </a:lnTo>
                  <a:lnTo>
                    <a:pt x="865594" y="203243"/>
                  </a:lnTo>
                  <a:lnTo>
                    <a:pt x="838355" y="167753"/>
                  </a:lnTo>
                  <a:lnTo>
                    <a:pt x="807815" y="135016"/>
                  </a:lnTo>
                  <a:lnTo>
                    <a:pt x="774212" y="105263"/>
                  </a:lnTo>
                  <a:lnTo>
                    <a:pt x="737784" y="78726"/>
                  </a:lnTo>
                  <a:lnTo>
                    <a:pt x="698768" y="55636"/>
                  </a:lnTo>
                  <a:lnTo>
                    <a:pt x="657403" y="36224"/>
                  </a:lnTo>
                  <a:lnTo>
                    <a:pt x="613926" y="20723"/>
                  </a:lnTo>
                  <a:lnTo>
                    <a:pt x="568575" y="9365"/>
                  </a:lnTo>
                  <a:lnTo>
                    <a:pt x="521588" y="2379"/>
                  </a:lnTo>
                  <a:lnTo>
                    <a:pt x="473201" y="0"/>
                  </a:lnTo>
                  <a:close/>
                </a:path>
              </a:pathLst>
            </a:custGeom>
            <a:solidFill>
              <a:srgbClr val="EC7C30"/>
            </a:solidFill>
          </p:spPr>
          <p:txBody>
            <a:bodyPr wrap="square" lIns="0" tIns="0" rIns="0" bIns="0" rtlCol="0"/>
            <a:lstStyle/>
            <a:p>
              <a:endParaRPr/>
            </a:p>
          </p:txBody>
        </p:sp>
        <p:sp>
          <p:nvSpPr>
            <p:cNvPr id="6" name="object 6"/>
            <p:cNvSpPr/>
            <p:nvPr/>
          </p:nvSpPr>
          <p:spPr>
            <a:xfrm>
              <a:off x="7627493" y="4812791"/>
              <a:ext cx="1847214" cy="1630680"/>
            </a:xfrm>
            <a:custGeom>
              <a:avLst/>
              <a:gdLst/>
              <a:ahLst/>
              <a:cxnLst/>
              <a:rect l="l" t="t" r="r" b="b"/>
              <a:pathLst>
                <a:path w="1847215" h="1630679">
                  <a:moveTo>
                    <a:pt x="0" y="0"/>
                  </a:moveTo>
                  <a:lnTo>
                    <a:pt x="14228" y="47309"/>
                  </a:lnTo>
                  <a:lnTo>
                    <a:pt x="29417" y="94154"/>
                  </a:lnTo>
                  <a:lnTo>
                    <a:pt x="45555" y="140525"/>
                  </a:lnTo>
                  <a:lnTo>
                    <a:pt x="62630" y="186411"/>
                  </a:lnTo>
                  <a:lnTo>
                    <a:pt x="80630" y="231802"/>
                  </a:lnTo>
                  <a:lnTo>
                    <a:pt x="99543" y="276687"/>
                  </a:lnTo>
                  <a:lnTo>
                    <a:pt x="119356" y="321055"/>
                  </a:lnTo>
                  <a:lnTo>
                    <a:pt x="140059" y="364896"/>
                  </a:lnTo>
                  <a:lnTo>
                    <a:pt x="161639" y="408201"/>
                  </a:lnTo>
                  <a:lnTo>
                    <a:pt x="184085" y="450957"/>
                  </a:lnTo>
                  <a:lnTo>
                    <a:pt x="207383" y="493154"/>
                  </a:lnTo>
                  <a:lnTo>
                    <a:pt x="231523" y="534783"/>
                  </a:lnTo>
                  <a:lnTo>
                    <a:pt x="256493" y="575832"/>
                  </a:lnTo>
                  <a:lnTo>
                    <a:pt x="282280" y="616292"/>
                  </a:lnTo>
                  <a:lnTo>
                    <a:pt x="308873" y="656150"/>
                  </a:lnTo>
                  <a:lnTo>
                    <a:pt x="336259" y="695398"/>
                  </a:lnTo>
                  <a:lnTo>
                    <a:pt x="364428" y="734024"/>
                  </a:lnTo>
                  <a:lnTo>
                    <a:pt x="393366" y="772018"/>
                  </a:lnTo>
                  <a:lnTo>
                    <a:pt x="423061" y="809370"/>
                  </a:lnTo>
                  <a:lnTo>
                    <a:pt x="453503" y="846068"/>
                  </a:lnTo>
                  <a:lnTo>
                    <a:pt x="484679" y="882103"/>
                  </a:lnTo>
                  <a:lnTo>
                    <a:pt x="516577" y="917464"/>
                  </a:lnTo>
                  <a:lnTo>
                    <a:pt x="549186" y="952140"/>
                  </a:lnTo>
                  <a:lnTo>
                    <a:pt x="582492" y="986121"/>
                  </a:lnTo>
                  <a:lnTo>
                    <a:pt x="616485" y="1019396"/>
                  </a:lnTo>
                  <a:lnTo>
                    <a:pt x="651152" y="1051955"/>
                  </a:lnTo>
                  <a:lnTo>
                    <a:pt x="686482" y="1083787"/>
                  </a:lnTo>
                  <a:lnTo>
                    <a:pt x="722462" y="1114882"/>
                  </a:lnTo>
                  <a:lnTo>
                    <a:pt x="759081" y="1145230"/>
                  </a:lnTo>
                  <a:lnTo>
                    <a:pt x="796327" y="1174819"/>
                  </a:lnTo>
                  <a:lnTo>
                    <a:pt x="834187" y="1203639"/>
                  </a:lnTo>
                  <a:lnTo>
                    <a:pt x="872651" y="1231681"/>
                  </a:lnTo>
                  <a:lnTo>
                    <a:pt x="911705" y="1258932"/>
                  </a:lnTo>
                  <a:lnTo>
                    <a:pt x="951338" y="1285383"/>
                  </a:lnTo>
                  <a:lnTo>
                    <a:pt x="991538" y="1311023"/>
                  </a:lnTo>
                  <a:lnTo>
                    <a:pt x="1032293" y="1335842"/>
                  </a:lnTo>
                  <a:lnTo>
                    <a:pt x="1073592" y="1359829"/>
                  </a:lnTo>
                  <a:lnTo>
                    <a:pt x="1115421" y="1382974"/>
                  </a:lnTo>
                  <a:lnTo>
                    <a:pt x="1157770" y="1405265"/>
                  </a:lnTo>
                  <a:lnTo>
                    <a:pt x="1200627" y="1426694"/>
                  </a:lnTo>
                  <a:lnTo>
                    <a:pt x="1243979" y="1447248"/>
                  </a:lnTo>
                  <a:lnTo>
                    <a:pt x="1287814" y="1466918"/>
                  </a:lnTo>
                  <a:lnTo>
                    <a:pt x="1332121" y="1485693"/>
                  </a:lnTo>
                  <a:lnTo>
                    <a:pt x="1376888" y="1503563"/>
                  </a:lnTo>
                  <a:lnTo>
                    <a:pt x="1422103" y="1520517"/>
                  </a:lnTo>
                  <a:lnTo>
                    <a:pt x="1467753" y="1536544"/>
                  </a:lnTo>
                  <a:lnTo>
                    <a:pt x="1513827" y="1551634"/>
                  </a:lnTo>
                  <a:lnTo>
                    <a:pt x="1560313" y="1565777"/>
                  </a:lnTo>
                  <a:lnTo>
                    <a:pt x="1607200" y="1578961"/>
                  </a:lnTo>
                  <a:lnTo>
                    <a:pt x="1654474" y="1591177"/>
                  </a:lnTo>
                  <a:lnTo>
                    <a:pt x="1702125" y="1602415"/>
                  </a:lnTo>
                  <a:lnTo>
                    <a:pt x="1750140" y="1612662"/>
                  </a:lnTo>
                  <a:lnTo>
                    <a:pt x="1798507" y="1621909"/>
                  </a:lnTo>
                  <a:lnTo>
                    <a:pt x="1847214" y="1630146"/>
                  </a:lnTo>
                </a:path>
              </a:pathLst>
            </a:custGeom>
            <a:ln w="127000">
              <a:solidFill>
                <a:srgbClr val="FFC000"/>
              </a:solidFill>
              <a:prstDash val="lgDash"/>
            </a:ln>
          </p:spPr>
          <p:txBody>
            <a:bodyPr wrap="square" lIns="0" tIns="0" rIns="0" bIns="0" rtlCol="0"/>
            <a:lstStyle/>
            <a:p>
              <a:endParaRPr/>
            </a:p>
          </p:txBody>
        </p:sp>
        <p:pic>
          <p:nvPicPr>
            <p:cNvPr id="7" name="object 7"/>
            <p:cNvPicPr/>
            <p:nvPr/>
          </p:nvPicPr>
          <p:blipFill>
            <a:blip r:embed="rId2" cstate="print"/>
            <a:stretch>
              <a:fillRect/>
            </a:stretch>
          </p:blipFill>
          <p:spPr>
            <a:xfrm>
              <a:off x="8406384" y="3064763"/>
              <a:ext cx="2986912" cy="2552649"/>
            </a:xfrm>
            <a:prstGeom prst="rect">
              <a:avLst/>
            </a:prstGeom>
          </p:spPr>
        </p:pic>
      </p:grpSp>
      <p:pic>
        <p:nvPicPr>
          <p:cNvPr id="8" name="object 8"/>
          <p:cNvPicPr/>
          <p:nvPr/>
        </p:nvPicPr>
        <p:blipFill>
          <a:blip r:embed="rId3" cstate="print"/>
          <a:stretch>
            <a:fillRect/>
          </a:stretch>
        </p:blipFill>
        <p:spPr>
          <a:xfrm>
            <a:off x="6262115" y="533400"/>
            <a:ext cx="2359151" cy="22707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5660847"/>
            <a:ext cx="6755765" cy="697230"/>
          </a:xfrm>
          <a:prstGeom prst="rect">
            <a:avLst/>
          </a:prstGeom>
        </p:spPr>
        <p:txBody>
          <a:bodyPr vert="horz" wrap="square" lIns="0" tIns="13335" rIns="0" bIns="0" rtlCol="0">
            <a:spAutoFit/>
          </a:bodyPr>
          <a:lstStyle/>
          <a:p>
            <a:pPr marL="12700">
              <a:lnSpc>
                <a:spcPct val="100000"/>
              </a:lnSpc>
              <a:spcBef>
                <a:spcPts val="105"/>
              </a:spcBef>
            </a:pPr>
            <a:r>
              <a:rPr sz="4400" dirty="0">
                <a:latin typeface="Calibri Light"/>
                <a:cs typeface="Calibri Light"/>
              </a:rPr>
              <a:t>Do</a:t>
            </a:r>
            <a:r>
              <a:rPr sz="4400" spc="-10" dirty="0">
                <a:latin typeface="Calibri Light"/>
                <a:cs typeface="Calibri Light"/>
              </a:rPr>
              <a:t> </a:t>
            </a:r>
            <a:r>
              <a:rPr sz="4400" spc="-15" dirty="0">
                <a:latin typeface="Calibri Light"/>
                <a:cs typeface="Calibri Light"/>
              </a:rPr>
              <a:t>ponto</a:t>
            </a:r>
            <a:r>
              <a:rPr sz="4400" dirty="0">
                <a:latin typeface="Calibri Light"/>
                <a:cs typeface="Calibri Light"/>
              </a:rPr>
              <a:t> de</a:t>
            </a:r>
            <a:r>
              <a:rPr sz="4400" spc="-5" dirty="0">
                <a:latin typeface="Calibri Light"/>
                <a:cs typeface="Calibri Light"/>
              </a:rPr>
              <a:t> </a:t>
            </a:r>
            <a:r>
              <a:rPr sz="4400" spc="-25" dirty="0">
                <a:latin typeface="Calibri Light"/>
                <a:cs typeface="Calibri Light"/>
              </a:rPr>
              <a:t>vista</a:t>
            </a:r>
            <a:r>
              <a:rPr sz="4400" spc="-10" dirty="0">
                <a:latin typeface="Calibri Light"/>
                <a:cs typeface="Calibri Light"/>
              </a:rPr>
              <a:t> </a:t>
            </a:r>
            <a:r>
              <a:rPr sz="4400" dirty="0">
                <a:latin typeface="Calibri Light"/>
                <a:cs typeface="Calibri Light"/>
              </a:rPr>
              <a:t>do</a:t>
            </a:r>
            <a:r>
              <a:rPr sz="4400" spc="-20" dirty="0">
                <a:latin typeface="Calibri Light"/>
                <a:cs typeface="Calibri Light"/>
              </a:rPr>
              <a:t> </a:t>
            </a:r>
            <a:r>
              <a:rPr sz="4400" spc="-30" dirty="0">
                <a:latin typeface="Calibri Light"/>
                <a:cs typeface="Calibri Light"/>
              </a:rPr>
              <a:t>executor</a:t>
            </a:r>
            <a:endParaRPr sz="4400">
              <a:latin typeface="Calibri Light"/>
              <a:cs typeface="Calibri Light"/>
            </a:endParaRPr>
          </a:p>
        </p:txBody>
      </p:sp>
      <p:sp>
        <p:nvSpPr>
          <p:cNvPr id="4" name="object 4"/>
          <p:cNvSpPr/>
          <p:nvPr/>
        </p:nvSpPr>
        <p:spPr>
          <a:xfrm>
            <a:off x="838200" y="646176"/>
            <a:ext cx="10515600" cy="680085"/>
          </a:xfrm>
          <a:custGeom>
            <a:avLst/>
            <a:gdLst/>
            <a:ahLst/>
            <a:cxnLst/>
            <a:rect l="l" t="t" r="r" b="b"/>
            <a:pathLst>
              <a:path w="10515600" h="680085">
                <a:moveTo>
                  <a:pt x="10447655" y="0"/>
                </a:moveTo>
                <a:lnTo>
                  <a:pt x="67970" y="0"/>
                </a:lnTo>
                <a:lnTo>
                  <a:pt x="41512" y="5347"/>
                </a:lnTo>
                <a:lnTo>
                  <a:pt x="19907" y="19923"/>
                </a:lnTo>
                <a:lnTo>
                  <a:pt x="5341" y="41523"/>
                </a:lnTo>
                <a:lnTo>
                  <a:pt x="0" y="67945"/>
                </a:lnTo>
                <a:lnTo>
                  <a:pt x="0" y="611759"/>
                </a:lnTo>
                <a:lnTo>
                  <a:pt x="5341" y="638180"/>
                </a:lnTo>
                <a:lnTo>
                  <a:pt x="19907" y="659780"/>
                </a:lnTo>
                <a:lnTo>
                  <a:pt x="41512" y="674356"/>
                </a:lnTo>
                <a:lnTo>
                  <a:pt x="67970" y="679703"/>
                </a:lnTo>
                <a:lnTo>
                  <a:pt x="10447655" y="679703"/>
                </a:lnTo>
                <a:lnTo>
                  <a:pt x="10474076" y="674356"/>
                </a:lnTo>
                <a:lnTo>
                  <a:pt x="10495676" y="659780"/>
                </a:lnTo>
                <a:lnTo>
                  <a:pt x="10510252" y="638180"/>
                </a:lnTo>
                <a:lnTo>
                  <a:pt x="10515600" y="611759"/>
                </a:lnTo>
                <a:lnTo>
                  <a:pt x="10515600" y="67945"/>
                </a:lnTo>
                <a:lnTo>
                  <a:pt x="10510252" y="41523"/>
                </a:lnTo>
                <a:lnTo>
                  <a:pt x="10495676" y="19923"/>
                </a:lnTo>
                <a:lnTo>
                  <a:pt x="10474076" y="5347"/>
                </a:lnTo>
                <a:lnTo>
                  <a:pt x="10447655" y="0"/>
                </a:lnTo>
                <a:close/>
              </a:path>
            </a:pathLst>
          </a:custGeom>
          <a:solidFill>
            <a:srgbClr val="F1F1F1"/>
          </a:solidFill>
        </p:spPr>
        <p:txBody>
          <a:bodyPr wrap="square" lIns="0" tIns="0" rIns="0" bIns="0" rtlCol="0"/>
          <a:lstStyle/>
          <a:p>
            <a:endParaRPr dirty="0"/>
          </a:p>
        </p:txBody>
      </p:sp>
      <p:sp>
        <p:nvSpPr>
          <p:cNvPr id="7" name="object 7"/>
          <p:cNvSpPr/>
          <p:nvPr/>
        </p:nvSpPr>
        <p:spPr>
          <a:xfrm>
            <a:off x="838200" y="1495044"/>
            <a:ext cx="10515600" cy="680085"/>
          </a:xfrm>
          <a:custGeom>
            <a:avLst/>
            <a:gdLst/>
            <a:ahLst/>
            <a:cxnLst/>
            <a:rect l="l" t="t" r="r" b="b"/>
            <a:pathLst>
              <a:path w="10515600" h="680085">
                <a:moveTo>
                  <a:pt x="10447655" y="0"/>
                </a:moveTo>
                <a:lnTo>
                  <a:pt x="67970" y="0"/>
                </a:lnTo>
                <a:lnTo>
                  <a:pt x="41512" y="5347"/>
                </a:lnTo>
                <a:lnTo>
                  <a:pt x="19907" y="19923"/>
                </a:lnTo>
                <a:lnTo>
                  <a:pt x="5341" y="41523"/>
                </a:lnTo>
                <a:lnTo>
                  <a:pt x="0" y="67944"/>
                </a:lnTo>
                <a:lnTo>
                  <a:pt x="0" y="611758"/>
                </a:lnTo>
                <a:lnTo>
                  <a:pt x="5341" y="638180"/>
                </a:lnTo>
                <a:lnTo>
                  <a:pt x="19907" y="659780"/>
                </a:lnTo>
                <a:lnTo>
                  <a:pt x="41512" y="674356"/>
                </a:lnTo>
                <a:lnTo>
                  <a:pt x="67970" y="679703"/>
                </a:lnTo>
                <a:lnTo>
                  <a:pt x="10447655" y="679703"/>
                </a:lnTo>
                <a:lnTo>
                  <a:pt x="10474076" y="674356"/>
                </a:lnTo>
                <a:lnTo>
                  <a:pt x="10495676" y="659780"/>
                </a:lnTo>
                <a:lnTo>
                  <a:pt x="10510252" y="638180"/>
                </a:lnTo>
                <a:lnTo>
                  <a:pt x="10515600" y="611758"/>
                </a:lnTo>
                <a:lnTo>
                  <a:pt x="10515600" y="67944"/>
                </a:lnTo>
                <a:lnTo>
                  <a:pt x="10510252" y="41523"/>
                </a:lnTo>
                <a:lnTo>
                  <a:pt x="10495676" y="19923"/>
                </a:lnTo>
                <a:lnTo>
                  <a:pt x="10474076" y="5347"/>
                </a:lnTo>
                <a:lnTo>
                  <a:pt x="10447655" y="0"/>
                </a:lnTo>
                <a:close/>
              </a:path>
            </a:pathLst>
          </a:custGeom>
          <a:solidFill>
            <a:srgbClr val="F1F1F1"/>
          </a:solidFill>
        </p:spPr>
        <p:txBody>
          <a:bodyPr wrap="square" lIns="0" tIns="0" rIns="0" bIns="0" rtlCol="0"/>
          <a:lstStyle/>
          <a:p>
            <a:endParaRPr/>
          </a:p>
        </p:txBody>
      </p:sp>
      <p:sp>
        <p:nvSpPr>
          <p:cNvPr id="10" name="object 10"/>
          <p:cNvSpPr/>
          <p:nvPr/>
        </p:nvSpPr>
        <p:spPr>
          <a:xfrm>
            <a:off x="838200" y="2343911"/>
            <a:ext cx="10515600" cy="680085"/>
          </a:xfrm>
          <a:custGeom>
            <a:avLst/>
            <a:gdLst/>
            <a:ahLst/>
            <a:cxnLst/>
            <a:rect l="l" t="t" r="r" b="b"/>
            <a:pathLst>
              <a:path w="10515600" h="680085">
                <a:moveTo>
                  <a:pt x="10447655" y="0"/>
                </a:moveTo>
                <a:lnTo>
                  <a:pt x="67970" y="0"/>
                </a:lnTo>
                <a:lnTo>
                  <a:pt x="41512" y="5347"/>
                </a:lnTo>
                <a:lnTo>
                  <a:pt x="19907" y="19923"/>
                </a:lnTo>
                <a:lnTo>
                  <a:pt x="5341" y="41523"/>
                </a:lnTo>
                <a:lnTo>
                  <a:pt x="0" y="67945"/>
                </a:lnTo>
                <a:lnTo>
                  <a:pt x="0" y="611759"/>
                </a:lnTo>
                <a:lnTo>
                  <a:pt x="5341" y="638180"/>
                </a:lnTo>
                <a:lnTo>
                  <a:pt x="19907" y="659780"/>
                </a:lnTo>
                <a:lnTo>
                  <a:pt x="41512" y="674356"/>
                </a:lnTo>
                <a:lnTo>
                  <a:pt x="67970" y="679703"/>
                </a:lnTo>
                <a:lnTo>
                  <a:pt x="10447655" y="679703"/>
                </a:lnTo>
                <a:lnTo>
                  <a:pt x="10474076" y="674356"/>
                </a:lnTo>
                <a:lnTo>
                  <a:pt x="10495676" y="659780"/>
                </a:lnTo>
                <a:lnTo>
                  <a:pt x="10510252" y="638180"/>
                </a:lnTo>
                <a:lnTo>
                  <a:pt x="10515600" y="611759"/>
                </a:lnTo>
                <a:lnTo>
                  <a:pt x="10515600" y="67945"/>
                </a:lnTo>
                <a:lnTo>
                  <a:pt x="10510252" y="41523"/>
                </a:lnTo>
                <a:lnTo>
                  <a:pt x="10495676" y="19923"/>
                </a:lnTo>
                <a:lnTo>
                  <a:pt x="10474076" y="5347"/>
                </a:lnTo>
                <a:lnTo>
                  <a:pt x="10447655" y="0"/>
                </a:lnTo>
                <a:close/>
              </a:path>
            </a:pathLst>
          </a:custGeom>
          <a:solidFill>
            <a:srgbClr val="F1F1F1"/>
          </a:solidFill>
        </p:spPr>
        <p:txBody>
          <a:bodyPr wrap="square" lIns="0" tIns="0" rIns="0" bIns="0" rtlCol="0"/>
          <a:lstStyle/>
          <a:p>
            <a:endParaRPr/>
          </a:p>
        </p:txBody>
      </p:sp>
      <p:sp>
        <p:nvSpPr>
          <p:cNvPr id="13" name="object 13"/>
          <p:cNvSpPr/>
          <p:nvPr/>
        </p:nvSpPr>
        <p:spPr>
          <a:xfrm>
            <a:off x="838200" y="3192779"/>
            <a:ext cx="10515600" cy="680085"/>
          </a:xfrm>
          <a:custGeom>
            <a:avLst/>
            <a:gdLst/>
            <a:ahLst/>
            <a:cxnLst/>
            <a:rect l="l" t="t" r="r" b="b"/>
            <a:pathLst>
              <a:path w="10515600" h="680085">
                <a:moveTo>
                  <a:pt x="10447655" y="0"/>
                </a:moveTo>
                <a:lnTo>
                  <a:pt x="67970" y="0"/>
                </a:lnTo>
                <a:lnTo>
                  <a:pt x="41512" y="5347"/>
                </a:lnTo>
                <a:lnTo>
                  <a:pt x="19907" y="19923"/>
                </a:lnTo>
                <a:lnTo>
                  <a:pt x="5341" y="41523"/>
                </a:lnTo>
                <a:lnTo>
                  <a:pt x="0" y="67945"/>
                </a:lnTo>
                <a:lnTo>
                  <a:pt x="0" y="611759"/>
                </a:lnTo>
                <a:lnTo>
                  <a:pt x="5341" y="638180"/>
                </a:lnTo>
                <a:lnTo>
                  <a:pt x="19907" y="659780"/>
                </a:lnTo>
                <a:lnTo>
                  <a:pt x="41512" y="674356"/>
                </a:lnTo>
                <a:lnTo>
                  <a:pt x="67970" y="679704"/>
                </a:lnTo>
                <a:lnTo>
                  <a:pt x="10447655" y="679704"/>
                </a:lnTo>
                <a:lnTo>
                  <a:pt x="10474076" y="674356"/>
                </a:lnTo>
                <a:lnTo>
                  <a:pt x="10495676" y="659780"/>
                </a:lnTo>
                <a:lnTo>
                  <a:pt x="10510252" y="638180"/>
                </a:lnTo>
                <a:lnTo>
                  <a:pt x="10515600" y="611759"/>
                </a:lnTo>
                <a:lnTo>
                  <a:pt x="10515600" y="67945"/>
                </a:lnTo>
                <a:lnTo>
                  <a:pt x="10510252" y="41523"/>
                </a:lnTo>
                <a:lnTo>
                  <a:pt x="10495676" y="19923"/>
                </a:lnTo>
                <a:lnTo>
                  <a:pt x="10474076" y="5347"/>
                </a:lnTo>
                <a:lnTo>
                  <a:pt x="10447655" y="0"/>
                </a:lnTo>
                <a:close/>
              </a:path>
            </a:pathLst>
          </a:custGeom>
          <a:solidFill>
            <a:srgbClr val="F1F1F1"/>
          </a:solidFill>
        </p:spPr>
        <p:txBody>
          <a:bodyPr wrap="square" lIns="0" tIns="0" rIns="0" bIns="0" rtlCol="0"/>
          <a:lstStyle/>
          <a:p>
            <a:endParaRPr dirty="0"/>
          </a:p>
        </p:txBody>
      </p:sp>
      <p:sp>
        <p:nvSpPr>
          <p:cNvPr id="18" name="object 18"/>
          <p:cNvSpPr/>
          <p:nvPr/>
        </p:nvSpPr>
        <p:spPr>
          <a:xfrm>
            <a:off x="838200" y="4041647"/>
            <a:ext cx="10515600" cy="680085"/>
          </a:xfrm>
          <a:custGeom>
            <a:avLst/>
            <a:gdLst/>
            <a:ahLst/>
            <a:cxnLst/>
            <a:rect l="l" t="t" r="r" b="b"/>
            <a:pathLst>
              <a:path w="10515600" h="680085">
                <a:moveTo>
                  <a:pt x="10447655" y="0"/>
                </a:moveTo>
                <a:lnTo>
                  <a:pt x="67970" y="0"/>
                </a:lnTo>
                <a:lnTo>
                  <a:pt x="41512" y="5347"/>
                </a:lnTo>
                <a:lnTo>
                  <a:pt x="19907" y="19923"/>
                </a:lnTo>
                <a:lnTo>
                  <a:pt x="5341" y="41523"/>
                </a:lnTo>
                <a:lnTo>
                  <a:pt x="0" y="67944"/>
                </a:lnTo>
                <a:lnTo>
                  <a:pt x="0" y="611758"/>
                </a:lnTo>
                <a:lnTo>
                  <a:pt x="5341" y="638180"/>
                </a:lnTo>
                <a:lnTo>
                  <a:pt x="19907" y="659780"/>
                </a:lnTo>
                <a:lnTo>
                  <a:pt x="41512" y="674356"/>
                </a:lnTo>
                <a:lnTo>
                  <a:pt x="67970" y="679703"/>
                </a:lnTo>
                <a:lnTo>
                  <a:pt x="10447655" y="679703"/>
                </a:lnTo>
                <a:lnTo>
                  <a:pt x="10474076" y="674356"/>
                </a:lnTo>
                <a:lnTo>
                  <a:pt x="10495676" y="659780"/>
                </a:lnTo>
                <a:lnTo>
                  <a:pt x="10510252" y="638180"/>
                </a:lnTo>
                <a:lnTo>
                  <a:pt x="10515600" y="611758"/>
                </a:lnTo>
                <a:lnTo>
                  <a:pt x="10515600" y="67944"/>
                </a:lnTo>
                <a:lnTo>
                  <a:pt x="10510252" y="41523"/>
                </a:lnTo>
                <a:lnTo>
                  <a:pt x="10495676" y="19923"/>
                </a:lnTo>
                <a:lnTo>
                  <a:pt x="10474076" y="5347"/>
                </a:lnTo>
                <a:lnTo>
                  <a:pt x="10447655" y="0"/>
                </a:lnTo>
                <a:close/>
              </a:path>
            </a:pathLst>
          </a:custGeom>
          <a:solidFill>
            <a:srgbClr val="F1F1F1"/>
          </a:solidFill>
        </p:spPr>
        <p:txBody>
          <a:bodyPr wrap="square" lIns="0" tIns="0" rIns="0" bIns="0" rtlCol="0"/>
          <a:lstStyle/>
          <a:p>
            <a:endParaRPr/>
          </a:p>
        </p:txBody>
      </p:sp>
      <p:pic>
        <p:nvPicPr>
          <p:cNvPr id="2050" name="Picture 2" descr="Domínio emoji Emoticon Emojipedia Significado, Emoji, rosto, sorridente,  cabeça png | PNGWing">
            <a:extLst>
              <a:ext uri="{FF2B5EF4-FFF2-40B4-BE49-F238E27FC236}">
                <a16:creationId xmlns:a16="http://schemas.microsoft.com/office/drawing/2014/main" id="{0C52617E-49A8-D368-FF69-F63F5A69052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9006" y="3258682"/>
            <a:ext cx="520064" cy="520064"/>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a:extLst>
              <a:ext uri="{FF2B5EF4-FFF2-40B4-BE49-F238E27FC236}">
                <a16:creationId xmlns:a16="http://schemas.microsoft.com/office/drawing/2014/main" id="{0DED457F-7F83-68CC-7DF6-B0DE5EB7C9C4}"/>
              </a:ext>
            </a:extLst>
          </p:cNvPr>
          <p:cNvPicPr>
            <a:picLocks noChangeAspect="1"/>
          </p:cNvPicPr>
          <p:nvPr/>
        </p:nvPicPr>
        <p:blipFill>
          <a:blip r:embed="rId4"/>
          <a:stretch>
            <a:fillRect/>
          </a:stretch>
        </p:blipFill>
        <p:spPr>
          <a:xfrm>
            <a:off x="801460" y="4129015"/>
            <a:ext cx="880528" cy="505347"/>
          </a:xfrm>
          <a:prstGeom prst="rect">
            <a:avLst/>
          </a:prstGeom>
        </p:spPr>
      </p:pic>
      <p:sp>
        <p:nvSpPr>
          <p:cNvPr id="20" name="object 20"/>
          <p:cNvSpPr txBox="1"/>
          <p:nvPr/>
        </p:nvSpPr>
        <p:spPr>
          <a:xfrm>
            <a:off x="1681988" y="831341"/>
            <a:ext cx="9471025" cy="3681729"/>
          </a:xfrm>
          <a:prstGeom prst="rect">
            <a:avLst/>
          </a:prstGeom>
        </p:spPr>
        <p:txBody>
          <a:bodyPr vert="horz" wrap="square" lIns="0" tIns="13335" rIns="0" bIns="0" rtlCol="0">
            <a:spAutoFit/>
          </a:bodyPr>
          <a:lstStyle/>
          <a:p>
            <a:pPr marL="12700">
              <a:lnSpc>
                <a:spcPct val="100000"/>
              </a:lnSpc>
              <a:spcBef>
                <a:spcPts val="105"/>
              </a:spcBef>
            </a:pPr>
            <a:r>
              <a:rPr sz="1700" spc="-5" dirty="0">
                <a:latin typeface="Calibri"/>
                <a:cs typeface="Calibri"/>
              </a:rPr>
              <a:t>Considerações</a:t>
            </a:r>
            <a:r>
              <a:rPr sz="1700" spc="-40" dirty="0">
                <a:latin typeface="Calibri"/>
                <a:cs typeface="Calibri"/>
              </a:rPr>
              <a:t> </a:t>
            </a:r>
            <a:r>
              <a:rPr sz="1700" spc="-5" dirty="0">
                <a:latin typeface="Calibri"/>
                <a:cs typeface="Calibri"/>
              </a:rPr>
              <a:t>morais</a:t>
            </a:r>
            <a:r>
              <a:rPr sz="1700" spc="-15" dirty="0">
                <a:latin typeface="Calibri"/>
                <a:cs typeface="Calibri"/>
              </a:rPr>
              <a:t> </a:t>
            </a:r>
            <a:r>
              <a:rPr sz="1700" dirty="0">
                <a:latin typeface="Calibri"/>
                <a:cs typeface="Calibri"/>
              </a:rPr>
              <a:t>e </a:t>
            </a:r>
            <a:r>
              <a:rPr sz="1700" spc="-5" dirty="0">
                <a:latin typeface="Calibri"/>
                <a:cs typeface="Calibri"/>
              </a:rPr>
              <a:t>éticas:</a:t>
            </a:r>
            <a:r>
              <a:rPr sz="1700" spc="-20" dirty="0">
                <a:latin typeface="Calibri"/>
                <a:cs typeface="Calibri"/>
              </a:rPr>
              <a:t> </a:t>
            </a:r>
            <a:r>
              <a:rPr sz="1700" spc="-10" dirty="0">
                <a:latin typeface="Calibri"/>
                <a:cs typeface="Calibri"/>
              </a:rPr>
              <a:t>prática</a:t>
            </a:r>
            <a:r>
              <a:rPr sz="1700" spc="-40" dirty="0">
                <a:latin typeface="Calibri"/>
                <a:cs typeface="Calibri"/>
              </a:rPr>
              <a:t> </a:t>
            </a:r>
            <a:r>
              <a:rPr sz="1700" spc="-5" dirty="0">
                <a:latin typeface="Calibri"/>
                <a:cs typeface="Calibri"/>
              </a:rPr>
              <a:t>humanitária</a:t>
            </a:r>
            <a:r>
              <a:rPr sz="1700" spc="-30" dirty="0">
                <a:latin typeface="Calibri"/>
                <a:cs typeface="Calibri"/>
              </a:rPr>
              <a:t> </a:t>
            </a:r>
            <a:r>
              <a:rPr sz="1700" dirty="0">
                <a:latin typeface="Calibri"/>
                <a:cs typeface="Calibri"/>
              </a:rPr>
              <a:t>da</a:t>
            </a:r>
            <a:r>
              <a:rPr sz="1700" spc="-15" dirty="0">
                <a:latin typeface="Calibri"/>
                <a:cs typeface="Calibri"/>
              </a:rPr>
              <a:t> </a:t>
            </a:r>
            <a:r>
              <a:rPr sz="1700" dirty="0">
                <a:latin typeface="Calibri"/>
                <a:cs typeface="Calibri"/>
              </a:rPr>
              <a:t>eutanásia;</a:t>
            </a:r>
          </a:p>
          <a:p>
            <a:pPr>
              <a:lnSpc>
                <a:spcPct val="100000"/>
              </a:lnSpc>
            </a:pPr>
            <a:endParaRPr sz="1700" dirty="0">
              <a:latin typeface="Calibri"/>
              <a:cs typeface="Calibri"/>
            </a:endParaRPr>
          </a:p>
          <a:p>
            <a:pPr>
              <a:lnSpc>
                <a:spcPct val="100000"/>
              </a:lnSpc>
            </a:pPr>
            <a:endParaRPr sz="1250" dirty="0">
              <a:latin typeface="Calibri"/>
              <a:cs typeface="Calibri"/>
            </a:endParaRPr>
          </a:p>
          <a:p>
            <a:pPr marL="12700">
              <a:lnSpc>
                <a:spcPct val="100000"/>
              </a:lnSpc>
              <a:spcBef>
                <a:spcPts val="5"/>
              </a:spcBef>
            </a:pPr>
            <a:r>
              <a:rPr sz="1700" dirty="0">
                <a:latin typeface="Calibri"/>
                <a:cs typeface="Calibri"/>
              </a:rPr>
              <a:t>O</a:t>
            </a:r>
            <a:r>
              <a:rPr sz="1700" spc="5" dirty="0">
                <a:latin typeface="Calibri"/>
                <a:cs typeface="Calibri"/>
              </a:rPr>
              <a:t> </a:t>
            </a:r>
            <a:r>
              <a:rPr sz="1700" spc="-5" dirty="0">
                <a:latin typeface="Calibri"/>
                <a:cs typeface="Calibri"/>
              </a:rPr>
              <a:t>estresse</a:t>
            </a:r>
            <a:r>
              <a:rPr sz="1700" spc="-30" dirty="0">
                <a:latin typeface="Calibri"/>
                <a:cs typeface="Calibri"/>
              </a:rPr>
              <a:t> </a:t>
            </a:r>
            <a:r>
              <a:rPr sz="1700" dirty="0">
                <a:latin typeface="Calibri"/>
                <a:cs typeface="Calibri"/>
              </a:rPr>
              <a:t>de</a:t>
            </a:r>
            <a:r>
              <a:rPr sz="1700" spc="-5" dirty="0">
                <a:latin typeface="Calibri"/>
                <a:cs typeface="Calibri"/>
              </a:rPr>
              <a:t> realizar</a:t>
            </a:r>
            <a:r>
              <a:rPr sz="1700" spc="-35" dirty="0">
                <a:latin typeface="Calibri"/>
                <a:cs typeface="Calibri"/>
              </a:rPr>
              <a:t> </a:t>
            </a:r>
            <a:r>
              <a:rPr sz="1700" dirty="0">
                <a:latin typeface="Calibri"/>
                <a:cs typeface="Calibri"/>
              </a:rPr>
              <a:t>a</a:t>
            </a:r>
            <a:r>
              <a:rPr sz="1700" spc="10" dirty="0">
                <a:latin typeface="Calibri"/>
                <a:cs typeface="Calibri"/>
              </a:rPr>
              <a:t> </a:t>
            </a:r>
            <a:r>
              <a:rPr sz="1700" spc="-5" dirty="0">
                <a:latin typeface="Calibri"/>
                <a:cs typeface="Calibri"/>
              </a:rPr>
              <a:t>eutanásia</a:t>
            </a:r>
            <a:r>
              <a:rPr sz="1700" spc="-40" dirty="0">
                <a:latin typeface="Calibri"/>
                <a:cs typeface="Calibri"/>
              </a:rPr>
              <a:t> </a:t>
            </a:r>
            <a:r>
              <a:rPr sz="1700" dirty="0">
                <a:latin typeface="Calibri"/>
                <a:cs typeface="Calibri"/>
              </a:rPr>
              <a:t>é</a:t>
            </a:r>
            <a:r>
              <a:rPr sz="1700" spc="5" dirty="0">
                <a:latin typeface="Calibri"/>
                <a:cs typeface="Calibri"/>
              </a:rPr>
              <a:t> </a:t>
            </a:r>
            <a:r>
              <a:rPr sz="1700" dirty="0">
                <a:latin typeface="Calibri"/>
                <a:cs typeface="Calibri"/>
              </a:rPr>
              <a:t>maior quando</a:t>
            </a:r>
            <a:r>
              <a:rPr sz="1700" spc="-40" dirty="0">
                <a:latin typeface="Calibri"/>
                <a:cs typeface="Calibri"/>
              </a:rPr>
              <a:t> </a:t>
            </a:r>
            <a:r>
              <a:rPr sz="1700" dirty="0">
                <a:latin typeface="Calibri"/>
                <a:cs typeface="Calibri"/>
              </a:rPr>
              <a:t>há</a:t>
            </a:r>
            <a:r>
              <a:rPr sz="1700" spc="-10" dirty="0">
                <a:latin typeface="Calibri"/>
                <a:cs typeface="Calibri"/>
              </a:rPr>
              <a:t> </a:t>
            </a:r>
            <a:r>
              <a:rPr sz="1700" spc="-5" dirty="0">
                <a:latin typeface="Calibri"/>
                <a:cs typeface="Calibri"/>
              </a:rPr>
              <a:t>laços</a:t>
            </a:r>
            <a:r>
              <a:rPr sz="1700" spc="-15" dirty="0">
                <a:latin typeface="Calibri"/>
                <a:cs typeface="Calibri"/>
              </a:rPr>
              <a:t> </a:t>
            </a:r>
            <a:r>
              <a:rPr sz="1700" dirty="0">
                <a:latin typeface="Calibri"/>
                <a:cs typeface="Calibri"/>
              </a:rPr>
              <a:t>emocionais</a:t>
            </a:r>
            <a:r>
              <a:rPr sz="1700" spc="-25" dirty="0">
                <a:latin typeface="Calibri"/>
                <a:cs typeface="Calibri"/>
              </a:rPr>
              <a:t> </a:t>
            </a:r>
            <a:r>
              <a:rPr sz="1700" spc="-5" dirty="0">
                <a:latin typeface="Calibri"/>
                <a:cs typeface="Calibri"/>
              </a:rPr>
              <a:t>entre</a:t>
            </a:r>
            <a:r>
              <a:rPr sz="1700" spc="-30" dirty="0">
                <a:latin typeface="Calibri"/>
                <a:cs typeface="Calibri"/>
              </a:rPr>
              <a:t> </a:t>
            </a:r>
            <a:r>
              <a:rPr sz="1700" dirty="0">
                <a:latin typeface="Calibri"/>
                <a:cs typeface="Calibri"/>
              </a:rPr>
              <a:t>a</a:t>
            </a:r>
            <a:r>
              <a:rPr sz="1700" spc="5" dirty="0">
                <a:latin typeface="Calibri"/>
                <a:cs typeface="Calibri"/>
              </a:rPr>
              <a:t> </a:t>
            </a:r>
            <a:r>
              <a:rPr sz="1700" dirty="0">
                <a:latin typeface="Calibri"/>
                <a:cs typeface="Calibri"/>
              </a:rPr>
              <a:t>pessoa</a:t>
            </a:r>
            <a:r>
              <a:rPr sz="1700" spc="-20" dirty="0">
                <a:latin typeface="Calibri"/>
                <a:cs typeface="Calibri"/>
              </a:rPr>
              <a:t> </a:t>
            </a:r>
            <a:r>
              <a:rPr sz="1700" dirty="0">
                <a:latin typeface="Calibri"/>
                <a:cs typeface="Calibri"/>
              </a:rPr>
              <a:t>e</a:t>
            </a:r>
            <a:r>
              <a:rPr sz="1700" spc="-5" dirty="0">
                <a:latin typeface="Calibri"/>
                <a:cs typeface="Calibri"/>
              </a:rPr>
              <a:t> </a:t>
            </a:r>
            <a:r>
              <a:rPr sz="1700" dirty="0">
                <a:latin typeface="Calibri"/>
                <a:cs typeface="Calibri"/>
              </a:rPr>
              <a:t>o animal</a:t>
            </a:r>
            <a:r>
              <a:rPr sz="1700" spc="-15" dirty="0">
                <a:latin typeface="Calibri"/>
                <a:cs typeface="Calibri"/>
              </a:rPr>
              <a:t> </a:t>
            </a:r>
            <a:r>
              <a:rPr sz="1700" spc="-5" dirty="0">
                <a:latin typeface="Calibri"/>
                <a:cs typeface="Calibri"/>
              </a:rPr>
              <a:t>ou </a:t>
            </a:r>
            <a:r>
              <a:rPr sz="1700" dirty="0">
                <a:latin typeface="Calibri"/>
                <a:cs typeface="Calibri"/>
              </a:rPr>
              <a:t>quando</a:t>
            </a:r>
          </a:p>
          <a:p>
            <a:pPr marL="12700">
              <a:lnSpc>
                <a:spcPct val="100000"/>
              </a:lnSpc>
              <a:spcBef>
                <a:spcPts val="35"/>
              </a:spcBef>
            </a:pPr>
            <a:r>
              <a:rPr sz="1700" dirty="0">
                <a:latin typeface="Calibri"/>
                <a:cs typeface="Calibri"/>
              </a:rPr>
              <a:t>um </a:t>
            </a:r>
            <a:r>
              <a:rPr sz="1700" spc="-5" dirty="0">
                <a:latin typeface="Calibri"/>
                <a:cs typeface="Calibri"/>
              </a:rPr>
              <a:t>grande</a:t>
            </a:r>
            <a:r>
              <a:rPr sz="1700" spc="-35" dirty="0">
                <a:latin typeface="Calibri"/>
                <a:cs typeface="Calibri"/>
              </a:rPr>
              <a:t> </a:t>
            </a:r>
            <a:r>
              <a:rPr sz="1700" spc="-5" dirty="0">
                <a:latin typeface="Calibri"/>
                <a:cs typeface="Calibri"/>
              </a:rPr>
              <a:t>número</a:t>
            </a:r>
            <a:r>
              <a:rPr sz="1700" spc="-40" dirty="0">
                <a:latin typeface="Calibri"/>
                <a:cs typeface="Calibri"/>
              </a:rPr>
              <a:t> </a:t>
            </a:r>
            <a:r>
              <a:rPr sz="1700" dirty="0">
                <a:latin typeface="Calibri"/>
                <a:cs typeface="Calibri"/>
              </a:rPr>
              <a:t>de</a:t>
            </a:r>
            <a:r>
              <a:rPr sz="1700" spc="-10" dirty="0">
                <a:latin typeface="Calibri"/>
                <a:cs typeface="Calibri"/>
              </a:rPr>
              <a:t> </a:t>
            </a:r>
            <a:r>
              <a:rPr sz="1700" dirty="0">
                <a:latin typeface="Calibri"/>
                <a:cs typeface="Calibri"/>
              </a:rPr>
              <a:t>animais</a:t>
            </a:r>
            <a:r>
              <a:rPr sz="1700" spc="-20" dirty="0">
                <a:latin typeface="Calibri"/>
                <a:cs typeface="Calibri"/>
              </a:rPr>
              <a:t> </a:t>
            </a:r>
            <a:r>
              <a:rPr sz="1700" dirty="0">
                <a:latin typeface="Calibri"/>
                <a:cs typeface="Calibri"/>
              </a:rPr>
              <a:t>é </a:t>
            </a:r>
            <a:r>
              <a:rPr sz="1700" spc="-5" dirty="0">
                <a:latin typeface="Calibri"/>
                <a:cs typeface="Calibri"/>
              </a:rPr>
              <a:t>morto</a:t>
            </a:r>
            <a:r>
              <a:rPr sz="1700" spc="-30" dirty="0">
                <a:latin typeface="Calibri"/>
                <a:cs typeface="Calibri"/>
              </a:rPr>
              <a:t> </a:t>
            </a:r>
            <a:r>
              <a:rPr sz="1700" spc="-5" dirty="0">
                <a:latin typeface="Calibri"/>
                <a:cs typeface="Calibri"/>
              </a:rPr>
              <a:t>regularmente</a:t>
            </a:r>
            <a:r>
              <a:rPr sz="1700" spc="-40" dirty="0">
                <a:latin typeface="Calibri"/>
                <a:cs typeface="Calibri"/>
              </a:rPr>
              <a:t> </a:t>
            </a:r>
            <a:r>
              <a:rPr sz="1700" spc="-5" dirty="0">
                <a:latin typeface="Calibri"/>
                <a:cs typeface="Calibri"/>
              </a:rPr>
              <a:t>(rotina);</a:t>
            </a:r>
            <a:endParaRPr sz="1700" dirty="0">
              <a:latin typeface="Calibri"/>
              <a:cs typeface="Calibri"/>
            </a:endParaRPr>
          </a:p>
          <a:p>
            <a:pPr>
              <a:lnSpc>
                <a:spcPct val="100000"/>
              </a:lnSpc>
            </a:pPr>
            <a:endParaRPr sz="1700" dirty="0">
              <a:latin typeface="Calibri"/>
              <a:cs typeface="Calibri"/>
            </a:endParaRPr>
          </a:p>
          <a:p>
            <a:pPr>
              <a:lnSpc>
                <a:spcPct val="100000"/>
              </a:lnSpc>
              <a:spcBef>
                <a:spcPts val="5"/>
              </a:spcBef>
            </a:pPr>
            <a:endParaRPr sz="1250" dirty="0">
              <a:latin typeface="Calibri"/>
              <a:cs typeface="Calibri"/>
            </a:endParaRPr>
          </a:p>
          <a:p>
            <a:pPr marL="12700">
              <a:lnSpc>
                <a:spcPct val="100000"/>
              </a:lnSpc>
            </a:pPr>
            <a:r>
              <a:rPr sz="1700" spc="-5" dirty="0">
                <a:latin typeface="Calibri"/>
                <a:cs typeface="Calibri"/>
              </a:rPr>
              <a:t>Intimidação</a:t>
            </a:r>
            <a:r>
              <a:rPr sz="1700" spc="-30" dirty="0">
                <a:latin typeface="Calibri"/>
                <a:cs typeface="Calibri"/>
              </a:rPr>
              <a:t> </a:t>
            </a:r>
            <a:r>
              <a:rPr sz="1700" dirty="0">
                <a:latin typeface="Calibri"/>
                <a:cs typeface="Calibri"/>
              </a:rPr>
              <a:t>por</a:t>
            </a:r>
            <a:r>
              <a:rPr sz="1700" spc="-5" dirty="0">
                <a:latin typeface="Calibri"/>
                <a:cs typeface="Calibri"/>
              </a:rPr>
              <a:t> outras</a:t>
            </a:r>
            <a:r>
              <a:rPr sz="1700" spc="-30" dirty="0">
                <a:latin typeface="Calibri"/>
                <a:cs typeface="Calibri"/>
              </a:rPr>
              <a:t> </a:t>
            </a:r>
            <a:r>
              <a:rPr sz="1700" dirty="0">
                <a:latin typeface="Calibri"/>
                <a:cs typeface="Calibri"/>
              </a:rPr>
              <a:t>pessoas</a:t>
            </a:r>
            <a:r>
              <a:rPr sz="1700" spc="-30" dirty="0">
                <a:latin typeface="Calibri"/>
                <a:cs typeface="Calibri"/>
              </a:rPr>
              <a:t> </a:t>
            </a:r>
            <a:r>
              <a:rPr sz="1700" spc="-10" dirty="0">
                <a:latin typeface="Calibri"/>
                <a:cs typeface="Calibri"/>
              </a:rPr>
              <a:t>(preconceito,</a:t>
            </a:r>
            <a:r>
              <a:rPr sz="1700" spc="-25" dirty="0">
                <a:latin typeface="Calibri"/>
                <a:cs typeface="Calibri"/>
              </a:rPr>
              <a:t> </a:t>
            </a:r>
            <a:r>
              <a:rPr sz="1700" spc="-5" dirty="0">
                <a:latin typeface="Calibri"/>
                <a:cs typeface="Calibri"/>
              </a:rPr>
              <a:t>desconhecimento);</a:t>
            </a:r>
            <a:endParaRPr sz="1700" dirty="0">
              <a:latin typeface="Calibri"/>
              <a:cs typeface="Calibri"/>
            </a:endParaRPr>
          </a:p>
          <a:p>
            <a:pPr>
              <a:lnSpc>
                <a:spcPct val="100000"/>
              </a:lnSpc>
            </a:pPr>
            <a:endParaRPr sz="1700" dirty="0">
              <a:latin typeface="Calibri"/>
              <a:cs typeface="Calibri"/>
            </a:endParaRPr>
          </a:p>
          <a:p>
            <a:pPr>
              <a:lnSpc>
                <a:spcPct val="100000"/>
              </a:lnSpc>
              <a:spcBef>
                <a:spcPts val="5"/>
              </a:spcBef>
            </a:pPr>
            <a:endParaRPr sz="2100" dirty="0">
              <a:latin typeface="Calibri"/>
              <a:cs typeface="Calibri"/>
            </a:endParaRPr>
          </a:p>
          <a:p>
            <a:pPr marL="12700">
              <a:lnSpc>
                <a:spcPct val="100000"/>
              </a:lnSpc>
              <a:spcBef>
                <a:spcPts val="5"/>
              </a:spcBef>
            </a:pPr>
            <a:r>
              <a:rPr sz="1700" spc="-5" dirty="0">
                <a:latin typeface="Calibri"/>
                <a:cs typeface="Calibri"/>
              </a:rPr>
              <a:t>Sentimento</a:t>
            </a:r>
            <a:r>
              <a:rPr sz="1700" spc="-60" dirty="0">
                <a:latin typeface="Calibri"/>
                <a:cs typeface="Calibri"/>
              </a:rPr>
              <a:t> </a:t>
            </a:r>
            <a:r>
              <a:rPr sz="1700" dirty="0">
                <a:latin typeface="Calibri"/>
                <a:cs typeface="Calibri"/>
              </a:rPr>
              <a:t>de</a:t>
            </a:r>
            <a:r>
              <a:rPr sz="1700" spc="-35" dirty="0">
                <a:latin typeface="Calibri"/>
                <a:cs typeface="Calibri"/>
              </a:rPr>
              <a:t> </a:t>
            </a:r>
            <a:r>
              <a:rPr sz="1700" dirty="0">
                <a:latin typeface="Calibri"/>
                <a:cs typeface="Calibri"/>
              </a:rPr>
              <a:t>culpa;</a:t>
            </a:r>
          </a:p>
          <a:p>
            <a:pPr>
              <a:lnSpc>
                <a:spcPct val="100000"/>
              </a:lnSpc>
            </a:pPr>
            <a:endParaRPr sz="1700" dirty="0">
              <a:latin typeface="Calibri"/>
              <a:cs typeface="Calibri"/>
            </a:endParaRPr>
          </a:p>
          <a:p>
            <a:pPr>
              <a:lnSpc>
                <a:spcPct val="100000"/>
              </a:lnSpc>
            </a:pPr>
            <a:endParaRPr sz="2100" dirty="0">
              <a:latin typeface="Calibri"/>
              <a:cs typeface="Calibri"/>
            </a:endParaRPr>
          </a:p>
          <a:p>
            <a:pPr marL="12700">
              <a:lnSpc>
                <a:spcPct val="100000"/>
              </a:lnSpc>
              <a:spcBef>
                <a:spcPts val="5"/>
              </a:spcBef>
            </a:pPr>
            <a:r>
              <a:rPr sz="1700" spc="-10" dirty="0">
                <a:latin typeface="Calibri"/>
                <a:cs typeface="Calibri"/>
              </a:rPr>
              <a:t>Sobrecarga</a:t>
            </a:r>
            <a:r>
              <a:rPr sz="1700" spc="-45" dirty="0">
                <a:latin typeface="Calibri"/>
                <a:cs typeface="Calibri"/>
              </a:rPr>
              <a:t> </a:t>
            </a:r>
            <a:r>
              <a:rPr sz="1700" dirty="0">
                <a:latin typeface="Calibri"/>
                <a:cs typeface="Calibri"/>
              </a:rPr>
              <a:t>e</a:t>
            </a:r>
            <a:r>
              <a:rPr sz="1700" spc="-5" dirty="0">
                <a:latin typeface="Calibri"/>
                <a:cs typeface="Calibri"/>
              </a:rPr>
              <a:t> pressão</a:t>
            </a:r>
            <a:r>
              <a:rPr sz="1700" spc="-40" dirty="0">
                <a:latin typeface="Calibri"/>
                <a:cs typeface="Calibri"/>
              </a:rPr>
              <a:t> </a:t>
            </a:r>
            <a:r>
              <a:rPr sz="1700" dirty="0">
                <a:latin typeface="Calibri"/>
                <a:cs typeface="Calibri"/>
              </a:rPr>
              <a:t>no</a:t>
            </a:r>
            <a:r>
              <a:rPr sz="1700" spc="-15" dirty="0">
                <a:latin typeface="Calibri"/>
                <a:cs typeface="Calibri"/>
              </a:rPr>
              <a:t> </a:t>
            </a:r>
            <a:r>
              <a:rPr sz="1700" spc="-5" dirty="0">
                <a:latin typeface="Calibri"/>
                <a:cs typeface="Calibri"/>
              </a:rPr>
              <a:t>trabalho;</a:t>
            </a:r>
            <a:endParaRPr sz="1700" dirty="0">
              <a:latin typeface="Calibri"/>
              <a:cs typeface="Calibri"/>
            </a:endParaRPr>
          </a:p>
        </p:txBody>
      </p:sp>
      <p:pic>
        <p:nvPicPr>
          <p:cNvPr id="23" name="Imagem 22">
            <a:extLst>
              <a:ext uri="{FF2B5EF4-FFF2-40B4-BE49-F238E27FC236}">
                <a16:creationId xmlns:a16="http://schemas.microsoft.com/office/drawing/2014/main" id="{0D6B46F2-7EE8-9746-D205-A7B713452B9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939137" y="1540598"/>
            <a:ext cx="588976" cy="588976"/>
          </a:xfrm>
          <a:prstGeom prst="rect">
            <a:avLst/>
          </a:prstGeom>
        </p:spPr>
      </p:pic>
      <p:pic>
        <p:nvPicPr>
          <p:cNvPr id="2052" name="Picture 4" descr="Emoticon Fazendo Polegar Para Cima Ilustração do Vetor - Ilustração de  qualidade, sinal: 191658494">
            <a:extLst>
              <a:ext uri="{FF2B5EF4-FFF2-40B4-BE49-F238E27FC236}">
                <a16:creationId xmlns:a16="http://schemas.microsoft.com/office/drawing/2014/main" id="{0CBE0443-4EDC-2D35-D64A-92A6744C958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3456" r="3240" b="10448"/>
          <a:stretch/>
        </p:blipFill>
        <p:spPr bwMode="auto">
          <a:xfrm>
            <a:off x="916939" y="762000"/>
            <a:ext cx="6242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9C783B4E-E19F-CE3A-398F-7BCAC937BF47}"/>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979006" y="2417530"/>
            <a:ext cx="549107" cy="54910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2629" y="609676"/>
            <a:ext cx="4476115" cy="697230"/>
          </a:xfrm>
          <a:prstGeom prst="rect">
            <a:avLst/>
          </a:prstGeom>
        </p:spPr>
        <p:txBody>
          <a:bodyPr vert="horz" wrap="square" lIns="0" tIns="13335" rIns="0" bIns="0" rtlCol="0">
            <a:spAutoFit/>
          </a:bodyPr>
          <a:lstStyle/>
          <a:p>
            <a:pPr marL="12700">
              <a:lnSpc>
                <a:spcPct val="100000"/>
              </a:lnSpc>
              <a:spcBef>
                <a:spcPts val="105"/>
              </a:spcBef>
            </a:pPr>
            <a:r>
              <a:rPr spc="-25" dirty="0"/>
              <a:t>Estratégias</a:t>
            </a:r>
            <a:r>
              <a:rPr spc="-55" dirty="0"/>
              <a:t> </a:t>
            </a:r>
            <a:r>
              <a:rPr dirty="0"/>
              <a:t>pessoais</a:t>
            </a:r>
          </a:p>
        </p:txBody>
      </p:sp>
      <p:sp>
        <p:nvSpPr>
          <p:cNvPr id="7" name="object 7"/>
          <p:cNvSpPr txBox="1"/>
          <p:nvPr/>
        </p:nvSpPr>
        <p:spPr>
          <a:xfrm>
            <a:off x="914400" y="1828800"/>
            <a:ext cx="10028555" cy="3607526"/>
          </a:xfrm>
          <a:prstGeom prst="rect">
            <a:avLst/>
          </a:prstGeom>
        </p:spPr>
        <p:txBody>
          <a:bodyPr vert="horz" wrap="square" lIns="0" tIns="99060" rIns="0" bIns="0" rtlCol="0">
            <a:spAutoFit/>
          </a:bodyPr>
          <a:lstStyle/>
          <a:p>
            <a:pPr marL="273050" indent="-260985">
              <a:lnSpc>
                <a:spcPct val="150000"/>
              </a:lnSpc>
              <a:spcBef>
                <a:spcPts val="780"/>
              </a:spcBef>
              <a:buSzPct val="96153"/>
              <a:buFont typeface="Wingdings"/>
              <a:buChar char=""/>
              <a:tabLst>
                <a:tab pos="273685" algn="l"/>
              </a:tabLst>
            </a:pPr>
            <a:r>
              <a:rPr sz="2200" spc="-5" dirty="0">
                <a:latin typeface="Calibri"/>
                <a:cs typeface="Calibri"/>
              </a:rPr>
              <a:t>Capacitar-se</a:t>
            </a:r>
            <a:r>
              <a:rPr sz="2200" spc="-10" dirty="0">
                <a:latin typeface="Calibri"/>
                <a:cs typeface="Calibri"/>
              </a:rPr>
              <a:t> </a:t>
            </a:r>
            <a:r>
              <a:rPr sz="2200" spc="-15" dirty="0">
                <a:latin typeface="Calibri"/>
                <a:cs typeface="Calibri"/>
              </a:rPr>
              <a:t>para</a:t>
            </a:r>
            <a:r>
              <a:rPr sz="2200" spc="-10" dirty="0">
                <a:latin typeface="Calibri"/>
                <a:cs typeface="Calibri"/>
              </a:rPr>
              <a:t> realizar</a:t>
            </a:r>
            <a:r>
              <a:rPr sz="2200" spc="10" dirty="0">
                <a:latin typeface="Calibri"/>
                <a:cs typeface="Calibri"/>
              </a:rPr>
              <a:t> </a:t>
            </a:r>
            <a:r>
              <a:rPr sz="2200" dirty="0">
                <a:latin typeface="Calibri"/>
                <a:cs typeface="Calibri"/>
              </a:rPr>
              <a:t>a</a:t>
            </a:r>
            <a:r>
              <a:rPr sz="2200" spc="10" dirty="0">
                <a:latin typeface="Calibri"/>
                <a:cs typeface="Calibri"/>
              </a:rPr>
              <a:t> </a:t>
            </a:r>
            <a:r>
              <a:rPr sz="2200" spc="-5" dirty="0">
                <a:latin typeface="Calibri"/>
                <a:cs typeface="Calibri"/>
              </a:rPr>
              <a:t>eutanásia</a:t>
            </a:r>
            <a:r>
              <a:rPr sz="2200" spc="5" dirty="0">
                <a:latin typeface="Calibri"/>
                <a:cs typeface="Calibri"/>
              </a:rPr>
              <a:t> </a:t>
            </a:r>
            <a:r>
              <a:rPr sz="2200" spc="-5" dirty="0">
                <a:latin typeface="Calibri"/>
                <a:cs typeface="Calibri"/>
              </a:rPr>
              <a:t>de</a:t>
            </a:r>
            <a:r>
              <a:rPr sz="2200" spc="-25" dirty="0">
                <a:latin typeface="Calibri"/>
                <a:cs typeface="Calibri"/>
              </a:rPr>
              <a:t> </a:t>
            </a:r>
            <a:r>
              <a:rPr sz="2200" spc="-15" dirty="0">
                <a:latin typeface="Calibri"/>
                <a:cs typeface="Calibri"/>
              </a:rPr>
              <a:t>forma</a:t>
            </a:r>
            <a:r>
              <a:rPr sz="2200" dirty="0">
                <a:latin typeface="Calibri"/>
                <a:cs typeface="Calibri"/>
              </a:rPr>
              <a:t> </a:t>
            </a:r>
            <a:r>
              <a:rPr sz="2200" spc="-5" dirty="0">
                <a:latin typeface="Calibri"/>
                <a:cs typeface="Calibri"/>
              </a:rPr>
              <a:t>cuidadosa </a:t>
            </a:r>
            <a:r>
              <a:rPr sz="2200" dirty="0">
                <a:latin typeface="Calibri"/>
                <a:cs typeface="Calibri"/>
              </a:rPr>
              <a:t>e</a:t>
            </a:r>
            <a:r>
              <a:rPr sz="2200" spc="-5" dirty="0">
                <a:latin typeface="Calibri"/>
                <a:cs typeface="Calibri"/>
              </a:rPr>
              <a:t> </a:t>
            </a:r>
            <a:r>
              <a:rPr sz="2200" spc="-15" dirty="0">
                <a:latin typeface="Calibri"/>
                <a:cs typeface="Calibri"/>
              </a:rPr>
              <a:t>competente;</a:t>
            </a:r>
            <a:endParaRPr sz="2200" dirty="0">
              <a:latin typeface="Calibri"/>
              <a:cs typeface="Calibri"/>
            </a:endParaRPr>
          </a:p>
          <a:p>
            <a:pPr marL="241300" marR="356235" indent="-228600">
              <a:lnSpc>
                <a:spcPct val="150000"/>
              </a:lnSpc>
              <a:spcBef>
                <a:spcPts val="1035"/>
              </a:spcBef>
              <a:buSzPct val="96153"/>
              <a:buFont typeface="Wingdings"/>
              <a:buChar char=""/>
              <a:tabLst>
                <a:tab pos="273685" algn="l"/>
              </a:tabLst>
            </a:pPr>
            <a:r>
              <a:rPr sz="2200" spc="-5" dirty="0">
                <a:latin typeface="Calibri"/>
                <a:cs typeface="Calibri"/>
              </a:rPr>
              <a:t>Estudar</a:t>
            </a:r>
            <a:r>
              <a:rPr sz="2200" spc="-15" dirty="0">
                <a:latin typeface="Calibri"/>
                <a:cs typeface="Calibri"/>
              </a:rPr>
              <a:t> </a:t>
            </a:r>
            <a:r>
              <a:rPr sz="2200" dirty="0">
                <a:latin typeface="Calibri"/>
                <a:cs typeface="Calibri"/>
              </a:rPr>
              <a:t>o </a:t>
            </a:r>
            <a:r>
              <a:rPr sz="2200" spc="-10" dirty="0">
                <a:latin typeface="Calibri"/>
                <a:cs typeface="Calibri"/>
              </a:rPr>
              <a:t>comportamento</a:t>
            </a:r>
            <a:r>
              <a:rPr sz="2200" spc="5" dirty="0">
                <a:latin typeface="Calibri"/>
                <a:cs typeface="Calibri"/>
              </a:rPr>
              <a:t> </a:t>
            </a:r>
            <a:r>
              <a:rPr sz="2200" spc="-5" dirty="0">
                <a:latin typeface="Calibri"/>
                <a:cs typeface="Calibri"/>
              </a:rPr>
              <a:t>dos</a:t>
            </a:r>
            <a:r>
              <a:rPr sz="2200" spc="-15" dirty="0">
                <a:latin typeface="Calibri"/>
                <a:cs typeface="Calibri"/>
              </a:rPr>
              <a:t> </a:t>
            </a:r>
            <a:r>
              <a:rPr sz="2200" dirty="0">
                <a:latin typeface="Calibri"/>
                <a:cs typeface="Calibri"/>
              </a:rPr>
              <a:t>animais</a:t>
            </a:r>
            <a:r>
              <a:rPr sz="2200" spc="10" dirty="0">
                <a:latin typeface="Calibri"/>
                <a:cs typeface="Calibri"/>
              </a:rPr>
              <a:t> </a:t>
            </a:r>
            <a:r>
              <a:rPr sz="2200" dirty="0">
                <a:latin typeface="Calibri"/>
                <a:cs typeface="Calibri"/>
              </a:rPr>
              <a:t>e</a:t>
            </a:r>
            <a:r>
              <a:rPr sz="2200" spc="-10" dirty="0">
                <a:latin typeface="Calibri"/>
                <a:cs typeface="Calibri"/>
              </a:rPr>
              <a:t> </a:t>
            </a:r>
            <a:r>
              <a:rPr sz="2200" dirty="0">
                <a:latin typeface="Calibri"/>
                <a:cs typeface="Calibri"/>
              </a:rPr>
              <a:t>os</a:t>
            </a:r>
            <a:r>
              <a:rPr sz="2200" spc="5" dirty="0">
                <a:latin typeface="Calibri"/>
                <a:cs typeface="Calibri"/>
              </a:rPr>
              <a:t> </a:t>
            </a:r>
            <a:r>
              <a:rPr sz="2200" spc="-10" dirty="0">
                <a:latin typeface="Calibri"/>
                <a:cs typeface="Calibri"/>
              </a:rPr>
              <a:t>métodos</a:t>
            </a:r>
            <a:r>
              <a:rPr sz="2200" spc="-15" dirty="0">
                <a:latin typeface="Calibri"/>
                <a:cs typeface="Calibri"/>
              </a:rPr>
              <a:t> para</a:t>
            </a:r>
            <a:r>
              <a:rPr sz="2200" spc="-10" dirty="0">
                <a:latin typeface="Calibri"/>
                <a:cs typeface="Calibri"/>
              </a:rPr>
              <a:t> </a:t>
            </a:r>
            <a:r>
              <a:rPr sz="2200" spc="-5" dirty="0">
                <a:latin typeface="Calibri"/>
                <a:cs typeface="Calibri"/>
              </a:rPr>
              <a:t>minimizar</a:t>
            </a:r>
            <a:r>
              <a:rPr sz="2200" dirty="0">
                <a:latin typeface="Calibri"/>
                <a:cs typeface="Calibri"/>
              </a:rPr>
              <a:t> o </a:t>
            </a:r>
            <a:r>
              <a:rPr sz="2200" spc="-575" dirty="0">
                <a:latin typeface="Calibri"/>
                <a:cs typeface="Calibri"/>
              </a:rPr>
              <a:t> </a:t>
            </a:r>
            <a:r>
              <a:rPr sz="2200" spc="-5" dirty="0">
                <a:latin typeface="Calibri"/>
                <a:cs typeface="Calibri"/>
              </a:rPr>
              <a:t>distresse;</a:t>
            </a:r>
            <a:endParaRPr sz="2200" dirty="0">
              <a:latin typeface="Calibri"/>
              <a:cs typeface="Calibri"/>
            </a:endParaRPr>
          </a:p>
          <a:p>
            <a:pPr marL="241300" marR="652145" indent="-228600">
              <a:lnSpc>
                <a:spcPct val="150000"/>
              </a:lnSpc>
              <a:spcBef>
                <a:spcPts val="1005"/>
              </a:spcBef>
              <a:buSzPct val="96153"/>
              <a:buFont typeface="Wingdings"/>
              <a:buChar char=""/>
              <a:tabLst>
                <a:tab pos="273685" algn="l"/>
              </a:tabLst>
            </a:pPr>
            <a:r>
              <a:rPr sz="2200" spc="-10" dirty="0">
                <a:latin typeface="Calibri"/>
                <a:cs typeface="Calibri"/>
              </a:rPr>
              <a:t>Antes </a:t>
            </a:r>
            <a:r>
              <a:rPr sz="2200" dirty="0">
                <a:latin typeface="Calibri"/>
                <a:cs typeface="Calibri"/>
              </a:rPr>
              <a:t>e </a:t>
            </a:r>
            <a:r>
              <a:rPr sz="2200" spc="-15" dirty="0">
                <a:latin typeface="Calibri"/>
                <a:cs typeface="Calibri"/>
              </a:rPr>
              <a:t>durante </a:t>
            </a:r>
            <a:r>
              <a:rPr sz="2200" dirty="0">
                <a:latin typeface="Calibri"/>
                <a:cs typeface="Calibri"/>
              </a:rPr>
              <a:t>a </a:t>
            </a:r>
            <a:r>
              <a:rPr sz="2200" spc="-5" dirty="0">
                <a:latin typeface="Calibri"/>
                <a:cs typeface="Calibri"/>
              </a:rPr>
              <a:t>eutanásia, </a:t>
            </a:r>
            <a:r>
              <a:rPr sz="2200" spc="-10" dirty="0">
                <a:latin typeface="Calibri"/>
                <a:cs typeface="Calibri"/>
              </a:rPr>
              <a:t>manter-se </a:t>
            </a:r>
            <a:r>
              <a:rPr sz="2200" spc="-5" dirty="0">
                <a:latin typeface="Calibri"/>
                <a:cs typeface="Calibri"/>
              </a:rPr>
              <a:t>tranquilo </a:t>
            </a:r>
            <a:r>
              <a:rPr sz="2200" spc="-10" dirty="0">
                <a:latin typeface="Calibri"/>
                <a:cs typeface="Calibri"/>
              </a:rPr>
              <a:t>com pensamentos </a:t>
            </a:r>
            <a:r>
              <a:rPr sz="2200" spc="-575" dirty="0">
                <a:latin typeface="Calibri"/>
                <a:cs typeface="Calibri"/>
              </a:rPr>
              <a:t> </a:t>
            </a:r>
            <a:r>
              <a:rPr sz="2200" spc="-5" dirty="0">
                <a:latin typeface="Calibri"/>
                <a:cs typeface="Calibri"/>
              </a:rPr>
              <a:t>positivos;</a:t>
            </a:r>
            <a:endParaRPr sz="2200" dirty="0">
              <a:latin typeface="Calibri"/>
              <a:cs typeface="Calibri"/>
            </a:endParaRPr>
          </a:p>
          <a:p>
            <a:pPr marL="241300" marR="541655" indent="-228600">
              <a:lnSpc>
                <a:spcPct val="150000"/>
              </a:lnSpc>
              <a:spcBef>
                <a:spcPts val="994"/>
              </a:spcBef>
              <a:buSzPct val="96153"/>
              <a:buFont typeface="Wingdings"/>
              <a:buChar char=""/>
              <a:tabLst>
                <a:tab pos="273685" algn="l"/>
              </a:tabLst>
            </a:pPr>
            <a:r>
              <a:rPr sz="2200" spc="-15" dirty="0">
                <a:latin typeface="Calibri"/>
                <a:cs typeface="Calibri"/>
              </a:rPr>
              <a:t>Avaliar</a:t>
            </a:r>
            <a:r>
              <a:rPr sz="2200" dirty="0">
                <a:latin typeface="Calibri"/>
                <a:cs typeface="Calibri"/>
              </a:rPr>
              <a:t> </a:t>
            </a:r>
            <a:r>
              <a:rPr sz="2200" spc="-5" dirty="0">
                <a:latin typeface="Calibri"/>
                <a:cs typeface="Calibri"/>
              </a:rPr>
              <a:t>os</a:t>
            </a:r>
            <a:r>
              <a:rPr sz="2200" dirty="0">
                <a:latin typeface="Calibri"/>
                <a:cs typeface="Calibri"/>
              </a:rPr>
              <a:t> </a:t>
            </a:r>
            <a:r>
              <a:rPr sz="2200" spc="-20" dirty="0">
                <a:latin typeface="Calibri"/>
                <a:cs typeface="Calibri"/>
              </a:rPr>
              <a:t>fatores</a:t>
            </a:r>
            <a:r>
              <a:rPr sz="2200" dirty="0">
                <a:latin typeface="Calibri"/>
                <a:cs typeface="Calibri"/>
              </a:rPr>
              <a:t> </a:t>
            </a:r>
            <a:r>
              <a:rPr sz="2200" spc="-5" dirty="0">
                <a:latin typeface="Calibri"/>
                <a:cs typeface="Calibri"/>
              </a:rPr>
              <a:t>que</a:t>
            </a:r>
            <a:r>
              <a:rPr sz="2200" spc="-15" dirty="0">
                <a:latin typeface="Calibri"/>
                <a:cs typeface="Calibri"/>
              </a:rPr>
              <a:t> </a:t>
            </a:r>
            <a:r>
              <a:rPr sz="2200" spc="-5" dirty="0">
                <a:latin typeface="Calibri"/>
                <a:cs typeface="Calibri"/>
              </a:rPr>
              <a:t>influenciaram</a:t>
            </a:r>
            <a:r>
              <a:rPr sz="2200" spc="-35" dirty="0">
                <a:latin typeface="Calibri"/>
                <a:cs typeface="Calibri"/>
              </a:rPr>
              <a:t> </a:t>
            </a:r>
            <a:r>
              <a:rPr sz="2200" spc="-5" dirty="0">
                <a:latin typeface="Calibri"/>
                <a:cs typeface="Calibri"/>
              </a:rPr>
              <a:t>na sua</a:t>
            </a:r>
            <a:r>
              <a:rPr sz="2200" spc="5" dirty="0">
                <a:latin typeface="Calibri"/>
                <a:cs typeface="Calibri"/>
              </a:rPr>
              <a:t> </a:t>
            </a:r>
            <a:r>
              <a:rPr sz="2200" dirty="0">
                <a:latin typeface="Calibri"/>
                <a:cs typeface="Calibri"/>
              </a:rPr>
              <a:t>decisão</a:t>
            </a:r>
            <a:r>
              <a:rPr sz="2200" spc="-15" dirty="0">
                <a:latin typeface="Calibri"/>
                <a:cs typeface="Calibri"/>
              </a:rPr>
              <a:t> </a:t>
            </a:r>
            <a:r>
              <a:rPr sz="2200" spc="-5" dirty="0">
                <a:latin typeface="Calibri"/>
                <a:cs typeface="Calibri"/>
              </a:rPr>
              <a:t>de</a:t>
            </a:r>
            <a:r>
              <a:rPr sz="2200" dirty="0">
                <a:latin typeface="Calibri"/>
                <a:cs typeface="Calibri"/>
              </a:rPr>
              <a:t> </a:t>
            </a:r>
            <a:r>
              <a:rPr sz="2200" spc="-5" dirty="0">
                <a:latin typeface="Calibri"/>
                <a:cs typeface="Calibri"/>
              </a:rPr>
              <a:t>trabalhar </a:t>
            </a:r>
            <a:r>
              <a:rPr sz="2200" spc="-10" dirty="0">
                <a:latin typeface="Calibri"/>
                <a:cs typeface="Calibri"/>
              </a:rPr>
              <a:t>com </a:t>
            </a:r>
            <a:r>
              <a:rPr sz="2200" spc="-575" dirty="0">
                <a:latin typeface="Calibri"/>
                <a:cs typeface="Calibri"/>
              </a:rPr>
              <a:t> </a:t>
            </a:r>
            <a:r>
              <a:rPr sz="2200" dirty="0">
                <a:latin typeface="Calibri"/>
                <a:cs typeface="Calibri"/>
              </a:rPr>
              <a:t>animais</a:t>
            </a:r>
            <a:r>
              <a:rPr sz="2200" spc="-5" dirty="0">
                <a:latin typeface="Calibri"/>
                <a:cs typeface="Calibri"/>
              </a:rPr>
              <a:t> de</a:t>
            </a:r>
            <a:r>
              <a:rPr sz="2200" spc="-15" dirty="0">
                <a:latin typeface="Calibri"/>
                <a:cs typeface="Calibri"/>
              </a:rPr>
              <a:t> </a:t>
            </a:r>
            <a:r>
              <a:rPr sz="2200" spc="-5" dirty="0">
                <a:latin typeface="Calibri"/>
                <a:cs typeface="Calibri"/>
              </a:rPr>
              <a:t>pesquisa;</a:t>
            </a:r>
            <a:endParaRPr sz="2200" dirty="0">
              <a:latin typeface="Calibri"/>
              <a:cs typeface="Calibri"/>
            </a:endParaRPr>
          </a:p>
          <a:p>
            <a:pPr marL="241300" marR="320040" indent="-228600">
              <a:lnSpc>
                <a:spcPct val="150000"/>
              </a:lnSpc>
              <a:spcBef>
                <a:spcPts val="995"/>
              </a:spcBef>
              <a:buSzPct val="96153"/>
              <a:buFont typeface="Wingdings"/>
              <a:buChar char=""/>
              <a:tabLst>
                <a:tab pos="273685" algn="l"/>
              </a:tabLst>
            </a:pPr>
            <a:r>
              <a:rPr sz="2200" spc="-10" dirty="0">
                <a:latin typeface="Calibri"/>
                <a:cs typeface="Calibri"/>
              </a:rPr>
              <a:t>Reconhecer </a:t>
            </a:r>
            <a:r>
              <a:rPr sz="2200" spc="-5" dirty="0">
                <a:latin typeface="Calibri"/>
                <a:cs typeface="Calibri"/>
              </a:rPr>
              <a:t>os benefícios que seu trabalho </a:t>
            </a:r>
            <a:r>
              <a:rPr sz="2200" spc="-15" dirty="0">
                <a:latin typeface="Calibri"/>
                <a:cs typeface="Calibri"/>
              </a:rPr>
              <a:t>promove </a:t>
            </a:r>
            <a:r>
              <a:rPr sz="2200" spc="-5" dirty="0">
                <a:latin typeface="Calibri"/>
                <a:cs typeface="Calibri"/>
              </a:rPr>
              <a:t>no </a:t>
            </a:r>
            <a:r>
              <a:rPr sz="2200" spc="-10" dirty="0">
                <a:latin typeface="Calibri"/>
                <a:cs typeface="Calibri"/>
              </a:rPr>
              <a:t>bem-estar </a:t>
            </a:r>
            <a:r>
              <a:rPr sz="2200" spc="-5" dirty="0">
                <a:latin typeface="Calibri"/>
                <a:cs typeface="Calibri"/>
              </a:rPr>
              <a:t>dos </a:t>
            </a:r>
            <a:r>
              <a:rPr sz="2200" spc="-575" dirty="0">
                <a:latin typeface="Calibri"/>
                <a:cs typeface="Calibri"/>
              </a:rPr>
              <a:t> </a:t>
            </a:r>
            <a:r>
              <a:rPr sz="2200" dirty="0">
                <a:latin typeface="Calibri"/>
                <a:cs typeface="Calibri"/>
              </a:rPr>
              <a:t>animais;</a:t>
            </a:r>
          </a:p>
        </p:txBody>
      </p:sp>
      <p:pic>
        <p:nvPicPr>
          <p:cNvPr id="3074" name="Picture 2" descr="Personal Branding: The Complete Guide to Success | ProfileTree">
            <a:extLst>
              <a:ext uri="{FF2B5EF4-FFF2-40B4-BE49-F238E27FC236}">
                <a16:creationId xmlns:a16="http://schemas.microsoft.com/office/drawing/2014/main" id="{9C917E5B-7DE6-5F57-E1CE-58AE09CE1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228600"/>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5660847"/>
            <a:ext cx="4476115" cy="697230"/>
          </a:xfrm>
          <a:prstGeom prst="rect">
            <a:avLst/>
          </a:prstGeom>
        </p:spPr>
        <p:txBody>
          <a:bodyPr vert="horz" wrap="square" lIns="0" tIns="13335" rIns="0" bIns="0" rtlCol="0">
            <a:spAutoFit/>
          </a:bodyPr>
          <a:lstStyle/>
          <a:p>
            <a:pPr marL="12700">
              <a:lnSpc>
                <a:spcPct val="100000"/>
              </a:lnSpc>
              <a:spcBef>
                <a:spcPts val="105"/>
              </a:spcBef>
            </a:pPr>
            <a:r>
              <a:rPr sz="4400" spc="-25" dirty="0">
                <a:latin typeface="Calibri Light"/>
                <a:cs typeface="Calibri Light"/>
              </a:rPr>
              <a:t>Estratégias</a:t>
            </a:r>
            <a:r>
              <a:rPr sz="4400" spc="-55" dirty="0">
                <a:latin typeface="Calibri Light"/>
                <a:cs typeface="Calibri Light"/>
              </a:rPr>
              <a:t> </a:t>
            </a:r>
            <a:r>
              <a:rPr sz="4400" dirty="0">
                <a:latin typeface="Calibri Light"/>
                <a:cs typeface="Calibri Light"/>
              </a:rPr>
              <a:t>pessoais</a:t>
            </a:r>
            <a:endParaRPr sz="4400">
              <a:latin typeface="Calibri Light"/>
              <a:cs typeface="Calibri Light"/>
            </a:endParaRPr>
          </a:p>
        </p:txBody>
      </p:sp>
      <p:sp>
        <p:nvSpPr>
          <p:cNvPr id="3" name="object 3"/>
          <p:cNvSpPr/>
          <p:nvPr/>
        </p:nvSpPr>
        <p:spPr>
          <a:xfrm>
            <a:off x="838200" y="646176"/>
            <a:ext cx="10515600" cy="0"/>
          </a:xfrm>
          <a:custGeom>
            <a:avLst/>
            <a:gdLst/>
            <a:ahLst/>
            <a:cxnLst/>
            <a:rect l="l" t="t" r="r" b="b"/>
            <a:pathLst>
              <a:path w="10515600">
                <a:moveTo>
                  <a:pt x="0" y="0"/>
                </a:moveTo>
                <a:lnTo>
                  <a:pt x="10515600" y="0"/>
                </a:lnTo>
              </a:path>
            </a:pathLst>
          </a:custGeom>
          <a:ln w="12700">
            <a:solidFill>
              <a:srgbClr val="EC7C30"/>
            </a:solidFill>
          </a:ln>
        </p:spPr>
        <p:txBody>
          <a:bodyPr wrap="square" lIns="0" tIns="0" rIns="0" bIns="0" rtlCol="0"/>
          <a:lstStyle/>
          <a:p>
            <a:endParaRPr/>
          </a:p>
        </p:txBody>
      </p:sp>
      <p:sp>
        <p:nvSpPr>
          <p:cNvPr id="4" name="object 4"/>
          <p:cNvSpPr txBox="1"/>
          <p:nvPr/>
        </p:nvSpPr>
        <p:spPr>
          <a:xfrm>
            <a:off x="890422" y="687070"/>
            <a:ext cx="9251950" cy="285115"/>
          </a:xfrm>
          <a:prstGeom prst="rect">
            <a:avLst/>
          </a:prstGeom>
        </p:spPr>
        <p:txBody>
          <a:bodyPr vert="horz" wrap="square" lIns="0" tIns="13335" rIns="0" bIns="0" rtlCol="0">
            <a:spAutoFit/>
          </a:bodyPr>
          <a:lstStyle/>
          <a:p>
            <a:pPr marL="12700">
              <a:lnSpc>
                <a:spcPct val="100000"/>
              </a:lnSpc>
              <a:spcBef>
                <a:spcPts val="105"/>
              </a:spcBef>
            </a:pPr>
            <a:r>
              <a:rPr sz="1700" spc="-5" dirty="0">
                <a:latin typeface="Calibri"/>
                <a:cs typeface="Calibri"/>
              </a:rPr>
              <a:t>Reconhecer os</a:t>
            </a:r>
            <a:r>
              <a:rPr sz="1700" spc="-30" dirty="0">
                <a:latin typeface="Calibri"/>
                <a:cs typeface="Calibri"/>
              </a:rPr>
              <a:t> </a:t>
            </a:r>
            <a:r>
              <a:rPr sz="1700" spc="-5" dirty="0">
                <a:latin typeface="Calibri"/>
                <a:cs typeface="Calibri"/>
              </a:rPr>
              <a:t>benefícios</a:t>
            </a:r>
            <a:r>
              <a:rPr sz="1700" spc="-25" dirty="0">
                <a:latin typeface="Calibri"/>
                <a:cs typeface="Calibri"/>
              </a:rPr>
              <a:t> </a:t>
            </a:r>
            <a:r>
              <a:rPr sz="1700" dirty="0">
                <a:latin typeface="Calibri"/>
                <a:cs typeface="Calibri"/>
              </a:rPr>
              <a:t>que</a:t>
            </a:r>
            <a:r>
              <a:rPr sz="1700" spc="375" dirty="0">
                <a:latin typeface="Calibri"/>
                <a:cs typeface="Calibri"/>
              </a:rPr>
              <a:t> </a:t>
            </a:r>
            <a:r>
              <a:rPr sz="1700" dirty="0">
                <a:latin typeface="Calibri"/>
                <a:cs typeface="Calibri"/>
              </a:rPr>
              <a:t>a</a:t>
            </a:r>
            <a:r>
              <a:rPr sz="1700" spc="10" dirty="0">
                <a:latin typeface="Calibri"/>
                <a:cs typeface="Calibri"/>
              </a:rPr>
              <a:t> </a:t>
            </a:r>
            <a:r>
              <a:rPr sz="1700" dirty="0">
                <a:latin typeface="Calibri"/>
                <a:cs typeface="Calibri"/>
              </a:rPr>
              <a:t>pesquisa</a:t>
            </a:r>
            <a:r>
              <a:rPr sz="1700" spc="-35" dirty="0">
                <a:latin typeface="Calibri"/>
                <a:cs typeface="Calibri"/>
              </a:rPr>
              <a:t> </a:t>
            </a:r>
            <a:r>
              <a:rPr sz="1700" spc="-5" dirty="0">
                <a:latin typeface="Calibri"/>
                <a:cs typeface="Calibri"/>
              </a:rPr>
              <a:t>proporciona</a:t>
            </a:r>
            <a:r>
              <a:rPr sz="1700" spc="-40" dirty="0">
                <a:latin typeface="Calibri"/>
                <a:cs typeface="Calibri"/>
              </a:rPr>
              <a:t> </a:t>
            </a:r>
            <a:r>
              <a:rPr sz="1700" dirty="0">
                <a:latin typeface="Calibri"/>
                <a:cs typeface="Calibri"/>
              </a:rPr>
              <a:t>às </a:t>
            </a:r>
            <a:r>
              <a:rPr sz="1700" spc="-5" dirty="0">
                <a:latin typeface="Calibri"/>
                <a:cs typeface="Calibri"/>
              </a:rPr>
              <a:t>outras</a:t>
            </a:r>
            <a:r>
              <a:rPr sz="1700" spc="-20" dirty="0">
                <a:latin typeface="Calibri"/>
                <a:cs typeface="Calibri"/>
              </a:rPr>
              <a:t> </a:t>
            </a:r>
            <a:r>
              <a:rPr sz="1700" dirty="0">
                <a:latin typeface="Calibri"/>
                <a:cs typeface="Calibri"/>
              </a:rPr>
              <a:t>pessoas</a:t>
            </a:r>
            <a:r>
              <a:rPr sz="1700" spc="-30" dirty="0">
                <a:latin typeface="Calibri"/>
                <a:cs typeface="Calibri"/>
              </a:rPr>
              <a:t> </a:t>
            </a:r>
            <a:r>
              <a:rPr sz="1700" spc="-5" dirty="0">
                <a:latin typeface="Calibri"/>
                <a:cs typeface="Calibri"/>
              </a:rPr>
              <a:t>(vacinas,</a:t>
            </a:r>
            <a:r>
              <a:rPr sz="1700" spc="-25" dirty="0">
                <a:latin typeface="Calibri"/>
                <a:cs typeface="Calibri"/>
              </a:rPr>
              <a:t> </a:t>
            </a:r>
            <a:r>
              <a:rPr sz="1700" spc="-5" dirty="0">
                <a:latin typeface="Calibri"/>
                <a:cs typeface="Calibri"/>
              </a:rPr>
              <a:t>cirurgias,</a:t>
            </a:r>
            <a:r>
              <a:rPr sz="1700" spc="-40" dirty="0">
                <a:latin typeface="Calibri"/>
                <a:cs typeface="Calibri"/>
              </a:rPr>
              <a:t> </a:t>
            </a:r>
            <a:r>
              <a:rPr sz="1700" spc="-10" dirty="0">
                <a:latin typeface="Calibri"/>
                <a:cs typeface="Calibri"/>
              </a:rPr>
              <a:t>tratamentos);</a:t>
            </a:r>
            <a:endParaRPr sz="1700">
              <a:latin typeface="Calibri"/>
              <a:cs typeface="Calibri"/>
            </a:endParaRPr>
          </a:p>
        </p:txBody>
      </p:sp>
      <p:sp>
        <p:nvSpPr>
          <p:cNvPr id="5" name="object 5"/>
          <p:cNvSpPr/>
          <p:nvPr/>
        </p:nvSpPr>
        <p:spPr>
          <a:xfrm>
            <a:off x="838200" y="1324355"/>
            <a:ext cx="10515600" cy="0"/>
          </a:xfrm>
          <a:custGeom>
            <a:avLst/>
            <a:gdLst/>
            <a:ahLst/>
            <a:cxnLst/>
            <a:rect l="l" t="t" r="r" b="b"/>
            <a:pathLst>
              <a:path w="10515600">
                <a:moveTo>
                  <a:pt x="0" y="0"/>
                </a:moveTo>
                <a:lnTo>
                  <a:pt x="10515600" y="0"/>
                </a:lnTo>
              </a:path>
            </a:pathLst>
          </a:custGeom>
          <a:ln w="12700">
            <a:solidFill>
              <a:srgbClr val="EC7C30"/>
            </a:solidFill>
          </a:ln>
        </p:spPr>
        <p:txBody>
          <a:bodyPr wrap="square" lIns="0" tIns="0" rIns="0" bIns="0" rtlCol="0"/>
          <a:lstStyle/>
          <a:p>
            <a:endParaRPr/>
          </a:p>
        </p:txBody>
      </p:sp>
      <p:sp>
        <p:nvSpPr>
          <p:cNvPr id="6" name="object 6"/>
          <p:cNvSpPr txBox="1">
            <a:spLocks noGrp="1"/>
          </p:cNvSpPr>
          <p:nvPr>
            <p:ph type="title"/>
          </p:nvPr>
        </p:nvSpPr>
        <p:spPr>
          <a:xfrm>
            <a:off x="890422" y="1366774"/>
            <a:ext cx="9806305" cy="549275"/>
          </a:xfrm>
          <a:prstGeom prst="rect">
            <a:avLst/>
          </a:prstGeom>
        </p:spPr>
        <p:txBody>
          <a:bodyPr vert="horz" wrap="square" lIns="0" tIns="8255" rIns="0" bIns="0" rtlCol="0">
            <a:spAutoFit/>
          </a:bodyPr>
          <a:lstStyle/>
          <a:p>
            <a:pPr marL="12700" marR="5080">
              <a:lnSpc>
                <a:spcPct val="101800"/>
              </a:lnSpc>
              <a:spcBef>
                <a:spcPts val="65"/>
              </a:spcBef>
            </a:pPr>
            <a:r>
              <a:rPr sz="1700" spc="-25" dirty="0">
                <a:latin typeface="Calibri"/>
                <a:cs typeface="Calibri"/>
              </a:rPr>
              <a:t>Ver</a:t>
            </a:r>
            <a:r>
              <a:rPr sz="1700" spc="-15" dirty="0">
                <a:latin typeface="Calibri"/>
                <a:cs typeface="Calibri"/>
              </a:rPr>
              <a:t> </a:t>
            </a:r>
            <a:r>
              <a:rPr sz="1700" spc="-10" dirty="0">
                <a:latin typeface="Calibri"/>
                <a:cs typeface="Calibri"/>
              </a:rPr>
              <a:t>diretamente</a:t>
            </a:r>
            <a:r>
              <a:rPr sz="1700" spc="-35" dirty="0">
                <a:latin typeface="Calibri"/>
                <a:cs typeface="Calibri"/>
              </a:rPr>
              <a:t> </a:t>
            </a:r>
            <a:r>
              <a:rPr sz="1700" spc="-5" dirty="0">
                <a:latin typeface="Calibri"/>
                <a:cs typeface="Calibri"/>
              </a:rPr>
              <a:t>os</a:t>
            </a:r>
            <a:r>
              <a:rPr sz="1700" dirty="0">
                <a:latin typeface="Calibri"/>
                <a:cs typeface="Calibri"/>
              </a:rPr>
              <a:t> </a:t>
            </a:r>
            <a:r>
              <a:rPr sz="1700" spc="-5" dirty="0">
                <a:latin typeface="Calibri"/>
                <a:cs typeface="Calibri"/>
              </a:rPr>
              <a:t>benefícios</a:t>
            </a:r>
            <a:r>
              <a:rPr sz="1700" spc="-35" dirty="0">
                <a:latin typeface="Calibri"/>
                <a:cs typeface="Calibri"/>
              </a:rPr>
              <a:t> </a:t>
            </a:r>
            <a:r>
              <a:rPr sz="1700" dirty="0">
                <a:latin typeface="Calibri"/>
                <a:cs typeface="Calibri"/>
              </a:rPr>
              <a:t>do</a:t>
            </a:r>
            <a:r>
              <a:rPr sz="1700" spc="-10" dirty="0">
                <a:latin typeface="Calibri"/>
                <a:cs typeface="Calibri"/>
              </a:rPr>
              <a:t> </a:t>
            </a:r>
            <a:r>
              <a:rPr sz="1700" dirty="0">
                <a:latin typeface="Calibri"/>
                <a:cs typeface="Calibri"/>
              </a:rPr>
              <a:t>seu </a:t>
            </a:r>
            <a:r>
              <a:rPr sz="1700" spc="-5" dirty="0">
                <a:latin typeface="Calibri"/>
                <a:cs typeface="Calibri"/>
              </a:rPr>
              <a:t>trabalho</a:t>
            </a:r>
            <a:r>
              <a:rPr sz="1700" spc="-30" dirty="0">
                <a:latin typeface="Calibri"/>
                <a:cs typeface="Calibri"/>
              </a:rPr>
              <a:t> </a:t>
            </a:r>
            <a:r>
              <a:rPr sz="1700" spc="-10" dirty="0">
                <a:latin typeface="Calibri"/>
                <a:cs typeface="Calibri"/>
              </a:rPr>
              <a:t>para</a:t>
            </a:r>
            <a:r>
              <a:rPr sz="1700" spc="-15" dirty="0">
                <a:latin typeface="Calibri"/>
                <a:cs typeface="Calibri"/>
              </a:rPr>
              <a:t> </a:t>
            </a:r>
            <a:r>
              <a:rPr sz="1700" dirty="0">
                <a:latin typeface="Calibri"/>
                <a:cs typeface="Calibri"/>
              </a:rPr>
              <a:t>a</a:t>
            </a:r>
            <a:r>
              <a:rPr sz="1700" spc="10" dirty="0">
                <a:latin typeface="Calibri"/>
                <a:cs typeface="Calibri"/>
              </a:rPr>
              <a:t> </a:t>
            </a:r>
            <a:r>
              <a:rPr sz="1700" dirty="0">
                <a:latin typeface="Calibri"/>
                <a:cs typeface="Calibri"/>
              </a:rPr>
              <a:t>sociedade,</a:t>
            </a:r>
            <a:r>
              <a:rPr sz="1700" spc="-30" dirty="0">
                <a:latin typeface="Calibri"/>
                <a:cs typeface="Calibri"/>
              </a:rPr>
              <a:t> </a:t>
            </a:r>
            <a:r>
              <a:rPr sz="1700" dirty="0">
                <a:latin typeface="Calibri"/>
                <a:cs typeface="Calibri"/>
              </a:rPr>
              <a:t>por</a:t>
            </a:r>
            <a:r>
              <a:rPr sz="1700" spc="-15" dirty="0">
                <a:latin typeface="Calibri"/>
                <a:cs typeface="Calibri"/>
              </a:rPr>
              <a:t> </a:t>
            </a:r>
            <a:r>
              <a:rPr sz="1700" spc="-10" dirty="0">
                <a:latin typeface="Calibri"/>
                <a:cs typeface="Calibri"/>
              </a:rPr>
              <a:t>exemplo:</a:t>
            </a:r>
            <a:r>
              <a:rPr sz="1700" spc="-15" dirty="0">
                <a:latin typeface="Calibri"/>
                <a:cs typeface="Calibri"/>
              </a:rPr>
              <a:t> </a:t>
            </a:r>
            <a:r>
              <a:rPr sz="1700" dirty="0">
                <a:latin typeface="Calibri"/>
                <a:cs typeface="Calibri"/>
              </a:rPr>
              <a:t>visitar</a:t>
            </a:r>
            <a:r>
              <a:rPr sz="1700" spc="-25" dirty="0">
                <a:latin typeface="Calibri"/>
                <a:cs typeface="Calibri"/>
              </a:rPr>
              <a:t> </a:t>
            </a:r>
            <a:r>
              <a:rPr sz="1700" spc="-5" dirty="0">
                <a:latin typeface="Calibri"/>
                <a:cs typeface="Calibri"/>
              </a:rPr>
              <a:t>centros</a:t>
            </a:r>
            <a:r>
              <a:rPr sz="1700" spc="-40" dirty="0">
                <a:latin typeface="Calibri"/>
                <a:cs typeface="Calibri"/>
              </a:rPr>
              <a:t> </a:t>
            </a:r>
            <a:r>
              <a:rPr sz="1700" dirty="0">
                <a:latin typeface="Calibri"/>
                <a:cs typeface="Calibri"/>
              </a:rPr>
              <a:t>médicos,</a:t>
            </a:r>
            <a:r>
              <a:rPr sz="1700" spc="-25" dirty="0">
                <a:latin typeface="Calibri"/>
                <a:cs typeface="Calibri"/>
              </a:rPr>
              <a:t> </a:t>
            </a:r>
            <a:r>
              <a:rPr sz="1700" dirty="0">
                <a:latin typeface="Calibri"/>
                <a:cs typeface="Calibri"/>
              </a:rPr>
              <a:t>unidades </a:t>
            </a:r>
            <a:r>
              <a:rPr sz="1700" spc="-370" dirty="0">
                <a:latin typeface="Calibri"/>
                <a:cs typeface="Calibri"/>
              </a:rPr>
              <a:t> </a:t>
            </a:r>
            <a:r>
              <a:rPr sz="1700" spc="-5" dirty="0">
                <a:latin typeface="Calibri"/>
                <a:cs typeface="Calibri"/>
              </a:rPr>
              <a:t>pediátricas,</a:t>
            </a:r>
            <a:r>
              <a:rPr sz="1700" spc="-45" dirty="0">
                <a:latin typeface="Calibri"/>
                <a:cs typeface="Calibri"/>
              </a:rPr>
              <a:t> </a:t>
            </a:r>
            <a:r>
              <a:rPr sz="1700" spc="-5" dirty="0">
                <a:latin typeface="Calibri"/>
                <a:cs typeface="Calibri"/>
              </a:rPr>
              <a:t>hospitais</a:t>
            </a:r>
            <a:r>
              <a:rPr sz="1700" spc="-40" dirty="0">
                <a:latin typeface="Calibri"/>
                <a:cs typeface="Calibri"/>
              </a:rPr>
              <a:t> </a:t>
            </a:r>
            <a:r>
              <a:rPr sz="1700" spc="-5" dirty="0">
                <a:latin typeface="Calibri"/>
                <a:cs typeface="Calibri"/>
              </a:rPr>
              <a:t>veterinários;</a:t>
            </a:r>
            <a:endParaRPr sz="1700">
              <a:latin typeface="Calibri"/>
              <a:cs typeface="Calibri"/>
            </a:endParaRPr>
          </a:p>
        </p:txBody>
      </p:sp>
      <p:sp>
        <p:nvSpPr>
          <p:cNvPr id="7" name="object 7"/>
          <p:cNvSpPr/>
          <p:nvPr/>
        </p:nvSpPr>
        <p:spPr>
          <a:xfrm>
            <a:off x="838200" y="2004060"/>
            <a:ext cx="10515600" cy="0"/>
          </a:xfrm>
          <a:custGeom>
            <a:avLst/>
            <a:gdLst/>
            <a:ahLst/>
            <a:cxnLst/>
            <a:rect l="l" t="t" r="r" b="b"/>
            <a:pathLst>
              <a:path w="10515600">
                <a:moveTo>
                  <a:pt x="0" y="0"/>
                </a:moveTo>
                <a:lnTo>
                  <a:pt x="10515600" y="0"/>
                </a:lnTo>
              </a:path>
            </a:pathLst>
          </a:custGeom>
          <a:ln w="12700">
            <a:solidFill>
              <a:srgbClr val="EC7C30"/>
            </a:solidFill>
          </a:ln>
        </p:spPr>
        <p:txBody>
          <a:bodyPr wrap="square" lIns="0" tIns="0" rIns="0" bIns="0" rtlCol="0"/>
          <a:lstStyle/>
          <a:p>
            <a:endParaRPr/>
          </a:p>
        </p:txBody>
      </p:sp>
      <p:sp>
        <p:nvSpPr>
          <p:cNvPr id="8" name="object 8"/>
          <p:cNvSpPr/>
          <p:nvPr/>
        </p:nvSpPr>
        <p:spPr>
          <a:xfrm>
            <a:off x="838200" y="2683764"/>
            <a:ext cx="10515600" cy="0"/>
          </a:xfrm>
          <a:custGeom>
            <a:avLst/>
            <a:gdLst/>
            <a:ahLst/>
            <a:cxnLst/>
            <a:rect l="l" t="t" r="r" b="b"/>
            <a:pathLst>
              <a:path w="10515600">
                <a:moveTo>
                  <a:pt x="0" y="0"/>
                </a:moveTo>
                <a:lnTo>
                  <a:pt x="10515600" y="0"/>
                </a:lnTo>
              </a:path>
            </a:pathLst>
          </a:custGeom>
          <a:ln w="12700">
            <a:solidFill>
              <a:srgbClr val="EC7C30"/>
            </a:solidFill>
          </a:ln>
        </p:spPr>
        <p:txBody>
          <a:bodyPr wrap="square" lIns="0" tIns="0" rIns="0" bIns="0" rtlCol="0"/>
          <a:lstStyle/>
          <a:p>
            <a:endParaRPr/>
          </a:p>
        </p:txBody>
      </p:sp>
      <p:sp>
        <p:nvSpPr>
          <p:cNvPr id="9" name="object 9"/>
          <p:cNvSpPr/>
          <p:nvPr/>
        </p:nvSpPr>
        <p:spPr>
          <a:xfrm>
            <a:off x="838200" y="3363467"/>
            <a:ext cx="10515600" cy="0"/>
          </a:xfrm>
          <a:custGeom>
            <a:avLst/>
            <a:gdLst/>
            <a:ahLst/>
            <a:cxnLst/>
            <a:rect l="l" t="t" r="r" b="b"/>
            <a:pathLst>
              <a:path w="10515600">
                <a:moveTo>
                  <a:pt x="0" y="0"/>
                </a:moveTo>
                <a:lnTo>
                  <a:pt x="10515600" y="0"/>
                </a:lnTo>
              </a:path>
            </a:pathLst>
          </a:custGeom>
          <a:ln w="12700">
            <a:solidFill>
              <a:srgbClr val="EC7C30"/>
            </a:solidFill>
          </a:ln>
        </p:spPr>
        <p:txBody>
          <a:bodyPr wrap="square" lIns="0" tIns="0" rIns="0" bIns="0" rtlCol="0"/>
          <a:lstStyle/>
          <a:p>
            <a:endParaRPr/>
          </a:p>
        </p:txBody>
      </p:sp>
      <p:sp>
        <p:nvSpPr>
          <p:cNvPr id="10" name="object 10"/>
          <p:cNvSpPr/>
          <p:nvPr/>
        </p:nvSpPr>
        <p:spPr>
          <a:xfrm>
            <a:off x="838200" y="4043171"/>
            <a:ext cx="10515600" cy="0"/>
          </a:xfrm>
          <a:custGeom>
            <a:avLst/>
            <a:gdLst/>
            <a:ahLst/>
            <a:cxnLst/>
            <a:rect l="l" t="t" r="r" b="b"/>
            <a:pathLst>
              <a:path w="10515600">
                <a:moveTo>
                  <a:pt x="0" y="0"/>
                </a:moveTo>
                <a:lnTo>
                  <a:pt x="10515600" y="0"/>
                </a:lnTo>
              </a:path>
            </a:pathLst>
          </a:custGeom>
          <a:ln w="12700">
            <a:solidFill>
              <a:srgbClr val="EC7C30"/>
            </a:solidFill>
          </a:ln>
        </p:spPr>
        <p:txBody>
          <a:bodyPr wrap="square" lIns="0" tIns="0" rIns="0" bIns="0" rtlCol="0"/>
          <a:lstStyle/>
          <a:p>
            <a:endParaRPr/>
          </a:p>
        </p:txBody>
      </p:sp>
      <p:sp>
        <p:nvSpPr>
          <p:cNvPr id="11" name="object 11"/>
          <p:cNvSpPr txBox="1"/>
          <p:nvPr/>
        </p:nvSpPr>
        <p:spPr>
          <a:xfrm>
            <a:off x="890422" y="2133600"/>
            <a:ext cx="9632315" cy="2324735"/>
          </a:xfrm>
          <a:prstGeom prst="rect">
            <a:avLst/>
          </a:prstGeom>
        </p:spPr>
        <p:txBody>
          <a:bodyPr vert="horz" wrap="square" lIns="0" tIns="13335" rIns="0" bIns="0" rtlCol="0">
            <a:spAutoFit/>
          </a:bodyPr>
          <a:lstStyle/>
          <a:p>
            <a:pPr marL="12700">
              <a:lnSpc>
                <a:spcPct val="100000"/>
              </a:lnSpc>
              <a:spcBef>
                <a:spcPts val="105"/>
              </a:spcBef>
            </a:pPr>
            <a:r>
              <a:rPr sz="1700" spc="-10" dirty="0">
                <a:latin typeface="Calibri"/>
                <a:cs typeface="Calibri"/>
              </a:rPr>
              <a:t>Conversar</a:t>
            </a:r>
            <a:r>
              <a:rPr sz="1700" spc="-35" dirty="0">
                <a:latin typeface="Calibri"/>
                <a:cs typeface="Calibri"/>
              </a:rPr>
              <a:t> </a:t>
            </a:r>
            <a:r>
              <a:rPr sz="1700" spc="-5" dirty="0">
                <a:latin typeface="Calibri"/>
                <a:cs typeface="Calibri"/>
              </a:rPr>
              <a:t>abertamente</a:t>
            </a:r>
            <a:r>
              <a:rPr sz="1700" spc="-40" dirty="0">
                <a:latin typeface="Calibri"/>
                <a:cs typeface="Calibri"/>
              </a:rPr>
              <a:t> </a:t>
            </a:r>
            <a:r>
              <a:rPr sz="1700" spc="-5" dirty="0">
                <a:latin typeface="Calibri"/>
                <a:cs typeface="Calibri"/>
              </a:rPr>
              <a:t>sobre</a:t>
            </a:r>
            <a:r>
              <a:rPr sz="1700" spc="-20" dirty="0">
                <a:latin typeface="Calibri"/>
                <a:cs typeface="Calibri"/>
              </a:rPr>
              <a:t> </a:t>
            </a:r>
            <a:r>
              <a:rPr sz="1700" dirty="0">
                <a:latin typeface="Calibri"/>
                <a:cs typeface="Calibri"/>
              </a:rPr>
              <a:t>seus</a:t>
            </a:r>
            <a:r>
              <a:rPr sz="1700" spc="-25" dirty="0">
                <a:latin typeface="Calibri"/>
                <a:cs typeface="Calibri"/>
              </a:rPr>
              <a:t> </a:t>
            </a:r>
            <a:r>
              <a:rPr sz="1700" spc="-5" dirty="0">
                <a:latin typeface="Calibri"/>
                <a:cs typeface="Calibri"/>
              </a:rPr>
              <a:t>sentimentos</a:t>
            </a:r>
            <a:r>
              <a:rPr sz="1700" spc="-35" dirty="0">
                <a:latin typeface="Calibri"/>
                <a:cs typeface="Calibri"/>
              </a:rPr>
              <a:t> </a:t>
            </a:r>
            <a:r>
              <a:rPr sz="1700" spc="-5" dirty="0">
                <a:latin typeface="Calibri"/>
                <a:cs typeface="Calibri"/>
              </a:rPr>
              <a:t>com </a:t>
            </a:r>
            <a:r>
              <a:rPr sz="1700" dirty="0">
                <a:latin typeface="Calibri"/>
                <a:cs typeface="Calibri"/>
              </a:rPr>
              <a:t>a</a:t>
            </a:r>
            <a:r>
              <a:rPr sz="1700" spc="10" dirty="0">
                <a:latin typeface="Calibri"/>
                <a:cs typeface="Calibri"/>
              </a:rPr>
              <a:t> </a:t>
            </a:r>
            <a:r>
              <a:rPr sz="1700" spc="-5" dirty="0">
                <a:latin typeface="Calibri"/>
                <a:cs typeface="Calibri"/>
              </a:rPr>
              <a:t>família,</a:t>
            </a:r>
            <a:r>
              <a:rPr sz="1700" spc="-10" dirty="0">
                <a:latin typeface="Calibri"/>
                <a:cs typeface="Calibri"/>
              </a:rPr>
              <a:t> colegas</a:t>
            </a:r>
            <a:r>
              <a:rPr sz="1700" spc="-15" dirty="0">
                <a:latin typeface="Calibri"/>
                <a:cs typeface="Calibri"/>
              </a:rPr>
              <a:t> </a:t>
            </a:r>
            <a:r>
              <a:rPr sz="1700" dirty="0">
                <a:latin typeface="Calibri"/>
                <a:cs typeface="Calibri"/>
              </a:rPr>
              <a:t>de</a:t>
            </a:r>
            <a:r>
              <a:rPr sz="1700" spc="-5" dirty="0">
                <a:latin typeface="Calibri"/>
                <a:cs typeface="Calibri"/>
              </a:rPr>
              <a:t> trabalho,</a:t>
            </a:r>
            <a:r>
              <a:rPr sz="1700" spc="-25" dirty="0">
                <a:latin typeface="Calibri"/>
                <a:cs typeface="Calibri"/>
              </a:rPr>
              <a:t> </a:t>
            </a:r>
            <a:r>
              <a:rPr sz="1700" spc="-5" dirty="0">
                <a:latin typeface="Calibri"/>
                <a:cs typeface="Calibri"/>
              </a:rPr>
              <a:t>supervisores,</a:t>
            </a:r>
            <a:r>
              <a:rPr sz="1700" spc="-30" dirty="0">
                <a:latin typeface="Calibri"/>
                <a:cs typeface="Calibri"/>
              </a:rPr>
              <a:t> </a:t>
            </a:r>
            <a:r>
              <a:rPr sz="1700" spc="-5" dirty="0">
                <a:latin typeface="Calibri"/>
                <a:cs typeface="Calibri"/>
              </a:rPr>
              <a:t>profissionais</a:t>
            </a:r>
            <a:endParaRPr sz="1700" dirty="0">
              <a:latin typeface="Calibri"/>
              <a:cs typeface="Calibri"/>
            </a:endParaRPr>
          </a:p>
          <a:p>
            <a:pPr marL="12700">
              <a:lnSpc>
                <a:spcPct val="100000"/>
              </a:lnSpc>
              <a:spcBef>
                <a:spcPts val="40"/>
              </a:spcBef>
            </a:pPr>
            <a:r>
              <a:rPr sz="1700" spc="-5" dirty="0">
                <a:latin typeface="Calibri"/>
                <a:cs typeface="Calibri"/>
              </a:rPr>
              <a:t>especializados;</a:t>
            </a:r>
            <a:endParaRPr sz="1700" dirty="0">
              <a:latin typeface="Calibri"/>
              <a:cs typeface="Calibri"/>
            </a:endParaRPr>
          </a:p>
          <a:p>
            <a:pPr marL="12700">
              <a:lnSpc>
                <a:spcPct val="100000"/>
              </a:lnSpc>
              <a:spcBef>
                <a:spcPts val="1230"/>
              </a:spcBef>
            </a:pPr>
            <a:r>
              <a:rPr sz="1700" spc="-5" dirty="0">
                <a:latin typeface="Calibri"/>
                <a:cs typeface="Calibri"/>
              </a:rPr>
              <a:t>Compreender</a:t>
            </a:r>
            <a:r>
              <a:rPr sz="1700" spc="-40" dirty="0">
                <a:latin typeface="Calibri"/>
                <a:cs typeface="Calibri"/>
              </a:rPr>
              <a:t> </a:t>
            </a:r>
            <a:r>
              <a:rPr sz="1700" dirty="0">
                <a:latin typeface="Calibri"/>
                <a:cs typeface="Calibri"/>
              </a:rPr>
              <a:t>o</a:t>
            </a:r>
            <a:r>
              <a:rPr sz="1700" spc="-5" dirty="0">
                <a:latin typeface="Calibri"/>
                <a:cs typeface="Calibri"/>
              </a:rPr>
              <a:t> processo</a:t>
            </a:r>
            <a:r>
              <a:rPr sz="1700" spc="-35" dirty="0">
                <a:latin typeface="Calibri"/>
                <a:cs typeface="Calibri"/>
              </a:rPr>
              <a:t> </a:t>
            </a:r>
            <a:r>
              <a:rPr sz="1700" dirty="0">
                <a:latin typeface="Calibri"/>
                <a:cs typeface="Calibri"/>
              </a:rPr>
              <a:t>de</a:t>
            </a:r>
            <a:r>
              <a:rPr sz="1700" spc="-10" dirty="0">
                <a:latin typeface="Calibri"/>
                <a:cs typeface="Calibri"/>
              </a:rPr>
              <a:t> </a:t>
            </a:r>
            <a:r>
              <a:rPr sz="1700" dirty="0">
                <a:latin typeface="Calibri"/>
                <a:cs typeface="Calibri"/>
              </a:rPr>
              <a:t>luto</a:t>
            </a:r>
            <a:r>
              <a:rPr sz="1700" spc="-25" dirty="0">
                <a:latin typeface="Calibri"/>
                <a:cs typeface="Calibri"/>
              </a:rPr>
              <a:t> </a:t>
            </a:r>
            <a:r>
              <a:rPr sz="1700" dirty="0">
                <a:latin typeface="Calibri"/>
                <a:cs typeface="Calibri"/>
              </a:rPr>
              <a:t>e</a:t>
            </a:r>
            <a:r>
              <a:rPr sz="1700" spc="-5" dirty="0">
                <a:latin typeface="Calibri"/>
                <a:cs typeface="Calibri"/>
              </a:rPr>
              <a:t> </a:t>
            </a:r>
            <a:r>
              <a:rPr sz="1700" dirty="0">
                <a:latin typeface="Calibri"/>
                <a:cs typeface="Calibri"/>
              </a:rPr>
              <a:t>as </a:t>
            </a:r>
            <a:r>
              <a:rPr sz="1700" spc="-5" dirty="0">
                <a:latin typeface="Calibri"/>
                <a:cs typeface="Calibri"/>
              </a:rPr>
              <a:t>complicações</a:t>
            </a:r>
            <a:r>
              <a:rPr sz="1700" spc="-30" dirty="0">
                <a:latin typeface="Calibri"/>
                <a:cs typeface="Calibri"/>
              </a:rPr>
              <a:t> </a:t>
            </a:r>
            <a:r>
              <a:rPr sz="1700" dirty="0">
                <a:latin typeface="Calibri"/>
                <a:cs typeface="Calibri"/>
              </a:rPr>
              <a:t>relacionadas</a:t>
            </a:r>
            <a:r>
              <a:rPr sz="1700" spc="-45" dirty="0">
                <a:latin typeface="Calibri"/>
                <a:cs typeface="Calibri"/>
              </a:rPr>
              <a:t> </a:t>
            </a:r>
            <a:r>
              <a:rPr sz="1700" dirty="0">
                <a:latin typeface="Calibri"/>
                <a:cs typeface="Calibri"/>
              </a:rPr>
              <a:t>a </a:t>
            </a:r>
            <a:r>
              <a:rPr sz="1700" spc="-5" dirty="0">
                <a:latin typeface="Calibri"/>
                <a:cs typeface="Calibri"/>
              </a:rPr>
              <a:t>perdas</a:t>
            </a:r>
            <a:r>
              <a:rPr sz="1700" spc="-30" dirty="0">
                <a:latin typeface="Calibri"/>
                <a:cs typeface="Calibri"/>
              </a:rPr>
              <a:t> </a:t>
            </a:r>
            <a:r>
              <a:rPr sz="1700" spc="-5" dirty="0">
                <a:latin typeface="Calibri"/>
                <a:cs typeface="Calibri"/>
              </a:rPr>
              <a:t>repetitivas;</a:t>
            </a:r>
            <a:endParaRPr sz="1700" dirty="0">
              <a:latin typeface="Calibri"/>
              <a:cs typeface="Calibri"/>
            </a:endParaRPr>
          </a:p>
          <a:p>
            <a:pPr marL="12700" marR="3637915">
              <a:lnSpc>
                <a:spcPct val="262400"/>
              </a:lnSpc>
            </a:pPr>
            <a:r>
              <a:rPr sz="1700" dirty="0">
                <a:latin typeface="Calibri"/>
                <a:cs typeface="Calibri"/>
              </a:rPr>
              <a:t>Não se sentir </a:t>
            </a:r>
            <a:r>
              <a:rPr sz="1700" spc="-5" dirty="0">
                <a:latin typeface="Calibri"/>
                <a:cs typeface="Calibri"/>
              </a:rPr>
              <a:t>constrangido </a:t>
            </a:r>
            <a:r>
              <a:rPr sz="1700" dirty="0">
                <a:latin typeface="Calibri"/>
                <a:cs typeface="Calibri"/>
              </a:rPr>
              <a:t>ao </a:t>
            </a:r>
            <a:r>
              <a:rPr sz="1700" spc="-5" dirty="0">
                <a:latin typeface="Calibri"/>
                <a:cs typeface="Calibri"/>
              </a:rPr>
              <a:t>expressar </a:t>
            </a:r>
            <a:r>
              <a:rPr sz="1700" dirty="0">
                <a:latin typeface="Calibri"/>
                <a:cs typeface="Calibri"/>
              </a:rPr>
              <a:t>seus </a:t>
            </a:r>
            <a:r>
              <a:rPr sz="1700" spc="-5" dirty="0">
                <a:latin typeface="Calibri"/>
                <a:cs typeface="Calibri"/>
              </a:rPr>
              <a:t>sentimentos; </a:t>
            </a:r>
            <a:r>
              <a:rPr sz="1700" dirty="0">
                <a:latin typeface="Calibri"/>
                <a:cs typeface="Calibri"/>
              </a:rPr>
              <a:t> </a:t>
            </a:r>
            <a:r>
              <a:rPr sz="1700" spc="-5" dirty="0">
                <a:latin typeface="Calibri"/>
                <a:cs typeface="Calibri"/>
              </a:rPr>
              <a:t>Estabelecer</a:t>
            </a:r>
            <a:r>
              <a:rPr sz="1700" spc="-40" dirty="0">
                <a:latin typeface="Calibri"/>
                <a:cs typeface="Calibri"/>
              </a:rPr>
              <a:t> </a:t>
            </a:r>
            <a:r>
              <a:rPr sz="1700" spc="-5" dirty="0">
                <a:latin typeface="Calibri"/>
                <a:cs typeface="Calibri"/>
              </a:rPr>
              <a:t>laços com</a:t>
            </a:r>
            <a:r>
              <a:rPr sz="1700" spc="-15" dirty="0">
                <a:latin typeface="Calibri"/>
                <a:cs typeface="Calibri"/>
              </a:rPr>
              <a:t> </a:t>
            </a:r>
            <a:r>
              <a:rPr sz="1700" spc="-5" dirty="0">
                <a:latin typeface="Calibri"/>
                <a:cs typeface="Calibri"/>
              </a:rPr>
              <a:t>os </a:t>
            </a:r>
            <a:r>
              <a:rPr sz="1700" dirty="0">
                <a:latin typeface="Calibri"/>
                <a:cs typeface="Calibri"/>
              </a:rPr>
              <a:t>animais,</a:t>
            </a:r>
            <a:r>
              <a:rPr sz="1700" spc="-15" dirty="0">
                <a:latin typeface="Calibri"/>
                <a:cs typeface="Calibri"/>
              </a:rPr>
              <a:t> </a:t>
            </a:r>
            <a:r>
              <a:rPr sz="1700" spc="-5" dirty="0">
                <a:latin typeface="Calibri"/>
                <a:cs typeface="Calibri"/>
              </a:rPr>
              <a:t>porém</a:t>
            </a:r>
            <a:r>
              <a:rPr sz="1700" spc="-20" dirty="0">
                <a:latin typeface="Calibri"/>
                <a:cs typeface="Calibri"/>
              </a:rPr>
              <a:t> </a:t>
            </a:r>
            <a:r>
              <a:rPr sz="1700" spc="-5" dirty="0">
                <a:latin typeface="Calibri"/>
                <a:cs typeface="Calibri"/>
              </a:rPr>
              <a:t>manter-se</a:t>
            </a:r>
            <a:r>
              <a:rPr sz="1700" spc="-25" dirty="0">
                <a:latin typeface="Calibri"/>
                <a:cs typeface="Calibri"/>
              </a:rPr>
              <a:t> </a:t>
            </a:r>
            <a:r>
              <a:rPr sz="1700" dirty="0">
                <a:latin typeface="Calibri"/>
                <a:cs typeface="Calibri"/>
              </a:rPr>
              <a:t>em</a:t>
            </a:r>
            <a:r>
              <a:rPr sz="1700" spc="5" dirty="0">
                <a:latin typeface="Calibri"/>
                <a:cs typeface="Calibri"/>
              </a:rPr>
              <a:t> </a:t>
            </a:r>
            <a:r>
              <a:rPr sz="1700" spc="-5" dirty="0">
                <a:latin typeface="Calibri"/>
                <a:cs typeface="Calibri"/>
              </a:rPr>
              <a:t>perspectiva.</a:t>
            </a:r>
            <a:endParaRPr sz="1700"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2" y="0"/>
            <a:ext cx="4906645" cy="6867525"/>
            <a:chOff x="-4762" y="0"/>
            <a:chExt cx="4906645" cy="6867525"/>
          </a:xfrm>
        </p:grpSpPr>
        <p:pic>
          <p:nvPicPr>
            <p:cNvPr id="3" name="object 3"/>
            <p:cNvPicPr/>
            <p:nvPr/>
          </p:nvPicPr>
          <p:blipFill>
            <a:blip r:embed="rId2" cstate="print"/>
            <a:stretch>
              <a:fillRect/>
            </a:stretch>
          </p:blipFill>
          <p:spPr>
            <a:xfrm>
              <a:off x="3605910" y="0"/>
              <a:ext cx="1295358" cy="6857997"/>
            </a:xfrm>
            <a:prstGeom prst="rect">
              <a:avLst/>
            </a:prstGeom>
          </p:spPr>
        </p:pic>
        <p:sp>
          <p:nvSpPr>
            <p:cNvPr id="4" name="object 4"/>
            <p:cNvSpPr/>
            <p:nvPr/>
          </p:nvSpPr>
          <p:spPr>
            <a:xfrm>
              <a:off x="0" y="0"/>
              <a:ext cx="4819015" cy="6858000"/>
            </a:xfrm>
            <a:custGeom>
              <a:avLst/>
              <a:gdLst/>
              <a:ahLst/>
              <a:cxnLst/>
              <a:rect l="l" t="t" r="r" b="b"/>
              <a:pathLst>
                <a:path w="4819015" h="6858000">
                  <a:moveTo>
                    <a:pt x="3605911" y="0"/>
                  </a:moveTo>
                  <a:lnTo>
                    <a:pt x="0" y="0"/>
                  </a:lnTo>
                  <a:lnTo>
                    <a:pt x="0" y="6857999"/>
                  </a:lnTo>
                  <a:lnTo>
                    <a:pt x="3605911" y="6857999"/>
                  </a:lnTo>
                  <a:lnTo>
                    <a:pt x="3668903" y="6788730"/>
                  </a:lnTo>
                  <a:lnTo>
                    <a:pt x="3697951" y="6753210"/>
                  </a:lnTo>
                  <a:lnTo>
                    <a:pt x="3726691" y="6717324"/>
                  </a:lnTo>
                  <a:lnTo>
                    <a:pt x="3755121" y="6681075"/>
                  </a:lnTo>
                  <a:lnTo>
                    <a:pt x="3783238" y="6644466"/>
                  </a:lnTo>
                  <a:lnTo>
                    <a:pt x="3811039" y="6607500"/>
                  </a:lnTo>
                  <a:lnTo>
                    <a:pt x="3838522" y="6570181"/>
                  </a:lnTo>
                  <a:lnTo>
                    <a:pt x="3865684" y="6532511"/>
                  </a:lnTo>
                  <a:lnTo>
                    <a:pt x="3892522" y="6494494"/>
                  </a:lnTo>
                  <a:lnTo>
                    <a:pt x="3919035" y="6456132"/>
                  </a:lnTo>
                  <a:lnTo>
                    <a:pt x="3945219" y="6417430"/>
                  </a:lnTo>
                  <a:lnTo>
                    <a:pt x="3971071" y="6378390"/>
                  </a:lnTo>
                  <a:lnTo>
                    <a:pt x="3996590" y="6339015"/>
                  </a:lnTo>
                  <a:lnTo>
                    <a:pt x="4021772" y="6299308"/>
                  </a:lnTo>
                  <a:lnTo>
                    <a:pt x="4046616" y="6259273"/>
                  </a:lnTo>
                  <a:lnTo>
                    <a:pt x="4071117" y="6218913"/>
                  </a:lnTo>
                  <a:lnTo>
                    <a:pt x="4095275" y="6178231"/>
                  </a:lnTo>
                  <a:lnTo>
                    <a:pt x="4119086" y="6137229"/>
                  </a:lnTo>
                  <a:lnTo>
                    <a:pt x="4142547" y="6095912"/>
                  </a:lnTo>
                  <a:lnTo>
                    <a:pt x="4165656" y="6054282"/>
                  </a:lnTo>
                  <a:lnTo>
                    <a:pt x="4188411" y="6012342"/>
                  </a:lnTo>
                  <a:lnTo>
                    <a:pt x="4210808" y="5970096"/>
                  </a:lnTo>
                  <a:lnTo>
                    <a:pt x="4232846" y="5927547"/>
                  </a:lnTo>
                  <a:lnTo>
                    <a:pt x="4254521" y="5884697"/>
                  </a:lnTo>
                  <a:lnTo>
                    <a:pt x="4275832" y="5841550"/>
                  </a:lnTo>
                  <a:lnTo>
                    <a:pt x="4296774" y="5798110"/>
                  </a:lnTo>
                  <a:lnTo>
                    <a:pt x="4317347" y="5754379"/>
                  </a:lnTo>
                  <a:lnTo>
                    <a:pt x="4337547" y="5710360"/>
                  </a:lnTo>
                  <a:lnTo>
                    <a:pt x="4357371" y="5666057"/>
                  </a:lnTo>
                  <a:lnTo>
                    <a:pt x="4376818" y="5621472"/>
                  </a:lnTo>
                  <a:lnTo>
                    <a:pt x="4395884" y="5576610"/>
                  </a:lnTo>
                  <a:lnTo>
                    <a:pt x="4414566" y="5531472"/>
                  </a:lnTo>
                  <a:lnTo>
                    <a:pt x="4432863" y="5486062"/>
                  </a:lnTo>
                  <a:lnTo>
                    <a:pt x="4450772" y="5440384"/>
                  </a:lnTo>
                  <a:lnTo>
                    <a:pt x="4468290" y="5394440"/>
                  </a:lnTo>
                  <a:lnTo>
                    <a:pt x="4485414" y="5348234"/>
                  </a:lnTo>
                  <a:lnTo>
                    <a:pt x="4502142" y="5301769"/>
                  </a:lnTo>
                  <a:lnTo>
                    <a:pt x="4518472" y="5255047"/>
                  </a:lnTo>
                  <a:lnTo>
                    <a:pt x="4534400" y="5208072"/>
                  </a:lnTo>
                  <a:lnTo>
                    <a:pt x="4549924" y="5160848"/>
                  </a:lnTo>
                  <a:lnTo>
                    <a:pt x="4565041" y="5113377"/>
                  </a:lnTo>
                  <a:lnTo>
                    <a:pt x="4579750" y="5065662"/>
                  </a:lnTo>
                  <a:lnTo>
                    <a:pt x="4594047" y="5017707"/>
                  </a:lnTo>
                  <a:lnTo>
                    <a:pt x="4607929" y="4969514"/>
                  </a:lnTo>
                  <a:lnTo>
                    <a:pt x="4621395" y="4921088"/>
                  </a:lnTo>
                  <a:lnTo>
                    <a:pt x="4634441" y="4872430"/>
                  </a:lnTo>
                  <a:lnTo>
                    <a:pt x="4647065" y="4823545"/>
                  </a:lnTo>
                  <a:lnTo>
                    <a:pt x="4659265" y="4774434"/>
                  </a:lnTo>
                  <a:lnTo>
                    <a:pt x="4671037" y="4725103"/>
                  </a:lnTo>
                  <a:lnTo>
                    <a:pt x="4682379" y="4675553"/>
                  </a:lnTo>
                  <a:lnTo>
                    <a:pt x="4693289" y="4625787"/>
                  </a:lnTo>
                  <a:lnTo>
                    <a:pt x="4703764" y="4575810"/>
                  </a:lnTo>
                  <a:lnTo>
                    <a:pt x="4713801" y="4525623"/>
                  </a:lnTo>
                  <a:lnTo>
                    <a:pt x="4723398" y="4475231"/>
                  </a:lnTo>
                  <a:lnTo>
                    <a:pt x="4732552" y="4424636"/>
                  </a:lnTo>
                  <a:lnTo>
                    <a:pt x="4741261" y="4373841"/>
                  </a:lnTo>
                  <a:lnTo>
                    <a:pt x="4749521" y="4322850"/>
                  </a:lnTo>
                  <a:lnTo>
                    <a:pt x="4757331" y="4271666"/>
                  </a:lnTo>
                  <a:lnTo>
                    <a:pt x="4764688" y="4220292"/>
                  </a:lnTo>
                  <a:lnTo>
                    <a:pt x="4771589" y="4168730"/>
                  </a:lnTo>
                  <a:lnTo>
                    <a:pt x="4778032" y="4116985"/>
                  </a:lnTo>
                  <a:lnTo>
                    <a:pt x="4784013" y="4065059"/>
                  </a:lnTo>
                  <a:lnTo>
                    <a:pt x="4789531" y="4012956"/>
                  </a:lnTo>
                  <a:lnTo>
                    <a:pt x="4794583" y="3960678"/>
                  </a:lnTo>
                  <a:lnTo>
                    <a:pt x="4799165" y="3908229"/>
                  </a:lnTo>
                  <a:lnTo>
                    <a:pt x="4803277" y="3855612"/>
                  </a:lnTo>
                  <a:lnTo>
                    <a:pt x="4806915" y="3802830"/>
                  </a:lnTo>
                  <a:lnTo>
                    <a:pt x="4810075" y="3749886"/>
                  </a:lnTo>
                  <a:lnTo>
                    <a:pt x="4812757" y="3696783"/>
                  </a:lnTo>
                  <a:lnTo>
                    <a:pt x="4814957" y="3643525"/>
                  </a:lnTo>
                  <a:lnTo>
                    <a:pt x="4816673" y="3590114"/>
                  </a:lnTo>
                  <a:lnTo>
                    <a:pt x="4817901" y="3536554"/>
                  </a:lnTo>
                  <a:lnTo>
                    <a:pt x="4818641" y="3482848"/>
                  </a:lnTo>
                  <a:lnTo>
                    <a:pt x="4818888" y="3429000"/>
                  </a:lnTo>
                  <a:lnTo>
                    <a:pt x="4818641" y="3375151"/>
                  </a:lnTo>
                  <a:lnTo>
                    <a:pt x="4817901" y="3321445"/>
                  </a:lnTo>
                  <a:lnTo>
                    <a:pt x="4816673" y="3267885"/>
                  </a:lnTo>
                  <a:lnTo>
                    <a:pt x="4814957" y="3214474"/>
                  </a:lnTo>
                  <a:lnTo>
                    <a:pt x="4812757" y="3161216"/>
                  </a:lnTo>
                  <a:lnTo>
                    <a:pt x="4810075" y="3108114"/>
                  </a:lnTo>
                  <a:lnTo>
                    <a:pt x="4806915" y="3055170"/>
                  </a:lnTo>
                  <a:lnTo>
                    <a:pt x="4803277" y="3002388"/>
                  </a:lnTo>
                  <a:lnTo>
                    <a:pt x="4799165" y="2949771"/>
                  </a:lnTo>
                  <a:lnTo>
                    <a:pt x="4794583" y="2897322"/>
                  </a:lnTo>
                  <a:lnTo>
                    <a:pt x="4789531" y="2845045"/>
                  </a:lnTo>
                  <a:lnTo>
                    <a:pt x="4784013" y="2792941"/>
                  </a:lnTo>
                  <a:lnTo>
                    <a:pt x="4778032" y="2741016"/>
                  </a:lnTo>
                  <a:lnTo>
                    <a:pt x="4771589" y="2689271"/>
                  </a:lnTo>
                  <a:lnTo>
                    <a:pt x="4764688" y="2637709"/>
                  </a:lnTo>
                  <a:lnTo>
                    <a:pt x="4757331" y="2586335"/>
                  </a:lnTo>
                  <a:lnTo>
                    <a:pt x="4749521" y="2535151"/>
                  </a:lnTo>
                  <a:lnTo>
                    <a:pt x="4741261" y="2484160"/>
                  </a:lnTo>
                  <a:lnTo>
                    <a:pt x="4732552" y="2433366"/>
                  </a:lnTo>
                  <a:lnTo>
                    <a:pt x="4723398" y="2382771"/>
                  </a:lnTo>
                  <a:lnTo>
                    <a:pt x="4713801" y="2332379"/>
                  </a:lnTo>
                  <a:lnTo>
                    <a:pt x="4703764" y="2282193"/>
                  </a:lnTo>
                  <a:lnTo>
                    <a:pt x="4693289" y="2232215"/>
                  </a:lnTo>
                  <a:lnTo>
                    <a:pt x="4682379" y="2182450"/>
                  </a:lnTo>
                  <a:lnTo>
                    <a:pt x="4671037" y="2132900"/>
                  </a:lnTo>
                  <a:lnTo>
                    <a:pt x="4659265" y="2083568"/>
                  </a:lnTo>
                  <a:lnTo>
                    <a:pt x="4647065" y="2034458"/>
                  </a:lnTo>
                  <a:lnTo>
                    <a:pt x="4634441" y="1985573"/>
                  </a:lnTo>
                  <a:lnTo>
                    <a:pt x="4621395" y="1936915"/>
                  </a:lnTo>
                  <a:lnTo>
                    <a:pt x="4607929" y="1888489"/>
                  </a:lnTo>
                  <a:lnTo>
                    <a:pt x="4594047" y="1840296"/>
                  </a:lnTo>
                  <a:lnTo>
                    <a:pt x="4579750" y="1792341"/>
                  </a:lnTo>
                  <a:lnTo>
                    <a:pt x="4565041" y="1744626"/>
                  </a:lnTo>
                  <a:lnTo>
                    <a:pt x="4549924" y="1697154"/>
                  </a:lnTo>
                  <a:lnTo>
                    <a:pt x="4534400" y="1649930"/>
                  </a:lnTo>
                  <a:lnTo>
                    <a:pt x="4518472" y="1602955"/>
                  </a:lnTo>
                  <a:lnTo>
                    <a:pt x="4502142" y="1556233"/>
                  </a:lnTo>
                  <a:lnTo>
                    <a:pt x="4485414" y="1509767"/>
                  </a:lnTo>
                  <a:lnTo>
                    <a:pt x="4468290" y="1463560"/>
                  </a:lnTo>
                  <a:lnTo>
                    <a:pt x="4450772" y="1417616"/>
                  </a:lnTo>
                  <a:lnTo>
                    <a:pt x="4432863" y="1371937"/>
                  </a:lnTo>
                  <a:lnTo>
                    <a:pt x="4414566" y="1326527"/>
                  </a:lnTo>
                  <a:lnTo>
                    <a:pt x="4395884" y="1281389"/>
                  </a:lnTo>
                  <a:lnTo>
                    <a:pt x="4376818" y="1236526"/>
                  </a:lnTo>
                  <a:lnTo>
                    <a:pt x="4357371" y="1191941"/>
                  </a:lnTo>
                  <a:lnTo>
                    <a:pt x="4337547" y="1147637"/>
                  </a:lnTo>
                  <a:lnTo>
                    <a:pt x="4317347" y="1103617"/>
                  </a:lnTo>
                  <a:lnTo>
                    <a:pt x="4296774" y="1059885"/>
                  </a:lnTo>
                  <a:lnTo>
                    <a:pt x="4275832" y="1016443"/>
                  </a:lnTo>
                  <a:lnTo>
                    <a:pt x="4254521" y="973296"/>
                  </a:lnTo>
                  <a:lnTo>
                    <a:pt x="4232846" y="930445"/>
                  </a:lnTo>
                  <a:lnTo>
                    <a:pt x="4210808" y="887894"/>
                  </a:lnTo>
                  <a:lnTo>
                    <a:pt x="4188411" y="845647"/>
                  </a:lnTo>
                  <a:lnTo>
                    <a:pt x="4165656" y="803706"/>
                  </a:lnTo>
                  <a:lnTo>
                    <a:pt x="4142547" y="762074"/>
                  </a:lnTo>
                  <a:lnTo>
                    <a:pt x="4119086" y="720756"/>
                  </a:lnTo>
                  <a:lnTo>
                    <a:pt x="4095275" y="679753"/>
                  </a:lnTo>
                  <a:lnTo>
                    <a:pt x="4071117" y="639068"/>
                  </a:lnTo>
                  <a:lnTo>
                    <a:pt x="4046616" y="598706"/>
                  </a:lnTo>
                  <a:lnTo>
                    <a:pt x="4021772" y="558669"/>
                  </a:lnTo>
                  <a:lnTo>
                    <a:pt x="3996590" y="518961"/>
                  </a:lnTo>
                  <a:lnTo>
                    <a:pt x="3971071" y="479584"/>
                  </a:lnTo>
                  <a:lnTo>
                    <a:pt x="3945219" y="440542"/>
                  </a:lnTo>
                  <a:lnTo>
                    <a:pt x="3919035" y="401837"/>
                  </a:lnTo>
                  <a:lnTo>
                    <a:pt x="3892522" y="363473"/>
                  </a:lnTo>
                  <a:lnTo>
                    <a:pt x="3865684" y="325454"/>
                  </a:lnTo>
                  <a:lnTo>
                    <a:pt x="3838522" y="287781"/>
                  </a:lnTo>
                  <a:lnTo>
                    <a:pt x="3811039" y="250459"/>
                  </a:lnTo>
                  <a:lnTo>
                    <a:pt x="3783238" y="213491"/>
                  </a:lnTo>
                  <a:lnTo>
                    <a:pt x="3755121" y="176879"/>
                  </a:lnTo>
                  <a:lnTo>
                    <a:pt x="3726691" y="140627"/>
                  </a:lnTo>
                  <a:lnTo>
                    <a:pt x="3697951" y="104738"/>
                  </a:lnTo>
                  <a:lnTo>
                    <a:pt x="3668903" y="69215"/>
                  </a:lnTo>
                  <a:lnTo>
                    <a:pt x="3605911" y="0"/>
                  </a:lnTo>
                  <a:close/>
                </a:path>
              </a:pathLst>
            </a:custGeom>
            <a:solidFill>
              <a:srgbClr val="FFFFFF"/>
            </a:solidFill>
          </p:spPr>
          <p:txBody>
            <a:bodyPr wrap="square" lIns="0" tIns="0" rIns="0" bIns="0" rtlCol="0"/>
            <a:lstStyle/>
            <a:p>
              <a:endParaRPr/>
            </a:p>
          </p:txBody>
        </p:sp>
        <p:sp>
          <p:nvSpPr>
            <p:cNvPr id="5" name="object 5"/>
            <p:cNvSpPr/>
            <p:nvPr/>
          </p:nvSpPr>
          <p:spPr>
            <a:xfrm>
              <a:off x="0" y="0"/>
              <a:ext cx="4819015" cy="6858000"/>
            </a:xfrm>
            <a:custGeom>
              <a:avLst/>
              <a:gdLst/>
              <a:ahLst/>
              <a:cxnLst/>
              <a:rect l="l" t="t" r="r" b="b"/>
              <a:pathLst>
                <a:path w="4819015" h="6858000">
                  <a:moveTo>
                    <a:pt x="0" y="0"/>
                  </a:moveTo>
                  <a:lnTo>
                    <a:pt x="3605911" y="0"/>
                  </a:lnTo>
                  <a:lnTo>
                    <a:pt x="3668903" y="69215"/>
                  </a:lnTo>
                  <a:lnTo>
                    <a:pt x="3697951" y="104738"/>
                  </a:lnTo>
                  <a:lnTo>
                    <a:pt x="3726691" y="140627"/>
                  </a:lnTo>
                  <a:lnTo>
                    <a:pt x="3755121" y="176879"/>
                  </a:lnTo>
                  <a:lnTo>
                    <a:pt x="3783238" y="213491"/>
                  </a:lnTo>
                  <a:lnTo>
                    <a:pt x="3811039" y="250459"/>
                  </a:lnTo>
                  <a:lnTo>
                    <a:pt x="3838522" y="287781"/>
                  </a:lnTo>
                  <a:lnTo>
                    <a:pt x="3865684" y="325454"/>
                  </a:lnTo>
                  <a:lnTo>
                    <a:pt x="3892522" y="363473"/>
                  </a:lnTo>
                  <a:lnTo>
                    <a:pt x="3919035" y="401837"/>
                  </a:lnTo>
                  <a:lnTo>
                    <a:pt x="3945219" y="440542"/>
                  </a:lnTo>
                  <a:lnTo>
                    <a:pt x="3971071" y="479584"/>
                  </a:lnTo>
                  <a:lnTo>
                    <a:pt x="3996590" y="518961"/>
                  </a:lnTo>
                  <a:lnTo>
                    <a:pt x="4021772" y="558669"/>
                  </a:lnTo>
                  <a:lnTo>
                    <a:pt x="4046616" y="598706"/>
                  </a:lnTo>
                  <a:lnTo>
                    <a:pt x="4071117" y="639068"/>
                  </a:lnTo>
                  <a:lnTo>
                    <a:pt x="4095275" y="679753"/>
                  </a:lnTo>
                  <a:lnTo>
                    <a:pt x="4119086" y="720756"/>
                  </a:lnTo>
                  <a:lnTo>
                    <a:pt x="4142547" y="762074"/>
                  </a:lnTo>
                  <a:lnTo>
                    <a:pt x="4165656" y="803706"/>
                  </a:lnTo>
                  <a:lnTo>
                    <a:pt x="4188411" y="845647"/>
                  </a:lnTo>
                  <a:lnTo>
                    <a:pt x="4210808" y="887894"/>
                  </a:lnTo>
                  <a:lnTo>
                    <a:pt x="4232846" y="930445"/>
                  </a:lnTo>
                  <a:lnTo>
                    <a:pt x="4254521" y="973296"/>
                  </a:lnTo>
                  <a:lnTo>
                    <a:pt x="4275832" y="1016443"/>
                  </a:lnTo>
                  <a:lnTo>
                    <a:pt x="4296774" y="1059885"/>
                  </a:lnTo>
                  <a:lnTo>
                    <a:pt x="4317347" y="1103617"/>
                  </a:lnTo>
                  <a:lnTo>
                    <a:pt x="4337547" y="1147637"/>
                  </a:lnTo>
                  <a:lnTo>
                    <a:pt x="4357371" y="1191941"/>
                  </a:lnTo>
                  <a:lnTo>
                    <a:pt x="4376818" y="1236526"/>
                  </a:lnTo>
                  <a:lnTo>
                    <a:pt x="4395884" y="1281389"/>
                  </a:lnTo>
                  <a:lnTo>
                    <a:pt x="4414566" y="1326527"/>
                  </a:lnTo>
                  <a:lnTo>
                    <a:pt x="4432863" y="1371937"/>
                  </a:lnTo>
                  <a:lnTo>
                    <a:pt x="4450772" y="1417616"/>
                  </a:lnTo>
                  <a:lnTo>
                    <a:pt x="4468290" y="1463560"/>
                  </a:lnTo>
                  <a:lnTo>
                    <a:pt x="4485414" y="1509767"/>
                  </a:lnTo>
                  <a:lnTo>
                    <a:pt x="4502142" y="1556233"/>
                  </a:lnTo>
                  <a:lnTo>
                    <a:pt x="4518472" y="1602955"/>
                  </a:lnTo>
                  <a:lnTo>
                    <a:pt x="4534400" y="1649930"/>
                  </a:lnTo>
                  <a:lnTo>
                    <a:pt x="4549924" y="1697154"/>
                  </a:lnTo>
                  <a:lnTo>
                    <a:pt x="4565041" y="1744626"/>
                  </a:lnTo>
                  <a:lnTo>
                    <a:pt x="4579750" y="1792341"/>
                  </a:lnTo>
                  <a:lnTo>
                    <a:pt x="4594047" y="1840296"/>
                  </a:lnTo>
                  <a:lnTo>
                    <a:pt x="4607929" y="1888489"/>
                  </a:lnTo>
                  <a:lnTo>
                    <a:pt x="4621395" y="1936915"/>
                  </a:lnTo>
                  <a:lnTo>
                    <a:pt x="4634441" y="1985573"/>
                  </a:lnTo>
                  <a:lnTo>
                    <a:pt x="4647065" y="2034458"/>
                  </a:lnTo>
                  <a:lnTo>
                    <a:pt x="4659265" y="2083568"/>
                  </a:lnTo>
                  <a:lnTo>
                    <a:pt x="4671037" y="2132900"/>
                  </a:lnTo>
                  <a:lnTo>
                    <a:pt x="4682379" y="2182450"/>
                  </a:lnTo>
                  <a:lnTo>
                    <a:pt x="4693289" y="2232215"/>
                  </a:lnTo>
                  <a:lnTo>
                    <a:pt x="4703764" y="2282193"/>
                  </a:lnTo>
                  <a:lnTo>
                    <a:pt x="4713801" y="2332379"/>
                  </a:lnTo>
                  <a:lnTo>
                    <a:pt x="4723398" y="2382771"/>
                  </a:lnTo>
                  <a:lnTo>
                    <a:pt x="4732552" y="2433366"/>
                  </a:lnTo>
                  <a:lnTo>
                    <a:pt x="4741261" y="2484160"/>
                  </a:lnTo>
                  <a:lnTo>
                    <a:pt x="4749521" y="2535151"/>
                  </a:lnTo>
                  <a:lnTo>
                    <a:pt x="4757331" y="2586335"/>
                  </a:lnTo>
                  <a:lnTo>
                    <a:pt x="4764688" y="2637709"/>
                  </a:lnTo>
                  <a:lnTo>
                    <a:pt x="4771589" y="2689271"/>
                  </a:lnTo>
                  <a:lnTo>
                    <a:pt x="4778032" y="2741016"/>
                  </a:lnTo>
                  <a:lnTo>
                    <a:pt x="4784013" y="2792941"/>
                  </a:lnTo>
                  <a:lnTo>
                    <a:pt x="4789531" y="2845045"/>
                  </a:lnTo>
                  <a:lnTo>
                    <a:pt x="4794583" y="2897322"/>
                  </a:lnTo>
                  <a:lnTo>
                    <a:pt x="4799165" y="2949771"/>
                  </a:lnTo>
                  <a:lnTo>
                    <a:pt x="4803277" y="3002388"/>
                  </a:lnTo>
                  <a:lnTo>
                    <a:pt x="4806915" y="3055170"/>
                  </a:lnTo>
                  <a:lnTo>
                    <a:pt x="4810075" y="3108114"/>
                  </a:lnTo>
                  <a:lnTo>
                    <a:pt x="4812757" y="3161216"/>
                  </a:lnTo>
                  <a:lnTo>
                    <a:pt x="4814957" y="3214474"/>
                  </a:lnTo>
                  <a:lnTo>
                    <a:pt x="4816673" y="3267885"/>
                  </a:lnTo>
                  <a:lnTo>
                    <a:pt x="4817901" y="3321445"/>
                  </a:lnTo>
                  <a:lnTo>
                    <a:pt x="4818641" y="3375151"/>
                  </a:lnTo>
                  <a:lnTo>
                    <a:pt x="4818888" y="3429000"/>
                  </a:lnTo>
                  <a:lnTo>
                    <a:pt x="4818641" y="3482848"/>
                  </a:lnTo>
                  <a:lnTo>
                    <a:pt x="4817901" y="3536554"/>
                  </a:lnTo>
                  <a:lnTo>
                    <a:pt x="4816673" y="3590114"/>
                  </a:lnTo>
                  <a:lnTo>
                    <a:pt x="4814957" y="3643525"/>
                  </a:lnTo>
                  <a:lnTo>
                    <a:pt x="4812757" y="3696783"/>
                  </a:lnTo>
                  <a:lnTo>
                    <a:pt x="4810075" y="3749886"/>
                  </a:lnTo>
                  <a:lnTo>
                    <a:pt x="4806915" y="3802830"/>
                  </a:lnTo>
                  <a:lnTo>
                    <a:pt x="4803277" y="3855612"/>
                  </a:lnTo>
                  <a:lnTo>
                    <a:pt x="4799165" y="3908229"/>
                  </a:lnTo>
                  <a:lnTo>
                    <a:pt x="4794583" y="3960678"/>
                  </a:lnTo>
                  <a:lnTo>
                    <a:pt x="4789531" y="4012956"/>
                  </a:lnTo>
                  <a:lnTo>
                    <a:pt x="4784013" y="4065059"/>
                  </a:lnTo>
                  <a:lnTo>
                    <a:pt x="4778032" y="4116985"/>
                  </a:lnTo>
                  <a:lnTo>
                    <a:pt x="4771589" y="4168730"/>
                  </a:lnTo>
                  <a:lnTo>
                    <a:pt x="4764688" y="4220292"/>
                  </a:lnTo>
                  <a:lnTo>
                    <a:pt x="4757331" y="4271666"/>
                  </a:lnTo>
                  <a:lnTo>
                    <a:pt x="4749521" y="4322850"/>
                  </a:lnTo>
                  <a:lnTo>
                    <a:pt x="4741261" y="4373841"/>
                  </a:lnTo>
                  <a:lnTo>
                    <a:pt x="4732552" y="4424636"/>
                  </a:lnTo>
                  <a:lnTo>
                    <a:pt x="4723398" y="4475231"/>
                  </a:lnTo>
                  <a:lnTo>
                    <a:pt x="4713801" y="4525623"/>
                  </a:lnTo>
                  <a:lnTo>
                    <a:pt x="4703764" y="4575810"/>
                  </a:lnTo>
                  <a:lnTo>
                    <a:pt x="4693289" y="4625787"/>
                  </a:lnTo>
                  <a:lnTo>
                    <a:pt x="4682379" y="4675553"/>
                  </a:lnTo>
                  <a:lnTo>
                    <a:pt x="4671037" y="4725103"/>
                  </a:lnTo>
                  <a:lnTo>
                    <a:pt x="4659265" y="4774434"/>
                  </a:lnTo>
                  <a:lnTo>
                    <a:pt x="4647065" y="4823545"/>
                  </a:lnTo>
                  <a:lnTo>
                    <a:pt x="4634441" y="4872430"/>
                  </a:lnTo>
                  <a:lnTo>
                    <a:pt x="4621395" y="4921088"/>
                  </a:lnTo>
                  <a:lnTo>
                    <a:pt x="4607929" y="4969514"/>
                  </a:lnTo>
                  <a:lnTo>
                    <a:pt x="4594047" y="5017707"/>
                  </a:lnTo>
                  <a:lnTo>
                    <a:pt x="4579750" y="5065662"/>
                  </a:lnTo>
                  <a:lnTo>
                    <a:pt x="4565041" y="5113377"/>
                  </a:lnTo>
                  <a:lnTo>
                    <a:pt x="4549924" y="5160848"/>
                  </a:lnTo>
                  <a:lnTo>
                    <a:pt x="4534400" y="5208072"/>
                  </a:lnTo>
                  <a:lnTo>
                    <a:pt x="4518472" y="5255047"/>
                  </a:lnTo>
                  <a:lnTo>
                    <a:pt x="4502142" y="5301769"/>
                  </a:lnTo>
                  <a:lnTo>
                    <a:pt x="4485414" y="5348234"/>
                  </a:lnTo>
                  <a:lnTo>
                    <a:pt x="4468290" y="5394440"/>
                  </a:lnTo>
                  <a:lnTo>
                    <a:pt x="4450772" y="5440384"/>
                  </a:lnTo>
                  <a:lnTo>
                    <a:pt x="4432863" y="5486062"/>
                  </a:lnTo>
                  <a:lnTo>
                    <a:pt x="4414566" y="5531472"/>
                  </a:lnTo>
                  <a:lnTo>
                    <a:pt x="4395884" y="5576610"/>
                  </a:lnTo>
                  <a:lnTo>
                    <a:pt x="4376818" y="5621472"/>
                  </a:lnTo>
                  <a:lnTo>
                    <a:pt x="4357371" y="5666057"/>
                  </a:lnTo>
                  <a:lnTo>
                    <a:pt x="4337547" y="5710360"/>
                  </a:lnTo>
                  <a:lnTo>
                    <a:pt x="4317347" y="5754379"/>
                  </a:lnTo>
                  <a:lnTo>
                    <a:pt x="4296774" y="5798110"/>
                  </a:lnTo>
                  <a:lnTo>
                    <a:pt x="4275832" y="5841550"/>
                  </a:lnTo>
                  <a:lnTo>
                    <a:pt x="4254521" y="5884697"/>
                  </a:lnTo>
                  <a:lnTo>
                    <a:pt x="4232846" y="5927547"/>
                  </a:lnTo>
                  <a:lnTo>
                    <a:pt x="4210808" y="5970096"/>
                  </a:lnTo>
                  <a:lnTo>
                    <a:pt x="4188411" y="6012342"/>
                  </a:lnTo>
                  <a:lnTo>
                    <a:pt x="4165656" y="6054282"/>
                  </a:lnTo>
                  <a:lnTo>
                    <a:pt x="4142547" y="6095912"/>
                  </a:lnTo>
                  <a:lnTo>
                    <a:pt x="4119086" y="6137229"/>
                  </a:lnTo>
                  <a:lnTo>
                    <a:pt x="4095275" y="6178231"/>
                  </a:lnTo>
                  <a:lnTo>
                    <a:pt x="4071117" y="6218913"/>
                  </a:lnTo>
                  <a:lnTo>
                    <a:pt x="4046616" y="6259273"/>
                  </a:lnTo>
                  <a:lnTo>
                    <a:pt x="4021772" y="6299308"/>
                  </a:lnTo>
                  <a:lnTo>
                    <a:pt x="3996590" y="6339015"/>
                  </a:lnTo>
                  <a:lnTo>
                    <a:pt x="3971071" y="6378390"/>
                  </a:lnTo>
                  <a:lnTo>
                    <a:pt x="3945219" y="6417430"/>
                  </a:lnTo>
                  <a:lnTo>
                    <a:pt x="3919035" y="6456132"/>
                  </a:lnTo>
                  <a:lnTo>
                    <a:pt x="3892522" y="6494494"/>
                  </a:lnTo>
                  <a:lnTo>
                    <a:pt x="3865684" y="6532511"/>
                  </a:lnTo>
                  <a:lnTo>
                    <a:pt x="3838522" y="6570181"/>
                  </a:lnTo>
                  <a:lnTo>
                    <a:pt x="3811039" y="6607500"/>
                  </a:lnTo>
                  <a:lnTo>
                    <a:pt x="3783238" y="6644466"/>
                  </a:lnTo>
                  <a:lnTo>
                    <a:pt x="3755121" y="6681075"/>
                  </a:lnTo>
                  <a:lnTo>
                    <a:pt x="3726691" y="6717324"/>
                  </a:lnTo>
                  <a:lnTo>
                    <a:pt x="3697951" y="6753210"/>
                  </a:lnTo>
                  <a:lnTo>
                    <a:pt x="3668903" y="6788730"/>
                  </a:lnTo>
                  <a:lnTo>
                    <a:pt x="3605911" y="6857999"/>
                  </a:lnTo>
                  <a:lnTo>
                    <a:pt x="0" y="6857999"/>
                  </a:lnTo>
                  <a:lnTo>
                    <a:pt x="0" y="0"/>
                  </a:lnTo>
                  <a:close/>
                </a:path>
              </a:pathLst>
            </a:custGeom>
            <a:ln w="9525">
              <a:solidFill>
                <a:srgbClr val="E6E6E6"/>
              </a:solidFill>
            </a:ln>
          </p:spPr>
          <p:txBody>
            <a:bodyPr wrap="square" lIns="0" tIns="0" rIns="0" bIns="0" rtlCol="0"/>
            <a:lstStyle/>
            <a:p>
              <a:endParaRPr/>
            </a:p>
          </p:txBody>
        </p:sp>
        <p:sp>
          <p:nvSpPr>
            <p:cNvPr id="6" name="object 6"/>
            <p:cNvSpPr/>
            <p:nvPr/>
          </p:nvSpPr>
          <p:spPr>
            <a:xfrm>
              <a:off x="0" y="0"/>
              <a:ext cx="4811395" cy="6858000"/>
            </a:xfrm>
            <a:custGeom>
              <a:avLst/>
              <a:gdLst/>
              <a:ahLst/>
              <a:cxnLst/>
              <a:rect l="l" t="t" r="r" b="b"/>
              <a:pathLst>
                <a:path w="4811395" h="6858000">
                  <a:moveTo>
                    <a:pt x="3598291" y="0"/>
                  </a:moveTo>
                  <a:lnTo>
                    <a:pt x="0" y="0"/>
                  </a:lnTo>
                  <a:lnTo>
                    <a:pt x="0" y="6857999"/>
                  </a:lnTo>
                  <a:lnTo>
                    <a:pt x="3598291" y="6857999"/>
                  </a:lnTo>
                  <a:lnTo>
                    <a:pt x="3661283" y="6788730"/>
                  </a:lnTo>
                  <a:lnTo>
                    <a:pt x="3690331" y="6753210"/>
                  </a:lnTo>
                  <a:lnTo>
                    <a:pt x="3719071" y="6717324"/>
                  </a:lnTo>
                  <a:lnTo>
                    <a:pt x="3747501" y="6681075"/>
                  </a:lnTo>
                  <a:lnTo>
                    <a:pt x="3775618" y="6644466"/>
                  </a:lnTo>
                  <a:lnTo>
                    <a:pt x="3803419" y="6607500"/>
                  </a:lnTo>
                  <a:lnTo>
                    <a:pt x="3830902" y="6570181"/>
                  </a:lnTo>
                  <a:lnTo>
                    <a:pt x="3858064" y="6532511"/>
                  </a:lnTo>
                  <a:lnTo>
                    <a:pt x="3884902" y="6494494"/>
                  </a:lnTo>
                  <a:lnTo>
                    <a:pt x="3911415" y="6456132"/>
                  </a:lnTo>
                  <a:lnTo>
                    <a:pt x="3937599" y="6417430"/>
                  </a:lnTo>
                  <a:lnTo>
                    <a:pt x="3963451" y="6378390"/>
                  </a:lnTo>
                  <a:lnTo>
                    <a:pt x="3988970" y="6339015"/>
                  </a:lnTo>
                  <a:lnTo>
                    <a:pt x="4014152" y="6299308"/>
                  </a:lnTo>
                  <a:lnTo>
                    <a:pt x="4038996" y="6259273"/>
                  </a:lnTo>
                  <a:lnTo>
                    <a:pt x="4063497" y="6218913"/>
                  </a:lnTo>
                  <a:lnTo>
                    <a:pt x="4087655" y="6178231"/>
                  </a:lnTo>
                  <a:lnTo>
                    <a:pt x="4111466" y="6137229"/>
                  </a:lnTo>
                  <a:lnTo>
                    <a:pt x="4134927" y="6095912"/>
                  </a:lnTo>
                  <a:lnTo>
                    <a:pt x="4158036" y="6054282"/>
                  </a:lnTo>
                  <a:lnTo>
                    <a:pt x="4180791" y="6012342"/>
                  </a:lnTo>
                  <a:lnTo>
                    <a:pt x="4203188" y="5970096"/>
                  </a:lnTo>
                  <a:lnTo>
                    <a:pt x="4225226" y="5927547"/>
                  </a:lnTo>
                  <a:lnTo>
                    <a:pt x="4246901" y="5884697"/>
                  </a:lnTo>
                  <a:lnTo>
                    <a:pt x="4268212" y="5841550"/>
                  </a:lnTo>
                  <a:lnTo>
                    <a:pt x="4289154" y="5798110"/>
                  </a:lnTo>
                  <a:lnTo>
                    <a:pt x="4309727" y="5754379"/>
                  </a:lnTo>
                  <a:lnTo>
                    <a:pt x="4329927" y="5710360"/>
                  </a:lnTo>
                  <a:lnTo>
                    <a:pt x="4349751" y="5666057"/>
                  </a:lnTo>
                  <a:lnTo>
                    <a:pt x="4369198" y="5621472"/>
                  </a:lnTo>
                  <a:lnTo>
                    <a:pt x="4388264" y="5576610"/>
                  </a:lnTo>
                  <a:lnTo>
                    <a:pt x="4406946" y="5531472"/>
                  </a:lnTo>
                  <a:lnTo>
                    <a:pt x="4425243" y="5486062"/>
                  </a:lnTo>
                  <a:lnTo>
                    <a:pt x="4443152" y="5440384"/>
                  </a:lnTo>
                  <a:lnTo>
                    <a:pt x="4460670" y="5394440"/>
                  </a:lnTo>
                  <a:lnTo>
                    <a:pt x="4477794" y="5348234"/>
                  </a:lnTo>
                  <a:lnTo>
                    <a:pt x="4494522" y="5301769"/>
                  </a:lnTo>
                  <a:lnTo>
                    <a:pt x="4510852" y="5255047"/>
                  </a:lnTo>
                  <a:lnTo>
                    <a:pt x="4526780" y="5208072"/>
                  </a:lnTo>
                  <a:lnTo>
                    <a:pt x="4542304" y="5160848"/>
                  </a:lnTo>
                  <a:lnTo>
                    <a:pt x="4557421" y="5113377"/>
                  </a:lnTo>
                  <a:lnTo>
                    <a:pt x="4572130" y="5065662"/>
                  </a:lnTo>
                  <a:lnTo>
                    <a:pt x="4586427" y="5017707"/>
                  </a:lnTo>
                  <a:lnTo>
                    <a:pt x="4600309" y="4969514"/>
                  </a:lnTo>
                  <a:lnTo>
                    <a:pt x="4613775" y="4921088"/>
                  </a:lnTo>
                  <a:lnTo>
                    <a:pt x="4626821" y="4872430"/>
                  </a:lnTo>
                  <a:lnTo>
                    <a:pt x="4639445" y="4823545"/>
                  </a:lnTo>
                  <a:lnTo>
                    <a:pt x="4651645" y="4774434"/>
                  </a:lnTo>
                  <a:lnTo>
                    <a:pt x="4663417" y="4725103"/>
                  </a:lnTo>
                  <a:lnTo>
                    <a:pt x="4674759" y="4675553"/>
                  </a:lnTo>
                  <a:lnTo>
                    <a:pt x="4685669" y="4625787"/>
                  </a:lnTo>
                  <a:lnTo>
                    <a:pt x="4696144" y="4575810"/>
                  </a:lnTo>
                  <a:lnTo>
                    <a:pt x="4706181" y="4525623"/>
                  </a:lnTo>
                  <a:lnTo>
                    <a:pt x="4715778" y="4475231"/>
                  </a:lnTo>
                  <a:lnTo>
                    <a:pt x="4724932" y="4424636"/>
                  </a:lnTo>
                  <a:lnTo>
                    <a:pt x="4733641" y="4373841"/>
                  </a:lnTo>
                  <a:lnTo>
                    <a:pt x="4741901" y="4322850"/>
                  </a:lnTo>
                  <a:lnTo>
                    <a:pt x="4749711" y="4271666"/>
                  </a:lnTo>
                  <a:lnTo>
                    <a:pt x="4757068" y="4220292"/>
                  </a:lnTo>
                  <a:lnTo>
                    <a:pt x="4763969" y="4168730"/>
                  </a:lnTo>
                  <a:lnTo>
                    <a:pt x="4770412" y="4116985"/>
                  </a:lnTo>
                  <a:lnTo>
                    <a:pt x="4776393" y="4065059"/>
                  </a:lnTo>
                  <a:lnTo>
                    <a:pt x="4781911" y="4012956"/>
                  </a:lnTo>
                  <a:lnTo>
                    <a:pt x="4786963" y="3960678"/>
                  </a:lnTo>
                  <a:lnTo>
                    <a:pt x="4791545" y="3908229"/>
                  </a:lnTo>
                  <a:lnTo>
                    <a:pt x="4795657" y="3855612"/>
                  </a:lnTo>
                  <a:lnTo>
                    <a:pt x="4799295" y="3802830"/>
                  </a:lnTo>
                  <a:lnTo>
                    <a:pt x="4802455" y="3749886"/>
                  </a:lnTo>
                  <a:lnTo>
                    <a:pt x="4805137" y="3696783"/>
                  </a:lnTo>
                  <a:lnTo>
                    <a:pt x="4807337" y="3643525"/>
                  </a:lnTo>
                  <a:lnTo>
                    <a:pt x="4809053" y="3590114"/>
                  </a:lnTo>
                  <a:lnTo>
                    <a:pt x="4810281" y="3536554"/>
                  </a:lnTo>
                  <a:lnTo>
                    <a:pt x="4811021" y="3482848"/>
                  </a:lnTo>
                  <a:lnTo>
                    <a:pt x="4811268" y="3429000"/>
                  </a:lnTo>
                  <a:lnTo>
                    <a:pt x="4811021" y="3375151"/>
                  </a:lnTo>
                  <a:lnTo>
                    <a:pt x="4810281" y="3321445"/>
                  </a:lnTo>
                  <a:lnTo>
                    <a:pt x="4809053" y="3267885"/>
                  </a:lnTo>
                  <a:lnTo>
                    <a:pt x="4807337" y="3214474"/>
                  </a:lnTo>
                  <a:lnTo>
                    <a:pt x="4805137" y="3161216"/>
                  </a:lnTo>
                  <a:lnTo>
                    <a:pt x="4802455" y="3108114"/>
                  </a:lnTo>
                  <a:lnTo>
                    <a:pt x="4799295" y="3055170"/>
                  </a:lnTo>
                  <a:lnTo>
                    <a:pt x="4795657" y="3002388"/>
                  </a:lnTo>
                  <a:lnTo>
                    <a:pt x="4791545" y="2949771"/>
                  </a:lnTo>
                  <a:lnTo>
                    <a:pt x="4786963" y="2897322"/>
                  </a:lnTo>
                  <a:lnTo>
                    <a:pt x="4781911" y="2845045"/>
                  </a:lnTo>
                  <a:lnTo>
                    <a:pt x="4776393" y="2792941"/>
                  </a:lnTo>
                  <a:lnTo>
                    <a:pt x="4770412" y="2741016"/>
                  </a:lnTo>
                  <a:lnTo>
                    <a:pt x="4763969" y="2689271"/>
                  </a:lnTo>
                  <a:lnTo>
                    <a:pt x="4757068" y="2637709"/>
                  </a:lnTo>
                  <a:lnTo>
                    <a:pt x="4749711" y="2586335"/>
                  </a:lnTo>
                  <a:lnTo>
                    <a:pt x="4741901" y="2535151"/>
                  </a:lnTo>
                  <a:lnTo>
                    <a:pt x="4733641" y="2484160"/>
                  </a:lnTo>
                  <a:lnTo>
                    <a:pt x="4724932" y="2433366"/>
                  </a:lnTo>
                  <a:lnTo>
                    <a:pt x="4715778" y="2382771"/>
                  </a:lnTo>
                  <a:lnTo>
                    <a:pt x="4706181" y="2332379"/>
                  </a:lnTo>
                  <a:lnTo>
                    <a:pt x="4696144" y="2282193"/>
                  </a:lnTo>
                  <a:lnTo>
                    <a:pt x="4685669" y="2232215"/>
                  </a:lnTo>
                  <a:lnTo>
                    <a:pt x="4674759" y="2182450"/>
                  </a:lnTo>
                  <a:lnTo>
                    <a:pt x="4663417" y="2132900"/>
                  </a:lnTo>
                  <a:lnTo>
                    <a:pt x="4651645" y="2083568"/>
                  </a:lnTo>
                  <a:lnTo>
                    <a:pt x="4639445" y="2034458"/>
                  </a:lnTo>
                  <a:lnTo>
                    <a:pt x="4626821" y="1985573"/>
                  </a:lnTo>
                  <a:lnTo>
                    <a:pt x="4613775" y="1936915"/>
                  </a:lnTo>
                  <a:lnTo>
                    <a:pt x="4600309" y="1888489"/>
                  </a:lnTo>
                  <a:lnTo>
                    <a:pt x="4586427" y="1840296"/>
                  </a:lnTo>
                  <a:lnTo>
                    <a:pt x="4572130" y="1792341"/>
                  </a:lnTo>
                  <a:lnTo>
                    <a:pt x="4557421" y="1744626"/>
                  </a:lnTo>
                  <a:lnTo>
                    <a:pt x="4542304" y="1697154"/>
                  </a:lnTo>
                  <a:lnTo>
                    <a:pt x="4526780" y="1649930"/>
                  </a:lnTo>
                  <a:lnTo>
                    <a:pt x="4510852" y="1602955"/>
                  </a:lnTo>
                  <a:lnTo>
                    <a:pt x="4494522" y="1556233"/>
                  </a:lnTo>
                  <a:lnTo>
                    <a:pt x="4477794" y="1509767"/>
                  </a:lnTo>
                  <a:lnTo>
                    <a:pt x="4460670" y="1463560"/>
                  </a:lnTo>
                  <a:lnTo>
                    <a:pt x="4443152" y="1417616"/>
                  </a:lnTo>
                  <a:lnTo>
                    <a:pt x="4425243" y="1371937"/>
                  </a:lnTo>
                  <a:lnTo>
                    <a:pt x="4406946" y="1326527"/>
                  </a:lnTo>
                  <a:lnTo>
                    <a:pt x="4388264" y="1281389"/>
                  </a:lnTo>
                  <a:lnTo>
                    <a:pt x="4369198" y="1236526"/>
                  </a:lnTo>
                  <a:lnTo>
                    <a:pt x="4349751" y="1191941"/>
                  </a:lnTo>
                  <a:lnTo>
                    <a:pt x="4329927" y="1147637"/>
                  </a:lnTo>
                  <a:lnTo>
                    <a:pt x="4309727" y="1103617"/>
                  </a:lnTo>
                  <a:lnTo>
                    <a:pt x="4289154" y="1059885"/>
                  </a:lnTo>
                  <a:lnTo>
                    <a:pt x="4268212" y="1016443"/>
                  </a:lnTo>
                  <a:lnTo>
                    <a:pt x="4246901" y="973296"/>
                  </a:lnTo>
                  <a:lnTo>
                    <a:pt x="4225226" y="930445"/>
                  </a:lnTo>
                  <a:lnTo>
                    <a:pt x="4203188" y="887894"/>
                  </a:lnTo>
                  <a:lnTo>
                    <a:pt x="4180791" y="845647"/>
                  </a:lnTo>
                  <a:lnTo>
                    <a:pt x="4158036" y="803706"/>
                  </a:lnTo>
                  <a:lnTo>
                    <a:pt x="4134927" y="762074"/>
                  </a:lnTo>
                  <a:lnTo>
                    <a:pt x="4111466" y="720756"/>
                  </a:lnTo>
                  <a:lnTo>
                    <a:pt x="4087655" y="679753"/>
                  </a:lnTo>
                  <a:lnTo>
                    <a:pt x="4063497" y="639068"/>
                  </a:lnTo>
                  <a:lnTo>
                    <a:pt x="4038996" y="598706"/>
                  </a:lnTo>
                  <a:lnTo>
                    <a:pt x="4014152" y="558669"/>
                  </a:lnTo>
                  <a:lnTo>
                    <a:pt x="3988970" y="518961"/>
                  </a:lnTo>
                  <a:lnTo>
                    <a:pt x="3963451" y="479584"/>
                  </a:lnTo>
                  <a:lnTo>
                    <a:pt x="3937599" y="440542"/>
                  </a:lnTo>
                  <a:lnTo>
                    <a:pt x="3911415" y="401837"/>
                  </a:lnTo>
                  <a:lnTo>
                    <a:pt x="3884902" y="363473"/>
                  </a:lnTo>
                  <a:lnTo>
                    <a:pt x="3858064" y="325454"/>
                  </a:lnTo>
                  <a:lnTo>
                    <a:pt x="3830902" y="287781"/>
                  </a:lnTo>
                  <a:lnTo>
                    <a:pt x="3803419" y="250459"/>
                  </a:lnTo>
                  <a:lnTo>
                    <a:pt x="3775618" y="213491"/>
                  </a:lnTo>
                  <a:lnTo>
                    <a:pt x="3747501" y="176879"/>
                  </a:lnTo>
                  <a:lnTo>
                    <a:pt x="3719071" y="140627"/>
                  </a:lnTo>
                  <a:lnTo>
                    <a:pt x="3690331" y="104738"/>
                  </a:lnTo>
                  <a:lnTo>
                    <a:pt x="3661283" y="69215"/>
                  </a:lnTo>
                  <a:lnTo>
                    <a:pt x="3598291" y="0"/>
                  </a:lnTo>
                  <a:close/>
                </a:path>
              </a:pathLst>
            </a:custGeom>
            <a:solidFill>
              <a:srgbClr val="FFFFFF"/>
            </a:solidFill>
          </p:spPr>
          <p:txBody>
            <a:bodyPr wrap="square" lIns="0" tIns="0" rIns="0" bIns="0" rtlCol="0"/>
            <a:lstStyle/>
            <a:p>
              <a:endParaRPr/>
            </a:p>
          </p:txBody>
        </p:sp>
      </p:grpSp>
      <p:sp>
        <p:nvSpPr>
          <p:cNvPr id="7" name="object 7"/>
          <p:cNvSpPr txBox="1"/>
          <p:nvPr/>
        </p:nvSpPr>
        <p:spPr>
          <a:xfrm>
            <a:off x="700531" y="2770454"/>
            <a:ext cx="2934970" cy="1183640"/>
          </a:xfrm>
          <a:prstGeom prst="rect">
            <a:avLst/>
          </a:prstGeom>
        </p:spPr>
        <p:txBody>
          <a:bodyPr vert="horz" wrap="square" lIns="0" tIns="81280" rIns="0" bIns="0" rtlCol="0">
            <a:spAutoFit/>
          </a:bodyPr>
          <a:lstStyle/>
          <a:p>
            <a:pPr marL="12700" marR="5080">
              <a:lnSpc>
                <a:spcPts val="4320"/>
              </a:lnSpc>
              <a:spcBef>
                <a:spcPts val="640"/>
              </a:spcBef>
            </a:pPr>
            <a:r>
              <a:rPr sz="4000" spc="-35" dirty="0">
                <a:latin typeface="Calibri Light"/>
                <a:cs typeface="Calibri Light"/>
              </a:rPr>
              <a:t>C</a:t>
            </a:r>
            <a:r>
              <a:rPr sz="4000" spc="-30" dirty="0">
                <a:latin typeface="Calibri Light"/>
                <a:cs typeface="Calibri Light"/>
              </a:rPr>
              <a:t>o</a:t>
            </a:r>
            <a:r>
              <a:rPr sz="4000" spc="-35" dirty="0">
                <a:latin typeface="Calibri Light"/>
                <a:cs typeface="Calibri Light"/>
              </a:rPr>
              <a:t>n</a:t>
            </a:r>
            <a:r>
              <a:rPr sz="4000" spc="-30" dirty="0">
                <a:latin typeface="Calibri Light"/>
                <a:cs typeface="Calibri Light"/>
              </a:rPr>
              <a:t>s</a:t>
            </a:r>
            <a:r>
              <a:rPr sz="4000" spc="-25" dirty="0">
                <a:latin typeface="Calibri Light"/>
                <a:cs typeface="Calibri Light"/>
              </a:rPr>
              <a:t>i</a:t>
            </a:r>
            <a:r>
              <a:rPr sz="4000" spc="-60" dirty="0">
                <a:latin typeface="Calibri Light"/>
                <a:cs typeface="Calibri Light"/>
              </a:rPr>
              <a:t>d</a:t>
            </a:r>
            <a:r>
              <a:rPr sz="4000" spc="-40" dirty="0">
                <a:latin typeface="Calibri Light"/>
                <a:cs typeface="Calibri Light"/>
              </a:rPr>
              <a:t>e</a:t>
            </a:r>
            <a:r>
              <a:rPr sz="4000" spc="-114" dirty="0">
                <a:latin typeface="Calibri Light"/>
                <a:cs typeface="Calibri Light"/>
              </a:rPr>
              <a:t>r</a:t>
            </a:r>
            <a:r>
              <a:rPr sz="4000" spc="-40" dirty="0">
                <a:latin typeface="Calibri Light"/>
                <a:cs typeface="Calibri Light"/>
              </a:rPr>
              <a:t>açõe</a:t>
            </a:r>
            <a:r>
              <a:rPr sz="4000" spc="-5" dirty="0">
                <a:latin typeface="Calibri Light"/>
                <a:cs typeface="Calibri Light"/>
              </a:rPr>
              <a:t>s  </a:t>
            </a:r>
            <a:r>
              <a:rPr sz="4000" spc="-20" dirty="0">
                <a:latin typeface="Calibri Light"/>
                <a:cs typeface="Calibri Light"/>
              </a:rPr>
              <a:t>finais</a:t>
            </a:r>
            <a:endParaRPr sz="4000">
              <a:latin typeface="Calibri Light"/>
              <a:cs typeface="Calibri Light"/>
            </a:endParaRPr>
          </a:p>
        </p:txBody>
      </p:sp>
      <p:grpSp>
        <p:nvGrpSpPr>
          <p:cNvPr id="8" name="object 8"/>
          <p:cNvGrpSpPr/>
          <p:nvPr/>
        </p:nvGrpSpPr>
        <p:grpSpPr>
          <a:xfrm>
            <a:off x="0" y="3101339"/>
            <a:ext cx="2964180" cy="2400300"/>
            <a:chOff x="0" y="3101339"/>
            <a:chExt cx="2964180" cy="2400300"/>
          </a:xfrm>
        </p:grpSpPr>
        <p:sp>
          <p:nvSpPr>
            <p:cNvPr id="9" name="object 9"/>
            <p:cNvSpPr/>
            <p:nvPr/>
          </p:nvSpPr>
          <p:spPr>
            <a:xfrm>
              <a:off x="0" y="3101339"/>
              <a:ext cx="128270" cy="655320"/>
            </a:xfrm>
            <a:custGeom>
              <a:avLst/>
              <a:gdLst/>
              <a:ahLst/>
              <a:cxnLst/>
              <a:rect l="l" t="t" r="r" b="b"/>
              <a:pathLst>
                <a:path w="128270" h="655320">
                  <a:moveTo>
                    <a:pt x="128016" y="0"/>
                  </a:moveTo>
                  <a:lnTo>
                    <a:pt x="0" y="0"/>
                  </a:lnTo>
                  <a:lnTo>
                    <a:pt x="0" y="655320"/>
                  </a:lnTo>
                  <a:lnTo>
                    <a:pt x="128016" y="655320"/>
                  </a:lnTo>
                  <a:lnTo>
                    <a:pt x="128016" y="0"/>
                  </a:lnTo>
                  <a:close/>
                </a:path>
              </a:pathLst>
            </a:custGeom>
            <a:solidFill>
              <a:srgbClr val="EC7C30"/>
            </a:solidFill>
          </p:spPr>
          <p:txBody>
            <a:bodyPr wrap="square" lIns="0" tIns="0" rIns="0" bIns="0" rtlCol="0"/>
            <a:lstStyle/>
            <a:p>
              <a:endParaRPr/>
            </a:p>
          </p:txBody>
        </p:sp>
        <p:pic>
          <p:nvPicPr>
            <p:cNvPr id="10" name="object 10"/>
            <p:cNvPicPr/>
            <p:nvPr/>
          </p:nvPicPr>
          <p:blipFill>
            <a:blip r:embed="rId3" cstate="print"/>
            <a:stretch>
              <a:fillRect/>
            </a:stretch>
          </p:blipFill>
          <p:spPr>
            <a:xfrm>
              <a:off x="621791" y="4434839"/>
              <a:ext cx="2342388" cy="1066800"/>
            </a:xfrm>
            <a:prstGeom prst="rect">
              <a:avLst/>
            </a:prstGeom>
          </p:spPr>
        </p:pic>
      </p:grpSp>
      <p:sp>
        <p:nvSpPr>
          <p:cNvPr id="11" name="object 11"/>
          <p:cNvSpPr txBox="1"/>
          <p:nvPr/>
        </p:nvSpPr>
        <p:spPr>
          <a:xfrm>
            <a:off x="5497335" y="533400"/>
            <a:ext cx="5728335" cy="5925084"/>
          </a:xfrm>
          <a:prstGeom prst="rect">
            <a:avLst/>
          </a:prstGeom>
        </p:spPr>
        <p:txBody>
          <a:bodyPr vert="horz" wrap="square" lIns="0" tIns="47625" rIns="0" bIns="0" rtlCol="0">
            <a:spAutoFit/>
          </a:bodyPr>
          <a:lstStyle/>
          <a:p>
            <a:pPr marL="241300" marR="11430" indent="-228600">
              <a:lnSpc>
                <a:spcPct val="150000"/>
              </a:lnSpc>
              <a:spcBef>
                <a:spcPts val="375"/>
              </a:spcBef>
              <a:buFont typeface="Arial MT"/>
              <a:buChar char="•"/>
              <a:tabLst>
                <a:tab pos="240665" algn="l"/>
                <a:tab pos="241300" algn="l"/>
              </a:tabLst>
            </a:pPr>
            <a:r>
              <a:rPr sz="2000" dirty="0">
                <a:latin typeface="Calibri"/>
                <a:cs typeface="Calibri"/>
              </a:rPr>
              <a:t>As </a:t>
            </a:r>
            <a:r>
              <a:rPr sz="2000" spc="-5" dirty="0">
                <a:latin typeface="Calibri"/>
                <a:cs typeface="Calibri"/>
              </a:rPr>
              <a:t>pessoas</a:t>
            </a:r>
            <a:r>
              <a:rPr sz="2000" spc="10" dirty="0">
                <a:latin typeface="Calibri"/>
                <a:cs typeface="Calibri"/>
              </a:rPr>
              <a:t> </a:t>
            </a:r>
            <a:r>
              <a:rPr sz="2000" spc="-10" dirty="0">
                <a:latin typeface="Calibri"/>
                <a:cs typeface="Calibri"/>
              </a:rPr>
              <a:t>envolvidas</a:t>
            </a:r>
            <a:r>
              <a:rPr sz="2000" spc="15" dirty="0">
                <a:latin typeface="Calibri"/>
                <a:cs typeface="Calibri"/>
              </a:rPr>
              <a:t> </a:t>
            </a:r>
            <a:r>
              <a:rPr sz="2000" spc="-10" dirty="0">
                <a:latin typeface="Calibri"/>
                <a:cs typeface="Calibri"/>
              </a:rPr>
              <a:t>devem </a:t>
            </a:r>
            <a:r>
              <a:rPr sz="2000" spc="-5" dirty="0">
                <a:latin typeface="Calibri"/>
                <a:cs typeface="Calibri"/>
              </a:rPr>
              <a:t>entender</a:t>
            </a:r>
            <a:r>
              <a:rPr sz="2000" spc="20" dirty="0">
                <a:latin typeface="Calibri"/>
                <a:cs typeface="Calibri"/>
              </a:rPr>
              <a:t> </a:t>
            </a:r>
            <a:r>
              <a:rPr sz="2000" dirty="0">
                <a:latin typeface="Calibri"/>
                <a:cs typeface="Calibri"/>
              </a:rPr>
              <a:t>o</a:t>
            </a:r>
            <a:r>
              <a:rPr sz="2000" spc="-5" dirty="0">
                <a:latin typeface="Calibri"/>
                <a:cs typeface="Calibri"/>
              </a:rPr>
              <a:t> mecanismo </a:t>
            </a:r>
            <a:r>
              <a:rPr sz="2000" spc="-440" dirty="0">
                <a:latin typeface="Calibri"/>
                <a:cs typeface="Calibri"/>
              </a:rPr>
              <a:t> </a:t>
            </a:r>
            <a:r>
              <a:rPr sz="2000" spc="-5" dirty="0">
                <a:latin typeface="Calibri"/>
                <a:cs typeface="Calibri"/>
              </a:rPr>
              <a:t>de</a:t>
            </a:r>
            <a:r>
              <a:rPr sz="2000" spc="-10" dirty="0">
                <a:latin typeface="Calibri"/>
                <a:cs typeface="Calibri"/>
              </a:rPr>
              <a:t> </a:t>
            </a:r>
            <a:r>
              <a:rPr sz="2000" spc="-5" dirty="0">
                <a:latin typeface="Calibri"/>
                <a:cs typeface="Calibri"/>
              </a:rPr>
              <a:t>ação dos</a:t>
            </a:r>
            <a:r>
              <a:rPr sz="2000" spc="-10" dirty="0">
                <a:latin typeface="Calibri"/>
                <a:cs typeface="Calibri"/>
              </a:rPr>
              <a:t> agentes</a:t>
            </a:r>
            <a:r>
              <a:rPr sz="2000" spc="15" dirty="0">
                <a:latin typeface="Calibri"/>
                <a:cs typeface="Calibri"/>
              </a:rPr>
              <a:t> </a:t>
            </a:r>
            <a:r>
              <a:rPr sz="2000" dirty="0">
                <a:latin typeface="Calibri"/>
                <a:cs typeface="Calibri"/>
              </a:rPr>
              <a:t>e</a:t>
            </a:r>
            <a:r>
              <a:rPr sz="2000" spc="-5" dirty="0">
                <a:latin typeface="Calibri"/>
                <a:cs typeface="Calibri"/>
              </a:rPr>
              <a:t> das técnicas</a:t>
            </a:r>
            <a:r>
              <a:rPr sz="2000" spc="15" dirty="0">
                <a:latin typeface="Calibri"/>
                <a:cs typeface="Calibri"/>
              </a:rPr>
              <a:t> </a:t>
            </a:r>
            <a:r>
              <a:rPr sz="2000" spc="-5" dirty="0">
                <a:latin typeface="Calibri"/>
                <a:cs typeface="Calibri"/>
              </a:rPr>
              <a:t>de eutanásia,</a:t>
            </a:r>
            <a:r>
              <a:rPr sz="2000" dirty="0">
                <a:latin typeface="Calibri"/>
                <a:cs typeface="Calibri"/>
              </a:rPr>
              <a:t> e </a:t>
            </a:r>
            <a:r>
              <a:rPr sz="2000" spc="5" dirty="0">
                <a:latin typeface="Calibri"/>
                <a:cs typeface="Calibri"/>
              </a:rPr>
              <a:t> </a:t>
            </a:r>
            <a:r>
              <a:rPr sz="2000" spc="-5" dirty="0">
                <a:latin typeface="Calibri"/>
                <a:cs typeface="Calibri"/>
              </a:rPr>
              <a:t>como cada </a:t>
            </a:r>
            <a:r>
              <a:rPr sz="2000" dirty="0">
                <a:latin typeface="Calibri"/>
                <a:cs typeface="Calibri"/>
              </a:rPr>
              <a:t>um </a:t>
            </a:r>
            <a:r>
              <a:rPr sz="2000" spc="-5" dirty="0">
                <a:latin typeface="Calibri"/>
                <a:cs typeface="Calibri"/>
              </a:rPr>
              <a:t>contribui </a:t>
            </a:r>
            <a:r>
              <a:rPr sz="2000" spc="-15" dirty="0">
                <a:latin typeface="Calibri"/>
                <a:cs typeface="Calibri"/>
              </a:rPr>
              <a:t>para </a:t>
            </a:r>
            <a:r>
              <a:rPr sz="2000" spc="-5" dirty="0">
                <a:latin typeface="Calibri"/>
                <a:cs typeface="Calibri"/>
              </a:rPr>
              <a:t>uma morte </a:t>
            </a:r>
            <a:r>
              <a:rPr sz="2000" dirty="0">
                <a:latin typeface="Calibri"/>
                <a:cs typeface="Calibri"/>
              </a:rPr>
              <a:t> </a:t>
            </a:r>
            <a:r>
              <a:rPr sz="2000" spc="-5" dirty="0">
                <a:latin typeface="Calibri"/>
                <a:cs typeface="Calibri"/>
              </a:rPr>
              <a:t>humanitária;</a:t>
            </a:r>
            <a:endParaRPr sz="2000" dirty="0">
              <a:latin typeface="Calibri"/>
              <a:cs typeface="Calibri"/>
            </a:endParaRPr>
          </a:p>
          <a:p>
            <a:pPr marL="241300" marR="633730" indent="-228600">
              <a:lnSpc>
                <a:spcPct val="150000"/>
              </a:lnSpc>
              <a:spcBef>
                <a:spcPts val="1000"/>
              </a:spcBef>
              <a:buFont typeface="Arial MT"/>
              <a:buChar char="•"/>
              <a:tabLst>
                <a:tab pos="240665" algn="l"/>
                <a:tab pos="241300" algn="l"/>
              </a:tabLst>
            </a:pPr>
            <a:r>
              <a:rPr sz="2000" spc="-5" dirty="0">
                <a:latin typeface="Calibri"/>
                <a:cs typeface="Calibri"/>
              </a:rPr>
              <a:t>Capacitar-se</a:t>
            </a:r>
            <a:r>
              <a:rPr sz="2000" spc="5" dirty="0">
                <a:latin typeface="Calibri"/>
                <a:cs typeface="Calibri"/>
              </a:rPr>
              <a:t> </a:t>
            </a:r>
            <a:r>
              <a:rPr sz="2000" spc="-15" dirty="0">
                <a:latin typeface="Calibri"/>
                <a:cs typeface="Calibri"/>
              </a:rPr>
              <a:t>para</a:t>
            </a:r>
            <a:r>
              <a:rPr sz="2000" spc="-10" dirty="0">
                <a:latin typeface="Calibri"/>
                <a:cs typeface="Calibri"/>
              </a:rPr>
              <a:t> realizar</a:t>
            </a:r>
            <a:r>
              <a:rPr sz="2000" spc="20" dirty="0">
                <a:latin typeface="Calibri"/>
                <a:cs typeface="Calibri"/>
              </a:rPr>
              <a:t> </a:t>
            </a:r>
            <a:r>
              <a:rPr sz="2000" dirty="0">
                <a:latin typeface="Calibri"/>
                <a:cs typeface="Calibri"/>
              </a:rPr>
              <a:t>a </a:t>
            </a:r>
            <a:r>
              <a:rPr sz="2000" spc="-5" dirty="0">
                <a:latin typeface="Calibri"/>
                <a:cs typeface="Calibri"/>
              </a:rPr>
              <a:t>eutanásia</a:t>
            </a:r>
            <a:r>
              <a:rPr sz="2000" spc="5" dirty="0">
                <a:latin typeface="Calibri"/>
                <a:cs typeface="Calibri"/>
              </a:rPr>
              <a:t> </a:t>
            </a:r>
            <a:r>
              <a:rPr sz="2000" spc="-5" dirty="0">
                <a:latin typeface="Calibri"/>
                <a:cs typeface="Calibri"/>
              </a:rPr>
              <a:t>de</a:t>
            </a:r>
            <a:r>
              <a:rPr sz="2000" spc="-10" dirty="0">
                <a:latin typeface="Calibri"/>
                <a:cs typeface="Calibri"/>
              </a:rPr>
              <a:t> forma </a:t>
            </a:r>
            <a:r>
              <a:rPr sz="2000" spc="-440" dirty="0">
                <a:latin typeface="Calibri"/>
                <a:cs typeface="Calibri"/>
              </a:rPr>
              <a:t> </a:t>
            </a:r>
            <a:r>
              <a:rPr sz="2000" dirty="0">
                <a:latin typeface="Calibri"/>
                <a:cs typeface="Calibri"/>
              </a:rPr>
              <a:t>cuidadosa</a:t>
            </a:r>
            <a:r>
              <a:rPr sz="2000" spc="-15" dirty="0">
                <a:latin typeface="Calibri"/>
                <a:cs typeface="Calibri"/>
              </a:rPr>
              <a:t> </a:t>
            </a:r>
            <a:r>
              <a:rPr sz="2000" dirty="0">
                <a:latin typeface="Calibri"/>
                <a:cs typeface="Calibri"/>
              </a:rPr>
              <a:t>e </a:t>
            </a:r>
            <a:r>
              <a:rPr sz="2000" spc="-10" dirty="0">
                <a:latin typeface="Calibri"/>
                <a:cs typeface="Calibri"/>
              </a:rPr>
              <a:t>competente;</a:t>
            </a:r>
            <a:endParaRPr sz="2000" dirty="0">
              <a:latin typeface="Calibri"/>
              <a:cs typeface="Calibri"/>
            </a:endParaRPr>
          </a:p>
          <a:p>
            <a:pPr marL="241300" marR="118110" indent="-228600">
              <a:lnSpc>
                <a:spcPct val="150000"/>
              </a:lnSpc>
              <a:spcBef>
                <a:spcPts val="1005"/>
              </a:spcBef>
              <a:buFont typeface="Arial MT"/>
              <a:buChar char="•"/>
              <a:tabLst>
                <a:tab pos="240665" algn="l"/>
                <a:tab pos="241300" algn="l"/>
              </a:tabLst>
            </a:pPr>
            <a:r>
              <a:rPr sz="2000" dirty="0">
                <a:latin typeface="Calibri"/>
                <a:cs typeface="Calibri"/>
              </a:rPr>
              <a:t>O </a:t>
            </a:r>
            <a:r>
              <a:rPr sz="2000" spc="-10" dirty="0">
                <a:latin typeface="Calibri"/>
                <a:cs typeface="Calibri"/>
              </a:rPr>
              <a:t>bem-estar</a:t>
            </a:r>
            <a:r>
              <a:rPr sz="2000" spc="10" dirty="0">
                <a:latin typeface="Calibri"/>
                <a:cs typeface="Calibri"/>
              </a:rPr>
              <a:t> </a:t>
            </a:r>
            <a:r>
              <a:rPr sz="2000" spc="-5" dirty="0">
                <a:latin typeface="Calibri"/>
                <a:cs typeface="Calibri"/>
              </a:rPr>
              <a:t>dos </a:t>
            </a:r>
            <a:r>
              <a:rPr sz="2000" dirty="0">
                <a:latin typeface="Calibri"/>
                <a:cs typeface="Calibri"/>
              </a:rPr>
              <a:t>animais</a:t>
            </a:r>
            <a:r>
              <a:rPr sz="2000" spc="5" dirty="0">
                <a:latin typeface="Calibri"/>
                <a:cs typeface="Calibri"/>
              </a:rPr>
              <a:t> </a:t>
            </a:r>
            <a:r>
              <a:rPr sz="2000" spc="-15" dirty="0">
                <a:latin typeface="Calibri"/>
                <a:cs typeface="Calibri"/>
              </a:rPr>
              <a:t>está</a:t>
            </a:r>
            <a:r>
              <a:rPr sz="2000" spc="10" dirty="0">
                <a:latin typeface="Calibri"/>
                <a:cs typeface="Calibri"/>
              </a:rPr>
              <a:t> </a:t>
            </a:r>
            <a:r>
              <a:rPr sz="2000" spc="-15" dirty="0">
                <a:latin typeface="Calibri"/>
                <a:cs typeface="Calibri"/>
              </a:rPr>
              <a:t>diretamente </a:t>
            </a:r>
            <a:r>
              <a:rPr sz="2000" spc="-10" dirty="0">
                <a:latin typeface="Calibri"/>
                <a:cs typeface="Calibri"/>
              </a:rPr>
              <a:t> </a:t>
            </a:r>
            <a:r>
              <a:rPr sz="2000" spc="-5" dirty="0">
                <a:latin typeface="Calibri"/>
                <a:cs typeface="Calibri"/>
              </a:rPr>
              <a:t>relacionado</a:t>
            </a:r>
            <a:r>
              <a:rPr sz="2000" spc="-10" dirty="0">
                <a:latin typeface="Calibri"/>
                <a:cs typeface="Calibri"/>
              </a:rPr>
              <a:t> </a:t>
            </a:r>
            <a:r>
              <a:rPr sz="2000" dirty="0">
                <a:latin typeface="Calibri"/>
                <a:cs typeface="Calibri"/>
              </a:rPr>
              <a:t>ao</a:t>
            </a:r>
            <a:r>
              <a:rPr sz="2000" spc="5" dirty="0">
                <a:latin typeface="Calibri"/>
                <a:cs typeface="Calibri"/>
              </a:rPr>
              <a:t> </a:t>
            </a:r>
            <a:r>
              <a:rPr sz="2000" spc="-10" dirty="0">
                <a:latin typeface="Calibri"/>
                <a:cs typeface="Calibri"/>
              </a:rPr>
              <a:t>bem-estar</a:t>
            </a:r>
            <a:r>
              <a:rPr sz="2000" spc="10" dirty="0">
                <a:latin typeface="Calibri"/>
                <a:cs typeface="Calibri"/>
              </a:rPr>
              <a:t> </a:t>
            </a:r>
            <a:r>
              <a:rPr sz="2000" spc="-5" dirty="0">
                <a:latin typeface="Calibri"/>
                <a:cs typeface="Calibri"/>
              </a:rPr>
              <a:t>de </a:t>
            </a:r>
            <a:r>
              <a:rPr sz="2000" dirty="0">
                <a:latin typeface="Calibri"/>
                <a:cs typeface="Calibri"/>
              </a:rPr>
              <a:t>quem</a:t>
            </a:r>
            <a:r>
              <a:rPr sz="2000" spc="-5" dirty="0">
                <a:latin typeface="Calibri"/>
                <a:cs typeface="Calibri"/>
              </a:rPr>
              <a:t> </a:t>
            </a:r>
            <a:r>
              <a:rPr sz="2000" spc="-15" dirty="0">
                <a:latin typeface="Calibri"/>
                <a:cs typeface="Calibri"/>
              </a:rPr>
              <a:t>está</a:t>
            </a:r>
            <a:r>
              <a:rPr sz="2000" spc="10" dirty="0">
                <a:latin typeface="Calibri"/>
                <a:cs typeface="Calibri"/>
              </a:rPr>
              <a:t> </a:t>
            </a:r>
            <a:r>
              <a:rPr sz="2000" spc="-10" dirty="0">
                <a:latin typeface="Calibri"/>
                <a:cs typeface="Calibri"/>
              </a:rPr>
              <a:t>executando </a:t>
            </a:r>
            <a:r>
              <a:rPr sz="2000" spc="-434" dirty="0">
                <a:latin typeface="Calibri"/>
                <a:cs typeface="Calibri"/>
              </a:rPr>
              <a:t> </a:t>
            </a:r>
            <a:r>
              <a:rPr sz="2000" dirty="0">
                <a:latin typeface="Calibri"/>
                <a:cs typeface="Calibri"/>
              </a:rPr>
              <a:t>o</a:t>
            </a:r>
            <a:r>
              <a:rPr sz="2000" spc="-20" dirty="0">
                <a:latin typeface="Calibri"/>
                <a:cs typeface="Calibri"/>
              </a:rPr>
              <a:t> </a:t>
            </a:r>
            <a:r>
              <a:rPr sz="2000" spc="-10" dirty="0">
                <a:latin typeface="Calibri"/>
                <a:cs typeface="Calibri"/>
              </a:rPr>
              <a:t>procedimento;</a:t>
            </a:r>
            <a:endParaRPr sz="2000" dirty="0">
              <a:latin typeface="Calibri"/>
              <a:cs typeface="Calibri"/>
            </a:endParaRPr>
          </a:p>
          <a:p>
            <a:pPr marL="241300" marR="5080" indent="-228600">
              <a:lnSpc>
                <a:spcPct val="150000"/>
              </a:lnSpc>
              <a:spcBef>
                <a:spcPts val="1000"/>
              </a:spcBef>
              <a:buFont typeface="Arial MT"/>
              <a:buChar char="•"/>
              <a:tabLst>
                <a:tab pos="240665" algn="l"/>
                <a:tab pos="241300" algn="l"/>
              </a:tabLst>
            </a:pPr>
            <a:r>
              <a:rPr sz="2000" spc="-15" dirty="0">
                <a:latin typeface="Calibri"/>
                <a:cs typeface="Calibri"/>
              </a:rPr>
              <a:t>Por isso,</a:t>
            </a:r>
            <a:r>
              <a:rPr sz="2000" spc="15" dirty="0">
                <a:latin typeface="Calibri"/>
                <a:cs typeface="Calibri"/>
              </a:rPr>
              <a:t> </a:t>
            </a:r>
            <a:r>
              <a:rPr sz="2000" spc="-5" dirty="0">
                <a:latin typeface="Calibri"/>
                <a:cs typeface="Calibri"/>
              </a:rPr>
              <a:t>os </a:t>
            </a:r>
            <a:r>
              <a:rPr sz="2000" spc="-10" dirty="0">
                <a:latin typeface="Calibri"/>
                <a:cs typeface="Calibri"/>
              </a:rPr>
              <a:t>envolvidos</a:t>
            </a:r>
            <a:r>
              <a:rPr sz="2000" dirty="0">
                <a:latin typeface="Calibri"/>
                <a:cs typeface="Calibri"/>
              </a:rPr>
              <a:t> </a:t>
            </a:r>
            <a:r>
              <a:rPr sz="2000" spc="-10" dirty="0">
                <a:latin typeface="Calibri"/>
                <a:cs typeface="Calibri"/>
              </a:rPr>
              <a:t>devem </a:t>
            </a:r>
            <a:r>
              <a:rPr sz="2000" spc="-5" dirty="0">
                <a:latin typeface="Calibri"/>
                <a:cs typeface="Calibri"/>
              </a:rPr>
              <a:t>entender</a:t>
            </a:r>
            <a:r>
              <a:rPr sz="2000" spc="15" dirty="0">
                <a:latin typeface="Calibri"/>
                <a:cs typeface="Calibri"/>
              </a:rPr>
              <a:t> </a:t>
            </a:r>
            <a:r>
              <a:rPr sz="2000" spc="-5" dirty="0">
                <a:latin typeface="Calibri"/>
                <a:cs typeface="Calibri"/>
              </a:rPr>
              <a:t>os</a:t>
            </a:r>
            <a:r>
              <a:rPr sz="2000" spc="-10" dirty="0">
                <a:latin typeface="Calibri"/>
                <a:cs typeface="Calibri"/>
              </a:rPr>
              <a:t> </a:t>
            </a:r>
            <a:r>
              <a:rPr sz="2000" spc="-5" dirty="0">
                <a:latin typeface="Calibri"/>
                <a:cs typeface="Calibri"/>
              </a:rPr>
              <a:t>benefícios </a:t>
            </a:r>
            <a:r>
              <a:rPr sz="2000" spc="-440" dirty="0">
                <a:latin typeface="Calibri"/>
                <a:cs typeface="Calibri"/>
              </a:rPr>
              <a:t> </a:t>
            </a:r>
            <a:r>
              <a:rPr sz="2000" dirty="0">
                <a:latin typeface="Calibri"/>
                <a:cs typeface="Calibri"/>
              </a:rPr>
              <a:t>que</a:t>
            </a:r>
            <a:r>
              <a:rPr sz="2000" spc="55" dirty="0">
                <a:latin typeface="Calibri"/>
                <a:cs typeface="Calibri"/>
              </a:rPr>
              <a:t> </a:t>
            </a:r>
            <a:r>
              <a:rPr sz="2000" spc="-5" dirty="0">
                <a:latin typeface="Calibri"/>
                <a:cs typeface="Calibri"/>
              </a:rPr>
              <a:t>seu</a:t>
            </a:r>
            <a:r>
              <a:rPr sz="2000" spc="70" dirty="0">
                <a:latin typeface="Calibri"/>
                <a:cs typeface="Calibri"/>
              </a:rPr>
              <a:t> </a:t>
            </a:r>
            <a:r>
              <a:rPr sz="2000" spc="-5" dirty="0">
                <a:latin typeface="Calibri"/>
                <a:cs typeface="Calibri"/>
              </a:rPr>
              <a:t>trabalho</a:t>
            </a:r>
            <a:r>
              <a:rPr sz="2000" spc="70" dirty="0">
                <a:latin typeface="Calibri"/>
                <a:cs typeface="Calibri"/>
              </a:rPr>
              <a:t> </a:t>
            </a:r>
            <a:r>
              <a:rPr sz="2000" spc="-15" dirty="0">
                <a:latin typeface="Calibri"/>
                <a:cs typeface="Calibri"/>
              </a:rPr>
              <a:t>promove</a:t>
            </a:r>
            <a:r>
              <a:rPr sz="2000" spc="70" dirty="0">
                <a:latin typeface="Calibri"/>
                <a:cs typeface="Calibri"/>
              </a:rPr>
              <a:t> </a:t>
            </a:r>
            <a:r>
              <a:rPr sz="2000" spc="-5" dirty="0">
                <a:latin typeface="Calibri"/>
                <a:cs typeface="Calibri"/>
              </a:rPr>
              <a:t>no</a:t>
            </a:r>
            <a:r>
              <a:rPr sz="2000" spc="50" dirty="0">
                <a:latin typeface="Calibri"/>
                <a:cs typeface="Calibri"/>
              </a:rPr>
              <a:t> </a:t>
            </a:r>
            <a:r>
              <a:rPr sz="2000" spc="-10" dirty="0">
                <a:latin typeface="Calibri"/>
                <a:cs typeface="Calibri"/>
              </a:rPr>
              <a:t>bem-estar</a:t>
            </a:r>
            <a:r>
              <a:rPr sz="2000" spc="90" dirty="0">
                <a:latin typeface="Calibri"/>
                <a:cs typeface="Calibri"/>
              </a:rPr>
              <a:t> </a:t>
            </a:r>
            <a:r>
              <a:rPr sz="2000" spc="-5" dirty="0">
                <a:latin typeface="Calibri"/>
                <a:cs typeface="Calibri"/>
              </a:rPr>
              <a:t>dos </a:t>
            </a:r>
            <a:r>
              <a:rPr sz="2000" dirty="0">
                <a:latin typeface="Calibri"/>
                <a:cs typeface="Calibri"/>
              </a:rPr>
              <a:t> </a:t>
            </a:r>
            <a:r>
              <a:rPr sz="2000" spc="-5" dirty="0">
                <a:latin typeface="Calibri"/>
                <a:cs typeface="Calibri"/>
              </a:rPr>
              <a:t>animais.</a:t>
            </a:r>
            <a:endParaRPr sz="20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100" name="Picture 4" descr="Perguntas, perguntas e mais perguntas | O TEMPO">
            <a:extLst>
              <a:ext uri="{FF2B5EF4-FFF2-40B4-BE49-F238E27FC236}">
                <a16:creationId xmlns:a16="http://schemas.microsoft.com/office/drawing/2014/main" id="{02A413D0-DDFE-0479-3ADD-64BD0D69B5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97" r="14236" b="-1"/>
          <a:stretch/>
        </p:blipFill>
        <p:spPr bwMode="auto">
          <a:xfrm>
            <a:off x="4654296" y="10"/>
            <a:ext cx="7537707" cy="6857990"/>
          </a:xfrm>
          <a:prstGeom prst="rect">
            <a:avLst/>
          </a:prstGeom>
          <a:noFill/>
          <a:extLst>
            <a:ext uri="{909E8E84-426E-40DD-AFC4-6F175D3DCCD1}">
              <a14:hiddenFill xmlns:a14="http://schemas.microsoft.com/office/drawing/2010/main">
                <a:solidFill>
                  <a:srgbClr val="FFFFFF"/>
                </a:solidFill>
              </a14:hiddenFill>
            </a:ext>
          </a:extLst>
        </p:spPr>
      </p:pic>
      <p:sp>
        <p:nvSpPr>
          <p:cNvPr id="4131" name="Rectangle 4130">
            <a:extLst>
              <a:ext uri="{FF2B5EF4-FFF2-40B4-BE49-F238E27FC236}">
                <a16:creationId xmlns:a16="http://schemas.microsoft.com/office/drawing/2014/main" id="{E9DCA5EA-C9F1-43F7-8CD9-E7D77919E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099" y="806357"/>
            <a:ext cx="6734553"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nimal testing">
            <a:extLst>
              <a:ext uri="{FF2B5EF4-FFF2-40B4-BE49-F238E27FC236}">
                <a16:creationId xmlns:a16="http://schemas.microsoft.com/office/drawing/2014/main" id="{164A2B07-BC5A-20EE-2A37-90DD43DAC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7" r="3498"/>
          <a:stretch/>
        </p:blipFill>
        <p:spPr bwMode="auto">
          <a:xfrm>
            <a:off x="962403" y="979071"/>
            <a:ext cx="6409944" cy="458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1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783D4FE6-E490-13BA-5B1C-DDE08C4EB64C}"/>
              </a:ext>
            </a:extLst>
          </p:cNvPr>
          <p:cNvSpPr>
            <a:spLocks noGrp="1"/>
          </p:cNvSpPr>
          <p:nvPr>
            <p:ph type="title"/>
          </p:nvPr>
        </p:nvSpPr>
        <p:spPr>
          <a:xfrm>
            <a:off x="836676" y="464978"/>
            <a:ext cx="10515600" cy="1325563"/>
          </a:xfrm>
        </p:spPr>
        <p:txBody>
          <a:bodyPr>
            <a:normAutofit/>
            <a:scene3d>
              <a:camera prst="orthographicFront"/>
              <a:lightRig rig="soft" dir="t">
                <a:rot lat="0" lon="0" rev="15600000"/>
              </a:lightRig>
            </a:scene3d>
            <a:sp3d extrusionH="57150" prstMaterial="softEdge">
              <a:bevelT w="25400" h="38100"/>
            </a:sp3d>
          </a:bodyPr>
          <a:lstStyle/>
          <a:p>
            <a:r>
              <a:rPr lang="pt-BR" b="1" dirty="0">
                <a:ln/>
                <a:solidFill>
                  <a:schemeClr val="accent4"/>
                </a:solidFill>
              </a:rPr>
              <a:t>Pontos finais humanitários</a:t>
            </a:r>
          </a:p>
        </p:txBody>
      </p:sp>
      <p:sp>
        <p:nvSpPr>
          <p:cNvPr id="4" name="Espaço Reservado para Texto 3">
            <a:extLst>
              <a:ext uri="{FF2B5EF4-FFF2-40B4-BE49-F238E27FC236}">
                <a16:creationId xmlns:a16="http://schemas.microsoft.com/office/drawing/2014/main" id="{95FE48EA-CE73-B754-2ABE-29926BCE7585}"/>
              </a:ext>
            </a:extLst>
          </p:cNvPr>
          <p:cNvSpPr>
            <a:spLocks noGrp="1"/>
          </p:cNvSpPr>
          <p:nvPr>
            <p:ph type="body" idx="1"/>
          </p:nvPr>
        </p:nvSpPr>
        <p:spPr>
          <a:xfrm>
            <a:off x="836676" y="1371600"/>
            <a:ext cx="10515600" cy="4495800"/>
          </a:xfrm>
        </p:spPr>
        <p:txBody>
          <a:bodyPr>
            <a:noAutofit/>
          </a:bodyPr>
          <a:lstStyle/>
          <a:p>
            <a:pPr>
              <a:spcBef>
                <a:spcPts val="600"/>
              </a:spcBef>
              <a:spcAft>
                <a:spcPts val="600"/>
              </a:spcAft>
            </a:pPr>
            <a:r>
              <a:rPr lang="pt-BR" sz="2000" b="1" dirty="0"/>
              <a:t>Definição:</a:t>
            </a:r>
          </a:p>
          <a:p>
            <a:pPr>
              <a:spcBef>
                <a:spcPts val="600"/>
              </a:spcBef>
              <a:spcAft>
                <a:spcPts val="600"/>
              </a:spcAft>
            </a:pPr>
            <a:r>
              <a:rPr lang="pt-BR" sz="2000" dirty="0"/>
              <a:t>O primeiro indicador em um experimento animal de dor severa, angústia severa, sofrimento ou morte iminente.</a:t>
            </a:r>
          </a:p>
          <a:p>
            <a:pPr>
              <a:spcBef>
                <a:spcPts val="600"/>
              </a:spcBef>
              <a:spcAft>
                <a:spcPts val="600"/>
              </a:spcAft>
            </a:pPr>
            <a:r>
              <a:rPr lang="pt-BR" sz="2000" b="1" dirty="0"/>
              <a:t>Conceito:</a:t>
            </a:r>
          </a:p>
          <a:p>
            <a:pPr>
              <a:spcBef>
                <a:spcPts val="600"/>
              </a:spcBef>
              <a:spcAft>
                <a:spcPts val="600"/>
              </a:spcAft>
            </a:pPr>
            <a:r>
              <a:rPr lang="pt-BR" sz="2000" dirty="0"/>
              <a:t>Uma estratégia de refinamento projetada para minimizar a dor, o sofrimento ou a angústia experimentada pelos animais durante um experimento.</a:t>
            </a:r>
          </a:p>
          <a:p>
            <a:pPr>
              <a:spcBef>
                <a:spcPts val="600"/>
              </a:spcBef>
              <a:spcAft>
                <a:spcPts val="600"/>
              </a:spcAft>
            </a:pPr>
            <a:r>
              <a:rPr lang="pt-BR" sz="2000" b="1" dirty="0"/>
              <a:t>Em quais situações devem ser aplicados?</a:t>
            </a:r>
          </a:p>
          <a:p>
            <a:pPr marL="457200" indent="-457200">
              <a:spcBef>
                <a:spcPts val="600"/>
              </a:spcBef>
              <a:spcAft>
                <a:spcPts val="600"/>
              </a:spcAft>
              <a:buFont typeface="+mj-lt"/>
              <a:buAutoNum type="arabicPeriod"/>
            </a:pPr>
            <a:r>
              <a:rPr lang="pt-BR" sz="1800" dirty="0"/>
              <a:t>Quando os objetivos científicos foram cumpridos e não há razão para continuar a investigação.</a:t>
            </a:r>
          </a:p>
          <a:p>
            <a:pPr marL="457200" indent="-457200">
              <a:spcBef>
                <a:spcPts val="600"/>
              </a:spcBef>
              <a:spcAft>
                <a:spcPts val="600"/>
              </a:spcAft>
              <a:buFont typeface="+mj-lt"/>
              <a:buAutoNum type="arabicPeriod"/>
            </a:pPr>
            <a:r>
              <a:rPr lang="pt-BR" sz="1800" dirty="0"/>
              <a:t>Quando ocorre um sofrimento inesperado. Nesta situação, o sofrimento não está relacionado com a experiência, mas é inesperado e não foi antecipado no delineamento experimental.</a:t>
            </a:r>
          </a:p>
          <a:p>
            <a:pPr marL="457200" indent="-457200">
              <a:spcBef>
                <a:spcPts val="600"/>
              </a:spcBef>
              <a:spcAft>
                <a:spcPts val="600"/>
              </a:spcAft>
              <a:buFont typeface="+mj-lt"/>
              <a:buAutoNum type="arabicPeriod"/>
            </a:pPr>
            <a:r>
              <a:rPr lang="pt-BR" sz="1800" dirty="0"/>
              <a:t>Quando o sofrimento foi antecipado no início do experimento, mas se tornou mais grave do que o previsto.</a:t>
            </a:r>
          </a:p>
          <a:p>
            <a:pPr marL="457200" indent="-457200">
              <a:spcBef>
                <a:spcPts val="600"/>
              </a:spcBef>
              <a:spcAft>
                <a:spcPts val="600"/>
              </a:spcAft>
              <a:buFont typeface="+mj-lt"/>
              <a:buAutoNum type="arabicPeriod"/>
            </a:pPr>
            <a:r>
              <a:rPr lang="pt-BR" sz="1800" dirty="0"/>
              <a:t>Quando a dor e/ou angústia são uma parte inerente do experimento e são antecipadas no início.</a:t>
            </a:r>
          </a:p>
        </p:txBody>
      </p:sp>
    </p:spTree>
    <p:extLst>
      <p:ext uri="{BB962C8B-B14F-4D97-AF65-F5344CB8AC3E}">
        <p14:creationId xmlns:p14="http://schemas.microsoft.com/office/powerpoint/2010/main" val="30018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C7BBB06-6463-EC5E-5887-5F4F76602942}"/>
              </a:ext>
            </a:extLst>
          </p:cNvPr>
          <p:cNvSpPr>
            <a:spLocks noGrp="1"/>
          </p:cNvSpPr>
          <p:nvPr>
            <p:ph type="title"/>
          </p:nvPr>
        </p:nvSpPr>
        <p:spPr>
          <a:xfrm>
            <a:off x="914400" y="533400"/>
            <a:ext cx="10210799" cy="697230"/>
          </a:xfrm>
        </p:spPr>
        <p:txBody>
          <a:bodyPr/>
          <a:lstStyle/>
          <a:p>
            <a:endParaRPr lang="pt-BR"/>
          </a:p>
        </p:txBody>
      </p:sp>
      <p:graphicFrame>
        <p:nvGraphicFramePr>
          <p:cNvPr id="5" name="Tabela 5">
            <a:extLst>
              <a:ext uri="{FF2B5EF4-FFF2-40B4-BE49-F238E27FC236}">
                <a16:creationId xmlns:a16="http://schemas.microsoft.com/office/drawing/2014/main" id="{D996ECF9-E10B-4FB4-C4BB-288E7EFF4295}"/>
              </a:ext>
            </a:extLst>
          </p:cNvPr>
          <p:cNvGraphicFramePr>
            <a:graphicFrameLocks noGrp="1"/>
          </p:cNvGraphicFramePr>
          <p:nvPr>
            <p:extLst>
              <p:ext uri="{D42A27DB-BD31-4B8C-83A1-F6EECF244321}">
                <p14:modId xmlns:p14="http://schemas.microsoft.com/office/powerpoint/2010/main" val="3770449707"/>
              </p:ext>
            </p:extLst>
          </p:nvPr>
        </p:nvGraphicFramePr>
        <p:xfrm>
          <a:off x="533400" y="304800"/>
          <a:ext cx="11125200" cy="6402266"/>
        </p:xfrm>
        <a:graphic>
          <a:graphicData uri="http://schemas.openxmlformats.org/drawingml/2006/table">
            <a:tbl>
              <a:tblPr firstRow="1" bandRow="1">
                <a:tableStyleId>{5C22544A-7EE6-4342-B048-85BDC9FD1C3A}</a:tableStyleId>
              </a:tblPr>
              <a:tblGrid>
                <a:gridCol w="1236398">
                  <a:extLst>
                    <a:ext uri="{9D8B030D-6E8A-4147-A177-3AD203B41FA5}">
                      <a16:colId xmlns:a16="http://schemas.microsoft.com/office/drawing/2014/main" val="4191707723"/>
                    </a:ext>
                  </a:extLst>
                </a:gridCol>
                <a:gridCol w="2859172">
                  <a:extLst>
                    <a:ext uri="{9D8B030D-6E8A-4147-A177-3AD203B41FA5}">
                      <a16:colId xmlns:a16="http://schemas.microsoft.com/office/drawing/2014/main" val="3557031255"/>
                    </a:ext>
                  </a:extLst>
                </a:gridCol>
                <a:gridCol w="4018296">
                  <a:extLst>
                    <a:ext uri="{9D8B030D-6E8A-4147-A177-3AD203B41FA5}">
                      <a16:colId xmlns:a16="http://schemas.microsoft.com/office/drawing/2014/main" val="700375871"/>
                    </a:ext>
                  </a:extLst>
                </a:gridCol>
                <a:gridCol w="3011334">
                  <a:extLst>
                    <a:ext uri="{9D8B030D-6E8A-4147-A177-3AD203B41FA5}">
                      <a16:colId xmlns:a16="http://schemas.microsoft.com/office/drawing/2014/main" val="494212526"/>
                    </a:ext>
                  </a:extLst>
                </a:gridCol>
              </a:tblGrid>
              <a:tr h="726245">
                <a:tc>
                  <a:txBody>
                    <a:bodyPr/>
                    <a:lstStyle/>
                    <a:p>
                      <a:endParaRPr lang="pt-BR" sz="1600" b="1" dirty="0"/>
                    </a:p>
                  </a:txBody>
                  <a:tcPr/>
                </a:tc>
                <a:tc>
                  <a:txBody>
                    <a:bodyPr/>
                    <a:lstStyle/>
                    <a:p>
                      <a:r>
                        <a:rPr lang="pt-BR" sz="1600" dirty="0"/>
                        <a:t>Definir</a:t>
                      </a:r>
                    </a:p>
                    <a:p>
                      <a:r>
                        <a:rPr lang="pt-BR" sz="1600" dirty="0"/>
                        <a:t>Qual o ponto final humanitário?</a:t>
                      </a:r>
                    </a:p>
                  </a:txBody>
                  <a:tcPr/>
                </a:tc>
                <a:tc>
                  <a:txBody>
                    <a:bodyPr/>
                    <a:lstStyle/>
                    <a:p>
                      <a:r>
                        <a:rPr lang="pt-BR" sz="1600" dirty="0"/>
                        <a:t>Determinar</a:t>
                      </a:r>
                    </a:p>
                    <a:p>
                      <a:r>
                        <a:rPr lang="pt-BR" sz="1600" dirty="0"/>
                        <a:t>Como o ponto final humanitário deve ser aplicado no experimento?</a:t>
                      </a:r>
                    </a:p>
                  </a:txBody>
                  <a:tcPr/>
                </a:tc>
                <a:tc>
                  <a:txBody>
                    <a:bodyPr/>
                    <a:lstStyle/>
                    <a:p>
                      <a:r>
                        <a:rPr lang="pt-BR" sz="1600" dirty="0"/>
                        <a:t>Identificar</a:t>
                      </a:r>
                    </a:p>
                    <a:p>
                      <a:r>
                        <a:rPr lang="pt-BR" sz="1600" dirty="0"/>
                        <a:t>Quem, como e quando?</a:t>
                      </a:r>
                    </a:p>
                  </a:txBody>
                  <a:tcPr/>
                </a:tc>
                <a:extLst>
                  <a:ext uri="{0D108BD9-81ED-4DB2-BD59-A6C34878D82A}">
                    <a16:rowId xmlns:a16="http://schemas.microsoft.com/office/drawing/2014/main" val="1154165876"/>
                  </a:ext>
                </a:extLst>
              </a:tr>
              <a:tr h="1573530">
                <a:tc>
                  <a:txBody>
                    <a:bodyPr/>
                    <a:lstStyle/>
                    <a:p>
                      <a:r>
                        <a:rPr lang="pt-BR" sz="1400" b="1" dirty="0"/>
                        <a:t>Ponto final científico</a:t>
                      </a:r>
                    </a:p>
                  </a:txBody>
                  <a:tcPr/>
                </a:tc>
                <a:tc>
                  <a:txBody>
                    <a:bodyPr/>
                    <a:lstStyle/>
                    <a:p>
                      <a:r>
                        <a:rPr lang="pt-BR" sz="1400" dirty="0"/>
                        <a:t>Os critérios utilizados para indicar o objetivo experimental foram alcançados.</a:t>
                      </a:r>
                    </a:p>
                  </a:txBody>
                  <a:tcPr/>
                </a:tc>
                <a:tc>
                  <a:txBody>
                    <a:bodyPr/>
                    <a:lstStyle/>
                    <a:p>
                      <a:r>
                        <a:rPr lang="pt-BR" sz="1400" dirty="0"/>
                        <a:t>Quais dados específicos e mínimos (por exemplo, P &lt;0,05) são necessários? Em que ponto não serão necessários mais dados? Como isso afeta o sofrimento esperado e a justificativa de custo-benefício?</a:t>
                      </a:r>
                    </a:p>
                  </a:txBody>
                  <a:tcPr/>
                </a:tc>
                <a:tc>
                  <a:txBody>
                    <a:bodyPr/>
                    <a:lstStyle/>
                    <a:p>
                      <a:r>
                        <a:rPr lang="pt-BR" sz="1400" dirty="0"/>
                        <a:t>Quem definirá o </a:t>
                      </a:r>
                      <a:r>
                        <a:rPr lang="pt-BR" sz="1400" dirty="0" err="1"/>
                        <a:t>endpoint</a:t>
                      </a:r>
                      <a:r>
                        <a:rPr lang="pt-BR" sz="1400" dirty="0"/>
                        <a:t> científico? (por exemplo, pesquisador responsável). Como e quando a coleta de dados será monitorada e como isso será relatado? Quem determinará quando o desfecho científico foi alcançado?</a:t>
                      </a:r>
                    </a:p>
                  </a:txBody>
                  <a:tcPr/>
                </a:tc>
                <a:extLst>
                  <a:ext uri="{0D108BD9-81ED-4DB2-BD59-A6C34878D82A}">
                    <a16:rowId xmlns:a16="http://schemas.microsoft.com/office/drawing/2014/main" val="2678205097"/>
                  </a:ext>
                </a:extLst>
              </a:tr>
              <a:tr h="1785352">
                <a:tc>
                  <a:txBody>
                    <a:bodyPr/>
                    <a:lstStyle/>
                    <a:p>
                      <a:r>
                        <a:rPr lang="pt-BR" sz="1400" b="1" dirty="0"/>
                        <a:t>Ponto final justificável</a:t>
                      </a:r>
                    </a:p>
                  </a:txBody>
                  <a:tcPr/>
                </a:tc>
                <a:tc>
                  <a:txBody>
                    <a:bodyPr/>
                    <a:lstStyle/>
                    <a:p>
                      <a:r>
                        <a:rPr lang="pt-BR" sz="1400" dirty="0"/>
                        <a:t>O nível máximo de sofrimento que pode ser justificado pelos benefícios esperados do experimento. Esse grau de sofrimento exigirá o término do experimento, mesmo que o objetivo científico ainda não tenha sido alcançado.</a:t>
                      </a:r>
                    </a:p>
                  </a:txBody>
                  <a:tcPr/>
                </a:tc>
                <a:tc>
                  <a:txBody>
                    <a:bodyPr/>
                    <a:lstStyle/>
                    <a:p>
                      <a:r>
                        <a:rPr lang="pt-BR" sz="1400" dirty="0"/>
                        <a:t>A CEUA deve realizar uma análise de custo/benefício de estudos que se espera que causem sofrimento. Os indicadores do limite de sofrimento justificável em animais devem ser determinados antes do início do estudo. Como qualquer sofrimento esperado poderia ser evitado, aliviado e/ou minimizado?</a:t>
                      </a:r>
                    </a:p>
                  </a:txBody>
                  <a:tcPr/>
                </a:tc>
                <a:tc>
                  <a:txBody>
                    <a:bodyPr/>
                    <a:lstStyle/>
                    <a:p>
                      <a:r>
                        <a:rPr lang="pt-BR" sz="1400" dirty="0"/>
                        <a:t>Quem é treinado para reconhecer o sofrimento esperado? Como eles reconhecerão e relatarão o desfecho justificável? Quem decidirá encerrar o experimento? Que ação deve ser tomada e quais alternativas estão disponíveis?</a:t>
                      </a:r>
                    </a:p>
                  </a:txBody>
                  <a:tcPr/>
                </a:tc>
                <a:extLst>
                  <a:ext uri="{0D108BD9-81ED-4DB2-BD59-A6C34878D82A}">
                    <a16:rowId xmlns:a16="http://schemas.microsoft.com/office/drawing/2014/main" val="2288431491"/>
                  </a:ext>
                </a:extLst>
              </a:tr>
              <a:tr h="2208994">
                <a:tc>
                  <a:txBody>
                    <a:bodyPr/>
                    <a:lstStyle/>
                    <a:p>
                      <a:r>
                        <a:rPr lang="pt-BR" sz="1400" b="1" dirty="0"/>
                        <a:t>Ponto final justificável</a:t>
                      </a:r>
                    </a:p>
                  </a:txBody>
                  <a:tcPr/>
                </a:tc>
                <a:tc>
                  <a:txBody>
                    <a:bodyPr/>
                    <a:lstStyle/>
                    <a:p>
                      <a:r>
                        <a:rPr lang="pt-BR" sz="1400" dirty="0"/>
                        <a:t>Um desfecho identificado por sofrimento inesperado que não está relacionado aos objetivos experimentais ou é diferente do esperado.</a:t>
                      </a:r>
                    </a:p>
                  </a:txBody>
                  <a:tcPr/>
                </a:tc>
                <a:tc>
                  <a:txBody>
                    <a:bodyPr/>
                    <a:lstStyle/>
                    <a:p>
                      <a:r>
                        <a:rPr lang="pt-BR" sz="1400" dirty="0"/>
                        <a:t>Indicadores gerais de dor e/ou sofrimento devem ser monitorados, além dos sinais específicos esperados. O experimento deve ser encerrado se ocorrerem eventos inesperados que, quando considerados em conjunto com o sofrimento esperado, resultem em sofrimento cumulativo além do justificado pelo custo-benefício ou se inesperado é provável que os eventos interfiram com a consecução do objetivo científico.</a:t>
                      </a:r>
                    </a:p>
                  </a:txBody>
                  <a:tcPr/>
                </a:tc>
                <a:tc>
                  <a:txBody>
                    <a:bodyPr/>
                    <a:lstStyle/>
                    <a:p>
                      <a:r>
                        <a:rPr lang="pt-BR" sz="1400" dirty="0"/>
                        <a:t>Quem é treinado para detectar dor e sofrimento inesperados? Quem determinará se o experimento deve continuar (por exemplo, veterinário precisará definir o sofrimento cumulativo e considerá-lo juntamente com o ponto final justificável acordado)? Que ação deve ser tomada e quais alternativas estão disponíveis?</a:t>
                      </a:r>
                    </a:p>
                  </a:txBody>
                  <a:tcPr/>
                </a:tc>
                <a:extLst>
                  <a:ext uri="{0D108BD9-81ED-4DB2-BD59-A6C34878D82A}">
                    <a16:rowId xmlns:a16="http://schemas.microsoft.com/office/drawing/2014/main" val="1736152338"/>
                  </a:ext>
                </a:extLst>
              </a:tr>
            </a:tbl>
          </a:graphicData>
        </a:graphic>
      </p:graphicFrame>
    </p:spTree>
    <p:extLst>
      <p:ext uri="{BB962C8B-B14F-4D97-AF65-F5344CB8AC3E}">
        <p14:creationId xmlns:p14="http://schemas.microsoft.com/office/powerpoint/2010/main" val="410850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Euthanasia in India: Legal aspect - iPleaders">
            <a:extLst>
              <a:ext uri="{FF2B5EF4-FFF2-40B4-BE49-F238E27FC236}">
                <a16:creationId xmlns:a16="http://schemas.microsoft.com/office/drawing/2014/main" id="{5B36E583-2A56-0211-8423-C91FA0A60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29" b="220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3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7576" y="1905000"/>
            <a:ext cx="3374135" cy="4271772"/>
          </a:xfrm>
          <a:prstGeom prst="rect">
            <a:avLst/>
          </a:prstGeom>
        </p:spPr>
      </p:pic>
      <p:sp>
        <p:nvSpPr>
          <p:cNvPr id="3" name="object 3"/>
          <p:cNvSpPr txBox="1">
            <a:spLocks noGrp="1"/>
          </p:cNvSpPr>
          <p:nvPr>
            <p:ph type="title"/>
          </p:nvPr>
        </p:nvSpPr>
        <p:spPr>
          <a:xfrm>
            <a:off x="4856226" y="609676"/>
            <a:ext cx="2479675" cy="697230"/>
          </a:xfrm>
          <a:prstGeom prst="rect">
            <a:avLst/>
          </a:prstGeom>
        </p:spPr>
        <p:txBody>
          <a:bodyPr vert="horz" wrap="square" lIns="0" tIns="13335" rIns="0" bIns="0" rtlCol="0">
            <a:spAutoFit/>
          </a:bodyPr>
          <a:lstStyle/>
          <a:p>
            <a:pPr marL="12700">
              <a:lnSpc>
                <a:spcPct val="100000"/>
              </a:lnSpc>
              <a:spcBef>
                <a:spcPts val="105"/>
              </a:spcBef>
            </a:pPr>
            <a:r>
              <a:rPr spc="-15" dirty="0"/>
              <a:t>Introdução</a:t>
            </a:r>
          </a:p>
        </p:txBody>
      </p:sp>
      <p:sp>
        <p:nvSpPr>
          <p:cNvPr id="4" name="object 4"/>
          <p:cNvSpPr txBox="1"/>
          <p:nvPr/>
        </p:nvSpPr>
        <p:spPr>
          <a:xfrm>
            <a:off x="916939" y="1802638"/>
            <a:ext cx="6557645" cy="3898900"/>
          </a:xfrm>
          <a:prstGeom prst="rect">
            <a:avLst/>
          </a:prstGeom>
        </p:spPr>
        <p:txBody>
          <a:bodyPr vert="horz" wrap="square" lIns="0" tIns="53975" rIns="0" bIns="0" rtlCol="0">
            <a:spAutoFit/>
          </a:bodyPr>
          <a:lstStyle/>
          <a:p>
            <a:pPr marL="241300" marR="5080" indent="-228600">
              <a:lnSpc>
                <a:spcPts val="2590"/>
              </a:lnSpc>
              <a:spcBef>
                <a:spcPts val="425"/>
              </a:spcBef>
              <a:buSzPct val="95833"/>
              <a:buFont typeface="Wingdings"/>
              <a:buChar char=""/>
              <a:tabLst>
                <a:tab pos="253365" algn="l"/>
              </a:tabLst>
            </a:pPr>
            <a:r>
              <a:rPr sz="2400" spc="-5" dirty="0">
                <a:latin typeface="Calibri"/>
                <a:cs typeface="Calibri"/>
              </a:rPr>
              <a:t>“Eutanásia”</a:t>
            </a:r>
            <a:r>
              <a:rPr sz="2400" spc="245" dirty="0">
                <a:latin typeface="Calibri"/>
                <a:cs typeface="Calibri"/>
              </a:rPr>
              <a:t> </a:t>
            </a:r>
            <a:r>
              <a:rPr sz="2400" dirty="0">
                <a:latin typeface="Calibri"/>
                <a:cs typeface="Calibri"/>
              </a:rPr>
              <a:t>–</a:t>
            </a:r>
            <a:r>
              <a:rPr sz="2400" spc="245" dirty="0">
                <a:latin typeface="Calibri"/>
                <a:cs typeface="Calibri"/>
              </a:rPr>
              <a:t> </a:t>
            </a:r>
            <a:r>
              <a:rPr sz="2400" spc="-10" dirty="0">
                <a:latin typeface="Calibri"/>
                <a:cs typeface="Calibri"/>
              </a:rPr>
              <a:t>primeira</a:t>
            </a:r>
            <a:r>
              <a:rPr sz="2400" spc="245" dirty="0">
                <a:latin typeface="Calibri"/>
                <a:cs typeface="Calibri"/>
              </a:rPr>
              <a:t> </a:t>
            </a:r>
            <a:r>
              <a:rPr sz="2400" spc="-5" dirty="0">
                <a:latin typeface="Calibri"/>
                <a:cs typeface="Calibri"/>
              </a:rPr>
              <a:t>menção</a:t>
            </a:r>
            <a:r>
              <a:rPr sz="2400" spc="240" dirty="0">
                <a:latin typeface="Calibri"/>
                <a:cs typeface="Calibri"/>
              </a:rPr>
              <a:t> </a:t>
            </a:r>
            <a:r>
              <a:rPr sz="2400" spc="-5" dirty="0">
                <a:latin typeface="Calibri"/>
                <a:cs typeface="Calibri"/>
              </a:rPr>
              <a:t>por</a:t>
            </a:r>
            <a:r>
              <a:rPr sz="2400" spc="240" dirty="0">
                <a:latin typeface="Calibri"/>
                <a:cs typeface="Calibri"/>
              </a:rPr>
              <a:t> </a:t>
            </a:r>
            <a:r>
              <a:rPr sz="2400" spc="-10" dirty="0">
                <a:latin typeface="Calibri"/>
                <a:cs typeface="Calibri"/>
              </a:rPr>
              <a:t>Francis</a:t>
            </a:r>
            <a:r>
              <a:rPr sz="2400" spc="245" dirty="0">
                <a:latin typeface="Calibri"/>
                <a:cs typeface="Calibri"/>
              </a:rPr>
              <a:t> </a:t>
            </a:r>
            <a:r>
              <a:rPr sz="2400" spc="-10" dirty="0">
                <a:latin typeface="Calibri"/>
                <a:cs typeface="Calibri"/>
              </a:rPr>
              <a:t>Bacon </a:t>
            </a:r>
            <a:r>
              <a:rPr sz="2400" spc="-530" dirty="0">
                <a:latin typeface="Calibri"/>
                <a:cs typeface="Calibri"/>
              </a:rPr>
              <a:t> </a:t>
            </a:r>
            <a:r>
              <a:rPr sz="2400" spc="-5" dirty="0">
                <a:latin typeface="Calibri"/>
                <a:cs typeface="Calibri"/>
              </a:rPr>
              <a:t>no</a:t>
            </a:r>
            <a:r>
              <a:rPr sz="2400" spc="-15" dirty="0">
                <a:latin typeface="Calibri"/>
                <a:cs typeface="Calibri"/>
              </a:rPr>
              <a:t> </a:t>
            </a:r>
            <a:r>
              <a:rPr sz="2400" spc="-5" dirty="0">
                <a:latin typeface="Calibri"/>
                <a:cs typeface="Calibri"/>
              </a:rPr>
              <a:t>século </a:t>
            </a:r>
            <a:r>
              <a:rPr sz="2400" spc="-10" dirty="0">
                <a:latin typeface="Calibri"/>
                <a:cs typeface="Calibri"/>
              </a:rPr>
              <a:t>XVII;</a:t>
            </a:r>
            <a:endParaRPr sz="2400" dirty="0">
              <a:latin typeface="Calibri"/>
              <a:cs typeface="Calibri"/>
            </a:endParaRPr>
          </a:p>
          <a:p>
            <a:pPr marL="241300" marR="5715" indent="-228600">
              <a:lnSpc>
                <a:spcPts val="2590"/>
              </a:lnSpc>
              <a:spcBef>
                <a:spcPts val="1015"/>
              </a:spcBef>
              <a:buSzPct val="95833"/>
              <a:buFont typeface="Wingdings"/>
              <a:buChar char=""/>
              <a:tabLst>
                <a:tab pos="253365" algn="l"/>
              </a:tabLst>
            </a:pPr>
            <a:r>
              <a:rPr sz="2400" spc="-5" dirty="0">
                <a:latin typeface="Calibri"/>
                <a:cs typeface="Calibri"/>
              </a:rPr>
              <a:t>Etimologia</a:t>
            </a:r>
            <a:r>
              <a:rPr sz="2400" spc="25" dirty="0">
                <a:latin typeface="Calibri"/>
                <a:cs typeface="Calibri"/>
              </a:rPr>
              <a:t> </a:t>
            </a:r>
            <a:r>
              <a:rPr sz="2400" spc="-10" dirty="0">
                <a:latin typeface="Calibri"/>
                <a:cs typeface="Calibri"/>
              </a:rPr>
              <a:t>(grego):</a:t>
            </a:r>
            <a:r>
              <a:rPr sz="2400" spc="45" dirty="0">
                <a:latin typeface="Calibri"/>
                <a:cs typeface="Calibri"/>
              </a:rPr>
              <a:t> </a:t>
            </a:r>
            <a:r>
              <a:rPr sz="2400" dirty="0">
                <a:latin typeface="Calibri"/>
                <a:cs typeface="Calibri"/>
              </a:rPr>
              <a:t>EU</a:t>
            </a:r>
            <a:r>
              <a:rPr sz="2400" spc="35" dirty="0">
                <a:latin typeface="Calibri"/>
                <a:cs typeface="Calibri"/>
              </a:rPr>
              <a:t> </a:t>
            </a:r>
            <a:r>
              <a:rPr sz="2400" dirty="0">
                <a:latin typeface="Calibri"/>
                <a:cs typeface="Calibri"/>
              </a:rPr>
              <a:t>=</a:t>
            </a:r>
            <a:r>
              <a:rPr sz="2400" spc="25" dirty="0">
                <a:latin typeface="Calibri"/>
                <a:cs typeface="Calibri"/>
              </a:rPr>
              <a:t> </a:t>
            </a:r>
            <a:r>
              <a:rPr sz="2400" spc="-5" dirty="0">
                <a:latin typeface="Calibri"/>
                <a:cs typeface="Calibri"/>
              </a:rPr>
              <a:t>bem</a:t>
            </a:r>
            <a:r>
              <a:rPr sz="2400" spc="50" dirty="0">
                <a:latin typeface="Calibri"/>
                <a:cs typeface="Calibri"/>
              </a:rPr>
              <a:t> </a:t>
            </a:r>
            <a:r>
              <a:rPr sz="2400" spc="-5" dirty="0">
                <a:latin typeface="Calibri"/>
                <a:cs typeface="Calibri"/>
              </a:rPr>
              <a:t>ou</a:t>
            </a:r>
            <a:r>
              <a:rPr sz="2400" spc="30" dirty="0">
                <a:latin typeface="Calibri"/>
                <a:cs typeface="Calibri"/>
              </a:rPr>
              <a:t> </a:t>
            </a:r>
            <a:r>
              <a:rPr sz="2400" spc="-5" dirty="0">
                <a:latin typeface="Calibri"/>
                <a:cs typeface="Calibri"/>
              </a:rPr>
              <a:t>boa;</a:t>
            </a:r>
            <a:r>
              <a:rPr sz="2400" spc="45" dirty="0">
                <a:latin typeface="Calibri"/>
                <a:cs typeface="Calibri"/>
              </a:rPr>
              <a:t> </a:t>
            </a:r>
            <a:r>
              <a:rPr sz="2400" spc="-40" dirty="0">
                <a:latin typeface="Calibri"/>
                <a:cs typeface="Calibri"/>
              </a:rPr>
              <a:t>THANATOS</a:t>
            </a:r>
            <a:r>
              <a:rPr sz="2400" spc="50" dirty="0">
                <a:latin typeface="Calibri"/>
                <a:cs typeface="Calibri"/>
              </a:rPr>
              <a:t> </a:t>
            </a:r>
            <a:r>
              <a:rPr sz="2400" dirty="0">
                <a:latin typeface="Calibri"/>
                <a:cs typeface="Calibri"/>
              </a:rPr>
              <a:t>= </a:t>
            </a:r>
            <a:r>
              <a:rPr sz="2400" spc="-530" dirty="0">
                <a:latin typeface="Calibri"/>
                <a:cs typeface="Calibri"/>
              </a:rPr>
              <a:t> </a:t>
            </a:r>
            <a:r>
              <a:rPr sz="2400" spc="-5" dirty="0">
                <a:latin typeface="Calibri"/>
                <a:cs typeface="Calibri"/>
              </a:rPr>
              <a:t>morte;</a:t>
            </a:r>
            <a:endParaRPr sz="2400" dirty="0">
              <a:latin typeface="Calibri"/>
              <a:cs typeface="Calibri"/>
            </a:endParaRPr>
          </a:p>
          <a:p>
            <a:pPr marL="469900" marR="5080" indent="-457834">
              <a:lnSpc>
                <a:spcPct val="150100"/>
              </a:lnSpc>
              <a:spcBef>
                <a:spcPts val="515"/>
              </a:spcBef>
              <a:buFont typeface="Arial MT"/>
              <a:buChar char="•"/>
              <a:tabLst>
                <a:tab pos="469900" algn="l"/>
                <a:tab pos="470534" algn="l"/>
                <a:tab pos="1682750" algn="l"/>
                <a:tab pos="1966595" algn="l"/>
                <a:tab pos="3013710" algn="l"/>
                <a:tab pos="3455670" algn="l"/>
                <a:tab pos="4441825" algn="l"/>
                <a:tab pos="4889500" algn="l"/>
                <a:tab pos="6226810" algn="l"/>
              </a:tabLst>
            </a:pPr>
            <a:r>
              <a:rPr sz="2400" spc="-5" dirty="0">
                <a:latin typeface="Calibri"/>
                <a:cs typeface="Calibri"/>
              </a:rPr>
              <a:t>S</a:t>
            </a:r>
            <a:r>
              <a:rPr sz="2400" dirty="0">
                <a:latin typeface="Calibri"/>
                <a:cs typeface="Calibri"/>
              </a:rPr>
              <a:t>egundo	a	</a:t>
            </a:r>
            <a:r>
              <a:rPr sz="2400" spc="-5" dirty="0">
                <a:latin typeface="Calibri"/>
                <a:cs typeface="Calibri"/>
              </a:rPr>
              <a:t>Di</a:t>
            </a:r>
            <a:r>
              <a:rPr sz="2400" spc="-35" dirty="0">
                <a:latin typeface="Calibri"/>
                <a:cs typeface="Calibri"/>
              </a:rPr>
              <a:t>r</a:t>
            </a:r>
            <a:r>
              <a:rPr sz="2400" dirty="0">
                <a:latin typeface="Calibri"/>
                <a:cs typeface="Calibri"/>
              </a:rPr>
              <a:t>etriz	</a:t>
            </a:r>
            <a:r>
              <a:rPr sz="2400" spc="-5" dirty="0">
                <a:latin typeface="Calibri"/>
                <a:cs typeface="Calibri"/>
              </a:rPr>
              <a:t>d</a:t>
            </a:r>
            <a:r>
              <a:rPr sz="2400" dirty="0">
                <a:latin typeface="Calibri"/>
                <a:cs typeface="Calibri"/>
              </a:rPr>
              <a:t>a	</a:t>
            </a:r>
            <a:r>
              <a:rPr sz="2400" spc="-5" dirty="0">
                <a:latin typeface="Calibri"/>
                <a:cs typeface="Calibri"/>
              </a:rPr>
              <a:t>p</a:t>
            </a:r>
            <a:r>
              <a:rPr sz="2400" spc="-50" dirty="0">
                <a:latin typeface="Calibri"/>
                <a:cs typeface="Calibri"/>
              </a:rPr>
              <a:t>r</a:t>
            </a:r>
            <a:r>
              <a:rPr sz="2400" spc="-25" dirty="0">
                <a:latin typeface="Calibri"/>
                <a:cs typeface="Calibri"/>
              </a:rPr>
              <a:t>á</a:t>
            </a:r>
            <a:r>
              <a:rPr sz="2400" dirty="0">
                <a:latin typeface="Calibri"/>
                <a:cs typeface="Calibri"/>
              </a:rPr>
              <a:t>ti</a:t>
            </a:r>
            <a:r>
              <a:rPr sz="2400" spc="-20" dirty="0">
                <a:latin typeface="Calibri"/>
                <a:cs typeface="Calibri"/>
              </a:rPr>
              <a:t>c</a:t>
            </a:r>
            <a:r>
              <a:rPr sz="2400" dirty="0">
                <a:latin typeface="Calibri"/>
                <a:cs typeface="Calibri"/>
              </a:rPr>
              <a:t>a	</a:t>
            </a:r>
            <a:r>
              <a:rPr sz="2400" spc="-5" dirty="0">
                <a:latin typeface="Calibri"/>
                <a:cs typeface="Calibri"/>
              </a:rPr>
              <a:t>d</a:t>
            </a:r>
            <a:r>
              <a:rPr sz="2400" dirty="0">
                <a:latin typeface="Calibri"/>
                <a:cs typeface="Calibri"/>
              </a:rPr>
              <a:t>e	eu</a:t>
            </a:r>
            <a:r>
              <a:rPr sz="2400" spc="-20" dirty="0">
                <a:latin typeface="Calibri"/>
                <a:cs typeface="Calibri"/>
              </a:rPr>
              <a:t>t</a:t>
            </a:r>
            <a:r>
              <a:rPr sz="2400" dirty="0">
                <a:latin typeface="Calibri"/>
                <a:cs typeface="Calibri"/>
              </a:rPr>
              <a:t>anásia	</a:t>
            </a:r>
            <a:r>
              <a:rPr sz="2400" spc="-15" dirty="0">
                <a:latin typeface="Calibri"/>
                <a:cs typeface="Calibri"/>
              </a:rPr>
              <a:t>do  </a:t>
            </a:r>
            <a:r>
              <a:rPr sz="2400" spc="-10" dirty="0">
                <a:latin typeface="Calibri"/>
                <a:cs typeface="Calibri"/>
              </a:rPr>
              <a:t>CONCEA</a:t>
            </a:r>
            <a:r>
              <a:rPr sz="2400" spc="-30" dirty="0">
                <a:latin typeface="Calibri"/>
                <a:cs typeface="Calibri"/>
              </a:rPr>
              <a:t> </a:t>
            </a:r>
            <a:r>
              <a:rPr sz="2400" dirty="0">
                <a:latin typeface="Calibri"/>
                <a:cs typeface="Calibri"/>
              </a:rPr>
              <a:t>(RN</a:t>
            </a:r>
            <a:r>
              <a:rPr sz="2400" spc="-20" dirty="0">
                <a:latin typeface="Calibri"/>
                <a:cs typeface="Calibri"/>
              </a:rPr>
              <a:t> </a:t>
            </a:r>
            <a:r>
              <a:rPr sz="2400" spc="-5" dirty="0">
                <a:latin typeface="Calibri"/>
                <a:cs typeface="Calibri"/>
              </a:rPr>
              <a:t>37</a:t>
            </a:r>
            <a:r>
              <a:rPr sz="2400" spc="-10" dirty="0">
                <a:latin typeface="Calibri"/>
                <a:cs typeface="Calibri"/>
              </a:rPr>
              <a:t> </a:t>
            </a:r>
            <a:r>
              <a:rPr sz="2400" dirty="0">
                <a:latin typeface="Calibri"/>
                <a:cs typeface="Calibri"/>
              </a:rPr>
              <a:t>-</a:t>
            </a:r>
            <a:r>
              <a:rPr sz="2400" spc="-15" dirty="0">
                <a:latin typeface="Calibri"/>
                <a:cs typeface="Calibri"/>
              </a:rPr>
              <a:t> </a:t>
            </a:r>
            <a:r>
              <a:rPr sz="2400" spc="-5" dirty="0">
                <a:latin typeface="Calibri"/>
                <a:cs typeface="Calibri"/>
              </a:rPr>
              <a:t>2018):</a:t>
            </a:r>
            <a:endParaRPr sz="2400" dirty="0">
              <a:latin typeface="Calibri"/>
              <a:cs typeface="Calibri"/>
            </a:endParaRPr>
          </a:p>
          <a:p>
            <a:pPr>
              <a:lnSpc>
                <a:spcPct val="100000"/>
              </a:lnSpc>
              <a:spcBef>
                <a:spcPts val="55"/>
              </a:spcBef>
            </a:pPr>
            <a:endParaRPr sz="1950" dirty="0">
              <a:latin typeface="Calibri"/>
              <a:cs typeface="Calibri"/>
            </a:endParaRPr>
          </a:p>
          <a:p>
            <a:pPr marL="68580" algn="ctr">
              <a:lnSpc>
                <a:spcPct val="100000"/>
              </a:lnSpc>
            </a:pPr>
            <a:r>
              <a:rPr sz="2400" b="1" i="1" spc="-10" dirty="0">
                <a:solidFill>
                  <a:srgbClr val="006FC0"/>
                </a:solidFill>
                <a:latin typeface="Calibri"/>
                <a:cs typeface="Calibri"/>
              </a:rPr>
              <a:t>“Constitui-se</a:t>
            </a:r>
            <a:r>
              <a:rPr sz="2400" b="1" i="1" spc="30" dirty="0">
                <a:solidFill>
                  <a:srgbClr val="006FC0"/>
                </a:solidFill>
                <a:latin typeface="Calibri"/>
                <a:cs typeface="Calibri"/>
              </a:rPr>
              <a:t> </a:t>
            </a:r>
            <a:r>
              <a:rPr sz="2400" b="1" i="1" spc="-5" dirty="0">
                <a:solidFill>
                  <a:srgbClr val="006FC0"/>
                </a:solidFill>
                <a:latin typeface="Calibri"/>
                <a:cs typeface="Calibri"/>
              </a:rPr>
              <a:t>no</a:t>
            </a:r>
            <a:r>
              <a:rPr sz="2400" b="1" i="1" spc="-15" dirty="0">
                <a:solidFill>
                  <a:srgbClr val="006FC0"/>
                </a:solidFill>
                <a:latin typeface="Calibri"/>
                <a:cs typeface="Calibri"/>
              </a:rPr>
              <a:t> </a:t>
            </a:r>
            <a:r>
              <a:rPr sz="2400" b="1" i="1" dirty="0">
                <a:solidFill>
                  <a:srgbClr val="006FC0"/>
                </a:solidFill>
                <a:latin typeface="Calibri"/>
                <a:cs typeface="Calibri"/>
              </a:rPr>
              <a:t>modo</a:t>
            </a:r>
            <a:r>
              <a:rPr sz="2400" b="1" i="1" spc="-20" dirty="0">
                <a:solidFill>
                  <a:srgbClr val="006FC0"/>
                </a:solidFill>
                <a:latin typeface="Calibri"/>
                <a:cs typeface="Calibri"/>
              </a:rPr>
              <a:t> </a:t>
            </a:r>
            <a:r>
              <a:rPr sz="2400" b="1" i="1" spc="-10" dirty="0">
                <a:solidFill>
                  <a:srgbClr val="006FC0"/>
                </a:solidFill>
                <a:latin typeface="Calibri"/>
                <a:cs typeface="Calibri"/>
              </a:rPr>
              <a:t>humanitário</a:t>
            </a:r>
            <a:r>
              <a:rPr sz="2400" b="1" i="1" spc="-25" dirty="0">
                <a:solidFill>
                  <a:srgbClr val="006FC0"/>
                </a:solidFill>
                <a:latin typeface="Calibri"/>
                <a:cs typeface="Calibri"/>
              </a:rPr>
              <a:t> </a:t>
            </a:r>
            <a:r>
              <a:rPr sz="2400" b="1" i="1" dirty="0">
                <a:solidFill>
                  <a:srgbClr val="006FC0"/>
                </a:solidFill>
                <a:latin typeface="Calibri"/>
                <a:cs typeface="Calibri"/>
              </a:rPr>
              <a:t>de</a:t>
            </a:r>
            <a:r>
              <a:rPr sz="2400" b="1" i="1" spc="-15" dirty="0">
                <a:solidFill>
                  <a:srgbClr val="006FC0"/>
                </a:solidFill>
                <a:latin typeface="Calibri"/>
                <a:cs typeface="Calibri"/>
              </a:rPr>
              <a:t> </a:t>
            </a:r>
            <a:r>
              <a:rPr sz="2400" b="1" i="1" spc="-5" dirty="0">
                <a:solidFill>
                  <a:srgbClr val="006FC0"/>
                </a:solidFill>
                <a:latin typeface="Calibri"/>
                <a:cs typeface="Calibri"/>
              </a:rPr>
              <a:t>matar</a:t>
            </a:r>
            <a:r>
              <a:rPr sz="2400" b="1" i="1" spc="-15" dirty="0">
                <a:solidFill>
                  <a:srgbClr val="006FC0"/>
                </a:solidFill>
                <a:latin typeface="Calibri"/>
                <a:cs typeface="Calibri"/>
              </a:rPr>
              <a:t> </a:t>
            </a:r>
            <a:r>
              <a:rPr sz="2400" b="1" i="1" dirty="0">
                <a:solidFill>
                  <a:srgbClr val="006FC0"/>
                </a:solidFill>
                <a:latin typeface="Calibri"/>
                <a:cs typeface="Calibri"/>
              </a:rPr>
              <a:t>o</a:t>
            </a:r>
            <a:endParaRPr sz="2400" dirty="0">
              <a:latin typeface="Calibri"/>
              <a:cs typeface="Calibri"/>
            </a:endParaRPr>
          </a:p>
          <a:p>
            <a:pPr algn="ctr">
              <a:lnSpc>
                <a:spcPct val="100000"/>
              </a:lnSpc>
              <a:spcBef>
                <a:spcPts val="1445"/>
              </a:spcBef>
            </a:pPr>
            <a:r>
              <a:rPr sz="2400" b="1" i="1" dirty="0">
                <a:solidFill>
                  <a:srgbClr val="006FC0"/>
                </a:solidFill>
                <a:latin typeface="Calibri"/>
                <a:cs typeface="Calibri"/>
              </a:rPr>
              <a:t>animal,</a:t>
            </a:r>
            <a:r>
              <a:rPr sz="2400" b="1" i="1" spc="-35" dirty="0">
                <a:solidFill>
                  <a:srgbClr val="006FC0"/>
                </a:solidFill>
                <a:latin typeface="Calibri"/>
                <a:cs typeface="Calibri"/>
              </a:rPr>
              <a:t> </a:t>
            </a:r>
            <a:r>
              <a:rPr sz="2400" b="1" i="1" spc="-5" dirty="0">
                <a:solidFill>
                  <a:srgbClr val="006FC0"/>
                </a:solidFill>
                <a:latin typeface="Calibri"/>
                <a:cs typeface="Calibri"/>
              </a:rPr>
              <a:t>sem</a:t>
            </a:r>
            <a:r>
              <a:rPr sz="2400" b="1" i="1" spc="-20" dirty="0">
                <a:solidFill>
                  <a:srgbClr val="006FC0"/>
                </a:solidFill>
                <a:latin typeface="Calibri"/>
                <a:cs typeface="Calibri"/>
              </a:rPr>
              <a:t> </a:t>
            </a:r>
            <a:r>
              <a:rPr sz="2400" b="1" i="1" dirty="0">
                <a:solidFill>
                  <a:srgbClr val="006FC0"/>
                </a:solidFill>
                <a:latin typeface="Calibri"/>
                <a:cs typeface="Calibri"/>
              </a:rPr>
              <a:t>dor</a:t>
            </a:r>
            <a:r>
              <a:rPr sz="2400" b="1" i="1" spc="-15" dirty="0">
                <a:solidFill>
                  <a:srgbClr val="006FC0"/>
                </a:solidFill>
                <a:latin typeface="Calibri"/>
                <a:cs typeface="Calibri"/>
              </a:rPr>
              <a:t> </a:t>
            </a:r>
            <a:r>
              <a:rPr sz="2400" b="1" i="1" dirty="0">
                <a:solidFill>
                  <a:srgbClr val="006FC0"/>
                </a:solidFill>
                <a:latin typeface="Calibri"/>
                <a:cs typeface="Calibri"/>
              </a:rPr>
              <a:t>e</a:t>
            </a:r>
            <a:r>
              <a:rPr sz="2400" b="1" i="1" spc="-15" dirty="0">
                <a:solidFill>
                  <a:srgbClr val="006FC0"/>
                </a:solidFill>
                <a:latin typeface="Calibri"/>
                <a:cs typeface="Calibri"/>
              </a:rPr>
              <a:t> com</a:t>
            </a:r>
            <a:r>
              <a:rPr sz="2400" b="1" i="1" spc="-10" dirty="0">
                <a:solidFill>
                  <a:srgbClr val="006FC0"/>
                </a:solidFill>
                <a:latin typeface="Calibri"/>
                <a:cs typeface="Calibri"/>
              </a:rPr>
              <a:t> </a:t>
            </a:r>
            <a:r>
              <a:rPr sz="2400" b="1" i="1" spc="-5" dirty="0">
                <a:solidFill>
                  <a:srgbClr val="006FC0"/>
                </a:solidFill>
                <a:latin typeface="Calibri"/>
                <a:cs typeface="Calibri"/>
              </a:rPr>
              <a:t>mínimo</a:t>
            </a:r>
            <a:r>
              <a:rPr sz="2400" b="1" i="1" spc="-25" dirty="0">
                <a:solidFill>
                  <a:srgbClr val="006FC0"/>
                </a:solidFill>
                <a:latin typeface="Calibri"/>
                <a:cs typeface="Calibri"/>
              </a:rPr>
              <a:t> </a:t>
            </a:r>
            <a:r>
              <a:rPr sz="2400" b="1" i="1" spc="-30" dirty="0">
                <a:solidFill>
                  <a:srgbClr val="006FC0"/>
                </a:solidFill>
                <a:latin typeface="Calibri"/>
                <a:cs typeface="Calibri"/>
              </a:rPr>
              <a:t>estresse”.</a:t>
            </a:r>
            <a:endParaRPr sz="24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0664" y="2764358"/>
            <a:ext cx="2153920" cy="1198245"/>
          </a:xfrm>
          <a:prstGeom prst="rect">
            <a:avLst/>
          </a:prstGeom>
        </p:spPr>
        <p:txBody>
          <a:bodyPr vert="horz" wrap="square" lIns="0" tIns="13335" rIns="0" bIns="0" rtlCol="0">
            <a:spAutoFit/>
          </a:bodyPr>
          <a:lstStyle/>
          <a:p>
            <a:pPr marL="12700">
              <a:lnSpc>
                <a:spcPts val="5095"/>
              </a:lnSpc>
              <a:spcBef>
                <a:spcPts val="105"/>
              </a:spcBef>
            </a:pPr>
            <a:r>
              <a:rPr spc="-40" dirty="0">
                <a:solidFill>
                  <a:srgbClr val="4471C4"/>
                </a:solidFill>
              </a:rPr>
              <a:t>Eutanásia</a:t>
            </a:r>
          </a:p>
          <a:p>
            <a:pPr marL="154305">
              <a:lnSpc>
                <a:spcPts val="4135"/>
              </a:lnSpc>
            </a:pPr>
            <a:r>
              <a:rPr sz="3600" spc="-25" dirty="0">
                <a:solidFill>
                  <a:srgbClr val="4471C4"/>
                </a:solidFill>
              </a:rPr>
              <a:t>Legislação</a:t>
            </a:r>
            <a:endParaRPr sz="3600"/>
          </a:p>
        </p:txBody>
      </p:sp>
      <p:sp>
        <p:nvSpPr>
          <p:cNvPr id="3" name="object 3"/>
          <p:cNvSpPr txBox="1"/>
          <p:nvPr/>
        </p:nvSpPr>
        <p:spPr>
          <a:xfrm>
            <a:off x="5055489" y="1331721"/>
            <a:ext cx="6222365" cy="1154430"/>
          </a:xfrm>
          <a:prstGeom prst="rect">
            <a:avLst/>
          </a:prstGeom>
        </p:spPr>
        <p:txBody>
          <a:bodyPr vert="horz" wrap="square" lIns="0" tIns="43180" rIns="0" bIns="0" rtlCol="0">
            <a:spAutoFit/>
          </a:bodyPr>
          <a:lstStyle/>
          <a:p>
            <a:pPr marL="241300" marR="5080" indent="-228600" algn="just">
              <a:lnSpc>
                <a:spcPct val="90000"/>
              </a:lnSpc>
              <a:spcBef>
                <a:spcPts val="340"/>
              </a:spcBef>
              <a:buFont typeface="Wingdings"/>
              <a:buChar char=""/>
              <a:tabLst>
                <a:tab pos="241300" algn="l"/>
              </a:tabLst>
            </a:pPr>
            <a:r>
              <a:rPr sz="2000" spc="-5" dirty="0">
                <a:latin typeface="Calibri"/>
                <a:cs typeface="Calibri"/>
              </a:rPr>
              <a:t>Resolução </a:t>
            </a:r>
            <a:r>
              <a:rPr sz="2000" spc="-10" dirty="0">
                <a:latin typeface="Calibri"/>
                <a:cs typeface="Calibri"/>
              </a:rPr>
              <a:t>Normativa </a:t>
            </a:r>
            <a:r>
              <a:rPr sz="2000" dirty="0">
                <a:latin typeface="Calibri"/>
                <a:cs typeface="Calibri"/>
              </a:rPr>
              <a:t>nº 37, de 15 de </a:t>
            </a:r>
            <a:r>
              <a:rPr sz="2000" spc="-20" dirty="0">
                <a:latin typeface="Calibri"/>
                <a:cs typeface="Calibri"/>
              </a:rPr>
              <a:t>fevereiro </a:t>
            </a:r>
            <a:r>
              <a:rPr sz="2000" dirty="0">
                <a:latin typeface="Calibri"/>
                <a:cs typeface="Calibri"/>
              </a:rPr>
              <a:t>de </a:t>
            </a:r>
            <a:r>
              <a:rPr sz="2000" spc="-5" dirty="0">
                <a:latin typeface="Calibri"/>
                <a:cs typeface="Calibri"/>
              </a:rPr>
              <a:t>2018, </a:t>
            </a:r>
            <a:r>
              <a:rPr sz="2000" dirty="0">
                <a:latin typeface="Calibri"/>
                <a:cs typeface="Calibri"/>
              </a:rPr>
              <a:t> que</a:t>
            </a:r>
            <a:r>
              <a:rPr sz="2000" spc="5" dirty="0">
                <a:latin typeface="Calibri"/>
                <a:cs typeface="Calibri"/>
              </a:rPr>
              <a:t> </a:t>
            </a:r>
            <a:r>
              <a:rPr sz="2000" spc="-15" dirty="0">
                <a:latin typeface="Calibri"/>
                <a:cs typeface="Calibri"/>
              </a:rPr>
              <a:t>baixa</a:t>
            </a:r>
            <a:r>
              <a:rPr sz="2000" spc="-10" dirty="0">
                <a:latin typeface="Calibri"/>
                <a:cs typeface="Calibri"/>
              </a:rPr>
              <a:t> </a:t>
            </a:r>
            <a:r>
              <a:rPr sz="2000" dirty="0">
                <a:latin typeface="Calibri"/>
                <a:cs typeface="Calibri"/>
              </a:rPr>
              <a:t>a</a:t>
            </a:r>
            <a:r>
              <a:rPr sz="2000" spc="5" dirty="0">
                <a:latin typeface="Calibri"/>
                <a:cs typeface="Calibri"/>
              </a:rPr>
              <a:t> </a:t>
            </a:r>
            <a:r>
              <a:rPr sz="2000" spc="-15" dirty="0">
                <a:latin typeface="Calibri"/>
                <a:cs typeface="Calibri"/>
              </a:rPr>
              <a:t>nova</a:t>
            </a:r>
            <a:r>
              <a:rPr sz="2000" spc="-10" dirty="0">
                <a:latin typeface="Calibri"/>
                <a:cs typeface="Calibri"/>
              </a:rPr>
              <a:t> </a:t>
            </a:r>
            <a:r>
              <a:rPr sz="2000" b="1" spc="-10" dirty="0">
                <a:latin typeface="Calibri"/>
                <a:cs typeface="Calibri"/>
              </a:rPr>
              <a:t>Diretriz</a:t>
            </a:r>
            <a:r>
              <a:rPr sz="2000" b="1" spc="-5" dirty="0">
                <a:latin typeface="Calibri"/>
                <a:cs typeface="Calibri"/>
              </a:rPr>
              <a:t> da</a:t>
            </a:r>
            <a:r>
              <a:rPr sz="2000" b="1" dirty="0">
                <a:latin typeface="Calibri"/>
                <a:cs typeface="Calibri"/>
              </a:rPr>
              <a:t> </a:t>
            </a:r>
            <a:r>
              <a:rPr sz="2000" b="1" spc="-15" dirty="0">
                <a:latin typeface="Calibri"/>
                <a:cs typeface="Calibri"/>
              </a:rPr>
              <a:t>Prática</a:t>
            </a:r>
            <a:r>
              <a:rPr sz="2000" b="1" spc="-10" dirty="0">
                <a:latin typeface="Calibri"/>
                <a:cs typeface="Calibri"/>
              </a:rPr>
              <a:t> </a:t>
            </a:r>
            <a:r>
              <a:rPr sz="2000" b="1" dirty="0">
                <a:latin typeface="Calibri"/>
                <a:cs typeface="Calibri"/>
              </a:rPr>
              <a:t>de</a:t>
            </a:r>
            <a:r>
              <a:rPr sz="2000" b="1" spc="5" dirty="0">
                <a:latin typeface="Calibri"/>
                <a:cs typeface="Calibri"/>
              </a:rPr>
              <a:t> </a:t>
            </a:r>
            <a:r>
              <a:rPr sz="2000" b="1" spc="-5" dirty="0">
                <a:latin typeface="Calibri"/>
                <a:cs typeface="Calibri"/>
              </a:rPr>
              <a:t>Eutanásia</a:t>
            </a:r>
            <a:r>
              <a:rPr sz="2000" b="1" dirty="0">
                <a:latin typeface="Calibri"/>
                <a:cs typeface="Calibri"/>
              </a:rPr>
              <a:t> do </a:t>
            </a:r>
            <a:r>
              <a:rPr sz="2000" b="1" spc="5" dirty="0">
                <a:latin typeface="Calibri"/>
                <a:cs typeface="Calibri"/>
              </a:rPr>
              <a:t> </a:t>
            </a:r>
            <a:r>
              <a:rPr sz="2000" b="1" spc="-5" dirty="0">
                <a:latin typeface="Calibri"/>
                <a:cs typeface="Calibri"/>
              </a:rPr>
              <a:t>Concea </a:t>
            </a:r>
            <a:r>
              <a:rPr sz="2000" dirty="0">
                <a:latin typeface="Calibri"/>
                <a:cs typeface="Calibri"/>
              </a:rPr>
              <a:t>e </a:t>
            </a:r>
            <a:r>
              <a:rPr sz="2000" spc="-20" dirty="0">
                <a:latin typeface="Calibri"/>
                <a:cs typeface="Calibri"/>
              </a:rPr>
              <a:t>revoga </a:t>
            </a:r>
            <a:r>
              <a:rPr sz="2000" dirty="0">
                <a:latin typeface="Calibri"/>
                <a:cs typeface="Calibri"/>
              </a:rPr>
              <a:t>a </a:t>
            </a:r>
            <a:r>
              <a:rPr sz="2000" spc="-10" dirty="0">
                <a:latin typeface="Calibri"/>
                <a:cs typeface="Calibri"/>
              </a:rPr>
              <a:t>Resolução Normativa </a:t>
            </a:r>
            <a:r>
              <a:rPr sz="2000" spc="-5" dirty="0">
                <a:latin typeface="Calibri"/>
                <a:cs typeface="Calibri"/>
              </a:rPr>
              <a:t>nº </a:t>
            </a:r>
            <a:r>
              <a:rPr sz="2000" dirty="0">
                <a:latin typeface="Calibri"/>
                <a:cs typeface="Calibri"/>
              </a:rPr>
              <a:t>13, de 20 de </a:t>
            </a:r>
            <a:r>
              <a:rPr sz="2000" spc="5" dirty="0">
                <a:latin typeface="Calibri"/>
                <a:cs typeface="Calibri"/>
              </a:rPr>
              <a:t> </a:t>
            </a:r>
            <a:r>
              <a:rPr sz="2000" spc="-15" dirty="0">
                <a:latin typeface="Calibri"/>
                <a:cs typeface="Calibri"/>
              </a:rPr>
              <a:t>setembro</a:t>
            </a:r>
            <a:r>
              <a:rPr sz="2000" spc="10" dirty="0">
                <a:latin typeface="Calibri"/>
                <a:cs typeface="Calibri"/>
              </a:rPr>
              <a:t> </a:t>
            </a:r>
            <a:r>
              <a:rPr sz="2000" dirty="0">
                <a:latin typeface="Calibri"/>
                <a:cs typeface="Calibri"/>
              </a:rPr>
              <a:t>de 2013;</a:t>
            </a:r>
          </a:p>
        </p:txBody>
      </p:sp>
      <p:sp>
        <p:nvSpPr>
          <p:cNvPr id="4" name="object 4"/>
          <p:cNvSpPr txBox="1"/>
          <p:nvPr/>
        </p:nvSpPr>
        <p:spPr>
          <a:xfrm>
            <a:off x="5055489" y="2958211"/>
            <a:ext cx="6221095" cy="880110"/>
          </a:xfrm>
          <a:prstGeom prst="rect">
            <a:avLst/>
          </a:prstGeom>
        </p:spPr>
        <p:txBody>
          <a:bodyPr vert="horz" wrap="square" lIns="0" tIns="47625" rIns="0" bIns="0" rtlCol="0">
            <a:spAutoFit/>
          </a:bodyPr>
          <a:lstStyle/>
          <a:p>
            <a:pPr marL="241300" marR="5080" indent="-228600" algn="just">
              <a:lnSpc>
                <a:spcPts val="2160"/>
              </a:lnSpc>
              <a:spcBef>
                <a:spcPts val="375"/>
              </a:spcBef>
              <a:buFont typeface="Wingdings"/>
              <a:buChar char=""/>
              <a:tabLst>
                <a:tab pos="241300" algn="l"/>
              </a:tabLst>
            </a:pPr>
            <a:r>
              <a:rPr sz="2000" spc="-5" dirty="0">
                <a:latin typeface="Calibri"/>
                <a:cs typeface="Calibri"/>
              </a:rPr>
              <a:t>Resolução CFMV </a:t>
            </a:r>
            <a:r>
              <a:rPr sz="2000" dirty="0">
                <a:latin typeface="Calibri"/>
                <a:cs typeface="Calibri"/>
              </a:rPr>
              <a:t>nº </a:t>
            </a:r>
            <a:r>
              <a:rPr sz="2000" spc="-5" dirty="0">
                <a:latin typeface="Calibri"/>
                <a:cs typeface="Calibri"/>
              </a:rPr>
              <a:t>1000, de </a:t>
            </a:r>
            <a:r>
              <a:rPr sz="2000" dirty="0">
                <a:latin typeface="Calibri"/>
                <a:cs typeface="Calibri"/>
              </a:rPr>
              <a:t>11 de Maio de </a:t>
            </a:r>
            <a:r>
              <a:rPr sz="2000" spc="-5" dirty="0">
                <a:latin typeface="Calibri"/>
                <a:cs typeface="Calibri"/>
              </a:rPr>
              <a:t>2012, dispõe </a:t>
            </a:r>
            <a:r>
              <a:rPr sz="2000" dirty="0">
                <a:latin typeface="Calibri"/>
                <a:cs typeface="Calibri"/>
              </a:rPr>
              <a:t> </a:t>
            </a:r>
            <a:r>
              <a:rPr sz="2000" spc="-10" dirty="0">
                <a:latin typeface="Calibri"/>
                <a:cs typeface="Calibri"/>
              </a:rPr>
              <a:t>sobre procedimentos </a:t>
            </a:r>
            <a:r>
              <a:rPr sz="2000" dirty="0">
                <a:latin typeface="Calibri"/>
                <a:cs typeface="Calibri"/>
              </a:rPr>
              <a:t>e </a:t>
            </a:r>
            <a:r>
              <a:rPr sz="2000" spc="-5" dirty="0">
                <a:latin typeface="Calibri"/>
                <a:cs typeface="Calibri"/>
              </a:rPr>
              <a:t>métodos </a:t>
            </a:r>
            <a:r>
              <a:rPr sz="2000" dirty="0">
                <a:latin typeface="Calibri"/>
                <a:cs typeface="Calibri"/>
              </a:rPr>
              <a:t>de </a:t>
            </a:r>
            <a:r>
              <a:rPr sz="2000" spc="-5" dirty="0">
                <a:latin typeface="Calibri"/>
                <a:cs typeface="Calibri"/>
              </a:rPr>
              <a:t>eutanásia </a:t>
            </a:r>
            <a:r>
              <a:rPr sz="2000" dirty="0">
                <a:latin typeface="Calibri"/>
                <a:cs typeface="Calibri"/>
              </a:rPr>
              <a:t>em animais </a:t>
            </a:r>
            <a:r>
              <a:rPr sz="2000" spc="-440" dirty="0">
                <a:latin typeface="Calibri"/>
                <a:cs typeface="Calibri"/>
              </a:rPr>
              <a:t> </a:t>
            </a:r>
            <a:r>
              <a:rPr sz="2000" dirty="0">
                <a:latin typeface="Calibri"/>
                <a:cs typeface="Calibri"/>
              </a:rPr>
              <a:t>e</a:t>
            </a:r>
            <a:r>
              <a:rPr sz="2000" spc="-5" dirty="0">
                <a:latin typeface="Calibri"/>
                <a:cs typeface="Calibri"/>
              </a:rPr>
              <a:t> </a:t>
            </a:r>
            <a:r>
              <a:rPr sz="2000" dirty="0">
                <a:latin typeface="Calibri"/>
                <a:cs typeface="Calibri"/>
              </a:rPr>
              <a:t>dá</a:t>
            </a:r>
            <a:r>
              <a:rPr sz="2000" spc="-10" dirty="0">
                <a:latin typeface="Calibri"/>
                <a:cs typeface="Calibri"/>
              </a:rPr>
              <a:t> outras</a:t>
            </a:r>
            <a:r>
              <a:rPr sz="2000" dirty="0">
                <a:latin typeface="Calibri"/>
                <a:cs typeface="Calibri"/>
              </a:rPr>
              <a:t> </a:t>
            </a:r>
            <a:r>
              <a:rPr sz="2000" spc="-5" dirty="0">
                <a:latin typeface="Calibri"/>
                <a:cs typeface="Calibri"/>
              </a:rPr>
              <a:t>providências;</a:t>
            </a:r>
            <a:endParaRPr sz="2000" dirty="0">
              <a:latin typeface="Calibri"/>
              <a:cs typeface="Calibri"/>
            </a:endParaRPr>
          </a:p>
        </p:txBody>
      </p:sp>
      <p:sp>
        <p:nvSpPr>
          <p:cNvPr id="5" name="object 5"/>
          <p:cNvSpPr txBox="1"/>
          <p:nvPr/>
        </p:nvSpPr>
        <p:spPr>
          <a:xfrm>
            <a:off x="5055489" y="4310252"/>
            <a:ext cx="6221730" cy="1154430"/>
          </a:xfrm>
          <a:prstGeom prst="rect">
            <a:avLst/>
          </a:prstGeom>
        </p:spPr>
        <p:txBody>
          <a:bodyPr vert="horz" wrap="square" lIns="0" tIns="43180" rIns="0" bIns="0" rtlCol="0">
            <a:spAutoFit/>
          </a:bodyPr>
          <a:lstStyle/>
          <a:p>
            <a:pPr marL="241300" marR="5080" indent="-228600" algn="just">
              <a:lnSpc>
                <a:spcPct val="90000"/>
              </a:lnSpc>
              <a:spcBef>
                <a:spcPts val="340"/>
              </a:spcBef>
              <a:buFont typeface="Wingdings"/>
              <a:buChar char=""/>
              <a:tabLst>
                <a:tab pos="241300" algn="l"/>
              </a:tabLst>
            </a:pPr>
            <a:r>
              <a:rPr sz="2000" spc="-5" dirty="0">
                <a:latin typeface="Calibri"/>
                <a:cs typeface="Calibri"/>
              </a:rPr>
              <a:t>Instrução</a:t>
            </a:r>
            <a:r>
              <a:rPr sz="2000" dirty="0">
                <a:latin typeface="Calibri"/>
                <a:cs typeface="Calibri"/>
              </a:rPr>
              <a:t> </a:t>
            </a:r>
            <a:r>
              <a:rPr sz="2000" spc="-10" dirty="0">
                <a:latin typeface="Calibri"/>
                <a:cs typeface="Calibri"/>
              </a:rPr>
              <a:t>normativa</a:t>
            </a:r>
            <a:r>
              <a:rPr sz="2000" spc="-5" dirty="0">
                <a:latin typeface="Calibri"/>
                <a:cs typeface="Calibri"/>
              </a:rPr>
              <a:t> </a:t>
            </a:r>
            <a:r>
              <a:rPr sz="2000" spc="-35" dirty="0">
                <a:latin typeface="Calibri"/>
                <a:cs typeface="Calibri"/>
              </a:rPr>
              <a:t>MAPA</a:t>
            </a:r>
            <a:r>
              <a:rPr sz="2000" spc="-30" dirty="0">
                <a:latin typeface="Calibri"/>
                <a:cs typeface="Calibri"/>
              </a:rPr>
              <a:t> </a:t>
            </a:r>
            <a:r>
              <a:rPr sz="2000" dirty="0">
                <a:latin typeface="Calibri"/>
                <a:cs typeface="Calibri"/>
              </a:rPr>
              <a:t>nº</a:t>
            </a:r>
            <a:r>
              <a:rPr sz="2000" spc="5" dirty="0">
                <a:latin typeface="Calibri"/>
                <a:cs typeface="Calibri"/>
              </a:rPr>
              <a:t> </a:t>
            </a:r>
            <a:r>
              <a:rPr sz="2000" dirty="0">
                <a:latin typeface="Calibri"/>
                <a:cs typeface="Calibri"/>
              </a:rPr>
              <a:t>3,</a:t>
            </a:r>
            <a:r>
              <a:rPr sz="2000" spc="5" dirty="0">
                <a:latin typeface="Calibri"/>
                <a:cs typeface="Calibri"/>
              </a:rPr>
              <a:t> </a:t>
            </a:r>
            <a:r>
              <a:rPr sz="2000" dirty="0">
                <a:latin typeface="Calibri"/>
                <a:cs typeface="Calibri"/>
              </a:rPr>
              <a:t>de</a:t>
            </a:r>
            <a:r>
              <a:rPr sz="2000" spc="5" dirty="0">
                <a:latin typeface="Calibri"/>
                <a:cs typeface="Calibri"/>
              </a:rPr>
              <a:t> </a:t>
            </a:r>
            <a:r>
              <a:rPr sz="2000" spc="-5" dirty="0">
                <a:latin typeface="Calibri"/>
                <a:cs typeface="Calibri"/>
              </a:rPr>
              <a:t>17</a:t>
            </a:r>
            <a:r>
              <a:rPr sz="2000" dirty="0">
                <a:latin typeface="Calibri"/>
                <a:cs typeface="Calibri"/>
              </a:rPr>
              <a:t> de</a:t>
            </a:r>
            <a:r>
              <a:rPr sz="2000" spc="450" dirty="0">
                <a:latin typeface="Calibri"/>
                <a:cs typeface="Calibri"/>
              </a:rPr>
              <a:t> </a:t>
            </a:r>
            <a:r>
              <a:rPr sz="2000" spc="-10" dirty="0">
                <a:latin typeface="Calibri"/>
                <a:cs typeface="Calibri"/>
              </a:rPr>
              <a:t>janeiro</a:t>
            </a:r>
            <a:r>
              <a:rPr sz="2000" spc="430" dirty="0">
                <a:latin typeface="Calibri"/>
                <a:cs typeface="Calibri"/>
              </a:rPr>
              <a:t> </a:t>
            </a:r>
            <a:r>
              <a:rPr sz="2000" spc="-10" dirty="0">
                <a:latin typeface="Calibri"/>
                <a:cs typeface="Calibri"/>
              </a:rPr>
              <a:t>de </a:t>
            </a:r>
            <a:r>
              <a:rPr sz="2000" spc="-5" dirty="0">
                <a:latin typeface="Calibri"/>
                <a:cs typeface="Calibri"/>
              </a:rPr>
              <a:t> 2000,</a:t>
            </a:r>
            <a:r>
              <a:rPr sz="2000" dirty="0">
                <a:latin typeface="Calibri"/>
                <a:cs typeface="Calibri"/>
              </a:rPr>
              <a:t> </a:t>
            </a:r>
            <a:r>
              <a:rPr sz="2000" spc="-15" dirty="0">
                <a:latin typeface="Calibri"/>
                <a:cs typeface="Calibri"/>
              </a:rPr>
              <a:t>aprova</a:t>
            </a:r>
            <a:r>
              <a:rPr sz="2000" spc="-10" dirty="0">
                <a:latin typeface="Calibri"/>
                <a:cs typeface="Calibri"/>
              </a:rPr>
              <a:t> </a:t>
            </a:r>
            <a:r>
              <a:rPr sz="2000" dirty="0">
                <a:latin typeface="Calibri"/>
                <a:cs typeface="Calibri"/>
              </a:rPr>
              <a:t>o</a:t>
            </a:r>
            <a:r>
              <a:rPr sz="2000" spc="5" dirty="0">
                <a:latin typeface="Calibri"/>
                <a:cs typeface="Calibri"/>
              </a:rPr>
              <a:t> </a:t>
            </a:r>
            <a:r>
              <a:rPr sz="2000" spc="-10" dirty="0">
                <a:latin typeface="Calibri"/>
                <a:cs typeface="Calibri"/>
              </a:rPr>
              <a:t>regulamento</a:t>
            </a:r>
            <a:r>
              <a:rPr sz="2000" spc="-5" dirty="0">
                <a:latin typeface="Calibri"/>
                <a:cs typeface="Calibri"/>
              </a:rPr>
              <a:t> técnico</a:t>
            </a:r>
            <a:r>
              <a:rPr sz="2000" dirty="0">
                <a:latin typeface="Calibri"/>
                <a:cs typeface="Calibri"/>
              </a:rPr>
              <a:t> de</a:t>
            </a:r>
            <a:r>
              <a:rPr sz="2000" spc="5" dirty="0">
                <a:latin typeface="Calibri"/>
                <a:cs typeface="Calibri"/>
              </a:rPr>
              <a:t> </a:t>
            </a:r>
            <a:r>
              <a:rPr sz="2000" spc="-10" dirty="0">
                <a:latin typeface="Calibri"/>
                <a:cs typeface="Calibri"/>
              </a:rPr>
              <a:t>métodos</a:t>
            </a:r>
            <a:r>
              <a:rPr sz="2000" spc="-5" dirty="0">
                <a:latin typeface="Calibri"/>
                <a:cs typeface="Calibri"/>
              </a:rPr>
              <a:t> </a:t>
            </a:r>
            <a:r>
              <a:rPr sz="2000" dirty="0">
                <a:latin typeface="Calibri"/>
                <a:cs typeface="Calibri"/>
              </a:rPr>
              <a:t>de </a:t>
            </a:r>
            <a:r>
              <a:rPr sz="2000" spc="5" dirty="0">
                <a:latin typeface="Calibri"/>
                <a:cs typeface="Calibri"/>
              </a:rPr>
              <a:t> </a:t>
            </a:r>
            <a:r>
              <a:rPr sz="2000" spc="-5" dirty="0">
                <a:latin typeface="Calibri"/>
                <a:cs typeface="Calibri"/>
              </a:rPr>
              <a:t>insensibilização </a:t>
            </a:r>
            <a:r>
              <a:rPr sz="2000" spc="-15" dirty="0">
                <a:latin typeface="Calibri"/>
                <a:cs typeface="Calibri"/>
              </a:rPr>
              <a:t>para </a:t>
            </a:r>
            <a:r>
              <a:rPr sz="2000" dirty="0">
                <a:latin typeface="Calibri"/>
                <a:cs typeface="Calibri"/>
              </a:rPr>
              <a:t>o </a:t>
            </a:r>
            <a:r>
              <a:rPr sz="2000" spc="-10" dirty="0">
                <a:latin typeface="Calibri"/>
                <a:cs typeface="Calibri"/>
              </a:rPr>
              <a:t>abate </a:t>
            </a:r>
            <a:r>
              <a:rPr sz="2000" spc="-5" dirty="0">
                <a:latin typeface="Calibri"/>
                <a:cs typeface="Calibri"/>
              </a:rPr>
              <a:t>humanitário </a:t>
            </a:r>
            <a:r>
              <a:rPr sz="2000" dirty="0">
                <a:latin typeface="Calibri"/>
                <a:cs typeface="Calibri"/>
              </a:rPr>
              <a:t>de animais de </a:t>
            </a:r>
            <a:r>
              <a:rPr sz="2000" spc="5" dirty="0">
                <a:latin typeface="Calibri"/>
                <a:cs typeface="Calibri"/>
              </a:rPr>
              <a:t> </a:t>
            </a:r>
            <a:r>
              <a:rPr sz="2000" dirty="0">
                <a:latin typeface="Calibri"/>
                <a:cs typeface="Calibri"/>
              </a:rPr>
              <a:t>açougue.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81885" y="2709494"/>
            <a:ext cx="2372360" cy="1301115"/>
          </a:xfrm>
          <a:prstGeom prst="rect">
            <a:avLst/>
          </a:prstGeom>
        </p:spPr>
        <p:txBody>
          <a:bodyPr vert="horz" wrap="square" lIns="0" tIns="89535" rIns="0" bIns="0" rtlCol="0">
            <a:spAutoFit/>
          </a:bodyPr>
          <a:lstStyle/>
          <a:p>
            <a:pPr marL="12700" marR="5080" indent="48260">
              <a:lnSpc>
                <a:spcPts val="4750"/>
              </a:lnSpc>
              <a:spcBef>
                <a:spcPts val="705"/>
              </a:spcBef>
            </a:pPr>
            <a:r>
              <a:rPr sz="4400" spc="-10" dirty="0">
                <a:solidFill>
                  <a:srgbClr val="4471C4"/>
                </a:solidFill>
                <a:latin typeface="Calibri Light"/>
                <a:cs typeface="Calibri Light"/>
              </a:rPr>
              <a:t>Critérios</a:t>
            </a:r>
            <a:r>
              <a:rPr sz="4400" spc="-75" dirty="0">
                <a:solidFill>
                  <a:srgbClr val="4471C4"/>
                </a:solidFill>
                <a:latin typeface="Calibri Light"/>
                <a:cs typeface="Calibri Light"/>
              </a:rPr>
              <a:t> </a:t>
            </a:r>
            <a:r>
              <a:rPr sz="4400" dirty="0">
                <a:solidFill>
                  <a:srgbClr val="4471C4"/>
                </a:solidFill>
                <a:latin typeface="Calibri Light"/>
                <a:cs typeface="Calibri Light"/>
              </a:rPr>
              <a:t>e </a:t>
            </a:r>
            <a:r>
              <a:rPr sz="4400" spc="-980" dirty="0">
                <a:solidFill>
                  <a:srgbClr val="4471C4"/>
                </a:solidFill>
                <a:latin typeface="Calibri Light"/>
                <a:cs typeface="Calibri Light"/>
              </a:rPr>
              <a:t> </a:t>
            </a:r>
            <a:r>
              <a:rPr sz="4400" dirty="0">
                <a:solidFill>
                  <a:srgbClr val="4471C4"/>
                </a:solidFill>
                <a:latin typeface="Calibri Light"/>
                <a:cs typeface="Calibri Light"/>
              </a:rPr>
              <a:t>indi</a:t>
            </a:r>
            <a:r>
              <a:rPr sz="4400" spc="-50" dirty="0">
                <a:solidFill>
                  <a:srgbClr val="4471C4"/>
                </a:solidFill>
                <a:latin typeface="Calibri Light"/>
                <a:cs typeface="Calibri Light"/>
              </a:rPr>
              <a:t>c</a:t>
            </a:r>
            <a:r>
              <a:rPr sz="4400" dirty="0">
                <a:solidFill>
                  <a:srgbClr val="4471C4"/>
                </a:solidFill>
                <a:latin typeface="Calibri Light"/>
                <a:cs typeface="Calibri Light"/>
              </a:rPr>
              <a:t>ações</a:t>
            </a:r>
            <a:endParaRPr sz="4400">
              <a:latin typeface="Calibri Light"/>
              <a:cs typeface="Calibri Light"/>
            </a:endParaRPr>
          </a:p>
        </p:txBody>
      </p:sp>
      <p:grpSp>
        <p:nvGrpSpPr>
          <p:cNvPr id="10" name="Agrupar 9">
            <a:extLst>
              <a:ext uri="{FF2B5EF4-FFF2-40B4-BE49-F238E27FC236}">
                <a16:creationId xmlns:a16="http://schemas.microsoft.com/office/drawing/2014/main" id="{50A0612A-E091-E899-79A5-C5FA511E3EA1}"/>
              </a:ext>
            </a:extLst>
          </p:cNvPr>
          <p:cNvGrpSpPr/>
          <p:nvPr/>
        </p:nvGrpSpPr>
        <p:grpSpPr>
          <a:xfrm>
            <a:off x="5055489" y="3625722"/>
            <a:ext cx="6221730" cy="1708278"/>
            <a:chOff x="5055489" y="3625722"/>
            <a:chExt cx="6221730" cy="1708278"/>
          </a:xfrm>
        </p:grpSpPr>
        <p:sp>
          <p:nvSpPr>
            <p:cNvPr id="7" name="object 7"/>
            <p:cNvSpPr txBox="1"/>
            <p:nvPr/>
          </p:nvSpPr>
          <p:spPr>
            <a:xfrm>
              <a:off x="5055489" y="3625722"/>
              <a:ext cx="6219190" cy="391160"/>
            </a:xfrm>
            <a:prstGeom prst="rect">
              <a:avLst/>
            </a:prstGeom>
          </p:spPr>
          <p:txBody>
            <a:bodyPr vert="horz" wrap="square" lIns="0" tIns="12700" rIns="0" bIns="0" rtlCol="0">
              <a:spAutoFit/>
            </a:bodyPr>
            <a:lstStyle/>
            <a:p>
              <a:pPr marL="252729" indent="-240665">
                <a:lnSpc>
                  <a:spcPct val="100000"/>
                </a:lnSpc>
                <a:spcBef>
                  <a:spcPts val="100"/>
                </a:spcBef>
                <a:buSzPct val="95833"/>
                <a:buFont typeface="Wingdings"/>
                <a:buChar char=""/>
                <a:tabLst>
                  <a:tab pos="253365" algn="l"/>
                  <a:tab pos="1405255" algn="l"/>
                  <a:tab pos="2821305" algn="l"/>
                  <a:tab pos="3458210" algn="l"/>
                  <a:tab pos="4980940" algn="l"/>
                </a:tabLst>
              </a:pPr>
              <a:r>
                <a:rPr sz="2400" dirty="0">
                  <a:latin typeface="Calibri"/>
                  <a:cs typeface="Calibri"/>
                </a:rPr>
                <a:t>Alguns	m</a:t>
              </a:r>
              <a:r>
                <a:rPr sz="2400" spc="-20" dirty="0">
                  <a:latin typeface="Calibri"/>
                  <a:cs typeface="Calibri"/>
                </a:rPr>
                <a:t>é</a:t>
              </a:r>
              <a:r>
                <a:rPr sz="2400" spc="-25" dirty="0">
                  <a:latin typeface="Calibri"/>
                  <a:cs typeface="Calibri"/>
                </a:rPr>
                <a:t>t</a:t>
              </a:r>
              <a:r>
                <a:rPr sz="2400" spc="-5" dirty="0">
                  <a:latin typeface="Calibri"/>
                  <a:cs typeface="Calibri"/>
                </a:rPr>
                <a:t>od</a:t>
              </a:r>
              <a:r>
                <a:rPr sz="2400" spc="-15" dirty="0">
                  <a:latin typeface="Calibri"/>
                  <a:cs typeface="Calibri"/>
                </a:rPr>
                <a:t>o</a:t>
              </a:r>
              <a:r>
                <a:rPr sz="2400" dirty="0">
                  <a:latin typeface="Calibri"/>
                  <a:cs typeface="Calibri"/>
                </a:rPr>
                <a:t>s	</a:t>
              </a:r>
              <a:r>
                <a:rPr sz="2400" spc="-5" dirty="0">
                  <a:latin typeface="Calibri"/>
                  <a:cs typeface="Calibri"/>
                </a:rPr>
                <a:t>d</a:t>
              </a:r>
              <a:r>
                <a:rPr sz="2400" dirty="0">
                  <a:latin typeface="Calibri"/>
                  <a:cs typeface="Calibri"/>
                </a:rPr>
                <a:t>e	eu</a:t>
              </a:r>
              <a:r>
                <a:rPr sz="2400" spc="-20" dirty="0">
                  <a:latin typeface="Calibri"/>
                  <a:cs typeface="Calibri"/>
                </a:rPr>
                <a:t>t</a:t>
              </a:r>
              <a:r>
                <a:rPr sz="2400" dirty="0">
                  <a:latin typeface="Calibri"/>
                  <a:cs typeface="Calibri"/>
                </a:rPr>
                <a:t>anásia	</a:t>
              </a:r>
              <a:r>
                <a:rPr sz="2400" spc="-35" dirty="0">
                  <a:latin typeface="Calibri"/>
                  <a:cs typeface="Calibri"/>
                </a:rPr>
                <a:t>r</a:t>
              </a:r>
              <a:r>
                <a:rPr sz="2400" dirty="0">
                  <a:latin typeface="Calibri"/>
                  <a:cs typeface="Calibri"/>
                </a:rPr>
                <a:t>equ</a:t>
              </a:r>
              <a:r>
                <a:rPr sz="2400" spc="5" dirty="0">
                  <a:latin typeface="Calibri"/>
                  <a:cs typeface="Calibri"/>
                </a:rPr>
                <a:t>e</a:t>
              </a:r>
              <a:r>
                <a:rPr sz="2400" spc="-35" dirty="0">
                  <a:latin typeface="Calibri"/>
                  <a:cs typeface="Calibri"/>
                </a:rPr>
                <a:t>r</a:t>
              </a:r>
              <a:r>
                <a:rPr sz="2400" dirty="0">
                  <a:latin typeface="Calibri"/>
                  <a:cs typeface="Calibri"/>
                </a:rPr>
                <a:t>em</a:t>
              </a:r>
            </a:p>
          </p:txBody>
        </p:sp>
        <p:sp>
          <p:nvSpPr>
            <p:cNvPr id="8" name="object 8"/>
            <p:cNvSpPr txBox="1"/>
            <p:nvPr/>
          </p:nvSpPr>
          <p:spPr>
            <a:xfrm>
              <a:off x="5284089" y="3954602"/>
              <a:ext cx="5993130" cy="391795"/>
            </a:xfrm>
            <a:prstGeom prst="rect">
              <a:avLst/>
            </a:prstGeom>
          </p:spPr>
          <p:txBody>
            <a:bodyPr vert="horz" wrap="square" lIns="0" tIns="12700" rIns="0" bIns="0" rtlCol="0">
              <a:spAutoFit/>
            </a:bodyPr>
            <a:lstStyle/>
            <a:p>
              <a:pPr marL="12700">
                <a:lnSpc>
                  <a:spcPct val="100000"/>
                </a:lnSpc>
                <a:spcBef>
                  <a:spcPts val="100"/>
                </a:spcBef>
              </a:pPr>
              <a:r>
                <a:rPr sz="2400" spc="-15" dirty="0">
                  <a:latin typeface="Calibri"/>
                  <a:cs typeface="Calibri"/>
                </a:rPr>
                <a:t>contenção</a:t>
              </a:r>
              <a:r>
                <a:rPr sz="2400" spc="170" dirty="0">
                  <a:latin typeface="Calibri"/>
                  <a:cs typeface="Calibri"/>
                </a:rPr>
                <a:t> </a:t>
              </a:r>
              <a:r>
                <a:rPr sz="2400" spc="-10" dirty="0">
                  <a:latin typeface="Calibri"/>
                  <a:cs typeface="Calibri"/>
                </a:rPr>
                <a:t>física</a:t>
              </a:r>
              <a:r>
                <a:rPr sz="2400" spc="190" dirty="0">
                  <a:latin typeface="Calibri"/>
                  <a:cs typeface="Calibri"/>
                </a:rPr>
                <a:t> </a:t>
              </a:r>
              <a:r>
                <a:rPr sz="2400" spc="-5" dirty="0">
                  <a:latin typeface="Calibri"/>
                  <a:cs typeface="Calibri"/>
                </a:rPr>
                <a:t>do</a:t>
              </a:r>
              <a:r>
                <a:rPr sz="2400" spc="180" dirty="0">
                  <a:latin typeface="Calibri"/>
                  <a:cs typeface="Calibri"/>
                </a:rPr>
                <a:t> </a:t>
              </a:r>
              <a:r>
                <a:rPr sz="2400" spc="-5" dirty="0">
                  <a:latin typeface="Calibri"/>
                  <a:cs typeface="Calibri"/>
                </a:rPr>
                <a:t>animal,</a:t>
              </a:r>
              <a:r>
                <a:rPr sz="2400" spc="185" dirty="0">
                  <a:latin typeface="Calibri"/>
                  <a:cs typeface="Calibri"/>
                </a:rPr>
                <a:t> </a:t>
              </a:r>
              <a:r>
                <a:rPr sz="2400" spc="-15" dirty="0">
                  <a:latin typeface="Calibri"/>
                  <a:cs typeface="Calibri"/>
                </a:rPr>
                <a:t>realizada</a:t>
              </a:r>
              <a:r>
                <a:rPr sz="2400" spc="180" dirty="0">
                  <a:latin typeface="Calibri"/>
                  <a:cs typeface="Calibri"/>
                </a:rPr>
                <a:t> </a:t>
              </a:r>
              <a:r>
                <a:rPr sz="2400" spc="-5" dirty="0">
                  <a:latin typeface="Calibri"/>
                  <a:cs typeface="Calibri"/>
                </a:rPr>
                <a:t>de</a:t>
              </a:r>
              <a:r>
                <a:rPr sz="2400" spc="190" dirty="0">
                  <a:latin typeface="Calibri"/>
                  <a:cs typeface="Calibri"/>
                </a:rPr>
                <a:t> </a:t>
              </a:r>
              <a:r>
                <a:rPr sz="2400" spc="-15" dirty="0">
                  <a:latin typeface="Calibri"/>
                  <a:cs typeface="Calibri"/>
                </a:rPr>
                <a:t>acordo</a:t>
              </a:r>
              <a:endParaRPr sz="2400" dirty="0">
                <a:latin typeface="Calibri"/>
                <a:cs typeface="Calibri"/>
              </a:endParaRPr>
            </a:p>
          </p:txBody>
        </p:sp>
        <p:sp>
          <p:nvSpPr>
            <p:cNvPr id="9" name="object 9"/>
            <p:cNvSpPr txBox="1"/>
            <p:nvPr/>
          </p:nvSpPr>
          <p:spPr>
            <a:xfrm>
              <a:off x="5284089" y="4284345"/>
              <a:ext cx="5990590" cy="1049655"/>
            </a:xfrm>
            <a:prstGeom prst="rect">
              <a:avLst/>
            </a:prstGeom>
          </p:spPr>
          <p:txBody>
            <a:bodyPr vert="horz" wrap="square" lIns="0" tIns="53975" rIns="0" bIns="0" rtlCol="0">
              <a:spAutoFit/>
            </a:bodyPr>
            <a:lstStyle/>
            <a:p>
              <a:pPr marL="12700" marR="5080" algn="just">
                <a:lnSpc>
                  <a:spcPts val="2590"/>
                </a:lnSpc>
                <a:spcBef>
                  <a:spcPts val="425"/>
                </a:spcBef>
              </a:pPr>
              <a:r>
                <a:rPr sz="2400" spc="-10" dirty="0">
                  <a:latin typeface="Calibri"/>
                  <a:cs typeface="Calibri"/>
                </a:rPr>
                <a:t>com</a:t>
              </a:r>
              <a:r>
                <a:rPr sz="2400" spc="-5" dirty="0">
                  <a:latin typeface="Calibri"/>
                  <a:cs typeface="Calibri"/>
                </a:rPr>
                <a:t> </a:t>
              </a:r>
              <a:r>
                <a:rPr sz="2400" dirty="0">
                  <a:latin typeface="Calibri"/>
                  <a:cs typeface="Calibri"/>
                </a:rPr>
                <a:t>a</a:t>
              </a:r>
              <a:r>
                <a:rPr sz="2400" spc="5" dirty="0">
                  <a:latin typeface="Calibri"/>
                  <a:cs typeface="Calibri"/>
                </a:rPr>
                <a:t> </a:t>
              </a:r>
              <a:r>
                <a:rPr sz="2400" dirty="0">
                  <a:latin typeface="Calibri"/>
                  <a:cs typeface="Calibri"/>
                </a:rPr>
                <a:t>espécie,</a:t>
              </a:r>
              <a:r>
                <a:rPr sz="2400" spc="5" dirty="0">
                  <a:latin typeface="Calibri"/>
                  <a:cs typeface="Calibri"/>
                </a:rPr>
                <a:t> </a:t>
              </a:r>
              <a:r>
                <a:rPr sz="2400" spc="-15" dirty="0">
                  <a:latin typeface="Calibri"/>
                  <a:cs typeface="Calibri"/>
                </a:rPr>
                <a:t>raça,</a:t>
              </a:r>
              <a:r>
                <a:rPr sz="2400" spc="-10" dirty="0">
                  <a:latin typeface="Calibri"/>
                  <a:cs typeface="Calibri"/>
                </a:rPr>
                <a:t> </a:t>
              </a:r>
              <a:r>
                <a:rPr sz="2400" spc="-15" dirty="0">
                  <a:latin typeface="Calibri"/>
                  <a:cs typeface="Calibri"/>
                </a:rPr>
                <a:t>tamanho,</a:t>
              </a:r>
              <a:r>
                <a:rPr sz="2400" spc="-10" dirty="0">
                  <a:latin typeface="Calibri"/>
                  <a:cs typeface="Calibri"/>
                </a:rPr>
                <a:t> estado</a:t>
              </a:r>
              <a:r>
                <a:rPr sz="2400" spc="-5" dirty="0">
                  <a:latin typeface="Calibri"/>
                  <a:cs typeface="Calibri"/>
                </a:rPr>
                <a:t> de </a:t>
              </a:r>
              <a:r>
                <a:rPr sz="2400" dirty="0">
                  <a:latin typeface="Calibri"/>
                  <a:cs typeface="Calibri"/>
                </a:rPr>
                <a:t> </a:t>
              </a:r>
              <a:r>
                <a:rPr sz="2400" spc="-15" dirty="0">
                  <a:latin typeface="Calibri"/>
                  <a:cs typeface="Calibri"/>
                </a:rPr>
                <a:t>domesticação,</a:t>
              </a:r>
              <a:r>
                <a:rPr sz="2400" spc="-10" dirty="0">
                  <a:latin typeface="Calibri"/>
                  <a:cs typeface="Calibri"/>
                </a:rPr>
                <a:t> </a:t>
              </a:r>
              <a:r>
                <a:rPr sz="2400" spc="-15" dirty="0">
                  <a:latin typeface="Calibri"/>
                  <a:cs typeface="Calibri"/>
                </a:rPr>
                <a:t>comportamento,</a:t>
              </a:r>
              <a:r>
                <a:rPr sz="2400" spc="515" dirty="0">
                  <a:latin typeface="Calibri"/>
                  <a:cs typeface="Calibri"/>
                </a:rPr>
                <a:t> </a:t>
              </a:r>
              <a:r>
                <a:rPr sz="2400" spc="-10" dirty="0">
                  <a:latin typeface="Calibri"/>
                  <a:cs typeface="Calibri"/>
                </a:rPr>
                <a:t>presença</a:t>
              </a:r>
              <a:r>
                <a:rPr sz="2400" spc="525" dirty="0">
                  <a:latin typeface="Calibri"/>
                  <a:cs typeface="Calibri"/>
                </a:rPr>
                <a:t> </a:t>
              </a:r>
              <a:r>
                <a:rPr sz="2400" spc="-5" dirty="0">
                  <a:latin typeface="Calibri"/>
                  <a:cs typeface="Calibri"/>
                </a:rPr>
                <a:t>de </a:t>
              </a:r>
              <a:r>
                <a:rPr sz="2400" dirty="0">
                  <a:latin typeface="Calibri"/>
                  <a:cs typeface="Calibri"/>
                </a:rPr>
                <a:t> </a:t>
              </a:r>
              <a:r>
                <a:rPr sz="2400" spc="-5" dirty="0">
                  <a:latin typeface="Calibri"/>
                  <a:cs typeface="Calibri"/>
                </a:rPr>
                <a:t>dor</a:t>
              </a:r>
              <a:r>
                <a:rPr sz="2400" spc="-10" dirty="0">
                  <a:latin typeface="Calibri"/>
                  <a:cs typeface="Calibri"/>
                </a:rPr>
                <a:t> </a:t>
              </a:r>
              <a:r>
                <a:rPr sz="2400" spc="-5" dirty="0">
                  <a:latin typeface="Calibri"/>
                  <a:cs typeface="Calibri"/>
                </a:rPr>
                <a:t>ou </a:t>
              </a:r>
              <a:r>
                <a:rPr sz="2400" spc="-10" dirty="0">
                  <a:latin typeface="Calibri"/>
                  <a:cs typeface="Calibri"/>
                </a:rPr>
                <a:t>doenças</a:t>
              </a:r>
              <a:r>
                <a:rPr sz="2400" dirty="0">
                  <a:latin typeface="Calibri"/>
                  <a:cs typeface="Calibri"/>
                </a:rPr>
                <a:t> e </a:t>
              </a:r>
              <a:r>
                <a:rPr sz="2400" spc="-15" dirty="0">
                  <a:latin typeface="Calibri"/>
                  <a:cs typeface="Calibri"/>
                </a:rPr>
                <a:t>grau </a:t>
              </a:r>
              <a:r>
                <a:rPr sz="2400" spc="-5" dirty="0">
                  <a:latin typeface="Calibri"/>
                  <a:cs typeface="Calibri"/>
                </a:rPr>
                <a:t>de</a:t>
              </a:r>
              <a:r>
                <a:rPr sz="2400" dirty="0">
                  <a:latin typeface="Calibri"/>
                  <a:cs typeface="Calibri"/>
                </a:rPr>
                <a:t> </a:t>
              </a:r>
              <a:r>
                <a:rPr sz="2400" spc="-15" dirty="0">
                  <a:latin typeface="Calibri"/>
                  <a:cs typeface="Calibri"/>
                </a:rPr>
                <a:t>excitação</a:t>
              </a:r>
              <a:r>
                <a:rPr sz="2400" spc="-45" dirty="0">
                  <a:latin typeface="Calibri"/>
                  <a:cs typeface="Calibri"/>
                </a:rPr>
                <a:t> </a:t>
              </a:r>
              <a:r>
                <a:rPr sz="2400" spc="-10" dirty="0">
                  <a:latin typeface="Calibri"/>
                  <a:cs typeface="Calibri"/>
                </a:rPr>
                <a:t>cerebral;</a:t>
              </a:r>
              <a:endParaRPr sz="2400" dirty="0">
                <a:latin typeface="Calibri"/>
                <a:cs typeface="Calibri"/>
              </a:endParaRPr>
            </a:p>
          </p:txBody>
        </p:sp>
      </p:grpSp>
      <p:sp>
        <p:nvSpPr>
          <p:cNvPr id="3" name="object 3"/>
          <p:cNvSpPr txBox="1">
            <a:spLocks noGrp="1"/>
          </p:cNvSpPr>
          <p:nvPr>
            <p:ph type="title"/>
          </p:nvPr>
        </p:nvSpPr>
        <p:spPr>
          <a:xfrm>
            <a:off x="5284089" y="2144344"/>
            <a:ext cx="4389755" cy="391795"/>
          </a:xfrm>
          <a:prstGeom prst="rect">
            <a:avLst/>
          </a:prstGeom>
        </p:spPr>
        <p:txBody>
          <a:bodyPr vert="horz" wrap="square" lIns="0" tIns="12700" rIns="0" bIns="0" rtlCol="0">
            <a:spAutoFit/>
          </a:bodyPr>
          <a:lstStyle/>
          <a:p>
            <a:pPr marL="12700">
              <a:lnSpc>
                <a:spcPct val="100000"/>
              </a:lnSpc>
              <a:spcBef>
                <a:spcPts val="100"/>
              </a:spcBef>
              <a:tabLst>
                <a:tab pos="2287905" algn="l"/>
                <a:tab pos="3400425" algn="l"/>
                <a:tab pos="4067810" algn="l"/>
              </a:tabLst>
            </a:pPr>
            <a:r>
              <a:rPr sz="2400" spc="-5" dirty="0">
                <a:latin typeface="Calibri"/>
                <a:cs typeface="Calibri"/>
              </a:rPr>
              <a:t>supe</a:t>
            </a:r>
            <a:r>
              <a:rPr sz="2400" spc="20" dirty="0">
                <a:latin typeface="Calibri"/>
                <a:cs typeface="Calibri"/>
              </a:rPr>
              <a:t>r</a:t>
            </a:r>
            <a:r>
              <a:rPr sz="2400" dirty="0">
                <a:latin typeface="Calibri"/>
                <a:cs typeface="Calibri"/>
              </a:rPr>
              <a:t>vi</a:t>
            </a:r>
            <a:r>
              <a:rPr sz="2400" spc="-10" dirty="0">
                <a:latin typeface="Calibri"/>
                <a:cs typeface="Calibri"/>
              </a:rPr>
              <a:t>s</a:t>
            </a:r>
            <a:r>
              <a:rPr sz="2400" dirty="0">
                <a:latin typeface="Calibri"/>
                <a:cs typeface="Calibri"/>
              </a:rPr>
              <a:t>ionados,	me</a:t>
            </a:r>
            <a:r>
              <a:rPr sz="2400" spc="-15" dirty="0">
                <a:latin typeface="Calibri"/>
                <a:cs typeface="Calibri"/>
              </a:rPr>
              <a:t>s</a:t>
            </a:r>
            <a:r>
              <a:rPr sz="2400" dirty="0">
                <a:latin typeface="Calibri"/>
                <a:cs typeface="Calibri"/>
              </a:rPr>
              <a:t>mo	</a:t>
            </a:r>
            <a:r>
              <a:rPr sz="2400" spc="-5" dirty="0">
                <a:latin typeface="Calibri"/>
                <a:cs typeface="Calibri"/>
              </a:rPr>
              <a:t>qu</a:t>
            </a:r>
            <a:r>
              <a:rPr sz="2400" dirty="0">
                <a:latin typeface="Calibri"/>
                <a:cs typeface="Calibri"/>
              </a:rPr>
              <a:t>e	</a:t>
            </a:r>
            <a:r>
              <a:rPr sz="2400" spc="-15" dirty="0">
                <a:latin typeface="Calibri"/>
                <a:cs typeface="Calibri"/>
              </a:rPr>
              <a:t>de</a:t>
            </a:r>
            <a:endParaRPr sz="2400">
              <a:latin typeface="Calibri"/>
              <a:cs typeface="Calibri"/>
            </a:endParaRPr>
          </a:p>
        </p:txBody>
      </p:sp>
      <p:sp>
        <p:nvSpPr>
          <p:cNvPr id="4" name="object 4"/>
          <p:cNvSpPr txBox="1"/>
          <p:nvPr/>
        </p:nvSpPr>
        <p:spPr>
          <a:xfrm>
            <a:off x="5055489" y="1815465"/>
            <a:ext cx="6220460" cy="720725"/>
          </a:xfrm>
          <a:prstGeom prst="rect">
            <a:avLst/>
          </a:prstGeom>
        </p:spPr>
        <p:txBody>
          <a:bodyPr vert="horz" wrap="square" lIns="0" tIns="12700" rIns="0" bIns="0" rtlCol="0">
            <a:spAutoFit/>
          </a:bodyPr>
          <a:lstStyle/>
          <a:p>
            <a:pPr marL="240665" marR="5715" indent="-240665" algn="r">
              <a:lnSpc>
                <a:spcPts val="2735"/>
              </a:lnSpc>
              <a:spcBef>
                <a:spcPts val="100"/>
              </a:spcBef>
              <a:buSzPct val="95833"/>
              <a:buFont typeface="Wingdings"/>
              <a:buChar char=""/>
              <a:tabLst>
                <a:tab pos="240665" algn="l"/>
                <a:tab pos="767715" algn="l"/>
                <a:tab pos="2840990" algn="l"/>
                <a:tab pos="3360420" algn="l"/>
                <a:tab pos="4766945" algn="l"/>
                <a:tab pos="5817235" algn="l"/>
              </a:tabLst>
            </a:pPr>
            <a:r>
              <a:rPr sz="2400" spc="-10" dirty="0">
                <a:latin typeface="Calibri"/>
                <a:cs typeface="Calibri"/>
              </a:rPr>
              <a:t>O</a:t>
            </a:r>
            <a:r>
              <a:rPr sz="2400" dirty="0">
                <a:latin typeface="Calibri"/>
                <a:cs typeface="Calibri"/>
              </a:rPr>
              <a:t>s	</a:t>
            </a:r>
            <a:r>
              <a:rPr sz="2400" spc="-5" dirty="0">
                <a:latin typeface="Calibri"/>
                <a:cs typeface="Calibri"/>
              </a:rPr>
              <a:t>p</a:t>
            </a:r>
            <a:r>
              <a:rPr sz="2400" spc="-35" dirty="0">
                <a:latin typeface="Calibri"/>
                <a:cs typeface="Calibri"/>
              </a:rPr>
              <a:t>r</a:t>
            </a:r>
            <a:r>
              <a:rPr sz="2400" spc="-5" dirty="0">
                <a:latin typeface="Calibri"/>
                <a:cs typeface="Calibri"/>
              </a:rPr>
              <a:t>oced</a:t>
            </a:r>
            <a:r>
              <a:rPr sz="2400" spc="-10" dirty="0">
                <a:latin typeface="Calibri"/>
                <a:cs typeface="Calibri"/>
              </a:rPr>
              <a:t>i</a:t>
            </a:r>
            <a:r>
              <a:rPr sz="2400" dirty="0">
                <a:latin typeface="Calibri"/>
                <a:cs typeface="Calibri"/>
              </a:rPr>
              <a:t>me</a:t>
            </a:r>
            <a:r>
              <a:rPr sz="2400" spc="-20" dirty="0">
                <a:latin typeface="Calibri"/>
                <a:cs typeface="Calibri"/>
              </a:rPr>
              <a:t>n</a:t>
            </a:r>
            <a:r>
              <a:rPr sz="2400" spc="-25" dirty="0">
                <a:latin typeface="Calibri"/>
                <a:cs typeface="Calibri"/>
              </a:rPr>
              <a:t>t</a:t>
            </a:r>
            <a:r>
              <a:rPr sz="2400" spc="-5" dirty="0">
                <a:latin typeface="Calibri"/>
                <a:cs typeface="Calibri"/>
              </a:rPr>
              <a:t>o</a:t>
            </a:r>
            <a:r>
              <a:rPr sz="2400" dirty="0">
                <a:latin typeface="Calibri"/>
                <a:cs typeface="Calibri"/>
              </a:rPr>
              <a:t>s	</a:t>
            </a:r>
            <a:r>
              <a:rPr sz="2400" spc="-5" dirty="0">
                <a:latin typeface="Calibri"/>
                <a:cs typeface="Calibri"/>
              </a:rPr>
              <a:t>d</a:t>
            </a:r>
            <a:r>
              <a:rPr sz="2400" dirty="0">
                <a:latin typeface="Calibri"/>
                <a:cs typeface="Calibri"/>
              </a:rPr>
              <a:t>e	eu</a:t>
            </a:r>
            <a:r>
              <a:rPr sz="2400" spc="-20" dirty="0">
                <a:latin typeface="Calibri"/>
                <a:cs typeface="Calibri"/>
              </a:rPr>
              <a:t>t</a:t>
            </a:r>
            <a:r>
              <a:rPr sz="2400" dirty="0">
                <a:latin typeface="Calibri"/>
                <a:cs typeface="Calibri"/>
              </a:rPr>
              <a:t>anásia	</a:t>
            </a:r>
            <a:r>
              <a:rPr sz="2400" spc="-5" dirty="0">
                <a:latin typeface="Calibri"/>
                <a:cs typeface="Calibri"/>
              </a:rPr>
              <a:t>d</a:t>
            </a:r>
            <a:r>
              <a:rPr sz="2400" spc="-10" dirty="0">
                <a:latin typeface="Calibri"/>
                <a:cs typeface="Calibri"/>
              </a:rPr>
              <a:t>e</a:t>
            </a:r>
            <a:r>
              <a:rPr sz="2400" spc="-30" dirty="0">
                <a:latin typeface="Calibri"/>
                <a:cs typeface="Calibri"/>
              </a:rPr>
              <a:t>v</a:t>
            </a:r>
            <a:r>
              <a:rPr sz="2400" dirty="0">
                <a:latin typeface="Calibri"/>
                <a:cs typeface="Calibri"/>
              </a:rPr>
              <a:t>em	</a:t>
            </a:r>
            <a:r>
              <a:rPr sz="2400" spc="-5" dirty="0">
                <a:latin typeface="Calibri"/>
                <a:cs typeface="Calibri"/>
              </a:rPr>
              <a:t>s</a:t>
            </a:r>
            <a:r>
              <a:rPr sz="2400" spc="-10" dirty="0">
                <a:latin typeface="Calibri"/>
                <a:cs typeface="Calibri"/>
              </a:rPr>
              <a:t>e</a:t>
            </a:r>
            <a:r>
              <a:rPr sz="2400" dirty="0">
                <a:latin typeface="Calibri"/>
                <a:cs typeface="Calibri"/>
              </a:rPr>
              <a:t>r</a:t>
            </a:r>
          </a:p>
          <a:p>
            <a:pPr marR="5080" algn="r">
              <a:lnSpc>
                <a:spcPts val="2735"/>
              </a:lnSpc>
              <a:tabLst>
                <a:tab pos="938530" algn="l"/>
              </a:tabLst>
            </a:pPr>
            <a:r>
              <a:rPr lang="pt-BR" sz="2400" spc="-15" dirty="0">
                <a:latin typeface="Calibri"/>
                <a:cs typeface="Calibri"/>
              </a:rPr>
              <a:t>forma	</a:t>
            </a:r>
            <a:r>
              <a:rPr lang="pt-BR" sz="2400" spc="-10" dirty="0">
                <a:latin typeface="Calibri"/>
                <a:cs typeface="Calibri"/>
              </a:rPr>
              <a:t>não</a:t>
            </a:r>
            <a:endParaRPr lang="pt-BR" sz="2400" dirty="0">
              <a:latin typeface="Calibri"/>
              <a:cs typeface="Calibri"/>
            </a:endParaRPr>
          </a:p>
        </p:txBody>
      </p:sp>
      <p:sp>
        <p:nvSpPr>
          <p:cNvPr id="5" name="object 5"/>
          <p:cNvSpPr txBox="1"/>
          <p:nvPr/>
        </p:nvSpPr>
        <p:spPr>
          <a:xfrm>
            <a:off x="5284089" y="2474214"/>
            <a:ext cx="5993765" cy="391160"/>
          </a:xfrm>
          <a:prstGeom prst="rect">
            <a:avLst/>
          </a:prstGeom>
        </p:spPr>
        <p:txBody>
          <a:bodyPr vert="horz" wrap="square" lIns="0" tIns="12700" rIns="0" bIns="0" rtlCol="0">
            <a:spAutoFit/>
          </a:bodyPr>
          <a:lstStyle/>
          <a:p>
            <a:pPr marL="12700">
              <a:lnSpc>
                <a:spcPct val="100000"/>
              </a:lnSpc>
              <a:spcBef>
                <a:spcPts val="100"/>
              </a:spcBef>
              <a:tabLst>
                <a:tab pos="1627505" algn="l"/>
                <a:tab pos="2446655" algn="l"/>
                <a:tab pos="4255770" algn="l"/>
                <a:tab pos="5453380" algn="l"/>
              </a:tabLst>
            </a:pPr>
            <a:r>
              <a:rPr lang="pt-BR" sz="2400" spc="-5" dirty="0">
                <a:latin typeface="Calibri"/>
                <a:cs typeface="Calibri"/>
              </a:rPr>
              <a:t>p</a:t>
            </a:r>
            <a:r>
              <a:rPr lang="pt-BR" sz="2400" spc="-35" dirty="0">
                <a:latin typeface="Calibri"/>
                <a:cs typeface="Calibri"/>
              </a:rPr>
              <a:t>r</a:t>
            </a:r>
            <a:r>
              <a:rPr lang="pt-BR" sz="2400" dirty="0">
                <a:latin typeface="Calibri"/>
                <a:cs typeface="Calibri"/>
              </a:rPr>
              <a:t>es</a:t>
            </a:r>
            <a:r>
              <a:rPr lang="pt-BR" sz="2400" spc="5" dirty="0">
                <a:latin typeface="Calibri"/>
                <a:cs typeface="Calibri"/>
              </a:rPr>
              <a:t>e</a:t>
            </a:r>
            <a:r>
              <a:rPr lang="pt-BR" sz="2400" spc="-5" dirty="0">
                <a:latin typeface="Calibri"/>
                <a:cs typeface="Calibri"/>
              </a:rPr>
              <a:t>nci</a:t>
            </a:r>
            <a:r>
              <a:rPr lang="pt-BR" sz="2400" dirty="0">
                <a:latin typeface="Calibri"/>
                <a:cs typeface="Calibri"/>
              </a:rPr>
              <a:t>al,	</a:t>
            </a:r>
            <a:r>
              <a:rPr lang="pt-BR" sz="2400" spc="-5" dirty="0">
                <a:latin typeface="Calibri"/>
                <a:cs typeface="Calibri"/>
              </a:rPr>
              <a:t>pel</a:t>
            </a:r>
            <a:r>
              <a:rPr lang="pt-BR" sz="2400" dirty="0">
                <a:latin typeface="Calibri"/>
                <a:cs typeface="Calibri"/>
              </a:rPr>
              <a:t>o	</a:t>
            </a:r>
            <a:r>
              <a:rPr lang="pt-BR" sz="2400" spc="-35" dirty="0">
                <a:latin typeface="Calibri"/>
                <a:cs typeface="Calibri"/>
              </a:rPr>
              <a:t>R</a:t>
            </a:r>
            <a:r>
              <a:rPr lang="pt-BR" sz="2400" dirty="0">
                <a:latin typeface="Calibri"/>
                <a:cs typeface="Calibri"/>
              </a:rPr>
              <a:t>espons</a:t>
            </a:r>
            <a:r>
              <a:rPr lang="pt-BR" sz="2400" spc="-40" dirty="0">
                <a:latin typeface="Calibri"/>
                <a:cs typeface="Calibri"/>
              </a:rPr>
              <a:t>á</a:t>
            </a:r>
            <a:r>
              <a:rPr lang="pt-BR" sz="2400" spc="-30" dirty="0">
                <a:latin typeface="Calibri"/>
                <a:cs typeface="Calibri"/>
              </a:rPr>
              <a:t>v</a:t>
            </a:r>
            <a:r>
              <a:rPr lang="pt-BR" sz="2400" dirty="0">
                <a:latin typeface="Calibri"/>
                <a:cs typeface="Calibri"/>
              </a:rPr>
              <a:t>el	</a:t>
            </a:r>
            <a:r>
              <a:rPr lang="pt-BR" sz="2400" spc="-210" dirty="0">
                <a:latin typeface="Calibri"/>
                <a:cs typeface="Calibri"/>
              </a:rPr>
              <a:t>T</a:t>
            </a:r>
            <a:r>
              <a:rPr lang="pt-BR" sz="2400" dirty="0">
                <a:latin typeface="Calibri"/>
                <a:cs typeface="Calibri"/>
              </a:rPr>
              <a:t>é</a:t>
            </a:r>
            <a:r>
              <a:rPr lang="pt-BR" sz="2400" spc="5" dirty="0">
                <a:latin typeface="Calibri"/>
                <a:cs typeface="Calibri"/>
              </a:rPr>
              <a:t>c</a:t>
            </a:r>
            <a:r>
              <a:rPr lang="pt-BR" sz="2400" spc="-5" dirty="0">
                <a:latin typeface="Calibri"/>
                <a:cs typeface="Calibri"/>
              </a:rPr>
              <a:t>ni</a:t>
            </a:r>
            <a:r>
              <a:rPr lang="pt-BR" sz="2400" spc="-25" dirty="0">
                <a:latin typeface="Calibri"/>
                <a:cs typeface="Calibri"/>
              </a:rPr>
              <a:t>c</a:t>
            </a:r>
            <a:r>
              <a:rPr lang="pt-BR" sz="2400" dirty="0">
                <a:latin typeface="Calibri"/>
                <a:cs typeface="Calibri"/>
              </a:rPr>
              <a:t>o	</a:t>
            </a:r>
            <a:r>
              <a:rPr lang="pt-BR" sz="2400" spc="-5" dirty="0">
                <a:latin typeface="Calibri"/>
                <a:cs typeface="Calibri"/>
              </a:rPr>
              <a:t>pe</a:t>
            </a:r>
            <a:r>
              <a:rPr lang="pt-BR" sz="2400" spc="-10" dirty="0">
                <a:latin typeface="Calibri"/>
                <a:cs typeface="Calibri"/>
              </a:rPr>
              <a:t>l</a:t>
            </a:r>
            <a:r>
              <a:rPr lang="pt-BR" sz="2400" dirty="0">
                <a:latin typeface="Calibri"/>
                <a:cs typeface="Calibri"/>
              </a:rPr>
              <a:t>a</a:t>
            </a:r>
          </a:p>
        </p:txBody>
      </p:sp>
      <p:sp>
        <p:nvSpPr>
          <p:cNvPr id="6" name="object 6"/>
          <p:cNvSpPr txBox="1"/>
          <p:nvPr/>
        </p:nvSpPr>
        <p:spPr>
          <a:xfrm>
            <a:off x="5284089" y="2803397"/>
            <a:ext cx="224980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instalação</a:t>
            </a:r>
            <a:r>
              <a:rPr sz="2400" spc="-95" dirty="0">
                <a:latin typeface="Calibri"/>
                <a:cs typeface="Calibri"/>
              </a:rPr>
              <a:t> </a:t>
            </a:r>
            <a:r>
              <a:rPr sz="2400" dirty="0">
                <a:latin typeface="Calibri"/>
                <a:cs typeface="Calibri"/>
              </a:rPr>
              <a:t>animal;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5660847"/>
            <a:ext cx="4795520" cy="697230"/>
          </a:xfrm>
          <a:prstGeom prst="rect">
            <a:avLst/>
          </a:prstGeom>
        </p:spPr>
        <p:txBody>
          <a:bodyPr vert="horz" wrap="square" lIns="0" tIns="13335" rIns="0" bIns="0" rtlCol="0">
            <a:spAutoFit/>
          </a:bodyPr>
          <a:lstStyle/>
          <a:p>
            <a:pPr marL="12700">
              <a:lnSpc>
                <a:spcPct val="100000"/>
              </a:lnSpc>
              <a:spcBef>
                <a:spcPts val="105"/>
              </a:spcBef>
            </a:pPr>
            <a:r>
              <a:rPr sz="4400" spc="-10" dirty="0">
                <a:latin typeface="Calibri Light"/>
                <a:cs typeface="Calibri Light"/>
              </a:rPr>
              <a:t>Critérios</a:t>
            </a:r>
            <a:r>
              <a:rPr sz="4400" spc="-35" dirty="0">
                <a:latin typeface="Calibri Light"/>
                <a:cs typeface="Calibri Light"/>
              </a:rPr>
              <a:t> </a:t>
            </a:r>
            <a:r>
              <a:rPr sz="4400" dirty="0">
                <a:latin typeface="Calibri Light"/>
                <a:cs typeface="Calibri Light"/>
              </a:rPr>
              <a:t>e</a:t>
            </a:r>
            <a:r>
              <a:rPr sz="4400" spc="-30" dirty="0">
                <a:latin typeface="Calibri Light"/>
                <a:cs typeface="Calibri Light"/>
              </a:rPr>
              <a:t> </a:t>
            </a:r>
            <a:r>
              <a:rPr sz="4400" spc="-5" dirty="0">
                <a:latin typeface="Calibri Light"/>
                <a:cs typeface="Calibri Light"/>
              </a:rPr>
              <a:t>indicações</a:t>
            </a:r>
            <a:endParaRPr sz="4400">
              <a:latin typeface="Calibri Light"/>
              <a:cs typeface="Calibri Light"/>
            </a:endParaRPr>
          </a:p>
        </p:txBody>
      </p:sp>
      <p:sp>
        <p:nvSpPr>
          <p:cNvPr id="3" name="object 3"/>
          <p:cNvSpPr/>
          <p:nvPr/>
        </p:nvSpPr>
        <p:spPr>
          <a:xfrm>
            <a:off x="838200" y="644651"/>
            <a:ext cx="10515600" cy="0"/>
          </a:xfrm>
          <a:custGeom>
            <a:avLst/>
            <a:gdLst/>
            <a:ahLst/>
            <a:cxnLst/>
            <a:rect l="l" t="t" r="r" b="b"/>
            <a:pathLst>
              <a:path w="10515600">
                <a:moveTo>
                  <a:pt x="0" y="0"/>
                </a:moveTo>
                <a:lnTo>
                  <a:pt x="10515600" y="0"/>
                </a:lnTo>
              </a:path>
            </a:pathLst>
          </a:custGeom>
          <a:ln w="6350">
            <a:solidFill>
              <a:srgbClr val="5B9BD4"/>
            </a:solidFill>
          </a:ln>
        </p:spPr>
        <p:txBody>
          <a:bodyPr wrap="square" lIns="0" tIns="0" rIns="0" bIns="0" rtlCol="0"/>
          <a:lstStyle/>
          <a:p>
            <a:endParaRPr/>
          </a:p>
        </p:txBody>
      </p:sp>
      <p:sp>
        <p:nvSpPr>
          <p:cNvPr id="4" name="object 4"/>
          <p:cNvSpPr/>
          <p:nvPr/>
        </p:nvSpPr>
        <p:spPr>
          <a:xfrm>
            <a:off x="838200" y="1459991"/>
            <a:ext cx="10515600" cy="0"/>
          </a:xfrm>
          <a:custGeom>
            <a:avLst/>
            <a:gdLst/>
            <a:ahLst/>
            <a:cxnLst/>
            <a:rect l="l" t="t" r="r" b="b"/>
            <a:pathLst>
              <a:path w="10515600">
                <a:moveTo>
                  <a:pt x="0" y="0"/>
                </a:moveTo>
                <a:lnTo>
                  <a:pt x="10515600" y="0"/>
                </a:lnTo>
              </a:path>
            </a:pathLst>
          </a:custGeom>
          <a:ln w="6350">
            <a:solidFill>
              <a:srgbClr val="53CCCD"/>
            </a:solidFill>
          </a:ln>
        </p:spPr>
        <p:txBody>
          <a:bodyPr wrap="square" lIns="0" tIns="0" rIns="0" bIns="0" rtlCol="0"/>
          <a:lstStyle/>
          <a:p>
            <a:endParaRPr/>
          </a:p>
        </p:txBody>
      </p:sp>
      <p:sp>
        <p:nvSpPr>
          <p:cNvPr id="5" name="object 5"/>
          <p:cNvSpPr/>
          <p:nvPr/>
        </p:nvSpPr>
        <p:spPr>
          <a:xfrm>
            <a:off x="838200" y="2275332"/>
            <a:ext cx="10515600" cy="0"/>
          </a:xfrm>
          <a:custGeom>
            <a:avLst/>
            <a:gdLst/>
            <a:ahLst/>
            <a:cxnLst/>
            <a:rect l="l" t="t" r="r" b="b"/>
            <a:pathLst>
              <a:path w="10515600">
                <a:moveTo>
                  <a:pt x="0" y="0"/>
                </a:moveTo>
                <a:lnTo>
                  <a:pt x="10515600" y="0"/>
                </a:lnTo>
              </a:path>
            </a:pathLst>
          </a:custGeom>
          <a:ln w="6350">
            <a:solidFill>
              <a:srgbClr val="4DC58D"/>
            </a:solidFill>
          </a:ln>
        </p:spPr>
        <p:txBody>
          <a:bodyPr wrap="square" lIns="0" tIns="0" rIns="0" bIns="0" rtlCol="0"/>
          <a:lstStyle/>
          <a:p>
            <a:endParaRPr/>
          </a:p>
        </p:txBody>
      </p:sp>
      <p:sp>
        <p:nvSpPr>
          <p:cNvPr id="6" name="object 6"/>
          <p:cNvSpPr/>
          <p:nvPr/>
        </p:nvSpPr>
        <p:spPr>
          <a:xfrm>
            <a:off x="838200" y="3092195"/>
            <a:ext cx="10515600" cy="0"/>
          </a:xfrm>
          <a:custGeom>
            <a:avLst/>
            <a:gdLst/>
            <a:ahLst/>
            <a:cxnLst/>
            <a:rect l="l" t="t" r="r" b="b"/>
            <a:pathLst>
              <a:path w="10515600">
                <a:moveTo>
                  <a:pt x="0" y="0"/>
                </a:moveTo>
                <a:lnTo>
                  <a:pt x="10515600" y="0"/>
                </a:lnTo>
              </a:path>
            </a:pathLst>
          </a:custGeom>
          <a:ln w="6350">
            <a:solidFill>
              <a:srgbClr val="47BA4F"/>
            </a:solidFill>
          </a:ln>
        </p:spPr>
        <p:txBody>
          <a:bodyPr wrap="square" lIns="0" tIns="0" rIns="0" bIns="0" rtlCol="0"/>
          <a:lstStyle/>
          <a:p>
            <a:endParaRPr/>
          </a:p>
        </p:txBody>
      </p:sp>
      <p:sp>
        <p:nvSpPr>
          <p:cNvPr id="7" name="object 7"/>
          <p:cNvSpPr/>
          <p:nvPr/>
        </p:nvSpPr>
        <p:spPr>
          <a:xfrm>
            <a:off x="838200" y="3907535"/>
            <a:ext cx="10515600" cy="0"/>
          </a:xfrm>
          <a:custGeom>
            <a:avLst/>
            <a:gdLst/>
            <a:ahLst/>
            <a:cxnLst/>
            <a:rect l="l" t="t" r="r" b="b"/>
            <a:pathLst>
              <a:path w="10515600">
                <a:moveTo>
                  <a:pt x="0" y="0"/>
                </a:moveTo>
                <a:lnTo>
                  <a:pt x="10515600" y="0"/>
                </a:lnTo>
              </a:path>
            </a:pathLst>
          </a:custGeom>
          <a:ln w="6350">
            <a:solidFill>
              <a:srgbClr val="6FAC46"/>
            </a:solidFill>
          </a:ln>
        </p:spPr>
        <p:txBody>
          <a:bodyPr wrap="square" lIns="0" tIns="0" rIns="0" bIns="0" rtlCol="0"/>
          <a:lstStyle/>
          <a:p>
            <a:endParaRPr/>
          </a:p>
        </p:txBody>
      </p:sp>
      <p:sp>
        <p:nvSpPr>
          <p:cNvPr id="8" name="object 8"/>
          <p:cNvSpPr txBox="1"/>
          <p:nvPr/>
        </p:nvSpPr>
        <p:spPr>
          <a:xfrm>
            <a:off x="932180" y="678942"/>
            <a:ext cx="10195560" cy="371602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a:cs typeface="Calibri"/>
              </a:rPr>
              <a:t>Animais</a:t>
            </a:r>
            <a:r>
              <a:rPr sz="2800" spc="15" dirty="0">
                <a:latin typeface="Calibri"/>
                <a:cs typeface="Calibri"/>
              </a:rPr>
              <a:t> </a:t>
            </a:r>
            <a:r>
              <a:rPr sz="2800" spc="-25" dirty="0">
                <a:latin typeface="Calibri"/>
                <a:cs typeface="Calibri"/>
              </a:rPr>
              <a:t>gravemente</a:t>
            </a:r>
            <a:r>
              <a:rPr sz="2800" spc="20" dirty="0">
                <a:latin typeface="Calibri"/>
                <a:cs typeface="Calibri"/>
              </a:rPr>
              <a:t> </a:t>
            </a:r>
            <a:r>
              <a:rPr sz="2800" spc="-15" dirty="0">
                <a:latin typeface="Calibri"/>
                <a:cs typeface="Calibri"/>
              </a:rPr>
              <a:t>feridos,</a:t>
            </a:r>
            <a:r>
              <a:rPr sz="2800" spc="15" dirty="0">
                <a:latin typeface="Calibri"/>
                <a:cs typeface="Calibri"/>
              </a:rPr>
              <a:t> </a:t>
            </a:r>
            <a:r>
              <a:rPr sz="2800" spc="-15" dirty="0">
                <a:latin typeface="Calibri"/>
                <a:cs typeface="Calibri"/>
              </a:rPr>
              <a:t>com</a:t>
            </a:r>
            <a:r>
              <a:rPr sz="2800" dirty="0">
                <a:latin typeface="Calibri"/>
                <a:cs typeface="Calibri"/>
              </a:rPr>
              <a:t> </a:t>
            </a:r>
            <a:r>
              <a:rPr sz="2800" spc="-10" dirty="0">
                <a:latin typeface="Calibri"/>
                <a:cs typeface="Calibri"/>
              </a:rPr>
              <a:t>impossibilidade</a:t>
            </a:r>
            <a:r>
              <a:rPr sz="2800" spc="50" dirty="0">
                <a:latin typeface="Calibri"/>
                <a:cs typeface="Calibri"/>
              </a:rPr>
              <a:t> </a:t>
            </a:r>
            <a:r>
              <a:rPr sz="2800" spc="-5" dirty="0">
                <a:latin typeface="Calibri"/>
                <a:cs typeface="Calibri"/>
              </a:rPr>
              <a:t>de</a:t>
            </a:r>
            <a:r>
              <a:rPr sz="2800" spc="5" dirty="0">
                <a:latin typeface="Calibri"/>
                <a:cs typeface="Calibri"/>
              </a:rPr>
              <a:t> </a:t>
            </a:r>
            <a:r>
              <a:rPr sz="2800" spc="-20" dirty="0">
                <a:latin typeface="Calibri"/>
                <a:cs typeface="Calibri"/>
              </a:rPr>
              <a:t>tratamento;</a:t>
            </a:r>
            <a:endParaRPr sz="2800">
              <a:latin typeface="Calibri"/>
              <a:cs typeface="Calibri"/>
            </a:endParaRPr>
          </a:p>
          <a:p>
            <a:pPr>
              <a:lnSpc>
                <a:spcPct val="100000"/>
              </a:lnSpc>
              <a:spcBef>
                <a:spcPts val="10"/>
              </a:spcBef>
            </a:pPr>
            <a:endParaRPr sz="2500">
              <a:latin typeface="Calibri"/>
              <a:cs typeface="Calibri"/>
            </a:endParaRPr>
          </a:p>
          <a:p>
            <a:pPr marL="12700">
              <a:lnSpc>
                <a:spcPct val="100000"/>
              </a:lnSpc>
            </a:pPr>
            <a:r>
              <a:rPr sz="2800" spc="-5" dirty="0">
                <a:latin typeface="Calibri"/>
                <a:cs typeface="Calibri"/>
              </a:rPr>
              <a:t>Animais</a:t>
            </a:r>
            <a:r>
              <a:rPr sz="2800" spc="10" dirty="0">
                <a:latin typeface="Calibri"/>
                <a:cs typeface="Calibri"/>
              </a:rPr>
              <a:t> </a:t>
            </a:r>
            <a:r>
              <a:rPr sz="2800" spc="-15" dirty="0">
                <a:latin typeface="Calibri"/>
                <a:cs typeface="Calibri"/>
              </a:rPr>
              <a:t>com</a:t>
            </a:r>
            <a:r>
              <a:rPr sz="2800" spc="-5" dirty="0">
                <a:latin typeface="Calibri"/>
                <a:cs typeface="Calibri"/>
              </a:rPr>
              <a:t> </a:t>
            </a:r>
            <a:r>
              <a:rPr sz="2800" spc="-10" dirty="0">
                <a:latin typeface="Calibri"/>
                <a:cs typeface="Calibri"/>
              </a:rPr>
              <a:t>doenças</a:t>
            </a:r>
            <a:r>
              <a:rPr sz="2800" spc="10" dirty="0">
                <a:latin typeface="Calibri"/>
                <a:cs typeface="Calibri"/>
              </a:rPr>
              <a:t> </a:t>
            </a:r>
            <a:r>
              <a:rPr sz="2800" spc="-10" dirty="0">
                <a:latin typeface="Calibri"/>
                <a:cs typeface="Calibri"/>
              </a:rPr>
              <a:t>terminais</a:t>
            </a:r>
            <a:r>
              <a:rPr sz="2800" dirty="0">
                <a:latin typeface="Calibri"/>
                <a:cs typeface="Calibri"/>
              </a:rPr>
              <a:t> </a:t>
            </a:r>
            <a:r>
              <a:rPr sz="2800" spc="-5" dirty="0">
                <a:latin typeface="Calibri"/>
                <a:cs typeface="Calibri"/>
              </a:rPr>
              <a:t>em</a:t>
            </a:r>
            <a:r>
              <a:rPr sz="2800" spc="5" dirty="0">
                <a:latin typeface="Calibri"/>
                <a:cs typeface="Calibri"/>
              </a:rPr>
              <a:t> </a:t>
            </a:r>
            <a:r>
              <a:rPr sz="2800" spc="-15" dirty="0">
                <a:latin typeface="Calibri"/>
                <a:cs typeface="Calibri"/>
              </a:rPr>
              <a:t>sofrimento</a:t>
            </a:r>
            <a:r>
              <a:rPr sz="2800" spc="15" dirty="0">
                <a:latin typeface="Calibri"/>
                <a:cs typeface="Calibri"/>
              </a:rPr>
              <a:t> </a:t>
            </a:r>
            <a:r>
              <a:rPr sz="2800" spc="-10" dirty="0">
                <a:latin typeface="Calibri"/>
                <a:cs typeface="Calibri"/>
              </a:rPr>
              <a:t>intenso;</a:t>
            </a:r>
            <a:endParaRPr sz="2800">
              <a:latin typeface="Calibri"/>
              <a:cs typeface="Calibri"/>
            </a:endParaRPr>
          </a:p>
          <a:p>
            <a:pPr marL="12700" marR="5080">
              <a:lnSpc>
                <a:spcPct val="191300"/>
              </a:lnSpc>
            </a:pPr>
            <a:r>
              <a:rPr sz="2800" spc="-5" dirty="0">
                <a:latin typeface="Calibri"/>
                <a:cs typeface="Calibri"/>
              </a:rPr>
              <a:t>Animais</a:t>
            </a:r>
            <a:r>
              <a:rPr sz="2800" spc="20" dirty="0">
                <a:latin typeface="Calibri"/>
                <a:cs typeface="Calibri"/>
              </a:rPr>
              <a:t> </a:t>
            </a:r>
            <a:r>
              <a:rPr sz="2800" spc="-10" dirty="0">
                <a:latin typeface="Calibri"/>
                <a:cs typeface="Calibri"/>
              </a:rPr>
              <a:t>idosos</a:t>
            </a:r>
            <a:r>
              <a:rPr sz="2800" spc="15" dirty="0">
                <a:latin typeface="Calibri"/>
                <a:cs typeface="Calibri"/>
              </a:rPr>
              <a:t> </a:t>
            </a:r>
            <a:r>
              <a:rPr sz="2800" spc="-5" dirty="0">
                <a:latin typeface="Calibri"/>
                <a:cs typeface="Calibri"/>
              </a:rPr>
              <a:t>na</a:t>
            </a:r>
            <a:r>
              <a:rPr sz="2800" dirty="0">
                <a:latin typeface="Calibri"/>
                <a:cs typeface="Calibri"/>
              </a:rPr>
              <a:t> </a:t>
            </a:r>
            <a:r>
              <a:rPr sz="2800" spc="-25" dirty="0">
                <a:latin typeface="Calibri"/>
                <a:cs typeface="Calibri"/>
              </a:rPr>
              <a:t>falta</a:t>
            </a:r>
            <a:r>
              <a:rPr sz="2800" spc="25" dirty="0">
                <a:latin typeface="Calibri"/>
                <a:cs typeface="Calibri"/>
              </a:rPr>
              <a:t> </a:t>
            </a:r>
            <a:r>
              <a:rPr sz="2800" spc="-5" dirty="0">
                <a:latin typeface="Calibri"/>
                <a:cs typeface="Calibri"/>
              </a:rPr>
              <a:t>de</a:t>
            </a:r>
            <a:r>
              <a:rPr sz="2800" spc="10" dirty="0">
                <a:latin typeface="Calibri"/>
                <a:cs typeface="Calibri"/>
              </a:rPr>
              <a:t> </a:t>
            </a:r>
            <a:r>
              <a:rPr sz="2800" spc="-15" dirty="0">
                <a:latin typeface="Calibri"/>
                <a:cs typeface="Calibri"/>
              </a:rPr>
              <a:t>recursos</a:t>
            </a:r>
            <a:r>
              <a:rPr sz="2800" spc="15" dirty="0">
                <a:latin typeface="Calibri"/>
                <a:cs typeface="Calibri"/>
              </a:rPr>
              <a:t> </a:t>
            </a:r>
            <a:r>
              <a:rPr sz="2800" spc="-25" dirty="0">
                <a:latin typeface="Calibri"/>
                <a:cs typeface="Calibri"/>
              </a:rPr>
              <a:t>para</a:t>
            </a:r>
            <a:r>
              <a:rPr sz="2800" spc="5" dirty="0">
                <a:latin typeface="Calibri"/>
                <a:cs typeface="Calibri"/>
              </a:rPr>
              <a:t> </a:t>
            </a:r>
            <a:r>
              <a:rPr sz="2800" spc="-15" dirty="0">
                <a:latin typeface="Calibri"/>
                <a:cs typeface="Calibri"/>
              </a:rPr>
              <a:t>atender</a:t>
            </a:r>
            <a:r>
              <a:rPr sz="2800" spc="15" dirty="0">
                <a:latin typeface="Calibri"/>
                <a:cs typeface="Calibri"/>
              </a:rPr>
              <a:t> </a:t>
            </a:r>
            <a:r>
              <a:rPr sz="2800" spc="-5" dirty="0">
                <a:latin typeface="Calibri"/>
                <a:cs typeface="Calibri"/>
              </a:rPr>
              <a:t>as</a:t>
            </a:r>
            <a:r>
              <a:rPr sz="2800" dirty="0">
                <a:latin typeface="Calibri"/>
                <a:cs typeface="Calibri"/>
              </a:rPr>
              <a:t> </a:t>
            </a:r>
            <a:r>
              <a:rPr sz="2800" spc="-10" dirty="0">
                <a:latin typeface="Calibri"/>
                <a:cs typeface="Calibri"/>
              </a:rPr>
              <a:t>suas</a:t>
            </a:r>
            <a:r>
              <a:rPr sz="2800" spc="10" dirty="0">
                <a:latin typeface="Calibri"/>
                <a:cs typeface="Calibri"/>
              </a:rPr>
              <a:t> </a:t>
            </a:r>
            <a:r>
              <a:rPr sz="2800" spc="-10" dirty="0">
                <a:latin typeface="Calibri"/>
                <a:cs typeface="Calibri"/>
              </a:rPr>
              <a:t>necessidades; </a:t>
            </a:r>
            <a:r>
              <a:rPr sz="2800" spc="-620" dirty="0">
                <a:latin typeface="Calibri"/>
                <a:cs typeface="Calibri"/>
              </a:rPr>
              <a:t> </a:t>
            </a:r>
            <a:r>
              <a:rPr sz="2800" spc="-15" dirty="0">
                <a:latin typeface="Calibri"/>
                <a:cs typeface="Calibri"/>
              </a:rPr>
              <a:t>Abate</a:t>
            </a:r>
            <a:r>
              <a:rPr sz="2800" dirty="0">
                <a:latin typeface="Calibri"/>
                <a:cs typeface="Calibri"/>
              </a:rPr>
              <a:t> </a:t>
            </a:r>
            <a:r>
              <a:rPr sz="2800" spc="-10" dirty="0">
                <a:latin typeface="Calibri"/>
                <a:cs typeface="Calibri"/>
              </a:rPr>
              <a:t>humanitário</a:t>
            </a:r>
            <a:r>
              <a:rPr sz="2800" spc="30" dirty="0">
                <a:latin typeface="Calibri"/>
                <a:cs typeface="Calibri"/>
              </a:rPr>
              <a:t> </a:t>
            </a:r>
            <a:r>
              <a:rPr sz="2800" spc="-5" dirty="0">
                <a:latin typeface="Calibri"/>
                <a:cs typeface="Calibri"/>
              </a:rPr>
              <a:t>de animais</a:t>
            </a:r>
            <a:r>
              <a:rPr sz="2800" spc="20" dirty="0">
                <a:latin typeface="Calibri"/>
                <a:cs typeface="Calibri"/>
              </a:rPr>
              <a:t> </a:t>
            </a:r>
            <a:r>
              <a:rPr sz="2800" spc="-25" dirty="0">
                <a:latin typeface="Calibri"/>
                <a:cs typeface="Calibri"/>
              </a:rPr>
              <a:t>para</a:t>
            </a:r>
            <a:r>
              <a:rPr sz="2800" spc="-5" dirty="0">
                <a:latin typeface="Calibri"/>
                <a:cs typeface="Calibri"/>
              </a:rPr>
              <a:t> </a:t>
            </a:r>
            <a:r>
              <a:rPr sz="2800" spc="-10" dirty="0">
                <a:latin typeface="Calibri"/>
                <a:cs typeface="Calibri"/>
              </a:rPr>
              <a:t>consumo</a:t>
            </a:r>
            <a:r>
              <a:rPr sz="2800" spc="20" dirty="0">
                <a:latin typeface="Calibri"/>
                <a:cs typeface="Calibri"/>
              </a:rPr>
              <a:t> </a:t>
            </a:r>
            <a:r>
              <a:rPr sz="2800" spc="-15" dirty="0">
                <a:latin typeface="Calibri"/>
                <a:cs typeface="Calibri"/>
              </a:rPr>
              <a:t>alimentar;</a:t>
            </a:r>
            <a:endParaRPr sz="2800">
              <a:latin typeface="Calibri"/>
              <a:cs typeface="Calibri"/>
            </a:endParaRPr>
          </a:p>
          <a:p>
            <a:pPr>
              <a:lnSpc>
                <a:spcPct val="100000"/>
              </a:lnSpc>
              <a:spcBef>
                <a:spcPts val="15"/>
              </a:spcBef>
            </a:pPr>
            <a:endParaRPr sz="2500">
              <a:latin typeface="Calibri"/>
              <a:cs typeface="Calibri"/>
            </a:endParaRPr>
          </a:p>
          <a:p>
            <a:pPr marL="12700">
              <a:lnSpc>
                <a:spcPct val="100000"/>
              </a:lnSpc>
            </a:pPr>
            <a:r>
              <a:rPr sz="2800" b="1" spc="-5" dirty="0">
                <a:solidFill>
                  <a:srgbClr val="006FC0"/>
                </a:solidFill>
                <a:latin typeface="Calibri"/>
                <a:cs typeface="Calibri"/>
              </a:rPr>
              <a:t>Animais</a:t>
            </a:r>
            <a:r>
              <a:rPr sz="2800" b="1" spc="10" dirty="0">
                <a:solidFill>
                  <a:srgbClr val="006FC0"/>
                </a:solidFill>
                <a:latin typeface="Calibri"/>
                <a:cs typeface="Calibri"/>
              </a:rPr>
              <a:t> </a:t>
            </a:r>
            <a:r>
              <a:rPr sz="2800" b="1" spc="-10" dirty="0">
                <a:solidFill>
                  <a:srgbClr val="006FC0"/>
                </a:solidFill>
                <a:latin typeface="Calibri"/>
                <a:cs typeface="Calibri"/>
              </a:rPr>
              <a:t>submetidos</a:t>
            </a:r>
            <a:r>
              <a:rPr sz="2800" b="1" spc="35" dirty="0">
                <a:solidFill>
                  <a:srgbClr val="006FC0"/>
                </a:solidFill>
                <a:latin typeface="Calibri"/>
                <a:cs typeface="Calibri"/>
              </a:rPr>
              <a:t> </a:t>
            </a:r>
            <a:r>
              <a:rPr sz="2800" b="1" spc="-5" dirty="0">
                <a:solidFill>
                  <a:srgbClr val="006FC0"/>
                </a:solidFill>
                <a:latin typeface="Calibri"/>
                <a:cs typeface="Calibri"/>
              </a:rPr>
              <a:t>a</a:t>
            </a:r>
            <a:r>
              <a:rPr sz="2800" b="1" spc="10" dirty="0">
                <a:solidFill>
                  <a:srgbClr val="006FC0"/>
                </a:solidFill>
                <a:latin typeface="Calibri"/>
                <a:cs typeface="Calibri"/>
              </a:rPr>
              <a:t> </a:t>
            </a:r>
            <a:r>
              <a:rPr sz="2800" b="1" spc="-10" dirty="0">
                <a:solidFill>
                  <a:srgbClr val="006FC0"/>
                </a:solidFill>
                <a:latin typeface="Calibri"/>
                <a:cs typeface="Calibri"/>
              </a:rPr>
              <a:t>atividades</a:t>
            </a:r>
            <a:r>
              <a:rPr sz="2800" b="1" spc="20" dirty="0">
                <a:solidFill>
                  <a:srgbClr val="006FC0"/>
                </a:solidFill>
                <a:latin typeface="Calibri"/>
                <a:cs typeface="Calibri"/>
              </a:rPr>
              <a:t> </a:t>
            </a:r>
            <a:r>
              <a:rPr sz="2800" b="1" spc="-5" dirty="0">
                <a:solidFill>
                  <a:srgbClr val="006FC0"/>
                </a:solidFill>
                <a:latin typeface="Calibri"/>
                <a:cs typeface="Calibri"/>
              </a:rPr>
              <a:t>de</a:t>
            </a:r>
            <a:r>
              <a:rPr sz="2800" b="1" spc="15" dirty="0">
                <a:solidFill>
                  <a:srgbClr val="006FC0"/>
                </a:solidFill>
                <a:latin typeface="Calibri"/>
                <a:cs typeface="Calibri"/>
              </a:rPr>
              <a:t> </a:t>
            </a:r>
            <a:r>
              <a:rPr sz="2800" b="1" spc="-10" dirty="0">
                <a:solidFill>
                  <a:srgbClr val="006FC0"/>
                </a:solidFill>
                <a:latin typeface="Calibri"/>
                <a:cs typeface="Calibri"/>
              </a:rPr>
              <a:t>ensino</a:t>
            </a:r>
            <a:r>
              <a:rPr sz="2800" b="1" spc="10" dirty="0">
                <a:solidFill>
                  <a:srgbClr val="006FC0"/>
                </a:solidFill>
                <a:latin typeface="Calibri"/>
                <a:cs typeface="Calibri"/>
              </a:rPr>
              <a:t> </a:t>
            </a:r>
            <a:r>
              <a:rPr sz="2800" b="1" spc="-5" dirty="0">
                <a:solidFill>
                  <a:srgbClr val="006FC0"/>
                </a:solidFill>
                <a:latin typeface="Calibri"/>
                <a:cs typeface="Calibri"/>
              </a:rPr>
              <a:t>ou</a:t>
            </a:r>
            <a:r>
              <a:rPr sz="2800" b="1" spc="20" dirty="0">
                <a:solidFill>
                  <a:srgbClr val="006FC0"/>
                </a:solidFill>
                <a:latin typeface="Calibri"/>
                <a:cs typeface="Calibri"/>
              </a:rPr>
              <a:t> </a:t>
            </a:r>
            <a:r>
              <a:rPr sz="2800" b="1" spc="-5" dirty="0">
                <a:solidFill>
                  <a:srgbClr val="006FC0"/>
                </a:solidFill>
                <a:latin typeface="Calibri"/>
                <a:cs typeface="Calibri"/>
              </a:rPr>
              <a:t>de</a:t>
            </a:r>
            <a:r>
              <a:rPr sz="2800" b="1" spc="10" dirty="0">
                <a:solidFill>
                  <a:srgbClr val="006FC0"/>
                </a:solidFill>
                <a:latin typeface="Calibri"/>
                <a:cs typeface="Calibri"/>
              </a:rPr>
              <a:t> </a:t>
            </a:r>
            <a:r>
              <a:rPr sz="2800" b="1" spc="-5" dirty="0">
                <a:solidFill>
                  <a:srgbClr val="006FC0"/>
                </a:solidFill>
                <a:latin typeface="Calibri"/>
                <a:cs typeface="Calibri"/>
              </a:rPr>
              <a:t>pesquisa</a:t>
            </a:r>
            <a:r>
              <a:rPr sz="2800" b="1" spc="30" dirty="0">
                <a:solidFill>
                  <a:srgbClr val="006FC0"/>
                </a:solidFill>
                <a:latin typeface="Calibri"/>
                <a:cs typeface="Calibri"/>
              </a:rPr>
              <a:t> </a:t>
            </a:r>
            <a:r>
              <a:rPr sz="2800" b="1" spc="-10" dirty="0">
                <a:solidFill>
                  <a:srgbClr val="006FC0"/>
                </a:solidFill>
                <a:latin typeface="Calibri"/>
                <a:cs typeface="Calibri"/>
              </a:rPr>
              <a:t>científica.</a:t>
            </a:r>
            <a:endParaRPr sz="2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TotalTime>
  <Words>2187</Words>
  <Application>Microsoft Office PowerPoint</Application>
  <PresentationFormat>Widescreen</PresentationFormat>
  <Paragraphs>196</Paragraphs>
  <Slides>29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29</vt:i4>
      </vt:variant>
    </vt:vector>
  </HeadingPairs>
  <TitlesOfParts>
    <vt:vector size="34" baseType="lpstr">
      <vt:lpstr>Arial MT</vt:lpstr>
      <vt:lpstr>Calibri</vt:lpstr>
      <vt:lpstr>Calibri Light</vt:lpstr>
      <vt:lpstr>Wingdings</vt:lpstr>
      <vt:lpstr>Office Theme</vt:lpstr>
      <vt:lpstr>Pontos Finais Humanitários e Eutanásia na Experimentação Animal</vt:lpstr>
      <vt:lpstr>Apresentação do PowerPoint</vt:lpstr>
      <vt:lpstr>Pontos finais humanitários</vt:lpstr>
      <vt:lpstr>Apresentação do PowerPoint</vt:lpstr>
      <vt:lpstr>Apresentação do PowerPoint</vt:lpstr>
      <vt:lpstr>Introdução</vt:lpstr>
      <vt:lpstr>Eutanásia Legislação</vt:lpstr>
      <vt:lpstr>supervisionados, mesmo que de</vt:lpstr>
      <vt:lpstr>Apresentação do PowerPoint</vt:lpstr>
      <vt:lpstr>Apresentação do PowerPoint</vt:lpstr>
      <vt:lpstr>Apresentação do PowerPoint</vt:lpstr>
      <vt:lpstr>Manejo dos animais</vt:lpstr>
      <vt:lpstr>Manejo de carcaças</vt:lpstr>
      <vt:lpstr>Escolha do método</vt:lpstr>
      <vt:lpstr>Classificação dos métodos</vt:lpstr>
      <vt:lpstr>Classificação dos métodos</vt:lpstr>
      <vt:lpstr>Classificação dos métodos</vt:lpstr>
      <vt:lpstr>Classificação dos  métodos</vt:lpstr>
      <vt:lpstr>Métodos</vt:lpstr>
      <vt:lpstr>Métodos químicos</vt:lpstr>
      <vt:lpstr>Métodos químicos</vt:lpstr>
      <vt:lpstr>Métodos químicos</vt:lpstr>
      <vt:lpstr>Métodos físicos</vt:lpstr>
      <vt:lpstr>Métodos físicos</vt:lpstr>
      <vt:lpstr>Apresentação do PowerPoint</vt:lpstr>
      <vt:lpstr>Estratégias pessoais</vt:lpstr>
      <vt:lpstr>Ver diretamente os benefícios do seu trabalho para a sociedade, por exemplo: visitar centros médicos, unidades  pediátricas, hospitais veterinários;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PRINCÍPIOS ÉTICOS E LEGAIS NO USO DOS ANIMAIS EM ENSINO E PESQUISA-VPT1101  “Eutanásia em animais de laboratório”</dc:title>
  <dc:creator>Ana Antiorio</dc:creator>
  <cp:lastModifiedBy>Claudia Mori</cp:lastModifiedBy>
  <cp:revision>10</cp:revision>
  <dcterms:created xsi:type="dcterms:W3CDTF">2022-08-08T19:12:33Z</dcterms:created>
  <dcterms:modified xsi:type="dcterms:W3CDTF">2022-10-04T12:28:52Z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2020-07-21T00:00:00Z</vt:filetime>
  </property>
  <property fmtid="{D5CDD505-2E9C-101B-9397-08002B2CF9AE}" pid="3" name="Creator">
    <vt:lpwstr>Microsoft® PowerPoint® para Microsoft 365</vt:lpwstr>
  </property>
  <property fmtid="{D5CDD505-2E9C-101B-9397-08002B2CF9AE}" pid="4" name="LastSaved">
    <vt:filetime>2022-08-08T00:00:00Z</vt:filetime>
  </property>
</Properties>
</file>