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95" r:id="rId3"/>
    <p:sldId id="298" r:id="rId4"/>
    <p:sldId id="300" r:id="rId5"/>
    <p:sldId id="301" r:id="rId6"/>
    <p:sldId id="299" r:id="rId7"/>
    <p:sldId id="258" r:id="rId8"/>
    <p:sldId id="259" r:id="rId9"/>
    <p:sldId id="260" r:id="rId10"/>
    <p:sldId id="261" r:id="rId11"/>
    <p:sldId id="262" r:id="rId12"/>
    <p:sldId id="264" r:id="rId13"/>
    <p:sldId id="263" r:id="rId14"/>
    <p:sldId id="265" r:id="rId15"/>
    <p:sldId id="267" r:id="rId16"/>
    <p:sldId id="266" r:id="rId17"/>
    <p:sldId id="268" r:id="rId18"/>
    <p:sldId id="269" r:id="rId19"/>
    <p:sldId id="270" r:id="rId20"/>
    <p:sldId id="271" r:id="rId21"/>
    <p:sldId id="272" r:id="rId22"/>
    <p:sldId id="273" r:id="rId23"/>
    <p:sldId id="275" r:id="rId24"/>
    <p:sldId id="274" r:id="rId25"/>
    <p:sldId id="276" r:id="rId26"/>
    <p:sldId id="277" r:id="rId27"/>
    <p:sldId id="278" r:id="rId28"/>
    <p:sldId id="279" r:id="rId29"/>
    <p:sldId id="280" r:id="rId30"/>
    <p:sldId id="282" r:id="rId31"/>
    <p:sldId id="281" r:id="rId32"/>
    <p:sldId id="285" r:id="rId33"/>
    <p:sldId id="283" r:id="rId34"/>
    <p:sldId id="284" r:id="rId35"/>
    <p:sldId id="286" r:id="rId36"/>
    <p:sldId id="287" r:id="rId37"/>
    <p:sldId id="288" r:id="rId38"/>
    <p:sldId id="289" r:id="rId39"/>
    <p:sldId id="302" r:id="rId40"/>
    <p:sldId id="290" r:id="rId41"/>
    <p:sldId id="291" r:id="rId42"/>
    <p:sldId id="292" r:id="rId43"/>
    <p:sldId id="293" r:id="rId4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9" autoAdjust="0"/>
    <p:restoredTop sz="94660"/>
  </p:normalViewPr>
  <p:slideViewPr>
    <p:cSldViewPr snapToGrid="0">
      <p:cViewPr varScale="1">
        <p:scale>
          <a:sx n="53" d="100"/>
          <a:sy n="53" d="100"/>
        </p:scale>
        <p:origin x="1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84CCC6-A5D0-447A-A983-3903012028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5A1D17A-2A9B-4205-9C53-95C0E78F51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0EE4CD0-C578-4AD7-B02F-AF0BAD2A9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C083-8CD1-468A-9230-67743125C290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C5583E0-D592-4B87-A92C-6D8FC0C3D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B8CC1FC-C722-436C-A521-5FC14983C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3E35E-D8CC-49FF-8ABC-D774B6E5C4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5575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DA0E97-6839-43C0-BFD1-32946729F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82C29AF-8789-461A-962D-37D00C7BCB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15F1995-B0F5-4FB1-B01A-0703FCC45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C083-8CD1-468A-9230-67743125C290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E4CF581-BFAF-455D-A12E-0841F0BAC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786896D-1E66-49D8-AA5B-8B128E30A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3E35E-D8CC-49FF-8ABC-D774B6E5C4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5838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4FE5919-CDC5-4B73-8EE4-BB0C386680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D04A270-B6FB-4041-89B5-AB0716E2EA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5E44AEC-B66C-4DD4-8D37-E4F921C13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C083-8CD1-468A-9230-67743125C290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ED9EEC-1F6D-4704-ADCD-717FEC61B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4374083-4E84-4AD5-9FF1-B7C9032A0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3E35E-D8CC-49FF-8ABC-D774B6E5C4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4472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E1BB4A-BD00-4417-BCF9-7EC17C233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0D5F129-8B98-4378-9B69-91F933588E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1452FE6-4C13-4202-B4DE-0E3F5A306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C083-8CD1-468A-9230-67743125C290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8A279B2-C3B2-4E8B-AFF8-F332EFFB5F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09E8BE5-E3D4-4513-8B9F-715AA19C8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3E35E-D8CC-49FF-8ABC-D774B6E5C4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0677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FA4250-FDF3-40ED-9A57-42EF681F4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5DF6A57-2C97-4D5F-8E88-29F3235BD1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CD2B7DA-3497-44D1-8DDE-AE22B1A67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C083-8CD1-468A-9230-67743125C290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9295C3F-DE05-40D7-AB99-633BE5A42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0ACD555-4C62-42F8-BBE7-FD43A6712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3E35E-D8CC-49FF-8ABC-D774B6E5C4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2783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04FA1F-6286-44C2-A26B-ACF283537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2317254-724A-47C4-B454-0889D7C4DA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9DB2180-A47D-43F4-BE01-F29DD32BC9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AF5B1B6-3831-4137-A0CE-FA5766A0C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C083-8CD1-468A-9230-67743125C290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77D8BAF-C8E6-4146-8BC1-BCE7E10FC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93E2665-C93D-4CE5-95D1-AD4E8D600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3E35E-D8CC-49FF-8ABC-D774B6E5C4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08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9D4EAB-C3AC-4E53-BC07-184AB028C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CEB645F-D20F-4A69-9F1F-058C985B31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2D29620-4C62-42A9-8F2E-43B2E176EF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F73C267D-0220-4A8F-A771-A18CB2B0AA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3E36E91-9BE5-4891-AFF6-2AA8E75214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420BC5B-C7A2-4984-9E85-773C208B2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C083-8CD1-468A-9230-67743125C290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8AA11CE-7CCF-4EAF-828B-5D047C8A2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F0B2470-8B36-4191-9D2B-E004B6D16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3E35E-D8CC-49FF-8ABC-D774B6E5C4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1690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485B-55CB-4418-92C7-DE3DDD3EFB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1C7A0CE-0B69-49CE-945A-059F5B4C0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C083-8CD1-468A-9230-67743125C290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EC11DAC-2CA5-432D-AA9C-03E49B1603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D2BEA01-F96E-41D5-A7F1-3C211AA1FD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3E35E-D8CC-49FF-8ABC-D774B6E5C4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165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9D534C5-1109-4D77-874A-F63C33306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C083-8CD1-468A-9230-67743125C290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3F7DD53-54D8-4FAF-A513-14DE7A800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9E586C3-4864-4709-BAF9-B201B64D2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3E35E-D8CC-49FF-8ABC-D774B6E5C4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1801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863832-09BB-4824-A461-BF3EDFC35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798E0C3-CB01-4837-923C-E3BFA0633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5DC9C46-BE31-41D9-AB9F-058083EACA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17A8878-A889-48F1-96A5-B4609E572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C083-8CD1-468A-9230-67743125C290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927EA2-39D1-4C54-9F89-FBAA66CCCF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795448B-52A6-44B2-9EEF-84F7785D6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3E35E-D8CC-49FF-8ABC-D774B6E5C4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9015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B4E09D-B8BF-4B7F-8444-7541F7588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A47B391-83C7-4F89-9828-07D087CEB2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421A44DF-83B9-45DD-9A46-7A4E5E1162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2B0444C-E3D3-4F76-AA6B-DE9C76648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7C083-8CD1-468A-9230-67743125C290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C504927-BA77-4AC9-B329-0F7F093FC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B983098-D266-4C8F-85B3-3D1AA45061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B3E35E-D8CC-49FF-8ABC-D774B6E5C4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3242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C6EDDB7-323D-4F81-A0CB-CFC06F88E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7E81C1C-F1C1-4BA5-B901-CD1428F7F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052D020-96AC-4449-8B7F-BB2F124D37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7C083-8CD1-468A-9230-67743125C290}" type="datetimeFigureOut">
              <a:rPr lang="pt-BR" smtClean="0"/>
              <a:t>04/10/2022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7F58625-55EE-4CFF-B636-0BF80D0367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DDFE137-6808-4A12-B8D5-B93C5C05BB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3E35E-D8CC-49FF-8ABC-D774B6E5C43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9938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454A994-B2C9-4ADD-A0B7-A0C3F5972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656"/>
            <a:ext cx="10515600" cy="6342743"/>
          </a:xfrm>
        </p:spPr>
        <p:txBody>
          <a:bodyPr>
            <a:normAutofit/>
          </a:bodyPr>
          <a:lstStyle/>
          <a:p>
            <a:pPr algn="ctr"/>
            <a:r>
              <a:rPr lang="pt-BR" b="1" i="0" cap="all" dirty="0">
                <a:solidFill>
                  <a:srgbClr val="555555"/>
                </a:solidFill>
                <a:effectLst/>
                <a:latin typeface="Times New Roman" panose="02020603050405020304" pitchFamily="18" charset="0"/>
              </a:rPr>
              <a:t>DIÁRIO OFICIAL DA UNIÃO</a:t>
            </a:r>
          </a:p>
          <a:p>
            <a:pPr algn="ctr"/>
            <a:r>
              <a:rPr lang="pt-BR" b="0" i="0" dirty="0">
                <a:solidFill>
                  <a:srgbClr val="666666"/>
                </a:solidFill>
                <a:effectLst/>
                <a:latin typeface="rawline"/>
              </a:rPr>
              <a:t>Publicado em: 18/12/2020</a:t>
            </a:r>
            <a:r>
              <a:rPr lang="pt-BR" b="0" i="0" dirty="0">
                <a:solidFill>
                  <a:srgbClr val="555555"/>
                </a:solidFill>
                <a:effectLst/>
                <a:latin typeface="rawline"/>
              </a:rPr>
              <a:t> </a:t>
            </a:r>
            <a:r>
              <a:rPr lang="pt-BR" b="0" i="0" dirty="0">
                <a:solidFill>
                  <a:srgbClr val="666666"/>
                </a:solidFill>
                <a:effectLst/>
                <a:latin typeface="rawline"/>
              </a:rPr>
              <a:t>| Edição: 242</a:t>
            </a:r>
            <a:r>
              <a:rPr lang="pt-BR" b="0" i="0" dirty="0">
                <a:solidFill>
                  <a:srgbClr val="555555"/>
                </a:solidFill>
                <a:effectLst/>
                <a:latin typeface="rawline"/>
              </a:rPr>
              <a:t> </a:t>
            </a:r>
            <a:r>
              <a:rPr lang="pt-BR" b="0" i="0" dirty="0">
                <a:solidFill>
                  <a:srgbClr val="666666"/>
                </a:solidFill>
                <a:effectLst/>
                <a:latin typeface="rawline"/>
              </a:rPr>
              <a:t>| Seção: 1</a:t>
            </a:r>
            <a:r>
              <a:rPr lang="pt-BR" b="0" i="0" dirty="0">
                <a:solidFill>
                  <a:srgbClr val="555555"/>
                </a:solidFill>
                <a:effectLst/>
                <a:latin typeface="rawline"/>
              </a:rPr>
              <a:t> </a:t>
            </a:r>
            <a:r>
              <a:rPr lang="pt-BR" b="0" i="0" dirty="0">
                <a:solidFill>
                  <a:srgbClr val="666666"/>
                </a:solidFill>
                <a:effectLst/>
                <a:latin typeface="rawline"/>
              </a:rPr>
              <a:t>| Página: 5</a:t>
            </a:r>
            <a:endParaRPr lang="pt-BR" b="0" i="0" dirty="0">
              <a:solidFill>
                <a:srgbClr val="555555"/>
              </a:solidFill>
              <a:effectLst/>
              <a:latin typeface="rawline"/>
            </a:endParaRPr>
          </a:p>
          <a:p>
            <a:pPr algn="ctr"/>
            <a:r>
              <a:rPr lang="pt-BR" b="1" i="0" dirty="0">
                <a:solidFill>
                  <a:srgbClr val="666666"/>
                </a:solidFill>
                <a:effectLst/>
                <a:latin typeface="rawline"/>
              </a:rPr>
              <a:t>Órgão: Ministério da Agricultura, Pecuária e Abastecimento/Secretaria de Defesa Agropecuária</a:t>
            </a:r>
            <a:endParaRPr lang="pt-BR" b="0" i="0" dirty="0">
              <a:solidFill>
                <a:srgbClr val="555555"/>
              </a:solidFill>
              <a:effectLst/>
              <a:latin typeface="rawline"/>
            </a:endParaRPr>
          </a:p>
          <a:p>
            <a:pPr algn="ctr"/>
            <a:r>
              <a:rPr lang="pt-BR" b="1" i="0" cap="all" dirty="0">
                <a:solidFill>
                  <a:srgbClr val="162937"/>
                </a:solidFill>
                <a:effectLst/>
                <a:latin typeface="rawline"/>
              </a:rPr>
              <a:t>INSTRUÇÃO NORMATIVA Nº 113, DE 16 DE DEZEMBRO DE 2020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Estabelecer as boas práticas de manejo e bem-estar animal nas granjas de suínos de criação comercial.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O SECRETÁRIO DE DEFESA AGROPECUÁRIA, do Ministério da Agricultura, Pecuária e Abastecimento, no uso das atribuições que lhe conferem os </a:t>
            </a:r>
            <a:r>
              <a:rPr lang="pt-BR" b="0" i="0" dirty="0" err="1">
                <a:solidFill>
                  <a:srgbClr val="162937"/>
                </a:solidFill>
                <a:effectLst/>
                <a:latin typeface="rawline"/>
              </a:rPr>
              <a:t>Arts</a:t>
            </a: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. 21 e 63 do Anexo I do Decreto n.º 10.253, de 20 de fevereiro de 2020, tendo em vista o disposto na Lei nº 13.844, de 18 de junho de 2019, e o que consta do Processo nº 21000.023952/2018-17, resolve: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07276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CE355-E709-4887-A872-81BD4CF40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 CAPÍTULO III :DO ALOJAMENTO, INSTALAÇÕES E EQUIPAMENTOS</a:t>
            </a: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6B05BE-1907-4C6C-9B69-F8E00CD5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7º Os pisos serão projetados e mantidos para minimizar escorregões e quedas, promover a saúde e reduzir o risco de lesões locomotoras, principalmente nos cascos.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8º O uso de piso totalmente ripado é aceito, desde que o espaçamento utilizado seja uniforme, permita drenagem adequada e ao mesmo tempo proveja sustentação dos membros dos animais, facilitando sua locomoção e evitando lesões no casco.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§1º No caso de matrizes alojadas em grupo é necessário dispor de áreas de descanso com piso compacto.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§2º Granjas que possuam piso totalmente ripado para gestação coletiva terão prazo até 1º de janeiro de 2045 para adequação e cumprimento ao disposto no parágrafo primeiro deste Artigo.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7692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CE355-E709-4887-A872-81BD4CF40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 CAPÍTULO III :DO ALOJAMENTO, INSTALAÇÕES E EQUIPAMENTOS</a:t>
            </a: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6B05BE-1907-4C6C-9B69-F8E00CD5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9º A densidade na granja deve ser ajustada de acordo com as condições ambientais, de manejo e de comportamento dos animais, podendo ser utilizadas as densidades máximas abaixo estipuladas, conforme comprovação da evolução dos resultados dos indicadores do Art. 5º: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 - para marrãs em </a:t>
            </a:r>
            <a:r>
              <a:rPr lang="pt-BR" b="0" i="0" dirty="0" err="1">
                <a:solidFill>
                  <a:srgbClr val="162937"/>
                </a:solidFill>
                <a:effectLst/>
                <a:latin typeface="rawline"/>
              </a:rPr>
              <a:t>pré</a:t>
            </a: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-cobertura em alojamento coletivo, a área útil mínima destinada a cada animal deve ser igual ou superior a 1,30 (um vírgula trinta) metros quadrados;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II - para marrãs gestantes em alojamento coletivo, a área útil mínima destinada a cada animal deve ser igual ou superior a 1,50 (um vírgula cinquenta) metros quadrados;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III - para matrizes gestantes ou vazias em alojamento coletivo, a área útil mínima destinada a cada animal deve ser igual ou superior a dois metros quadrados;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IV - para cachaços adultos alojados em baias, a área útil mínima destinada a cada animal deve ser igual ou superior a seis metros quadrados;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V - para leitões de creche, de até trinta quilos de peso vivo, a área útil destinada a cada animal deve ser igual ou superior a 0,27 (zero vírgula vinte e sete) metros quadrados;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7220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CE355-E709-4887-A872-81BD4CF40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 CAPÍTULO III :DO ALOJAMENTO, INSTALAÇÕES E EQUIPAMENTOS</a:t>
            </a: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6B05BE-1907-4C6C-9B69-F8E00CD52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837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VI - para leitões em creche acima de trinta quilos ou recria será atendido o limite máximo de cem quilos por metro quadrado;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VII - para animais de terminação abatidos com até cento e dez quilos de peso vivo, a área útil mínima destinada a cada animal deve ser igual ou superior a 0,9 (zero vírgula nove) metros quadrados; e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VIII - para animais de terminação abatidos acima de cento e dez quilos de peso vivo, a área útil mínima será definida com base no peso metabólico dos animais através da equação A= k x PV0,667, sendo A igual a área útil mínima em metros quadrados, k uma constante de valor igual a 0,036 (zero vírgula zero trinta e seis) e PV o peso vivo do animal.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Parágrafo único. O prazo para ajuste da densidade, nas granjas das categorias citadas nos incisos II e III, é o mesmo do § 3º, do art. 16; para as categorias citadas nos incisos VII e VIII o prazo é de 10 (dez) anos e para as demais categorias o prazo é de um ano a partir da data de publicação desta instrução normativa.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31407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CE355-E709-4887-A872-81BD4CF40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 CAPÍTULO III :DO ALOJAMENTO, INSTALAÇÕES E EQUIPAMENTOS</a:t>
            </a: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6B05BE-1907-4C6C-9B69-F8E00CD5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10. O manejo do ambiente deve permitir e facilitar a renovação constante do ar no interior das instalações, bem como a remoção periódica dos dejetos, a fim de evitar o acúmulo de gases tóxicos, a exemplo de amônia e gás carbônico, com acompanhamento dos resultados.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11. A instalação deve permitir a entrada de luz suficiente para que os suínos possam investigar seus ambientes visualmente, mostrar padrões de comportamento e serem vistos claramente para uma avaliação adequada.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§1º A existência de luz natural é obrigatória em instalações climatizadas.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§2º As fontes de luz artificial devem estar localizadas de modo a não causar desconforto aos animais.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§3º Os suínos devem ser expostos à luz por um período mínimo de oito horas contínuas, por dia e um período de escuro, de no mínimo de seis horas contínuas, por dia.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75856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CE355-E709-4887-A872-81BD4CF40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 CAPÍTULO III :DO ALOJAMENTO, INSTALAÇÕES E EQUIPAMENTOS</a:t>
            </a: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6B05BE-1907-4C6C-9B69-F8E00CD5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12. A exposição de suínos a ruídos súbitos ou altos, de forma contínua, deve ser minimizada para evitar reações de estresse e medo.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13. Os maquinários utilizados e quaisquer outros equipamentos dentro das instalações ou dentro do perímetro interno da granja devem ser construídos, operados e mantidos de forma a minimizar a emissão de ruídos.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14. Todas as fases de produção devem possuir área hospitalar.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Parágrafo único. A área hospitalar deve ser construída e mantida de forma a permitir a fácil observação, o tratamento e a recuperação dos animais, provendo os recursos necessários em cada caso.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16620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CE355-E709-4887-A872-81BD4CF40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 CAPÍTULO III :DO ALOJAMENTO, INSTALAÇÕES E EQUIPAMENTOS</a:t>
            </a: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6B05BE-1907-4C6C-9B69-F8E00CD5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15. As propriedades devem aplicar procedimentos para minimizar o estresse térmico por frio ou calor, nos animais.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§1º Se o risco de estresse por calor ou frio atingir níveis acima da capacidade adaptativa dos animais, as propriedades devem adotar ações ou tecnologias que minimizem o desconforto dos animais.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§2º Na maternidade, creche e área hospitalar, as propriedades adotarão sistemas de fornecimento de calor para neonatos, leitões e animais fisicamente comprometidos, a exemplo do uso de piso aquecido, lâmpadas ou abrigos.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5478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CE355-E709-4887-A872-81BD4CF40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 CAPÍTULO III :DO ALOJAMENTO, INSTALAÇÕES E EQUIPAMENTOS</a:t>
            </a: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6B05BE-1907-4C6C-9B69-F8E00CD5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16. Os novos projetos de reforma, ampliação ou construção de instalações para matrizes serão executados adotando o sistema de criação em grupo para o alojamento de fêmeas na fase de gestação e para o alojamento de cachaços em baias.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§ 1º A manutenção das fêmeas após a cobertura em gaiolas de gestação é tolerada e limitada a 35 (trinta e cinco) dias em sistemas de alojamento individual.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§ 2º As granjas que utilizam gaiolas de gestação e gaiolas para alojamento para cachaços terão prazo até 1º de janeiro de 2045, para adaptar suas instalações para a gestação coletiva e baias para machos.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§ 3º Para projetos novos, protocolados em órgão ambiental, com a licença prévia em andamento, o prazo para as adequações será de 10 anos.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90446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CE355-E709-4887-A872-81BD4CF40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 CAPÍTULO III :DO ALOJAMENTO, INSTALAÇÕES E EQUIPAMENTOS</a:t>
            </a: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6B05BE-1907-4C6C-9B69-F8E00CD5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17. As gaiolas utilizadas para o manejo reprodutivo, inseminação e intervalo desmame cobertura, devem ser dimensionadas adequadamente para permitir que as fêmeas: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 - levantem-se e fiquem em repouso sem tocar simultaneamente os dois lados da gaiola; e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II - levantem-se sem tocar as barras superiores e laterais da gaiola.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18. O uso de gaiolas na maternidade é tolerado, sendo que as gaiolas devem atender ao disposto no Art. 17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67084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CE355-E709-4887-A872-81BD4CF40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 CAPÍTULO III :DO ALOJAMENTO, INSTALAÇÕES E EQUIPAMENTOS</a:t>
            </a: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6B05BE-1907-4C6C-9B69-F8E00CD5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19. Os embarcadouros nas granjas devem ser construídos e mantidos de forma a minimizar lesões, escorregões e quedas, facilitando a movimentação dos animais, permitindo um embarque com o mínimo de esforço físico, estresse e relutância.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§ 1º O uso de elevadores para o embarque dos animais é permitido.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§ 2º Quando utilizadas rampas, a inclinação será igual ou menor que 25° (vinte e cinco) graus do solo.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§ 3º As granjas terão prazo até 1º de janeiro de 2030, para adequação e cumprimento ao disposto neste Artigo.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922173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CE355-E709-4887-A872-81BD4CF40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 CAPÍTULO III :DO ALOJAMENTO, INSTALAÇÕES E EQUIPAMENTOS</a:t>
            </a: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6B05BE-1907-4C6C-9B69-F8E00CD5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20. O produtor rural e demais trabalhadores devem promover contato positivo com os animais, evitando situações desnecessárias de estresse e medo.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21. Os suínos devem ser conduzidos em grupos, respeitando o seu comportamento natural.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§1º Exceções ao disposto no caput serão permitidas em caso de animais a serem isolados do grupo.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§2º A condução deve ser iniciada por meio de aproximação calma e facilmente visível para os animais.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§3º O tamanho do grupo a ser conduzido será formado de modo a não causar amontoamentos e paradas durante a condução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2101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C81B66C-459D-465C-8D58-01F06F4B5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EC90629-680D-4BCF-A4C8-1C578AB8C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0429" y="3001282"/>
            <a:ext cx="10515600" cy="1846489"/>
          </a:xfrm>
        </p:spPr>
        <p:txBody>
          <a:bodyPr>
            <a:normAutofit/>
          </a:bodyPr>
          <a:lstStyle/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1º Estabelecer as boas práticas de manejo nas granjas de suínos de criação comercial, na forma desta Instrução Normativa.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469415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CE355-E709-4887-A872-81BD4CF40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 CAPÍTULO III :DO ALOJAMENTO, INSTALAÇÕES E EQUIPAMENTOS</a:t>
            </a: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6B05BE-1907-4C6C-9B69-F8E00CD5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Art.22. Os equipamentos utilizados na condução de suínos devem ser de fácil manuseio e leves, a exemplo de lonas, tábuas de manejo, chocalhos ou outros que não causem dor e lesões nos animais.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§1º É vedado o uso de bastões elétricos para condução dos suínos.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§2º São proibidas condutas agressivas para com os suínos, a exemplo de, mas não limitado a, chutes, arraste de animais conscientes, erguer ou puxar animais pelas orelhas, rabo ou outras partes sensíveis.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23. Os suínos somente devem ser contidos durante o tempo necessário para os procedimentos de manejo.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Parágrafo único. Procedimentos de contenção que provocam dor, a exemplo do cachimbo, serão tolerados apenas com o objetivo de resguardar a integridade do manejador.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26615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CE355-E709-4887-A872-81BD4CF40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 CAPÍTULO III :DO ALOJAMENTO, INSTALAÇÕES E EQUIPAMENTOS</a:t>
            </a: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6B05BE-1907-4C6C-9B69-F8E00CD5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24. A mistura de lotes deve ser evitada; porém, quando necessária, deve ser realizada de modo que não cause estresse excessivo aos animais, sendo possível a adoção de uma ou mais medidas, a exemplo de: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 - fornecer palha ou outro material de enriquecimento ambiental na área da mistura;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II - alimentar os suínos antes da mistura de lotes;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III - alimentar no chão na área de mistura;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IV - proporcionar espaço adicional e piso antiderrapante;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V - proporcionar oportunidades de escape e esconderijos de outros suínos, como barreiras visuais;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VI - misturar animais previamente familiarizados sempre que possível;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VII - misturar os animais jovens logo após o desmame, se possível;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VIII - não introduzir animais sozinhos a um grupo de animais já estabelecido; e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IX - a introdução de novos animais a grupos com hierarquia já definida, deve ser feita com o mínimo de três novos indivíduos a adentrar no grupo.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06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CE355-E709-4887-A872-81BD4CF40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 CAPÍTULO III :DO ALOJAMENTO, INSTALAÇÕES E EQUIPAMENTOS</a:t>
            </a: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6B05BE-1907-4C6C-9B69-F8E00CD5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25. A propriedade rural deve dispor de orientação técnica escrita para o período do desmame dos leitões visando minimizar o estresse nos leitões e nas matrizes.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§1º Projetos novos ou ampliação de granjas devem ser elaborados para desmame de lote com média de idade de vinte e quatro dias ou mais.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§2º As granjas que atualmente desmamam leitões com média de idade de vinte e um dias têm até 1º de janeiro de 2045 para adaptarem suas instalações para desmame com idade média de vinte e quatro dias ou mais.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§4º Os leitões recém-desmamados devem ser alojados em locais secos e serem limpos regularmente.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§5º Em caso de erradicação de doenças, a critério do médico veterinário, é permitido o desmame precoce medicado.</a:t>
            </a:r>
          </a:p>
        </p:txBody>
      </p:sp>
    </p:spTree>
    <p:extLst>
      <p:ext uri="{BB962C8B-B14F-4D97-AF65-F5344CB8AC3E}">
        <p14:creationId xmlns:p14="http://schemas.microsoft.com/office/powerpoint/2010/main" val="4356309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CE355-E709-4887-A872-81BD4CF40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 CAPÍTULO III :DO ALOJAMENTO, INSTALAÇÕES E EQUIPAMENTOS</a:t>
            </a: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6B05BE-1907-4C6C-9B69-F8E00CD5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26. Para habituação ao ambiente, as matrizes devem ser transferidas para a maternidade em no mínimo de dois dias antecedentes à data esperada de parto, sendo considerado: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 - o fornecimento de material de enriquecimento adequado ao comportamento de nidificação previamente ao parto; e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II - a supervisão das matrizes na maternidade, de modo a permitir a adoção de medidas imediatas em caso de ocorrências prejudiciais à fêmea ou à leitegada.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27. Os suínos devem ser avaliados pelo menos uma vez por dia para que seja possível identificar problemas de saúde e bem-estar.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Parágrafo único. Algumas categorias de animais devem ser avaliadas com maior frequência, como matrizes em final de gestação, leitões recém-nascidos, leitões recém-desmamados, suínos recém-misturados, animais em tratamento, entre outros.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7266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CE355-E709-4887-A872-81BD4CF40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 CAPÍTULO III :DO ALOJAMENTO, INSTALAÇÕES E EQUIPAMENTOS</a:t>
            </a: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6B05BE-1907-4C6C-9B69-F8E00CD5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28. Os suínos identificados como doentes ou feridos devem receber tratamento adequado na primeira oportunidade por pessoal capacitado.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Parágrafo único. Ante a impossibilidade de se fornecer tratamento adequado, deve ser buscada a orientação de um médico veterinário.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29. Todos os profissionais envolvidos no embarque e desembarque dos animais têm a responsabilidade de respeitar as recomendações técnicas vigentes, visando reduzir a incidência de ferimentos e minimizar o sofrimento dos animais.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30. Os suínos devem ser manejados durante o embarque e desembarque por pessoas capacitadas.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452919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CE355-E709-4887-A872-81BD4CF40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 CAPÍTULO III :DO ALOJAMENTO, INSTALAÇÕES E EQUIPAMENTOS</a:t>
            </a: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6B05BE-1907-4C6C-9B69-F8E00CD5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31. Os suínos que apresentarem sinais de dor ou forem considerados não aptos ao transporte não deverão ser embarcados, a exemplo de: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 - animais jovens com umbigo não cicatrizado;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II - matrizes no terço final de gestação ou até dez dias pós-parto;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III - animais que passaram por procedimentos cirúrgicos nos últimos dez dias antes do transporte;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IV - animais caquéticos; e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V - animais com fraturas, membros deslocados ou que não consigam caminhar apoiando os quatro membros.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Parágrafo único. Animais com lesões, feridas, sinais de dor ou claudicação que impeçam o apoio nos quatro membros quando em estação, devem ser transportados em compartimentos separados e com cuidados específicos visando evitar o agravamento da situação pelo transporte.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834670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CE355-E709-4887-A872-81BD4CF40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 CAPÍTULO III :DO ALOJAMENTO, INSTALAÇÕES E EQUIPAMENTOS</a:t>
            </a: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6B05BE-1907-4C6C-9B69-F8E00CD5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32. Os reprodutores devem ser alojados de forma a evitar o isolamento social, sendo permitida a manutenção de contato visual ou táctil com outros suínos.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Parágrafo único. Deve ser proporcionado enriquecimento ambiental para os reprodutores.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33. Quando utilizada a monta em manequim para coleta de sêmen, os reprodutores devem ser treinados utilizando apenas condicionamento positivo, sob o ponto de vista do animal, sendo proibido o uso de estímulos aversivos.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81988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CE355-E709-4887-A872-81BD4CF40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 CAPÍTULO IV: DOS PROCEDIMENTOS DOLOROSO</a:t>
            </a: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6B05BE-1907-4C6C-9B69-F8E00CD5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34. A </a:t>
            </a:r>
            <a:r>
              <a:rPr lang="pt-BR" b="0" i="0" dirty="0" err="1">
                <a:solidFill>
                  <a:srgbClr val="162937"/>
                </a:solidFill>
                <a:effectLst/>
                <a:latin typeface="rawline"/>
              </a:rPr>
              <a:t>imunocastração</a:t>
            </a: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 e castração cirúrgica são métodos aceitos, porém a castração cirúrgica somente pode ser realizada quando: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 - recomendada por médico veterinário e realizada por operador capacitado;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II - utilizados equipamentos com devida manutenção e higienizados;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III - adotados procedimentos para minimizar qualquer dor, angústia e complicações posteriores para o animal, conforme regulamentação do Conselho Federal de Medicina Veterinária;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IV - outros métodos poderão ser aceitos pelo MAPA desde que comprovados os benefícios para os animais e com validação técnico-científica, conforme regulamentado por legislação vigente.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Parágrafo único. As granjas terão até 1º de janeiro de 2030 para utilização de analgesia e anestesia, em toda e qualquer castração cirúrgica, independentemente da idade do animal.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58417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CE355-E709-4887-A872-81BD4CF40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 CAPÍTULO IV: DOS PROCEDIMENTOS DOLOROSO</a:t>
            </a: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6B05BE-1907-4C6C-9B69-F8E00CD5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35. Cirurgias para redução de hérnia escrotal, vasectomia ou outro procedimento não rotineiro somente podem ser realizadas com ausência da dor, usando anestesia e analgesia prolongada.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Parágrafo único. No caso de animais não viáveis que necessitem de intervenções cirúrgicas, a exemplo de histerectomia em matrizes para salvamento dos leitões, o animal será induzido à inconsciência imediata previamente ao procedimento.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691092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CE355-E709-4887-A872-81BD4CF40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 CAPÍTULO IV: DOS PROCEDIMENTOS DOLOROSO</a:t>
            </a: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6B05BE-1907-4C6C-9B69-F8E00CD5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36. O corte da cauda deve ser evitado, no entanto pode ser tolerado quando: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 - medidas de ajuste do manejo e qualidade do ambiente previstas nesta Instrução Normativa forem adotadas;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II - mutilado apenas o terço final da cauda;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III - recomendado por médico veterinário e realizado por operadores capacitados;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IV - utilizados equipamentos de corte com devida manutenção e higienizados, seguido de cauterização;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V - realizado de modo que minimize qualquer dor e complicações posteriores para o animal; e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VI - após três dias de idade, somente serão realizadas com uso de anestesia e analgésicos para controle da dor.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74582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992B32-82B6-41B1-AF93-854143885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8771" y="292554"/>
            <a:ext cx="10515600" cy="1325563"/>
          </a:xfrm>
        </p:spPr>
        <p:txBody>
          <a:bodyPr>
            <a:normAutofit/>
          </a:bodyPr>
          <a:lstStyle/>
          <a:p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CAPÍTULO I: DAS DEFINIÇÕES</a:t>
            </a: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DAAB94-E39C-4657-9777-6340DF177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2º Para efeito desta Instrução Normativa, considera-se: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 - área hospitalar: área reservada onde animais doentes ou feridos possam ser tratados e monitorados;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II - boas práticas: procedimentos adotados em todos os elos da cadeia produtiva com o objetivo de agregar valor aos produtos pecuários e promover a saúde e bem-estar únicos;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III - comportamento anormal: comportamento não presente no repertório comportamental natural da espécie, a exemplo de estereotipias, como sugar umbigo ou orelha;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IV - contato positivo: contato físico direto entre humano e animal associado com emoções positivas, a exemplo de acariciar, esfregar, tocar com as mãos, coçar e conversar, quando oportuno;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V - criação comercial: todos os sistemas de produção cuja finalidade da operação é gerar renda e ganhos econômicos;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34576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CE355-E709-4887-A872-81BD4CF40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 CAPÍTULO IV: DOS PROCEDIMENTOS DOLOROSO</a:t>
            </a: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6B05BE-1907-4C6C-9B69-F8E00CD5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37. Os métodos de identificação dos animais incluem as mossas, tatuagens de orelha, brincos, bottons e microchips.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Parágrafo único. Fica proibida a mossa a partir de 1º de janeiro de 2030.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38. O procedimento de desbaste dos dentes dos leitões será realizado quando houver lesão grave do aparelho mamário da matriz ou face dos leitões da leitegada.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§1º Respeitando as hipóteses estabelecidas no caput do Artigo, somente o terço final do dente poderá ser desbastado.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§2º É proibido o corte de dentes.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851716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CE355-E709-4887-A872-81BD4CF40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 CAPÍTULO IV: DOS PROCEDIMENTOS DOLOROSO</a:t>
            </a: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6B05BE-1907-4C6C-9B69-F8E00CD52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73804"/>
          </a:xfrm>
        </p:spPr>
        <p:txBody>
          <a:bodyPr>
            <a:normAutofit/>
          </a:bodyPr>
          <a:lstStyle/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39. O desbaste de presas dos cachaços somente será realizado: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 - quando necessário;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II - por profissional capacitado; e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III - com anestesia e analgesia para controle da dor.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150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CE355-E709-4887-A872-81BD4CF40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 CAPÍTULO IV: DOS PROCEDIMENTOS DOLOROSO</a:t>
            </a: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6B05BE-1907-4C6C-9B69-F8E00CD5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40. O procedimento de </a:t>
            </a:r>
            <a:r>
              <a:rPr lang="pt-BR" b="0" i="0" dirty="0" err="1">
                <a:solidFill>
                  <a:srgbClr val="162937"/>
                </a:solidFill>
                <a:effectLst/>
                <a:latin typeface="rawline"/>
              </a:rPr>
              <a:t>destrompa</a:t>
            </a: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 somente será tolerado em matrizes alojadas em sistemas ao ar livre e em pastagens e deverá ser realizado: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 - por profissionais capacitados;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II - com anestesia e analgesia para controle da dor;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III - com equipamentos com devida manutenção e higienizados; e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IV - de modo a minimizar qualquer dor, angústia e complicações posteriores para o animal.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57644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CE355-E709-4887-A872-81BD4CF40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52361"/>
          </a:xfrm>
        </p:spPr>
        <p:txBody>
          <a:bodyPr>
            <a:normAutofit fontScale="90000"/>
          </a:bodyPr>
          <a:lstStyle/>
          <a:p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 CAPÍTULO V: DO MANEJO NUTRICIONAL</a:t>
            </a: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6B05BE-1907-4C6C-9B69-F8E00CD5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41. Todos os animais receberão diariamente quantidades adequadas de alimentos e nutrientes para permitir que cada suíno: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 - mantenha uma boa saúde;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II - atenda às suas demandas fisiológicas e comportamentais;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III - evite distúrbios metabólicos e nutricionais; e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IV - evite a competição excessiva entre animais.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42. Todos os animais devem ter acesso permanente à água de boa qualidade, mantida de acordo com a legislação vigente.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Parágrafo único. A granja deve possuir um plano de contingência para o caso de interrupções no fornecimento de água ou contaminação das suas fontes.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7076244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CE355-E709-4887-A872-81BD4CF40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 CAPÍTULO VI:DO ENRIQUECIMENTO AMBIENTAL</a:t>
            </a: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6B05BE-1907-4C6C-9B69-F8E00CD5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43. Os suínos devem ter acesso a um ambiente enriquecido, para estimular as atividades de investigação e manipulação e reduzir o comportamento anormal e agonístico.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§1º Devem ser disponibilizados um ou mais materiais para manipulação, que não comprometam a saúde dos animais a exemplo de palha, feno, cordas, correntes, madeira, maravalha, borracha, plástico.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§2º Podem ser utilizados outros recursos adicionais aos materiais de manipulação, a exemplo de estímulos sonoros, visuais e olfativos.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§3º No caso em que as instalações de tratamento de efluentes não suportem os resíduos gerados pelo enriquecimento ambiental, as granjas dispõem até 1º de janeiro de 2045 para adequação e cumprimento ao disposto no caput deste Artigo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25554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CE355-E709-4887-A872-81BD4CF40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CAPÍTULO VII: DA SAÚDE E MELHORAMENTO GENÉTICO DO REBANHO</a:t>
            </a: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6B05BE-1907-4C6C-9B69-F8E00CD5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44. As propriedades que possuem criação comercial de suínos devem possuir procedimentos de biossegurança implementados e compatíveis, de acordo com a legislação vigente.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45. O direcionamento dos programas de melhoramento genético de suínos deve considerar o bem-estar dos suínos, com o objetivo de melhorar o temperamento, viabilidade dos leitões, entre outras características.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6583054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CE355-E709-4887-A872-81BD4CF40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CAPÍTULO VIII:DA DEPOPULAÇÃO E EUTANÁSIA</a:t>
            </a: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6B05BE-1907-4C6C-9B69-F8E00CD5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46. Os animais doentes ou lesionados devem ser encaminhados para tratamento ou eutanásia.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Parágrafo único. O tratamento e o método de eutanásia devem ser orientados por médico veterinário.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47. O animal deve ser submetido à eutanásia quando: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 - apresentar caquexia;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II - ser incapaz de se levantar por conta própria e se recusar a comer ou a beber, não respondendo ao tratamento orientado pelo médico veterinário;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III - estiver sofrendo dor severa e debilitante;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IV - apresentar fraturas;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V - apresentar lesões da coluna vertebral;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VI - apresentar quadro de infecção múltipla com perda de peso crônica;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VII - nascer prematuro, com sobrevivência improvável ou com defeito congênito debilitante; ou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VIII - qualquer outra orientação determinada pelo médico veterinário.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90341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CE355-E709-4887-A872-81BD4CF40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CAPÍTULO VIII:DA DEPOPULAÇÃO E EUTANÁSIA</a:t>
            </a: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6B05BE-1907-4C6C-9B69-F8E00CD5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48. Qualquer método de eutanásia deve resultar em uma perda imediata da consciência, sem dor adicional, até a comprovação da morte.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49. Para fins de eutanásia e </a:t>
            </a:r>
            <a:r>
              <a:rPr lang="pt-BR" b="0" i="0" dirty="0" err="1">
                <a:solidFill>
                  <a:srgbClr val="162937"/>
                </a:solidFill>
                <a:effectLst/>
                <a:latin typeface="rawline"/>
              </a:rPr>
              <a:t>depopulação</a:t>
            </a: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 serão aceitos apenas procedimentos com embasamento científico e conforme orientações da Organização Mundial de Saúde Animal (OIE) e Conselho Federal de Medicina Veterinária (CFMV).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Parágrafo único. Os métodos de </a:t>
            </a:r>
            <a:r>
              <a:rPr lang="pt-BR" b="0" i="0" dirty="0" err="1">
                <a:solidFill>
                  <a:srgbClr val="162937"/>
                </a:solidFill>
                <a:effectLst/>
                <a:latin typeface="rawline"/>
              </a:rPr>
              <a:t>depopulação</a:t>
            </a: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 aceitos somente serão empregados em caso de emergência sanitária, desastres naturais ou ocasiões excepcionais, conforme orientação do serviço veterinário oficial.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619632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CE355-E709-4887-A872-81BD4CF40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CAPÍTULO VIII:DA DEPOPULAÇÃO E EUTANÁSIA</a:t>
            </a: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6B05BE-1907-4C6C-9B69-F8E00CD5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50. Imediatamente após a eutanásia ou </a:t>
            </a:r>
            <a:r>
              <a:rPr lang="pt-BR" b="0" i="0" dirty="0" err="1">
                <a:solidFill>
                  <a:srgbClr val="162937"/>
                </a:solidFill>
                <a:effectLst/>
                <a:latin typeface="rawline"/>
              </a:rPr>
              <a:t>depopulação</a:t>
            </a: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 os animais devem ser avaliados para confirmação da morte, previamente ao descarte do cadáver, devendo ser observados minimamente os sinais abaixo: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 - parada respiratória;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II - olhos vidrados e centralizados;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III - ausência de batimento cardíaco; e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IV - pupilas dilatadas.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0731177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1;p13">
            <a:extLst>
              <a:ext uri="{FF2B5EF4-FFF2-40B4-BE49-F238E27FC236}">
                <a16:creationId xmlns:a16="http://schemas.microsoft.com/office/drawing/2014/main" id="{905A81B0-27D9-412E-99CA-C87235FAA45A}"/>
              </a:ext>
            </a:extLst>
          </p:cNvPr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5694797" y="26718"/>
            <a:ext cx="5495243" cy="683128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731BBF9-FF24-4ECD-812D-CF4558BC0635}"/>
              </a:ext>
            </a:extLst>
          </p:cNvPr>
          <p:cNvSpPr txBox="1"/>
          <p:nvPr/>
        </p:nvSpPr>
        <p:spPr>
          <a:xfrm>
            <a:off x="266455" y="3230975"/>
            <a:ext cx="41313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dirty="0"/>
              <a:t>Julia S. Machado1*, Adroaldo J. Zanella1</a:t>
            </a:r>
          </a:p>
        </p:txBody>
      </p:sp>
    </p:spTree>
    <p:extLst>
      <p:ext uri="{BB962C8B-B14F-4D97-AF65-F5344CB8AC3E}">
        <p14:creationId xmlns:p14="http://schemas.microsoft.com/office/powerpoint/2010/main" val="2073799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3812CB-ECCA-41A6-802E-132BE32F3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CAPÍTULO I: DAS DEFINIÇÕES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3805CB-F924-4765-9C0A-784E0DD61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VI - </a:t>
            </a:r>
            <a:r>
              <a:rPr lang="pt-BR" b="0" i="0" dirty="0" err="1">
                <a:solidFill>
                  <a:srgbClr val="162937"/>
                </a:solidFill>
                <a:effectLst/>
                <a:latin typeface="rawline"/>
              </a:rPr>
              <a:t>depopulação</a:t>
            </a: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: promoção da morte de um rebanho ou parte dele, utilizando métodos tecnicamente e cientificamente comprovados, de forma rápida e eficiente, levando-se em consideração o bem-estar dos animais tanto quanto possível, quando em emergências sanitárias, eventos adversos e desastres naturais;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VII - eutanásia: promover a morte de um animal de maneira controlada e assistida para alívio da dor ou do sofrimento, obrigatoriamente mediante método tecnicamente aceitável e cientificamente comprovado;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VIII - enriquecimento ambiental: promoção de um ambiente diversificado, com uso de materiais e procedimentos adequados, permitindo ao suíno demonstrar o comportamento típico da sua espécie e minimizando os eventos estressantes ao seu redor;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IX - mossa: forma de identificação dos suínos através de piques nas orelhas;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3161205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CE355-E709-4887-A872-81BD4CF40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CAPÍTULO IX: DO PLANO DE CONTINGÊNCIA</a:t>
            </a: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6B05BE-1907-4C6C-9B69-F8E00CD5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51. Empresas integradoras de criação de suínos e os produtores devem possuir planos de contingência para o caso de falha nos sistemas de energia, água e alimentação, bem como desastres naturais e eventos adversos, a fim de não comprometer a saúde e bem-estar dos animais.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79513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CE355-E709-4887-A872-81BD4CF40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58761"/>
          </a:xfrm>
        </p:spPr>
        <p:txBody>
          <a:bodyPr>
            <a:normAutofit fontScale="90000"/>
          </a:bodyPr>
          <a:lstStyle/>
          <a:p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CAPÍTULO X:DO TREINAMENTO DOS PROFISSIONAIS</a:t>
            </a: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6B05BE-1907-4C6C-9B69-F8E00CD52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2401434"/>
          </a:xfrm>
        </p:spPr>
        <p:txBody>
          <a:bodyPr>
            <a:normAutofit/>
          </a:bodyPr>
          <a:lstStyle/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51. Empresas integradoras de criação de suínos e os produtores devem possuir planos de contingência para o caso de falha nos sistemas de energia, água e alimentação, bem como desastres naturais e eventos adversos, a fim de não comprometer a saúde e bem-estar dos animais.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7980662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CE355-E709-4887-A872-81BD4CF40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58761"/>
          </a:xfrm>
        </p:spPr>
        <p:txBody>
          <a:bodyPr>
            <a:normAutofit fontScale="90000"/>
          </a:bodyPr>
          <a:lstStyle/>
          <a:p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CAPÍTULO X:DO TREINAMENTO DOS PROFISSIONAIS</a:t>
            </a: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6B05BE-1907-4C6C-9B69-F8E00CD52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2686"/>
            <a:ext cx="10515600" cy="478018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53. Todos os responsáveis pelos animais devem ser capacitados por meio de treinamento formal ou experiência prática de acordo com suas atribuições, com treinamento e atualização bianual.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Parágrafo único. A capacitação de trabalhadores na suinocultura deve incluir: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 - a compreensão do comportamento dos animais e habilidade no manejo;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II - aspectos básicos da nutrição;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III - técnicas de manejo reprodutivo;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IV - biossegurança;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V - impactos ambientais;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VI - sinais de doença; e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VII - indicadores de bem-estar animal, como estresse, dor, desconforto e estados mentais positivos.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356368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CE355-E709-4887-A872-81BD4CF40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58761"/>
          </a:xfrm>
        </p:spPr>
        <p:txBody>
          <a:bodyPr>
            <a:normAutofit fontScale="90000"/>
          </a:bodyPr>
          <a:lstStyle/>
          <a:p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CAPÍTULO X:DO TREINAMENTO DOS PROFISSIONAIS</a:t>
            </a: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6B05BE-1907-4C6C-9B69-F8E00CD52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95714"/>
            <a:ext cx="10515600" cy="856343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54. Esta Instrução Normativa entra em vigor em 01 de fevereiro de 2021.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09205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3812CB-ECCA-41A6-802E-132BE32F3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CAPÍTULO I: DAS DEFINIÇÕES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33805CB-F924-4765-9C0A-784E0DD61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X - sistema de criação ao ar livre: sistema em que os animais vivem a maior parte do tempo ao ar livre com alguma autonomia sobre o acesso a abrigo ou sombra, mas dependentes dos seres humanos para prover necessidades básicas como alimentos, água e proteção contra predadores, geralmente os animais são mantidos em piquetes, de acordo com sua fase de produção;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XI - sistema de criação misto: sistema em que os animais são mantidos em qualquer combinação de sistemas de produção ao ar livre e em galpão, dependendo do clima ou da fase de produção;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XII - sistema de criação em galpão: sistema em que os animais são mantidos em ambientes fechados e são totalmente dependentes de seres humanos para prover necessidades básicas como alimentos e água; o sistema em galpão pode ser aberto ou totalmente fechado e climatizado, dependendo das condições climáticas da região.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59890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E1CD4B-523C-4CFD-BFE1-08FC5C7FD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49000" cy="1325563"/>
          </a:xfrm>
        </p:spPr>
        <p:txBody>
          <a:bodyPr>
            <a:normAutofit fontScale="90000"/>
          </a:bodyPr>
          <a:lstStyle/>
          <a:p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CAPÍTULO II: DOS INDICADORES BASEADOS NOS ANIMAIS E NOS AMBIENTES</a:t>
            </a: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9D46F2-8E58-42F8-9C7C-C9F9D51AF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3º O comportamento e a saúde dos animais devem ser monitorados pelo menos duas vezes ao ano, seguindo os indicadores e orientações estabelecidos nas recomendações da Organização Mundial de Saúde Animal (OIE) em seu capítulo de bem-estar nos sistemas de produção de suínos.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§ 1º A granja deve estabelecer limites apropriados para cada indicador, baseados em literatura científica.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§ 2º Se observado o desvio dos limites estabelecidos para algum dos indicadores, medidas corretivas e preventivas devem ser adotadas.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§ 3º A granja deve manter registro dos indicadores monitorados, da frequência de monitoramento, dos limites estabelecidos para cada indicador e das ações adotadas.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§ 4º Todos os registros e laudos gerados, bem como os procedimentos adotados, devem ser disponibilizados ao serviço veterinário oficial, por um período mínimo de um ano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03818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CE355-E709-4887-A872-81BD4CF40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 CAPÍTULO III :DO ALOJAMENTO, INSTALAÇÕES E EQUIPAMENTOS</a:t>
            </a: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6B05BE-1907-4C6C-9B69-F8E00CD5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4º Os sistemas de criação devem ser projetados, construídos e regularmente inspecionados e mantidos de forma a reduzir o risco de lesões, doenças ou estresse para os suínos e permitir o manejo seguro e a movimentação dos animais.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Parágrafo único. Instalações climatizadas e automatizadas devem possuir sistema de desarme dos equipamentos ou sistema suplementar de energia para casos de falha de fornecimento.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5419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CE355-E709-4887-A872-81BD4CF40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 CAPÍTULO III :DO ALOJAMENTO, INSTALAÇÕES E EQUIPAMENTOS</a:t>
            </a: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6B05BE-1907-4C6C-9B69-F8E00CD5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5º As instalações para alojamento coletivo de suínos devem possuir: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 - espaço para que todos os animais possam descansar simultaneamente e para que cada animal consiga deitar, levantar e se mover livremente; e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II - espaço suficiente para acesso à alimentação e água e para minimizar interações agonísticas, a exemplo de brigas.</a:t>
            </a:r>
          </a:p>
          <a:p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Parágrafo único. Caso sejam constatados comportamentos anormais, medidas corretivas devem ser tomadas, como aumentar o espaço ou fornecer enriquecimento ambiental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49063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3CE355-E709-4887-A872-81BD4CF40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 CAPÍTULO III :DO ALOJAMENTO, INSTALAÇÕES E EQUIPAMENTOS</a:t>
            </a:r>
            <a:br>
              <a:rPr lang="pt-BR" b="0" i="0" dirty="0">
                <a:solidFill>
                  <a:srgbClr val="162937"/>
                </a:solidFill>
                <a:effectLst/>
                <a:latin typeface="rawline"/>
              </a:rPr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D6B05BE-1907-4C6C-9B69-F8E00CD525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Art. 6º Os comedouros e bebedouros devem ser construídos, localizados e mantidos de forma a: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 - permitir fácil acesso para todos os animais alojados na área, reduzindo ao máximo a disputa no momento da alimentação;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II - certificar a ausência de arestas cortantes, pontas perfurantes ou outras que possam provocar ferimentos; e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III - minimizar sujidades.</a:t>
            </a:r>
          </a:p>
          <a:p>
            <a:pPr algn="just"/>
            <a:r>
              <a:rPr lang="pt-BR" b="0" i="0" dirty="0">
                <a:solidFill>
                  <a:srgbClr val="162937"/>
                </a:solidFill>
                <a:effectLst/>
                <a:latin typeface="rawline"/>
              </a:rPr>
              <a:t>Parágrafo único. É aceito o fornecimento de alimento no piso na área limpa da baia.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274257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5009</Words>
  <Application>Microsoft Office PowerPoint</Application>
  <PresentationFormat>Widescreen</PresentationFormat>
  <Paragraphs>232</Paragraphs>
  <Slides>43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43</vt:i4>
      </vt:variant>
    </vt:vector>
  </HeadingPairs>
  <TitlesOfParts>
    <vt:vector size="49" baseType="lpstr">
      <vt:lpstr>Arial</vt:lpstr>
      <vt:lpstr>Calibri</vt:lpstr>
      <vt:lpstr>Calibri Light</vt:lpstr>
      <vt:lpstr>rawline</vt:lpstr>
      <vt:lpstr>Times New Roman</vt:lpstr>
      <vt:lpstr>Tema do Office</vt:lpstr>
      <vt:lpstr>Apresentação do PowerPoint</vt:lpstr>
      <vt:lpstr>Apresentação do PowerPoint</vt:lpstr>
      <vt:lpstr>CAPÍTULO I: DAS DEFINIÇÕES </vt:lpstr>
      <vt:lpstr>CAPÍTULO I: DAS DEFINIÇÕES</vt:lpstr>
      <vt:lpstr>CAPÍTULO I: DAS DEFINIÇÕES</vt:lpstr>
      <vt:lpstr> CAPÍTULO II: DOS INDICADORES BASEADOS NOS ANIMAIS E NOS AMBIENTES </vt:lpstr>
      <vt:lpstr>  CAPÍTULO III :DO ALOJAMENTO, INSTALAÇÕES E EQUIPAMENTOS </vt:lpstr>
      <vt:lpstr>  CAPÍTULO III :DO ALOJAMENTO, INSTALAÇÕES E EQUIPAMENTOS </vt:lpstr>
      <vt:lpstr>  CAPÍTULO III :DO ALOJAMENTO, INSTALAÇÕES E EQUIPAMENTOS </vt:lpstr>
      <vt:lpstr>  CAPÍTULO III :DO ALOJAMENTO, INSTALAÇÕES E EQUIPAMENTOS </vt:lpstr>
      <vt:lpstr>  CAPÍTULO III :DO ALOJAMENTO, INSTALAÇÕES E EQUIPAMENTOS </vt:lpstr>
      <vt:lpstr>  CAPÍTULO III :DO ALOJAMENTO, INSTALAÇÕES E EQUIPAMENTOS </vt:lpstr>
      <vt:lpstr>  CAPÍTULO III :DO ALOJAMENTO, INSTALAÇÕES E EQUIPAMENTOS </vt:lpstr>
      <vt:lpstr>  CAPÍTULO III :DO ALOJAMENTO, INSTALAÇÕES E EQUIPAMENTOS </vt:lpstr>
      <vt:lpstr>  CAPÍTULO III :DO ALOJAMENTO, INSTALAÇÕES E EQUIPAMENTOS </vt:lpstr>
      <vt:lpstr>  CAPÍTULO III :DO ALOJAMENTO, INSTALAÇÕES E EQUIPAMENTOS </vt:lpstr>
      <vt:lpstr>  CAPÍTULO III :DO ALOJAMENTO, INSTALAÇÕES E EQUIPAMENTOS </vt:lpstr>
      <vt:lpstr>  CAPÍTULO III :DO ALOJAMENTO, INSTALAÇÕES E EQUIPAMENTOS </vt:lpstr>
      <vt:lpstr>  CAPÍTULO III :DO ALOJAMENTO, INSTALAÇÕES E EQUIPAMENTOS </vt:lpstr>
      <vt:lpstr>  CAPÍTULO III :DO ALOJAMENTO, INSTALAÇÕES E EQUIPAMENTOS </vt:lpstr>
      <vt:lpstr>  CAPÍTULO III :DO ALOJAMENTO, INSTALAÇÕES E EQUIPAMENTOS </vt:lpstr>
      <vt:lpstr>  CAPÍTULO III :DO ALOJAMENTO, INSTALAÇÕES E EQUIPAMENTOS </vt:lpstr>
      <vt:lpstr>  CAPÍTULO III :DO ALOJAMENTO, INSTALAÇÕES E EQUIPAMENTOS </vt:lpstr>
      <vt:lpstr>  CAPÍTULO III :DO ALOJAMENTO, INSTALAÇÕES E EQUIPAMENTOS </vt:lpstr>
      <vt:lpstr>  CAPÍTULO III :DO ALOJAMENTO, INSTALAÇÕES E EQUIPAMENTOS </vt:lpstr>
      <vt:lpstr>  CAPÍTULO III :DO ALOJAMENTO, INSTALAÇÕES E EQUIPAMENTOS </vt:lpstr>
      <vt:lpstr>  CAPÍTULO IV: DOS PROCEDIMENTOS DOLOROSO </vt:lpstr>
      <vt:lpstr>  CAPÍTULO IV: DOS PROCEDIMENTOS DOLOROSO </vt:lpstr>
      <vt:lpstr>  CAPÍTULO IV: DOS PROCEDIMENTOS DOLOROSO </vt:lpstr>
      <vt:lpstr>  CAPÍTULO IV: DOS PROCEDIMENTOS DOLOROSO </vt:lpstr>
      <vt:lpstr>  CAPÍTULO IV: DOS PROCEDIMENTOS DOLOROSO </vt:lpstr>
      <vt:lpstr>  CAPÍTULO IV: DOS PROCEDIMENTOS DOLOROSO </vt:lpstr>
      <vt:lpstr>  CAPÍTULO V: DO MANEJO NUTRICIONAL </vt:lpstr>
      <vt:lpstr>  CAPÍTULO VI:DO ENRIQUECIMENTO AMBIENTAL </vt:lpstr>
      <vt:lpstr>  CAPÍTULO VII: DA SAÚDE E MELHORAMENTO GENÉTICO DO REBANHO  </vt:lpstr>
      <vt:lpstr>  CAPÍTULO VIII:DA DEPOPULAÇÃO E EUTANÁSIA   </vt:lpstr>
      <vt:lpstr>  CAPÍTULO VIII:DA DEPOPULAÇÃO E EUTANÁSIA   </vt:lpstr>
      <vt:lpstr>  CAPÍTULO VIII:DA DEPOPULAÇÃO E EUTANÁSIA   </vt:lpstr>
      <vt:lpstr>Apresentação do PowerPoint</vt:lpstr>
      <vt:lpstr>  CAPÍTULO IX: DO PLANO DE CONTINGÊNCIA  </vt:lpstr>
      <vt:lpstr> CAPÍTULO X:DO TREINAMENTO DOS PROFISSIONAIS  </vt:lpstr>
      <vt:lpstr> CAPÍTULO X:DO TREINAMENTO DOS PROFISSIONAIS  </vt:lpstr>
      <vt:lpstr> CAPÍTULO X:DO TREINAMENTO DOS PROFISSIONAIS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Adroaldo Zanella</dc:creator>
  <cp:lastModifiedBy>Adroaldo Zanella</cp:lastModifiedBy>
  <cp:revision>13</cp:revision>
  <dcterms:created xsi:type="dcterms:W3CDTF">2022-10-04T23:32:29Z</dcterms:created>
  <dcterms:modified xsi:type="dcterms:W3CDTF">2022-10-05T01:47:09Z</dcterms:modified>
</cp:coreProperties>
</file>