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1"/>
  </p:notesMasterIdLst>
  <p:handoutMasterIdLst>
    <p:handoutMasterId r:id="rId42"/>
  </p:handoutMasterIdLst>
  <p:sldIdLst>
    <p:sldId id="447" r:id="rId13"/>
    <p:sldId id="621" r:id="rId14"/>
    <p:sldId id="639" r:id="rId15"/>
    <p:sldId id="672" r:id="rId16"/>
    <p:sldId id="670" r:id="rId17"/>
    <p:sldId id="671" r:id="rId18"/>
    <p:sldId id="682" r:id="rId19"/>
    <p:sldId id="683" r:id="rId20"/>
    <p:sldId id="673" r:id="rId21"/>
    <p:sldId id="684" r:id="rId22"/>
    <p:sldId id="623" r:id="rId23"/>
    <p:sldId id="624" r:id="rId24"/>
    <p:sldId id="692" r:id="rId25"/>
    <p:sldId id="625" r:id="rId26"/>
    <p:sldId id="633" r:id="rId27"/>
    <p:sldId id="634" r:id="rId28"/>
    <p:sldId id="635" r:id="rId29"/>
    <p:sldId id="636" r:id="rId30"/>
    <p:sldId id="628" r:id="rId31"/>
    <p:sldId id="622" r:id="rId32"/>
    <p:sldId id="629" r:id="rId33"/>
    <p:sldId id="630" r:id="rId34"/>
    <p:sldId id="631" r:id="rId35"/>
    <p:sldId id="632" r:id="rId36"/>
    <p:sldId id="681" r:id="rId37"/>
    <p:sldId id="680" r:id="rId38"/>
    <p:sldId id="620" r:id="rId39"/>
    <p:sldId id="592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442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15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960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20.gif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4.png"/><Relationship Id="rId4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01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90.png"/><Relationship Id="rId16" Type="http://schemas.openxmlformats.org/officeDocument/2006/relationships/image" Target="../media/image30.png"/><Relationship Id="rId20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150.png"/><Relationship Id="rId7" Type="http://schemas.openxmlformats.org/officeDocument/2006/relationships/image" Target="../media/image471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1.png"/><Relationship Id="rId5" Type="http://schemas.openxmlformats.org/officeDocument/2006/relationships/image" Target="../media/image450.png"/><Relationship Id="rId4" Type="http://schemas.openxmlformats.org/officeDocument/2006/relationships/image" Target="../media/image3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300.png"/><Relationship Id="rId12" Type="http://schemas.openxmlformats.org/officeDocument/2006/relationships/image" Target="../media/image351.png"/><Relationship Id="rId17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490.png"/><Relationship Id="rId20" Type="http://schemas.openxmlformats.org/officeDocument/2006/relationships/image" Target="../media/image8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40.png"/><Relationship Id="rId5" Type="http://schemas.openxmlformats.org/officeDocument/2006/relationships/image" Target="../media/image391.png"/><Relationship Id="rId15" Type="http://schemas.openxmlformats.org/officeDocument/2006/relationships/image" Target="../media/image480.png"/><Relationship Id="rId10" Type="http://schemas.openxmlformats.org/officeDocument/2006/relationships/image" Target="../media/image44.png"/><Relationship Id="rId19" Type="http://schemas.openxmlformats.org/officeDocument/2006/relationships/image" Target="../media/image310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3" Type="http://schemas.openxmlformats.org/officeDocument/2006/relationships/image" Target="../media/image22.wmf"/><Relationship Id="rId7" Type="http://schemas.openxmlformats.org/officeDocument/2006/relationships/image" Target="../media/image57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1.png"/><Relationship Id="rId5" Type="http://schemas.openxmlformats.org/officeDocument/2006/relationships/image" Target="../media/image551.png"/><Relationship Id="rId9" Type="http://schemas.openxmlformats.org/officeDocument/2006/relationships/image" Target="../media/image5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png"/><Relationship Id="rId13" Type="http://schemas.openxmlformats.org/officeDocument/2006/relationships/image" Target="../media/image681.png"/><Relationship Id="rId3" Type="http://schemas.openxmlformats.org/officeDocument/2006/relationships/image" Target="../media/image23.wmf"/><Relationship Id="rId7" Type="http://schemas.openxmlformats.org/officeDocument/2006/relationships/image" Target="../media/image621.png"/><Relationship Id="rId12" Type="http://schemas.openxmlformats.org/officeDocument/2006/relationships/image" Target="../media/image84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1.png"/><Relationship Id="rId11" Type="http://schemas.openxmlformats.org/officeDocument/2006/relationships/image" Target="../media/image661.png"/><Relationship Id="rId5" Type="http://schemas.openxmlformats.org/officeDocument/2006/relationships/image" Target="../media/image601.png"/><Relationship Id="rId15" Type="http://schemas.openxmlformats.org/officeDocument/2006/relationships/image" Target="../media/image701.png"/><Relationship Id="rId10" Type="http://schemas.openxmlformats.org/officeDocument/2006/relationships/image" Target="../media/image651.png"/><Relationship Id="rId9" Type="http://schemas.openxmlformats.org/officeDocument/2006/relationships/image" Target="../media/image641.png"/><Relationship Id="rId14" Type="http://schemas.openxmlformats.org/officeDocument/2006/relationships/image" Target="../media/image6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1.png"/><Relationship Id="rId5" Type="http://schemas.openxmlformats.org/officeDocument/2006/relationships/image" Target="../media/image860.png"/><Relationship Id="rId4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52.png"/><Relationship Id="rId7" Type="http://schemas.openxmlformats.org/officeDocument/2006/relationships/image" Target="../media/image620.png"/><Relationship Id="rId12" Type="http://schemas.openxmlformats.org/officeDocument/2006/relationships/image" Target="../media/image25.jp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56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9" Type="http://schemas.openxmlformats.org/officeDocument/2006/relationships/image" Target="../media/image8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22.png"/><Relationship Id="rId3" Type="http://schemas.openxmlformats.org/officeDocument/2006/relationships/image" Target="../media/image570.png"/><Relationship Id="rId7" Type="http://schemas.openxmlformats.org/officeDocument/2006/relationships/image" Target="../media/image580.png"/><Relationship Id="rId12" Type="http://schemas.openxmlformats.org/officeDocument/2006/relationships/image" Target="../media/image912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2.png"/><Relationship Id="rId11" Type="http://schemas.openxmlformats.org/officeDocument/2006/relationships/image" Target="../media/image750.png"/><Relationship Id="rId5" Type="http://schemas.openxmlformats.org/officeDocument/2006/relationships/image" Target="../media/image690.png"/><Relationship Id="rId15" Type="http://schemas.openxmlformats.org/officeDocument/2006/relationships/image" Target="../media/image931.png"/><Relationship Id="rId10" Type="http://schemas.openxmlformats.org/officeDocument/2006/relationships/image" Target="../media/image892.png"/><Relationship Id="rId4" Type="http://schemas.openxmlformats.org/officeDocument/2006/relationships/image" Target="../media/image680.png"/><Relationship Id="rId9" Type="http://schemas.openxmlformats.org/officeDocument/2006/relationships/image" Target="../media/image710.png"/><Relationship Id="rId14" Type="http://schemas.openxmlformats.org/officeDocument/2006/relationships/image" Target="../media/image7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13" Type="http://schemas.openxmlformats.org/officeDocument/2006/relationships/image" Target="../media/image910.png"/><Relationship Id="rId18" Type="http://schemas.openxmlformats.org/officeDocument/2006/relationships/image" Target="../media/image740.png"/><Relationship Id="rId3" Type="http://schemas.openxmlformats.org/officeDocument/2006/relationships/image" Target="../media/image94.png"/><Relationship Id="rId21" Type="http://schemas.openxmlformats.org/officeDocument/2006/relationships/image" Target="../media/image970.png"/><Relationship Id="rId7" Type="http://schemas.openxmlformats.org/officeDocument/2006/relationships/image" Target="../media/image962.png"/><Relationship Id="rId12" Type="http://schemas.openxmlformats.org/officeDocument/2006/relationships/image" Target="../media/image900.png"/><Relationship Id="rId17" Type="http://schemas.openxmlformats.org/officeDocument/2006/relationships/image" Target="../media/image730.png"/><Relationship Id="rId25" Type="http://schemas.openxmlformats.org/officeDocument/2006/relationships/image" Target="../media/image1011.png"/><Relationship Id="rId2" Type="http://schemas.openxmlformats.org/officeDocument/2006/relationships/image" Target="../media/image61.png"/><Relationship Id="rId16" Type="http://schemas.openxmlformats.org/officeDocument/2006/relationships/image" Target="../media/image940.png"/><Relationship Id="rId20" Type="http://schemas.openxmlformats.org/officeDocument/2006/relationships/image" Target="../media/image9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891.png"/><Relationship Id="rId24" Type="http://schemas.openxmlformats.org/officeDocument/2006/relationships/image" Target="../media/image1000.png"/><Relationship Id="rId5" Type="http://schemas.openxmlformats.org/officeDocument/2006/relationships/image" Target="../media/image830.png"/><Relationship Id="rId15" Type="http://schemas.openxmlformats.org/officeDocument/2006/relationships/image" Target="../media/image930.png"/><Relationship Id="rId23" Type="http://schemas.openxmlformats.org/officeDocument/2006/relationships/image" Target="../media/image9600.png"/><Relationship Id="rId10" Type="http://schemas.openxmlformats.org/officeDocument/2006/relationships/image" Target="../media/image880.png"/><Relationship Id="rId19" Type="http://schemas.openxmlformats.org/officeDocument/2006/relationships/image" Target="../media/image982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Relationship Id="rId14" Type="http://schemas.openxmlformats.org/officeDocument/2006/relationships/image" Target="../media/image920.png"/><Relationship Id="rId22" Type="http://schemas.openxmlformats.org/officeDocument/2006/relationships/image" Target="../media/image95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7.png"/><Relationship Id="rId3" Type="http://schemas.openxmlformats.org/officeDocument/2006/relationships/image" Target="../media/image980.png"/><Relationship Id="rId7" Type="http://schemas.openxmlformats.org/officeDocument/2006/relationships/image" Target="../media/image109.png"/><Relationship Id="rId12" Type="http://schemas.openxmlformats.org/officeDocument/2006/relationships/image" Target="../media/image1031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5" Type="http://schemas.openxmlformats.org/officeDocument/2006/relationships/image" Target="../media/image990.png"/><Relationship Id="rId10" Type="http://schemas.openxmlformats.org/officeDocument/2006/relationships/image" Target="../media/image62.png"/><Relationship Id="rId4" Type="http://schemas.openxmlformats.org/officeDocument/2006/relationships/image" Target="../media/image106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991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90.png"/><Relationship Id="rId2" Type="http://schemas.openxmlformats.org/officeDocument/2006/relationships/image" Target="../media/image981.png"/><Relationship Id="rId16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1.png"/><Relationship Id="rId18" Type="http://schemas.openxmlformats.org/officeDocument/2006/relationships/image" Target="../media/image124.png"/><Relationship Id="rId26" Type="http://schemas.openxmlformats.org/officeDocument/2006/relationships/image" Target="../media/image133.png"/><Relationship Id="rId21" Type="http://schemas.openxmlformats.org/officeDocument/2006/relationships/image" Target="../media/image128.png"/><Relationship Id="rId12" Type="http://schemas.openxmlformats.org/officeDocument/2006/relationships/image" Target="../media/image901.png"/><Relationship Id="rId17" Type="http://schemas.openxmlformats.org/officeDocument/2006/relationships/image" Target="../media/image123.png"/><Relationship Id="rId25" Type="http://schemas.openxmlformats.org/officeDocument/2006/relationships/image" Target="../media/image132.png"/><Relationship Id="rId16" Type="http://schemas.openxmlformats.org/officeDocument/2006/relationships/image" Target="../media/image122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90.png"/><Relationship Id="rId24" Type="http://schemas.openxmlformats.org/officeDocument/2006/relationships/image" Target="../media/image131.png"/><Relationship Id="rId15" Type="http://schemas.openxmlformats.org/officeDocument/2006/relationships/image" Target="../media/image121.png"/><Relationship Id="rId23" Type="http://schemas.openxmlformats.org/officeDocument/2006/relationships/image" Target="../media/image130.png"/><Relationship Id="rId28" Type="http://schemas.openxmlformats.org/officeDocument/2006/relationships/image" Target="../media/image136.png"/><Relationship Id="rId10" Type="http://schemas.openxmlformats.org/officeDocument/2006/relationships/image" Target="../media/image881.png"/><Relationship Id="rId19" Type="http://schemas.openxmlformats.org/officeDocument/2006/relationships/image" Target="../media/image126.png"/><Relationship Id="rId14" Type="http://schemas.openxmlformats.org/officeDocument/2006/relationships/image" Target="../media/image921.png"/><Relationship Id="rId22" Type="http://schemas.openxmlformats.org/officeDocument/2006/relationships/image" Target="../media/image129.png"/><Relationship Id="rId27" Type="http://schemas.openxmlformats.org/officeDocument/2006/relationships/image" Target="../media/image1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36.png"/><Relationship Id="rId4" Type="http://schemas.openxmlformats.org/officeDocument/2006/relationships/image" Target="../media/image171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18" Type="http://schemas.openxmlformats.org/officeDocument/2006/relationships/image" Target="../media/image14.png"/><Relationship Id="rId3" Type="http://schemas.openxmlformats.org/officeDocument/2006/relationships/image" Target="../media/image13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10.gif"/><Relationship Id="rId16" Type="http://schemas.openxmlformats.org/officeDocument/2006/relationships/image" Target="../media/image75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15" Type="http://schemas.openxmlformats.org/officeDocument/2006/relationships/image" Target="../media/image71.png"/><Relationship Id="rId19" Type="http://schemas.openxmlformats.org/officeDocument/2006/relationships/image" Target="../media/image78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39.png"/><Relationship Id="rId22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trajetoriaLab.mp4" TargetMode="External"/><Relationship Id="rId7" Type="http://schemas.openxmlformats.org/officeDocument/2006/relationships/image" Target="../media/image18.png"/><Relationship Id="rId2" Type="http://schemas.openxmlformats.org/officeDocument/2006/relationships/hyperlink" Target="pulo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trajetoriaTreno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440.png"/><Relationship Id="rId3" Type="http://schemas.openxmlformats.org/officeDocument/2006/relationships/image" Target="../media/image83.png"/><Relationship Id="rId21" Type="http://schemas.openxmlformats.org/officeDocument/2006/relationships/image" Target="../media/image90.png"/><Relationship Id="rId7" Type="http://schemas.openxmlformats.org/officeDocument/2006/relationships/image" Target="../media/image87.png"/><Relationship Id="rId12" Type="http://schemas.openxmlformats.org/officeDocument/2006/relationships/image" Target="../media/image430.png"/><Relationship Id="rId2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90.png"/><Relationship Id="rId24" Type="http://schemas.openxmlformats.org/officeDocument/2006/relationships/image" Target="../media/image93.png"/><Relationship Id="rId5" Type="http://schemas.openxmlformats.org/officeDocument/2006/relationships/image" Target="../media/image85.png"/><Relationship Id="rId15" Type="http://schemas.openxmlformats.org/officeDocument/2006/relationships/image" Target="../media/image20.png"/><Relationship Id="rId23" Type="http://schemas.openxmlformats.org/officeDocument/2006/relationships/image" Target="../media/image92.png"/><Relationship Id="rId10" Type="http://schemas.openxmlformats.org/officeDocument/2006/relationships/image" Target="../media/image36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500.png"/><Relationship Id="rId2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13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Cinemática da rotação</a:t>
            </a:r>
            <a:endParaRPr lang="pt-BR" b="1" kern="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403177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03-04/10/2022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6" y="1010841"/>
            <a:ext cx="4135704" cy="29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Agrupar 43"/>
          <p:cNvGrpSpPr/>
          <p:nvPr/>
        </p:nvGrpSpPr>
        <p:grpSpPr>
          <a:xfrm>
            <a:off x="1465082" y="1610395"/>
            <a:ext cx="1102022" cy="1777214"/>
            <a:chOff x="1267571" y="1407775"/>
            <a:chExt cx="1102022" cy="1777214"/>
          </a:xfrm>
        </p:grpSpPr>
        <p:grpSp>
          <p:nvGrpSpPr>
            <p:cNvPr id="2" name="Agrupar 1"/>
            <p:cNvGrpSpPr/>
            <p:nvPr/>
          </p:nvGrpSpPr>
          <p:grpSpPr>
            <a:xfrm>
              <a:off x="1267571" y="1872782"/>
              <a:ext cx="624297" cy="1312207"/>
              <a:chOff x="1440991" y="3362870"/>
              <a:chExt cx="624297" cy="1312207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1946019" y="3975417"/>
                <a:ext cx="119269" cy="14180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33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Conector de Seta Reta 18"/>
              <p:cNvCxnSpPr/>
              <p:nvPr/>
            </p:nvCxnSpPr>
            <p:spPr>
              <a:xfrm flipH="1">
                <a:off x="1997163" y="4063077"/>
                <a:ext cx="0" cy="61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18"/>
              <p:cNvCxnSpPr/>
              <p:nvPr/>
            </p:nvCxnSpPr>
            <p:spPr>
              <a:xfrm flipH="1" flipV="1">
                <a:off x="2007709" y="3384519"/>
                <a:ext cx="0" cy="612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647" b="-983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CaixaDeTexto 23"/>
            <p:cNvSpPr txBox="1"/>
            <p:nvPr/>
          </p:nvSpPr>
          <p:spPr>
            <a:xfrm>
              <a:off x="1570134" y="1407775"/>
              <a:ext cx="79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João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4849122" y="1610395"/>
            <a:ext cx="2952586" cy="1733657"/>
            <a:chOff x="4651611" y="1407775"/>
            <a:chExt cx="2952586" cy="1733657"/>
          </a:xfrm>
        </p:grpSpPr>
        <p:sp>
          <p:nvSpPr>
            <p:cNvPr id="26" name="CaixaDeTexto 25"/>
            <p:cNvSpPr txBox="1"/>
            <p:nvPr/>
          </p:nvSpPr>
          <p:spPr>
            <a:xfrm>
              <a:off x="5122079" y="1407775"/>
              <a:ext cx="104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Trenó</a:t>
              </a: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4651611" y="1850874"/>
              <a:ext cx="2952586" cy="1290558"/>
              <a:chOff x="4413049" y="761971"/>
              <a:chExt cx="2952586" cy="1290558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4707971" y="761971"/>
                <a:ext cx="2657664" cy="1290558"/>
                <a:chOff x="1524505" y="609571"/>
                <a:chExt cx="2657664" cy="1290558"/>
              </a:xfrm>
            </p:grpSpPr>
            <p:grpSp>
              <p:nvGrpSpPr>
                <p:cNvPr id="29" name="Agrupar 28"/>
                <p:cNvGrpSpPr/>
                <p:nvPr/>
              </p:nvGrpSpPr>
              <p:grpSpPr>
                <a:xfrm>
                  <a:off x="2145387" y="609571"/>
                  <a:ext cx="2036782" cy="1290558"/>
                  <a:chOff x="1946019" y="3384519"/>
                  <a:chExt cx="2036782" cy="1290558"/>
                </a:xfrm>
              </p:grpSpPr>
              <p:sp>
                <p:nvSpPr>
                  <p:cNvPr id="34" name="Elipse 33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CaixaDeTexto 34"/>
                      <p:cNvSpPr txBox="1"/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𝑆𝑜𝑙𝑜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5" name="CaixaDeTexto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5594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CaixaDeTexto 37"/>
                      <p:cNvSpPr txBox="1"/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8" name="CaixaDeTexto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222" t="-34921" b="-952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0" name="Conector de Seta Reta 18"/>
                <p:cNvCxnSpPr/>
                <p:nvPr/>
              </p:nvCxnSpPr>
              <p:spPr>
                <a:xfrm flipH="1">
                  <a:off x="1524505" y="1284385"/>
                  <a:ext cx="689006" cy="4633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3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Arco 31"/>
                <p:cNvSpPr/>
                <p:nvPr/>
              </p:nvSpPr>
              <p:spPr>
                <a:xfrm rot="10309463">
                  <a:off x="1859522" y="1224156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aixaDeTexto 32"/>
                    <p:cNvSpPr txBox="1"/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3" name="CaixaDeTexto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36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aixaDeTexto 39"/>
                  <p:cNvSpPr txBox="1"/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0" name="CaixaDeTexto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247" t="-39286" r="-8247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Agrupar 44"/>
          <p:cNvGrpSpPr/>
          <p:nvPr/>
        </p:nvGrpSpPr>
        <p:grpSpPr>
          <a:xfrm>
            <a:off x="2735196" y="1610395"/>
            <a:ext cx="2013571" cy="1804561"/>
            <a:chOff x="2567231" y="1407775"/>
            <a:chExt cx="2013571" cy="1804561"/>
          </a:xfrm>
        </p:grpSpPr>
        <p:sp>
          <p:nvSpPr>
            <p:cNvPr id="25" name="CaixaDeTexto 24"/>
            <p:cNvSpPr txBox="1"/>
            <p:nvPr/>
          </p:nvSpPr>
          <p:spPr>
            <a:xfrm>
              <a:off x="2958939" y="1407775"/>
              <a:ext cx="961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</a:t>
              </a:r>
            </a:p>
          </p:txBody>
        </p:sp>
        <p:grpSp>
          <p:nvGrpSpPr>
            <p:cNvPr id="43" name="Agrupar 42"/>
            <p:cNvGrpSpPr/>
            <p:nvPr/>
          </p:nvGrpSpPr>
          <p:grpSpPr>
            <a:xfrm>
              <a:off x="2567231" y="1912930"/>
              <a:ext cx="2013571" cy="1299406"/>
              <a:chOff x="1526085" y="600723"/>
              <a:chExt cx="2013571" cy="1299406"/>
            </a:xfrm>
          </p:grpSpPr>
          <p:grpSp>
            <p:nvGrpSpPr>
              <p:cNvPr id="27" name="Agrupar 26"/>
              <p:cNvGrpSpPr/>
              <p:nvPr/>
            </p:nvGrpSpPr>
            <p:grpSpPr>
              <a:xfrm>
                <a:off x="1526085" y="600723"/>
                <a:ext cx="1547315" cy="1299406"/>
                <a:chOff x="1526085" y="600723"/>
                <a:chExt cx="1547315" cy="1299406"/>
              </a:xfrm>
            </p:grpSpPr>
            <p:grpSp>
              <p:nvGrpSpPr>
                <p:cNvPr id="10" name="Agrupar 9"/>
                <p:cNvGrpSpPr/>
                <p:nvPr/>
              </p:nvGrpSpPr>
              <p:grpSpPr>
                <a:xfrm>
                  <a:off x="1536607" y="600723"/>
                  <a:ext cx="728049" cy="1299406"/>
                  <a:chOff x="1337239" y="3375671"/>
                  <a:chExt cx="728049" cy="1299406"/>
                </a:xfrm>
              </p:grpSpPr>
              <p:sp>
                <p:nvSpPr>
                  <p:cNvPr id="11" name="Elipse 10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CaixaDeTexto 11"/>
                      <p:cNvSpPr txBox="1"/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2" name="CaixaDeTexto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7339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CaixaDeTexto 14"/>
                      <p:cNvSpPr txBox="1"/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5" name="CaixaDeTexto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14063" b="-53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" name="Conector de Seta Reta 18"/>
                <p:cNvCxnSpPr/>
                <p:nvPr/>
              </p:nvCxnSpPr>
              <p:spPr>
                <a:xfrm flipV="1">
                  <a:off x="2213511" y="804315"/>
                  <a:ext cx="597469" cy="4800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2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o 21"/>
                <p:cNvSpPr/>
                <p:nvPr/>
              </p:nvSpPr>
              <p:spPr>
                <a:xfrm rot="1728321">
                  <a:off x="2317389" y="1083344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CaixaDeTexto 22"/>
                    <p:cNvSpPr txBox="1"/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3" name="CaixaDe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162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tângulo 41"/>
                  <p:cNvSpPr/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Retângulo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Retângulo 46"/>
          <p:cNvSpPr/>
          <p:nvPr/>
        </p:nvSpPr>
        <p:spPr>
          <a:xfrm>
            <a:off x="-1" y="63146"/>
            <a:ext cx="758613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um diagrama de corpo livre, identifique a força que impede a conservação da componente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vertical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quantidade de movimento do sistema João + Maria + trenó e determine a causa dessa força.</a:t>
            </a: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F1DEC7E2-6257-4556-A198-2A9436CC724C}"/>
              </a:ext>
            </a:extLst>
          </p:cNvPr>
          <p:cNvSpPr/>
          <p:nvPr/>
        </p:nvSpPr>
        <p:spPr>
          <a:xfrm>
            <a:off x="6051175" y="584947"/>
            <a:ext cx="2850778" cy="1468547"/>
          </a:xfrm>
          <a:prstGeom prst="cloudCallout">
            <a:avLst>
              <a:gd name="adj1" fmla="val -44139"/>
              <a:gd name="adj2" fmla="val 5508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diria...   Mas é ela         que impede o trenó de afundar</a:t>
            </a:r>
          </a:p>
        </p:txBody>
      </p:sp>
    </p:spTree>
    <p:extLst>
      <p:ext uri="{BB962C8B-B14F-4D97-AF65-F5344CB8AC3E}">
        <p14:creationId xmlns:p14="http://schemas.microsoft.com/office/powerpoint/2010/main" val="16879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8.1 Movimento Rotacional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803" y="374858"/>
            <a:ext cx="543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Rotação de um corpo rígido em torno de um eixo fixo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7329" y="628118"/>
            <a:ext cx="8055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ponto descreve uma trajetória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centros desses círculos devem estar sobre uma linha reta chamada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 de rotação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corpo rígido move-se em “rotação pura” se uma linha de referência,</a:t>
            </a:r>
          </a:p>
          <a:p>
            <a:pPr lvl="1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ao eixo, descreve o mesmo ângulo que qualquer outra linha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referência perpendicular ao eixo do corpo, num mesmo intervalo de tempo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7511593" y="657479"/>
            <a:ext cx="1567851" cy="1318477"/>
            <a:chOff x="7276604" y="1482817"/>
            <a:chExt cx="1567851" cy="1318477"/>
          </a:xfrm>
        </p:grpSpPr>
        <p:grpSp>
          <p:nvGrpSpPr>
            <p:cNvPr id="22" name="Agrupar 21"/>
            <p:cNvGrpSpPr/>
            <p:nvPr/>
          </p:nvGrpSpPr>
          <p:grpSpPr>
            <a:xfrm>
              <a:off x="7276604" y="1482817"/>
              <a:ext cx="1567851" cy="1318477"/>
              <a:chOff x="2373528" y="2305104"/>
              <a:chExt cx="1724250" cy="1449997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9" name="Conector de Seta Reta 28"/>
              <p:cNvCxnSpPr>
                <a:stCxn id="28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ixaDeTexto 30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1" name="CaixaDeTexto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8146068" y="2044347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8286227" y="1838462"/>
              <a:ext cx="78828" cy="709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8185482" y="1936460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281142" y="1622268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683196" y="1815016"/>
            <a:ext cx="1567851" cy="1473657"/>
            <a:chOff x="4399771" y="2492425"/>
            <a:chExt cx="1567851" cy="1473657"/>
          </a:xfrm>
        </p:grpSpPr>
        <p:sp>
          <p:nvSpPr>
            <p:cNvPr id="18" name="CaixaDeTexto 17"/>
            <p:cNvSpPr txBox="1"/>
            <p:nvPr/>
          </p:nvSpPr>
          <p:spPr>
            <a:xfrm>
              <a:off x="4920262" y="3094725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5513074" y="2766391"/>
              <a:ext cx="284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381971" y="2693232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B’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276170" y="3689083"/>
              <a:ext cx="27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41672" y="3607034"/>
              <a:ext cx="346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C’</a:t>
              </a:r>
            </a:p>
          </p:txBody>
        </p:sp>
        <p:grpSp>
          <p:nvGrpSpPr>
            <p:cNvPr id="45" name="Agrupar 44"/>
            <p:cNvGrpSpPr/>
            <p:nvPr/>
          </p:nvGrpSpPr>
          <p:grpSpPr>
            <a:xfrm>
              <a:off x="4399771" y="2492425"/>
              <a:ext cx="1567851" cy="1318477"/>
              <a:chOff x="2373528" y="2305104"/>
              <a:chExt cx="1724250" cy="1449997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2896763" y="2889783"/>
                <a:ext cx="593313" cy="6212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8" name="Conector de Seta Reta 47"/>
              <p:cNvCxnSpPr>
                <a:stCxn id="47" idx="4"/>
              </p:cNvCxnSpPr>
              <p:nvPr/>
            </p:nvCxnSpPr>
            <p:spPr>
              <a:xfrm flipH="1" flipV="1">
                <a:off x="3193418" y="2391371"/>
                <a:ext cx="1" cy="1363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de Seta Reta 48"/>
              <p:cNvCxnSpPr/>
              <p:nvPr/>
            </p:nvCxnSpPr>
            <p:spPr>
              <a:xfrm flipV="1">
                <a:off x="2373528" y="3200399"/>
                <a:ext cx="1668517" cy="1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ixaDeTexto 49"/>
                  <p:cNvSpPr txBox="1"/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0" name="CaixaDeTexto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677219" y="3258493"/>
                    <a:ext cx="42055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/>
                  <p:cNvSpPr txBox="1"/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1" name="CaixaDeTexto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122" y="2305104"/>
                    <a:ext cx="19793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4483" r="-34483" b="-4146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Elipse 46"/>
              <p:cNvSpPr/>
              <p:nvPr/>
            </p:nvSpPr>
            <p:spPr>
              <a:xfrm>
                <a:off x="2585714" y="2645698"/>
                <a:ext cx="1215409" cy="1109403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5" name="Triângulo isósceles 54"/>
            <p:cNvSpPr/>
            <p:nvPr/>
          </p:nvSpPr>
          <p:spPr>
            <a:xfrm rot="19419516">
              <a:off x="5260633" y="3272382"/>
              <a:ext cx="86783" cy="49380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Triângulo isósceles 56"/>
            <p:cNvSpPr/>
            <p:nvPr/>
          </p:nvSpPr>
          <p:spPr>
            <a:xfrm rot="13698261">
              <a:off x="5297990" y="2871320"/>
              <a:ext cx="86783" cy="51461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391666" y="1940953"/>
            <a:ext cx="460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Polia de um motor fixo ao chão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linhas AB e AC são raios da polia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-21344" y="2525038"/>
            <a:ext cx="5967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Contraexemplos: bacia com água, superfícies do Sol e Júpiter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5" y="2917578"/>
                <a:ext cx="1033616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1467327" y="2775040"/>
            <a:ext cx="473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necessárias 6 coordenadas nesta descrição: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para a localização do centro de 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ângulos para a localização do ponto (latitude e longitude)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ângulo para descrever a rotação em torno do eixo</a:t>
            </a:r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06" y="3753663"/>
            <a:ext cx="3803029" cy="10918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C41ED3D-36DD-49B0-B215-9E7EF4D5328C}"/>
              </a:ext>
            </a:extLst>
          </p:cNvPr>
          <p:cNvGrpSpPr/>
          <p:nvPr/>
        </p:nvGrpSpPr>
        <p:grpSpPr>
          <a:xfrm>
            <a:off x="7011999" y="2911548"/>
            <a:ext cx="2012833" cy="1911104"/>
            <a:chOff x="7011999" y="2911548"/>
            <a:chExt cx="2012833" cy="1911104"/>
          </a:xfrm>
        </p:grpSpPr>
        <p:pic>
          <p:nvPicPr>
            <p:cNvPr id="1026" name="Picture 2" descr="Júpiter (planeta) – Wikipédia, a enciclopédia livre">
              <a:extLst>
                <a:ext uri="{FF2B5EF4-FFF2-40B4-BE49-F238E27FC236}">
                  <a16:creationId xmlns:a16="http://schemas.microsoft.com/office/drawing/2014/main" id="{9048CF45-B0EC-4114-B7D8-3516101EC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729" y="2911548"/>
              <a:ext cx="1611630" cy="161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6E63AB6-D9BA-411F-A4ED-6F89E9EFA489}"/>
                </a:ext>
              </a:extLst>
            </p:cNvPr>
            <p:cNvSpPr txBox="1"/>
            <p:nvPr/>
          </p:nvSpPr>
          <p:spPr>
            <a:xfrm>
              <a:off x="7011999" y="4514875"/>
              <a:ext cx="20128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dirty="0"/>
                <a:t>https://pt.wikipedia.org/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1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300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8.2 Variáveis Rotacionais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9472" y="503685"/>
            <a:ext cx="90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Escolhendo o ponto P, é possível conhecer a posição do corpo inteiro no sistema de referência escolhido.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Basta considerar o movimento do ponto P em um círculo de raio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grpSp>
        <p:nvGrpSpPr>
          <p:cNvPr id="50" name="Agrupar 49"/>
          <p:cNvGrpSpPr/>
          <p:nvPr/>
        </p:nvGrpSpPr>
        <p:grpSpPr>
          <a:xfrm>
            <a:off x="39472" y="1026037"/>
            <a:ext cx="1474946" cy="1584803"/>
            <a:chOff x="39472" y="1026037"/>
            <a:chExt cx="1474946" cy="1584803"/>
          </a:xfrm>
        </p:grpSpPr>
        <p:grpSp>
          <p:nvGrpSpPr>
            <p:cNvPr id="39" name="Agrupar 38"/>
            <p:cNvGrpSpPr/>
            <p:nvPr/>
          </p:nvGrpSpPr>
          <p:grpSpPr>
            <a:xfrm>
              <a:off x="39472" y="1026037"/>
              <a:ext cx="1474946" cy="1584803"/>
              <a:chOff x="39472" y="1026037"/>
              <a:chExt cx="1474946" cy="1584803"/>
            </a:xfrm>
          </p:grpSpPr>
          <p:sp>
            <p:nvSpPr>
              <p:cNvPr id="38" name="Elipse 37"/>
              <p:cNvSpPr/>
              <p:nvPr/>
            </p:nvSpPr>
            <p:spPr>
              <a:xfrm rot="1286878">
                <a:off x="485532" y="1641062"/>
                <a:ext cx="625711" cy="1409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5" name="Agrupar 34"/>
              <p:cNvGrpSpPr/>
              <p:nvPr/>
            </p:nvGrpSpPr>
            <p:grpSpPr>
              <a:xfrm>
                <a:off x="39472" y="1026037"/>
                <a:ext cx="1474946" cy="1584803"/>
                <a:chOff x="39472" y="1026037"/>
                <a:chExt cx="1474946" cy="1584803"/>
              </a:xfrm>
            </p:grpSpPr>
            <p:cxnSp>
              <p:nvCxnSpPr>
                <p:cNvPr id="11" name="Conector de Seta Reta 10"/>
                <p:cNvCxnSpPr/>
                <p:nvPr/>
              </p:nvCxnSpPr>
              <p:spPr>
                <a:xfrm flipH="1" flipV="1">
                  <a:off x="510318" y="11045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510317" y="2023451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9472" y="2306679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2" y="2306679"/>
                      <a:ext cx="183319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9355" r="-96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Conector de Seta Reta 14"/>
                <p:cNvCxnSpPr/>
                <p:nvPr/>
              </p:nvCxnSpPr>
              <p:spPr>
                <a:xfrm flipH="1">
                  <a:off x="222051" y="2021546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de Seta Reta 20"/>
                <p:cNvCxnSpPr/>
                <p:nvPr/>
              </p:nvCxnSpPr>
              <p:spPr>
                <a:xfrm flipV="1">
                  <a:off x="485536" y="1573059"/>
                  <a:ext cx="992691" cy="124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de Seta Reta 21"/>
                <p:cNvCxnSpPr/>
                <p:nvPr/>
              </p:nvCxnSpPr>
              <p:spPr>
                <a:xfrm flipH="1">
                  <a:off x="211665" y="1581704"/>
                  <a:ext cx="290862" cy="589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1275570" y="1573058"/>
                      <a:ext cx="2388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5" name="CaixaDe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1573058"/>
                      <a:ext cx="23884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641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CaixaDeTexto 25"/>
                    <p:cNvSpPr txBox="1"/>
                    <p:nvPr/>
                  </p:nvSpPr>
                  <p:spPr>
                    <a:xfrm>
                      <a:off x="69641" y="1711557"/>
                      <a:ext cx="2337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6" name="CaixaDe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641" y="1711557"/>
                      <a:ext cx="23378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1275570" y="2029680"/>
                      <a:ext cx="18671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7" name="CaixaDeTexto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570" y="2029680"/>
                      <a:ext cx="186718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2258" r="-2580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aixaDeTexto 27"/>
                    <p:cNvSpPr txBox="1"/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8" name="CaixaDeTexto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853" y="1026037"/>
                      <a:ext cx="234038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8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Conector de Seta Reta 29"/>
                <p:cNvCxnSpPr/>
                <p:nvPr/>
              </p:nvCxnSpPr>
              <p:spPr>
                <a:xfrm>
                  <a:off x="510317" y="1589794"/>
                  <a:ext cx="446444" cy="171724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>
                  <a:off x="881625" y="1706962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CaixaDeTexto 33"/>
                    <p:cNvSpPr txBox="1"/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4" name="CaixaDeTexto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950" y="1327195"/>
                      <a:ext cx="178189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3333" t="-46667" r="-100000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9" name="CaixaDeTexto 48"/>
            <p:cNvSpPr txBox="1"/>
            <p:nvPr/>
          </p:nvSpPr>
          <p:spPr>
            <a:xfrm>
              <a:off x="968038" y="1520035"/>
              <a:ext cx="413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4331189" y="1095344"/>
            <a:ext cx="4711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Convenção: Rotação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anti-horária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582160" y="3360610"/>
                <a:ext cx="3458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=57,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=0,159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revolu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360610"/>
                <a:ext cx="3458126" cy="276999"/>
              </a:xfrm>
              <a:prstGeom prst="rect">
                <a:avLst/>
              </a:prstGeom>
              <a:blipFill>
                <a:blip r:embed="rId8"/>
                <a:stretch>
                  <a:fillRect l="-2289" t="-2174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Agrupar 74"/>
          <p:cNvGrpSpPr/>
          <p:nvPr/>
        </p:nvGrpSpPr>
        <p:grpSpPr>
          <a:xfrm>
            <a:off x="2475474" y="1090001"/>
            <a:ext cx="2240807" cy="1274190"/>
            <a:chOff x="2475474" y="1090001"/>
            <a:chExt cx="2240807" cy="1274190"/>
          </a:xfrm>
        </p:grpSpPr>
        <p:grpSp>
          <p:nvGrpSpPr>
            <p:cNvPr id="58" name="Agrupar 57"/>
            <p:cNvGrpSpPr/>
            <p:nvPr/>
          </p:nvGrpSpPr>
          <p:grpSpPr>
            <a:xfrm>
              <a:off x="2475474" y="1090001"/>
              <a:ext cx="2240807" cy="1274190"/>
              <a:chOff x="2475474" y="1090001"/>
              <a:chExt cx="2240807" cy="1274190"/>
            </a:xfrm>
          </p:grpSpPr>
          <p:cxnSp>
            <p:nvCxnSpPr>
              <p:cNvPr id="40" name="Conector de Seta Reta 39"/>
              <p:cNvCxnSpPr/>
              <p:nvPr/>
            </p:nvCxnSpPr>
            <p:spPr>
              <a:xfrm flipH="1" flipV="1">
                <a:off x="2758218" y="11807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/>
              <p:cNvCxnSpPr/>
              <p:nvPr/>
            </p:nvCxnSpPr>
            <p:spPr>
              <a:xfrm flipV="1">
                <a:off x="2747832" y="2087192"/>
                <a:ext cx="1215662" cy="12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ixaDeTexto 43"/>
                  <p:cNvSpPr txBox="1"/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CaixaDeTexto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3668" y="2087192"/>
                    <a:ext cx="29035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8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5474" y="1090001"/>
                    <a:ext cx="25006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1951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Conector de Seta Reta 45"/>
              <p:cNvCxnSpPr/>
              <p:nvPr/>
            </p:nvCxnSpPr>
            <p:spPr>
              <a:xfrm flipV="1">
                <a:off x="2763403" y="1675656"/>
                <a:ext cx="739879" cy="41429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ixaDeTexto 50"/>
              <p:cNvSpPr txBox="1"/>
              <p:nvPr/>
            </p:nvSpPr>
            <p:spPr>
              <a:xfrm>
                <a:off x="3337772" y="1315999"/>
                <a:ext cx="413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458347" y="1641207"/>
                <a:ext cx="100256" cy="9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Arco 52"/>
              <p:cNvSpPr/>
              <p:nvPr/>
            </p:nvSpPr>
            <p:spPr>
              <a:xfrm rot="1938108">
                <a:off x="2901640" y="1913612"/>
                <a:ext cx="190057" cy="257798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54" name="CaixaDeTexto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5872" y="1869834"/>
                    <a:ext cx="155940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077" r="-19231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Arco 54"/>
              <p:cNvSpPr/>
              <p:nvPr/>
            </p:nvSpPr>
            <p:spPr>
              <a:xfrm rot="1938108">
                <a:off x="3052888" y="1636359"/>
                <a:ext cx="543380" cy="704395"/>
              </a:xfrm>
              <a:prstGeom prst="arc">
                <a:avLst>
                  <a:gd name="adj1" fmla="val 16200000"/>
                  <a:gd name="adj2" fmla="val 20845208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3602915" y="1632919"/>
                <a:ext cx="11133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arco =  </a:t>
                </a:r>
                <a:r>
                  <a:rPr lang="pt-BR" sz="1200" i="1" dirty="0"/>
                  <a:t>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461" y="1591109"/>
                  <a:ext cx="17818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7931" t="-44444" r="-103448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4549658" y="1676095"/>
                <a:ext cx="711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58" y="1676095"/>
                <a:ext cx="711990" cy="276999"/>
              </a:xfrm>
              <a:prstGeom prst="rect">
                <a:avLst/>
              </a:prstGeom>
              <a:blipFill>
                <a:blip r:embed="rId13"/>
                <a:stretch>
                  <a:fillRect l="-4274" r="-6838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597559" y="2352204"/>
                <a:ext cx="5493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radiano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tem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dimens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sica</m:t>
                    </m:r>
                  </m:oMath>
                </a14:m>
                <a:r>
                  <a:rPr lang="pt-BR" dirty="0"/>
                  <a:t>,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 tem unidade  </a:t>
                </a:r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9" y="2352204"/>
                <a:ext cx="5493138" cy="276999"/>
              </a:xfrm>
              <a:prstGeom prst="rect">
                <a:avLst/>
              </a:prstGeom>
              <a:blipFill>
                <a:blip r:embed="rId14"/>
                <a:stretch>
                  <a:fillRect l="-1554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12913" y="2978463"/>
                <a:ext cx="2962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=36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3" y="2978463"/>
                <a:ext cx="2962927" cy="276999"/>
              </a:xfrm>
              <a:prstGeom prst="rect">
                <a:avLst/>
              </a:prstGeom>
              <a:blipFill>
                <a:blip r:embed="rId15"/>
                <a:stretch>
                  <a:fillRect l="-1235" t="-4444" r="-164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476866" y="1665402"/>
                <a:ext cx="1978106" cy="370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em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radianos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66" y="1665402"/>
                <a:ext cx="1978106" cy="370935"/>
              </a:xfrm>
              <a:prstGeom prst="rect">
                <a:avLst/>
              </a:prstGeom>
              <a:blipFill>
                <a:blip r:embed="rId16"/>
                <a:stretch>
                  <a:fillRect l="-4000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82160" y="3763927"/>
                <a:ext cx="263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3763927"/>
                <a:ext cx="2634247" cy="276999"/>
              </a:xfrm>
              <a:prstGeom prst="rect">
                <a:avLst/>
              </a:prstGeom>
              <a:blipFill>
                <a:blip r:embed="rId17"/>
                <a:stretch>
                  <a:fillRect l="-231" r="-462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0" y="4267390"/>
                <a:ext cx="823495" cy="276999"/>
              </a:xfrm>
              <a:prstGeom prst="rect">
                <a:avLst/>
              </a:prstGeom>
              <a:blipFill>
                <a:blip r:embed="rId18"/>
                <a:stretch>
                  <a:fillRect l="-5147" r="-441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38" y="4143830"/>
                <a:ext cx="748988" cy="5241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3793286" y="4108504"/>
                <a:ext cx="6737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286" y="4108504"/>
                <a:ext cx="673711" cy="52411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eta para a Direita 71"/>
          <p:cNvSpPr/>
          <p:nvPr/>
        </p:nvSpPr>
        <p:spPr>
          <a:xfrm>
            <a:off x="1636054" y="4334497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/>
          <p:cNvSpPr txBox="1"/>
          <p:nvPr/>
        </p:nvSpPr>
        <p:spPr>
          <a:xfrm>
            <a:off x="4716281" y="4113501"/>
            <a:ext cx="4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Tarefa para o lar: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obter o valor de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medindo uma circunferência e o seu diâmetro 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ta: da Esquerda para a Direita 2">
            <a:extLst>
              <a:ext uri="{FF2B5EF4-FFF2-40B4-BE49-F238E27FC236}">
                <a16:creationId xmlns:a16="http://schemas.microsoft.com/office/drawing/2014/main" id="{85F752C2-182C-4D2F-9EEC-C71FAC794FCA}"/>
              </a:ext>
            </a:extLst>
          </p:cNvPr>
          <p:cNvSpPr/>
          <p:nvPr/>
        </p:nvSpPr>
        <p:spPr>
          <a:xfrm>
            <a:off x="2996084" y="4238556"/>
            <a:ext cx="707844" cy="388455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CF8ED3-B4D0-4111-8EED-631FFE437BB0}"/>
              </a:ext>
            </a:extLst>
          </p:cNvPr>
          <p:cNvSpPr txBox="1"/>
          <p:nvPr/>
        </p:nvSpPr>
        <p:spPr>
          <a:xfrm>
            <a:off x="473891" y="2615514"/>
            <a:ext cx="58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adotada no SI: 1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m / 1 m</a:t>
            </a:r>
          </a:p>
        </p:txBody>
      </p:sp>
      <p:sp>
        <p:nvSpPr>
          <p:cNvPr id="5" name="Seta: da Esquerda para a Direita 4">
            <a:extLst>
              <a:ext uri="{FF2B5EF4-FFF2-40B4-BE49-F238E27FC236}">
                <a16:creationId xmlns:a16="http://schemas.microsoft.com/office/drawing/2014/main" id="{89449FE4-1F84-4CDB-8EB9-88A8D8791D92}"/>
              </a:ext>
            </a:extLst>
          </p:cNvPr>
          <p:cNvSpPr/>
          <p:nvPr/>
        </p:nvSpPr>
        <p:spPr>
          <a:xfrm>
            <a:off x="5491722" y="1646447"/>
            <a:ext cx="745996" cy="34926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3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4" grpId="0"/>
      <p:bldP spid="65" grpId="0"/>
      <p:bldP spid="67" grpId="0"/>
      <p:bldP spid="70" grpId="0"/>
      <p:bldP spid="71" grpId="0"/>
      <p:bldP spid="72" grpId="0" animBg="1"/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23" y="1761"/>
            <a:ext cx="5502166" cy="439674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O sistema de coordenadas polares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991516" y="734155"/>
            <a:ext cx="3489438" cy="3647785"/>
            <a:chOff x="2593347" y="734155"/>
            <a:chExt cx="3489438" cy="3647785"/>
          </a:xfrm>
        </p:grpSpPr>
        <p:cxnSp>
          <p:nvCxnSpPr>
            <p:cNvPr id="3" name="Conector de Seta Reta 2"/>
            <p:cNvCxnSpPr/>
            <p:nvPr/>
          </p:nvCxnSpPr>
          <p:spPr>
            <a:xfrm flipH="1" flipV="1">
              <a:off x="4172750" y="8925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5400000" flipH="1" flipV="1">
              <a:off x="4325150" y="10449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622" r="-21622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Vetor posição,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/>
                  <a:t>: </a:t>
                </a:r>
              </a:p>
              <a:p>
                <a:r>
                  <a:rPr lang="pt-BR" dirty="0">
                    <a:solidFill>
                      <a:srgbClr val="0070C0"/>
                    </a:solidFill>
                  </a:rPr>
                  <a:t>deslocamento</a:t>
                </a:r>
                <a:r>
                  <a:rPr lang="pt-BR" dirty="0"/>
                  <a:t> em relação à </a:t>
                </a:r>
                <a:r>
                  <a:rPr lang="pt-BR" dirty="0">
                    <a:solidFill>
                      <a:srgbClr val="FF0000"/>
                    </a:solidFill>
                  </a:rPr>
                  <a:t>origem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blipFill>
                <a:blip r:embed="rId5"/>
                <a:stretch>
                  <a:fillRect l="-1449" t="-12264" r="-805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/>
          <p:cNvGrpSpPr/>
          <p:nvPr/>
        </p:nvGrpSpPr>
        <p:grpSpPr>
          <a:xfrm>
            <a:off x="585278" y="1376608"/>
            <a:ext cx="2857004" cy="690436"/>
            <a:chOff x="585278" y="1376608"/>
            <a:chExt cx="2857004" cy="690436"/>
          </a:xfrm>
        </p:grpSpPr>
        <p:sp>
          <p:nvSpPr>
            <p:cNvPr id="10" name="Texto Explicativo Retangular 9"/>
            <p:cNvSpPr/>
            <p:nvPr/>
          </p:nvSpPr>
          <p:spPr>
            <a:xfrm>
              <a:off x="585278" y="1376608"/>
              <a:ext cx="728367" cy="324212"/>
            </a:xfrm>
            <a:prstGeom prst="wedgeRectCallout">
              <a:avLst>
                <a:gd name="adj1" fmla="val -6843"/>
                <a:gd name="adj2" fmla="val -76276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vetor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>
            <a:xfrm>
              <a:off x="2006280" y="1531016"/>
              <a:ext cx="1436002" cy="536028"/>
            </a:xfrm>
            <a:prstGeom prst="wedgeRoundRectCallout">
              <a:avLst>
                <a:gd name="adj1" fmla="val 28629"/>
                <a:gd name="adj2" fmla="val -92294"/>
                <a:gd name="adj3" fmla="val 1666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Sistema de referência</a:t>
              </a:r>
            </a:p>
          </p:txBody>
        </p:sp>
      </p:grpSp>
      <p:sp>
        <p:nvSpPr>
          <p:cNvPr id="15" name="Elipse 14"/>
          <p:cNvSpPr/>
          <p:nvPr/>
        </p:nvSpPr>
        <p:spPr>
          <a:xfrm>
            <a:off x="6993583" y="1013320"/>
            <a:ext cx="289717" cy="32316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</a:t>
            </a:r>
          </a:p>
        </p:txBody>
      </p:sp>
      <p:cxnSp>
        <p:nvCxnSpPr>
          <p:cNvPr id="17" name="Conector de Seta Reta 16"/>
          <p:cNvCxnSpPr>
            <a:endCxn id="15" idx="3"/>
          </p:cNvCxnSpPr>
          <p:nvPr/>
        </p:nvCxnSpPr>
        <p:spPr>
          <a:xfrm flipV="1">
            <a:off x="5583834" y="1289159"/>
            <a:ext cx="1452177" cy="1500462"/>
          </a:xfrm>
          <a:prstGeom prst="straightConnector1">
            <a:avLst/>
          </a:prstGeom>
          <a:ln>
            <a:solidFill>
              <a:schemeClr val="accent5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  <a:blipFill>
                <a:blip r:embed="rId6"/>
                <a:stretch>
                  <a:fillRect t="-5000" r="-252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266476" y="588045"/>
            <a:ext cx="2712842" cy="2118763"/>
            <a:chOff x="6496390" y="772814"/>
            <a:chExt cx="2438079" cy="1880158"/>
          </a:xfrm>
        </p:grpSpPr>
        <p:sp>
          <p:nvSpPr>
            <p:cNvPr id="19" name="Texto Explicativo Retangular 18"/>
            <p:cNvSpPr/>
            <p:nvPr/>
          </p:nvSpPr>
          <p:spPr>
            <a:xfrm>
              <a:off x="6496390" y="2174930"/>
              <a:ext cx="1034258" cy="478042"/>
            </a:xfrm>
            <a:prstGeom prst="wedgeRectCallout">
              <a:avLst>
                <a:gd name="adj1" fmla="val -8419"/>
                <a:gd name="adj2" fmla="val -103555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Distância à origem</a:t>
              </a:r>
            </a:p>
          </p:txBody>
        </p:sp>
        <p:sp>
          <p:nvSpPr>
            <p:cNvPr id="20" name="Texto Explicativo em Nuvem 19"/>
            <p:cNvSpPr/>
            <p:nvPr/>
          </p:nvSpPr>
          <p:spPr>
            <a:xfrm>
              <a:off x="7609700" y="772814"/>
              <a:ext cx="1324769" cy="966665"/>
            </a:xfrm>
            <a:prstGeom prst="cloudCallout">
              <a:avLst>
                <a:gd name="adj1" fmla="val -81191"/>
                <a:gd name="adj2" fmla="val 43309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vetor unitário radial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96152" y="2286596"/>
            <a:ext cx="4323104" cy="977606"/>
            <a:chOff x="96152" y="2286596"/>
            <a:chExt cx="4323104" cy="977606"/>
          </a:xfrm>
        </p:grpSpPr>
        <p:sp>
          <p:nvSpPr>
            <p:cNvPr id="12" name="CaixaDeTexto 11"/>
            <p:cNvSpPr txBox="1"/>
            <p:nvPr/>
          </p:nvSpPr>
          <p:spPr>
            <a:xfrm>
              <a:off x="96152" y="260495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Coordenadas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cartesianas: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869" t="-21311" r="-9112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polares: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572" t="-21667" r="-5788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have Esquerda 21"/>
            <p:cNvSpPr/>
            <p:nvPr/>
          </p:nvSpPr>
          <p:spPr>
            <a:xfrm>
              <a:off x="1605899" y="2380232"/>
              <a:ext cx="275822" cy="844609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440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800" y="-7701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 angular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115011" y="539026"/>
            <a:ext cx="1780009" cy="1274190"/>
            <a:chOff x="93855" y="815763"/>
            <a:chExt cx="1780009" cy="1274190"/>
          </a:xfrm>
        </p:grpSpPr>
        <p:grpSp>
          <p:nvGrpSpPr>
            <p:cNvPr id="3" name="Agrupar 2"/>
            <p:cNvGrpSpPr/>
            <p:nvPr/>
          </p:nvGrpSpPr>
          <p:grpSpPr>
            <a:xfrm>
              <a:off x="93855" y="815763"/>
              <a:ext cx="1780009" cy="1274190"/>
              <a:chOff x="2199205" y="1090001"/>
              <a:chExt cx="1780009" cy="1274190"/>
            </a:xfrm>
          </p:grpSpPr>
          <p:grpSp>
            <p:nvGrpSpPr>
              <p:cNvPr id="4" name="Agrupar 3"/>
              <p:cNvGrpSpPr/>
              <p:nvPr/>
            </p:nvGrpSpPr>
            <p:grpSpPr>
              <a:xfrm>
                <a:off x="2199205" y="1090001"/>
                <a:ext cx="1780009" cy="1274190"/>
                <a:chOff x="2199205" y="1090001"/>
                <a:chExt cx="1780009" cy="1274190"/>
              </a:xfrm>
            </p:grpSpPr>
            <p:cxnSp>
              <p:nvCxnSpPr>
                <p:cNvPr id="6" name="Conector de Seta Reta 5"/>
                <p:cNvCxnSpPr/>
                <p:nvPr/>
              </p:nvCxnSpPr>
              <p:spPr>
                <a:xfrm flipH="1" flipV="1">
                  <a:off x="2758218" y="11807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2747832" y="2087192"/>
                  <a:ext cx="1215662" cy="124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3688858" y="2087192"/>
                      <a:ext cx="2903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8858" y="2087192"/>
                      <a:ext cx="290356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ixaDeTexto 8"/>
                    <p:cNvSpPr txBox="1"/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Conector de Seta Reta 9"/>
                <p:cNvCxnSpPr/>
                <p:nvPr/>
              </p:nvCxnSpPr>
              <p:spPr>
                <a:xfrm flipV="1">
                  <a:off x="2763403" y="1675656"/>
                  <a:ext cx="739879" cy="41429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lipse 11"/>
                <p:cNvSpPr/>
                <p:nvPr/>
              </p:nvSpPr>
              <p:spPr>
                <a:xfrm>
                  <a:off x="3102506" y="1358921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Arco 12"/>
                <p:cNvSpPr/>
                <p:nvPr/>
              </p:nvSpPr>
              <p:spPr>
                <a:xfrm rot="1938108">
                  <a:off x="2901640" y="1913612"/>
                  <a:ext cx="190057" cy="257798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073" r="-2439" b="-2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Arco 14"/>
                <p:cNvSpPr/>
                <p:nvPr/>
              </p:nvSpPr>
              <p:spPr>
                <a:xfrm rot="1938108">
                  <a:off x="2199205" y="1327794"/>
                  <a:ext cx="1505157" cy="787162"/>
                </a:xfrm>
                <a:prstGeom prst="arc">
                  <a:avLst>
                    <a:gd name="adj1" fmla="val 16200000"/>
                    <a:gd name="adj2" fmla="val 21470572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6667" r="-238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de Seta Reta 17"/>
            <p:cNvCxnSpPr/>
            <p:nvPr/>
          </p:nvCxnSpPr>
          <p:spPr>
            <a:xfrm flipV="1">
              <a:off x="655397" y="1116845"/>
              <a:ext cx="393140" cy="69887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/>
            <p:cNvSpPr/>
            <p:nvPr/>
          </p:nvSpPr>
          <p:spPr>
            <a:xfrm rot="1938108">
              <a:off x="639238" y="1636593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341324" y="1355699"/>
              <a:ext cx="100256" cy="9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5213690" y="406488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5291450" y="1376008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instantânea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19138" y="1741508"/>
            <a:ext cx="476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Define-se uma grandeza vetorial para representar </a:t>
            </a:r>
            <a:r>
              <a:rPr lang="pt-BR" sz="1600" i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 intensidade,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dimens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blipFill>
                <a:blip r:embed="rId11"/>
                <a:stretch>
                  <a:fillRect l="-168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977409" y="2488616"/>
                <a:ext cx="7646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unidade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09" y="2488616"/>
                <a:ext cx="764633" cy="246221"/>
              </a:xfrm>
              <a:prstGeom prst="rect">
                <a:avLst/>
              </a:prstGeom>
              <a:blipFill>
                <a:blip r:embed="rId12"/>
                <a:stretch>
                  <a:fillRect l="-5556" r="-4762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4245335" y="2061109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revoluções/s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rotações/min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5" name="Chave Esquerda 34"/>
          <p:cNvSpPr/>
          <p:nvPr/>
        </p:nvSpPr>
        <p:spPr>
          <a:xfrm>
            <a:off x="4085132" y="2186532"/>
            <a:ext cx="168870" cy="920909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194522" y="2367516"/>
            <a:ext cx="1623054" cy="10856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Sinal pela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corpo rígido,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mesma para todos os pontos do corpo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blipFill>
                <a:blip r:embed="rId13"/>
                <a:stretch>
                  <a:fillRect l="-444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378960" y="3490311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4085132" y="3484245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instantânea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129859" y="4544696"/>
                <a:ext cx="8592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unidades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59" y="4544696"/>
                <a:ext cx="859210" cy="246221"/>
              </a:xfrm>
              <a:prstGeom prst="rect">
                <a:avLst/>
              </a:prstGeom>
              <a:blipFill>
                <a:blip r:embed="rId17"/>
                <a:stretch>
                  <a:fillRect l="-8511" t="-27500" r="-13475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112839" y="4507577"/>
            <a:ext cx="319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revoluções/s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/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dimens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blipFill>
                <a:blip r:embed="rId18"/>
                <a:stretch>
                  <a:fillRect l="-167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/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/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11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69801"/>
            <a:ext cx="852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1. </a:t>
            </a:r>
            <a:r>
              <a:rPr lang="pt-BR" sz="1800" dirty="0">
                <a:effectLst/>
                <a:latin typeface="CG Times (W1)"/>
                <a:ea typeface="CG Times"/>
                <a:cs typeface="CG Times"/>
              </a:rPr>
              <a:t>O significado da medida de ângulo em radianos.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2146"/>
            <a:ext cx="89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sentido o radiano é uma medida “natural” de ângulo e o grau uma medida “arbitrária” desta mesma grandeza? Que vantagens existem em se usar radianos em vez de graus?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62288" y="2771121"/>
                <a:ext cx="8585587" cy="18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outras palavras,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medida de ângulo tem que ser proporcional à razão arco/raio: 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em qualquer unidade.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constante de proporcionalidade é 1 (um), a medida está em radianos, ou seja 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em radianos.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Exemplo de comparação com a outra unidade muito usada:</a:t>
                </a:r>
              </a:p>
              <a:p>
                <a:r>
                  <a:rPr lang="pt-BR" sz="1600" dirty="0"/>
                  <a:t>	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arco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raio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em graus.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88" y="2771121"/>
                <a:ext cx="8585587" cy="1838260"/>
              </a:xfrm>
              <a:prstGeom prst="rect">
                <a:avLst/>
              </a:prstGeom>
              <a:blipFill>
                <a:blip r:embed="rId2"/>
                <a:stretch>
                  <a:fillRect l="-426" t="-997" b="-6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6782" y="1158610"/>
                <a:ext cx="8955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Ângulos são representados por números sem dimensão, e o radiano é uma das unidades usadas. 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o comprimento do arco for igual ao raio (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= 1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a própria unidade 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radiano – medida em unidades do raio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 medida em radianos é o deslocamento do ponto em unidades da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distância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eixo de rotação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Uma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revolução completa é igual 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radianos, portanto, é uma medida natural</a:t>
                </a:r>
              </a:p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(embora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seja irracional!)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então 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" y="1158610"/>
                <a:ext cx="8955536" cy="1569660"/>
              </a:xfrm>
              <a:prstGeom prst="rect">
                <a:avLst/>
              </a:prstGeom>
              <a:blipFill>
                <a:blip r:embed="rId3"/>
                <a:stretch>
                  <a:fillRect l="-408" t="-1163" b="-3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7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69801"/>
            <a:ext cx="79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2. </a:t>
            </a:r>
            <a:r>
              <a:rPr lang="pt-BR" sz="1800" dirty="0">
                <a:effectLst/>
                <a:latin typeface="CG Times (W1)"/>
                <a:ea typeface="CG Times"/>
                <a:cs typeface="CG Times"/>
              </a:rPr>
              <a:t>Cinemática das rotações: por que ω = 0 não implica α=0?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52050"/>
            <a:ext cx="906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 corpo rígido pode girar livremente em torno de um eixo fixo. O corpo pode ter aceleração angular diferente de zero mesmo que sua velocidade angular seja (talvez instantaneamente) nula? Qual seria o equivalente desta questão nos movimentos de translação? Dê exemplos físicos que ilustrem tais situações.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44259" y="1499528"/>
                <a:ext cx="83063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Um disco parado tem velocidade angular nula.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Rodar significa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𝜔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≠0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e precisa aceleração angular não nula para chegar nisso.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O início de movimento de todo corpo parado serve de exemplo da situação: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aceleração ≠ 0 com velocidade zero, tanto na rotação quanto na translação.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9" y="1499528"/>
                <a:ext cx="8306382" cy="1200329"/>
              </a:xfrm>
              <a:prstGeom prst="rect">
                <a:avLst/>
              </a:prstGeom>
              <a:blipFill>
                <a:blip r:embed="rId2"/>
                <a:stretch>
                  <a:fillRect l="-587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BD3D1EEE-F590-491C-8533-E9894E060313}"/>
              </a:ext>
            </a:extLst>
          </p:cNvPr>
          <p:cNvSpPr txBox="1"/>
          <p:nvPr/>
        </p:nvSpPr>
        <p:spPr>
          <a:xfrm>
            <a:off x="344259" y="2837124"/>
            <a:ext cx="83717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Outro exemplo: inversão do movimento.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Um pêndulo oscila em torno de um ponto fixo e, no ponto mais alto, para,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mas volta a mover-se porque tem uma aceleração angular.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O sistema massa-mola é o equivalente do pêndulo para os movimentos de translação –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ao chegar na compressão máxima, a massa para, </a:t>
            </a:r>
          </a:p>
          <a:p>
            <a:pPr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      mas a força da mola acelera o corpo para retornar ao ponto de equilíbrio.</a:t>
            </a:r>
            <a:endParaRPr lang="pt-BR" dirty="0">
              <a:effectLst/>
              <a:latin typeface="CG Times (W1)"/>
              <a:ea typeface="CG Times"/>
              <a:cs typeface="CG Times"/>
            </a:endParaRPr>
          </a:p>
        </p:txBody>
      </p:sp>
    </p:spTree>
    <p:extLst>
      <p:ext uri="{BB962C8B-B14F-4D97-AF65-F5344CB8AC3E}">
        <p14:creationId xmlns:p14="http://schemas.microsoft.com/office/powerpoint/2010/main" val="38131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198"/>
            <a:ext cx="859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5, Ex. 5.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kumimoji="0" lang="pt-BR" altLang="pt-BR" sz="1800" b="0" i="1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eterminar velocidade e aceleração angulares de φ(t) por derivação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73351"/>
            <a:ext cx="941796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ângulo em que um ponto de referência do volante de um gerador se encontra no instante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é dado por	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54612"/>
              </p:ext>
            </p:extLst>
          </p:nvPr>
        </p:nvGraphicFramePr>
        <p:xfrm>
          <a:off x="2354271" y="1145205"/>
          <a:ext cx="1991034" cy="38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168200" imgH="228600" progId="Equation.3">
                  <p:embed/>
                </p:oleObj>
              </mc:Choice>
              <mc:Fallback>
                <p:oleObj name="Equação" r:id="rId2" imgW="11682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71" y="1145205"/>
                        <a:ext cx="1991034" cy="385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7325" y="1673799"/>
            <a:ext cx="5856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expressão para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63795" y="1139311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 </a:t>
            </a:r>
            <a:r>
              <a:rPr lang="pt-BR" alt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são constantes. 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7521" y="3161138"/>
            <a:ext cx="6512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alt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expressão para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aceleração angular.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88757" y="2147725"/>
                <a:ext cx="83234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57" y="2147725"/>
                <a:ext cx="832344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Direita 8"/>
          <p:cNvSpPr/>
          <p:nvPr/>
        </p:nvSpPr>
        <p:spPr>
          <a:xfrm>
            <a:off x="1920463" y="2357623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511111" y="2273276"/>
                <a:ext cx="2145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11" y="2273276"/>
                <a:ext cx="2145587" cy="276999"/>
              </a:xfrm>
              <a:prstGeom prst="rect">
                <a:avLst/>
              </a:prstGeom>
              <a:blipFill>
                <a:blip r:embed="rId6"/>
                <a:stretch>
                  <a:fillRect l="-852" t="-2222" r="-284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17792" y="3622688"/>
                <a:ext cx="81516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92" y="3622688"/>
                <a:ext cx="815160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621101" y="3599315"/>
                <a:ext cx="711092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01" y="3599315"/>
                <a:ext cx="711092" cy="572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122230" y="3747525"/>
                <a:ext cx="177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230" y="3747525"/>
                <a:ext cx="1776384" cy="276999"/>
              </a:xfrm>
              <a:prstGeom prst="rect">
                <a:avLst/>
              </a:prstGeom>
              <a:blipFill>
                <a:blip r:embed="rId9"/>
                <a:stretch>
                  <a:fillRect l="-1370" t="-2222" r="-34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a Direita 14"/>
          <p:cNvSpPr/>
          <p:nvPr/>
        </p:nvSpPr>
        <p:spPr>
          <a:xfrm>
            <a:off x="2581569" y="380807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2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8862" y="498913"/>
            <a:ext cx="8095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Uma roda, com velocidade angular inicial ω</a:t>
            </a:r>
            <a:r>
              <a:rPr kumimoji="0" lang="pt-BR" altLang="pt-BR" b="0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0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gira com aceleração angular </a:t>
            </a:r>
            <a:r>
              <a:rPr kumimoji="0" lang="pt-BR" altLang="pt-BR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α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dada por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37648"/>
              </p:ext>
            </p:extLst>
          </p:nvPr>
        </p:nvGraphicFramePr>
        <p:xfrm>
          <a:off x="1279965" y="870046"/>
          <a:ext cx="1827368" cy="37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117600" imgH="228600" progId="Equation.3">
                  <p:embed/>
                </p:oleObj>
              </mc:Choice>
              <mc:Fallback>
                <p:oleObj name="Equação" r:id="rId2" imgW="11176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965" y="870046"/>
                        <a:ext cx="1827368" cy="371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3316899" y="869918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em que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é o tempo 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 </a:t>
            </a:r>
            <a:r>
              <a:rPr lang="pt-BR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são constantes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3908" y="1255917"/>
            <a:ext cx="6667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Escreva as equações para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 da roda em função do tempo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84888" y="1754620"/>
                <a:ext cx="716222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8" y="1754620"/>
                <a:ext cx="716222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851093" y="1702761"/>
                <a:ext cx="1762149" cy="67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93" y="1702761"/>
                <a:ext cx="1762149" cy="673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3585943" y="194084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104909" y="1746396"/>
                <a:ext cx="2724336" cy="550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09" y="1746396"/>
                <a:ext cx="2724336" cy="55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20812" y="1895300"/>
                <a:ext cx="24746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,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12" y="1895300"/>
                <a:ext cx="2474652" cy="246221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a Direita 14"/>
          <p:cNvSpPr/>
          <p:nvPr/>
        </p:nvSpPr>
        <p:spPr>
          <a:xfrm>
            <a:off x="5684476" y="1933625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8113" y="2373980"/>
                <a:ext cx="2881855" cy="71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3" y="2373980"/>
                <a:ext cx="2881855" cy="717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261341" y="2569679"/>
                <a:ext cx="18097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41" y="2569679"/>
                <a:ext cx="1809791" cy="246221"/>
              </a:xfrm>
              <a:prstGeom prst="rect">
                <a:avLst/>
              </a:prstGeom>
              <a:blipFill>
                <a:blip r:embed="rId10"/>
                <a:stretch>
                  <a:fillRect l="-1010" t="-2500" r="-33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 para a Direita 17"/>
          <p:cNvSpPr/>
          <p:nvPr/>
        </p:nvSpPr>
        <p:spPr>
          <a:xfrm>
            <a:off x="3585943" y="2609519"/>
            <a:ext cx="367492" cy="206381"/>
          </a:xfrm>
          <a:prstGeom prst="rightArrow">
            <a:avLst>
              <a:gd name="adj1" fmla="val 50000"/>
              <a:gd name="adj2" fmla="val 52725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9" name="Retângulo 18"/>
          <p:cNvSpPr/>
          <p:nvPr/>
        </p:nvSpPr>
        <p:spPr>
          <a:xfrm>
            <a:off x="73849" y="3156936"/>
            <a:ext cx="7864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Escreva as equações para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ângulo de um ponto de referência em função do tempo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0" y="3473762"/>
                <a:ext cx="7304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3762"/>
                <a:ext cx="730456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42852" y="3598219"/>
                <a:ext cx="159652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2" y="3598219"/>
                <a:ext cx="1596527" cy="246221"/>
              </a:xfrm>
              <a:prstGeom prst="rect">
                <a:avLst/>
              </a:prstGeom>
              <a:blipFill>
                <a:blip r:embed="rId12"/>
                <a:stretch>
                  <a:fillRect l="-1908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054890" y="3384498"/>
                <a:ext cx="1842940" cy="67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890" y="3384498"/>
                <a:ext cx="1842940" cy="6731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a Direita 22"/>
          <p:cNvSpPr/>
          <p:nvPr/>
        </p:nvSpPr>
        <p:spPr>
          <a:xfrm>
            <a:off x="2834072" y="363177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09968" y="4211355"/>
                <a:ext cx="2603274" cy="49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68" y="4211355"/>
                <a:ext cx="2603274" cy="4976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ta para a Direita 24"/>
          <p:cNvSpPr/>
          <p:nvPr/>
        </p:nvSpPr>
        <p:spPr>
          <a:xfrm>
            <a:off x="5166237" y="365551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613242" y="3427018"/>
                <a:ext cx="2963504" cy="550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42" y="3427018"/>
                <a:ext cx="2963504" cy="550600"/>
              </a:xfrm>
              <a:prstGeom prst="rect">
                <a:avLst/>
              </a:prstGeom>
              <a:blipFill>
                <a:blip r:embed="rId15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C84D7C6E-5877-46B3-8E25-4D9111FF9CC9}"/>
              </a:ext>
            </a:extLst>
          </p:cNvPr>
          <p:cNvSpPr txBox="1"/>
          <p:nvPr/>
        </p:nvSpPr>
        <p:spPr>
          <a:xfrm>
            <a:off x="25348" y="45486"/>
            <a:ext cx="729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0070C0"/>
                </a:solidFill>
                <a:effectLst/>
                <a:latin typeface="Calibri Light" panose="020F0302020204030204" pitchFamily="34" charset="0"/>
                <a:cs typeface="CG Times"/>
              </a:rPr>
              <a:t>Ex. 6: Dado α(t), determinar ω(t) e φ(t) por integração, função analítica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96" y="394938"/>
            <a:ext cx="49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Deslocamentos rotacionais finitos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F3DCA4E-2525-4A78-B202-0C0E5BD49E3D}"/>
              </a:ext>
            </a:extLst>
          </p:cNvPr>
          <p:cNvGrpSpPr/>
          <p:nvPr/>
        </p:nvGrpSpPr>
        <p:grpSpPr>
          <a:xfrm>
            <a:off x="280694" y="1133602"/>
            <a:ext cx="8069930" cy="369332"/>
            <a:chOff x="2058374" y="1206766"/>
            <a:chExt cx="505857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5243528" y="1235203"/>
                  <a:ext cx="869782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528" y="1235203"/>
                  <a:ext cx="869782" cy="312458"/>
                </a:xfrm>
                <a:prstGeom prst="rect">
                  <a:avLst/>
                </a:prstGeom>
                <a:blipFill>
                  <a:blip r:embed="rId2"/>
                  <a:stretch>
                    <a:fillRect l="-3965" t="-45098" r="-352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140" y="1235203"/>
                  <a:ext cx="1095813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4469" t="-45098" r="-3184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2058374" y="1206766"/>
              <a:ext cx="304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ser um vetor, a soma precisa ser  comutativa: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12129" y="764270"/>
            <a:ext cx="636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Grandeza em 3D: tem intensidade, direção e sentido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9193" y="1498944"/>
            <a:ext cx="848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e massa não são grandeza vetoriais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número real é uma grandeza vetorial (um número real positivo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é)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799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8.3 Grandezas Rotacionais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/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FC901D0-2FCB-4037-A734-3963CD90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19" y="3569161"/>
                <a:ext cx="2504212" cy="312458"/>
              </a:xfrm>
              <a:prstGeom prst="rect">
                <a:avLst/>
              </a:prstGeom>
              <a:blipFill>
                <a:blip r:embed="rId4"/>
                <a:stretch>
                  <a:fillRect l="-1951" r="-732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/>
              <p:nvPr/>
            </p:nvSpPr>
            <p:spPr>
              <a:xfrm>
                <a:off x="714359" y="2210867"/>
                <a:ext cx="7715281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como uma rotação 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1 e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EDDC42-A34C-46BC-89FB-4A3E110A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9" y="2210867"/>
                <a:ext cx="7715281" cy="404791"/>
              </a:xfrm>
              <a:prstGeom prst="rect">
                <a:avLst/>
              </a:prstGeom>
              <a:blipFill>
                <a:blip r:embed="rId5"/>
                <a:stretch>
                  <a:fillRect l="-63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/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como uma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um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torno do eixo 2 ≠ eixo 1 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316410A-2032-43EB-A62F-C716119B9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22" y="2615474"/>
                <a:ext cx="7429269" cy="404791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C181AA-B83E-4325-8395-6FC421DA2558}"/>
              </a:ext>
            </a:extLst>
          </p:cNvPr>
          <p:cNvSpPr txBox="1"/>
          <p:nvPr/>
        </p:nvSpPr>
        <p:spPr>
          <a:xfrm>
            <a:off x="776535" y="3118171"/>
            <a:ext cx="422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fácil verificar (próximo slide!) que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1DB0F8-D121-4EDD-96D3-C124EEDFCA06}"/>
              </a:ext>
            </a:extLst>
          </p:cNvPr>
          <p:cNvSpPr txBox="1"/>
          <p:nvPr/>
        </p:nvSpPr>
        <p:spPr>
          <a:xfrm>
            <a:off x="823599" y="4020673"/>
            <a:ext cx="721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significa que as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rotações finitas assim definidas não são vetores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apesar de terem módulo, direção e sentido</a:t>
            </a:r>
          </a:p>
        </p:txBody>
      </p:sp>
    </p:spTree>
    <p:extLst>
      <p:ext uri="{BB962C8B-B14F-4D97-AF65-F5344CB8AC3E}">
        <p14:creationId xmlns:p14="http://schemas.microsoft.com/office/powerpoint/2010/main" val="4003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0"/>
            <a:ext cx="90048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Cinemática Rotacional</a:t>
            </a:r>
          </a:p>
          <a:p>
            <a:endParaRPr lang="pt-BR" sz="2000" b="1" dirty="0"/>
          </a:p>
          <a:p>
            <a:r>
              <a:rPr lang="pt-BR" sz="2000" b="1" dirty="0"/>
              <a:t>8.1 Movimento Rotacional</a:t>
            </a:r>
          </a:p>
          <a:p>
            <a:endParaRPr lang="pt-BR" sz="2000" b="1" dirty="0"/>
          </a:p>
          <a:p>
            <a:r>
              <a:rPr lang="pt-BR" sz="2000" b="1" dirty="0"/>
              <a:t>8.2 Variáveis rotacionais</a:t>
            </a:r>
          </a:p>
          <a:p>
            <a:endParaRPr lang="pt-BR" sz="2000" b="1" dirty="0"/>
          </a:p>
          <a:p>
            <a:r>
              <a:rPr lang="pt-BR" sz="2000" b="1" dirty="0"/>
              <a:t>8.3 Grandezas rotacionais com vetores</a:t>
            </a:r>
          </a:p>
          <a:p>
            <a:endParaRPr lang="pt-BR" sz="2000" b="1" dirty="0"/>
          </a:p>
          <a:p>
            <a:r>
              <a:rPr lang="pt-BR" sz="2000" b="1" dirty="0"/>
              <a:t>8.4 Rotação com aceleração constante</a:t>
            </a:r>
          </a:p>
          <a:p>
            <a:endParaRPr lang="pt-BR" sz="2000" b="1" dirty="0"/>
          </a:p>
          <a:p>
            <a:r>
              <a:rPr lang="pt-BR" sz="2000" b="1" dirty="0"/>
              <a:t>8.5 Relações entre variáveis lineares e angulares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11131" b="56535"/>
          <a:stretch/>
        </p:blipFill>
        <p:spPr>
          <a:xfrm>
            <a:off x="-56093" y="770021"/>
            <a:ext cx="4788372" cy="38425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45292" r="11131" b="7469"/>
          <a:stretch/>
        </p:blipFill>
        <p:spPr>
          <a:xfrm>
            <a:off x="4572609" y="625641"/>
            <a:ext cx="4571391" cy="39869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57990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Deslocamentos rotacionais finitos e infinitesimais</a:t>
            </a:r>
          </a:p>
        </p:txBody>
      </p:sp>
    </p:spTree>
    <p:extLst>
      <p:ext uri="{BB962C8B-B14F-4D97-AF65-F5344CB8AC3E}">
        <p14:creationId xmlns:p14="http://schemas.microsoft.com/office/powerpoint/2010/main" val="440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382" y="567890"/>
            <a:ext cx="832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soma de rotações infinitesimais é comutativa, mesmo que o eixo não seja fixo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Agrupar 26"/>
          <p:cNvGrpSpPr/>
          <p:nvPr/>
        </p:nvGrpSpPr>
        <p:grpSpPr>
          <a:xfrm>
            <a:off x="3598312" y="1080346"/>
            <a:ext cx="1714518" cy="1584803"/>
            <a:chOff x="4754531" y="1267119"/>
            <a:chExt cx="1714518" cy="1584803"/>
          </a:xfrm>
        </p:grpSpPr>
        <p:grpSp>
          <p:nvGrpSpPr>
            <p:cNvPr id="9" name="Agrupar 8"/>
            <p:cNvGrpSpPr/>
            <p:nvPr/>
          </p:nvGrpSpPr>
          <p:grpSpPr>
            <a:xfrm>
              <a:off x="5005513" y="1267119"/>
              <a:ext cx="1463536" cy="1584803"/>
              <a:chOff x="39472" y="1026037"/>
              <a:chExt cx="1463536" cy="1584803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510318" y="11045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V="1">
                <a:off x="510317" y="2023451"/>
                <a:ext cx="992691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39472" y="2306679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2" y="2306679"/>
                    <a:ext cx="183319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355" r="-96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de Seta Reta 12"/>
              <p:cNvCxnSpPr/>
              <p:nvPr/>
            </p:nvCxnSpPr>
            <p:spPr>
              <a:xfrm flipH="1">
                <a:off x="222051" y="2021546"/>
                <a:ext cx="290862" cy="589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18519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9" name="CaixaDe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82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Conector de Seta Reta 19"/>
              <p:cNvCxnSpPr/>
              <p:nvPr/>
            </p:nvCxnSpPr>
            <p:spPr>
              <a:xfrm>
                <a:off x="497140" y="1564023"/>
                <a:ext cx="619272" cy="18675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1048016" y="1710372"/>
                <a:ext cx="100256" cy="96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4754531" y="1630818"/>
              <a:ext cx="1436720" cy="47738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 flipV="1">
            <a:off x="6160996" y="114010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012912" y="794568"/>
                <a:ext cx="7617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vetor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912" y="794568"/>
                <a:ext cx="76174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/>
          <p:cNvGrpSpPr/>
          <p:nvPr/>
        </p:nvGrpSpPr>
        <p:grpSpPr>
          <a:xfrm rot="21202159">
            <a:off x="4003722" y="1291368"/>
            <a:ext cx="1098152" cy="769756"/>
            <a:chOff x="6414753" y="2268868"/>
            <a:chExt cx="803682" cy="683719"/>
          </a:xfrm>
        </p:grpSpPr>
        <p:sp>
          <p:nvSpPr>
            <p:cNvPr id="30" name="Arco 29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6871842" y="99942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4322735" y="2459708"/>
            <a:ext cx="474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vetor aponta perpendicularmente ao plano de rotação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49356" y="2860454"/>
            <a:ext cx="28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 aceleração angular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563012" y="3379797"/>
            <a:ext cx="34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/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blipFill>
                <a:blip r:embed="rId11"/>
                <a:stretch>
                  <a:fillRect l="-237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9" y="1706315"/>
            <a:ext cx="722183" cy="7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Rotação com aceleração constante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2879" y="4995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Movimentos mais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Aceleração angular nula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blipFill>
                <a:blip r:embed="rId2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701491" y="99939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049" y="919672"/>
            <a:ext cx="72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8421" y="886118"/>
            <a:ext cx="398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apenas aceleração centrípeta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Aceleração angular constante em torno de eixo fixo; usando Oz como eixo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blipFill>
                <a:blip r:embed="rId3"/>
                <a:stretch>
                  <a:fillRect l="-60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 ao movimento de translação com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acc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blipFill>
                <a:blip r:embed="rId4"/>
                <a:stretch>
                  <a:fillRect l="-840" t="-15873" b="-253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945843" y="2238445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blipFill>
                <a:blip r:embed="rId8"/>
                <a:stretch>
                  <a:fillRect l="-152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blipFill>
                <a:blip r:embed="rId9"/>
                <a:stretch>
                  <a:fillRect l="-1521" r="-1901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blipFill>
                <a:blip r:embed="rId10"/>
                <a:stretch>
                  <a:fillRect l="-2619" t="-4444" r="-142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975105" y="3568748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/>
          <p:cNvSpPr/>
          <p:nvPr/>
        </p:nvSpPr>
        <p:spPr>
          <a:xfrm>
            <a:off x="5543702" y="364846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503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Relações entre as variáveis lineares e angulares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482123"/>
            <a:ext cx="290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arco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blipFill>
                <a:blip r:embed="rId2"/>
                <a:stretch>
                  <a:fillRect r="-813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radianos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4" y="893001"/>
                <a:ext cx="91954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1482620" y="105101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47" y="983904"/>
                <a:ext cx="798937" cy="246221"/>
              </a:xfrm>
              <a:prstGeom prst="rect">
                <a:avLst/>
              </a:prstGeom>
              <a:blipFill>
                <a:blip r:embed="rId5"/>
                <a:stretch>
                  <a:fillRect l="-3053" r="-152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12770" y="881738"/>
                <a:ext cx="2479781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tangencial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70" y="881738"/>
                <a:ext cx="2479781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459113" y="909106"/>
                <a:ext cx="227158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angular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13" y="909106"/>
                <a:ext cx="227158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8381" y="1516842"/>
                <a:ext cx="241078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diferenciando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1" y="1516842"/>
                <a:ext cx="2410788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2956981" y="162748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blipFill>
                <a:blip r:embed="rId9"/>
                <a:stretch>
                  <a:fillRect l="-2344" r="-156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/>
          <p:cNvGrpSpPr/>
          <p:nvPr/>
        </p:nvGrpSpPr>
        <p:grpSpPr>
          <a:xfrm rot="18876939">
            <a:off x="1233243" y="2279624"/>
            <a:ext cx="377754" cy="343113"/>
            <a:chOff x="6370635" y="2666709"/>
            <a:chExt cx="377754" cy="343113"/>
          </a:xfrm>
        </p:grpSpPr>
        <p:cxnSp>
          <p:nvCxnSpPr>
            <p:cNvPr id="31" name="Conector de Seta Reta 3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313618" y="2023100"/>
            <a:ext cx="1687897" cy="1556153"/>
            <a:chOff x="1333209" y="2665149"/>
            <a:chExt cx="1687897" cy="1556153"/>
          </a:xfrm>
        </p:grpSpPr>
        <p:grpSp>
          <p:nvGrpSpPr>
            <p:cNvPr id="15" name="Agrupar 14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7" name="Conector de Seta Reta 1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Elipse 2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/>
            <p:cNvCxnSpPr>
              <a:endCxn id="29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o 3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1262126" y="1986851"/>
            <a:ext cx="165959" cy="1247775"/>
            <a:chOff x="2281717" y="2628900"/>
            <a:chExt cx="165959" cy="1247775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333" t="-19355" r="-47222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blipFill>
                <a:blip r:embed="rId17"/>
                <a:stretch>
                  <a:fillRect l="-270" t="-45652" r="-15135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blipFill>
                <a:blip r:embed="rId18"/>
                <a:stretch>
                  <a:fillRect t="-48889" r="-1315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226264" y="2307458"/>
                <a:ext cx="34347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𝐌𝐂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part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cula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64" y="2307458"/>
                <a:ext cx="3434786" cy="246221"/>
              </a:xfrm>
              <a:prstGeom prst="rect">
                <a:avLst/>
              </a:prstGeom>
              <a:blipFill>
                <a:blip r:embed="rId19"/>
                <a:stretch>
                  <a:fillRect l="-887" t="-40000" r="-5142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144883" y="3826086"/>
            <a:ext cx="171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cadeia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o vetor unitário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está mudando de direção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blipFill>
                <a:blip r:embed="rId22"/>
                <a:stretch>
                  <a:fillRect l="-104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0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2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9" y="1353986"/>
                <a:ext cx="3873303" cy="619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469587" y="1543507"/>
            <a:ext cx="299078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Isso simplifica tudo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1" y="2130858"/>
                <a:ext cx="3263714" cy="276999"/>
              </a:xfrm>
              <a:prstGeom prst="rect">
                <a:avLst/>
              </a:prstGeom>
              <a:blipFill>
                <a:blip r:embed="rId5"/>
                <a:stretch>
                  <a:fillRect l="-4291" t="-48889" r="-6903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temos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39360" y="2883857"/>
            <a:ext cx="492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+ aceleração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centrípeta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46260" y="2514525"/>
            <a:ext cx="50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indica que o vetor aponta para o centro </a:t>
            </a:r>
          </a:p>
        </p:txBody>
      </p:sp>
      <p:sp>
        <p:nvSpPr>
          <p:cNvPr id="11" name="Seta para a Direita 10"/>
          <p:cNvSpPr/>
          <p:nvPr/>
        </p:nvSpPr>
        <p:spPr>
          <a:xfrm rot="5239007">
            <a:off x="1437694" y="2746466"/>
            <a:ext cx="202951" cy="1310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3885224" y="3651966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blipFill>
                <a:blip r:embed="rId9"/>
                <a:stretch>
                  <a:fillRect l="-2410" t="-4444" r="-120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6038031" y="3531709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seção 4.5 HRK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35759" y="4192706"/>
                <a:ext cx="8752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 corpo rígido em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rotação,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velocidades tangenciais em diferentes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posições (raios diferentes)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são diferentes, mas todos os pontos giram com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mesma velocidade angular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9" y="4192706"/>
                <a:ext cx="8752441" cy="584775"/>
              </a:xfrm>
              <a:prstGeom prst="rect">
                <a:avLst/>
              </a:prstGeom>
              <a:blipFill>
                <a:blip r:embed="rId10"/>
                <a:stretch>
                  <a:fillRect l="-348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FA63494-522D-43D6-8D41-E3E025070241}"/>
              </a:ext>
            </a:extLst>
          </p:cNvPr>
          <p:cNvGrpSpPr/>
          <p:nvPr/>
        </p:nvGrpSpPr>
        <p:grpSpPr>
          <a:xfrm>
            <a:off x="5770768" y="379164"/>
            <a:ext cx="2845586" cy="933418"/>
            <a:chOff x="5770768" y="379164"/>
            <a:chExt cx="2845586" cy="933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/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A89D8A8-F127-4DDA-9203-30EA2B83BD33}"/>
                </a:ext>
              </a:extLst>
            </p:cNvPr>
            <p:cNvSpPr txBox="1"/>
            <p:nvPr/>
          </p:nvSpPr>
          <p:spPr>
            <a:xfrm>
              <a:off x="6031006" y="379164"/>
              <a:ext cx="2073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slide anterior: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A8DD40A-D159-4C6C-B57B-2427965B46AA}"/>
              </a:ext>
            </a:extLst>
          </p:cNvPr>
          <p:cNvGrpSpPr/>
          <p:nvPr/>
        </p:nvGrpSpPr>
        <p:grpSpPr>
          <a:xfrm>
            <a:off x="0" y="3424803"/>
            <a:ext cx="2506791" cy="754759"/>
            <a:chOff x="0" y="3424803"/>
            <a:chExt cx="2506791" cy="75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Balão de Fala: Retângulo 18">
              <a:extLst>
                <a:ext uri="{FF2B5EF4-FFF2-40B4-BE49-F238E27FC236}">
                  <a16:creationId xmlns:a16="http://schemas.microsoft.com/office/drawing/2014/main" id="{EB99400E-35EC-4F97-B8F6-BC69FFD36D80}"/>
                </a:ext>
              </a:extLst>
            </p:cNvPr>
            <p:cNvSpPr/>
            <p:nvPr/>
          </p:nvSpPr>
          <p:spPr>
            <a:xfrm>
              <a:off x="0" y="3507384"/>
              <a:ext cx="1218781" cy="672178"/>
            </a:xfrm>
            <a:prstGeom prst="wedgeRectCallout">
              <a:avLst>
                <a:gd name="adj1" fmla="val 83894"/>
                <a:gd name="adj2" fmla="val -741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Módulo da aceleração radial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0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172748" y="122265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3"/>
                  <a:stretch>
                    <a:fillRect t="-23333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Agrupar 1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de Seta Reta 3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ector de Seta Reta 26"/>
            <p:cNvCxnSpPr>
              <a:endCxn id="7" idx="7"/>
            </p:cNvCxnSpPr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/>
          <p:nvPr/>
        </p:nvCxnSpPr>
        <p:spPr>
          <a:xfrm flipH="1" flipV="1">
            <a:off x="3674127" y="1895949"/>
            <a:ext cx="493215" cy="8486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3273113" y="2271870"/>
            <a:ext cx="905043" cy="4727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3202005" y="2769502"/>
            <a:ext cx="970743" cy="5234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3652244" y="2757146"/>
            <a:ext cx="520504" cy="99697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4178156" y="2769702"/>
            <a:ext cx="572282" cy="9463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4178156" y="2763674"/>
            <a:ext cx="1034695" cy="40685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blipFill>
                <a:blip r:embed="rId4"/>
                <a:stretch>
                  <a:fillRect t="-20000" r="-9459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blipFill>
                <a:blip r:embed="rId5"/>
                <a:stretch>
                  <a:fillRect t="-13514" r="-13889" b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blipFill>
                <a:blip r:embed="rId6"/>
                <a:stretch>
                  <a:fillRect t="-16667" r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blipFill>
                <a:blip r:embed="rId7"/>
                <a:stretch>
                  <a:fillRect t="-20588" r="-11111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blipFill>
                <a:blip r:embed="rId8"/>
                <a:stretch>
                  <a:fillRect t="-16667" r="-1095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blipFill>
                <a:blip r:embed="rId9"/>
                <a:stretch>
                  <a:fillRect t="-19355" r="-14493" b="-16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/>
          <p:cNvGrpSpPr/>
          <p:nvPr/>
        </p:nvGrpSpPr>
        <p:grpSpPr>
          <a:xfrm rot="6855759">
            <a:off x="3411197" y="3894942"/>
            <a:ext cx="761419" cy="685237"/>
            <a:chOff x="6370635" y="2666709"/>
            <a:chExt cx="377754" cy="343113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blipFill>
                <a:blip r:embed="rId10"/>
                <a:stretch>
                  <a:fillRect t="-19355" r="-1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blipFill>
                <a:blip r:embed="rId11"/>
                <a:stretch>
                  <a:fillRect t="-20000" r="-1304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Agrupar 64"/>
          <p:cNvGrpSpPr/>
          <p:nvPr/>
        </p:nvGrpSpPr>
        <p:grpSpPr>
          <a:xfrm rot="3317505">
            <a:off x="4868158" y="3503462"/>
            <a:ext cx="761419" cy="685237"/>
            <a:chOff x="6370635" y="2666709"/>
            <a:chExt cx="377754" cy="343113"/>
          </a:xfrm>
        </p:grpSpPr>
        <p:cxnSp>
          <p:nvCxnSpPr>
            <p:cNvPr id="66" name="Conector de Seta Reta 65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blipFill>
                <a:blip r:embed="rId12"/>
                <a:stretch>
                  <a:fillRect t="-19355" r="-11268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blipFill>
                <a:blip r:embed="rId13"/>
                <a:stretch>
                  <a:fillRect t="-23333" r="-1449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Agrupar 69"/>
          <p:cNvGrpSpPr/>
          <p:nvPr/>
        </p:nvGrpSpPr>
        <p:grpSpPr>
          <a:xfrm rot="1212667">
            <a:off x="5298920" y="2647664"/>
            <a:ext cx="761419" cy="685237"/>
            <a:chOff x="6370635" y="2666709"/>
            <a:chExt cx="377754" cy="343113"/>
          </a:xfrm>
        </p:grpSpPr>
        <p:cxnSp>
          <p:nvCxnSpPr>
            <p:cNvPr id="71" name="Conector de Seta Reta 7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/>
          <p:cNvGrpSpPr/>
          <p:nvPr/>
        </p:nvGrpSpPr>
        <p:grpSpPr>
          <a:xfrm>
            <a:off x="4165943" y="1661779"/>
            <a:ext cx="2010909" cy="1095367"/>
            <a:chOff x="4165943" y="1661779"/>
            <a:chExt cx="2010909" cy="1095367"/>
          </a:xfrm>
        </p:grpSpPr>
        <p:cxnSp>
          <p:nvCxnSpPr>
            <p:cNvPr id="43" name="Conector de Seta Reta 42"/>
            <p:cNvCxnSpPr/>
            <p:nvPr/>
          </p:nvCxnSpPr>
          <p:spPr>
            <a:xfrm flipV="1">
              <a:off x="4165943" y="2446215"/>
              <a:ext cx="1008512" cy="31093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blipFill>
                  <a:blip r:embed="rId14"/>
                  <a:stretch>
                    <a:fillRect t="-19048" r="-92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blipFill>
                  <a:blip r:embed="rId15"/>
                  <a:stretch>
                    <a:fillRect t="-16216" r="-12500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Agrupar 74"/>
            <p:cNvGrpSpPr/>
            <p:nvPr/>
          </p:nvGrpSpPr>
          <p:grpSpPr>
            <a:xfrm rot="20294163">
              <a:off x="5019900" y="1661779"/>
              <a:ext cx="761419" cy="685237"/>
              <a:chOff x="6370635" y="2666709"/>
              <a:chExt cx="377754" cy="343113"/>
            </a:xfrm>
          </p:grpSpPr>
          <p:cxnSp>
            <p:nvCxnSpPr>
              <p:cNvPr id="76" name="Conector de Seta Reta 75"/>
              <p:cNvCxnSpPr/>
              <p:nvPr/>
            </p:nvCxnSpPr>
            <p:spPr>
              <a:xfrm>
                <a:off x="6370635" y="3003331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de Seta Reta 76"/>
              <p:cNvCxnSpPr/>
              <p:nvPr/>
            </p:nvCxnSpPr>
            <p:spPr>
              <a:xfrm flipV="1">
                <a:off x="6370635" y="2666709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Agrupar 4"/>
          <p:cNvGrpSpPr/>
          <p:nvPr/>
        </p:nvGrpSpPr>
        <p:grpSpPr>
          <a:xfrm>
            <a:off x="2784339" y="734155"/>
            <a:ext cx="3370927" cy="3647785"/>
            <a:chOff x="1333209" y="2665149"/>
            <a:chExt cx="1687897" cy="180973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809733"/>
              <a:chOff x="-184889" y="1026037"/>
              <a:chExt cx="1687897" cy="180973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510319" y="1104596"/>
                <a:ext cx="12934" cy="1731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0" name="Agrupar 79"/>
          <p:cNvGrpSpPr/>
          <p:nvPr/>
        </p:nvGrpSpPr>
        <p:grpSpPr>
          <a:xfrm rot="20077527">
            <a:off x="3765355" y="100099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11"/>
                  <a:stretch>
                    <a:fillRect t="-20000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Agrupar 82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85" name="Conector de Seta Reta 84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Conector de Seta Reta 83"/>
            <p:cNvCxnSpPr/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 rot="14306642">
            <a:off x="2816459" y="1422360"/>
            <a:ext cx="761419" cy="685237"/>
            <a:chOff x="6370635" y="2666709"/>
            <a:chExt cx="377754" cy="343113"/>
          </a:xfrm>
        </p:grpSpPr>
        <p:cxnSp>
          <p:nvCxnSpPr>
            <p:cNvPr id="53" name="Conector de Seta Reta 5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Agrupar 61"/>
          <p:cNvGrpSpPr/>
          <p:nvPr/>
        </p:nvGrpSpPr>
        <p:grpSpPr>
          <a:xfrm rot="9090221">
            <a:off x="2644662" y="3421369"/>
            <a:ext cx="761419" cy="685237"/>
            <a:chOff x="6370635" y="2666709"/>
            <a:chExt cx="377754" cy="343113"/>
          </a:xfrm>
        </p:grpSpPr>
        <p:cxnSp>
          <p:nvCxnSpPr>
            <p:cNvPr id="63" name="Conector de Seta Reta 6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 rot="12420029">
            <a:off x="2396722" y="2051129"/>
            <a:ext cx="761419" cy="685237"/>
            <a:chOff x="6370635" y="2666709"/>
            <a:chExt cx="377754" cy="343113"/>
          </a:xfrm>
        </p:grpSpPr>
        <p:cxnSp>
          <p:nvCxnSpPr>
            <p:cNvPr id="58" name="Conector de Seta Reta 57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6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56" grpId="0"/>
      <p:bldP spid="60" grpId="0"/>
      <p:bldP spid="61" grpId="0"/>
      <p:bldP spid="41" grpId="0"/>
      <p:bldP spid="42" grpId="0"/>
      <p:bldP spid="48" grpId="0"/>
      <p:bldP spid="49" grpId="0"/>
      <p:bldP spid="68" grpId="0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957288" y="1597658"/>
            <a:ext cx="377754" cy="343113"/>
            <a:chOff x="6370635" y="2666709"/>
            <a:chExt cx="377754" cy="343113"/>
          </a:xfrm>
        </p:grpSpPr>
        <p:cxnSp>
          <p:nvCxnSpPr>
            <p:cNvPr id="3" name="Conector de Seta Reta 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37663" y="1341134"/>
            <a:ext cx="1687897" cy="1556153"/>
            <a:chOff x="1333209" y="2665149"/>
            <a:chExt cx="1687897" cy="155615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endCxn id="7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o 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986171" y="1304885"/>
            <a:ext cx="165959" cy="1247775"/>
            <a:chOff x="2281717" y="2628900"/>
            <a:chExt cx="165959" cy="124777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o 17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50" y="1850013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2" y="1582973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1861504" y="1354743"/>
            <a:ext cx="1687897" cy="1556153"/>
            <a:chOff x="1333209" y="2665149"/>
            <a:chExt cx="1687897" cy="1556153"/>
          </a:xfrm>
        </p:grpSpPr>
        <p:grpSp>
          <p:nvGrpSpPr>
            <p:cNvPr id="26" name="Agrupar 25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31" name="Conector de Seta Reta 30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de Seta Reta 3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aixaDeTexto 3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aixaDeTexto 34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Elipse 2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V="1">
              <a:off x="2028416" y="3275794"/>
              <a:ext cx="291719" cy="39922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947" y="3364795"/>
                  <a:ext cx="200376" cy="210507"/>
                </a:xfrm>
                <a:prstGeom prst="rect">
                  <a:avLst/>
                </a:prstGeom>
                <a:blipFill>
                  <a:blip r:embed="rId17"/>
                  <a:stretch>
                    <a:fillRect l="-2121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Arco 29"/>
            <p:cNvSpPr/>
            <p:nvPr/>
          </p:nvSpPr>
          <p:spPr>
            <a:xfrm rot="1938108">
              <a:off x="2090892" y="3481813"/>
              <a:ext cx="190057" cy="257798"/>
            </a:xfrm>
            <a:prstGeom prst="arc">
              <a:avLst>
                <a:gd name="adj1" fmla="val 1387042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433" y="1806013"/>
                <a:ext cx="214995" cy="184666"/>
              </a:xfrm>
              <a:prstGeom prst="rect">
                <a:avLst/>
              </a:prstGeom>
              <a:blipFill>
                <a:blip r:embed="rId18"/>
                <a:stretch>
                  <a:fillRect l="-8571" t="-19355" r="-5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913" y="159658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/>
          <p:cNvGrpSpPr/>
          <p:nvPr/>
        </p:nvGrpSpPr>
        <p:grpSpPr>
          <a:xfrm rot="16200000">
            <a:off x="4100185" y="1532169"/>
            <a:ext cx="377754" cy="343113"/>
            <a:chOff x="6370635" y="2666709"/>
            <a:chExt cx="377754" cy="343113"/>
          </a:xfrm>
        </p:grpSpPr>
        <p:cxnSp>
          <p:nvCxnSpPr>
            <p:cNvPr id="44" name="Conector de Seta Reta 43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/>
          <p:cNvGrpSpPr/>
          <p:nvPr/>
        </p:nvGrpSpPr>
        <p:grpSpPr>
          <a:xfrm>
            <a:off x="3765411" y="1359551"/>
            <a:ext cx="1687897" cy="1556153"/>
            <a:chOff x="1333209" y="2665149"/>
            <a:chExt cx="1687897" cy="1556153"/>
          </a:xfrm>
        </p:grpSpPr>
        <p:grpSp>
          <p:nvGrpSpPr>
            <p:cNvPr id="47" name="Agrupar 46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52" name="Conector de Seta Reta 51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de Seta Reta 52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CaixaDeTexto 54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CaixaDeTexto 5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Elipse 47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9" name="Conector de Seta Reta 48"/>
            <p:cNvCxnSpPr>
              <a:endCxn id="48" idx="0"/>
            </p:cNvCxnSpPr>
            <p:nvPr/>
          </p:nvCxnSpPr>
          <p:spPr>
            <a:xfrm flipV="1">
              <a:off x="2028416" y="3195728"/>
              <a:ext cx="1" cy="47929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088" y="3385653"/>
                  <a:ext cx="200376" cy="210507"/>
                </a:xfrm>
                <a:prstGeom prst="rect">
                  <a:avLst/>
                </a:prstGeom>
                <a:blipFill>
                  <a:blip r:embed="rId19"/>
                  <a:stretch>
                    <a:fillRect l="-24242" r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527" y="1619360"/>
                <a:ext cx="214995" cy="184666"/>
              </a:xfrm>
              <a:prstGeom prst="rect">
                <a:avLst/>
              </a:prstGeom>
              <a:blipFill>
                <a:blip r:embed="rId20"/>
                <a:stretch>
                  <a:fillRect l="-8333" t="-23333" r="-47222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739" y="1661834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Angulado 60"/>
          <p:cNvCxnSpPr/>
          <p:nvPr/>
        </p:nvCxnSpPr>
        <p:spPr>
          <a:xfrm>
            <a:off x="4476527" y="2259663"/>
            <a:ext cx="285044" cy="103531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Agrupar 63"/>
          <p:cNvGrpSpPr/>
          <p:nvPr/>
        </p:nvGrpSpPr>
        <p:grpSpPr>
          <a:xfrm rot="8154164">
            <a:off x="7543588" y="2814204"/>
            <a:ext cx="377754" cy="343113"/>
            <a:chOff x="6370635" y="2666709"/>
            <a:chExt cx="377754" cy="343113"/>
          </a:xfrm>
        </p:grpSpPr>
        <p:cxnSp>
          <p:nvCxnSpPr>
            <p:cNvPr id="65" name="Conector de Seta Reta 6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65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Agrupar 66"/>
          <p:cNvGrpSpPr/>
          <p:nvPr/>
        </p:nvGrpSpPr>
        <p:grpSpPr>
          <a:xfrm>
            <a:off x="5669561" y="1330214"/>
            <a:ext cx="1687897" cy="1556153"/>
            <a:chOff x="1333209" y="2665149"/>
            <a:chExt cx="1687897" cy="1556153"/>
          </a:xfrm>
        </p:grpSpPr>
        <p:grpSp>
          <p:nvGrpSpPr>
            <p:cNvPr id="68" name="Agrupar 67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73" name="Conector de Seta Reta 72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de Seta Reta 73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aixaDeTexto 74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aixaDeTexto 75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CaixaDeTexto 76"/>
                  <p:cNvSpPr txBox="1"/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77" name="CaixaDeTexto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61" y="1605797"/>
                    <a:ext cx="207673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0588" t="-43478" r="-100000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Elipse 6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0" name="Conector de Seta Reta 69"/>
            <p:cNvCxnSpPr>
              <a:endCxn id="69" idx="1"/>
            </p:cNvCxnSpPr>
            <p:nvPr/>
          </p:nvCxnSpPr>
          <p:spPr>
            <a:xfrm flipH="1" flipV="1">
              <a:off x="1646716" y="3345920"/>
              <a:ext cx="381700" cy="32910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628" y="3362312"/>
                  <a:ext cx="200376" cy="210507"/>
                </a:xfrm>
                <a:prstGeom prst="rect">
                  <a:avLst/>
                </a:prstGeom>
                <a:blipFill>
                  <a:blip r:embed="rId23"/>
                  <a:stretch>
                    <a:fillRect l="-21212" r="-12121" b="-205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Arco 71"/>
            <p:cNvSpPr/>
            <p:nvPr/>
          </p:nvSpPr>
          <p:spPr>
            <a:xfrm rot="21201080">
              <a:off x="1920390" y="3527113"/>
              <a:ext cx="190057" cy="257798"/>
            </a:xfrm>
            <a:prstGeom prst="arc">
              <a:avLst>
                <a:gd name="adj1" fmla="val 13870420"/>
                <a:gd name="adj2" fmla="val 85836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974" y="2643842"/>
                <a:ext cx="214995" cy="184666"/>
              </a:xfrm>
              <a:prstGeom prst="rect">
                <a:avLst/>
              </a:prstGeom>
              <a:blipFill>
                <a:blip r:embed="rId24"/>
                <a:stretch>
                  <a:fillRect l="-11429" t="-23333" r="-4857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92" y="2906320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Agrupar 80"/>
          <p:cNvGrpSpPr/>
          <p:nvPr/>
        </p:nvGrpSpPr>
        <p:grpSpPr>
          <a:xfrm>
            <a:off x="7456103" y="1330214"/>
            <a:ext cx="1687897" cy="1556153"/>
            <a:chOff x="1333209" y="2665149"/>
            <a:chExt cx="1687897" cy="1556153"/>
          </a:xfrm>
        </p:grpSpPr>
        <p:grpSp>
          <p:nvGrpSpPr>
            <p:cNvPr id="82" name="Agrupar 81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87" name="Conector de Seta Reta 8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de Seta Reta 8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CaixaDeTexto 88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CaixaDeTexto 89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CaixaDeTexto 90"/>
                  <p:cNvSpPr txBox="1"/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1" name="CaixaDeTexto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7" y="2023451"/>
                    <a:ext cx="207673" cy="27699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3" name="Elipse 82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4" name="Conector de Seta Reta 83"/>
            <p:cNvCxnSpPr>
              <a:endCxn id="83" idx="3"/>
            </p:cNvCxnSpPr>
            <p:nvPr/>
          </p:nvCxnSpPr>
          <p:spPr>
            <a:xfrm flipH="1">
              <a:off x="1646716" y="3675022"/>
              <a:ext cx="381700" cy="3960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pt-BR" sz="1400" baseline="-250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969" y="3391793"/>
                  <a:ext cx="200376" cy="210507"/>
                </a:xfrm>
                <a:prstGeom prst="rect">
                  <a:avLst/>
                </a:prstGeom>
                <a:blipFill>
                  <a:blip r:embed="rId26"/>
                  <a:stretch>
                    <a:fillRect l="-21212" r="-15152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o 85"/>
            <p:cNvSpPr/>
            <p:nvPr/>
          </p:nvSpPr>
          <p:spPr>
            <a:xfrm rot="20844420">
              <a:off x="1921306" y="3558192"/>
              <a:ext cx="218664" cy="257798"/>
            </a:xfrm>
            <a:prstGeom prst="arc">
              <a:avLst>
                <a:gd name="adj1" fmla="val 9391650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" name="Agrupar 92"/>
          <p:cNvGrpSpPr/>
          <p:nvPr/>
        </p:nvGrpSpPr>
        <p:grpSpPr>
          <a:xfrm rot="13214322">
            <a:off x="5602319" y="1743154"/>
            <a:ext cx="344154" cy="471671"/>
            <a:chOff x="6370635" y="2666709"/>
            <a:chExt cx="332698" cy="473841"/>
          </a:xfrm>
        </p:grpSpPr>
        <p:cxnSp>
          <p:nvCxnSpPr>
            <p:cNvPr id="94" name="Conector de Seta Reta 93"/>
            <p:cNvCxnSpPr/>
            <p:nvPr/>
          </p:nvCxnSpPr>
          <p:spPr>
            <a:xfrm rot="8385678" flipH="1" flipV="1">
              <a:off x="6404986" y="2882013"/>
              <a:ext cx="298347" cy="258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ixaDeTexto 95"/>
              <p:cNvSpPr txBox="1"/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6" name="CaixaDeTexto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87" y="1666267"/>
                <a:ext cx="204535" cy="184666"/>
              </a:xfrm>
              <a:prstGeom prst="rect">
                <a:avLst/>
              </a:prstGeom>
              <a:blipFill>
                <a:blip r:embed="rId27"/>
                <a:stretch>
                  <a:fillRect l="-11765" t="-19355" r="-4705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ixaDeTexto 96"/>
              <p:cNvSpPr txBox="1"/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97" name="CaixaDe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01" y="1966238"/>
                <a:ext cx="211660" cy="184666"/>
              </a:xfrm>
              <a:prstGeom prst="rect">
                <a:avLst/>
              </a:prstGeom>
              <a:blipFill>
                <a:blip r:embed="rId21"/>
                <a:stretch>
                  <a:fillRect l="-11429" t="-23333" r="-485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/>
          <p:cNvGrpSpPr/>
          <p:nvPr/>
        </p:nvGrpSpPr>
        <p:grpSpPr>
          <a:xfrm rot="18277678">
            <a:off x="2629774" y="1554528"/>
            <a:ext cx="377754" cy="343113"/>
            <a:chOff x="6370635" y="2666709"/>
            <a:chExt cx="377754" cy="343113"/>
          </a:xfrm>
        </p:grpSpPr>
        <p:cxnSp>
          <p:nvCxnSpPr>
            <p:cNvPr id="23" name="Conector de Seta Reta 2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Vetores 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blipFill>
                <a:blip r:embed="rId28"/>
                <a:stretch>
                  <a:fillRect l="-1864" t="-606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0" grpId="0"/>
      <p:bldP spid="41" grpId="0"/>
      <p:bldP spid="57" grpId="0"/>
      <p:bldP spid="58" grpId="0"/>
      <p:bldP spid="78" grpId="0"/>
      <p:bldP spid="79" grpId="0"/>
      <p:bldP spid="96" grpId="0"/>
      <p:bldP spid="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9821" y="523511"/>
            <a:ext cx="8542925" cy="42473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XI – Geometria plana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7 sobre lista 4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 lista 4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Começar os exercícios da lista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– até 14/10, antes da prova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propósito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prova 17 e 18/10, no Auditório Abraão de Moraes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Teremos aula normalmente dias 10 e 11/10; Encontro da Licenciatura 13 e 14/10</a:t>
            </a:r>
          </a:p>
        </p:txBody>
      </p:sp>
    </p:spTree>
    <p:extLst>
      <p:ext uri="{BB962C8B-B14F-4D97-AF65-F5344CB8AC3E}">
        <p14:creationId xmlns:p14="http://schemas.microsoft.com/office/powerpoint/2010/main" val="2176480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B1C6D-0387-4A48-AA9F-4628AE89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7" y="433132"/>
            <a:ext cx="8229600" cy="521609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/>
              <p:nvPr/>
            </p:nvSpPr>
            <p:spPr>
              <a:xfrm>
                <a:off x="356348" y="1270747"/>
                <a:ext cx="86128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Definir as grandezas físicas que descrevem a rotação em geral</a:t>
                </a:r>
              </a:p>
              <a:p>
                <a:endParaRPr lang="pt-BR" dirty="0"/>
              </a:p>
              <a:p>
                <a:r>
                  <a:rPr lang="pt-BR" dirty="0"/>
                  <a:t>Mostrar que as rotações finitas não são vetores, mas as infinitesimais são</a:t>
                </a:r>
              </a:p>
              <a:p>
                <a:endParaRPr lang="pt-BR" dirty="0"/>
              </a:p>
              <a:p>
                <a:r>
                  <a:rPr lang="pt-BR" dirty="0"/>
                  <a:t>Definir os vetores unitários do sistema de coordenadas plano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BR" dirty="0"/>
                  <a:t> =(raio, ângulo)</a:t>
                </a:r>
              </a:p>
              <a:p>
                <a:endParaRPr lang="pt-BR" dirty="0"/>
              </a:p>
              <a:p>
                <a:r>
                  <a:rPr lang="pt-BR" dirty="0"/>
                  <a:t>Determinar as equações horárias do MCU e MCUA</a:t>
                </a:r>
              </a:p>
              <a:p>
                <a:endParaRPr lang="pt-BR" dirty="0"/>
              </a:p>
              <a:p>
                <a:r>
                  <a:rPr lang="pt-BR" dirty="0"/>
                  <a:t>Relacionar velocidade de translação com velocidade de rotação</a:t>
                </a:r>
              </a:p>
              <a:p>
                <a:endParaRPr lang="pt-BR" dirty="0"/>
              </a:p>
              <a:p>
                <a:r>
                  <a:rPr lang="pt-BR"/>
                  <a:t>Aplicar </a:t>
                </a:r>
                <a:r>
                  <a:rPr lang="pt-BR" dirty="0"/>
                  <a:t>a casos específicos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006B77-BF9D-485A-B1C2-AA614F21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8" y="1270747"/>
                <a:ext cx="8612840" cy="3139321"/>
              </a:xfrm>
              <a:prstGeom prst="rect">
                <a:avLst/>
              </a:prstGeom>
              <a:blipFill>
                <a:blip r:embed="rId2"/>
                <a:stretch>
                  <a:fillRect l="-566" t="-971" b="-2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1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37341"/>
            <a:ext cx="7717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estão sentados em um trenó que está inicialmente em repouso sobre uma superfície de gelo horizontal e plana, cujo coeficiente de atrito cinético com o trenó é 0,2. A massa de João é 80 kg, a de Maria, 50 kg e a do trenó, 30 kg. Em um certo instante, Maria pula para fora do trenó e João não se move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Ao saltar, a velocidade de Maria em relação ao trenó tem módulo 7 m/s e forma um ângulo de 30º com o plano horizontal,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sistema de referência do trenó.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 . Recuo do trenó causado pelo salto da passageira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8829" y="1865593"/>
            <a:ext cx="92228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Esquematize as situações antes e depois do salto. Demonstre, a partir da conservação da quantidade de movimento, que a velocidade horizontal do centro de massa continuará a ser 0 apesar do movimento de Maria.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2982680"/>
            <a:ext cx="1298508" cy="1258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𝐴𝑁𝑇𝐸𝑆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blipFill>
                <a:blip r:embed="rId3"/>
                <a:stretch>
                  <a:fillRect l="-5426" r="-620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𝐷𝐸𝑃𝑂𝐼𝑆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H="1" flipV="1">
            <a:off x="4608583" y="3040769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blipFill>
                <a:blip r:embed="rId7"/>
                <a:stretch>
                  <a:fillRect l="-7143" r="-7143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reto 38"/>
          <p:cNvCxnSpPr/>
          <p:nvPr/>
        </p:nvCxnSpPr>
        <p:spPr>
          <a:xfrm flipV="1">
            <a:off x="4624112" y="3374644"/>
            <a:ext cx="1571736" cy="547282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Um Trenó A Ir Para Uma Movimentação Ilustração do Vetor - Ilustração de  monte, fundo: 77677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915">
            <a:off x="4129184" y="3541495"/>
            <a:ext cx="691958" cy="4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Garota, garota pulando, roxo, criança, moda Menina png | PNGWi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9390" r="30893" b="12228"/>
          <a:stretch/>
        </p:blipFill>
        <p:spPr bwMode="auto">
          <a:xfrm flipH="1">
            <a:off x="4493474" y="3321621"/>
            <a:ext cx="347662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rco 44"/>
          <p:cNvSpPr/>
          <p:nvPr/>
        </p:nvSpPr>
        <p:spPr>
          <a:xfrm rot="1728321">
            <a:off x="5311151" y="3594085"/>
            <a:ext cx="401459" cy="363122"/>
          </a:xfrm>
          <a:prstGeom prst="arc">
            <a:avLst>
              <a:gd name="adj1" fmla="val 16200000"/>
              <a:gd name="adj2" fmla="val 1743267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blipFill>
                <a:blip r:embed="rId10"/>
                <a:stretch>
                  <a:fillRect l="-1136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to 48"/>
          <p:cNvCxnSpPr/>
          <p:nvPr/>
        </p:nvCxnSpPr>
        <p:spPr>
          <a:xfrm flipH="1">
            <a:off x="3262776" y="3411956"/>
            <a:ext cx="669838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47697" y="3921925"/>
            <a:ext cx="3307916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559 -0.004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7864 -0.051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0" grpId="0"/>
      <p:bldP spid="37" grpId="0"/>
      <p:bldP spid="15" grpId="0"/>
      <p:bldP spid="45" grpId="0" animBg="1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12930"/>
            <a:ext cx="7717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em trenó em repouso sobre uma superfície horizontal e plana,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=0,2. </a:t>
            </a:r>
          </a:p>
          <a:p>
            <a:pPr algn="just"/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João+trenó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têm 110 kg. Maria, com 50 kg, pula em relação ao trenó a 7 m/s e 30º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14. Recuo do trenó causado pelo salto da passageira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411" y="854611"/>
            <a:ext cx="7362553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Demonstre, a partir da conservação da quantidade de movimento, que a velocidade horizontal do centro de massa continuará a ser 0 apesar do movimento de Maria.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blipFill>
                <a:blip r:embed="rId3"/>
                <a:stretch>
                  <a:fillRect l="-1567" r="-2350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11087" y="3644741"/>
                <a:ext cx="1920847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644741"/>
                <a:ext cx="1920847" cy="420115"/>
              </a:xfrm>
              <a:prstGeom prst="rect">
                <a:avLst/>
              </a:prstGeom>
              <a:blipFill>
                <a:blip r:embed="rId4"/>
                <a:stretch>
                  <a:fillRect l="-1270" r="-3175" b="-144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C815C1E-4F9C-448F-8BCF-1A7AD4096DF2}"/>
              </a:ext>
            </a:extLst>
          </p:cNvPr>
          <p:cNvGrpSpPr/>
          <p:nvPr/>
        </p:nvGrpSpPr>
        <p:grpSpPr>
          <a:xfrm>
            <a:off x="170217" y="1925657"/>
            <a:ext cx="8934372" cy="338554"/>
            <a:chOff x="170217" y="1925657"/>
            <a:chExt cx="893437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blipFill>
                  <a:blip r:embed="rId5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68A25DC-6D74-4405-BD5B-676166D07D2E}"/>
                </a:ext>
              </a:extLst>
            </p:cNvPr>
            <p:cNvSpPr txBox="1"/>
            <p:nvPr/>
          </p:nvSpPr>
          <p:spPr>
            <a:xfrm>
              <a:off x="5019987" y="1925657"/>
              <a:ext cx="4084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porque todos estão inicialmente parados, </a:t>
              </a:r>
              <a:r>
                <a:rPr lang="pt-BR" sz="1600" i="1" dirty="0"/>
                <a:t>v</a:t>
              </a:r>
              <a:r>
                <a:rPr lang="pt-BR" sz="1600" dirty="0"/>
                <a:t>=0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19FC4D3-EAAF-4ED4-AD20-F3D4D3CE16FF}"/>
              </a:ext>
            </a:extLst>
          </p:cNvPr>
          <p:cNvGrpSpPr/>
          <p:nvPr/>
        </p:nvGrpSpPr>
        <p:grpSpPr>
          <a:xfrm>
            <a:off x="881485" y="2370947"/>
            <a:ext cx="7197035" cy="670687"/>
            <a:chOff x="881485" y="2370947"/>
            <a:chExt cx="7197035" cy="670687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18EB0BE7-1A6A-4C59-8B4C-43C41CCFF665}"/>
                </a:ext>
              </a:extLst>
            </p:cNvPr>
            <p:cNvSpPr/>
            <p:nvPr/>
          </p:nvSpPr>
          <p:spPr>
            <a:xfrm>
              <a:off x="2178425" y="2408896"/>
              <a:ext cx="1232981" cy="323422"/>
            </a:xfrm>
            <a:prstGeom prst="wedgeRectCallout">
              <a:avLst>
                <a:gd name="adj1" fmla="val 36392"/>
                <a:gd name="adj2" fmla="val -107230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/>
                <a:t>João+trenó</a:t>
              </a:r>
              <a:endParaRPr lang="pt-BR" sz="1600" dirty="0"/>
            </a:p>
          </p:txBody>
        </p:sp>
        <p:sp>
          <p:nvSpPr>
            <p:cNvPr id="15" name="Balão de Fala: Retângulo com Cantos Arredondados 14">
              <a:extLst>
                <a:ext uri="{FF2B5EF4-FFF2-40B4-BE49-F238E27FC236}">
                  <a16:creationId xmlns:a16="http://schemas.microsoft.com/office/drawing/2014/main" id="{733D4C94-1F4F-4111-A496-33BDFD15A9D5}"/>
                </a:ext>
              </a:extLst>
            </p:cNvPr>
            <p:cNvSpPr/>
            <p:nvPr/>
          </p:nvSpPr>
          <p:spPr>
            <a:xfrm>
              <a:off x="3640101" y="2370947"/>
              <a:ext cx="814926" cy="358706"/>
            </a:xfrm>
            <a:prstGeom prst="wedgeRoundRectCallout">
              <a:avLst>
                <a:gd name="adj1" fmla="val -57135"/>
                <a:gd name="adj2" fmla="val -94305"/>
                <a:gd name="adj3" fmla="val 16667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Maria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23B908-E36A-42F3-A414-135711010ED6}"/>
                </a:ext>
              </a:extLst>
            </p:cNvPr>
            <p:cNvSpPr txBox="1"/>
            <p:nvPr/>
          </p:nvSpPr>
          <p:spPr>
            <a:xfrm>
              <a:off x="881485" y="2703080"/>
              <a:ext cx="7197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João fica no trenó, assim podemos considerá-los um corpo só de massa M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4379B74-9756-44E5-8205-4BDAAC3FDDA1}"/>
              </a:ext>
            </a:extLst>
          </p:cNvPr>
          <p:cNvGrpSpPr/>
          <p:nvPr/>
        </p:nvGrpSpPr>
        <p:grpSpPr>
          <a:xfrm>
            <a:off x="39411" y="1422831"/>
            <a:ext cx="7368258" cy="584775"/>
            <a:chOff x="39411" y="1422831"/>
            <a:chExt cx="736825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a14:m>
                  <a:r>
                    <a:rPr lang="pt-BR" dirty="0"/>
                    <a:t> (</a:t>
                  </a:r>
                  <a:r>
                    <a:rPr lang="pt-BR" i="1" dirty="0"/>
                    <a:t>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blipFill>
                  <a:blip r:embed="rId6"/>
                  <a:stretch>
                    <a:fillRect l="-6842" t="-24490" r="-12632" b="-408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ACA9EE-85A9-4500-A505-B240407DE680}"/>
                </a:ext>
              </a:extLst>
            </p:cNvPr>
            <p:cNvSpPr txBox="1"/>
            <p:nvPr/>
          </p:nvSpPr>
          <p:spPr>
            <a:xfrm>
              <a:off x="39411" y="1422831"/>
              <a:ext cx="61327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Como o movimento de Maria é brusco, as quantidades de movimento na horizontal imediatamente antes do pulo e depois do pulo são iguais: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8CE6387-CFD9-4295-8009-E473CDBCFFC7}"/>
              </a:ext>
            </a:extLst>
          </p:cNvPr>
          <p:cNvGrpSpPr/>
          <p:nvPr/>
        </p:nvGrpSpPr>
        <p:grpSpPr>
          <a:xfrm>
            <a:off x="3177331" y="3087564"/>
            <a:ext cx="5808521" cy="263534"/>
            <a:chOff x="3444110" y="3087564"/>
            <a:chExt cx="5808521" cy="263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𝑠𝑢𝑏𝑠𝑡𝑖𝑡𝑢𝑖𝑛𝑑𝑜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𝑡𝑒𝑚𝑜𝑠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906" r="-181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/>
                <p:nvPr/>
              </p:nvSpPr>
              <p:spPr>
                <a:xfrm>
                  <a:off x="7062288" y="3087564"/>
                  <a:ext cx="2190343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288" y="3087564"/>
                  <a:ext cx="2190343" cy="263534"/>
                </a:xfrm>
                <a:prstGeom prst="rect">
                  <a:avLst/>
                </a:prstGeom>
                <a:blipFill>
                  <a:blip r:embed="rId8"/>
                  <a:stretch>
                    <a:fillRect l="-1950" r="-83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412A322-4F81-444E-B902-AA86328CB851}"/>
              </a:ext>
            </a:extLst>
          </p:cNvPr>
          <p:cNvGrpSpPr/>
          <p:nvPr/>
        </p:nvGrpSpPr>
        <p:grpSpPr>
          <a:xfrm>
            <a:off x="2794915" y="3585756"/>
            <a:ext cx="4091266" cy="469680"/>
            <a:chOff x="2794915" y="3585756"/>
            <a:chExt cx="4091266" cy="469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𝐽𝑥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6017417" y="3643175"/>
                  <a:ext cx="86876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417" y="3643175"/>
                  <a:ext cx="868764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797" r="-4895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60AFCD88-7099-4013-8C88-6DCBEA11ED8F}"/>
                </a:ext>
              </a:extLst>
            </p:cNvPr>
            <p:cNvSpPr/>
            <p:nvPr/>
          </p:nvSpPr>
          <p:spPr>
            <a:xfrm>
              <a:off x="4975453" y="3610538"/>
              <a:ext cx="889995" cy="35379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</a:t>
              </a:r>
              <a:r>
                <a:rPr lang="pt-BR" dirty="0" err="1"/>
                <a:t>iv</a:t>
              </a:r>
              <a:r>
                <a:rPr lang="pt-BR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5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659168"/>
            <a:ext cx="1228725" cy="11906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231" y="78089"/>
            <a:ext cx="7493195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Calcule o vetor velocidade inicial de recuo do trenó em </a:t>
            </a:r>
            <a:r>
              <a:rPr lang="pt-BR" i="1" dirty="0">
                <a:solidFill>
                  <a:srgbClr val="0070C0"/>
                </a:solidFill>
                <a:ea typeface="Times New Roman" panose="02020603050405020304" pitchFamily="18" charset="0"/>
              </a:rPr>
              <a:t>relação ao solo</a:t>
            </a: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1" y="420142"/>
            <a:ext cx="74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Consideraremos apenas o movimento na direção horizontal – usamos apenas as componentes em x das velocidades, sem escrever o subscrito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aliviar a notação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4231" y="2937296"/>
            <a:ext cx="775844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vetor velocidade de Maria em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relação ao solo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quando salta do trenó.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030922" y="4007708"/>
                <a:ext cx="2798074" cy="362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=4,2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+3,5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22" y="4007708"/>
                <a:ext cx="2798074" cy="362279"/>
              </a:xfrm>
              <a:prstGeom prst="rect">
                <a:avLst/>
              </a:prstGeom>
              <a:blipFill>
                <a:blip r:embed="rId3"/>
                <a:stretch>
                  <a:fillRect t="-1166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DAAF708-F431-4FE7-9DE5-B4BE1FB53617}"/>
              </a:ext>
            </a:extLst>
          </p:cNvPr>
          <p:cNvGrpSpPr/>
          <p:nvPr/>
        </p:nvGrpSpPr>
        <p:grpSpPr>
          <a:xfrm>
            <a:off x="150893" y="2449932"/>
            <a:ext cx="8321424" cy="508874"/>
            <a:chOff x="129039" y="2836232"/>
            <a:chExt cx="8321424" cy="50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|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 para a Direita 22"/>
            <p:cNvSpPr/>
            <p:nvPr/>
          </p:nvSpPr>
          <p:spPr>
            <a:xfrm>
              <a:off x="3502161" y="2992271"/>
              <a:ext cx="626533" cy="28786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fun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=−1,89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blipFill>
                  <a:blip r:embed="rId7"/>
                  <a:stretch>
                    <a:fillRect l="-727" r="-727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1DF3041-1B9A-4794-BE58-70103E67E363}"/>
              </a:ext>
            </a:extLst>
          </p:cNvPr>
          <p:cNvGrpSpPr/>
          <p:nvPr/>
        </p:nvGrpSpPr>
        <p:grpSpPr>
          <a:xfrm>
            <a:off x="3344016" y="3487192"/>
            <a:ext cx="4848380" cy="290348"/>
            <a:chOff x="3344016" y="3616255"/>
            <a:chExt cx="4848380" cy="290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blipFill>
                  <a:blip r:embed="rId8"/>
                  <a:stretch>
                    <a:fillRect l="-687"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−1,89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blipFill>
                  <a:blip r:embed="rId9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11560AD-1028-4675-8F67-D3B27645864E}"/>
              </a:ext>
            </a:extLst>
          </p:cNvPr>
          <p:cNvGrpSpPr/>
          <p:nvPr/>
        </p:nvGrpSpPr>
        <p:grpSpPr>
          <a:xfrm>
            <a:off x="129014" y="998441"/>
            <a:ext cx="7775088" cy="355867"/>
            <a:chOff x="129014" y="998441"/>
            <a:chExt cx="7775088" cy="355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blipFill>
                  <a:blip r:embed="rId11"/>
                  <a:stretch>
                    <a:fillRect l="-2956" r="-344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blipFill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/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600" dirty="0"/>
                    <a:t>lembre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blipFill>
                  <a:blip r:embed="rId13"/>
                  <a:stretch>
                    <a:fillRect l="-952"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938EEC4-19B1-4315-9A9C-AFDEBD6C2DA9}"/>
              </a:ext>
            </a:extLst>
          </p:cNvPr>
          <p:cNvGrpSpPr/>
          <p:nvPr/>
        </p:nvGrpSpPr>
        <p:grpSpPr>
          <a:xfrm>
            <a:off x="3998141" y="1324501"/>
            <a:ext cx="3375563" cy="426647"/>
            <a:chOff x="3978938" y="1480298"/>
            <a:chExt cx="3375563" cy="426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4632987" y="1574398"/>
                  <a:ext cx="2721514" cy="2875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987" y="1574398"/>
                  <a:ext cx="2721514" cy="287579"/>
                </a:xfrm>
                <a:prstGeom prst="rect">
                  <a:avLst/>
                </a:prstGeom>
                <a:blipFill>
                  <a:blip r:embed="rId14"/>
                  <a:stretch>
                    <a:fillRect l="-1119" r="-1119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CB5A225C-D133-4B97-874C-D17C8F3634EE}"/>
                </a:ext>
              </a:extLst>
            </p:cNvPr>
            <p:cNvSpPr/>
            <p:nvPr/>
          </p:nvSpPr>
          <p:spPr>
            <a:xfrm>
              <a:off x="3978938" y="1480298"/>
              <a:ext cx="672562" cy="42664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(v)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blipFill>
                <a:blip r:embed="rId15"/>
                <a:stretch>
                  <a:fillRect r="-849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B6132CF-F15D-499F-A635-CDEBA559595E}"/>
              </a:ext>
            </a:extLst>
          </p:cNvPr>
          <p:cNvGrpSpPr/>
          <p:nvPr/>
        </p:nvGrpSpPr>
        <p:grpSpPr>
          <a:xfrm>
            <a:off x="211430" y="2068741"/>
            <a:ext cx="8387216" cy="362279"/>
            <a:chOff x="211430" y="2423880"/>
            <a:chExt cx="8387216" cy="36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= 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  <a:blipFill>
                  <a:blip r:embed="rId16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29D9154-4193-48D1-B684-1370D1C46706}"/>
                </a:ext>
              </a:extLst>
            </p:cNvPr>
            <p:cNvSpPr txBox="1"/>
            <p:nvPr/>
          </p:nvSpPr>
          <p:spPr>
            <a:xfrm>
              <a:off x="211430" y="2440993"/>
              <a:ext cx="5691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 salta em um ângulo conhecido em relação a João, assim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4DBA59B-2B91-435F-8CBE-4D829F5184FF}"/>
              </a:ext>
            </a:extLst>
          </p:cNvPr>
          <p:cNvGrpSpPr/>
          <p:nvPr/>
        </p:nvGrpSpPr>
        <p:grpSpPr>
          <a:xfrm>
            <a:off x="94231" y="3188844"/>
            <a:ext cx="8321425" cy="552043"/>
            <a:chOff x="115549" y="3335852"/>
            <a:chExt cx="8321425" cy="552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/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𝑣𝑖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blipFill>
                  <a:blip r:embed="rId1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1821673-B3F8-4390-84B1-B567026BD611}"/>
                </a:ext>
              </a:extLst>
            </p:cNvPr>
            <p:cNvSpPr txBox="1"/>
            <p:nvPr/>
          </p:nvSpPr>
          <p:spPr>
            <a:xfrm>
              <a:off x="115549" y="3335852"/>
              <a:ext cx="8321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 resultados acima são para a componente x; vamos usar os subscritos x e y daqui em diante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/>
              <p:nvPr/>
            </p:nvSpPr>
            <p:spPr>
              <a:xfrm>
                <a:off x="107722" y="3740505"/>
                <a:ext cx="8721274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há movimento vertical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João+trenó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velocidade vertical a mesma nos dois sistemas de referência,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=7</m:t>
                    </m:r>
                    <m:func>
                      <m:func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pt-BR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2" y="3740505"/>
                <a:ext cx="8721274" cy="608500"/>
              </a:xfrm>
              <a:prstGeom prst="rect">
                <a:avLst/>
              </a:prstGeom>
              <a:blipFill>
                <a:blip r:embed="rId18"/>
                <a:stretch>
                  <a:fillRect l="-420" t="-3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CB6143B-9279-4E8D-B186-181B8B1B83C9}"/>
              </a:ext>
            </a:extLst>
          </p:cNvPr>
          <p:cNvGrpSpPr/>
          <p:nvPr/>
        </p:nvGrpSpPr>
        <p:grpSpPr>
          <a:xfrm>
            <a:off x="94231" y="1383515"/>
            <a:ext cx="3889275" cy="728453"/>
            <a:chOff x="94231" y="1383515"/>
            <a:chExt cx="3889275" cy="728453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AB76AFF2-FD16-4581-BDCA-7A2822D45242}"/>
                </a:ext>
              </a:extLst>
            </p:cNvPr>
            <p:cNvGrpSpPr/>
            <p:nvPr/>
          </p:nvGrpSpPr>
          <p:grpSpPr>
            <a:xfrm>
              <a:off x="94231" y="1383515"/>
              <a:ext cx="3746665" cy="338554"/>
              <a:chOff x="94231" y="1519871"/>
              <a:chExt cx="3746665" cy="33855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231" y="1519871"/>
                <a:ext cx="19208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Movimento relativo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965" r="-1608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Balão de Fala: Retângulo 13">
              <a:extLst>
                <a:ext uri="{FF2B5EF4-FFF2-40B4-BE49-F238E27FC236}">
                  <a16:creationId xmlns:a16="http://schemas.microsoft.com/office/drawing/2014/main" id="{22B6A913-A82B-43E3-80E2-F80F9133172A}"/>
                </a:ext>
              </a:extLst>
            </p:cNvPr>
            <p:cNvSpPr/>
            <p:nvPr/>
          </p:nvSpPr>
          <p:spPr>
            <a:xfrm>
              <a:off x="381086" y="1803106"/>
              <a:ext cx="3602420" cy="308862"/>
            </a:xfrm>
            <a:prstGeom prst="wedgeRectCallout">
              <a:avLst>
                <a:gd name="adj1" fmla="val 23548"/>
                <a:gd name="adj2" fmla="val -85465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João parado no trenó; João serve de referência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11C92D7-799C-4F3C-A718-C8AA5896D807}"/>
              </a:ext>
            </a:extLst>
          </p:cNvPr>
          <p:cNvGrpSpPr/>
          <p:nvPr/>
        </p:nvGrpSpPr>
        <p:grpSpPr>
          <a:xfrm>
            <a:off x="107721" y="4406133"/>
            <a:ext cx="7721382" cy="374700"/>
            <a:chOff x="107721" y="4406133"/>
            <a:chExt cx="7721382" cy="374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/>
                <p:nvPr/>
              </p:nvSpPr>
              <p:spPr>
                <a:xfrm>
                  <a:off x="107721" y="4409000"/>
                  <a:ext cx="6732765" cy="371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16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 velocidade relativa ao solo, sai o ângulo do salto visto do solo: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4,2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</m:e>
                      </m:func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21" y="4409000"/>
                  <a:ext cx="6732765" cy="371833"/>
                </a:xfrm>
                <a:prstGeom prst="rect">
                  <a:avLst/>
                </a:prstGeom>
                <a:blipFill>
                  <a:blip r:embed="rId20"/>
                  <a:stretch>
                    <a:fillRect l="-1902" t="-3279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/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=40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/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blipFill>
                <a:blip r:embed="rId2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3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 animBg="1"/>
      <p:bldP spid="6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9234919-423A-4DFD-8147-D598ACBA30D2}"/>
              </a:ext>
            </a:extLst>
          </p:cNvPr>
          <p:cNvGrpSpPr/>
          <p:nvPr/>
        </p:nvGrpSpPr>
        <p:grpSpPr>
          <a:xfrm>
            <a:off x="5880645" y="1224501"/>
            <a:ext cx="1260000" cy="1041269"/>
            <a:chOff x="5880645" y="1224501"/>
            <a:chExt cx="1260000" cy="1041269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6383D34A-1A69-4396-9B3D-821BDDA0E4D7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9C5AA49-EC3F-46F4-8215-41D50C010A24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8783497-C80E-43C4-896A-9387B13E92E7}"/>
              </a:ext>
            </a:extLst>
          </p:cNvPr>
          <p:cNvGrpSpPr/>
          <p:nvPr/>
        </p:nvGrpSpPr>
        <p:grpSpPr>
          <a:xfrm>
            <a:off x="3738866" y="1255878"/>
            <a:ext cx="1260000" cy="1041269"/>
            <a:chOff x="5880645" y="1224501"/>
            <a:chExt cx="1260000" cy="1041269"/>
          </a:xfrm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17D71F4F-D32E-466A-8D4C-FF1C20CAADCA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38ADAC40-8875-4DA9-9A36-3852E817739D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D8AA08C6-FADA-4416-8AED-8159B9B9F5A5}"/>
              </a:ext>
            </a:extLst>
          </p:cNvPr>
          <p:cNvGrpSpPr/>
          <p:nvPr/>
        </p:nvGrpSpPr>
        <p:grpSpPr>
          <a:xfrm>
            <a:off x="1548524" y="1224501"/>
            <a:ext cx="1260000" cy="1041269"/>
            <a:chOff x="5880645" y="1224501"/>
            <a:chExt cx="1260000" cy="1041269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080C38F4-A6B3-48CE-A21C-6127B2F5720F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FF03859F-2A0B-43E5-A293-CAC16D6AD7DB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47FFD91-7640-4166-A513-35866B9D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237" y="-5426"/>
            <a:ext cx="6992471" cy="438978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I</a:t>
            </a:r>
            <a:r>
              <a:rPr lang="pt-BR" sz="2200" dirty="0">
                <a:solidFill>
                  <a:srgbClr val="0070C0"/>
                </a:solidFill>
              </a:rPr>
              <a:t>nterpretando o aumento do ângulo de lançamento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F28EAEA-C242-47B8-824A-04257738BD94}"/>
              </a:ext>
            </a:extLst>
          </p:cNvPr>
          <p:cNvCxnSpPr/>
          <p:nvPr/>
        </p:nvCxnSpPr>
        <p:spPr>
          <a:xfrm flipV="1">
            <a:off x="2155381" y="1856204"/>
            <a:ext cx="180000" cy="126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/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Desligamos a gravidade durante o início do movimento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𝑠𝑎𝑙𝑡𝑜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Desenhamos Maria como um ponto para facilitar a visualização.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blipFill>
                <a:blip r:embed="rId2"/>
                <a:stretch>
                  <a:fillRect l="-817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ipse 14">
            <a:extLst>
              <a:ext uri="{FF2B5EF4-FFF2-40B4-BE49-F238E27FC236}">
                <a16:creationId xmlns:a16="http://schemas.microsoft.com/office/drawing/2014/main" id="{A3352AB0-A7DB-4D29-842C-26084C80477E}"/>
              </a:ext>
            </a:extLst>
          </p:cNvPr>
          <p:cNvSpPr/>
          <p:nvPr/>
        </p:nvSpPr>
        <p:spPr>
          <a:xfrm>
            <a:off x="2118824" y="193343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25879A1-47A3-4919-ACB6-45D4757FD685}"/>
              </a:ext>
            </a:extLst>
          </p:cNvPr>
          <p:cNvSpPr txBox="1"/>
          <p:nvPr/>
        </p:nvSpPr>
        <p:spPr>
          <a:xfrm>
            <a:off x="56935" y="1240504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trenó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8A832F-EBD2-4AD1-895A-F861FE6CA6FB}"/>
              </a:ext>
            </a:extLst>
          </p:cNvPr>
          <p:cNvSpPr txBox="1"/>
          <p:nvPr/>
        </p:nvSpPr>
        <p:spPr>
          <a:xfrm>
            <a:off x="-70275" y="3644726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 solo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9B5C402-0183-4059-A80E-94355BEC71C4}"/>
              </a:ext>
            </a:extLst>
          </p:cNvPr>
          <p:cNvSpPr/>
          <p:nvPr/>
        </p:nvSpPr>
        <p:spPr>
          <a:xfrm>
            <a:off x="2297241" y="1791545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2C51DD1-08BF-472F-9A39-104D10E4808D}"/>
              </a:ext>
            </a:extLst>
          </p:cNvPr>
          <p:cNvSpPr/>
          <p:nvPr/>
        </p:nvSpPr>
        <p:spPr>
          <a:xfrm>
            <a:off x="7030775" y="149219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6877EFD9-AA56-4C96-BE27-6AD6F01A5F13}"/>
              </a:ext>
            </a:extLst>
          </p:cNvPr>
          <p:cNvCxnSpPr/>
          <p:nvPr/>
        </p:nvCxnSpPr>
        <p:spPr>
          <a:xfrm flipV="1">
            <a:off x="4538049" y="1594946"/>
            <a:ext cx="360000" cy="252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E7F5F6FA-6370-4E29-B9CD-211FBA491620}"/>
              </a:ext>
            </a:extLst>
          </p:cNvPr>
          <p:cNvCxnSpPr/>
          <p:nvPr/>
        </p:nvCxnSpPr>
        <p:spPr>
          <a:xfrm flipV="1">
            <a:off x="7102087" y="1156045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id="{2723DFA3-BA82-4C52-B34C-B157987535CA}"/>
              </a:ext>
            </a:extLst>
          </p:cNvPr>
          <p:cNvSpPr/>
          <p:nvPr/>
        </p:nvSpPr>
        <p:spPr>
          <a:xfrm>
            <a:off x="4480771" y="180274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CB64B0E6-5338-49D1-AA0F-906AB6E14EFF}"/>
              </a:ext>
            </a:extLst>
          </p:cNvPr>
          <p:cNvSpPr/>
          <p:nvPr/>
        </p:nvSpPr>
        <p:spPr>
          <a:xfrm>
            <a:off x="4877449" y="1499984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50B0B9C0-AAB5-4F2B-8309-777FD486B689}"/>
              </a:ext>
            </a:extLst>
          </p:cNvPr>
          <p:cNvSpPr/>
          <p:nvPr/>
        </p:nvSpPr>
        <p:spPr>
          <a:xfrm>
            <a:off x="7593014" y="1109801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CDEC5A5C-F8DE-4A13-969A-6372A808E216}"/>
              </a:ext>
            </a:extLst>
          </p:cNvPr>
          <p:cNvSpPr/>
          <p:nvPr/>
        </p:nvSpPr>
        <p:spPr>
          <a:xfrm>
            <a:off x="1163644" y="1044218"/>
            <a:ext cx="1063180" cy="634790"/>
          </a:xfrm>
          <a:prstGeom prst="wedgeEllipseCallout">
            <a:avLst>
              <a:gd name="adj1" fmla="val 37672"/>
              <a:gd name="adj2" fmla="val 8749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Maria</a:t>
            </a:r>
          </a:p>
        </p:txBody>
      </p: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F67B1E26-B213-4B41-B26E-21A96DF5464F}"/>
              </a:ext>
            </a:extLst>
          </p:cNvPr>
          <p:cNvGrpSpPr/>
          <p:nvPr/>
        </p:nvGrpSpPr>
        <p:grpSpPr>
          <a:xfrm>
            <a:off x="2094388" y="1917993"/>
            <a:ext cx="4809042" cy="172054"/>
            <a:chOff x="2094388" y="1917993"/>
            <a:chExt cx="4809042" cy="172054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039D56D3-2C35-4B4D-AB00-246F53DF402F}"/>
                </a:ext>
              </a:extLst>
            </p:cNvPr>
            <p:cNvSpPr/>
            <p:nvPr/>
          </p:nvSpPr>
          <p:spPr>
            <a:xfrm>
              <a:off x="2094388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5A9FC737-1115-4CAC-ABBC-28C2363B88CB}"/>
                </a:ext>
              </a:extLst>
            </p:cNvPr>
            <p:cNvSpPr/>
            <p:nvPr/>
          </p:nvSpPr>
          <p:spPr>
            <a:xfrm>
              <a:off x="4362466" y="1946047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E3BE91DF-2EAC-4C5B-A156-4D38E28D663F}"/>
                </a:ext>
              </a:extLst>
            </p:cNvPr>
            <p:cNvSpPr/>
            <p:nvPr/>
          </p:nvSpPr>
          <p:spPr>
            <a:xfrm>
              <a:off x="6759430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6FA78551-E009-4BBC-9E2D-7F877634E9DD}"/>
              </a:ext>
            </a:extLst>
          </p:cNvPr>
          <p:cNvGrpSpPr/>
          <p:nvPr/>
        </p:nvGrpSpPr>
        <p:grpSpPr>
          <a:xfrm>
            <a:off x="2094388" y="4008551"/>
            <a:ext cx="310853" cy="270448"/>
            <a:chOff x="2153241" y="3792551"/>
            <a:chExt cx="310853" cy="270448"/>
          </a:xfrm>
        </p:grpSpPr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8B7E0FF3-F287-497A-9AB0-8901BE3E4F83}"/>
                </a:ext>
              </a:extLst>
            </p:cNvPr>
            <p:cNvSpPr/>
            <p:nvPr/>
          </p:nvSpPr>
          <p:spPr>
            <a:xfrm>
              <a:off x="2356094" y="3792551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A0EDC71F-3165-4E5B-86C9-A6A9A4FF122D}"/>
                </a:ext>
              </a:extLst>
            </p:cNvPr>
            <p:cNvSpPr/>
            <p:nvPr/>
          </p:nvSpPr>
          <p:spPr>
            <a:xfrm>
              <a:off x="2153241" y="3918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AD67007D-14C8-42F4-BF9B-5EC137307606}"/>
              </a:ext>
            </a:extLst>
          </p:cNvPr>
          <p:cNvGrpSpPr/>
          <p:nvPr/>
        </p:nvGrpSpPr>
        <p:grpSpPr>
          <a:xfrm>
            <a:off x="4362466" y="3688936"/>
            <a:ext cx="622983" cy="590063"/>
            <a:chOff x="4444771" y="3616936"/>
            <a:chExt cx="622983" cy="590063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CAAFD026-BDD0-429D-8CEE-CD5539EDD9B8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86A2E975-2F36-4639-874E-2C3C2352DCBF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85B96EFA-1D8A-46F6-9FAC-0CBA3B786221}"/>
              </a:ext>
            </a:extLst>
          </p:cNvPr>
          <p:cNvGrpSpPr/>
          <p:nvPr/>
        </p:nvGrpSpPr>
        <p:grpSpPr>
          <a:xfrm>
            <a:off x="6759430" y="3326807"/>
            <a:ext cx="941584" cy="952192"/>
            <a:chOff x="6767830" y="3326807"/>
            <a:chExt cx="941584" cy="952192"/>
          </a:xfrm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0EDBC41D-EED6-420C-AEB9-43AEBA2799FD}"/>
                </a:ext>
              </a:extLst>
            </p:cNvPr>
            <p:cNvSpPr/>
            <p:nvPr/>
          </p:nvSpPr>
          <p:spPr>
            <a:xfrm>
              <a:off x="7601414" y="3326807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751E3D0C-F017-47BA-89F3-7B5A6FC0B4E2}"/>
                </a:ext>
              </a:extLst>
            </p:cNvPr>
            <p:cNvSpPr/>
            <p:nvPr/>
          </p:nvSpPr>
          <p:spPr>
            <a:xfrm>
              <a:off x="6767830" y="4134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/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blipFill>
                <a:blip r:embed="rId3"/>
                <a:stretch>
                  <a:fillRect l="-6494" r="-1039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Balão de Fala: Retângulo 110">
            <a:extLst>
              <a:ext uri="{FF2B5EF4-FFF2-40B4-BE49-F238E27FC236}">
                <a16:creationId xmlns:a16="http://schemas.microsoft.com/office/drawing/2014/main" id="{1424E660-251D-4EA0-8CF2-871C13EBCF7C}"/>
              </a:ext>
            </a:extLst>
          </p:cNvPr>
          <p:cNvSpPr/>
          <p:nvPr/>
        </p:nvSpPr>
        <p:spPr>
          <a:xfrm>
            <a:off x="7372087" y="2232890"/>
            <a:ext cx="1318492" cy="495196"/>
          </a:xfrm>
          <a:prstGeom prst="wedgeRectCallout">
            <a:avLst>
              <a:gd name="adj1" fmla="val -75655"/>
              <a:gd name="adj2" fmla="val -8705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Ponto fixo no solo</a:t>
            </a: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9F2F6F3F-AE73-4CCE-98AF-C91F4E88CE00}"/>
              </a:ext>
            </a:extLst>
          </p:cNvPr>
          <p:cNvGrpSpPr/>
          <p:nvPr/>
        </p:nvGrpSpPr>
        <p:grpSpPr>
          <a:xfrm>
            <a:off x="6760004" y="3687078"/>
            <a:ext cx="622983" cy="590063"/>
            <a:chOff x="4444771" y="3616936"/>
            <a:chExt cx="622983" cy="590063"/>
          </a:xfrm>
        </p:grpSpPr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9B04892A-2652-4A1C-A1A4-5625A0E089CF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78B87F8E-2DD4-45C8-9518-E2B975B7A4A1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763A61A0-9CE4-4653-8AFC-F59296076BA8}"/>
              </a:ext>
            </a:extLst>
          </p:cNvPr>
          <p:cNvCxnSpPr>
            <a:cxnSpLocks/>
          </p:cNvCxnSpPr>
          <p:nvPr/>
        </p:nvCxnSpPr>
        <p:spPr>
          <a:xfrm flipV="1">
            <a:off x="7349511" y="3380807"/>
            <a:ext cx="333759" cy="342000"/>
          </a:xfrm>
          <a:prstGeom prst="straightConnector1">
            <a:avLst/>
          </a:prstGeom>
          <a:ln>
            <a:solidFill>
              <a:srgbClr val="00B0F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>
            <a:extLst>
              <a:ext uri="{FF2B5EF4-FFF2-40B4-BE49-F238E27FC236}">
                <a16:creationId xmlns:a16="http://schemas.microsoft.com/office/drawing/2014/main" id="{03089F10-0A76-4759-B5A7-6F5EA1A7DD7D}"/>
              </a:ext>
            </a:extLst>
          </p:cNvPr>
          <p:cNvCxnSpPr/>
          <p:nvPr/>
        </p:nvCxnSpPr>
        <p:spPr>
          <a:xfrm flipV="1">
            <a:off x="7328987" y="3397890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/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Tempo 			0					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/>
                  <a:t>		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blipFill>
                <a:blip r:embed="rId4"/>
                <a:stretch>
                  <a:fillRect l="-709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8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CCF4D-4843-4D8D-A165-44727AB7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51416"/>
            <a:ext cx="7436594" cy="372166"/>
          </a:xfrm>
        </p:spPr>
        <p:txBody>
          <a:bodyPr>
            <a:noAutofit/>
          </a:bodyPr>
          <a:lstStyle/>
          <a:p>
            <a:r>
              <a:rPr lang="pt-BR" sz="2400" dirty="0"/>
              <a:t>Esboço animado do lançamento – dados do problema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AC98A1-3312-48C5-94FC-8960F19F1A43}"/>
              </a:ext>
            </a:extLst>
          </p:cNvPr>
          <p:cNvSpPr txBox="1"/>
          <p:nvPr/>
        </p:nvSpPr>
        <p:spPr>
          <a:xfrm>
            <a:off x="413412" y="509802"/>
            <a:ext cx="853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 action="ppaction://hlinkfile"/>
              </a:rPr>
              <a:t>salto</a:t>
            </a:r>
            <a:r>
              <a:rPr lang="pt-BR" dirty="0"/>
              <a:t>                          </a:t>
            </a:r>
            <a:r>
              <a:rPr lang="pt-BR" dirty="0">
                <a:hlinkClick r:id="rId3" action="ppaction://hlinkfile"/>
              </a:rPr>
              <a:t>trajetória vista do chão</a:t>
            </a:r>
            <a:r>
              <a:rPr lang="pt-BR" dirty="0"/>
              <a:t>                </a:t>
            </a:r>
            <a:r>
              <a:rPr lang="pt-BR" dirty="0">
                <a:hlinkClick r:id="rId4" action="ppaction://hlinkfile"/>
              </a:rPr>
              <a:t>trajetórias vistas do chão e do trenó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1B09E3-6C46-4196-8649-B07CE747F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56" y="936590"/>
            <a:ext cx="3657917" cy="1499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959DC9-AFD4-43D8-A6C1-E52AC2B02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64" y="953796"/>
            <a:ext cx="3657917" cy="14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7F3332-C451-4F34-8D51-4E259918E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56" y="2518555"/>
            <a:ext cx="3657917" cy="14997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793021D-3BFE-4A5B-9A51-B37E7361E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064" y="2528204"/>
            <a:ext cx="3657917" cy="14997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BBBF98-7590-458E-8A33-FE39ECE0DC84}"/>
              </a:ext>
            </a:extLst>
          </p:cNvPr>
          <p:cNvSpPr txBox="1"/>
          <p:nvPr/>
        </p:nvSpPr>
        <p:spPr>
          <a:xfrm>
            <a:off x="336176" y="4018301"/>
            <a:ext cx="83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Os eixos fixos no chão e no trenó estão em linhas pretas finas e azuis grossas, respectivamente.</a:t>
            </a:r>
          </a:p>
          <a:p>
            <a:r>
              <a:rPr lang="pt-BR" sz="1600" dirty="0"/>
              <a:t>Note que o eixo fixo ao trenó carrega consigo as coordenadas do passado nos pontos em que foram geradas, e que a posição do </a:t>
            </a:r>
            <a:r>
              <a:rPr lang="pt-BR" sz="1600"/>
              <a:t>presente tem </a:t>
            </a:r>
            <a:r>
              <a:rPr lang="pt-BR" sz="1600" dirty="0"/>
              <a:t>coordenadas diferentes nos dois referenciais.</a:t>
            </a:r>
          </a:p>
        </p:txBody>
      </p:sp>
    </p:spTree>
    <p:extLst>
      <p:ext uri="{BB962C8B-B14F-4D97-AF65-F5344CB8AC3E}">
        <p14:creationId xmlns:p14="http://schemas.microsoft.com/office/powerpoint/2010/main" val="419321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754380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a distância que o trenó percorre desde o salto até parar.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628700" y="904361"/>
            <a:ext cx="6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blipFill>
                <a:blip r:embed="rId3"/>
                <a:stretch>
                  <a:fillRect l="-3313" t="-30612" r="-3614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5204" y="903947"/>
            <a:ext cx="397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Trenó+João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blipFill>
                <a:blip r:embed="rId4"/>
                <a:stretch>
                  <a:fillRect l="-4274" t="-30612" r="-1282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blipFill>
                <a:blip r:embed="rId5"/>
                <a:stretch>
                  <a:fillRect l="-656" r="-3279"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proj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blipFill>
                <a:blip r:embed="rId6"/>
                <a:stretch>
                  <a:fillRect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blipFill>
                <a:blip r:embed="rId7"/>
                <a:stretch>
                  <a:fillRect l="-2941" r="-4412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pt-BR" sz="1600" dirty="0"/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blipFill>
                <a:blip r:embed="rId8"/>
                <a:stretch>
                  <a:fillRect r="-1075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equa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hor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ria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blipFill>
                <a:blip r:embed="rId9"/>
                <a:stretch>
                  <a:fillRect l="-1154" r="-769" b="-25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40984" y="2039323"/>
                <a:ext cx="1370312" cy="433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84" y="2039323"/>
                <a:ext cx="1370312" cy="433132"/>
              </a:xfrm>
              <a:prstGeom prst="rect">
                <a:avLst/>
              </a:prstGeom>
              <a:blipFill>
                <a:blip r:embed="rId10"/>
                <a:stretch>
                  <a:fillRect l="-3111" b="-98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731794" y="1994104"/>
                <a:ext cx="1113125" cy="475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94" y="1994104"/>
                <a:ext cx="1113125" cy="475900"/>
              </a:xfrm>
              <a:prstGeom prst="rect">
                <a:avLst/>
              </a:prstGeom>
              <a:blipFill>
                <a:blip r:embed="rId11"/>
                <a:stretch>
                  <a:fillRect l="-3279" r="-2732" b="-141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434379" y="3103874"/>
                <a:ext cx="1870706" cy="709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379" y="3103874"/>
                <a:ext cx="1870706" cy="7090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700065" y="3914005"/>
                <a:ext cx="2335516" cy="69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1,9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65" y="3914005"/>
                <a:ext cx="2335516" cy="697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774538" y="4097759"/>
                <a:ext cx="170540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38" y="4097759"/>
                <a:ext cx="17054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/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Até aqui, adotamos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sentido do salto de Maria,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blipFill>
                <a:blip r:embed="rId15"/>
                <a:stretch>
                  <a:fillRect l="-66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779B0A3-7EAB-4931-8C07-CA1E240ABCE5}"/>
              </a:ext>
            </a:extLst>
          </p:cNvPr>
          <p:cNvGrpSpPr/>
          <p:nvPr/>
        </p:nvGrpSpPr>
        <p:grpSpPr>
          <a:xfrm>
            <a:off x="268857" y="2748828"/>
            <a:ext cx="2330926" cy="1409904"/>
            <a:chOff x="383160" y="2318516"/>
            <a:chExt cx="2330926" cy="1409904"/>
          </a:xfrm>
        </p:grpSpPr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FA50A994-700B-4E8E-B4DC-A1EF5DFFE315}"/>
                </a:ext>
              </a:extLst>
            </p:cNvPr>
            <p:cNvCxnSpPr/>
            <p:nvPr/>
          </p:nvCxnSpPr>
          <p:spPr>
            <a:xfrm flipV="1">
              <a:off x="1072781" y="2432420"/>
              <a:ext cx="0" cy="129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35CC8270-0BAD-4847-925E-065978161A9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50086" y="1818705"/>
              <a:ext cx="0" cy="172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0CD0B5D-1C41-4D98-B3FB-7504D3EFF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2781" y="2689412"/>
              <a:ext cx="1039671" cy="773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FBC250-E6D2-4E73-870D-59FE94B55AB1}"/>
                    </a:ext>
                  </a:extLst>
                </p:cNvPr>
                <p:cNvSpPr txBox="1"/>
                <p:nvPr/>
              </p:nvSpPr>
              <p:spPr>
                <a:xfrm>
                  <a:off x="383160" y="3280002"/>
                  <a:ext cx="711013" cy="3960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FBC250-E6D2-4E73-870D-59FE94B55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160" y="3280002"/>
                  <a:ext cx="711013" cy="396006"/>
                </a:xfrm>
                <a:prstGeom prst="rect">
                  <a:avLst/>
                </a:prstGeom>
                <a:blipFill>
                  <a:blip r:embed="rId2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E02D6C41-1008-44D0-ACD9-F51EB5EC2DB4}"/>
                    </a:ext>
                  </a:extLst>
                </p:cNvPr>
                <p:cNvSpPr txBox="1"/>
                <p:nvPr/>
              </p:nvSpPr>
              <p:spPr>
                <a:xfrm flipH="1">
                  <a:off x="1941644" y="2318516"/>
                  <a:ext cx="45682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E02D6C41-1008-44D0-ACD9-F51EB5EC2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941644" y="2318516"/>
                  <a:ext cx="45682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F64EA7E-5517-4812-A7E5-EC984BF6E134}"/>
                </a:ext>
              </a:extLst>
            </p:cNvPr>
            <p:cNvSpPr txBox="1"/>
            <p:nvPr/>
          </p:nvSpPr>
          <p:spPr>
            <a:xfrm>
              <a:off x="720341" y="2521211"/>
              <a:ext cx="365065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1C1CECDC-604E-4C67-A9D7-52D86FBCAEBB}"/>
                    </a:ext>
                  </a:extLst>
                </p:cNvPr>
                <p:cNvSpPr txBox="1"/>
                <p:nvPr/>
              </p:nvSpPr>
              <p:spPr>
                <a:xfrm>
                  <a:off x="810541" y="2353248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1C1CECDC-604E-4C67-A9D7-52D86FBCA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541" y="2353248"/>
                  <a:ext cx="18466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7E0D62F-490E-4EB2-940A-66F724178F4C}"/>
                    </a:ext>
                  </a:extLst>
                </p:cNvPr>
                <p:cNvSpPr txBox="1"/>
                <p:nvPr/>
              </p:nvSpPr>
              <p:spPr>
                <a:xfrm>
                  <a:off x="2541375" y="2428877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7E0D62F-490E-4EB2-940A-66F724178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375" y="2428877"/>
                  <a:ext cx="149913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32000" r="-28000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7AB10C5-3371-479A-BEFD-F8FB116175DD}"/>
                  </a:ext>
                </a:extLst>
              </p:cNvPr>
              <p:cNvSpPr txBox="1"/>
              <p:nvPr/>
            </p:nvSpPr>
            <p:spPr>
              <a:xfrm>
                <a:off x="3426562" y="3112723"/>
                <a:ext cx="152932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7AB10C5-3371-479A-BEFD-F8FB11617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62" y="3112723"/>
                <a:ext cx="1529329" cy="5186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0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20" grpId="0"/>
      <p:bldP spid="21" grpId="0" animBg="1"/>
      <p:bldP spid="22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23244</TotalTime>
  <Words>2919</Words>
  <Application>Microsoft Office PowerPoint</Application>
  <PresentationFormat>Apresentação na tela (16:9)</PresentationFormat>
  <Paragraphs>451</Paragraphs>
  <Slides>28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CG Times (W1)</vt:lpstr>
      <vt:lpstr>Courier New</vt:lpstr>
      <vt:lpstr>Eau</vt:lpstr>
      <vt:lpstr>Eau Sans Bold</vt:lpstr>
      <vt:lpstr>Eau Sans Bold Lining</vt:lpstr>
      <vt:lpstr>Symbol</vt:lpstr>
      <vt:lpstr>Times New Roman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Equação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Interpretando o aumento do ângulo de lançamento </vt:lpstr>
      <vt:lpstr>Esboço animado do lançamento – dados do problema</vt:lpstr>
      <vt:lpstr>Apresentação do PowerPoint</vt:lpstr>
      <vt:lpstr>Apresentação do PowerPoint</vt:lpstr>
      <vt:lpstr>Apresentação do PowerPoint</vt:lpstr>
      <vt:lpstr>Apresentação do PowerPoint</vt:lpstr>
      <vt:lpstr>O sistema de coordenadas polares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1229</cp:revision>
  <dcterms:created xsi:type="dcterms:W3CDTF">2016-03-09T00:36:12Z</dcterms:created>
  <dcterms:modified xsi:type="dcterms:W3CDTF">2022-10-03T11:40:24Z</dcterms:modified>
</cp:coreProperties>
</file>