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1"/>
  </p:notesMasterIdLst>
  <p:handoutMasterIdLst>
    <p:handoutMasterId r:id="rId32"/>
  </p:handoutMasterIdLst>
  <p:sldIdLst>
    <p:sldId id="446" r:id="rId13"/>
    <p:sldId id="621" r:id="rId14"/>
    <p:sldId id="670" r:id="rId15"/>
    <p:sldId id="672" r:id="rId16"/>
    <p:sldId id="648" r:id="rId17"/>
    <p:sldId id="649" r:id="rId18"/>
    <p:sldId id="673" r:id="rId19"/>
    <p:sldId id="674" r:id="rId20"/>
    <p:sldId id="652" r:id="rId21"/>
    <p:sldId id="659" r:id="rId22"/>
    <p:sldId id="661" r:id="rId23"/>
    <p:sldId id="662" r:id="rId24"/>
    <p:sldId id="667" r:id="rId25"/>
    <p:sldId id="668" r:id="rId26"/>
    <p:sldId id="669" r:id="rId27"/>
    <p:sldId id="671" r:id="rId28"/>
    <p:sldId id="620" r:id="rId29"/>
    <p:sldId id="592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629"/>
    <a:srgbClr val="90272A"/>
    <a:srgbClr val="4D4D4F"/>
    <a:srgbClr val="000000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442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212.png"/><Relationship Id="rId18" Type="http://schemas.openxmlformats.org/officeDocument/2006/relationships/image" Target="../media/image118.png"/><Relationship Id="rId3" Type="http://schemas.openxmlformats.org/officeDocument/2006/relationships/image" Target="../media/image21.png"/><Relationship Id="rId21" Type="http://schemas.openxmlformats.org/officeDocument/2006/relationships/image" Target="../media/image120.png"/><Relationship Id="rId7" Type="http://schemas.openxmlformats.org/officeDocument/2006/relationships/image" Target="../media/image500.png"/><Relationship Id="rId12" Type="http://schemas.openxmlformats.org/officeDocument/2006/relationships/image" Target="../media/image5500.png"/><Relationship Id="rId17" Type="http://schemas.openxmlformats.org/officeDocument/2006/relationships/image" Target="../media/image231.png"/><Relationship Id="rId2" Type="http://schemas.openxmlformats.org/officeDocument/2006/relationships/image" Target="../media/image190.png"/><Relationship Id="rId16" Type="http://schemas.openxmlformats.org/officeDocument/2006/relationships/image" Target="../media/image590.png"/><Relationship Id="rId20" Type="http://schemas.openxmlformats.org/officeDocument/2006/relationships/image" Target="../media/image31.jpeg"/><Relationship Id="rId29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5400.png"/><Relationship Id="rId24" Type="http://schemas.openxmlformats.org/officeDocument/2006/relationships/image" Target="../media/image241.png"/><Relationship Id="rId5" Type="http://schemas.openxmlformats.org/officeDocument/2006/relationships/image" Target="../media/image491.png"/><Relationship Id="rId15" Type="http://schemas.openxmlformats.org/officeDocument/2006/relationships/image" Target="../media/image221.png"/><Relationship Id="rId23" Type="http://schemas.openxmlformats.org/officeDocument/2006/relationships/image" Target="../media/image119.png"/><Relationship Id="rId28" Type="http://schemas.openxmlformats.org/officeDocument/2006/relationships/image" Target="../media/image251.png"/><Relationship Id="rId10" Type="http://schemas.openxmlformats.org/officeDocument/2006/relationships/image" Target="../media/image530.png"/><Relationship Id="rId19" Type="http://schemas.openxmlformats.org/officeDocument/2006/relationships/image" Target="../media/image620.png"/><Relationship Id="rId4" Type="http://schemas.openxmlformats.org/officeDocument/2006/relationships/image" Target="../media/image480.png"/><Relationship Id="rId9" Type="http://schemas.openxmlformats.org/officeDocument/2006/relationships/image" Target="../media/image520.png"/><Relationship Id="rId14" Type="http://schemas.openxmlformats.org/officeDocument/2006/relationships/image" Target="../media/image570.png"/><Relationship Id="rId22" Type="http://schemas.openxmlformats.org/officeDocument/2006/relationships/image" Target="../media/image121.png"/><Relationship Id="rId30" Type="http://schemas.openxmlformats.org/officeDocument/2006/relationships/image" Target="../media/image107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12300.png"/><Relationship Id="rId18" Type="http://schemas.openxmlformats.org/officeDocument/2006/relationships/image" Target="../media/image261.png"/><Relationship Id="rId3" Type="http://schemas.openxmlformats.org/officeDocument/2006/relationships/image" Target="../media/image10700.png"/><Relationship Id="rId21" Type="http://schemas.openxmlformats.org/officeDocument/2006/relationships/image" Target="../media/image12500.png"/><Relationship Id="rId12" Type="http://schemas.openxmlformats.org/officeDocument/2006/relationships/image" Target="../media/image1181.png"/><Relationship Id="rId17" Type="http://schemas.openxmlformats.org/officeDocument/2006/relationships/image" Target="../media/image1200.png"/><Relationship Id="rId2" Type="http://schemas.openxmlformats.org/officeDocument/2006/relationships/image" Target="../media/image31.jpeg"/><Relationship Id="rId16" Type="http://schemas.openxmlformats.org/officeDocument/2006/relationships/image" Target="../media/image12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0.png"/><Relationship Id="rId15" Type="http://schemas.openxmlformats.org/officeDocument/2006/relationships/image" Target="../media/image125.png"/><Relationship Id="rId23" Type="http://schemas.openxmlformats.org/officeDocument/2006/relationships/image" Target="../media/image33.png"/><Relationship Id="rId10" Type="http://schemas.openxmlformats.org/officeDocument/2006/relationships/image" Target="../media/image123.png"/><Relationship Id="rId19" Type="http://schemas.openxmlformats.org/officeDocument/2006/relationships/image" Target="../media/image12200.png"/><Relationship Id="rId4" Type="http://schemas.openxmlformats.org/officeDocument/2006/relationships/image" Target="../media/image1060.png"/><Relationship Id="rId9" Type="http://schemas.openxmlformats.org/officeDocument/2006/relationships/image" Target="../media/image500.png"/><Relationship Id="rId14" Type="http://schemas.openxmlformats.org/officeDocument/2006/relationships/image" Target="../media/image124.png"/><Relationship Id="rId22" Type="http://schemas.openxmlformats.org/officeDocument/2006/relationships/image" Target="../media/image12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0.png"/><Relationship Id="rId7" Type="http://schemas.openxmlformats.org/officeDocument/2006/relationships/image" Target="../media/image131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50.png"/><Relationship Id="rId3" Type="http://schemas.openxmlformats.org/officeDocument/2006/relationships/image" Target="../media/image134.png"/><Relationship Id="rId7" Type="http://schemas.openxmlformats.org/officeDocument/2006/relationships/image" Target="../media/image211.png"/><Relationship Id="rId12" Type="http://schemas.openxmlformats.org/officeDocument/2006/relationships/image" Target="../media/image24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30.png"/><Relationship Id="rId5" Type="http://schemas.openxmlformats.org/officeDocument/2006/relationships/image" Target="../media/image12900.png"/><Relationship Id="rId10" Type="http://schemas.openxmlformats.org/officeDocument/2006/relationships/image" Target="../media/image220.png"/><Relationship Id="rId4" Type="http://schemas.openxmlformats.org/officeDocument/2006/relationships/image" Target="../media/image135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90.png"/><Relationship Id="rId18" Type="http://schemas.openxmlformats.org/officeDocument/2006/relationships/image" Target="../media/image340.png"/><Relationship Id="rId3" Type="http://schemas.openxmlformats.org/officeDocument/2006/relationships/image" Target="../media/image1260.png"/><Relationship Id="rId7" Type="http://schemas.openxmlformats.org/officeDocument/2006/relationships/image" Target="../media/image271.png"/><Relationship Id="rId12" Type="http://schemas.openxmlformats.org/officeDocument/2006/relationships/image" Target="../media/image1430.png"/><Relationship Id="rId17" Type="http://schemas.openxmlformats.org/officeDocument/2006/relationships/image" Target="../media/image330.png"/><Relationship Id="rId2" Type="http://schemas.openxmlformats.org/officeDocument/2006/relationships/image" Target="../media/image260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21.png"/><Relationship Id="rId5" Type="http://schemas.openxmlformats.org/officeDocument/2006/relationships/image" Target="../media/image12900.png"/><Relationship Id="rId15" Type="http://schemas.openxmlformats.org/officeDocument/2006/relationships/image" Target="../media/image31.png"/><Relationship Id="rId19" Type="http://schemas.openxmlformats.org/officeDocument/2006/relationships/image" Target="../media/image35.png"/><Relationship Id="rId4" Type="http://schemas.openxmlformats.org/officeDocument/2006/relationships/image" Target="../media/image143.png"/><Relationship Id="rId9" Type="http://schemas.openxmlformats.org/officeDocument/2006/relationships/image" Target="../media/image280.png"/><Relationship Id="rId1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13" Type="http://schemas.openxmlformats.org/officeDocument/2006/relationships/image" Target="../media/image41.png"/><Relationship Id="rId18" Type="http://schemas.openxmlformats.org/officeDocument/2006/relationships/image" Target="../media/image159.png"/><Relationship Id="rId3" Type="http://schemas.openxmlformats.org/officeDocument/2006/relationships/image" Target="../media/image37.png"/><Relationship Id="rId21" Type="http://schemas.openxmlformats.org/officeDocument/2006/relationships/image" Target="../media/image40.png"/><Relationship Id="rId7" Type="http://schemas.openxmlformats.org/officeDocument/2006/relationships/image" Target="../media/image1440.png"/><Relationship Id="rId12" Type="http://schemas.openxmlformats.org/officeDocument/2006/relationships/image" Target="../media/image360.png"/><Relationship Id="rId25" Type="http://schemas.openxmlformats.org/officeDocument/2006/relationships/image" Target="../media/image64.png"/><Relationship Id="rId2" Type="http://schemas.openxmlformats.org/officeDocument/2006/relationships/image" Target="../media/image36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39.png"/><Relationship Id="rId24" Type="http://schemas.openxmlformats.org/officeDocument/2006/relationships/image" Target="../media/image47.png"/><Relationship Id="rId5" Type="http://schemas.openxmlformats.org/officeDocument/2006/relationships/image" Target="../media/image34.png"/><Relationship Id="rId23" Type="http://schemas.openxmlformats.org/officeDocument/2006/relationships/image" Target="../media/image46.pn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1420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Relationship Id="rId2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upa.mp4" TargetMode="External"/><Relationship Id="rId2" Type="http://schemas.openxmlformats.org/officeDocument/2006/relationships/hyperlink" Target="lancamento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trajetoria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8.jpeg"/><Relationship Id="rId21" Type="http://schemas.openxmlformats.org/officeDocument/2006/relationships/image" Target="../media/image540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7.png"/><Relationship Id="rId16" Type="http://schemas.openxmlformats.org/officeDocument/2006/relationships/image" Target="NUL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3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6.png"/><Relationship Id="rId18" Type="http://schemas.openxmlformats.org/officeDocument/2006/relationships/image" Target="../media/image1320.png"/><Relationship Id="rId3" Type="http://schemas.openxmlformats.org/officeDocument/2006/relationships/image" Target="../media/image1501.png"/><Relationship Id="rId21" Type="http://schemas.openxmlformats.org/officeDocument/2006/relationships/image" Target="../media/image1351.png"/><Relationship Id="rId7" Type="http://schemas.openxmlformats.org/officeDocument/2006/relationships/image" Target="../media/image1220.png"/><Relationship Id="rId12" Type="http://schemas.openxmlformats.org/officeDocument/2006/relationships/image" Target="../media/image550.png"/><Relationship Id="rId17" Type="http://schemas.openxmlformats.org/officeDocument/2006/relationships/image" Target="../media/image58.png"/><Relationship Id="rId2" Type="http://schemas.openxmlformats.org/officeDocument/2006/relationships/image" Target="../media/image1491.png"/><Relationship Id="rId16" Type="http://schemas.openxmlformats.org/officeDocument/2006/relationships/image" Target="../media/image57.png"/><Relationship Id="rId20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0.png"/><Relationship Id="rId11" Type="http://schemas.openxmlformats.org/officeDocument/2006/relationships/image" Target="../media/image1250.png"/><Relationship Id="rId5" Type="http://schemas.openxmlformats.org/officeDocument/2006/relationships/image" Target="../media/image20.jpeg"/><Relationship Id="rId15" Type="http://schemas.openxmlformats.org/officeDocument/2006/relationships/image" Target="../media/image1290.png"/><Relationship Id="rId10" Type="http://schemas.openxmlformats.org/officeDocument/2006/relationships/image" Target="../media/image1071.png"/><Relationship Id="rId19" Type="http://schemas.openxmlformats.org/officeDocument/2006/relationships/image" Target="../media/image1331.png"/><Relationship Id="rId4" Type="http://schemas.openxmlformats.org/officeDocument/2006/relationships/image" Target="../media/image19.png"/><Relationship Id="rId9" Type="http://schemas.openxmlformats.org/officeDocument/2006/relationships/image" Target="../media/image1230.png"/><Relationship Id="rId14" Type="http://schemas.openxmlformats.org/officeDocument/2006/relationships/image" Target="../media/image12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00.png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640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5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0.png"/><Relationship Id="rId5" Type="http://schemas.openxmlformats.org/officeDocument/2006/relationships/image" Target="../media/image670.png"/><Relationship Id="rId10" Type="http://schemas.openxmlformats.org/officeDocument/2006/relationships/image" Target="../media/image690.png"/><Relationship Id="rId4" Type="http://schemas.openxmlformats.org/officeDocument/2006/relationships/image" Target="../media/image660.png"/><Relationship Id="rId9" Type="http://schemas.openxmlformats.org/officeDocument/2006/relationships/image" Target="../media/image6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1.png"/><Relationship Id="rId18" Type="http://schemas.openxmlformats.org/officeDocument/2006/relationships/image" Target="../media/image580.png"/><Relationship Id="rId26" Type="http://schemas.openxmlformats.org/officeDocument/2006/relationships/image" Target="../media/image18.png"/><Relationship Id="rId3" Type="http://schemas.openxmlformats.org/officeDocument/2006/relationships/image" Target="../media/image23.png"/><Relationship Id="rId21" Type="http://schemas.openxmlformats.org/officeDocument/2006/relationships/image" Target="../media/image610.png"/><Relationship Id="rId7" Type="http://schemas.openxmlformats.org/officeDocument/2006/relationships/image" Target="../media/image20.png"/><Relationship Id="rId12" Type="http://schemas.openxmlformats.org/officeDocument/2006/relationships/image" Target="../media/image52.png"/><Relationship Id="rId17" Type="http://schemas.openxmlformats.org/officeDocument/2006/relationships/image" Target="../media/image26.png"/><Relationship Id="rId25" Type="http://schemas.openxmlformats.org/officeDocument/2006/relationships/image" Target="../media/image160.png"/><Relationship Id="rId2" Type="http://schemas.openxmlformats.org/officeDocument/2006/relationships/image" Target="../media/image22.png"/><Relationship Id="rId16" Type="http://schemas.openxmlformats.org/officeDocument/2006/relationships/image" Target="../media/image560.png"/><Relationship Id="rId20" Type="http://schemas.openxmlformats.org/officeDocument/2006/relationships/image" Target="../media/image601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24.png"/><Relationship Id="rId24" Type="http://schemas.openxmlformats.org/officeDocument/2006/relationships/image" Target="../media/image80.png"/><Relationship Id="rId5" Type="http://schemas.openxmlformats.org/officeDocument/2006/relationships/image" Target="../media/image186.png"/><Relationship Id="rId15" Type="http://schemas.openxmlformats.org/officeDocument/2006/relationships/image" Target="../media/image55.png"/><Relationship Id="rId23" Type="http://schemas.openxmlformats.org/officeDocument/2006/relationships/image" Target="../media/image630.png"/><Relationship Id="rId28" Type="http://schemas.openxmlformats.org/officeDocument/2006/relationships/image" Target="../media/image91.png"/><Relationship Id="rId10" Type="http://schemas.openxmlformats.org/officeDocument/2006/relationships/image" Target="../media/image50.png"/><Relationship Id="rId19" Type="http://schemas.openxmlformats.org/officeDocument/2006/relationships/image" Target="../media/image591.png"/><Relationship Id="rId31" Type="http://schemas.openxmlformats.org/officeDocument/2006/relationships/image" Target="../media/image30.png"/><Relationship Id="rId4" Type="http://schemas.openxmlformats.org/officeDocument/2006/relationships/image" Target="../media/image185.png"/><Relationship Id="rId9" Type="http://schemas.openxmlformats.org/officeDocument/2006/relationships/image" Target="../media/image49.png"/><Relationship Id="rId14" Type="http://schemas.openxmlformats.org/officeDocument/2006/relationships/image" Target="../media/image25.png"/><Relationship Id="rId22" Type="http://schemas.openxmlformats.org/officeDocument/2006/relationships/image" Target="../media/image27.png"/><Relationship Id="rId27" Type="http://schemas.openxmlformats.org/officeDocument/2006/relationships/image" Target="../media/image90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11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Sistemas de Partículas. Aplicações com Centro de Massa em movimento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29" y="40523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26-27/09/2022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46" y="1011438"/>
            <a:ext cx="4187190" cy="29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81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L4-Ex.16: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Mudanças nas velocidades dos estágios que separam por explosão</a:t>
            </a:r>
            <a:endParaRPr lang="pt-B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-13147" y="350186"/>
                <a:ext cx="7593879" cy="635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Foguete viaja 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3860 km/h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relação à Terra, quando lança para trás o último estágio, E, 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125 km/h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relação ao módulo de comando, C, cuja massa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47" y="350186"/>
                <a:ext cx="7593879" cy="635943"/>
              </a:xfrm>
              <a:prstGeom prst="rect">
                <a:avLst/>
              </a:prstGeom>
              <a:blipFill>
                <a:blip r:embed="rId2"/>
                <a:stretch>
                  <a:fillRect l="-482" r="-401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124211" y="1735894"/>
            <a:ext cx="18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Ignorando a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975892" y="1726894"/>
                <a:ext cx="680058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92" y="1726894"/>
                <a:ext cx="680058" cy="301557"/>
              </a:xfrm>
              <a:prstGeom prst="rect">
                <a:avLst/>
              </a:prstGeom>
              <a:blipFill>
                <a:blip r:embed="rId3"/>
                <a:stretch>
                  <a:fillRect l="-6250" t="-30000" r="-36607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311165" y="1066052"/>
                <a:ext cx="101046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165" y="1066052"/>
                <a:ext cx="1010469" cy="276166"/>
              </a:xfrm>
              <a:prstGeom prst="rect">
                <a:avLst/>
              </a:prstGeom>
              <a:blipFill>
                <a:blip r:embed="rId4"/>
                <a:stretch>
                  <a:fillRect l="-3614" t="-37778" r="-8434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70014" y="1081261"/>
                <a:ext cx="104067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14" y="1081261"/>
                <a:ext cx="1040670" cy="301557"/>
              </a:xfrm>
              <a:prstGeom prst="rect">
                <a:avLst/>
              </a:prstGeom>
              <a:blipFill>
                <a:blip r:embed="rId5"/>
                <a:stretch>
                  <a:fillRect l="-3509" t="-30000" r="-58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1584128" y="2560627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280949" y="3040770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148967" y="2411529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80949" y="4670788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155948" y="3855779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280950" y="2560628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1171193" y="2581185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80950" y="3855779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635785" y="383593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785" y="3835934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r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88535" y="2326209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35" y="2326209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l="-8696" r="-4130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-36968" y="2956713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68" y="2956713"/>
                <a:ext cx="275401" cy="369332"/>
              </a:xfrm>
              <a:prstGeom prst="rect">
                <a:avLst/>
              </a:prstGeom>
              <a:blipFill>
                <a:blip r:embed="rId8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-83977" y="2372376"/>
            <a:ext cx="101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T</a:t>
            </a:r>
            <a:r>
              <a:rPr lang="pt-BR" sz="1200" dirty="0"/>
              <a:t>: Referencial</a:t>
            </a:r>
            <a:br>
              <a:rPr lang="pt-BR" sz="1200" dirty="0"/>
            </a:br>
            <a:r>
              <a:rPr lang="pt-BR" sz="1200" dirty="0"/>
              <a:t>na Terra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65708" y="3863120"/>
            <a:ext cx="95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estágio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27778" y="3207256"/>
                <a:ext cx="50635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8" y="3207256"/>
                <a:ext cx="506357" cy="303673"/>
              </a:xfrm>
              <a:prstGeom prst="rect">
                <a:avLst/>
              </a:prstGeom>
              <a:blipFill>
                <a:blip r:embed="rId9"/>
                <a:stretch>
                  <a:fillRect l="-13253" t="-40000" r="-8434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480711" y="3174209"/>
                <a:ext cx="51103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11" y="3174209"/>
                <a:ext cx="511037" cy="303673"/>
              </a:xfrm>
              <a:prstGeom prst="rect">
                <a:avLst/>
              </a:prstGeom>
              <a:blipFill>
                <a:blip r:embed="rId10"/>
                <a:stretch>
                  <a:fillRect l="-13095" t="-42000" r="-8333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737239" y="4193718"/>
                <a:ext cx="510333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9" y="4193718"/>
                <a:ext cx="510333" cy="303673"/>
              </a:xfrm>
              <a:prstGeom prst="rect">
                <a:avLst/>
              </a:prstGeom>
              <a:blipFill>
                <a:blip r:embed="rId11"/>
                <a:stretch>
                  <a:fillRect l="-13095" t="-42000" r="-8333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1323747" y="2336796"/>
            <a:ext cx="934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Comando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133890" y="4512249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90" y="4512249"/>
                <a:ext cx="27540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-13147" y="4512249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932886" y="2532109"/>
                <a:ext cx="5924186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→   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86" y="2532109"/>
                <a:ext cx="5924186" cy="4676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A96E34B-2F76-428A-AF6E-E79E3B3E90A8}"/>
              </a:ext>
            </a:extLst>
          </p:cNvPr>
          <p:cNvGrpSpPr/>
          <p:nvPr/>
        </p:nvGrpSpPr>
        <p:grpSpPr>
          <a:xfrm>
            <a:off x="2541368" y="3270855"/>
            <a:ext cx="6531330" cy="322563"/>
            <a:chOff x="2523811" y="3399653"/>
            <a:chExt cx="6531330" cy="322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2523811" y="3420146"/>
                  <a:ext cx="2048189" cy="302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3811" y="3420146"/>
                  <a:ext cx="2048189" cy="302070"/>
                </a:xfrm>
                <a:prstGeom prst="rect">
                  <a:avLst/>
                </a:prstGeom>
                <a:blipFill>
                  <a:blip r:embed="rId14"/>
                  <a:stretch>
                    <a:fillRect l="-2381" t="-30612" r="-893" b="-122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4604371" y="3399653"/>
                  <a:ext cx="4450770" cy="302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 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371" y="3399653"/>
                  <a:ext cx="4450770" cy="302070"/>
                </a:xfrm>
                <a:prstGeom prst="rect">
                  <a:avLst/>
                </a:prstGeom>
                <a:blipFill>
                  <a:blip r:embed="rId15"/>
                  <a:stretch>
                    <a:fillRect l="-1096" t="-22449" r="-1781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6CBA61B-BF40-4628-B23F-24523476E306}"/>
              </a:ext>
            </a:extLst>
          </p:cNvPr>
          <p:cNvGrpSpPr/>
          <p:nvPr/>
        </p:nvGrpSpPr>
        <p:grpSpPr>
          <a:xfrm>
            <a:off x="2959124" y="2048183"/>
            <a:ext cx="5947181" cy="537006"/>
            <a:chOff x="2941567" y="2048183"/>
            <a:chExt cx="5947181" cy="537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5551744" y="2201823"/>
                  <a:ext cx="3337004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744" y="2201823"/>
                  <a:ext cx="3337004" cy="269946"/>
                </a:xfrm>
                <a:prstGeom prst="rect">
                  <a:avLst/>
                </a:prstGeom>
                <a:blipFill>
                  <a:blip r:embed="rId16"/>
                  <a:stretch>
                    <a:fillRect l="-1097" t="-31818" r="-548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2941567" y="2048183"/>
                  <a:ext cx="2364429" cy="5370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567" y="2048183"/>
                  <a:ext cx="2364429" cy="53700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C6DFE71-6A1A-4EB8-84F4-F25FE8EEF376}"/>
              </a:ext>
            </a:extLst>
          </p:cNvPr>
          <p:cNvGrpSpPr/>
          <p:nvPr/>
        </p:nvGrpSpPr>
        <p:grpSpPr>
          <a:xfrm>
            <a:off x="3130127" y="4371415"/>
            <a:ext cx="5200342" cy="461729"/>
            <a:chOff x="3112570" y="4371415"/>
            <a:chExt cx="5200342" cy="461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3112570" y="4371415"/>
                  <a:ext cx="2341731" cy="461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=3860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(125 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570" y="4371415"/>
                  <a:ext cx="2341731" cy="4617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6043060" y="4467306"/>
                  <a:ext cx="2269852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960 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060" y="4467306"/>
                  <a:ext cx="2269852" cy="269946"/>
                </a:xfrm>
                <a:prstGeom prst="rect">
                  <a:avLst/>
                </a:prstGeom>
                <a:blipFill>
                  <a:blip r:embed="rId19"/>
                  <a:stretch>
                    <a:fillRect l="-804" t="-34091" r="-134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8185" b="3982"/>
          <a:stretch/>
        </p:blipFill>
        <p:spPr bwMode="auto">
          <a:xfrm rot="5400000">
            <a:off x="858620" y="975306"/>
            <a:ext cx="628500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2074941" y="1024949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Elipse 46"/>
          <p:cNvSpPr/>
          <p:nvPr/>
        </p:nvSpPr>
        <p:spPr>
          <a:xfrm>
            <a:off x="3387002" y="1673114"/>
            <a:ext cx="131095" cy="1185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573785" y="1339070"/>
                <a:ext cx="2616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85" y="1339070"/>
                <a:ext cx="261610" cy="184666"/>
              </a:xfrm>
              <a:prstGeom prst="rect">
                <a:avLst/>
              </a:prstGeom>
              <a:blipFill>
                <a:blip r:embed="rId21"/>
                <a:stretch>
                  <a:fillRect l="-20930" t="-6667" r="-20930" b="-3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576346" y="1354109"/>
                <a:ext cx="2657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46" y="1354109"/>
                <a:ext cx="265714" cy="184666"/>
              </a:xfrm>
              <a:prstGeom prst="rect">
                <a:avLst/>
              </a:prstGeom>
              <a:blipFill>
                <a:blip r:embed="rId22"/>
                <a:stretch>
                  <a:fillRect l="-23256" t="-3333" r="-20930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D59CADC7-3506-4961-A410-A740CFCAA6B0}"/>
              </a:ext>
            </a:extLst>
          </p:cNvPr>
          <p:cNvSpPr txBox="1"/>
          <p:nvPr/>
        </p:nvSpPr>
        <p:spPr>
          <a:xfrm>
            <a:off x="51216" y="961151"/>
            <a:ext cx="5763340" cy="35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velocidade do módulo de comando após a separação.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B5281FC-3B38-4436-BB67-71DCF3B7A2F7}"/>
                  </a:ext>
                </a:extLst>
              </p:cNvPr>
              <p:cNvSpPr txBox="1"/>
              <p:nvPr/>
            </p:nvSpPr>
            <p:spPr>
              <a:xfrm>
                <a:off x="6124210" y="723656"/>
                <a:ext cx="26087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Definindo</a:t>
                </a:r>
                <a:r>
                  <a:rPr lang="pt-BR" sz="1600" b="0" dirty="0"/>
                  <a:t>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B5281FC-3B38-4436-BB67-71DCF3B7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10" y="723656"/>
                <a:ext cx="2608727" cy="338554"/>
              </a:xfrm>
              <a:prstGeom prst="rect">
                <a:avLst/>
              </a:prstGeom>
              <a:blipFill>
                <a:blip r:embed="rId23"/>
                <a:stretch>
                  <a:fillRect l="-1402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CDB0315-E1FB-4675-A5CD-656EF0CF063E}"/>
                  </a:ext>
                </a:extLst>
              </p:cNvPr>
              <p:cNvSpPr txBox="1"/>
              <p:nvPr/>
            </p:nvSpPr>
            <p:spPr>
              <a:xfrm>
                <a:off x="6266861" y="1389359"/>
                <a:ext cx="228686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=3860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km/h</a:t>
                </a: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CDB0315-E1FB-4675-A5CD-656EF0CF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861" y="1389359"/>
                <a:ext cx="2286867" cy="338554"/>
              </a:xfrm>
              <a:prstGeom prst="rect">
                <a:avLst/>
              </a:prstGeom>
              <a:blipFill>
                <a:blip r:embed="rId24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EA9F06F-5C2A-43E9-BD4E-6E96922F2A34}"/>
                  </a:ext>
                </a:extLst>
              </p:cNvPr>
              <p:cNvSpPr txBox="1"/>
              <p:nvPr/>
            </p:nvSpPr>
            <p:spPr>
              <a:xfrm>
                <a:off x="3078937" y="2954157"/>
                <a:ext cx="5680033" cy="36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outro dado é a velocidade relativa,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=125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km/h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EA9F06F-5C2A-43E9-BD4E-6E96922F2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937" y="2954157"/>
                <a:ext cx="5680033" cy="362279"/>
              </a:xfrm>
              <a:prstGeom prst="rect">
                <a:avLst/>
              </a:prstGeom>
              <a:blipFill>
                <a:blip r:embed="rId28"/>
                <a:stretch>
                  <a:fillRect l="-536" t="-11864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Agrupar 53">
            <a:extLst>
              <a:ext uri="{FF2B5EF4-FFF2-40B4-BE49-F238E27FC236}">
                <a16:creationId xmlns:a16="http://schemas.microsoft.com/office/drawing/2014/main" id="{2537A2C7-47DB-4695-9923-7FC0945EB59E}"/>
              </a:ext>
            </a:extLst>
          </p:cNvPr>
          <p:cNvGrpSpPr/>
          <p:nvPr/>
        </p:nvGrpSpPr>
        <p:grpSpPr>
          <a:xfrm>
            <a:off x="238433" y="1626433"/>
            <a:ext cx="5313311" cy="380631"/>
            <a:chOff x="238433" y="1660053"/>
            <a:chExt cx="5313311" cy="380631"/>
          </a:xfrm>
        </p:grpSpPr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314358F8-37A4-4B97-BCC0-E19992439E7E}"/>
                </a:ext>
              </a:extLst>
            </p:cNvPr>
            <p:cNvCxnSpPr/>
            <p:nvPr/>
          </p:nvCxnSpPr>
          <p:spPr>
            <a:xfrm flipV="1">
              <a:off x="238433" y="2040684"/>
              <a:ext cx="53133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6DB66372-06EF-4798-8707-60EE4B37FCA7}"/>
                    </a:ext>
                  </a:extLst>
                </p:cNvPr>
                <p:cNvSpPr txBox="1"/>
                <p:nvPr/>
              </p:nvSpPr>
              <p:spPr>
                <a:xfrm>
                  <a:off x="5188055" y="166005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6DB66372-06EF-4798-8707-60EE4B37F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055" y="1660053"/>
                  <a:ext cx="275401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12FCA74-B613-4949-939A-7A2D2788A3F2}"/>
              </a:ext>
            </a:extLst>
          </p:cNvPr>
          <p:cNvSpPr txBox="1"/>
          <p:nvPr/>
        </p:nvSpPr>
        <p:spPr>
          <a:xfrm>
            <a:off x="3259171" y="3590388"/>
            <a:ext cx="568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e 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formam um sistema de 2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2 incógnitas; 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 (i) dá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071FC89-1404-4AEE-BFA3-61475D7D8946}"/>
                  </a:ext>
                </a:extLst>
              </p:cNvPr>
              <p:cNvSpPr txBox="1"/>
              <p:nvPr/>
            </p:nvSpPr>
            <p:spPr>
              <a:xfrm>
                <a:off x="3057829" y="3840810"/>
                <a:ext cx="5513455" cy="576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071FC89-1404-4AEE-BFA3-61475D7D8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29" y="3840810"/>
                <a:ext cx="5513455" cy="57618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0.23107 0.001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2716E-6 L 0.14514 3.8271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47" grpId="0" animBg="1"/>
      <p:bldP spid="6" grpId="0"/>
      <p:bldP spid="7" grpId="0"/>
      <p:bldP spid="50" grpId="0"/>
      <p:bldP spid="38" grpId="0"/>
      <p:bldP spid="55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1018" b="3982"/>
          <a:stretch/>
        </p:blipFill>
        <p:spPr bwMode="auto">
          <a:xfrm rot="5400000">
            <a:off x="2411923" y="1154722"/>
            <a:ext cx="806451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3735992" y="1107275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984847" y="1387715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47" y="1387715"/>
                <a:ext cx="256480" cy="184666"/>
              </a:xfrm>
              <a:prstGeom prst="rect">
                <a:avLst/>
              </a:prstGeom>
              <a:blipFill>
                <a:blip r:embed="rId3"/>
                <a:stretch>
                  <a:fillRect l="-21429" t="-3333" r="-19048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553559" y="1438815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59" y="1438815"/>
                <a:ext cx="256480" cy="184666"/>
              </a:xfrm>
              <a:prstGeom prst="rect">
                <a:avLst/>
              </a:prstGeom>
              <a:blipFill>
                <a:blip r:embed="rId4"/>
                <a:stretch>
                  <a:fillRect l="-21429" r="-19048" b="-4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242217" y="1396853"/>
            <a:ext cx="194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Ignorando a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106888" y="1379736"/>
                <a:ext cx="76572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88" y="1379736"/>
                <a:ext cx="765722" cy="299249"/>
              </a:xfrm>
              <a:prstGeom prst="rect">
                <a:avLst/>
              </a:prstGeom>
              <a:blipFill>
                <a:blip r:embed="rId5"/>
                <a:stretch>
                  <a:fillRect l="-7200" r="-56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1584128" y="2560627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280949" y="3040770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148967" y="2411529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80949" y="4670788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155948" y="3855779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280950" y="2560628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1171193" y="2581185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80950" y="3855779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635785" y="383593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785" y="3835934"/>
                <a:ext cx="275401" cy="369332"/>
              </a:xfrm>
              <a:prstGeom prst="rect">
                <a:avLst/>
              </a:prstGeom>
              <a:blipFill>
                <a:blip r:embed="rId8"/>
                <a:stretch>
                  <a:fillRect r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88535" y="2326209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35" y="2326209"/>
                <a:ext cx="275401" cy="369332"/>
              </a:xfrm>
              <a:prstGeom prst="rect">
                <a:avLst/>
              </a:prstGeom>
              <a:blipFill>
                <a:blip r:embed="rId9"/>
                <a:stretch>
                  <a:fillRect l="-8696" r="-4130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767963" y="2090088"/>
            <a:ext cx="95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Estágio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75473" y="3176394"/>
                <a:ext cx="651269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73" y="3176394"/>
                <a:ext cx="651269" cy="303673"/>
              </a:xfrm>
              <a:prstGeom prst="rect">
                <a:avLst/>
              </a:prstGeom>
              <a:blipFill>
                <a:blip r:embed="rId10"/>
                <a:stretch>
                  <a:fillRect l="-10280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480711" y="3174209"/>
                <a:ext cx="51103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11" y="3174209"/>
                <a:ext cx="511037" cy="303673"/>
              </a:xfrm>
              <a:prstGeom prst="rect">
                <a:avLst/>
              </a:prstGeom>
              <a:blipFill>
                <a:blip r:embed="rId12"/>
                <a:stretch>
                  <a:fillRect l="-13095" t="-42000" r="-8333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737239" y="4193718"/>
                <a:ext cx="655244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9" y="4193718"/>
                <a:ext cx="655244" cy="303673"/>
              </a:xfrm>
              <a:prstGeom prst="rect">
                <a:avLst/>
              </a:prstGeom>
              <a:blipFill>
                <a:blip r:embed="rId13"/>
                <a:stretch>
                  <a:fillRect l="-10280" t="-42000" r="-7477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1418315" y="2365754"/>
            <a:ext cx="926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Módulo C1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133890" y="4512249"/>
                <a:ext cx="683269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90" y="4512249"/>
                <a:ext cx="683269" cy="396006"/>
              </a:xfrm>
              <a:prstGeom prst="rect">
                <a:avLst/>
              </a:prstGeom>
              <a:blipFill>
                <a:blip r:embed="rId14"/>
                <a:stretch>
                  <a:fillRect r="-1786"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-13148" y="4604297"/>
            <a:ext cx="56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CM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52131" y="3829652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4E6D524-7F65-4E86-ACDC-1ADAD3B44FAF}"/>
                  </a:ext>
                </a:extLst>
              </p:cNvPr>
              <p:cNvSpPr txBox="1"/>
              <p:nvPr/>
            </p:nvSpPr>
            <p:spPr>
              <a:xfrm>
                <a:off x="3455550" y="2330714"/>
                <a:ext cx="4731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CM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   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4E6D524-7F65-4E86-ACDC-1ADAD3B44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50" y="2330714"/>
                <a:ext cx="4731717" cy="338554"/>
              </a:xfrm>
              <a:prstGeom prst="rect">
                <a:avLst/>
              </a:prstGeom>
              <a:blipFill>
                <a:blip r:embed="rId15"/>
                <a:stretch>
                  <a:fillRect l="-77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AD74EF0-C92D-4783-8969-3C7B1BBE1A2B}"/>
                  </a:ext>
                </a:extLst>
              </p:cNvPr>
              <p:cNvSpPr txBox="1"/>
              <p:nvPr/>
            </p:nvSpPr>
            <p:spPr>
              <a:xfrm>
                <a:off x="3509929" y="3119204"/>
                <a:ext cx="4992844" cy="36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velocidade relativa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AD74EF0-C92D-4783-8969-3C7B1BBE1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29" y="3119204"/>
                <a:ext cx="4992844" cy="362279"/>
              </a:xfrm>
              <a:prstGeom prst="rect">
                <a:avLst/>
              </a:prstGeom>
              <a:blipFill>
                <a:blip r:embed="rId16"/>
                <a:stretch>
                  <a:fillRect l="-733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020EA161-F1E9-4247-80A1-FAA6935D8F66}"/>
                  </a:ext>
                </a:extLst>
              </p:cNvPr>
              <p:cNvSpPr txBox="1"/>
              <p:nvPr/>
            </p:nvSpPr>
            <p:spPr>
              <a:xfrm>
                <a:off x="5055288" y="3480067"/>
                <a:ext cx="2819056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020EA161-F1E9-4247-80A1-FAA6935D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88" y="3480067"/>
                <a:ext cx="2819056" cy="355867"/>
              </a:xfrm>
              <a:prstGeom prst="rect">
                <a:avLst/>
              </a:prstGeom>
              <a:blipFill>
                <a:blip r:embed="rId1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2A49D12-34C7-4D98-B326-D51018412D6D}"/>
                  </a:ext>
                </a:extLst>
              </p:cNvPr>
              <p:cNvSpPr txBox="1"/>
              <p:nvPr/>
            </p:nvSpPr>
            <p:spPr>
              <a:xfrm>
                <a:off x="3387145" y="3885538"/>
                <a:ext cx="5425991" cy="373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ii</m:t>
                        </m:r>
                      </m:e>
                    </m:d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pt-BR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2A49D12-34C7-4D98-B326-D5101841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145" y="3885538"/>
                <a:ext cx="5425991" cy="373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4173C-C61F-4019-A8F2-1EA057890A08}"/>
                  </a:ext>
                </a:extLst>
              </p:cNvPr>
              <p:cNvSpPr txBox="1"/>
              <p:nvPr/>
            </p:nvSpPr>
            <p:spPr>
              <a:xfrm>
                <a:off x="3509929" y="2596944"/>
                <a:ext cx="4215755" cy="512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4173C-C61F-4019-A8F2-1EA05789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29" y="2596944"/>
                <a:ext cx="4215755" cy="512448"/>
              </a:xfrm>
              <a:prstGeom prst="rect">
                <a:avLst/>
              </a:prstGeom>
              <a:blipFill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4266A2-8CC9-4BB7-A650-D1CD6335FCCF}"/>
                  </a:ext>
                </a:extLst>
              </p:cNvPr>
              <p:cNvSpPr txBox="1"/>
              <p:nvPr/>
            </p:nvSpPr>
            <p:spPr>
              <a:xfrm>
                <a:off x="2911186" y="4285359"/>
                <a:ext cx="5927536" cy="453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=100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=3860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3960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km/h</a:t>
                </a:r>
              </a:p>
            </p:txBody>
          </p:sp>
        </mc:Choice>
        <mc:Fallback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4266A2-8CC9-4BB7-A650-D1CD6335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86" y="4285359"/>
                <a:ext cx="5927536" cy="453779"/>
              </a:xfrm>
              <a:prstGeom prst="rect">
                <a:avLst/>
              </a:prstGeom>
              <a:blipFill>
                <a:blip r:embed="rId2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6F11E7-B985-4DA8-8E40-2E8AD662E0B3}"/>
                  </a:ext>
                </a:extLst>
              </p:cNvPr>
              <p:cNvSpPr txBox="1"/>
              <p:nvPr/>
            </p:nvSpPr>
            <p:spPr>
              <a:xfrm>
                <a:off x="-26328" y="2631701"/>
                <a:ext cx="683269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6F11E7-B985-4DA8-8E40-2E8AD662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28" y="2631701"/>
                <a:ext cx="683269" cy="396006"/>
              </a:xfrm>
              <a:prstGeom prst="rect">
                <a:avLst/>
              </a:prstGeom>
              <a:blipFill>
                <a:blip r:embed="rId21"/>
                <a:stretch>
                  <a:fillRect r="-893"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75649C1-5785-49F0-8E9B-42101D5AFD6D}"/>
              </a:ext>
            </a:extLst>
          </p:cNvPr>
          <p:cNvGrpSpPr/>
          <p:nvPr/>
        </p:nvGrpSpPr>
        <p:grpSpPr>
          <a:xfrm>
            <a:off x="238433" y="1844094"/>
            <a:ext cx="5887144" cy="526916"/>
            <a:chOff x="238433" y="1844094"/>
            <a:chExt cx="5887144" cy="526916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C6060389-F419-4A55-B24B-0E0D6141FC27}"/>
                </a:ext>
              </a:extLst>
            </p:cNvPr>
            <p:cNvGrpSpPr/>
            <p:nvPr/>
          </p:nvGrpSpPr>
          <p:grpSpPr>
            <a:xfrm>
              <a:off x="238433" y="1844094"/>
              <a:ext cx="5887144" cy="396006"/>
              <a:chOff x="238433" y="1877714"/>
              <a:chExt cx="5887144" cy="396006"/>
            </a:xfrm>
          </p:grpSpPr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3FE39324-4891-4703-934C-722C61B055E6}"/>
                  </a:ext>
                </a:extLst>
              </p:cNvPr>
              <p:cNvCxnSpPr/>
              <p:nvPr/>
            </p:nvCxnSpPr>
            <p:spPr>
              <a:xfrm flipV="1">
                <a:off x="238433" y="2040684"/>
                <a:ext cx="531331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C8F71DFC-9BD3-494B-9CD8-2E74E2156098}"/>
                      </a:ext>
                    </a:extLst>
                  </p:cNvPr>
                  <p:cNvSpPr txBox="1"/>
                  <p:nvPr/>
                </p:nvSpPr>
                <p:spPr>
                  <a:xfrm>
                    <a:off x="5489857" y="1877714"/>
                    <a:ext cx="635720" cy="3960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C8F71DFC-9BD3-494B-9CD8-2E74E21560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9857" y="1877714"/>
                    <a:ext cx="635720" cy="39600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8654" b="-109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DC5AAA4-25A6-4965-A8FB-4B4B2BFA8C85}"/>
                </a:ext>
              </a:extLst>
            </p:cNvPr>
            <p:cNvSpPr txBox="1"/>
            <p:nvPr/>
          </p:nvSpPr>
          <p:spPr>
            <a:xfrm>
              <a:off x="2822670" y="2001678"/>
              <a:ext cx="56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CM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BE3006B-3EC0-4F0F-A327-AFC1F6120F29}"/>
                </a:ext>
              </a:extLst>
            </p:cNvPr>
            <p:cNvSpPr/>
            <p:nvPr/>
          </p:nvSpPr>
          <p:spPr>
            <a:xfrm>
              <a:off x="2989341" y="193506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4D3CCB2-3FE8-6DEB-A463-CFC2A3B3323C}"/>
                  </a:ext>
                </a:extLst>
              </p:cNvPr>
              <p:cNvSpPr/>
              <p:nvPr/>
            </p:nvSpPr>
            <p:spPr>
              <a:xfrm>
                <a:off x="-13147" y="350186"/>
                <a:ext cx="7593879" cy="635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Foguete viaja 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3860 km/h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relação à Terra, quando lança para trás o último estágio, E, 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125 km/h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relação ao módulo de comando, C, cuja massa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4D3CCB2-3FE8-6DEB-A463-CFC2A3B33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47" y="350186"/>
                <a:ext cx="7593879" cy="635943"/>
              </a:xfrm>
              <a:prstGeom prst="rect">
                <a:avLst/>
              </a:prstGeom>
              <a:blipFill>
                <a:blip r:embed="rId23"/>
                <a:stretch>
                  <a:fillRect l="-482" r="-401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35FCF5DC-AA1A-0596-5943-CF74718A54E6}"/>
              </a:ext>
            </a:extLst>
          </p:cNvPr>
          <p:cNvSpPr txBox="1"/>
          <p:nvPr/>
        </p:nvSpPr>
        <p:spPr>
          <a:xfrm>
            <a:off x="51216" y="961151"/>
            <a:ext cx="5763340" cy="35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velocidade do módulo de comando após a separação.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33847B-6AA9-3B5D-C585-F1E93E753744}"/>
              </a:ext>
            </a:extLst>
          </p:cNvPr>
          <p:cNvSpPr/>
          <p:nvPr/>
        </p:nvSpPr>
        <p:spPr>
          <a:xfrm>
            <a:off x="0" y="37858"/>
            <a:ext cx="781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L4-Ex.16: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Mudanças nas velocidades dos estágios que separam por explosão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6 L -0.15086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0.15174 0.002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2" grpId="0"/>
      <p:bldP spid="38" grpId="0"/>
      <p:bldP spid="46" grpId="0"/>
      <p:bldP spid="48" grpId="0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646" y="12475"/>
            <a:ext cx="72237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a energia cinética ganha pela explosão que causou a separação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776118" y="716890"/>
                <a:ext cx="137358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18" y="716890"/>
                <a:ext cx="1373581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90665" y="2806450"/>
                <a:ext cx="751718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3960)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3960−125)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1,49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5" y="2806450"/>
                <a:ext cx="7517186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69095" y="2051125"/>
                <a:ext cx="208146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1,4900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95" y="2051125"/>
                <a:ext cx="2081467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0665" y="1994313"/>
                <a:ext cx="39176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3860)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5" y="1994313"/>
                <a:ext cx="3917611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63739" y="3916553"/>
                <a:ext cx="5738943" cy="448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𝑓𝑖𝑛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𝑖𝑛𝑖𝑐𝑖𝑎𝑙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𝑖𝑛𝑖𝑐𝑖𝑎𝑙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𝑇𝑒𝑟𝑟𝑎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𝑐𝑖𝑛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𝑖𝑛𝑖𝑐𝑖𝑎𝑙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𝑇𝑒𝑟𝑟𝑎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pt-BR" dirty="0"/>
                  <a:t>1,00017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9" y="3916553"/>
                <a:ext cx="5738943" cy="448264"/>
              </a:xfrm>
              <a:prstGeom prst="rect">
                <a:avLst/>
              </a:prstGeom>
              <a:blipFill>
                <a:blip r:embed="rId6"/>
                <a:stretch>
                  <a:fillRect l="-955" t="-1351" r="-1486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67DC180-DDCF-4399-A1FA-4CFDD91000ED}"/>
                  </a:ext>
                </a:extLst>
              </p:cNvPr>
              <p:cNvSpPr txBox="1"/>
              <p:nvPr/>
            </p:nvSpPr>
            <p:spPr>
              <a:xfrm>
                <a:off x="6550562" y="2023168"/>
                <a:ext cx="431721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km</m:t>
                              </m:r>
                            </m:e>
                            <m:sup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67DC180-DDCF-4399-A1FA-4CFDD910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62" y="2023168"/>
                <a:ext cx="431721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BC4D894-1611-4D3F-9E6B-7BA8532BE479}"/>
                  </a:ext>
                </a:extLst>
              </p:cNvPr>
              <p:cNvSpPr txBox="1"/>
              <p:nvPr/>
            </p:nvSpPr>
            <p:spPr>
              <a:xfrm>
                <a:off x="7966170" y="2787836"/>
                <a:ext cx="431721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km</m:t>
                              </m:r>
                            </m:e>
                            <m:sup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BC4D894-1611-4D3F-9E6B-7BA8532BE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70" y="2787836"/>
                <a:ext cx="431721" cy="492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0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6954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4 - Exercício 22. Recuo da carreta de um canhão que dispara</a:t>
            </a:r>
            <a:endParaRPr lang="pt-B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-9961" y="325173"/>
                <a:ext cx="8873338" cy="91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Canhão sobre carreta aponta numa direção que forma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 a horizontal e atira projétil </a:t>
                </a:r>
                <a:b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50 kg.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Velocidade na boca do canhão é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300 m/s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Massa do canhão + carreta é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5,0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rodas travadas,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𝑐𝑖𝑛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=0,7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Determine: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componente horizontal da velocidade inicial de recuo da carreta.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61" y="325173"/>
                <a:ext cx="8873338" cy="919098"/>
              </a:xfrm>
              <a:prstGeom prst="rect">
                <a:avLst/>
              </a:prstGeom>
              <a:blipFill>
                <a:blip r:embed="rId2"/>
                <a:stretch>
                  <a:fillRect l="-343" b="-7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/>
          <p:cNvGrpSpPr/>
          <p:nvPr/>
        </p:nvGrpSpPr>
        <p:grpSpPr>
          <a:xfrm>
            <a:off x="6448547" y="1005209"/>
            <a:ext cx="2542056" cy="1068832"/>
            <a:chOff x="6331282" y="1776854"/>
            <a:chExt cx="2542056" cy="1068832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939152" y="2003007"/>
              <a:ext cx="9939" cy="502525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941837" y="2492769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331282" y="1952832"/>
                  <a:ext cx="6601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282" y="1952832"/>
                  <a:ext cx="660147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290652" y="2507132"/>
                  <a:ext cx="275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652" y="2507132"/>
                  <a:ext cx="275401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35556" b="-1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to 9"/>
            <p:cNvCxnSpPr/>
            <p:nvPr/>
          </p:nvCxnSpPr>
          <p:spPr>
            <a:xfrm flipV="1">
              <a:off x="6951779" y="1776854"/>
              <a:ext cx="1349788" cy="7032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o 10"/>
            <p:cNvSpPr/>
            <p:nvPr/>
          </p:nvSpPr>
          <p:spPr>
            <a:xfrm rot="1728321">
              <a:off x="7305250" y="2133108"/>
              <a:ext cx="401459" cy="363122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364" b="-86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Agrupar 16"/>
            <p:cNvGrpSpPr/>
            <p:nvPr/>
          </p:nvGrpSpPr>
          <p:grpSpPr>
            <a:xfrm>
              <a:off x="6918765" y="2126248"/>
              <a:ext cx="1082835" cy="586938"/>
              <a:chOff x="6448265" y="2959537"/>
              <a:chExt cx="1082835" cy="58693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6448265" y="3340100"/>
                <a:ext cx="1082835" cy="76200"/>
              </a:xfrm>
              <a:prstGeom prst="rect">
                <a:avLst/>
              </a:prstGeom>
              <a:solidFill>
                <a:srgbClr val="7B26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8682">
                <a:off x="6647940" y="2959537"/>
                <a:ext cx="399964" cy="399963"/>
              </a:xfrm>
              <a:prstGeom prst="rect">
                <a:avLst/>
              </a:prstGeom>
            </p:spPr>
          </p:pic>
          <p:sp>
            <p:nvSpPr>
              <p:cNvPr id="15" name="Elipse 14"/>
              <p:cNvSpPr/>
              <p:nvPr/>
            </p:nvSpPr>
            <p:spPr>
              <a:xfrm>
                <a:off x="7320580" y="3416300"/>
                <a:ext cx="139603" cy="1284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6513803" y="3416300"/>
                <a:ext cx="139603" cy="1301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8CF2892-9877-4A53-B5A2-0E9A5E629F10}"/>
                  </a:ext>
                </a:extLst>
              </p:cNvPr>
              <p:cNvSpPr txBox="1"/>
              <p:nvPr/>
            </p:nvSpPr>
            <p:spPr>
              <a:xfrm>
                <a:off x="53907" y="2084221"/>
                <a:ext cx="8667435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Já na direção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carreta pode se mover, e a força da explosão é muito maior que as forças externas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ao considerarmos os instantes imediatamente antes e depois da explosão. Estimativas: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8CF2892-9877-4A53-B5A2-0E9A5E62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" y="2084221"/>
                <a:ext cx="8667435" cy="604524"/>
              </a:xfrm>
              <a:prstGeom prst="rect">
                <a:avLst/>
              </a:prstGeom>
              <a:blipFill>
                <a:blip r:embed="rId7"/>
                <a:stretch>
                  <a:fillRect l="-422" t="-3030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2BBA23B-8CB8-48E0-AEAB-B19FDCF5C12B}"/>
              </a:ext>
            </a:extLst>
          </p:cNvPr>
          <p:cNvGrpSpPr/>
          <p:nvPr/>
        </p:nvGrpSpPr>
        <p:grpSpPr>
          <a:xfrm>
            <a:off x="-9961" y="3979755"/>
            <a:ext cx="4864538" cy="396006"/>
            <a:chOff x="90703" y="1335992"/>
            <a:chExt cx="4864538" cy="396006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A62E0878-4590-4545-BDB5-7627C75035D2}"/>
                </a:ext>
              </a:extLst>
            </p:cNvPr>
            <p:cNvSpPr txBox="1"/>
            <p:nvPr/>
          </p:nvSpPr>
          <p:spPr>
            <a:xfrm>
              <a:off x="90703" y="1364718"/>
              <a:ext cx="2699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Velocidade na boca do canhão</a:t>
              </a:r>
              <a:endParaRPr lang="pt-BR" sz="1600" dirty="0"/>
            </a:p>
          </p:txBody>
        </p:sp>
        <p:sp>
          <p:nvSpPr>
            <p:cNvPr id="19" name="Seta: da Esquerda para a Direita 18">
              <a:extLst>
                <a:ext uri="{FF2B5EF4-FFF2-40B4-BE49-F238E27FC236}">
                  <a16:creationId xmlns:a16="http://schemas.microsoft.com/office/drawing/2014/main" id="{065682A1-FB0B-46BA-AAA3-C44A0119E9B0}"/>
                </a:ext>
              </a:extLst>
            </p:cNvPr>
            <p:cNvSpPr/>
            <p:nvPr/>
          </p:nvSpPr>
          <p:spPr>
            <a:xfrm>
              <a:off x="2800204" y="1364718"/>
              <a:ext cx="740640" cy="338554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322C0374-237C-4675-8220-C6F11160E300}"/>
                    </a:ext>
                  </a:extLst>
                </p:cNvPr>
                <p:cNvSpPr txBox="1"/>
                <p:nvPr/>
              </p:nvSpPr>
              <p:spPr>
                <a:xfrm>
                  <a:off x="3629225" y="1335992"/>
                  <a:ext cx="1326016" cy="3960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𝑝𝑟𝑜𝑗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𝑡𝑖𝑙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𝑐𝑎𝑛h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322C0374-237C-4675-8220-C6F11160E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225" y="1335992"/>
                  <a:ext cx="1326016" cy="396006"/>
                </a:xfrm>
                <a:prstGeom prst="rect">
                  <a:avLst/>
                </a:prstGeom>
                <a:blipFill>
                  <a:blip r:embed="rId8"/>
                  <a:stretch>
                    <a:fillRect r="-26728" b="-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50266C4-9006-4487-8432-2CB876A50406}"/>
                  </a:ext>
                </a:extLst>
              </p:cNvPr>
              <p:cNvSpPr txBox="1"/>
              <p:nvPr/>
            </p:nvSpPr>
            <p:spPr>
              <a:xfrm>
                <a:off x="189191" y="4345579"/>
                <a:ext cx="4725709" cy="39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𝑇𝑒𝑟𝑟𝑎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𝑐𝑎𝑛h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𝑐𝑎𝑛h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𝑇𝑒𝑟𝑟𝑎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50266C4-9006-4487-8432-2CB876A5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1" y="4345579"/>
                <a:ext cx="4725709" cy="396006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FA5A08D4-06AF-4018-90FB-3396B9D7B829}"/>
              </a:ext>
            </a:extLst>
          </p:cNvPr>
          <p:cNvSpPr txBox="1"/>
          <p:nvPr/>
        </p:nvSpPr>
        <p:spPr>
          <a:xfrm>
            <a:off x="66262" y="1314666"/>
            <a:ext cx="602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movimento em y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 chão faz força para isso,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assim a quantidade de movimento na direção y não se conserva.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99082C9-2900-46C9-87AA-6FE9E9A8523F}"/>
                  </a:ext>
                </a:extLst>
              </p:cNvPr>
              <p:cNvSpPr txBox="1"/>
              <p:nvPr/>
            </p:nvSpPr>
            <p:spPr>
              <a:xfrm>
                <a:off x="66262" y="2702550"/>
                <a:ext cx="7042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de atrito na carreta que move =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=0,7∙5×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∙10=35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kN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99082C9-2900-46C9-87AA-6FE9E9A85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" y="2702550"/>
                <a:ext cx="7042432" cy="338554"/>
              </a:xfrm>
              <a:prstGeom prst="rect">
                <a:avLst/>
              </a:prstGeom>
              <a:blipFill>
                <a:blip r:embed="rId10"/>
                <a:stretch>
                  <a:fillRect l="-519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AA0B63B-69AB-43AB-991D-F644EDA067DD}"/>
                  </a:ext>
                </a:extLst>
              </p:cNvPr>
              <p:cNvSpPr txBox="1"/>
              <p:nvPr/>
            </p:nvSpPr>
            <p:spPr>
              <a:xfrm>
                <a:off x="32753" y="3147953"/>
                <a:ext cx="6845418" cy="52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da explosão em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𝑝𝑟𝑜𝑗𝑒𝑡𝑖𝑙</m:t>
                            </m:r>
                          </m:sub>
                        </m:sSub>
                        <m:sSub>
                          <m:sSub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𝑝𝑟𝑜𝑗𝑒𝑡𝑖𝑙</m:t>
                            </m:r>
                          </m:sub>
                        </m:sSub>
                        <m:func>
                          <m:func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den>
                        </m:f>
                      </m:den>
                    </m:f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50∙300∙0,9</m:t>
                        </m:r>
                      </m:num>
                      <m:den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0,5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150</m:t>
                            </m:r>
                          </m:den>
                        </m:f>
                      </m:den>
                    </m:f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~4∙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=4000 </m:t>
                    </m:r>
                    <m:r>
                      <m:rPr>
                        <m:sty m:val="p"/>
                      </m:rP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kN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AA0B63B-69AB-43AB-991D-F644EDA0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" y="3147953"/>
                <a:ext cx="6845418" cy="524887"/>
              </a:xfrm>
              <a:prstGeom prst="rect">
                <a:avLst/>
              </a:prstGeom>
              <a:blipFill>
                <a:blip r:embed="rId11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6419855-2102-4539-B0C9-8F9AA9F556A7}"/>
                  </a:ext>
                </a:extLst>
              </p:cNvPr>
              <p:cNvSpPr txBox="1"/>
              <p:nvPr/>
            </p:nvSpPr>
            <p:spPr>
              <a:xfrm>
                <a:off x="6957554" y="2828441"/>
                <a:ext cx="2186446" cy="79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Adotamos </a:t>
                </a:r>
                <a14:m>
                  <m:oMath xmlns:m="http://schemas.openxmlformats.org/officeDocument/2006/math">
                    <m:r>
                      <a:rPr lang="pt-B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pt-B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 </m:t>
                    </m:r>
                    <m:r>
                      <m:rPr>
                        <m:sty m:val="p"/>
                      </m:rPr>
                      <a:rPr lang="pt-BR" sz="1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 comprimento da cápsula e</a:t>
                </a:r>
              </a:p>
              <a:p>
                <a:r>
                  <a:rPr lang="pt-BR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0+300</m:t>
                        </m:r>
                      </m:num>
                      <m:den>
                        <m:r>
                          <a:rPr lang="pt-BR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=150 </m:t>
                    </m:r>
                    <m:r>
                      <m:rPr>
                        <m:sty m:val="p"/>
                      </m:rPr>
                      <a:rPr lang="pt-BR" sz="1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6419855-2102-4539-B0C9-8F9AA9F55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54" y="2828441"/>
                <a:ext cx="2186446" cy="790858"/>
              </a:xfrm>
              <a:prstGeom prst="rect">
                <a:avLst/>
              </a:prstGeom>
              <a:blipFill>
                <a:blip r:embed="rId12"/>
                <a:stretch>
                  <a:fillRect l="-836" t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D625720E-53F7-40AD-9844-CAC388131FA7}"/>
              </a:ext>
            </a:extLst>
          </p:cNvPr>
          <p:cNvSpPr txBox="1"/>
          <p:nvPr/>
        </p:nvSpPr>
        <p:spPr>
          <a:xfrm>
            <a:off x="66262" y="3671384"/>
            <a:ext cx="811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o dado do problema não dá a velocidade do projétil em relação à Terra: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5864807-0229-4B4C-B1F2-2B144DB8CBE0}"/>
                  </a:ext>
                </a:extLst>
              </p:cNvPr>
              <p:cNvSpPr txBox="1"/>
              <p:nvPr/>
            </p:nvSpPr>
            <p:spPr>
              <a:xfrm>
                <a:off x="4776624" y="4293124"/>
                <a:ext cx="3477646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imediatamente após o tiro</a:t>
                </a: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5864807-0229-4B4C-B1F2-2B144DB8C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24" y="4293124"/>
                <a:ext cx="3477646" cy="608500"/>
              </a:xfrm>
              <a:prstGeom prst="rect">
                <a:avLst/>
              </a:prstGeom>
              <a:blipFill>
                <a:blip r:embed="rId13"/>
                <a:stretch>
                  <a:fillRect l="-1053" t="-3000" b="-1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40" grpId="0"/>
      <p:bldP spid="41" grpId="0"/>
      <p:bldP spid="42" grpId="0"/>
      <p:bldP spid="29" grpId="0"/>
      <p:bldP spid="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401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4 - Exercício 22 – tiro de canhão</a:t>
            </a:r>
            <a:endParaRPr lang="pt-B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-72115" y="295108"/>
                <a:ext cx="947507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Canhão sobre carreta aponta numa direção que forma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 a horizontal e atira projétil de </a:t>
                </a:r>
                <a:b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50 kg.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Velocidade na boca do canhão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300 m/s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Massa do canhão + carreta é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5,0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rodas travadas 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𝑐𝑖𝑛</m:t>
                        </m:r>
                      </m:sub>
                    </m:sSub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=0,7</m:t>
                    </m:r>
                    <m:r>
                      <a:rPr lang="pt-B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Determine: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componente horizontal da velocidade inicial de recuo da carreta.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15" y="295108"/>
                <a:ext cx="9475076" cy="941796"/>
              </a:xfrm>
              <a:prstGeom prst="rect">
                <a:avLst/>
              </a:prstGeom>
              <a:blipFill>
                <a:blip r:embed="rId2"/>
                <a:stretch>
                  <a:fillRect l="-322" b="-51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/>
          <p:cNvGrpSpPr/>
          <p:nvPr/>
        </p:nvGrpSpPr>
        <p:grpSpPr>
          <a:xfrm>
            <a:off x="6491820" y="1174499"/>
            <a:ext cx="2581706" cy="1176939"/>
            <a:chOff x="6291632" y="1668747"/>
            <a:chExt cx="2581706" cy="1176939"/>
          </a:xfrm>
        </p:grpSpPr>
        <p:cxnSp>
          <p:nvCxnSpPr>
            <p:cNvPr id="4" name="Conector reto 3"/>
            <p:cNvCxnSpPr/>
            <p:nvPr/>
          </p:nvCxnSpPr>
          <p:spPr>
            <a:xfrm flipH="1" flipV="1">
              <a:off x="6941838" y="1757558"/>
              <a:ext cx="1" cy="73521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941837" y="2492769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308157" y="2507132"/>
                  <a:ext cx="275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7" y="2507132"/>
                  <a:ext cx="275401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33333"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to 9"/>
            <p:cNvCxnSpPr/>
            <p:nvPr/>
          </p:nvCxnSpPr>
          <p:spPr>
            <a:xfrm flipV="1">
              <a:off x="6951779" y="1776854"/>
              <a:ext cx="1349788" cy="7032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o 10"/>
            <p:cNvSpPr/>
            <p:nvPr/>
          </p:nvSpPr>
          <p:spPr>
            <a:xfrm rot="1728321">
              <a:off x="7305250" y="2133108"/>
              <a:ext cx="401459" cy="363122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364" b="-86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Agrupar 16"/>
            <p:cNvGrpSpPr/>
            <p:nvPr/>
          </p:nvGrpSpPr>
          <p:grpSpPr>
            <a:xfrm>
              <a:off x="6918765" y="2126248"/>
              <a:ext cx="1082835" cy="586938"/>
              <a:chOff x="6448265" y="2959537"/>
              <a:chExt cx="1082835" cy="58693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6448265" y="3340100"/>
                <a:ext cx="1082835" cy="76200"/>
              </a:xfrm>
              <a:prstGeom prst="rect">
                <a:avLst/>
              </a:prstGeom>
              <a:solidFill>
                <a:srgbClr val="7B26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8682">
                <a:off x="6647940" y="2959537"/>
                <a:ext cx="399964" cy="399963"/>
              </a:xfrm>
              <a:prstGeom prst="rect">
                <a:avLst/>
              </a:prstGeom>
            </p:spPr>
          </p:pic>
          <p:sp>
            <p:nvSpPr>
              <p:cNvPr id="15" name="Elipse 14"/>
              <p:cNvSpPr/>
              <p:nvPr/>
            </p:nvSpPr>
            <p:spPr>
              <a:xfrm>
                <a:off x="7320580" y="3416300"/>
                <a:ext cx="139603" cy="1284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6513803" y="3416300"/>
                <a:ext cx="139603" cy="1301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08231" y="2269262"/>
                <a:ext cx="4695453" cy="36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Dado do problema: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1" y="2269262"/>
                <a:ext cx="4695453" cy="362279"/>
              </a:xfrm>
              <a:prstGeom prst="rect">
                <a:avLst/>
              </a:prstGeom>
              <a:blipFill>
                <a:blip r:embed="rId7"/>
                <a:stretch>
                  <a:fillRect l="-779" t="-11667" r="-4416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9ABB2F7-26F2-4F99-97ED-F7BCBD288750}"/>
              </a:ext>
            </a:extLst>
          </p:cNvPr>
          <p:cNvGrpSpPr/>
          <p:nvPr/>
        </p:nvGrpSpPr>
        <p:grpSpPr>
          <a:xfrm>
            <a:off x="150586" y="2575210"/>
            <a:ext cx="5654303" cy="651204"/>
            <a:chOff x="3408388" y="2743039"/>
            <a:chExt cx="5654303" cy="651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3408388" y="2758043"/>
                  <a:ext cx="2532360" cy="636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(300 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388" y="2758043"/>
                  <a:ext cx="2532360" cy="636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ângulo 29"/>
                <p:cNvSpPr/>
                <p:nvPr/>
              </p:nvSpPr>
              <p:spPr>
                <a:xfrm>
                  <a:off x="5778459" y="2743039"/>
                  <a:ext cx="3284232" cy="570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sz="1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300 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5050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=−2,57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Retângu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459" y="2743039"/>
                  <a:ext cx="3284232" cy="5702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81C3F2F-A27D-417D-B6CC-32621EF1DFB0}"/>
              </a:ext>
            </a:extLst>
          </p:cNvPr>
          <p:cNvGrpSpPr/>
          <p:nvPr/>
        </p:nvGrpSpPr>
        <p:grpSpPr>
          <a:xfrm>
            <a:off x="148706" y="1194252"/>
            <a:ext cx="5638472" cy="338554"/>
            <a:chOff x="305680" y="1289521"/>
            <a:chExt cx="5638472" cy="338554"/>
          </a:xfrm>
        </p:grpSpPr>
        <p:sp>
          <p:nvSpPr>
            <p:cNvPr id="21" name="CaixaDeTexto 20"/>
            <p:cNvSpPr txBox="1"/>
            <p:nvPr/>
          </p:nvSpPr>
          <p:spPr>
            <a:xfrm>
              <a:off x="1472678" y="1289521"/>
              <a:ext cx="3214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Inicialmente o sistema estava parado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0E2DAC4A-E583-43F4-B47C-E044119C00B3}"/>
                    </a:ext>
                  </a:extLst>
                </p:cNvPr>
                <p:cNvSpPr txBox="1"/>
                <p:nvPr/>
              </p:nvSpPr>
              <p:spPr>
                <a:xfrm>
                  <a:off x="4993635" y="1343216"/>
                  <a:ext cx="950517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0E2DAC4A-E583-43F4-B47C-E044119C0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3635" y="1343216"/>
                  <a:ext cx="950517" cy="256993"/>
                </a:xfrm>
                <a:prstGeom prst="rect">
                  <a:avLst/>
                </a:prstGeom>
                <a:blipFill>
                  <a:blip r:embed="rId11"/>
                  <a:stretch>
                    <a:fillRect l="-4487" r="-2564" b="-1162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5923FB00-086A-4417-9942-E865F18BD8A9}"/>
                    </a:ext>
                  </a:extLst>
                </p:cNvPr>
                <p:cNvSpPr txBox="1"/>
                <p:nvPr/>
              </p:nvSpPr>
              <p:spPr>
                <a:xfrm>
                  <a:off x="305680" y="1331153"/>
                  <a:ext cx="92538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5923FB00-086A-4417-9942-E865F18BD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80" y="1331153"/>
                  <a:ext cx="925382" cy="265970"/>
                </a:xfrm>
                <a:prstGeom prst="rect">
                  <a:avLst/>
                </a:prstGeom>
                <a:blipFill>
                  <a:blip r:embed="rId12"/>
                  <a:stretch>
                    <a:fillRect l="-460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0" y="1510467"/>
                <a:ext cx="5955476" cy="379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0467"/>
                <a:ext cx="5955476" cy="379912"/>
              </a:xfrm>
              <a:prstGeom prst="rect">
                <a:avLst/>
              </a:prstGeom>
              <a:blipFill>
                <a:blip r:embed="rId1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CC4C37A-1B1A-46B0-ABAE-8502C84AA468}"/>
              </a:ext>
            </a:extLst>
          </p:cNvPr>
          <p:cNvGrpSpPr/>
          <p:nvPr/>
        </p:nvGrpSpPr>
        <p:grpSpPr>
          <a:xfrm>
            <a:off x="63501" y="3131520"/>
            <a:ext cx="4784912" cy="619045"/>
            <a:chOff x="195642" y="3135645"/>
            <a:chExt cx="4784912" cy="619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679C8EC1-33F6-44DA-9112-DBA01061AEE4}"/>
                    </a:ext>
                  </a:extLst>
                </p:cNvPr>
                <p:cNvSpPr txBox="1"/>
                <p:nvPr/>
              </p:nvSpPr>
              <p:spPr>
                <a:xfrm>
                  <a:off x="195642" y="3392411"/>
                  <a:ext cx="4784912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𝑇𝑒𝑟𝑟𝑎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𝑐𝑎𝑛h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𝑐𝑎𝑛h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𝑇𝑒𝑟𝑟𝑎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679C8EC1-33F6-44DA-9112-DBA01061A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42" y="3392411"/>
                  <a:ext cx="4784912" cy="362279"/>
                </a:xfrm>
                <a:prstGeom prst="rect">
                  <a:avLst/>
                </a:prstGeom>
                <a:blipFill>
                  <a:blip r:embed="rId14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904F459-8B05-4535-80CF-86CE966966FF}"/>
                </a:ext>
              </a:extLst>
            </p:cNvPr>
            <p:cNvSpPr txBox="1"/>
            <p:nvPr/>
          </p:nvSpPr>
          <p:spPr>
            <a:xfrm>
              <a:off x="208723" y="3135645"/>
              <a:ext cx="3121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Conferindo a importância do recuo: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242BD4F-DD57-4A6E-AE3C-C7A11DD6B566}"/>
              </a:ext>
            </a:extLst>
          </p:cNvPr>
          <p:cNvGrpSpPr/>
          <p:nvPr/>
        </p:nvGrpSpPr>
        <p:grpSpPr>
          <a:xfrm>
            <a:off x="-72115" y="3653772"/>
            <a:ext cx="8216611" cy="830997"/>
            <a:chOff x="-72115" y="3653772"/>
            <a:chExt cx="8216611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1A835D2C-92E3-4F8F-BCEF-87350DF52A3D}"/>
                    </a:ext>
                  </a:extLst>
                </p:cNvPr>
                <p:cNvSpPr txBox="1"/>
                <p:nvPr/>
              </p:nvSpPr>
              <p:spPr>
                <a:xfrm>
                  <a:off x="-72115" y="4052915"/>
                  <a:ext cx="5732684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=300</m:t>
                        </m:r>
                        <m:func>
                          <m:func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°−2,6=257,2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1A835D2C-92E3-4F8F-BCEF-87350DF52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115" y="4052915"/>
                  <a:ext cx="5732684" cy="362279"/>
                </a:xfrm>
                <a:prstGeom prst="rect">
                  <a:avLst/>
                </a:prstGeom>
                <a:blipFill>
                  <a:blip r:embed="rId15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99FB7A98-80F6-4C29-9B8D-A1429661AF86}"/>
                    </a:ext>
                  </a:extLst>
                </p:cNvPr>
                <p:cNvSpPr txBox="1"/>
                <p:nvPr/>
              </p:nvSpPr>
              <p:spPr>
                <a:xfrm>
                  <a:off x="2037051" y="3696673"/>
                  <a:ext cx="3563106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=300</m:t>
                        </m:r>
                        <m:func>
                          <m:func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°=259,8 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99FB7A98-80F6-4C29-9B8D-A1429661A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051" y="3696673"/>
                  <a:ext cx="3563106" cy="362279"/>
                </a:xfrm>
                <a:prstGeom prst="rect">
                  <a:avLst/>
                </a:prstGeom>
                <a:blipFill>
                  <a:blip r:embed="rId1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71460B45-8BB1-4F1A-98F8-268AD5E9609F}"/>
                </a:ext>
              </a:extLst>
            </p:cNvPr>
            <p:cNvGrpSpPr/>
            <p:nvPr/>
          </p:nvGrpSpPr>
          <p:grpSpPr>
            <a:xfrm>
              <a:off x="5333134" y="3653772"/>
              <a:ext cx="2811362" cy="830997"/>
              <a:chOff x="5738700" y="3747062"/>
              <a:chExt cx="2811362" cy="830997"/>
            </a:xfrm>
          </p:grpSpPr>
          <p:sp>
            <p:nvSpPr>
              <p:cNvPr id="45" name="Chave Direita 44">
                <a:extLst>
                  <a:ext uri="{FF2B5EF4-FFF2-40B4-BE49-F238E27FC236}">
                    <a16:creationId xmlns:a16="http://schemas.microsoft.com/office/drawing/2014/main" id="{251544BA-48BE-4949-AE21-7187FAA6F57C}"/>
                  </a:ext>
                </a:extLst>
              </p:cNvPr>
              <p:cNvSpPr/>
              <p:nvPr/>
            </p:nvSpPr>
            <p:spPr>
              <a:xfrm>
                <a:off x="5738700" y="3830526"/>
                <a:ext cx="368530" cy="624066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B5965F1E-8068-4381-8A4B-D88AF61519AC}"/>
                  </a:ext>
                </a:extLst>
              </p:cNvPr>
              <p:cNvSpPr txBox="1"/>
              <p:nvPr/>
            </p:nvSpPr>
            <p:spPr>
              <a:xfrm>
                <a:off x="6193608" y="3747062"/>
                <a:ext cx="23564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diferença não afeta os 2 algarismos mais significativos.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61A529A-37E0-4176-AF2F-24AD7513D2A8}"/>
                  </a:ext>
                </a:extLst>
              </p:cNvPr>
              <p:cNvSpPr txBox="1"/>
              <p:nvPr/>
            </p:nvSpPr>
            <p:spPr>
              <a:xfrm>
                <a:off x="97532" y="1835068"/>
                <a:ext cx="5837170" cy="491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𝑐𝑥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𝑐𝑥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/>
                  <a:t>  (I)</a:t>
                </a: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61A529A-37E0-4176-AF2F-24AD7513D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2" y="1835068"/>
                <a:ext cx="5837170" cy="4910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EADC460-6D60-48A8-9ED6-E22D5C5B39BB}"/>
                  </a:ext>
                </a:extLst>
              </p:cNvPr>
              <p:cNvSpPr txBox="1"/>
              <p:nvPr/>
            </p:nvSpPr>
            <p:spPr>
              <a:xfrm>
                <a:off x="6152923" y="2631541"/>
                <a:ext cx="2036568" cy="3960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−2,6</m:t>
                    </m:r>
                  </m:oMath>
                </a14:m>
                <a:r>
                  <a:rPr lang="pt-BR" dirty="0"/>
                  <a:t> m/s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EADC460-6D60-48A8-9ED6-E22D5C5B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23" y="2631541"/>
                <a:ext cx="2036568" cy="396006"/>
              </a:xfrm>
              <a:prstGeom prst="rect">
                <a:avLst/>
              </a:prstGeom>
              <a:blipFill>
                <a:blip r:embed="rId18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8A49D6F-B5CA-499D-A3BF-2F80E9DDD8F5}"/>
                  </a:ext>
                </a:extLst>
              </p:cNvPr>
              <p:cNvSpPr txBox="1"/>
              <p:nvPr/>
            </p:nvSpPr>
            <p:spPr>
              <a:xfrm>
                <a:off x="108231" y="4460801"/>
                <a:ext cx="8996944" cy="37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porque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𝑐𝑎𝑛h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𝑐𝑎𝑟𝑟𝑒𝑡𝑎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𝑝𝑟𝑜𝑗𝑒𝑡𝑖𝑙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𝑣𝑒𝑙𝑜𝑐𝑖𝑑𝑎𝑑𝑒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𝑟𝑒𝑐𝑢𝑜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𝑐𝑎𝑛h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𝑇𝑒𝑟𝑟𝑎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𝑝𝑟𝑜𝑗𝑒𝑡𝑖𝑙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8A49D6F-B5CA-499D-A3BF-2F80E9DDD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1" y="4460801"/>
                <a:ext cx="8996944" cy="379912"/>
              </a:xfrm>
              <a:prstGeom prst="rect">
                <a:avLst/>
              </a:prstGeom>
              <a:blipFill>
                <a:blip r:embed="rId19"/>
                <a:stretch>
                  <a:fillRect l="-407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2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9" grpId="0"/>
      <p:bldP spid="41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291632" y="677566"/>
            <a:ext cx="2581706" cy="1176939"/>
            <a:chOff x="6291632" y="1668747"/>
            <a:chExt cx="2581706" cy="1176939"/>
          </a:xfrm>
        </p:grpSpPr>
        <p:cxnSp>
          <p:nvCxnSpPr>
            <p:cNvPr id="3" name="Conector reto 2"/>
            <p:cNvCxnSpPr/>
            <p:nvPr/>
          </p:nvCxnSpPr>
          <p:spPr>
            <a:xfrm flipH="1" flipV="1">
              <a:off x="6941838" y="1757558"/>
              <a:ext cx="1" cy="73521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>
              <a:off x="6941837" y="2492769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8520995" y="2507132"/>
                  <a:ext cx="275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0995" y="2507132"/>
                  <a:ext cx="275401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131111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to 6"/>
            <p:cNvCxnSpPr/>
            <p:nvPr/>
          </p:nvCxnSpPr>
          <p:spPr>
            <a:xfrm flipV="1">
              <a:off x="6951779" y="1776854"/>
              <a:ext cx="1349788" cy="7032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728321">
              <a:off x="7305250" y="2133108"/>
              <a:ext cx="401459" cy="363122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364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918765" y="2126248"/>
              <a:ext cx="1082835" cy="586938"/>
              <a:chOff x="6448265" y="2959537"/>
              <a:chExt cx="1082835" cy="58693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6448265" y="3340100"/>
                <a:ext cx="1082835" cy="76200"/>
              </a:xfrm>
              <a:prstGeom prst="rect">
                <a:avLst/>
              </a:prstGeom>
              <a:solidFill>
                <a:srgbClr val="7B26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8682">
                <a:off x="6647940" y="2959537"/>
                <a:ext cx="399964" cy="399963"/>
              </a:xfrm>
              <a:prstGeom prst="rect">
                <a:avLst/>
              </a:prstGeom>
            </p:spPr>
          </p:pic>
          <p:sp>
            <p:nvSpPr>
              <p:cNvPr id="13" name="Elipse 12"/>
              <p:cNvSpPr/>
              <p:nvPr/>
            </p:nvSpPr>
            <p:spPr>
              <a:xfrm>
                <a:off x="7320580" y="3416300"/>
                <a:ext cx="139603" cy="1284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6513803" y="3416300"/>
                <a:ext cx="139603" cy="1301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87930" y="37"/>
            <a:ext cx="409599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Qual a distância que a carreta recua ?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8216" r="9991" b="8270"/>
          <a:stretch/>
        </p:blipFill>
        <p:spPr>
          <a:xfrm>
            <a:off x="314106" y="515664"/>
            <a:ext cx="2868844" cy="1971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60837" y="739121"/>
                <a:ext cx="29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37" y="739121"/>
                <a:ext cx="296748" cy="276999"/>
              </a:xfrm>
              <a:prstGeom prst="rect">
                <a:avLst/>
              </a:prstGeom>
              <a:blipFill>
                <a:blip r:embed="rId7"/>
                <a:stretch>
                  <a:fillRect l="-18750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990630" y="1350447"/>
                <a:ext cx="290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30" y="1350447"/>
                <a:ext cx="290592" cy="276999"/>
              </a:xfrm>
              <a:prstGeom prst="rect">
                <a:avLst/>
              </a:prstGeom>
              <a:blipFill>
                <a:blip r:embed="rId8"/>
                <a:stretch>
                  <a:fillRect l="-19149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AEED3D2-21E6-41B3-99D3-73DA7DDF5CBE}"/>
              </a:ext>
            </a:extLst>
          </p:cNvPr>
          <p:cNvGrpSpPr/>
          <p:nvPr/>
        </p:nvGrpSpPr>
        <p:grpSpPr>
          <a:xfrm>
            <a:off x="3099923" y="772578"/>
            <a:ext cx="3236616" cy="647003"/>
            <a:chOff x="3406211" y="1199539"/>
            <a:chExt cx="2557175" cy="647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406211" y="1569543"/>
                  <a:ext cx="25571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6211" y="1569543"/>
                  <a:ext cx="2557175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ixaDeTexto 21"/>
            <p:cNvSpPr txBox="1"/>
            <p:nvPr/>
          </p:nvSpPr>
          <p:spPr>
            <a:xfrm>
              <a:off x="3473776" y="1199539"/>
              <a:ext cx="144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Projeção em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A845A34-49FF-4367-B408-DEC9EDFAD828}"/>
              </a:ext>
            </a:extLst>
          </p:cNvPr>
          <p:cNvGrpSpPr/>
          <p:nvPr/>
        </p:nvGrpSpPr>
        <p:grpSpPr>
          <a:xfrm>
            <a:off x="3142572" y="2171063"/>
            <a:ext cx="4322886" cy="510589"/>
            <a:chOff x="87930" y="3306445"/>
            <a:chExt cx="3955578" cy="510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87930" y="3432680"/>
                  <a:ext cx="12545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30" y="3432680"/>
                  <a:ext cx="1254510" cy="246221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Seta para a Direita 27"/>
            <p:cNvSpPr/>
            <p:nvPr/>
          </p:nvSpPr>
          <p:spPr>
            <a:xfrm>
              <a:off x="1480850" y="3420031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002733" y="3306445"/>
                  <a:ext cx="2040775" cy="5105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0−(−2,6)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733" y="3306445"/>
                  <a:ext cx="2040775" cy="5105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A5836EF-6D49-47FF-9DA3-F0727E6082EB}"/>
              </a:ext>
            </a:extLst>
          </p:cNvPr>
          <p:cNvGrpSpPr/>
          <p:nvPr/>
        </p:nvGrpSpPr>
        <p:grpSpPr>
          <a:xfrm>
            <a:off x="3099923" y="1724851"/>
            <a:ext cx="5802916" cy="369332"/>
            <a:chOff x="3083561" y="1724851"/>
            <a:chExt cx="5802916" cy="369332"/>
          </a:xfrm>
        </p:grpSpPr>
        <p:sp>
          <p:nvSpPr>
            <p:cNvPr id="25" name="Seta para a Direita 24"/>
            <p:cNvSpPr/>
            <p:nvPr/>
          </p:nvSpPr>
          <p:spPr>
            <a:xfrm>
              <a:off x="3083561" y="1782523"/>
              <a:ext cx="648231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3773262" y="1790095"/>
                  <a:ext cx="2897973" cy="250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=0,7×10=7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262" y="1790095"/>
                  <a:ext cx="2897973" cy="250325"/>
                </a:xfrm>
                <a:prstGeom prst="rect">
                  <a:avLst/>
                </a:prstGeom>
                <a:blipFill>
                  <a:blip r:embed="rId12"/>
                  <a:stretch>
                    <a:fillRect t="-2439" b="-292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CaixaDeTexto 30"/>
            <p:cNvSpPr txBox="1"/>
            <p:nvPr/>
          </p:nvSpPr>
          <p:spPr>
            <a:xfrm>
              <a:off x="6746688" y="1724851"/>
              <a:ext cx="2139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Sentido positivo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7548603" y="2224682"/>
                <a:ext cx="1112612" cy="3385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=0,37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603" y="2224682"/>
                <a:ext cx="111261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6CDB06E-45A6-4778-B1E9-1598FF0CECA4}"/>
              </a:ext>
            </a:extLst>
          </p:cNvPr>
          <p:cNvGrpSpPr/>
          <p:nvPr/>
        </p:nvGrpSpPr>
        <p:grpSpPr>
          <a:xfrm>
            <a:off x="31388" y="2712441"/>
            <a:ext cx="8841950" cy="489814"/>
            <a:chOff x="113233" y="4051503"/>
            <a:chExt cx="8532410" cy="489814"/>
          </a:xfrm>
        </p:grpSpPr>
        <p:sp>
          <p:nvSpPr>
            <p:cNvPr id="34" name="CaixaDeTexto 33"/>
            <p:cNvSpPr txBox="1"/>
            <p:nvPr/>
          </p:nvSpPr>
          <p:spPr>
            <a:xfrm>
              <a:off x="2452044" y="4164662"/>
              <a:ext cx="1594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Deslocamento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113233" y="4051503"/>
                  <a:ext cx="1968503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" y="4051503"/>
                  <a:ext cx="1968503" cy="46102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3603627" y="4080293"/>
                  <a:ext cx="3766726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=(−2,6)(0,37) 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(0,37)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627" y="4080293"/>
                  <a:ext cx="3766726" cy="46102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386479" y="4195440"/>
                  <a:ext cx="1259164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=−0,48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6479" y="4195440"/>
                  <a:ext cx="1259164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3271" r="-935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058FCB60-8773-4269-87F7-5ADB14930E72}"/>
                  </a:ext>
                </a:extLst>
              </p:cNvPr>
              <p:cNvSpPr txBox="1"/>
              <p:nvPr/>
            </p:nvSpPr>
            <p:spPr>
              <a:xfrm>
                <a:off x="2968683" y="369647"/>
                <a:ext cx="1778323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058FCB60-8773-4269-87F7-5ADB14930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83" y="369647"/>
                <a:ext cx="1778323" cy="402931"/>
              </a:xfrm>
              <a:prstGeom prst="rect">
                <a:avLst/>
              </a:prstGeom>
              <a:blipFill>
                <a:blip r:embed="rId20"/>
                <a:stretch>
                  <a:fillRect t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FD67CB09-67FC-4B4C-BFE6-0AAF423EC1FC}"/>
                  </a:ext>
                </a:extLst>
              </p:cNvPr>
              <p:cNvSpPr txBox="1"/>
              <p:nvPr/>
            </p:nvSpPr>
            <p:spPr>
              <a:xfrm>
                <a:off x="945364" y="4179259"/>
                <a:ext cx="6310637" cy="540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𝑝𝑦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𝑝𝑥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func>
                                <m:func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pt-B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func>
                                <m:funcPr>
                                  <m:ctrlP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pt-B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−2,6</m:t>
                                  </m:r>
                                </m:e>
                              </m:func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257,2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=0,583→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=30,25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FD67CB09-67FC-4B4C-BFE6-0AAF423E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64" y="4179259"/>
                <a:ext cx="6310637" cy="5409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44">
            <a:extLst>
              <a:ext uri="{FF2B5EF4-FFF2-40B4-BE49-F238E27FC236}">
                <a16:creationId xmlns:a16="http://schemas.microsoft.com/office/drawing/2014/main" id="{74486506-4CE3-414B-A13B-2B657AA91E1C}"/>
              </a:ext>
            </a:extLst>
          </p:cNvPr>
          <p:cNvSpPr txBox="1"/>
          <p:nvPr/>
        </p:nvSpPr>
        <p:spPr>
          <a:xfrm>
            <a:off x="-1811" y="3370092"/>
            <a:ext cx="35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Qual o ângulo de lançamento?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7F00814-0F74-4D4F-8572-7832E21CC9F2}"/>
              </a:ext>
            </a:extLst>
          </p:cNvPr>
          <p:cNvGrpSpPr/>
          <p:nvPr/>
        </p:nvGrpSpPr>
        <p:grpSpPr>
          <a:xfrm>
            <a:off x="3174430" y="3136655"/>
            <a:ext cx="2843771" cy="1288645"/>
            <a:chOff x="3174430" y="3136655"/>
            <a:chExt cx="2843771" cy="1288645"/>
          </a:xfrm>
        </p:grpSpPr>
        <p:sp>
          <p:nvSpPr>
            <p:cNvPr id="46" name="Arco 45">
              <a:extLst>
                <a:ext uri="{FF2B5EF4-FFF2-40B4-BE49-F238E27FC236}">
                  <a16:creationId xmlns:a16="http://schemas.microsoft.com/office/drawing/2014/main" id="{041782CF-4843-48F8-A47F-DEF7948A39BD}"/>
                </a:ext>
              </a:extLst>
            </p:cNvPr>
            <p:cNvSpPr/>
            <p:nvPr/>
          </p:nvSpPr>
          <p:spPr>
            <a:xfrm>
              <a:off x="3217921" y="3345642"/>
              <a:ext cx="1423287" cy="1079658"/>
            </a:xfrm>
            <a:prstGeom prst="arc">
              <a:avLst>
                <a:gd name="adj1" fmla="val 2046315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D18620F2-1CD0-4708-8C9D-C4EFDF517711}"/>
                </a:ext>
              </a:extLst>
            </p:cNvPr>
            <p:cNvGrpSpPr/>
            <p:nvPr/>
          </p:nvGrpSpPr>
          <p:grpSpPr>
            <a:xfrm>
              <a:off x="3174430" y="3136655"/>
              <a:ext cx="2843771" cy="1055324"/>
              <a:chOff x="3174430" y="3136655"/>
              <a:chExt cx="2843771" cy="1055324"/>
            </a:xfrm>
          </p:grpSpPr>
          <p:cxnSp>
            <p:nvCxnSpPr>
              <p:cNvPr id="23" name="Conector de Seta Reta 22">
                <a:extLst>
                  <a:ext uri="{FF2B5EF4-FFF2-40B4-BE49-F238E27FC236}">
                    <a16:creationId xmlns:a16="http://schemas.microsoft.com/office/drawing/2014/main" id="{F9CFBDB7-787C-4C1B-BFA0-73AF4D336970}"/>
                  </a:ext>
                </a:extLst>
              </p:cNvPr>
              <p:cNvCxnSpPr/>
              <p:nvPr/>
            </p:nvCxnSpPr>
            <p:spPr>
              <a:xfrm flipV="1">
                <a:off x="3912723" y="3240040"/>
                <a:ext cx="0" cy="64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>
                <a:extLst>
                  <a:ext uri="{FF2B5EF4-FFF2-40B4-BE49-F238E27FC236}">
                    <a16:creationId xmlns:a16="http://schemas.microsoft.com/office/drawing/2014/main" id="{9E73CDBD-38EB-4F75-B860-7AD24C76D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2722" y="3894057"/>
                <a:ext cx="1800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de Seta Reta 42">
                <a:extLst>
                  <a:ext uri="{FF2B5EF4-FFF2-40B4-BE49-F238E27FC236}">
                    <a16:creationId xmlns:a16="http://schemas.microsoft.com/office/drawing/2014/main" id="{59E1F784-7D23-4821-9721-379D651974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5165" y="3249521"/>
                <a:ext cx="1800000" cy="64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B4FB8E3E-AA6C-45D2-A00C-137D685E24FE}"/>
                      </a:ext>
                    </a:extLst>
                  </p:cNvPr>
                  <p:cNvSpPr txBox="1"/>
                  <p:nvPr/>
                </p:nvSpPr>
                <p:spPr>
                  <a:xfrm>
                    <a:off x="4704365" y="3581798"/>
                    <a:ext cx="542328" cy="3036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B4FB8E3E-AA6C-45D2-A00C-137D685E2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4365" y="3581798"/>
                    <a:ext cx="542328" cy="30367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0112" r="-786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0927E4DA-F7B1-4F2C-AD77-A8190B71731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775" y="3136655"/>
                    <a:ext cx="926253" cy="3960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0927E4DA-F7B1-4F2C-AD77-A8190B7173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775" y="3136655"/>
                    <a:ext cx="926253" cy="39600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FD13B699-C1D2-48AE-9192-85D987A4BC6F}"/>
                      </a:ext>
                    </a:extLst>
                  </p:cNvPr>
                  <p:cNvSpPr txBox="1"/>
                  <p:nvPr/>
                </p:nvSpPr>
                <p:spPr>
                  <a:xfrm>
                    <a:off x="5091948" y="3795973"/>
                    <a:ext cx="926253" cy="3960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FD13B699-C1D2-48AE-9192-85D987A4BC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1948" y="3795973"/>
                    <a:ext cx="926253" cy="39600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AABAFCF6-D5B2-4565-8578-34E66924E7CB}"/>
                      </a:ext>
                    </a:extLst>
                  </p:cNvPr>
                  <p:cNvSpPr txBox="1"/>
                  <p:nvPr/>
                </p:nvSpPr>
                <p:spPr>
                  <a:xfrm>
                    <a:off x="3174430" y="3399967"/>
                    <a:ext cx="926253" cy="3960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𝑝𝑦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AABAFCF6-D5B2-4565-8578-34E66924E7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430" y="3399967"/>
                    <a:ext cx="926253" cy="39600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307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40395-13D6-421B-99AC-21316591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288"/>
            <a:ext cx="6391656" cy="370936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Esboço animado do lançamento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F904B1-11B7-43E2-A345-B0B4DD279158}"/>
              </a:ext>
            </a:extLst>
          </p:cNvPr>
          <p:cNvSpPr txBox="1"/>
          <p:nvPr/>
        </p:nvSpPr>
        <p:spPr>
          <a:xfrm>
            <a:off x="310896" y="888880"/>
            <a:ext cx="77372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Estes vídeos mostram o canhão e o projétil como seriam vistos de uma câmara fixa ao solo.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trajetórias foram calculadas com as velocidades iniciais calculadas de acordo com as fórmulas do problema,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usando 3000 kg para a massa do projétil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50 kg, o recuo do canhão e os efeitos que provoca não são perceptíveis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2D74E2-0E5D-4B6C-8C41-68908C122B6E}"/>
              </a:ext>
            </a:extLst>
          </p:cNvPr>
          <p:cNvSpPr txBox="1"/>
          <p:nvPr/>
        </p:nvSpPr>
        <p:spPr>
          <a:xfrm>
            <a:off x="630936" y="2788920"/>
            <a:ext cx="684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Lançamento visto de longe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câmara fixa ao solo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Lançamento visto de perto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ponto vermelho está fixo ao solo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Projétil marca sua trajetória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77132" y="881769"/>
            <a:ext cx="773106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da lista 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6 sobre a lista 3</a:t>
            </a:r>
          </a:p>
          <a:p>
            <a:pPr lvl="1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Seções 7.1 a 7.5 do HRK</a:t>
            </a:r>
          </a:p>
        </p:txBody>
      </p:sp>
    </p:spTree>
    <p:extLst>
      <p:ext uri="{BB962C8B-B14F-4D97-AF65-F5344CB8AC3E}">
        <p14:creationId xmlns:p14="http://schemas.microsoft.com/office/powerpoint/2010/main" val="360528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143" y="872700"/>
            <a:ext cx="9004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para que o Centro de Massa (CM)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mova-se a velocidade constante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permaneça parado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 conceito do CM na descrição de sistemas isolados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explosão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separação dos estágios de um foguete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disparo de uma plataforma móvel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960E01-137F-42CE-B380-66E6410422F9}"/>
              </a:ext>
            </a:extLst>
          </p:cNvPr>
          <p:cNvSpPr txBox="1"/>
          <p:nvPr/>
        </p:nvSpPr>
        <p:spPr>
          <a:xfrm>
            <a:off x="1781736" y="0"/>
            <a:ext cx="180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04124-B672-4B84-AEAD-5971B66B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786"/>
            <a:ext cx="5923429" cy="342900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Movimento geral de um corpo rígido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F0CF391C-7BC9-4069-A959-CCD0E326B038}"/>
              </a:ext>
            </a:extLst>
          </p:cNvPr>
          <p:cNvSpPr/>
          <p:nvPr/>
        </p:nvSpPr>
        <p:spPr>
          <a:xfrm>
            <a:off x="113694" y="418321"/>
            <a:ext cx="3107265" cy="2111188"/>
          </a:xfrm>
          <a:custGeom>
            <a:avLst/>
            <a:gdLst>
              <a:gd name="connsiteX0" fmla="*/ 1116105 w 3107265"/>
              <a:gd name="connsiteY0" fmla="*/ 262218 h 2111188"/>
              <a:gd name="connsiteX1" fmla="*/ 1001805 w 3107265"/>
              <a:gd name="connsiteY1" fmla="*/ 268941 h 2111188"/>
              <a:gd name="connsiteX2" fmla="*/ 974911 w 3107265"/>
              <a:gd name="connsiteY2" fmla="*/ 275665 h 2111188"/>
              <a:gd name="connsiteX3" fmla="*/ 907676 w 3107265"/>
              <a:gd name="connsiteY3" fmla="*/ 282388 h 2111188"/>
              <a:gd name="connsiteX4" fmla="*/ 753035 w 3107265"/>
              <a:gd name="connsiteY4" fmla="*/ 295835 h 2111188"/>
              <a:gd name="connsiteX5" fmla="*/ 719417 w 3107265"/>
              <a:gd name="connsiteY5" fmla="*/ 302559 h 2111188"/>
              <a:gd name="connsiteX6" fmla="*/ 672353 w 3107265"/>
              <a:gd name="connsiteY6" fmla="*/ 309282 h 2111188"/>
              <a:gd name="connsiteX7" fmla="*/ 645458 w 3107265"/>
              <a:gd name="connsiteY7" fmla="*/ 336177 h 2111188"/>
              <a:gd name="connsiteX8" fmla="*/ 598394 w 3107265"/>
              <a:gd name="connsiteY8" fmla="*/ 356347 h 2111188"/>
              <a:gd name="connsiteX9" fmla="*/ 544605 w 3107265"/>
              <a:gd name="connsiteY9" fmla="*/ 403412 h 2111188"/>
              <a:gd name="connsiteX10" fmla="*/ 537882 w 3107265"/>
              <a:gd name="connsiteY10" fmla="*/ 430306 h 2111188"/>
              <a:gd name="connsiteX11" fmla="*/ 531158 w 3107265"/>
              <a:gd name="connsiteY11" fmla="*/ 450477 h 2111188"/>
              <a:gd name="connsiteX12" fmla="*/ 524435 w 3107265"/>
              <a:gd name="connsiteY12" fmla="*/ 665629 h 2111188"/>
              <a:gd name="connsiteX13" fmla="*/ 510988 w 3107265"/>
              <a:gd name="connsiteY13" fmla="*/ 679077 h 2111188"/>
              <a:gd name="connsiteX14" fmla="*/ 490817 w 3107265"/>
              <a:gd name="connsiteY14" fmla="*/ 692524 h 2111188"/>
              <a:gd name="connsiteX15" fmla="*/ 437029 w 3107265"/>
              <a:gd name="connsiteY15" fmla="*/ 726141 h 2111188"/>
              <a:gd name="connsiteX16" fmla="*/ 342900 w 3107265"/>
              <a:gd name="connsiteY16" fmla="*/ 739588 h 2111188"/>
              <a:gd name="connsiteX17" fmla="*/ 275664 w 3107265"/>
              <a:gd name="connsiteY17" fmla="*/ 753035 h 2111188"/>
              <a:gd name="connsiteX18" fmla="*/ 242047 w 3107265"/>
              <a:gd name="connsiteY18" fmla="*/ 759759 h 2111188"/>
              <a:gd name="connsiteX19" fmla="*/ 94129 w 3107265"/>
              <a:gd name="connsiteY19" fmla="*/ 800100 h 2111188"/>
              <a:gd name="connsiteX20" fmla="*/ 67235 w 3107265"/>
              <a:gd name="connsiteY20" fmla="*/ 813547 h 2111188"/>
              <a:gd name="connsiteX21" fmla="*/ 47064 w 3107265"/>
              <a:gd name="connsiteY21" fmla="*/ 820271 h 2111188"/>
              <a:gd name="connsiteX22" fmla="*/ 26894 w 3107265"/>
              <a:gd name="connsiteY22" fmla="*/ 840441 h 2111188"/>
              <a:gd name="connsiteX23" fmla="*/ 13447 w 3107265"/>
              <a:gd name="connsiteY23" fmla="*/ 874059 h 2111188"/>
              <a:gd name="connsiteX24" fmla="*/ 6723 w 3107265"/>
              <a:gd name="connsiteY24" fmla="*/ 900953 h 2111188"/>
              <a:gd name="connsiteX25" fmla="*/ 0 w 3107265"/>
              <a:gd name="connsiteY25" fmla="*/ 921124 h 2111188"/>
              <a:gd name="connsiteX26" fmla="*/ 13447 w 3107265"/>
              <a:gd name="connsiteY26" fmla="*/ 1001806 h 2111188"/>
              <a:gd name="connsiteX27" fmla="*/ 20170 w 3107265"/>
              <a:gd name="connsiteY27" fmla="*/ 1028700 h 2111188"/>
              <a:gd name="connsiteX28" fmla="*/ 60511 w 3107265"/>
              <a:gd name="connsiteY28" fmla="*/ 1102659 h 2111188"/>
              <a:gd name="connsiteX29" fmla="*/ 107576 w 3107265"/>
              <a:gd name="connsiteY29" fmla="*/ 1183341 h 2111188"/>
              <a:gd name="connsiteX30" fmla="*/ 141194 w 3107265"/>
              <a:gd name="connsiteY30" fmla="*/ 1216959 h 2111188"/>
              <a:gd name="connsiteX31" fmla="*/ 154641 w 3107265"/>
              <a:gd name="connsiteY31" fmla="*/ 1237129 h 2111188"/>
              <a:gd name="connsiteX32" fmla="*/ 174811 w 3107265"/>
              <a:gd name="connsiteY32" fmla="*/ 1257300 h 2111188"/>
              <a:gd name="connsiteX33" fmla="*/ 194982 w 3107265"/>
              <a:gd name="connsiteY33" fmla="*/ 1284194 h 2111188"/>
              <a:gd name="connsiteX34" fmla="*/ 215153 w 3107265"/>
              <a:gd name="connsiteY34" fmla="*/ 1297641 h 2111188"/>
              <a:gd name="connsiteX35" fmla="*/ 235323 w 3107265"/>
              <a:gd name="connsiteY35" fmla="*/ 1317812 h 2111188"/>
              <a:gd name="connsiteX36" fmla="*/ 262217 w 3107265"/>
              <a:gd name="connsiteY36" fmla="*/ 1337982 h 2111188"/>
              <a:gd name="connsiteX37" fmla="*/ 329453 w 3107265"/>
              <a:gd name="connsiteY37" fmla="*/ 1418665 h 2111188"/>
              <a:gd name="connsiteX38" fmla="*/ 342900 w 3107265"/>
              <a:gd name="connsiteY38" fmla="*/ 1438835 h 2111188"/>
              <a:gd name="connsiteX39" fmla="*/ 356347 w 3107265"/>
              <a:gd name="connsiteY39" fmla="*/ 1465729 h 2111188"/>
              <a:gd name="connsiteX40" fmla="*/ 376517 w 3107265"/>
              <a:gd name="connsiteY40" fmla="*/ 1492624 h 2111188"/>
              <a:gd name="connsiteX41" fmla="*/ 410135 w 3107265"/>
              <a:gd name="connsiteY41" fmla="*/ 1532965 h 2111188"/>
              <a:gd name="connsiteX42" fmla="*/ 437029 w 3107265"/>
              <a:gd name="connsiteY42" fmla="*/ 1580029 h 2111188"/>
              <a:gd name="connsiteX43" fmla="*/ 504264 w 3107265"/>
              <a:gd name="connsiteY43" fmla="*/ 1667435 h 2111188"/>
              <a:gd name="connsiteX44" fmla="*/ 531158 w 3107265"/>
              <a:gd name="connsiteY44" fmla="*/ 1694329 h 2111188"/>
              <a:gd name="connsiteX45" fmla="*/ 544605 w 3107265"/>
              <a:gd name="connsiteY45" fmla="*/ 1721224 h 2111188"/>
              <a:gd name="connsiteX46" fmla="*/ 558053 w 3107265"/>
              <a:gd name="connsiteY46" fmla="*/ 1741394 h 2111188"/>
              <a:gd name="connsiteX47" fmla="*/ 564776 w 3107265"/>
              <a:gd name="connsiteY47" fmla="*/ 1761565 h 2111188"/>
              <a:gd name="connsiteX48" fmla="*/ 591670 w 3107265"/>
              <a:gd name="connsiteY48" fmla="*/ 1788459 h 2111188"/>
              <a:gd name="connsiteX49" fmla="*/ 598394 w 3107265"/>
              <a:gd name="connsiteY49" fmla="*/ 1822077 h 2111188"/>
              <a:gd name="connsiteX50" fmla="*/ 625288 w 3107265"/>
              <a:gd name="connsiteY50" fmla="*/ 1862418 h 2111188"/>
              <a:gd name="connsiteX51" fmla="*/ 638735 w 3107265"/>
              <a:gd name="connsiteY51" fmla="*/ 1882588 h 2111188"/>
              <a:gd name="connsiteX52" fmla="*/ 705970 w 3107265"/>
              <a:gd name="connsiteY52" fmla="*/ 1909482 h 2111188"/>
              <a:gd name="connsiteX53" fmla="*/ 961464 w 3107265"/>
              <a:gd name="connsiteY53" fmla="*/ 1929653 h 2111188"/>
              <a:gd name="connsiteX54" fmla="*/ 1062317 w 3107265"/>
              <a:gd name="connsiteY54" fmla="*/ 1949824 h 2111188"/>
              <a:gd name="connsiteX55" fmla="*/ 1163170 w 3107265"/>
              <a:gd name="connsiteY55" fmla="*/ 1976718 h 2111188"/>
              <a:gd name="connsiteX56" fmla="*/ 1243853 w 3107265"/>
              <a:gd name="connsiteY56" fmla="*/ 1990165 h 2111188"/>
              <a:gd name="connsiteX57" fmla="*/ 1411941 w 3107265"/>
              <a:gd name="connsiteY57" fmla="*/ 2050677 h 2111188"/>
              <a:gd name="connsiteX58" fmla="*/ 1479176 w 3107265"/>
              <a:gd name="connsiteY58" fmla="*/ 2064124 h 2111188"/>
              <a:gd name="connsiteX59" fmla="*/ 1620370 w 3107265"/>
              <a:gd name="connsiteY59" fmla="*/ 2111188 h 2111188"/>
              <a:gd name="connsiteX60" fmla="*/ 1667435 w 3107265"/>
              <a:gd name="connsiteY60" fmla="*/ 2070847 h 2111188"/>
              <a:gd name="connsiteX61" fmla="*/ 1640541 w 3107265"/>
              <a:gd name="connsiteY61" fmla="*/ 1976718 h 2111188"/>
              <a:gd name="connsiteX62" fmla="*/ 1633817 w 3107265"/>
              <a:gd name="connsiteY62" fmla="*/ 1929653 h 2111188"/>
              <a:gd name="connsiteX63" fmla="*/ 1660711 w 3107265"/>
              <a:gd name="connsiteY63" fmla="*/ 1526241 h 2111188"/>
              <a:gd name="connsiteX64" fmla="*/ 1667435 w 3107265"/>
              <a:gd name="connsiteY64" fmla="*/ 1506071 h 2111188"/>
              <a:gd name="connsiteX65" fmla="*/ 1714500 w 3107265"/>
              <a:gd name="connsiteY65" fmla="*/ 1492624 h 2111188"/>
              <a:gd name="connsiteX66" fmla="*/ 1741394 w 3107265"/>
              <a:gd name="connsiteY66" fmla="*/ 1479177 h 2111188"/>
              <a:gd name="connsiteX67" fmla="*/ 1761564 w 3107265"/>
              <a:gd name="connsiteY67" fmla="*/ 1472453 h 2111188"/>
              <a:gd name="connsiteX68" fmla="*/ 1922929 w 3107265"/>
              <a:gd name="connsiteY68" fmla="*/ 1452282 h 2111188"/>
              <a:gd name="connsiteX69" fmla="*/ 2158253 w 3107265"/>
              <a:gd name="connsiteY69" fmla="*/ 1445559 h 2111188"/>
              <a:gd name="connsiteX70" fmla="*/ 2232211 w 3107265"/>
              <a:gd name="connsiteY70" fmla="*/ 1432112 h 2111188"/>
              <a:gd name="connsiteX71" fmla="*/ 2286000 w 3107265"/>
              <a:gd name="connsiteY71" fmla="*/ 1425388 h 2111188"/>
              <a:gd name="connsiteX72" fmla="*/ 2326341 w 3107265"/>
              <a:gd name="connsiteY72" fmla="*/ 1411941 h 2111188"/>
              <a:gd name="connsiteX73" fmla="*/ 2319617 w 3107265"/>
              <a:gd name="connsiteY73" fmla="*/ 1317812 h 2111188"/>
              <a:gd name="connsiteX74" fmla="*/ 2346511 w 3107265"/>
              <a:gd name="connsiteY74" fmla="*/ 1223682 h 2111188"/>
              <a:gd name="connsiteX75" fmla="*/ 2407023 w 3107265"/>
              <a:gd name="connsiteY75" fmla="*/ 1203512 h 2111188"/>
              <a:gd name="connsiteX76" fmla="*/ 2575111 w 3107265"/>
              <a:gd name="connsiteY76" fmla="*/ 1190065 h 2111188"/>
              <a:gd name="connsiteX77" fmla="*/ 2776817 w 3107265"/>
              <a:gd name="connsiteY77" fmla="*/ 1149724 h 2111188"/>
              <a:gd name="connsiteX78" fmla="*/ 2978523 w 3107265"/>
              <a:gd name="connsiteY78" fmla="*/ 1116106 h 2111188"/>
              <a:gd name="connsiteX79" fmla="*/ 3086100 w 3107265"/>
              <a:gd name="connsiteY79" fmla="*/ 1082488 h 2111188"/>
              <a:gd name="connsiteX80" fmla="*/ 3106270 w 3107265"/>
              <a:gd name="connsiteY80" fmla="*/ 1062318 h 2111188"/>
              <a:gd name="connsiteX81" fmla="*/ 3099547 w 3107265"/>
              <a:gd name="connsiteY81" fmla="*/ 1021977 h 2111188"/>
              <a:gd name="connsiteX82" fmla="*/ 3025588 w 3107265"/>
              <a:gd name="connsiteY82" fmla="*/ 954741 h 2111188"/>
              <a:gd name="connsiteX83" fmla="*/ 2696135 w 3107265"/>
              <a:gd name="connsiteY83" fmla="*/ 786653 h 2111188"/>
              <a:gd name="connsiteX84" fmla="*/ 2514600 w 3107265"/>
              <a:gd name="connsiteY84" fmla="*/ 712694 h 2111188"/>
              <a:gd name="connsiteX85" fmla="*/ 2454088 w 3107265"/>
              <a:gd name="connsiteY85" fmla="*/ 632012 h 2111188"/>
              <a:gd name="connsiteX86" fmla="*/ 2494429 w 3107265"/>
              <a:gd name="connsiteY86" fmla="*/ 591671 h 2111188"/>
              <a:gd name="connsiteX87" fmla="*/ 2541494 w 3107265"/>
              <a:gd name="connsiteY87" fmla="*/ 551329 h 2111188"/>
              <a:gd name="connsiteX88" fmla="*/ 2507876 w 3107265"/>
              <a:gd name="connsiteY88" fmla="*/ 510988 h 2111188"/>
              <a:gd name="connsiteX89" fmla="*/ 2286000 w 3107265"/>
              <a:gd name="connsiteY89" fmla="*/ 430306 h 2111188"/>
              <a:gd name="connsiteX90" fmla="*/ 2084294 w 3107265"/>
              <a:gd name="connsiteY90" fmla="*/ 356347 h 2111188"/>
              <a:gd name="connsiteX91" fmla="*/ 2097741 w 3107265"/>
              <a:gd name="connsiteY91" fmla="*/ 316006 h 2111188"/>
              <a:gd name="connsiteX92" fmla="*/ 2117911 w 3107265"/>
              <a:gd name="connsiteY92" fmla="*/ 302559 h 2111188"/>
              <a:gd name="connsiteX93" fmla="*/ 2171700 w 3107265"/>
              <a:gd name="connsiteY93" fmla="*/ 268941 h 2111188"/>
              <a:gd name="connsiteX94" fmla="*/ 2158253 w 3107265"/>
              <a:gd name="connsiteY94" fmla="*/ 208429 h 2111188"/>
              <a:gd name="connsiteX95" fmla="*/ 2091017 w 3107265"/>
              <a:gd name="connsiteY95" fmla="*/ 161365 h 2111188"/>
              <a:gd name="connsiteX96" fmla="*/ 2023782 w 3107265"/>
              <a:gd name="connsiteY96" fmla="*/ 127747 h 2111188"/>
              <a:gd name="connsiteX97" fmla="*/ 1976717 w 3107265"/>
              <a:gd name="connsiteY97" fmla="*/ 100853 h 2111188"/>
              <a:gd name="connsiteX98" fmla="*/ 1862417 w 3107265"/>
              <a:gd name="connsiteY98" fmla="*/ 40341 h 2111188"/>
              <a:gd name="connsiteX99" fmla="*/ 1822076 w 3107265"/>
              <a:gd name="connsiteY99" fmla="*/ 26894 h 2111188"/>
              <a:gd name="connsiteX100" fmla="*/ 1674158 w 3107265"/>
              <a:gd name="connsiteY100" fmla="*/ 0 h 2111188"/>
              <a:gd name="connsiteX101" fmla="*/ 1499347 w 3107265"/>
              <a:gd name="connsiteY101" fmla="*/ 6724 h 2111188"/>
              <a:gd name="connsiteX102" fmla="*/ 1445558 w 3107265"/>
              <a:gd name="connsiteY102" fmla="*/ 26894 h 2111188"/>
              <a:gd name="connsiteX103" fmla="*/ 1425388 w 3107265"/>
              <a:gd name="connsiteY103" fmla="*/ 40341 h 2111188"/>
              <a:gd name="connsiteX104" fmla="*/ 1398494 w 3107265"/>
              <a:gd name="connsiteY104" fmla="*/ 47065 h 2111188"/>
              <a:gd name="connsiteX105" fmla="*/ 1358153 w 3107265"/>
              <a:gd name="connsiteY105" fmla="*/ 73959 h 2111188"/>
              <a:gd name="connsiteX106" fmla="*/ 1317811 w 3107265"/>
              <a:gd name="connsiteY106" fmla="*/ 87406 h 2111188"/>
              <a:gd name="connsiteX107" fmla="*/ 1284194 w 3107265"/>
              <a:gd name="connsiteY107" fmla="*/ 121024 h 2111188"/>
              <a:gd name="connsiteX108" fmla="*/ 1257300 w 3107265"/>
              <a:gd name="connsiteY108" fmla="*/ 141194 h 2111188"/>
              <a:gd name="connsiteX109" fmla="*/ 1237129 w 3107265"/>
              <a:gd name="connsiteY109" fmla="*/ 181535 h 2111188"/>
              <a:gd name="connsiteX110" fmla="*/ 1210235 w 3107265"/>
              <a:gd name="connsiteY110" fmla="*/ 248771 h 2111188"/>
              <a:gd name="connsiteX111" fmla="*/ 1183341 w 3107265"/>
              <a:gd name="connsiteY111" fmla="*/ 262218 h 2111188"/>
              <a:gd name="connsiteX112" fmla="*/ 1116105 w 3107265"/>
              <a:gd name="connsiteY112" fmla="*/ 262218 h 2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107265" h="2111188">
                <a:moveTo>
                  <a:pt x="1116105" y="262218"/>
                </a:moveTo>
                <a:cubicBezTo>
                  <a:pt x="1085849" y="263339"/>
                  <a:pt x="1039799" y="265323"/>
                  <a:pt x="1001805" y="268941"/>
                </a:cubicBezTo>
                <a:cubicBezTo>
                  <a:pt x="992606" y="269817"/>
                  <a:pt x="984059" y="274358"/>
                  <a:pt x="974911" y="275665"/>
                </a:cubicBezTo>
                <a:cubicBezTo>
                  <a:pt x="952614" y="278850"/>
                  <a:pt x="930122" y="280518"/>
                  <a:pt x="907676" y="282388"/>
                </a:cubicBezTo>
                <a:cubicBezTo>
                  <a:pt x="846326" y="287501"/>
                  <a:pt x="810602" y="287611"/>
                  <a:pt x="753035" y="295835"/>
                </a:cubicBezTo>
                <a:cubicBezTo>
                  <a:pt x="741722" y="297451"/>
                  <a:pt x="730689" y="300680"/>
                  <a:pt x="719417" y="302559"/>
                </a:cubicBezTo>
                <a:cubicBezTo>
                  <a:pt x="703785" y="305164"/>
                  <a:pt x="688041" y="307041"/>
                  <a:pt x="672353" y="309282"/>
                </a:cubicBezTo>
                <a:cubicBezTo>
                  <a:pt x="663388" y="318247"/>
                  <a:pt x="656798" y="330507"/>
                  <a:pt x="645458" y="336177"/>
                </a:cubicBezTo>
                <a:cubicBezTo>
                  <a:pt x="612225" y="352793"/>
                  <a:pt x="628073" y="346455"/>
                  <a:pt x="598394" y="356347"/>
                </a:cubicBezTo>
                <a:cubicBezTo>
                  <a:pt x="551329" y="387724"/>
                  <a:pt x="567018" y="369794"/>
                  <a:pt x="544605" y="403412"/>
                </a:cubicBezTo>
                <a:cubicBezTo>
                  <a:pt x="542364" y="412377"/>
                  <a:pt x="540421" y="421421"/>
                  <a:pt x="537882" y="430306"/>
                </a:cubicBezTo>
                <a:cubicBezTo>
                  <a:pt x="535935" y="437121"/>
                  <a:pt x="531562" y="443401"/>
                  <a:pt x="531158" y="450477"/>
                </a:cubicBezTo>
                <a:cubicBezTo>
                  <a:pt x="527065" y="522112"/>
                  <a:pt x="530741" y="594154"/>
                  <a:pt x="524435" y="665629"/>
                </a:cubicBezTo>
                <a:cubicBezTo>
                  <a:pt x="523878" y="671944"/>
                  <a:pt x="515938" y="675117"/>
                  <a:pt x="510988" y="679077"/>
                </a:cubicBezTo>
                <a:cubicBezTo>
                  <a:pt x="504678" y="684125"/>
                  <a:pt x="497025" y="687351"/>
                  <a:pt x="490817" y="692524"/>
                </a:cubicBezTo>
                <a:cubicBezTo>
                  <a:pt x="464604" y="714368"/>
                  <a:pt x="476313" y="717871"/>
                  <a:pt x="437029" y="726141"/>
                </a:cubicBezTo>
                <a:cubicBezTo>
                  <a:pt x="406014" y="732670"/>
                  <a:pt x="374164" y="734377"/>
                  <a:pt x="342900" y="739588"/>
                </a:cubicBezTo>
                <a:cubicBezTo>
                  <a:pt x="263867" y="752761"/>
                  <a:pt x="335831" y="739664"/>
                  <a:pt x="275664" y="753035"/>
                </a:cubicBezTo>
                <a:cubicBezTo>
                  <a:pt x="264509" y="755514"/>
                  <a:pt x="252993" y="756475"/>
                  <a:pt x="242047" y="759759"/>
                </a:cubicBezTo>
                <a:cubicBezTo>
                  <a:pt x="101584" y="801899"/>
                  <a:pt x="187265" y="786796"/>
                  <a:pt x="94129" y="800100"/>
                </a:cubicBezTo>
                <a:cubicBezTo>
                  <a:pt x="85164" y="804582"/>
                  <a:pt x="76447" y="809599"/>
                  <a:pt x="67235" y="813547"/>
                </a:cubicBezTo>
                <a:cubicBezTo>
                  <a:pt x="60721" y="816339"/>
                  <a:pt x="52961" y="816340"/>
                  <a:pt x="47064" y="820271"/>
                </a:cubicBezTo>
                <a:cubicBezTo>
                  <a:pt x="39153" y="825545"/>
                  <a:pt x="33617" y="833718"/>
                  <a:pt x="26894" y="840441"/>
                </a:cubicBezTo>
                <a:cubicBezTo>
                  <a:pt x="22412" y="851647"/>
                  <a:pt x="17264" y="862609"/>
                  <a:pt x="13447" y="874059"/>
                </a:cubicBezTo>
                <a:cubicBezTo>
                  <a:pt x="10525" y="882825"/>
                  <a:pt x="9262" y="892068"/>
                  <a:pt x="6723" y="900953"/>
                </a:cubicBezTo>
                <a:cubicBezTo>
                  <a:pt x="4776" y="907768"/>
                  <a:pt x="2241" y="914400"/>
                  <a:pt x="0" y="921124"/>
                </a:cubicBezTo>
                <a:cubicBezTo>
                  <a:pt x="4482" y="948018"/>
                  <a:pt x="8422" y="975008"/>
                  <a:pt x="13447" y="1001806"/>
                </a:cubicBezTo>
                <a:cubicBezTo>
                  <a:pt x="15150" y="1010888"/>
                  <a:pt x="16738" y="1020120"/>
                  <a:pt x="20170" y="1028700"/>
                </a:cubicBezTo>
                <a:cubicBezTo>
                  <a:pt x="35459" y="1066922"/>
                  <a:pt x="41930" y="1068151"/>
                  <a:pt x="60511" y="1102659"/>
                </a:cubicBezTo>
                <a:cubicBezTo>
                  <a:pt x="82253" y="1143038"/>
                  <a:pt x="81059" y="1153510"/>
                  <a:pt x="107576" y="1183341"/>
                </a:cubicBezTo>
                <a:cubicBezTo>
                  <a:pt x="118105" y="1195186"/>
                  <a:pt x="130758" y="1205032"/>
                  <a:pt x="141194" y="1216959"/>
                </a:cubicBezTo>
                <a:cubicBezTo>
                  <a:pt x="146515" y="1223040"/>
                  <a:pt x="149468" y="1230921"/>
                  <a:pt x="154641" y="1237129"/>
                </a:cubicBezTo>
                <a:cubicBezTo>
                  <a:pt x="160728" y="1244434"/>
                  <a:pt x="168623" y="1250081"/>
                  <a:pt x="174811" y="1257300"/>
                </a:cubicBezTo>
                <a:cubicBezTo>
                  <a:pt x="182104" y="1265808"/>
                  <a:pt x="187058" y="1276270"/>
                  <a:pt x="194982" y="1284194"/>
                </a:cubicBezTo>
                <a:cubicBezTo>
                  <a:pt x="200696" y="1289908"/>
                  <a:pt x="208945" y="1292468"/>
                  <a:pt x="215153" y="1297641"/>
                </a:cubicBezTo>
                <a:cubicBezTo>
                  <a:pt x="222458" y="1303728"/>
                  <a:pt x="228104" y="1311624"/>
                  <a:pt x="235323" y="1317812"/>
                </a:cubicBezTo>
                <a:cubicBezTo>
                  <a:pt x="243831" y="1325105"/>
                  <a:pt x="254571" y="1329790"/>
                  <a:pt x="262217" y="1337982"/>
                </a:cubicBezTo>
                <a:cubicBezTo>
                  <a:pt x="286104" y="1363575"/>
                  <a:pt x="310033" y="1389536"/>
                  <a:pt x="329453" y="1418665"/>
                </a:cubicBezTo>
                <a:cubicBezTo>
                  <a:pt x="333935" y="1425388"/>
                  <a:pt x="338891" y="1431819"/>
                  <a:pt x="342900" y="1438835"/>
                </a:cubicBezTo>
                <a:cubicBezTo>
                  <a:pt x="347873" y="1447537"/>
                  <a:pt x="351035" y="1457230"/>
                  <a:pt x="356347" y="1465729"/>
                </a:cubicBezTo>
                <a:cubicBezTo>
                  <a:pt x="362286" y="1475232"/>
                  <a:pt x="370004" y="1483505"/>
                  <a:pt x="376517" y="1492624"/>
                </a:cubicBezTo>
                <a:cubicBezTo>
                  <a:pt x="399915" y="1525382"/>
                  <a:pt x="378747" y="1501577"/>
                  <a:pt x="410135" y="1532965"/>
                </a:cubicBezTo>
                <a:cubicBezTo>
                  <a:pt x="421045" y="1565697"/>
                  <a:pt x="411588" y="1544411"/>
                  <a:pt x="437029" y="1580029"/>
                </a:cubicBezTo>
                <a:cubicBezTo>
                  <a:pt x="463388" y="1616931"/>
                  <a:pt x="456113" y="1619284"/>
                  <a:pt x="504264" y="1667435"/>
                </a:cubicBezTo>
                <a:lnTo>
                  <a:pt x="531158" y="1694329"/>
                </a:lnTo>
                <a:cubicBezTo>
                  <a:pt x="535640" y="1703294"/>
                  <a:pt x="539632" y="1712522"/>
                  <a:pt x="544605" y="1721224"/>
                </a:cubicBezTo>
                <a:cubicBezTo>
                  <a:pt x="548614" y="1728240"/>
                  <a:pt x="554439" y="1734166"/>
                  <a:pt x="558053" y="1741394"/>
                </a:cubicBezTo>
                <a:cubicBezTo>
                  <a:pt x="561223" y="1747733"/>
                  <a:pt x="560657" y="1755798"/>
                  <a:pt x="564776" y="1761565"/>
                </a:cubicBezTo>
                <a:cubicBezTo>
                  <a:pt x="572145" y="1771882"/>
                  <a:pt x="582705" y="1779494"/>
                  <a:pt x="591670" y="1788459"/>
                </a:cubicBezTo>
                <a:cubicBezTo>
                  <a:pt x="593911" y="1799665"/>
                  <a:pt x="593665" y="1811673"/>
                  <a:pt x="598394" y="1822077"/>
                </a:cubicBezTo>
                <a:cubicBezTo>
                  <a:pt x="605082" y="1836790"/>
                  <a:pt x="616323" y="1848971"/>
                  <a:pt x="625288" y="1862418"/>
                </a:cubicBezTo>
                <a:cubicBezTo>
                  <a:pt x="629770" y="1869141"/>
                  <a:pt x="632012" y="1878106"/>
                  <a:pt x="638735" y="1882588"/>
                </a:cubicBezTo>
                <a:cubicBezTo>
                  <a:pt x="663946" y="1899396"/>
                  <a:pt x="668368" y="1905304"/>
                  <a:pt x="705970" y="1909482"/>
                </a:cubicBezTo>
                <a:cubicBezTo>
                  <a:pt x="790877" y="1918916"/>
                  <a:pt x="876299" y="1922929"/>
                  <a:pt x="961464" y="1929653"/>
                </a:cubicBezTo>
                <a:cubicBezTo>
                  <a:pt x="995082" y="1936377"/>
                  <a:pt x="1028930" y="1942034"/>
                  <a:pt x="1062317" y="1949824"/>
                </a:cubicBezTo>
                <a:cubicBezTo>
                  <a:pt x="1096199" y="1957730"/>
                  <a:pt x="1129206" y="1969171"/>
                  <a:pt x="1163170" y="1976718"/>
                </a:cubicBezTo>
                <a:cubicBezTo>
                  <a:pt x="1189786" y="1982633"/>
                  <a:pt x="1216959" y="1985683"/>
                  <a:pt x="1243853" y="1990165"/>
                </a:cubicBezTo>
                <a:cubicBezTo>
                  <a:pt x="1299882" y="2010336"/>
                  <a:pt x="1355131" y="2032822"/>
                  <a:pt x="1411941" y="2050677"/>
                </a:cubicBezTo>
                <a:cubicBezTo>
                  <a:pt x="1433745" y="2057530"/>
                  <a:pt x="1457227" y="2057752"/>
                  <a:pt x="1479176" y="2064124"/>
                </a:cubicBezTo>
                <a:cubicBezTo>
                  <a:pt x="1526819" y="2077956"/>
                  <a:pt x="1620370" y="2111188"/>
                  <a:pt x="1620370" y="2111188"/>
                </a:cubicBezTo>
                <a:cubicBezTo>
                  <a:pt x="1636058" y="2097741"/>
                  <a:pt x="1660901" y="2090449"/>
                  <a:pt x="1667435" y="2070847"/>
                </a:cubicBezTo>
                <a:cubicBezTo>
                  <a:pt x="1673277" y="2053321"/>
                  <a:pt x="1648866" y="1997531"/>
                  <a:pt x="1640541" y="1976718"/>
                </a:cubicBezTo>
                <a:cubicBezTo>
                  <a:pt x="1638300" y="1961030"/>
                  <a:pt x="1633817" y="1945501"/>
                  <a:pt x="1633817" y="1929653"/>
                </a:cubicBezTo>
                <a:cubicBezTo>
                  <a:pt x="1633817" y="1528161"/>
                  <a:pt x="1515447" y="1574667"/>
                  <a:pt x="1660711" y="1526241"/>
                </a:cubicBezTo>
                <a:cubicBezTo>
                  <a:pt x="1662952" y="1519518"/>
                  <a:pt x="1662424" y="1511082"/>
                  <a:pt x="1667435" y="1506071"/>
                </a:cubicBezTo>
                <a:cubicBezTo>
                  <a:pt x="1670652" y="1502854"/>
                  <a:pt x="1714265" y="1492683"/>
                  <a:pt x="1714500" y="1492624"/>
                </a:cubicBezTo>
                <a:cubicBezTo>
                  <a:pt x="1723465" y="1488142"/>
                  <a:pt x="1732182" y="1483125"/>
                  <a:pt x="1741394" y="1479177"/>
                </a:cubicBezTo>
                <a:cubicBezTo>
                  <a:pt x="1747908" y="1476385"/>
                  <a:pt x="1754658" y="1474047"/>
                  <a:pt x="1761564" y="1472453"/>
                </a:cubicBezTo>
                <a:cubicBezTo>
                  <a:pt x="1830061" y="1456646"/>
                  <a:pt x="1846719" y="1455393"/>
                  <a:pt x="1922929" y="1452282"/>
                </a:cubicBezTo>
                <a:cubicBezTo>
                  <a:pt x="2001337" y="1449082"/>
                  <a:pt x="2079812" y="1447800"/>
                  <a:pt x="2158253" y="1445559"/>
                </a:cubicBezTo>
                <a:cubicBezTo>
                  <a:pt x="2182906" y="1441077"/>
                  <a:pt x="2207461" y="1436020"/>
                  <a:pt x="2232211" y="1432112"/>
                </a:cubicBezTo>
                <a:cubicBezTo>
                  <a:pt x="2250059" y="1429294"/>
                  <a:pt x="2268332" y="1429174"/>
                  <a:pt x="2286000" y="1425388"/>
                </a:cubicBezTo>
                <a:cubicBezTo>
                  <a:pt x="2299860" y="1422418"/>
                  <a:pt x="2326341" y="1411941"/>
                  <a:pt x="2326341" y="1411941"/>
                </a:cubicBezTo>
                <a:cubicBezTo>
                  <a:pt x="2324100" y="1380565"/>
                  <a:pt x="2316266" y="1349089"/>
                  <a:pt x="2319617" y="1317812"/>
                </a:cubicBezTo>
                <a:cubicBezTo>
                  <a:pt x="2323093" y="1285365"/>
                  <a:pt x="2326689" y="1249604"/>
                  <a:pt x="2346511" y="1223682"/>
                </a:cubicBezTo>
                <a:cubicBezTo>
                  <a:pt x="2359426" y="1206793"/>
                  <a:pt x="2385988" y="1206605"/>
                  <a:pt x="2407023" y="1203512"/>
                </a:cubicBezTo>
                <a:cubicBezTo>
                  <a:pt x="2462633" y="1195334"/>
                  <a:pt x="2519082" y="1194547"/>
                  <a:pt x="2575111" y="1190065"/>
                </a:cubicBezTo>
                <a:lnTo>
                  <a:pt x="2776817" y="1149724"/>
                </a:lnTo>
                <a:cubicBezTo>
                  <a:pt x="2843862" y="1137432"/>
                  <a:pt x="2911916" y="1130586"/>
                  <a:pt x="2978523" y="1116106"/>
                </a:cubicBezTo>
                <a:cubicBezTo>
                  <a:pt x="3015235" y="1108125"/>
                  <a:pt x="3050241" y="1093694"/>
                  <a:pt x="3086100" y="1082488"/>
                </a:cubicBezTo>
                <a:cubicBezTo>
                  <a:pt x="3092823" y="1075765"/>
                  <a:pt x="3104207" y="1071600"/>
                  <a:pt x="3106270" y="1062318"/>
                </a:cubicBezTo>
                <a:cubicBezTo>
                  <a:pt x="3109227" y="1049010"/>
                  <a:pt x="3105188" y="1034388"/>
                  <a:pt x="3099547" y="1021977"/>
                </a:cubicBezTo>
                <a:cubicBezTo>
                  <a:pt x="3087324" y="995086"/>
                  <a:pt x="3048440" y="967437"/>
                  <a:pt x="3025588" y="954741"/>
                </a:cubicBezTo>
                <a:cubicBezTo>
                  <a:pt x="2949880" y="912681"/>
                  <a:pt x="2800376" y="830544"/>
                  <a:pt x="2696135" y="786653"/>
                </a:cubicBezTo>
                <a:cubicBezTo>
                  <a:pt x="2635915" y="761297"/>
                  <a:pt x="2575112" y="737347"/>
                  <a:pt x="2514600" y="712694"/>
                </a:cubicBezTo>
                <a:cubicBezTo>
                  <a:pt x="2462574" y="645804"/>
                  <a:pt x="2481710" y="673444"/>
                  <a:pt x="2454088" y="632012"/>
                </a:cubicBezTo>
                <a:cubicBezTo>
                  <a:pt x="2467535" y="618565"/>
                  <a:pt x="2479711" y="603713"/>
                  <a:pt x="2494429" y="591671"/>
                </a:cubicBezTo>
                <a:cubicBezTo>
                  <a:pt x="2547950" y="547881"/>
                  <a:pt x="2512776" y="594408"/>
                  <a:pt x="2541494" y="551329"/>
                </a:cubicBezTo>
                <a:cubicBezTo>
                  <a:pt x="2530288" y="537882"/>
                  <a:pt x="2522440" y="520698"/>
                  <a:pt x="2507876" y="510988"/>
                </a:cubicBezTo>
                <a:cubicBezTo>
                  <a:pt x="2444035" y="468428"/>
                  <a:pt x="2354874" y="454505"/>
                  <a:pt x="2286000" y="430306"/>
                </a:cubicBezTo>
                <a:cubicBezTo>
                  <a:pt x="1946355" y="310971"/>
                  <a:pt x="2356943" y="440239"/>
                  <a:pt x="2084294" y="356347"/>
                </a:cubicBezTo>
                <a:cubicBezTo>
                  <a:pt x="2088776" y="342900"/>
                  <a:pt x="2090229" y="328026"/>
                  <a:pt x="2097741" y="316006"/>
                </a:cubicBezTo>
                <a:cubicBezTo>
                  <a:pt x="2102024" y="309154"/>
                  <a:pt x="2110895" y="306568"/>
                  <a:pt x="2117911" y="302559"/>
                </a:cubicBezTo>
                <a:cubicBezTo>
                  <a:pt x="2169598" y="273024"/>
                  <a:pt x="2120274" y="307510"/>
                  <a:pt x="2171700" y="268941"/>
                </a:cubicBezTo>
                <a:cubicBezTo>
                  <a:pt x="2167218" y="248770"/>
                  <a:pt x="2167494" y="226910"/>
                  <a:pt x="2158253" y="208429"/>
                </a:cubicBezTo>
                <a:cubicBezTo>
                  <a:pt x="2138449" y="168821"/>
                  <a:pt x="2122329" y="178761"/>
                  <a:pt x="2091017" y="161365"/>
                </a:cubicBezTo>
                <a:cubicBezTo>
                  <a:pt x="1987719" y="103977"/>
                  <a:pt x="2157053" y="181056"/>
                  <a:pt x="2023782" y="127747"/>
                </a:cubicBezTo>
                <a:cubicBezTo>
                  <a:pt x="1992201" y="115115"/>
                  <a:pt x="2003179" y="116289"/>
                  <a:pt x="1976717" y="100853"/>
                </a:cubicBezTo>
                <a:cubicBezTo>
                  <a:pt x="1952227" y="86567"/>
                  <a:pt x="1890327" y="52302"/>
                  <a:pt x="1862417" y="40341"/>
                </a:cubicBezTo>
                <a:cubicBezTo>
                  <a:pt x="1849389" y="34757"/>
                  <a:pt x="1835898" y="30035"/>
                  <a:pt x="1822076" y="26894"/>
                </a:cubicBezTo>
                <a:cubicBezTo>
                  <a:pt x="1780509" y="17447"/>
                  <a:pt x="1720815" y="7776"/>
                  <a:pt x="1674158" y="0"/>
                </a:cubicBezTo>
                <a:cubicBezTo>
                  <a:pt x="1615888" y="2241"/>
                  <a:pt x="1557531" y="2845"/>
                  <a:pt x="1499347" y="6724"/>
                </a:cubicBezTo>
                <a:cubicBezTo>
                  <a:pt x="1480616" y="7973"/>
                  <a:pt x="1461317" y="17889"/>
                  <a:pt x="1445558" y="26894"/>
                </a:cubicBezTo>
                <a:cubicBezTo>
                  <a:pt x="1438542" y="30903"/>
                  <a:pt x="1432815" y="37158"/>
                  <a:pt x="1425388" y="40341"/>
                </a:cubicBezTo>
                <a:cubicBezTo>
                  <a:pt x="1416895" y="43981"/>
                  <a:pt x="1407459" y="44824"/>
                  <a:pt x="1398494" y="47065"/>
                </a:cubicBezTo>
                <a:cubicBezTo>
                  <a:pt x="1385047" y="56030"/>
                  <a:pt x="1372608" y="66732"/>
                  <a:pt x="1358153" y="73959"/>
                </a:cubicBezTo>
                <a:cubicBezTo>
                  <a:pt x="1345475" y="80298"/>
                  <a:pt x="1329770" y="79796"/>
                  <a:pt x="1317811" y="87406"/>
                </a:cubicBezTo>
                <a:cubicBezTo>
                  <a:pt x="1304441" y="95914"/>
                  <a:pt x="1296038" y="110495"/>
                  <a:pt x="1284194" y="121024"/>
                </a:cubicBezTo>
                <a:cubicBezTo>
                  <a:pt x="1275819" y="128469"/>
                  <a:pt x="1266265" y="134471"/>
                  <a:pt x="1257300" y="141194"/>
                </a:cubicBezTo>
                <a:cubicBezTo>
                  <a:pt x="1250576" y="154641"/>
                  <a:pt x="1242911" y="167657"/>
                  <a:pt x="1237129" y="181535"/>
                </a:cubicBezTo>
                <a:cubicBezTo>
                  <a:pt x="1233378" y="190538"/>
                  <a:pt x="1220924" y="238082"/>
                  <a:pt x="1210235" y="248771"/>
                </a:cubicBezTo>
                <a:cubicBezTo>
                  <a:pt x="1203148" y="255858"/>
                  <a:pt x="1192553" y="258270"/>
                  <a:pt x="1183341" y="262218"/>
                </a:cubicBezTo>
                <a:cubicBezTo>
                  <a:pt x="1161039" y="271776"/>
                  <a:pt x="1146361" y="261097"/>
                  <a:pt x="1116105" y="26221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5A704F3-CE55-403F-8A23-7976E244855D}"/>
              </a:ext>
            </a:extLst>
          </p:cNvPr>
          <p:cNvSpPr/>
          <p:nvPr/>
        </p:nvSpPr>
        <p:spPr>
          <a:xfrm>
            <a:off x="867335" y="158002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8D54EF4-A9B3-4E0B-86DB-4B12B23810FC}"/>
              </a:ext>
            </a:extLst>
          </p:cNvPr>
          <p:cNvSpPr/>
          <p:nvPr/>
        </p:nvSpPr>
        <p:spPr>
          <a:xfrm>
            <a:off x="2357328" y="109763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42A15C2-59AF-402A-A6F4-2BFB2B1D8F84}"/>
              </a:ext>
            </a:extLst>
          </p:cNvPr>
          <p:cNvCxnSpPr>
            <a:cxnSpLocks/>
          </p:cNvCxnSpPr>
          <p:nvPr/>
        </p:nvCxnSpPr>
        <p:spPr>
          <a:xfrm flipV="1">
            <a:off x="1083335" y="1229127"/>
            <a:ext cx="1260000" cy="432000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/>
              <p:nvPr/>
            </p:nvSpPr>
            <p:spPr>
              <a:xfrm>
                <a:off x="2620990" y="432558"/>
                <a:ext cx="5004190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Corpo rígido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qualquer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90" y="432558"/>
                <a:ext cx="5004190" cy="412485"/>
              </a:xfrm>
              <a:prstGeom prst="rect">
                <a:avLst/>
              </a:prstGeom>
              <a:blipFill>
                <a:blip r:embed="rId2"/>
                <a:stretch>
                  <a:fillRect l="-2923" t="-26471" r="-1218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/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blipFill>
                <a:blip r:embed="rId3"/>
                <a:stretch>
                  <a:fillRect t="-19444" r="-7843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/>
              <p:nvPr/>
            </p:nvSpPr>
            <p:spPr>
              <a:xfrm>
                <a:off x="3220959" y="1380458"/>
                <a:ext cx="5541581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Lei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Newton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59" y="1380458"/>
                <a:ext cx="5541581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/>
              <p:nvPr/>
            </p:nvSpPr>
            <p:spPr>
              <a:xfrm>
                <a:off x="3312976" y="1943840"/>
                <a:ext cx="2115964" cy="34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3ª lei: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976" y="1943840"/>
                <a:ext cx="2115964" cy="345479"/>
              </a:xfrm>
              <a:prstGeom prst="rect">
                <a:avLst/>
              </a:prstGeom>
              <a:blipFill>
                <a:blip r:embed="rId5"/>
                <a:stretch>
                  <a:fillRect l="-6609" t="-38596" r="-2299" b="-29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476526-578A-4467-B0E6-D00F099931ED}"/>
              </a:ext>
            </a:extLst>
          </p:cNvPr>
          <p:cNvSpPr txBox="1"/>
          <p:nvPr/>
        </p:nvSpPr>
        <p:spPr>
          <a:xfrm>
            <a:off x="723793" y="2529193"/>
            <a:ext cx="508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forças internas se cancelam, de modo que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415CA3-CA7C-4275-88F9-47B05C6D852F}"/>
              </a:ext>
            </a:extLst>
          </p:cNvPr>
          <p:cNvSpPr txBox="1"/>
          <p:nvPr/>
        </p:nvSpPr>
        <p:spPr>
          <a:xfrm>
            <a:off x="153706" y="3582107"/>
            <a:ext cx="77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o corpo não for rígido? A equação de movimento do CM continua a mesma, mas o resto do movimento não é simplesmente uma rotação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61661D9-5FAD-495C-B90D-1A72DE1F722B}"/>
              </a:ext>
            </a:extLst>
          </p:cNvPr>
          <p:cNvSpPr txBox="1"/>
          <p:nvPr/>
        </p:nvSpPr>
        <p:spPr>
          <a:xfrm>
            <a:off x="153706" y="3030508"/>
            <a:ext cx="6550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de Massa (CM) se move como uma partícula de massa M;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resto do movimento pode ser descrito como uma rotação em torno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/>
              <p:nvPr/>
            </p:nvSpPr>
            <p:spPr>
              <a:xfrm>
                <a:off x="3908741" y="882255"/>
                <a:ext cx="3141373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...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41" y="882255"/>
                <a:ext cx="3141373" cy="5261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668557" y="2366431"/>
                <a:ext cx="1739964" cy="6923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57" y="2366431"/>
                <a:ext cx="1739964" cy="692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FB4E220-BABC-4BEB-8B45-FA8AEB41AFC2}"/>
                  </a:ext>
                </a:extLst>
              </p:cNvPr>
              <p:cNvSpPr txBox="1"/>
              <p:nvPr/>
            </p:nvSpPr>
            <p:spPr>
              <a:xfrm>
                <a:off x="120447" y="4194018"/>
                <a:ext cx="6929667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de um sistema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do sistema no referencial de centro de massa é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nula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FB4E220-BABC-4BEB-8B45-FA8AEB41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47" y="4194018"/>
                <a:ext cx="6929667" cy="614720"/>
              </a:xfrm>
              <a:prstGeom prst="rect">
                <a:avLst/>
              </a:prstGeom>
              <a:blipFill>
                <a:blip r:embed="rId8"/>
                <a:stretch>
                  <a:fillRect l="-528" t="-7921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7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5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709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10.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Movimento do barco quando o cachorro anda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73486"/>
            <a:ext cx="6502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cachorro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10,0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está na popa de um barco de 20 kg 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parado, com a proa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margem e perpendicular à margem.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Caminha os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barco, chega na proa e para. </a:t>
            </a:r>
          </a:p>
        </p:txBody>
      </p:sp>
      <p:pic>
        <p:nvPicPr>
          <p:cNvPr id="2056" name="Picture 8" descr="Cachorro Desenho Para Colorir - Ultra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14" y="853885"/>
            <a:ext cx="418572" cy="4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931858" y="664364"/>
            <a:ext cx="177933" cy="833933"/>
          </a:xfrm>
          <a:prstGeom prst="rect">
            <a:avLst/>
          </a:prstGeom>
          <a:solidFill>
            <a:srgbClr val="7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Desenho de barco pintado e colorido por Lili_7 o dia 19 de Março do 2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8"/>
          <a:stretch/>
        </p:blipFill>
        <p:spPr bwMode="auto">
          <a:xfrm>
            <a:off x="6905128" y="1216024"/>
            <a:ext cx="1779962" cy="3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>
            <a:off x="8559800" y="1272457"/>
            <a:ext cx="3720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8058150" y="1382671"/>
            <a:ext cx="501650" cy="167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455674" y="926809"/>
            <a:ext cx="56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m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6705600" y="1540932"/>
            <a:ext cx="2252954" cy="276999"/>
            <a:chOff x="6705600" y="1540932"/>
            <a:chExt cx="2252954" cy="276999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6705600" y="1557866"/>
              <a:ext cx="225295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6787886" y="1540932"/>
              <a:ext cx="400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051406" y="2666425"/>
            <a:ext cx="5257569" cy="1031763"/>
            <a:chOff x="3051406" y="2666425"/>
            <a:chExt cx="5257569" cy="1031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3150831" y="2666425"/>
                  <a:ext cx="4779583" cy="4139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×(2,5+0,5)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+20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×(1,25+0,5)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10+20</m:t>
                            </m:r>
                          </m:den>
                        </m:f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=2,17  </m:t>
                        </m:r>
                        <m:r>
                          <m:rPr>
                            <m:sty m:val="p"/>
                          </m:rPr>
                          <a:rPr lang="pt-BR" sz="1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831" y="2666425"/>
                  <a:ext cx="4779583" cy="413959"/>
                </a:xfrm>
                <a:prstGeom prst="rect">
                  <a:avLst/>
                </a:prstGeom>
                <a:blipFill>
                  <a:blip r:embed="rId4"/>
                  <a:stretch>
                    <a:fillRect l="-383" t="-2941" r="-1020" b="-132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3051406" y="3225045"/>
                  <a:ext cx="5257569" cy="4731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×(0,5+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)+20×(1,25+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+0,5)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10+20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406" y="3225045"/>
                  <a:ext cx="5257569" cy="473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CaixaDeTexto 33"/>
          <p:cNvSpPr txBox="1"/>
          <p:nvPr/>
        </p:nvSpPr>
        <p:spPr>
          <a:xfrm>
            <a:off x="8173458" y="115610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8" name="Agrupar 27"/>
          <p:cNvGrpSpPr/>
          <p:nvPr/>
        </p:nvGrpSpPr>
        <p:grpSpPr>
          <a:xfrm>
            <a:off x="90476" y="1945140"/>
            <a:ext cx="6697410" cy="694981"/>
            <a:chOff x="90476" y="1945140"/>
            <a:chExt cx="6697410" cy="694981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FA2AADD-6F63-43F5-857D-1B4CECFC84D2}"/>
                </a:ext>
              </a:extLst>
            </p:cNvPr>
            <p:cNvGrpSpPr/>
            <p:nvPr/>
          </p:nvGrpSpPr>
          <p:grpSpPr>
            <a:xfrm>
              <a:off x="90476" y="1945140"/>
              <a:ext cx="5135084" cy="694981"/>
              <a:chOff x="106164" y="3259612"/>
              <a:chExt cx="5135084" cy="694981"/>
            </a:xfrm>
          </p:grpSpPr>
          <p:sp>
            <p:nvSpPr>
              <p:cNvPr id="35" name="CaixaDeTexto 34"/>
              <p:cNvSpPr txBox="1"/>
              <p:nvPr/>
            </p:nvSpPr>
            <p:spPr>
              <a:xfrm>
                <a:off x="106164" y="3259612"/>
                <a:ext cx="2372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forças externas se anulam e não há atrito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tângulo 38"/>
                  <p:cNvSpPr/>
                  <p:nvPr/>
                </p:nvSpPr>
                <p:spPr>
                  <a:xfrm>
                    <a:off x="2478392" y="3272034"/>
                    <a:ext cx="955839" cy="68255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9" name="Retângulo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8392" y="3272034"/>
                    <a:ext cx="955839" cy="6825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Seta para a Direita 39"/>
              <p:cNvSpPr/>
              <p:nvPr/>
            </p:nvSpPr>
            <p:spPr>
              <a:xfrm>
                <a:off x="3388562" y="3577728"/>
                <a:ext cx="335953" cy="210834"/>
              </a:xfrm>
              <a:prstGeom prst="rightArrow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tângulo 40"/>
                  <p:cNvSpPr/>
                  <p:nvPr/>
                </p:nvSpPr>
                <p:spPr>
                  <a:xfrm>
                    <a:off x="3709996" y="3423138"/>
                    <a:ext cx="1531252" cy="4047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Retângulo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9996" y="3423138"/>
                    <a:ext cx="1531252" cy="4047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0606" b="-15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112684" y="2138869"/>
                  <a:ext cx="1675202" cy="338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684" y="2138869"/>
                  <a:ext cx="1675202" cy="338426"/>
                </a:xfrm>
                <a:prstGeom prst="rect">
                  <a:avLst/>
                </a:prstGeom>
                <a:blipFill>
                  <a:blip r:embed="rId10"/>
                  <a:stretch>
                    <a:fillRect l="-2555" t="-23636" r="-2190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Agrupar 25"/>
          <p:cNvGrpSpPr/>
          <p:nvPr/>
        </p:nvGrpSpPr>
        <p:grpSpPr>
          <a:xfrm>
            <a:off x="7272961" y="2154040"/>
            <a:ext cx="1658897" cy="369332"/>
            <a:chOff x="7272961" y="2154040"/>
            <a:chExt cx="1658897" cy="369332"/>
          </a:xfrm>
        </p:grpSpPr>
        <p:sp>
          <p:nvSpPr>
            <p:cNvPr id="43" name="Seta para a Direita 42"/>
            <p:cNvSpPr/>
            <p:nvPr/>
          </p:nvSpPr>
          <p:spPr>
            <a:xfrm>
              <a:off x="7272961" y="2274018"/>
              <a:ext cx="383516" cy="170108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7680746" y="2154040"/>
                  <a:ext cx="1251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746" y="2154040"/>
                  <a:ext cx="125111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157364D-D4F9-4116-92E9-AD9E182F9446}"/>
              </a:ext>
            </a:extLst>
          </p:cNvPr>
          <p:cNvGrpSpPr/>
          <p:nvPr/>
        </p:nvGrpSpPr>
        <p:grpSpPr>
          <a:xfrm>
            <a:off x="-33345" y="4157750"/>
            <a:ext cx="9050454" cy="473143"/>
            <a:chOff x="-29630" y="3977261"/>
            <a:chExt cx="9050454" cy="473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140306" y="3977261"/>
                  <a:ext cx="3001306" cy="4731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+35+20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306" y="3977261"/>
                  <a:ext cx="3001306" cy="4731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-29630" y="4029166"/>
                  <a:ext cx="1169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630" y="4029166"/>
                  <a:ext cx="116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4035866" y="4065240"/>
                  <a:ext cx="2222057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866" y="4065240"/>
                  <a:ext cx="2222057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370" r="-822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6201360" y="4065240"/>
                  <a:ext cx="1630717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5,1−40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360" y="4065240"/>
                  <a:ext cx="1630717" cy="246221"/>
                </a:xfrm>
                <a:prstGeom prst="rect">
                  <a:avLst/>
                </a:prstGeom>
                <a:blipFill>
                  <a:blip r:embed="rId1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/>
                <p:cNvSpPr txBox="1"/>
                <p:nvPr/>
              </p:nvSpPr>
              <p:spPr>
                <a:xfrm>
                  <a:off x="7992680" y="4090721"/>
                  <a:ext cx="1028144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,84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9" name="CaixaDe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680" y="4090721"/>
                  <a:ext cx="1028144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4734" r="-236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aixaDeTexto 43"/>
          <p:cNvSpPr txBox="1"/>
          <p:nvPr/>
        </p:nvSpPr>
        <p:spPr>
          <a:xfrm>
            <a:off x="1815140" y="4540869"/>
            <a:ext cx="59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cachorro vai estar 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+ 0,5 da margem, ou seja: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1,34 m</a:t>
            </a:r>
          </a:p>
        </p:txBody>
      </p:sp>
      <p:grpSp>
        <p:nvGrpSpPr>
          <p:cNvPr id="52" name="Agrupar 51"/>
          <p:cNvGrpSpPr/>
          <p:nvPr/>
        </p:nvGrpSpPr>
        <p:grpSpPr>
          <a:xfrm>
            <a:off x="8110654" y="555784"/>
            <a:ext cx="821204" cy="338554"/>
            <a:chOff x="8110654" y="555784"/>
            <a:chExt cx="821204" cy="338554"/>
          </a:xfrm>
        </p:grpSpPr>
        <p:cxnSp>
          <p:nvCxnSpPr>
            <p:cNvPr id="50" name="Conector de Seta Reta 49"/>
            <p:cNvCxnSpPr/>
            <p:nvPr/>
          </p:nvCxnSpPr>
          <p:spPr>
            <a:xfrm>
              <a:off x="8110654" y="853885"/>
              <a:ext cx="8212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8368125" y="555784"/>
              <a:ext cx="3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</a:t>
              </a: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5ED7258-5EF0-446F-8B99-25BA19A37D9B}"/>
              </a:ext>
            </a:extLst>
          </p:cNvPr>
          <p:cNvSpPr txBox="1"/>
          <p:nvPr/>
        </p:nvSpPr>
        <p:spPr>
          <a:xfrm>
            <a:off x="34209" y="1148776"/>
            <a:ext cx="5858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centro de massa do sistema se move durante a caminhada?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Onde está o cachorro no final?</a:t>
            </a:r>
            <a:endParaRPr lang="pt-BR" sz="1600" dirty="0"/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81449F20-5C86-4C0B-B1BA-6455CF78E1EE}"/>
              </a:ext>
            </a:extLst>
          </p:cNvPr>
          <p:cNvSpPr/>
          <p:nvPr/>
        </p:nvSpPr>
        <p:spPr>
          <a:xfrm>
            <a:off x="5796650" y="845972"/>
            <a:ext cx="705896" cy="545231"/>
          </a:xfrm>
          <a:prstGeom prst="wedgeRectCallout">
            <a:avLst>
              <a:gd name="adj1" fmla="val 145491"/>
              <a:gd name="adj2" fmla="val 6842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Sem atrito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76130A-9D40-47F7-9F28-C436B4C736CC}"/>
              </a:ext>
            </a:extLst>
          </p:cNvPr>
          <p:cNvSpPr txBox="1"/>
          <p:nvPr/>
        </p:nvSpPr>
        <p:spPr>
          <a:xfrm>
            <a:off x="2254072" y="1682533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= 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barco+cachorro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E76C08EB-F8EF-4E33-A9D3-338972C30AB4}"/>
                  </a:ext>
                </a:extLst>
              </p:cNvPr>
              <p:cNvSpPr txBox="1"/>
              <p:nvPr/>
            </p:nvSpPr>
            <p:spPr>
              <a:xfrm>
                <a:off x="7134192" y="1520997"/>
                <a:ext cx="38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E76C08EB-F8EF-4E33-A9D3-338972C3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192" y="1520997"/>
                <a:ext cx="38704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69763AB-8062-475B-99FA-1F14456AC8F8}"/>
                  </a:ext>
                </a:extLst>
              </p:cNvPr>
              <p:cNvSpPr txBox="1"/>
              <p:nvPr/>
            </p:nvSpPr>
            <p:spPr>
              <a:xfrm>
                <a:off x="7441277" y="1517400"/>
                <a:ext cx="48913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69763AB-8062-475B-99FA-1F14456AC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77" y="1517400"/>
                <a:ext cx="489137" cy="381515"/>
              </a:xfrm>
              <a:prstGeom prst="rect">
                <a:avLst/>
              </a:prstGeom>
              <a:blipFill>
                <a:blip r:embed="rId18"/>
                <a:stretch>
                  <a:fillRect r="-7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C313F8D-491C-474B-8B27-E00B9D6BD994}"/>
              </a:ext>
            </a:extLst>
          </p:cNvPr>
          <p:cNvCxnSpPr/>
          <p:nvPr/>
        </p:nvCxnSpPr>
        <p:spPr>
          <a:xfrm>
            <a:off x="7287734" y="1174490"/>
            <a:ext cx="0" cy="44993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9C428CCF-2145-4E1A-9896-51494CC611F7}"/>
              </a:ext>
            </a:extLst>
          </p:cNvPr>
          <p:cNvSpPr/>
          <p:nvPr/>
        </p:nvSpPr>
        <p:spPr>
          <a:xfrm>
            <a:off x="7573360" y="1269033"/>
            <a:ext cx="99667" cy="109317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1E33EE6D-E795-46CF-8ECD-DA8447B00C98}"/>
              </a:ext>
            </a:extLst>
          </p:cNvPr>
          <p:cNvCxnSpPr/>
          <p:nvPr/>
        </p:nvCxnSpPr>
        <p:spPr>
          <a:xfrm>
            <a:off x="7623148" y="1403636"/>
            <a:ext cx="0" cy="216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68940" y="2652543"/>
            <a:ext cx="2406669" cy="898424"/>
            <a:chOff x="68940" y="2652543"/>
            <a:chExt cx="2406669" cy="898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68940" y="2677808"/>
                  <a:ext cx="2061004" cy="4888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" y="2677808"/>
                  <a:ext cx="2061004" cy="4888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208728" y="3270309"/>
                  <a:ext cx="1863155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𝐶𝑀𝑏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𝑝𝑟𝑜𝑎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=1,25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8" y="3270309"/>
                  <a:ext cx="1863155" cy="269946"/>
                </a:xfrm>
                <a:prstGeom prst="rect">
                  <a:avLst/>
                </a:prstGeom>
                <a:blipFill>
                  <a:blip r:embed="rId20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have Direita 5"/>
            <p:cNvSpPr/>
            <p:nvPr/>
          </p:nvSpPr>
          <p:spPr>
            <a:xfrm>
              <a:off x="2146053" y="2652543"/>
              <a:ext cx="329556" cy="898424"/>
            </a:xfrm>
            <a:prstGeom prst="rightBrace">
              <a:avLst>
                <a:gd name="adj1" fmla="val 8333"/>
                <a:gd name="adj2" fmla="val 5075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661147" y="297825"/>
            <a:ext cx="1472520" cy="2238533"/>
            <a:chOff x="5708869" y="297825"/>
            <a:chExt cx="1472520" cy="2238533"/>
          </a:xfrm>
        </p:grpSpPr>
        <p:sp>
          <p:nvSpPr>
            <p:cNvPr id="2" name="Texto Explicativo em Elipse 1"/>
            <p:cNvSpPr/>
            <p:nvPr/>
          </p:nvSpPr>
          <p:spPr>
            <a:xfrm>
              <a:off x="5708869" y="297825"/>
              <a:ext cx="801815" cy="556060"/>
            </a:xfrm>
            <a:prstGeom prst="wedgeEllipseCallout">
              <a:avLst>
                <a:gd name="adj1" fmla="val 79301"/>
                <a:gd name="adj2" fmla="val 288442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6567118" y="2131567"/>
                  <a:ext cx="614271" cy="404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118" y="2131567"/>
                  <a:ext cx="614271" cy="40479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09B8FAB-826D-E455-10E5-C19F0CFB0CFD}"/>
              </a:ext>
            </a:extLst>
          </p:cNvPr>
          <p:cNvSpPr/>
          <p:nvPr/>
        </p:nvSpPr>
        <p:spPr>
          <a:xfrm>
            <a:off x="149013" y="3797203"/>
            <a:ext cx="1863155" cy="448526"/>
          </a:xfrm>
          <a:prstGeom prst="wedgeRectCallout">
            <a:avLst>
              <a:gd name="adj1" fmla="val -13562"/>
              <a:gd name="adj2" fmla="val -11166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Certifique-se que entende isto.</a:t>
            </a:r>
          </a:p>
        </p:txBody>
      </p:sp>
    </p:spTree>
    <p:extLst>
      <p:ext uri="{BB962C8B-B14F-4D97-AF65-F5344CB8AC3E}">
        <p14:creationId xmlns:p14="http://schemas.microsoft.com/office/powerpoint/2010/main" val="42094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0.05156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3457E-6 L -0.04896 0.001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51873"/>
            <a:ext cx="8930640" cy="1594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Ricardo,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78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e Judite, que é mais leve, estão sentados em uma canoa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passeando numa lagoa. Seus assentos estão separados por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2,9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localizados simetricamente em relação ao centro da canoa. Quando a canoa está em repouso em águas paradas, eles trocam de lugar e a canoa se desloca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cm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 um toco submerso.</a:t>
            </a: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massa de Judite.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3546"/>
            <a:ext cx="7772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13: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movimento do barco se calcula a massa de uma das pessoas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6834336" y="1413071"/>
            <a:ext cx="2244054" cy="902703"/>
            <a:chOff x="6834336" y="1522955"/>
            <a:chExt cx="2244054" cy="902703"/>
          </a:xfrm>
        </p:grpSpPr>
        <p:grpSp>
          <p:nvGrpSpPr>
            <p:cNvPr id="9" name="Agrupar 8"/>
            <p:cNvGrpSpPr/>
            <p:nvPr/>
          </p:nvGrpSpPr>
          <p:grpSpPr>
            <a:xfrm>
              <a:off x="7312204" y="1858069"/>
              <a:ext cx="1090653" cy="279667"/>
              <a:chOff x="4569002" y="2213718"/>
              <a:chExt cx="2089606" cy="539642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4785360" y="2387600"/>
                <a:ext cx="1656080" cy="365760"/>
              </a:xfrm>
              <a:prstGeom prst="rect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Triângulo isósceles 5"/>
              <p:cNvSpPr/>
              <p:nvPr/>
            </p:nvSpPr>
            <p:spPr>
              <a:xfrm rot="18880975">
                <a:off x="6265579" y="2350473"/>
                <a:ext cx="528249" cy="257808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Triângulo isósceles 7"/>
              <p:cNvSpPr/>
              <p:nvPr/>
            </p:nvSpPr>
            <p:spPr>
              <a:xfrm rot="2746589">
                <a:off x="4434773" y="2347947"/>
                <a:ext cx="527271" cy="258814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6834336" y="1531292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336" y="1531292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7146889" y="1685653"/>
              <a:ext cx="1931501" cy="740005"/>
              <a:chOff x="6069824" y="3503596"/>
              <a:chExt cx="1931501" cy="740005"/>
            </a:xfrm>
          </p:grpSpPr>
          <p:cxnSp>
            <p:nvCxnSpPr>
              <p:cNvPr id="10" name="Conector reto 9"/>
              <p:cNvCxnSpPr/>
              <p:nvPr/>
            </p:nvCxnSpPr>
            <p:spPr>
              <a:xfrm flipH="1" flipV="1">
                <a:off x="6069825" y="3503596"/>
                <a:ext cx="1" cy="42994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6069824" y="3933538"/>
                <a:ext cx="1931501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7475851" y="3874269"/>
                    <a:ext cx="2754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5851" y="3874269"/>
                    <a:ext cx="27540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62222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074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504" y="1571954"/>
              <a:ext cx="267758" cy="37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Matriz Bordado Boneca Palito | Matrizes Bordados Eletronic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14567" r="26368" b="13185"/>
            <a:stretch/>
          </p:blipFill>
          <p:spPr bwMode="auto">
            <a:xfrm>
              <a:off x="7228088" y="1522955"/>
              <a:ext cx="255994" cy="40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Agrupar 16"/>
          <p:cNvGrpSpPr/>
          <p:nvPr/>
        </p:nvGrpSpPr>
        <p:grpSpPr>
          <a:xfrm>
            <a:off x="6834336" y="2233847"/>
            <a:ext cx="2244054" cy="953635"/>
            <a:chOff x="6685867" y="3545002"/>
            <a:chExt cx="2244054" cy="953635"/>
          </a:xfrm>
        </p:grpSpPr>
        <p:grpSp>
          <p:nvGrpSpPr>
            <p:cNvPr id="22" name="Agrupar 21"/>
            <p:cNvGrpSpPr/>
            <p:nvPr/>
          </p:nvGrpSpPr>
          <p:grpSpPr>
            <a:xfrm>
              <a:off x="7510870" y="3871779"/>
              <a:ext cx="1090653" cy="279667"/>
              <a:chOff x="4569002" y="2213718"/>
              <a:chExt cx="2089606" cy="539642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4785360" y="2387600"/>
                <a:ext cx="1656080" cy="365760"/>
              </a:xfrm>
              <a:prstGeom prst="rect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riângulo isósceles 30"/>
              <p:cNvSpPr/>
              <p:nvPr/>
            </p:nvSpPr>
            <p:spPr>
              <a:xfrm rot="18880975">
                <a:off x="6265579" y="2350473"/>
                <a:ext cx="528249" cy="257808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Triângulo isósceles 31"/>
              <p:cNvSpPr/>
              <p:nvPr/>
            </p:nvSpPr>
            <p:spPr>
              <a:xfrm rot="2746589">
                <a:off x="4434773" y="2347947"/>
                <a:ext cx="527271" cy="258814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6685867" y="3545002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867" y="3545002"/>
                  <a:ext cx="275401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Agrupar 23"/>
            <p:cNvGrpSpPr/>
            <p:nvPr/>
          </p:nvGrpSpPr>
          <p:grpSpPr>
            <a:xfrm>
              <a:off x="6998420" y="3699363"/>
              <a:ext cx="1931501" cy="799274"/>
              <a:chOff x="6069824" y="3503596"/>
              <a:chExt cx="1931501" cy="799274"/>
            </a:xfrm>
          </p:grpSpPr>
          <p:cxnSp>
            <p:nvCxnSpPr>
              <p:cNvPr id="27" name="Conector reto 26"/>
              <p:cNvCxnSpPr/>
              <p:nvPr/>
            </p:nvCxnSpPr>
            <p:spPr>
              <a:xfrm flipH="1" flipV="1">
                <a:off x="6069825" y="3503596"/>
                <a:ext cx="1" cy="42994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6069824" y="3933538"/>
                <a:ext cx="1931501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7432380" y="3933538"/>
                    <a:ext cx="2754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9" name="CaixaDeTexto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2380" y="3933538"/>
                    <a:ext cx="27540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6222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378" y="3596226"/>
              <a:ext cx="267758" cy="37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Matriz Bordado Boneca Palito | Matrizes Bordados Eletronic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14567" r="26368" b="13185"/>
            <a:stretch/>
          </p:blipFill>
          <p:spPr bwMode="auto">
            <a:xfrm>
              <a:off x="8415731" y="3559427"/>
              <a:ext cx="255994" cy="40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Agrupar 34"/>
          <p:cNvGrpSpPr/>
          <p:nvPr/>
        </p:nvGrpSpPr>
        <p:grpSpPr>
          <a:xfrm>
            <a:off x="7146891" y="2374886"/>
            <a:ext cx="461218" cy="291341"/>
            <a:chOff x="7146891" y="2374886"/>
            <a:chExt cx="461218" cy="291341"/>
          </a:xfrm>
        </p:grpSpPr>
        <p:cxnSp>
          <p:nvCxnSpPr>
            <p:cNvPr id="34" name="Conector de Seta Reta 33"/>
            <p:cNvCxnSpPr/>
            <p:nvPr/>
          </p:nvCxnSpPr>
          <p:spPr>
            <a:xfrm>
              <a:off x="7146891" y="2666227"/>
              <a:ext cx="4612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7302384" y="2374886"/>
                  <a:ext cx="196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384" y="2374886"/>
                  <a:ext cx="1965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1875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Elipse 35"/>
          <p:cNvSpPr/>
          <p:nvPr/>
        </p:nvSpPr>
        <p:spPr>
          <a:xfrm>
            <a:off x="7772265" y="1853506"/>
            <a:ext cx="143934" cy="1185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8119519" y="2666227"/>
            <a:ext cx="143934" cy="1185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05201A7-C0D1-4B3D-8978-EE1D8B91252E}"/>
              </a:ext>
            </a:extLst>
          </p:cNvPr>
          <p:cNvGrpSpPr/>
          <p:nvPr/>
        </p:nvGrpSpPr>
        <p:grpSpPr>
          <a:xfrm>
            <a:off x="39616" y="2676964"/>
            <a:ext cx="7212173" cy="1151235"/>
            <a:chOff x="-38982" y="2134812"/>
            <a:chExt cx="7212173" cy="1151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-38982" y="2165969"/>
                  <a:ext cx="2876624" cy="5187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982" y="2165969"/>
                  <a:ext cx="2876624" cy="5187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510658" y="2134812"/>
                  <a:ext cx="4662533" cy="539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1,45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×2,9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32+78+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658" y="2134812"/>
                  <a:ext cx="4662533" cy="5391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147263" y="2745514"/>
                  <a:ext cx="4859641" cy="540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32 ( </m:t>
                            </m:r>
                            <m:r>
                              <a:rPr lang="pt-BR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1,45+</m:t>
                            </m:r>
                            <m:r>
                              <a:rPr lang="pt-BR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)+78×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(2,9+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32+78+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63" y="2745514"/>
                  <a:ext cx="4859641" cy="5405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6A6F444-91BC-454B-95F0-E437603EFA47}"/>
              </a:ext>
            </a:extLst>
          </p:cNvPr>
          <p:cNvGrpSpPr/>
          <p:nvPr/>
        </p:nvGrpSpPr>
        <p:grpSpPr>
          <a:xfrm>
            <a:off x="140542" y="2025943"/>
            <a:ext cx="3437801" cy="670761"/>
            <a:chOff x="140542" y="2025943"/>
            <a:chExt cx="3437801" cy="670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140542" y="2025943"/>
                  <a:ext cx="1956305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2" y="2025943"/>
                  <a:ext cx="1956305" cy="6707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307482" y="2191273"/>
                  <a:ext cx="1270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482" y="2191273"/>
                  <a:ext cx="127086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846" r="-2885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C1AAA15-0312-4E04-A3C4-F17DD4C576D4}"/>
              </a:ext>
            </a:extLst>
          </p:cNvPr>
          <p:cNvGrpSpPr/>
          <p:nvPr/>
        </p:nvGrpSpPr>
        <p:grpSpPr>
          <a:xfrm>
            <a:off x="3733836" y="2081062"/>
            <a:ext cx="3375901" cy="387210"/>
            <a:chOff x="3733836" y="2081062"/>
            <a:chExt cx="3375901" cy="387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3733836" y="2191273"/>
                  <a:ext cx="1172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Se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36" y="2191273"/>
                  <a:ext cx="1172244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646" r="-312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439408" y="2081062"/>
                  <a:ext cx="1670329" cy="338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408" y="2081062"/>
                  <a:ext cx="1670329" cy="338426"/>
                </a:xfrm>
                <a:prstGeom prst="rect">
                  <a:avLst/>
                </a:prstGeom>
                <a:blipFill>
                  <a:blip r:embed="rId15"/>
                  <a:stretch>
                    <a:fillRect l="-1095" t="-1786" r="-1825" b="-17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Seta para a Direita 48"/>
            <p:cNvSpPr/>
            <p:nvPr/>
          </p:nvSpPr>
          <p:spPr>
            <a:xfrm>
              <a:off x="5034573" y="2225044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46DECA3-53F3-4814-9CA2-DCFA43EA493A}"/>
              </a:ext>
            </a:extLst>
          </p:cNvPr>
          <p:cNvGrpSpPr/>
          <p:nvPr/>
        </p:nvGrpSpPr>
        <p:grpSpPr>
          <a:xfrm>
            <a:off x="-38982" y="3957309"/>
            <a:ext cx="2118738" cy="338554"/>
            <a:chOff x="-38982" y="3957309"/>
            <a:chExt cx="211873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 49"/>
                <p:cNvSpPr/>
                <p:nvPr/>
              </p:nvSpPr>
              <p:spPr>
                <a:xfrm>
                  <a:off x="-38982" y="3957309"/>
                  <a:ext cx="12210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c/</a:t>
                  </a:r>
                </a:p>
              </p:txBody>
            </p:sp>
          </mc:Choice>
          <mc:Fallback xmlns="">
            <p:sp>
              <p:nvSpPr>
                <p:cNvPr id="50" name="Retângulo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982" y="3957309"/>
                  <a:ext cx="1221040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5357" r="-1500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146295" y="4003476"/>
                  <a:ext cx="93346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=0,4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95" y="4003476"/>
                  <a:ext cx="933461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4575" r="-1961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5F8C746-EF46-44E0-B0F8-00F5CB1B48AE}"/>
              </a:ext>
            </a:extLst>
          </p:cNvPr>
          <p:cNvGrpSpPr/>
          <p:nvPr/>
        </p:nvGrpSpPr>
        <p:grpSpPr>
          <a:xfrm>
            <a:off x="1367202" y="3947595"/>
            <a:ext cx="7776798" cy="851553"/>
            <a:chOff x="1367202" y="3947595"/>
            <a:chExt cx="7776798" cy="851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2335534" y="3947595"/>
                  <a:ext cx="6808466" cy="388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×1,45+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×2,9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32(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1,45+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)+78×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(2,9+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534" y="3947595"/>
                  <a:ext cx="6808466" cy="388761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1367202" y="4410387"/>
                  <a:ext cx="4086568" cy="388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46,4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226,2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9,2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31,2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3,3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202" y="4410387"/>
                  <a:ext cx="4086568" cy="388761"/>
                </a:xfrm>
                <a:prstGeom prst="rect">
                  <a:avLst/>
                </a:prstGeom>
                <a:blipFill>
                  <a:blip r:embed="rId1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Seta para a Direita 53"/>
            <p:cNvSpPr/>
            <p:nvPr/>
          </p:nvSpPr>
          <p:spPr>
            <a:xfrm>
              <a:off x="5639526" y="4499350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6223636" y="4410387"/>
                  <a:ext cx="1359859" cy="38876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=55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36" y="4410387"/>
                  <a:ext cx="1359859" cy="388761"/>
                </a:xfrm>
                <a:prstGeom prst="rect">
                  <a:avLst/>
                </a:prstGeom>
                <a:blipFill>
                  <a:blip r:embed="rId2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657D2AE-37E6-4725-91AC-9B154FA5F5EA}"/>
              </a:ext>
            </a:extLst>
          </p:cNvPr>
          <p:cNvGrpSpPr/>
          <p:nvPr/>
        </p:nvGrpSpPr>
        <p:grpSpPr>
          <a:xfrm>
            <a:off x="7909802" y="1636295"/>
            <a:ext cx="437812" cy="1665708"/>
            <a:chOff x="7909802" y="1636295"/>
            <a:chExt cx="437812" cy="1665708"/>
          </a:xfrm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D69BF950-DB98-426F-A666-C11310D34B80}"/>
                </a:ext>
              </a:extLst>
            </p:cNvPr>
            <p:cNvCxnSpPr/>
            <p:nvPr/>
          </p:nvCxnSpPr>
          <p:spPr>
            <a:xfrm>
              <a:off x="7988968" y="1636295"/>
              <a:ext cx="0" cy="141170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2F7AA6D0-85D7-48F7-8F79-802BE228BBD6}"/>
                    </a:ext>
                  </a:extLst>
                </p:cNvPr>
                <p:cNvSpPr txBox="1"/>
                <p:nvPr/>
              </p:nvSpPr>
              <p:spPr>
                <a:xfrm>
                  <a:off x="7909802" y="3025004"/>
                  <a:ext cx="4378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2F7AA6D0-85D7-48F7-8F79-802BE228B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802" y="3025004"/>
                  <a:ext cx="437812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7042" r="-5634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o Explicativo em Elipse 3"/>
          <p:cNvSpPr/>
          <p:nvPr/>
        </p:nvSpPr>
        <p:spPr>
          <a:xfrm>
            <a:off x="6709989" y="3248771"/>
            <a:ext cx="1037981" cy="597482"/>
          </a:xfrm>
          <a:prstGeom prst="wedgeEllipseCallout">
            <a:avLst>
              <a:gd name="adj1" fmla="val 16459"/>
              <a:gd name="adj2" fmla="val -13908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0,4 m</a:t>
            </a:r>
          </a:p>
        </p:txBody>
      </p:sp>
    </p:spTree>
    <p:extLst>
      <p:ext uri="{BB962C8B-B14F-4D97-AF65-F5344CB8AC3E}">
        <p14:creationId xmlns:p14="http://schemas.microsoft.com/office/powerpoint/2010/main" val="38381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8779" y="599280"/>
          <a:ext cx="2145221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314440" imgH="1276200" progId="Word.Picture.8">
                  <p:embed/>
                </p:oleObj>
              </mc:Choice>
              <mc:Fallback>
                <p:oleObj name="Picture" r:id="rId2" imgW="2314440" imgH="1276200" progId="Word.Picture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779" y="599280"/>
                        <a:ext cx="2145221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329558"/>
            <a:ext cx="7288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Homem de massa </a:t>
            </a: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mulher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sobre plataforma móvel de massa </a:t>
            </a: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rodas rolam sem escorregar, mas sem atrito com os eixos.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ilustra a definição das grandezas e coordenadas relevantes: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distância da plataforma móvel até a plataforma fixa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tamanho da plataforma móvel 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mulher até a ponta da plataforma móvel mais perto da fixa</a:t>
            </a:r>
          </a:p>
          <a:p>
            <a:pPr lvl="1" algn="just"/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homem até a extremidade oposta.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Plataforma móvel parada e encostada na plataforma fixa 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0),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o homem e a mulher partem das extremidades e se aproximam.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33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15: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Movimento da plataforma móvel se 2 pessoas se deslocam sobre ela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2722" y="2570313"/>
            <a:ext cx="7649518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Explique por que a plataforma móvel não se desloca quando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mulher vai em direção ao homem e ele permanece parado.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722" y="3195439"/>
            <a:ext cx="709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plataforma não se desloca porque está encostada na parede 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98C691-7C51-4724-93EA-2D191A26B21C}"/>
              </a:ext>
            </a:extLst>
          </p:cNvPr>
          <p:cNvSpPr txBox="1"/>
          <p:nvPr/>
        </p:nvSpPr>
        <p:spPr>
          <a:xfrm>
            <a:off x="112722" y="3667167"/>
            <a:ext cx="86567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plataforma fixa tem que fazer uma força sobre a móvel para que ela fique parada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apesar do empurrão do pé da mulher sobre a plataforma.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Pensando no CM do sistema mulher mais plataforma,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 se desloca para a direita por causa dessa força externa.</a:t>
            </a:r>
            <a:endParaRPr lang="pt-BR" sz="1600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84D3B8B-5E73-8628-0C51-5BEAE1201DED}"/>
              </a:ext>
            </a:extLst>
          </p:cNvPr>
          <p:cNvGrpSpPr/>
          <p:nvPr/>
        </p:nvGrpSpPr>
        <p:grpSpPr>
          <a:xfrm>
            <a:off x="7031439" y="1869440"/>
            <a:ext cx="2010961" cy="518001"/>
            <a:chOff x="7031439" y="1869440"/>
            <a:chExt cx="2010961" cy="518001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F6928181-0DAD-4F0E-E1DC-C1E72D08D674}"/>
                </a:ext>
              </a:extLst>
            </p:cNvPr>
            <p:cNvCxnSpPr/>
            <p:nvPr/>
          </p:nvCxnSpPr>
          <p:spPr>
            <a:xfrm>
              <a:off x="7084907" y="1950720"/>
              <a:ext cx="19574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B9D4DB9-BA7A-7B7D-6A65-9851CC592667}"/>
                    </a:ext>
                  </a:extLst>
                </p:cNvPr>
                <p:cNvSpPr txBox="1"/>
                <p:nvPr/>
              </p:nvSpPr>
              <p:spPr>
                <a:xfrm>
                  <a:off x="8546000" y="2048887"/>
                  <a:ext cx="4470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B9D4DB9-BA7A-7B7D-6A65-9851CC59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000" y="2048887"/>
                  <a:ext cx="447040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9D1987A-1EFE-966F-8A0E-A820E64C6388}"/>
                </a:ext>
              </a:extLst>
            </p:cNvPr>
            <p:cNvSpPr txBox="1"/>
            <p:nvPr/>
          </p:nvSpPr>
          <p:spPr>
            <a:xfrm>
              <a:off x="7031439" y="2014652"/>
              <a:ext cx="44704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D98C3879-9851-B936-8090-1AF8C38589A4}"/>
                </a:ext>
              </a:extLst>
            </p:cNvPr>
            <p:cNvCxnSpPr/>
            <p:nvPr/>
          </p:nvCxnSpPr>
          <p:spPr>
            <a:xfrm>
              <a:off x="7212330" y="1869440"/>
              <a:ext cx="0" cy="1794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82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745"/>
            <a:ext cx="76962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posição da plataforma em função da posição do homem,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a mulher fica parada, e mostre que nessa situação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plataforma móvel sempre se descola da plataforma fixa.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6858000" y="653766"/>
            <a:ext cx="2286000" cy="1255712"/>
            <a:chOff x="4683125" y="2421288"/>
            <a:chExt cx="2286000" cy="1255712"/>
          </a:xfrm>
        </p:grpSpPr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4683125" y="33341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4911725" y="33341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4911725" y="36770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5140325" y="3334100"/>
              <a:ext cx="1600200" cy="114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4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6397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5483225" y="2762600"/>
              <a:ext cx="4763" cy="233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5368925" y="2995963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5487988" y="29959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5426075" y="264830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487988" y="2880075"/>
              <a:ext cx="114300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6292850" y="2765775"/>
              <a:ext cx="3175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292850" y="2995963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6176963" y="2995963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flipH="1">
              <a:off x="6238875" y="2651475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6176963" y="2883250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372100" y="3226150"/>
              <a:ext cx="230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5440363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176963" y="3110263"/>
              <a:ext cx="115887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292850" y="31102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545138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913313" y="3226150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913313" y="2880075"/>
              <a:ext cx="230187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143500" y="2651475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5143500" y="2880075"/>
              <a:ext cx="344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6292850" y="2880075"/>
              <a:ext cx="458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6419850" y="2648300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kumimoji="0" lang="pt-BR" altLang="pt-BR" sz="1400" b="0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5143500" y="2535588"/>
              <a:ext cx="1608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10800" rIns="18000" bIns="1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blipFill>
                  <a:blip r:embed="rId2"/>
                  <a:stretch>
                    <a:fillRect l="-10811" b="-7895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CaixaDeTexto 36"/>
          <p:cNvSpPr txBox="1"/>
          <p:nvPr/>
        </p:nvSpPr>
        <p:spPr>
          <a:xfrm>
            <a:off x="3654367" y="1511601"/>
            <a:ext cx="3089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 posição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16129" y="1971997"/>
                <a:ext cx="2876624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9" y="1971997"/>
                <a:ext cx="2876624" cy="522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419717" y="1953210"/>
                <a:ext cx="3448012" cy="559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𝑎𝑛𝑡𝑒𝑠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717" y="1953210"/>
                <a:ext cx="3448012" cy="559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6129" y="2659186"/>
                <a:ext cx="5192184" cy="559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𝑑𝑒𝑝𝑜𝑖𝑠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9" y="2659186"/>
                <a:ext cx="5192184" cy="559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-628" y="3349752"/>
                <a:ext cx="12784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8" y="3349752"/>
                <a:ext cx="127842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078240" y="3327276"/>
                <a:ext cx="6306342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/2)=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+ℓ−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+ℓ/2)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40" y="3327276"/>
                <a:ext cx="6306342" cy="357534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293459" y="3841183"/>
                <a:ext cx="3109697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9" y="3841183"/>
                <a:ext cx="3109697" cy="357534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726111" y="3816742"/>
                <a:ext cx="2871491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11" y="3816742"/>
                <a:ext cx="2871491" cy="375167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97195" y="4252549"/>
                <a:ext cx="1631601" cy="5361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" y="4252549"/>
                <a:ext cx="1631601" cy="5361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183BE122-4136-4F9A-BBEA-B84AA12C208D}"/>
              </a:ext>
            </a:extLst>
          </p:cNvPr>
          <p:cNvGrpSpPr/>
          <p:nvPr/>
        </p:nvGrpSpPr>
        <p:grpSpPr>
          <a:xfrm>
            <a:off x="97195" y="1016359"/>
            <a:ext cx="3112543" cy="596253"/>
            <a:chOff x="140542" y="2025943"/>
            <a:chExt cx="3112543" cy="596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65A9E846-F6F3-48A1-9A9C-61A1491A2404}"/>
                    </a:ext>
                  </a:extLst>
                </p:cNvPr>
                <p:cNvSpPr txBox="1"/>
                <p:nvPr/>
              </p:nvSpPr>
              <p:spPr>
                <a:xfrm>
                  <a:off x="140542" y="2025943"/>
                  <a:ext cx="1831847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</m:sub>
                            </m:sSub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65A9E846-F6F3-48A1-9A9C-61A1491A2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2" y="2025943"/>
                  <a:ext cx="1831847" cy="5962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2D97C2AF-7A1B-4704-9842-3357D798AE80}"/>
                    </a:ext>
                  </a:extLst>
                </p:cNvPr>
                <p:cNvSpPr txBox="1"/>
                <p:nvPr/>
              </p:nvSpPr>
              <p:spPr>
                <a:xfrm>
                  <a:off x="2130342" y="2203493"/>
                  <a:ext cx="11227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2D97C2AF-7A1B-4704-9842-3357D798A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342" y="2203493"/>
                  <a:ext cx="11227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3243" r="-2162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A5205281-6C99-4F6A-9669-E82B5D424375}"/>
              </a:ext>
            </a:extLst>
          </p:cNvPr>
          <p:cNvGrpSpPr/>
          <p:nvPr/>
        </p:nvGrpSpPr>
        <p:grpSpPr>
          <a:xfrm>
            <a:off x="3631680" y="1065507"/>
            <a:ext cx="3179693" cy="356432"/>
            <a:chOff x="3733836" y="2081062"/>
            <a:chExt cx="3179693" cy="356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773B65C5-1294-423A-A30B-3B3376844CB9}"/>
                    </a:ext>
                  </a:extLst>
                </p:cNvPr>
                <p:cNvSpPr txBox="1"/>
                <p:nvPr/>
              </p:nvSpPr>
              <p:spPr>
                <a:xfrm>
                  <a:off x="3733836" y="2191273"/>
                  <a:ext cx="102027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773B65C5-1294-423A-A30B-3B3376844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36" y="2191273"/>
                  <a:ext cx="1020279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790" r="-359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391DB0BC-2386-42EE-8864-1C1B009B0CB8}"/>
                    </a:ext>
                  </a:extLst>
                </p:cNvPr>
                <p:cNvSpPr txBox="1"/>
                <p:nvPr/>
              </p:nvSpPr>
              <p:spPr>
                <a:xfrm>
                  <a:off x="5439408" y="2081062"/>
                  <a:ext cx="1474121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391DB0BC-2386-42EE-8864-1C1B009B0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408" y="2081062"/>
                  <a:ext cx="1474121" cy="300788"/>
                </a:xfrm>
                <a:prstGeom prst="rect">
                  <a:avLst/>
                </a:prstGeom>
                <a:blipFill>
                  <a:blip r:embed="rId14"/>
                  <a:stretch>
                    <a:fillRect l="-1660" t="-2041" r="-1660" b="-183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Seta para a Direita 48">
              <a:extLst>
                <a:ext uri="{FF2B5EF4-FFF2-40B4-BE49-F238E27FC236}">
                  <a16:creationId xmlns:a16="http://schemas.microsoft.com/office/drawing/2014/main" id="{E45E10C0-42A1-4C18-B7A2-2472DBEFAC3B}"/>
                </a:ext>
              </a:extLst>
            </p:cNvPr>
            <p:cNvSpPr/>
            <p:nvPr/>
          </p:nvSpPr>
          <p:spPr>
            <a:xfrm>
              <a:off x="5034573" y="2225044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7D5AC478-2F06-40B5-AE86-703B7EC670A0}"/>
              </a:ext>
            </a:extLst>
          </p:cNvPr>
          <p:cNvGrpSpPr/>
          <p:nvPr/>
        </p:nvGrpSpPr>
        <p:grpSpPr>
          <a:xfrm>
            <a:off x="6889935" y="1795178"/>
            <a:ext cx="2206824" cy="784945"/>
            <a:chOff x="6889935" y="1795178"/>
            <a:chExt cx="2206824" cy="784945"/>
          </a:xfrm>
        </p:grpSpPr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6EAE6061-E724-419B-A60C-075802036895}"/>
                </a:ext>
              </a:extLst>
            </p:cNvPr>
            <p:cNvCxnSpPr>
              <a:cxnSpLocks/>
            </p:cNvCxnSpPr>
            <p:nvPr/>
          </p:nvCxnSpPr>
          <p:spPr>
            <a:xfrm>
              <a:off x="7083237" y="2126866"/>
              <a:ext cx="19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F7B88338-8190-4E4B-A6A9-D61782634A59}"/>
                </a:ext>
              </a:extLst>
            </p:cNvPr>
            <p:cNvSpPr txBox="1"/>
            <p:nvPr/>
          </p:nvSpPr>
          <p:spPr>
            <a:xfrm>
              <a:off x="8700247" y="2044533"/>
              <a:ext cx="39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061EE1BC-7109-4743-BF3D-C93AD4E7966A}"/>
                </a:ext>
              </a:extLst>
            </p:cNvPr>
            <p:cNvSpPr txBox="1"/>
            <p:nvPr/>
          </p:nvSpPr>
          <p:spPr>
            <a:xfrm>
              <a:off x="6889935" y="2210791"/>
              <a:ext cx="396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30A25AAE-747B-49F3-B687-64C4B45F0DE8}"/>
                </a:ext>
              </a:extLst>
            </p:cNvPr>
            <p:cNvCxnSpPr>
              <a:cxnSpLocks/>
            </p:cNvCxnSpPr>
            <p:nvPr/>
          </p:nvCxnSpPr>
          <p:spPr>
            <a:xfrm>
              <a:off x="7083237" y="1795178"/>
              <a:ext cx="0" cy="43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36220A2-466E-4800-ADCE-2E8B961025B1}"/>
              </a:ext>
            </a:extLst>
          </p:cNvPr>
          <p:cNvGrpSpPr/>
          <p:nvPr/>
        </p:nvGrpSpPr>
        <p:grpSpPr>
          <a:xfrm>
            <a:off x="1717251" y="3265520"/>
            <a:ext cx="3789352" cy="447049"/>
            <a:chOff x="2172938" y="3198664"/>
            <a:chExt cx="3789352" cy="447049"/>
          </a:xfrm>
        </p:grpSpPr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27F0053-4D26-4AE2-AC9B-6986E23E85BF}"/>
                </a:ext>
              </a:extLst>
            </p:cNvPr>
            <p:cNvCxnSpPr/>
            <p:nvPr/>
          </p:nvCxnSpPr>
          <p:spPr>
            <a:xfrm flipH="1">
              <a:off x="2172938" y="3232661"/>
              <a:ext cx="423582" cy="413052"/>
            </a:xfrm>
            <a:prstGeom prst="line">
              <a:avLst/>
            </a:prstGeom>
            <a:ln>
              <a:solidFill>
                <a:srgbClr val="C0C1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A7EE7EE-84C5-4EA0-82BA-49FAFBB132FD}"/>
                </a:ext>
              </a:extLst>
            </p:cNvPr>
            <p:cNvCxnSpPr/>
            <p:nvPr/>
          </p:nvCxnSpPr>
          <p:spPr>
            <a:xfrm flipH="1">
              <a:off x="5538708" y="3198664"/>
              <a:ext cx="423582" cy="413052"/>
            </a:xfrm>
            <a:prstGeom prst="line">
              <a:avLst/>
            </a:prstGeom>
            <a:ln>
              <a:solidFill>
                <a:srgbClr val="C0C1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A6D79EE1-6065-4329-802F-0C43BF31B3B4}"/>
              </a:ext>
            </a:extLst>
          </p:cNvPr>
          <p:cNvGrpSpPr/>
          <p:nvPr/>
        </p:nvGrpSpPr>
        <p:grpSpPr>
          <a:xfrm>
            <a:off x="2301336" y="3312503"/>
            <a:ext cx="5012793" cy="440954"/>
            <a:chOff x="2514600" y="3248572"/>
            <a:chExt cx="5126189" cy="440954"/>
          </a:xfrm>
        </p:grpSpPr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82CB19FD-4645-4D9B-BD29-94A090800BFF}"/>
                </a:ext>
              </a:extLst>
            </p:cNvPr>
            <p:cNvCxnSpPr/>
            <p:nvPr/>
          </p:nvCxnSpPr>
          <p:spPr>
            <a:xfrm>
              <a:off x="2514600" y="3276474"/>
              <a:ext cx="598394" cy="413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4EFA8F-D98F-4C6A-A9FC-E5BACC88E230}"/>
                </a:ext>
              </a:extLst>
            </p:cNvPr>
            <p:cNvCxnSpPr/>
            <p:nvPr/>
          </p:nvCxnSpPr>
          <p:spPr>
            <a:xfrm>
              <a:off x="7042395" y="3248572"/>
              <a:ext cx="598394" cy="413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5EBC287-087D-4C9F-BB4B-C4A01C5DE8E1}"/>
                  </a:ext>
                </a:extLst>
              </p:cNvPr>
              <p:cNvSpPr txBox="1"/>
              <p:nvPr/>
            </p:nvSpPr>
            <p:spPr>
              <a:xfrm>
                <a:off x="3858992" y="4352536"/>
                <a:ext cx="5732967" cy="47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1600" dirty="0"/>
                  <a:t>    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</a:t>
                </a:r>
                <a:r>
                  <a:rPr lang="pt-BR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proporcional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5EBC287-087D-4C9F-BB4B-C4A01C5D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92" y="4352536"/>
                <a:ext cx="5732967" cy="4766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04654009-5DD7-491E-B896-F85938F9B687}"/>
                  </a:ext>
                </a:extLst>
              </p:cNvPr>
              <p:cNvSpPr/>
              <p:nvPr/>
            </p:nvSpPr>
            <p:spPr>
              <a:xfrm>
                <a:off x="1805123" y="4195272"/>
                <a:ext cx="1605910" cy="60795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/>
                  <a:t>Independe</a:t>
                </a:r>
              </a:p>
              <a:p>
                <a:pPr algn="ctr"/>
                <a:r>
                  <a:rPr lang="pt-BR" sz="1400" dirty="0"/>
                  <a:t>de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04654009-5DD7-491E-B896-F85938F9B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23" y="4195272"/>
                <a:ext cx="1605910" cy="607954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8C2470E-A153-4374-8839-CB1D9BCF6EC3}"/>
              </a:ext>
            </a:extLst>
          </p:cNvPr>
          <p:cNvSpPr/>
          <p:nvPr/>
        </p:nvSpPr>
        <p:spPr>
          <a:xfrm>
            <a:off x="7348284" y="2548919"/>
            <a:ext cx="1748475" cy="1663419"/>
          </a:xfrm>
          <a:prstGeom prst="wedgeRoundRectCallout">
            <a:avLst>
              <a:gd name="adj1" fmla="val -64089"/>
              <a:gd name="adj2" fmla="val -5069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cancelamento desse termo mostra que  não importa em que  ponto da plataforma está seu Centro de Massa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4F2C8D4-A82D-4204-85CA-FA027A0D360B}"/>
              </a:ext>
            </a:extLst>
          </p:cNvPr>
          <p:cNvCxnSpPr/>
          <p:nvPr/>
        </p:nvCxnSpPr>
        <p:spPr>
          <a:xfrm>
            <a:off x="3993565" y="3338191"/>
            <a:ext cx="390791" cy="2979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24F2C8D4-A82D-4204-85CA-FA027A0D360B}"/>
              </a:ext>
            </a:extLst>
          </p:cNvPr>
          <p:cNvCxnSpPr/>
          <p:nvPr/>
        </p:nvCxnSpPr>
        <p:spPr>
          <a:xfrm>
            <a:off x="1202350" y="3362653"/>
            <a:ext cx="390791" cy="2979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70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864350" y="768066"/>
            <a:ext cx="2286000" cy="1255712"/>
            <a:chOff x="4683125" y="2421288"/>
            <a:chExt cx="2286000" cy="1255712"/>
          </a:xfrm>
        </p:grpSpPr>
        <p:sp>
          <p:nvSpPr>
            <p:cNvPr id="3" name="Line 29"/>
            <p:cNvSpPr>
              <a:spLocks noChangeShapeType="1"/>
            </p:cNvSpPr>
            <p:nvPr/>
          </p:nvSpPr>
          <p:spPr bwMode="auto">
            <a:xfrm>
              <a:off x="4683125" y="33341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4911725" y="33341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Line 27"/>
            <p:cNvSpPr>
              <a:spLocks noChangeShapeType="1"/>
            </p:cNvSpPr>
            <p:nvPr/>
          </p:nvSpPr>
          <p:spPr bwMode="auto">
            <a:xfrm>
              <a:off x="4911725" y="36770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5140325" y="3334100"/>
              <a:ext cx="1600200" cy="114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5254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6397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5483225" y="2762600"/>
              <a:ext cx="4763" cy="233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H="1">
              <a:off x="5368925" y="2995963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5487988" y="29959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5426075" y="264830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5487988" y="2880075"/>
              <a:ext cx="114300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6292850" y="2765775"/>
              <a:ext cx="3175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292850" y="2995963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6176963" y="2995963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flipH="1">
              <a:off x="6238875" y="2651475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6176963" y="2883250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372100" y="3226150"/>
              <a:ext cx="230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5440363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176963" y="3110263"/>
              <a:ext cx="115887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6292850" y="31102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545138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913313" y="3226150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913313" y="2880075"/>
              <a:ext cx="230187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143500" y="2651475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dirty="0">
                  <a:latin typeface="Arial" panose="020B0604020202020204" pitchFamily="34" charset="0"/>
                </a:rPr>
                <a:t>d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5143500" y="2880075"/>
              <a:ext cx="344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6292850" y="2880075"/>
              <a:ext cx="458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6419850" y="2648300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dirty="0" err="1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kumimoji="0" lang="pt-BR" altLang="pt-BR" sz="1400" b="0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5143500" y="2535588"/>
              <a:ext cx="1608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10800" rIns="18000" bIns="1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blipFill>
                  <a:blip r:embed="rId2"/>
                  <a:stretch>
                    <a:fillRect l="-10811" b="-5263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tângulo 31"/>
          <p:cNvSpPr/>
          <p:nvPr/>
        </p:nvSpPr>
        <p:spPr>
          <a:xfrm>
            <a:off x="794" y="34538"/>
            <a:ext cx="8012901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Deduza uma expressão p/ deslocamento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os 2 se encontram,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termos do deslocamento </a:t>
            </a:r>
            <a:r>
              <a:rPr lang="pt-BR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homem em relação à plataforma.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09915" y="2289550"/>
                <a:ext cx="3131370" cy="537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𝑖𝑣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5" y="2289550"/>
                <a:ext cx="3131370" cy="537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FB599E-5396-4A94-A7C7-977300CAB391}"/>
              </a:ext>
            </a:extLst>
          </p:cNvPr>
          <p:cNvGrpSpPr/>
          <p:nvPr/>
        </p:nvGrpSpPr>
        <p:grpSpPr>
          <a:xfrm>
            <a:off x="123826" y="685126"/>
            <a:ext cx="6732586" cy="338554"/>
            <a:chOff x="123826" y="972615"/>
            <a:chExt cx="6029505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3076140" y="1007798"/>
                  <a:ext cx="1399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140" y="1007798"/>
                  <a:ext cx="1399742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CaixaDeTexto 33"/>
            <p:cNvSpPr txBox="1"/>
            <p:nvPr/>
          </p:nvSpPr>
          <p:spPr>
            <a:xfrm>
              <a:off x="123826" y="972615"/>
              <a:ext cx="37794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Quando os dois se encontram, temos: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3CF2AC11-9B5C-4DDC-9281-D4863F1936E1}"/>
                    </a:ext>
                  </a:extLst>
                </p:cNvPr>
                <p:cNvSpPr txBox="1"/>
                <p:nvPr/>
              </p:nvSpPr>
              <p:spPr>
                <a:xfrm>
                  <a:off x="4583886" y="1011944"/>
                  <a:ext cx="1569445" cy="276999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=ℓ−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3CF2AC11-9B5C-4DDC-9281-D4863F193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886" y="1011944"/>
                  <a:ext cx="156944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47" t="-2222" r="-1736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32D620B-2CF0-4510-B3D5-6B001E8ECD79}"/>
                  </a:ext>
                </a:extLst>
              </p:cNvPr>
              <p:cNvSpPr txBox="1"/>
              <p:nvPr/>
            </p:nvSpPr>
            <p:spPr>
              <a:xfrm>
                <a:off x="4575302" y="3305832"/>
                <a:ext cx="4270528" cy="14763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se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se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32D620B-2CF0-4510-B3D5-6B001E8E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02" y="3305832"/>
                <a:ext cx="4270528" cy="1476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20B5442A-2B7A-47F9-AF52-7F00C4652059}"/>
              </a:ext>
            </a:extLst>
          </p:cNvPr>
          <p:cNvSpPr txBox="1"/>
          <p:nvPr/>
        </p:nvSpPr>
        <p:spPr>
          <a:xfrm>
            <a:off x="3300691" y="2360328"/>
            <a:ext cx="517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valor pode ser negativo...?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261FD56-4C3D-4514-90B8-9557333EF50E}"/>
              </a:ext>
            </a:extLst>
          </p:cNvPr>
          <p:cNvSpPr txBox="1"/>
          <p:nvPr/>
        </p:nvSpPr>
        <p:spPr>
          <a:xfrm>
            <a:off x="795" y="3822441"/>
            <a:ext cx="4343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mulher anda e o homem fica parado, a plataforma não sai do lugar.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mulher anda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homem, pode ser que a plataforma não saia do lugar!</a:t>
            </a:r>
          </a:p>
        </p:txBody>
      </p:sp>
      <p:sp>
        <p:nvSpPr>
          <p:cNvPr id="37" name="Balão de Fala: Oval 36">
            <a:extLst>
              <a:ext uri="{FF2B5EF4-FFF2-40B4-BE49-F238E27FC236}">
                <a16:creationId xmlns:a16="http://schemas.microsoft.com/office/drawing/2014/main" id="{2B1FACAE-25F2-4D4E-B826-6F5A13C676C6}"/>
              </a:ext>
            </a:extLst>
          </p:cNvPr>
          <p:cNvSpPr/>
          <p:nvPr/>
        </p:nvSpPr>
        <p:spPr>
          <a:xfrm>
            <a:off x="6068692" y="2130424"/>
            <a:ext cx="3075308" cy="923355"/>
          </a:xfrm>
          <a:prstGeom prst="wedgeEllipseCallout">
            <a:avLst>
              <a:gd name="adj1" fmla="val -21536"/>
              <a:gd name="adj2" fmla="val 7633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Hipótese: movimentos a velocidade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63679CE-34E1-4A8E-9803-D26D9B0DBDBC}"/>
                  </a:ext>
                </a:extLst>
              </p:cNvPr>
              <p:cNvSpPr txBox="1"/>
              <p:nvPr/>
            </p:nvSpPr>
            <p:spPr>
              <a:xfrm>
                <a:off x="123826" y="1077515"/>
                <a:ext cx="5191938" cy="543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𝑎𝑛𝑡𝑒𝑠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63679CE-34E1-4A8E-9803-D26D9B0DB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6" y="1077515"/>
                <a:ext cx="5191938" cy="5438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FAD5277-ACA8-47B6-AB3F-FDE28240DB28}"/>
                  </a:ext>
                </a:extLst>
              </p:cNvPr>
              <p:cNvSpPr txBox="1"/>
              <p:nvPr/>
            </p:nvSpPr>
            <p:spPr>
              <a:xfrm>
                <a:off x="82550" y="1713281"/>
                <a:ext cx="7010400" cy="543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𝑖𝑖𝑖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em</m:t>
                              </m:r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𝑑𝑒𝑝𝑜𝑖𝑠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FAD5277-ACA8-47B6-AB3F-FDE28240D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1713281"/>
                <a:ext cx="7010400" cy="5438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906D156E-B5D9-4E0A-82D4-9A49964D30DA}"/>
              </a:ext>
            </a:extLst>
          </p:cNvPr>
          <p:cNvGrpSpPr/>
          <p:nvPr/>
        </p:nvGrpSpPr>
        <p:grpSpPr>
          <a:xfrm>
            <a:off x="3344654" y="925804"/>
            <a:ext cx="1373396" cy="1036346"/>
            <a:chOff x="3344654" y="925804"/>
            <a:chExt cx="1373396" cy="1036346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7F876D89-F27E-4EB0-ACB2-9DD1C38A0482}"/>
                </a:ext>
              </a:extLst>
            </p:cNvPr>
            <p:cNvCxnSpPr/>
            <p:nvPr/>
          </p:nvCxnSpPr>
          <p:spPr>
            <a:xfrm flipH="1">
              <a:off x="4572000" y="1621382"/>
              <a:ext cx="146050" cy="340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2625515-440F-4AC3-9688-BD8717065ECA}"/>
                </a:ext>
              </a:extLst>
            </p:cNvPr>
            <p:cNvCxnSpPr/>
            <p:nvPr/>
          </p:nvCxnSpPr>
          <p:spPr>
            <a:xfrm flipH="1">
              <a:off x="3344654" y="925804"/>
              <a:ext cx="342900" cy="551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D5E93434-6143-4A55-86A5-81E666A0B6F9}"/>
                  </a:ext>
                </a:extLst>
              </p:cNvPr>
              <p:cNvSpPr txBox="1"/>
              <p:nvPr/>
            </p:nvSpPr>
            <p:spPr>
              <a:xfrm>
                <a:off x="298170" y="2837098"/>
                <a:ext cx="5980933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deixa mais claro a relação com os deslocamentos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D5E93434-6143-4A55-86A5-81E666A0B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0" y="2837098"/>
                <a:ext cx="5980933" cy="467051"/>
              </a:xfrm>
              <a:prstGeom prst="rect">
                <a:avLst/>
              </a:prstGeom>
              <a:blipFill>
                <a:blip r:embed="rId11"/>
                <a:stretch>
                  <a:fillRect l="-1019" t="-2597" r="-714" b="-11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Balão de Fala: Retângulo 51">
            <a:extLst>
              <a:ext uri="{FF2B5EF4-FFF2-40B4-BE49-F238E27FC236}">
                <a16:creationId xmlns:a16="http://schemas.microsoft.com/office/drawing/2014/main" id="{E69FF0A5-E70B-4ACC-959A-8DB13524EF20}"/>
              </a:ext>
            </a:extLst>
          </p:cNvPr>
          <p:cNvSpPr/>
          <p:nvPr/>
        </p:nvSpPr>
        <p:spPr>
          <a:xfrm>
            <a:off x="191407" y="3442365"/>
            <a:ext cx="4270528" cy="380076"/>
          </a:xfrm>
          <a:prstGeom prst="wedgeRectCallout">
            <a:avLst>
              <a:gd name="adj1" fmla="val -25221"/>
              <a:gd name="adj2" fmla="val -96068"/>
            </a:avLst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deslocamentos opostos das pessoas contribuem de modo oposto p/ o deslocamento total, proporcionalmente às suas massas. 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1C7DADA4-5793-4283-9445-5E525E5A1B36}"/>
              </a:ext>
            </a:extLst>
          </p:cNvPr>
          <p:cNvGrpSpPr/>
          <p:nvPr/>
        </p:nvGrpSpPr>
        <p:grpSpPr>
          <a:xfrm>
            <a:off x="4034971" y="995078"/>
            <a:ext cx="2578781" cy="976038"/>
            <a:chOff x="4034971" y="995078"/>
            <a:chExt cx="2578781" cy="976038"/>
          </a:xfrm>
        </p:grpSpPr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9DFE8D84-584F-4B38-AA98-9409D2C7A686}"/>
                </a:ext>
              </a:extLst>
            </p:cNvPr>
            <p:cNvCxnSpPr/>
            <p:nvPr/>
          </p:nvCxnSpPr>
          <p:spPr>
            <a:xfrm>
              <a:off x="4034971" y="995078"/>
              <a:ext cx="610054" cy="34686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C8D016BF-E5DA-405C-A0D5-10BAEC17B856}"/>
                </a:ext>
              </a:extLst>
            </p:cNvPr>
            <p:cNvCxnSpPr/>
            <p:nvPr/>
          </p:nvCxnSpPr>
          <p:spPr>
            <a:xfrm>
              <a:off x="6003698" y="1624247"/>
              <a:ext cx="610054" cy="34686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48" grpId="0"/>
      <p:bldP spid="49" grpId="0"/>
      <p:bldP spid="37" grpId="0" animBg="1"/>
      <p:bldP spid="44" grpId="0"/>
      <p:bldP spid="46" grpId="0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55" y="331512"/>
            <a:ext cx="7657227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Barco em repouso explode; os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três pedaços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são projetados paralelos à água. </a:t>
            </a:r>
          </a:p>
          <a:p>
            <a:pPr algn="just" hangingPunct="0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Dois, de  massas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2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têm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direções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perpendiculares entre si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hangingPunct="0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terceiro pedaço tem massa 3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-2515" y="1195965"/>
            <a:ext cx="7196538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módulo e a direção da velocidade do mais pesado; </a:t>
            </a:r>
          </a:p>
          <a:p>
            <a:pPr algn="just" hangingPunct="0">
              <a:lnSpc>
                <a:spcPct val="115000"/>
              </a:lnSpc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dê a direção pelo ângulo com a direção do movimento do pedaço mais leve.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8035840" y="529640"/>
            <a:ext cx="0" cy="190800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7283395" y="1621357"/>
            <a:ext cx="1792925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7674182" y="47649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82" y="476490"/>
                <a:ext cx="275401" cy="369332"/>
              </a:xfrm>
              <a:prstGeom prst="rect">
                <a:avLst/>
              </a:prstGeom>
              <a:blipFill>
                <a:blip r:embed="rId2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8793679" y="1608063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679" y="1608063"/>
                <a:ext cx="27540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7990874" y="1113117"/>
            <a:ext cx="111439" cy="938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290702" y="1534079"/>
            <a:ext cx="174503" cy="17455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591852" y="1896982"/>
            <a:ext cx="235342" cy="1971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>
            <a:cxnSpLocks/>
          </p:cNvCxnSpPr>
          <p:nvPr/>
        </p:nvCxnSpPr>
        <p:spPr>
          <a:xfrm flipH="1">
            <a:off x="7486328" y="1635475"/>
            <a:ext cx="533803" cy="625913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8223404" y="503797"/>
            <a:ext cx="88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 da explosão</a:t>
            </a:r>
          </a:p>
        </p:txBody>
      </p:sp>
      <p:sp>
        <p:nvSpPr>
          <p:cNvPr id="25" name="Arco 24"/>
          <p:cNvSpPr/>
          <p:nvPr/>
        </p:nvSpPr>
        <p:spPr>
          <a:xfrm rot="15516492">
            <a:off x="7743764" y="1566878"/>
            <a:ext cx="708977" cy="472958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rco 25"/>
          <p:cNvSpPr/>
          <p:nvPr/>
        </p:nvSpPr>
        <p:spPr>
          <a:xfrm rot="10800000">
            <a:off x="7606409" y="1409144"/>
            <a:ext cx="421063" cy="446990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416599" y="165500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99" y="1655009"/>
                <a:ext cx="200696" cy="276999"/>
              </a:xfrm>
              <a:prstGeom prst="rect">
                <a:avLst/>
              </a:prstGeom>
              <a:blipFill>
                <a:blip r:embed="rId4"/>
                <a:stretch>
                  <a:fillRect l="-27273" r="-1818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652146" y="1276208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146" y="1276208"/>
                <a:ext cx="226151" cy="276999"/>
              </a:xfrm>
              <a:prstGeom prst="rect">
                <a:avLst/>
              </a:prstGeom>
              <a:blipFill>
                <a:blip r:embed="rId5"/>
                <a:stretch>
                  <a:fillRect l="-24324" r="-21622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717820" y="1001595"/>
                <a:ext cx="2215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20" y="1001595"/>
                <a:ext cx="221535" cy="246221"/>
              </a:xfrm>
              <a:prstGeom prst="rect">
                <a:avLst/>
              </a:prstGeom>
              <a:blipFill>
                <a:blip r:embed="rId6"/>
                <a:stretch>
                  <a:fillRect l="-11111" r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646788" y="1253354"/>
                <a:ext cx="3353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788" y="1253354"/>
                <a:ext cx="335348" cy="246221"/>
              </a:xfrm>
              <a:prstGeom prst="rect">
                <a:avLst/>
              </a:prstGeom>
              <a:blipFill>
                <a:blip r:embed="rId7"/>
                <a:stretch>
                  <a:fillRect l="-12727" r="-12727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7699284" y="2069676"/>
                <a:ext cx="3353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84" y="2069676"/>
                <a:ext cx="335348" cy="246221"/>
              </a:xfrm>
              <a:prstGeom prst="rect">
                <a:avLst/>
              </a:prstGeom>
              <a:blipFill>
                <a:blip r:embed="rId8"/>
                <a:stretch>
                  <a:fillRect l="-12727" r="-12727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919217" y="1922315"/>
                <a:ext cx="1687385" cy="56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17" y="1922315"/>
                <a:ext cx="1687385" cy="5664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680346" y="2049923"/>
                <a:ext cx="603820" cy="263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46" y="2049923"/>
                <a:ext cx="603820" cy="263790"/>
              </a:xfrm>
              <a:prstGeom prst="rect">
                <a:avLst/>
              </a:prstGeom>
              <a:blipFill>
                <a:blip r:embed="rId10"/>
                <a:stretch>
                  <a:fillRect l="-6061" t="-27273" r="-32323" b="-20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/>
          <p:cNvSpPr/>
          <p:nvPr/>
        </p:nvSpPr>
        <p:spPr>
          <a:xfrm>
            <a:off x="-1" y="0"/>
            <a:ext cx="7957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17: Movimentos dos pedaços de um barco que explode</a:t>
            </a:r>
            <a:endParaRPr lang="pt-B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14512" y="2755048"/>
                <a:ext cx="2204001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" y="2755048"/>
                <a:ext cx="2204001" cy="289695"/>
              </a:xfrm>
              <a:prstGeom prst="rect">
                <a:avLst/>
              </a:prstGeom>
              <a:blipFill>
                <a:blip r:embed="rId11"/>
                <a:stretch>
                  <a:fillRect l="-552" t="-4255" r="-829" b="-127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01004" y="2776785"/>
                <a:ext cx="24761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04" y="2776785"/>
                <a:ext cx="2476127" cy="246221"/>
              </a:xfrm>
              <a:prstGeom prst="rect">
                <a:avLst/>
              </a:prstGeom>
              <a:blipFill>
                <a:blip r:embed="rId12"/>
                <a:stretch>
                  <a:fillRect l="-1478" r="-24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505148" y="2776785"/>
                <a:ext cx="1842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48" y="2776785"/>
                <a:ext cx="1842619" cy="246221"/>
              </a:xfrm>
              <a:prstGeom prst="rect">
                <a:avLst/>
              </a:prstGeom>
              <a:blipFill>
                <a:blip r:embed="rId13"/>
                <a:stretch>
                  <a:fillRect r="-1987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68663" y="3133920"/>
                <a:ext cx="2207720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" y="3133920"/>
                <a:ext cx="2207720" cy="317203"/>
              </a:xfrm>
              <a:prstGeom prst="rect">
                <a:avLst/>
              </a:prstGeom>
              <a:blipFill>
                <a:blip r:embed="rId14"/>
                <a:stretch>
                  <a:fillRect l="-552" t="-1923" r="-829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689809" y="3169411"/>
                <a:ext cx="2409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09" y="3169411"/>
                <a:ext cx="2409762" cy="246221"/>
              </a:xfrm>
              <a:prstGeom prst="rect">
                <a:avLst/>
              </a:prstGeom>
              <a:blipFill>
                <a:blip r:embed="rId15"/>
                <a:stretch>
                  <a:fillRect l="-1010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559497" y="3169411"/>
                <a:ext cx="1774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497" y="3169411"/>
                <a:ext cx="1774267" cy="246221"/>
              </a:xfrm>
              <a:prstGeom prst="rect">
                <a:avLst/>
              </a:prstGeom>
              <a:blipFill>
                <a:blip r:embed="rId16"/>
                <a:stretch>
                  <a:fillRect l="-2062" r="-309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98975" y="3649125"/>
                <a:ext cx="18809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dividindo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por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" y="3649125"/>
                <a:ext cx="1880963" cy="246221"/>
              </a:xfrm>
              <a:prstGeom prst="rect">
                <a:avLst/>
              </a:prstGeom>
              <a:blipFill>
                <a:blip r:embed="rId17"/>
                <a:stretch>
                  <a:fillRect l="-2265" r="-323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10241" y="3519089"/>
                <a:ext cx="1938479" cy="50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41" y="3519089"/>
                <a:ext cx="1938479" cy="5062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eta para a Direita 48"/>
          <p:cNvSpPr/>
          <p:nvPr/>
        </p:nvSpPr>
        <p:spPr>
          <a:xfrm>
            <a:off x="4798875" y="3666818"/>
            <a:ext cx="335953" cy="210834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334910" y="3649125"/>
                <a:ext cx="10230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10" y="3649125"/>
                <a:ext cx="1023037" cy="246221"/>
              </a:xfrm>
              <a:prstGeom prst="rect">
                <a:avLst/>
              </a:prstGeom>
              <a:blipFill>
                <a:blip r:embed="rId19"/>
                <a:stretch>
                  <a:fillRect l="-2976" r="-416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735394" y="3649125"/>
                <a:ext cx="953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=26,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94" y="3649125"/>
                <a:ext cx="953081" cy="246221"/>
              </a:xfrm>
              <a:prstGeom prst="rect">
                <a:avLst/>
              </a:prstGeom>
              <a:blipFill>
                <a:blip r:embed="rId20"/>
                <a:stretch>
                  <a:fillRect l="-5128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167182" y="4165498"/>
                <a:ext cx="205133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=116,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2" y="4165498"/>
                <a:ext cx="2051331" cy="246221"/>
              </a:xfrm>
              <a:prstGeom prst="rect">
                <a:avLst/>
              </a:prstGeom>
              <a:blipFill>
                <a:blip r:embed="rId21"/>
                <a:stretch>
                  <a:fillRect l="-2077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/>
              <p:cNvSpPr txBox="1"/>
              <p:nvPr/>
            </p:nvSpPr>
            <p:spPr>
              <a:xfrm>
                <a:off x="2689809" y="4165498"/>
                <a:ext cx="17554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substituindo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09" y="4165498"/>
                <a:ext cx="1755416" cy="246221"/>
              </a:xfrm>
              <a:prstGeom prst="rect">
                <a:avLst/>
              </a:prstGeom>
              <a:blipFill>
                <a:blip r:embed="rId22"/>
                <a:stretch>
                  <a:fillRect l="-2431" r="-381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4534993" y="4044278"/>
                <a:ext cx="2698035" cy="488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2×31</m:t>
                          </m:r>
                          <m:r>
                            <m:rPr>
                              <m:nor/>
                            </m:rPr>
                            <a:rPr lang="pt-B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0,89</m:t>
                          </m:r>
                        </m:den>
                      </m:f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93" y="4044278"/>
                <a:ext cx="2698035" cy="4886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7159017" y="4165498"/>
                <a:ext cx="146078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|=23,1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165498"/>
                <a:ext cx="1460785" cy="246221"/>
              </a:xfrm>
              <a:prstGeom prst="rect">
                <a:avLst/>
              </a:prstGeom>
              <a:blipFill>
                <a:blip r:embed="rId24"/>
                <a:stretch>
                  <a:fillRect l="-3750" r="-833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896831" y="4579042"/>
                <a:ext cx="6434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forma analítica, com os vetores unitários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=−20,7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−10,3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1" y="4579042"/>
                <a:ext cx="6434390" cy="246221"/>
              </a:xfrm>
              <a:prstGeom prst="rect">
                <a:avLst/>
              </a:prstGeom>
              <a:blipFill>
                <a:blip r:embed="rId25"/>
                <a:stretch>
                  <a:fillRect l="-1894" t="-34146" b="-48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AECC301-3A58-4EAB-9502-6F5E238570DD}"/>
                  </a:ext>
                </a:extLst>
              </p:cNvPr>
              <p:cNvSpPr txBox="1"/>
              <p:nvPr/>
            </p:nvSpPr>
            <p:spPr>
              <a:xfrm>
                <a:off x="5344788" y="1997827"/>
                <a:ext cx="2152563" cy="33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Barco parado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acc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AECC301-3A58-4EAB-9502-6F5E2385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88" y="1997827"/>
                <a:ext cx="2152563" cy="335348"/>
              </a:xfrm>
              <a:prstGeom prst="rect">
                <a:avLst/>
              </a:prstGeom>
              <a:blipFill>
                <a:blip r:embed="rId26"/>
                <a:stretch>
                  <a:fillRect l="-850" t="-9091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8AE3F3AE-637F-484A-85A6-C3102989C006}"/>
              </a:ext>
            </a:extLst>
          </p:cNvPr>
          <p:cNvSpPr txBox="1"/>
          <p:nvPr/>
        </p:nvSpPr>
        <p:spPr>
          <a:xfrm>
            <a:off x="4134970" y="209774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FAE0F2B-C5A3-4384-A8A7-65B45040FE14}"/>
                  </a:ext>
                </a:extLst>
              </p:cNvPr>
              <p:cNvSpPr txBox="1"/>
              <p:nvPr/>
            </p:nvSpPr>
            <p:spPr>
              <a:xfrm>
                <a:off x="98975" y="2392139"/>
                <a:ext cx="3690497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FAE0F2B-C5A3-4384-A8A7-65B45040F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" y="2392139"/>
                <a:ext cx="3690497" cy="303160"/>
              </a:xfrm>
              <a:prstGeom prst="rect">
                <a:avLst/>
              </a:prstGeom>
              <a:blipFill>
                <a:blip r:embed="rId27"/>
                <a:stretch>
                  <a:fillRect l="-660" t="-28000" r="-8581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579ED19-6BD1-409F-8C8B-8F0B3823975E}"/>
                  </a:ext>
                </a:extLst>
              </p:cNvPr>
              <p:cNvSpPr txBox="1"/>
              <p:nvPr/>
            </p:nvSpPr>
            <p:spPr>
              <a:xfrm>
                <a:off x="7963586" y="816930"/>
                <a:ext cx="4588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579ED19-6BD1-409F-8C8B-8F0B38239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586" y="816930"/>
                <a:ext cx="458847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DA47D0D-7CB1-43C5-B7EA-2D1D10B36F8F}"/>
                  </a:ext>
                </a:extLst>
              </p:cNvPr>
              <p:cNvSpPr txBox="1"/>
              <p:nvPr/>
            </p:nvSpPr>
            <p:spPr>
              <a:xfrm>
                <a:off x="8363964" y="1572217"/>
                <a:ext cx="4588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DA47D0D-7CB1-43C5-B7EA-2D1D10B36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964" y="1572217"/>
                <a:ext cx="458847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E0D33C2-28B7-481A-8F59-B1760FD39D74}"/>
                  </a:ext>
                </a:extLst>
              </p:cNvPr>
              <p:cNvSpPr txBox="1"/>
              <p:nvPr/>
            </p:nvSpPr>
            <p:spPr>
              <a:xfrm>
                <a:off x="7197420" y="1885954"/>
                <a:ext cx="4588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E0D33C2-28B7-481A-8F59-B1760FD3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20" y="1885954"/>
                <a:ext cx="458847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D61B98-24B0-4AC8-A170-17A215398C95}"/>
                  </a:ext>
                </a:extLst>
              </p:cNvPr>
              <p:cNvSpPr txBox="1"/>
              <p:nvPr/>
            </p:nvSpPr>
            <p:spPr>
              <a:xfrm>
                <a:off x="4433164" y="2398085"/>
                <a:ext cx="44446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Definimos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analogamente p/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D61B98-24B0-4AC8-A170-17A215398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164" y="2398085"/>
                <a:ext cx="4444615" cy="246221"/>
              </a:xfrm>
              <a:prstGeom prst="rect">
                <a:avLst/>
              </a:prstGeom>
              <a:blipFill>
                <a:blip r:embed="rId31"/>
                <a:stretch>
                  <a:fillRect l="-2743" t="-26829" b="-48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BD07705-5A05-77AC-7036-380A2C385742}"/>
              </a:ext>
            </a:extLst>
          </p:cNvPr>
          <p:cNvCxnSpPr>
            <a:cxnSpLocks/>
          </p:cNvCxnSpPr>
          <p:nvPr/>
        </p:nvCxnSpPr>
        <p:spPr>
          <a:xfrm flipV="1">
            <a:off x="8369718" y="1615558"/>
            <a:ext cx="540000" cy="0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9443876-CF28-0ABE-D8E7-E7314A8DCAE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78307" y="1003958"/>
            <a:ext cx="540000" cy="0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36B574B-12F8-C24C-75BC-FDE7CD41E5F7}"/>
              </a:ext>
            </a:extLst>
          </p:cNvPr>
          <p:cNvCxnSpPr>
            <a:cxnSpLocks/>
          </p:cNvCxnSpPr>
          <p:nvPr/>
        </p:nvCxnSpPr>
        <p:spPr>
          <a:xfrm flipH="1">
            <a:off x="7384844" y="2033325"/>
            <a:ext cx="297952" cy="34708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8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20695</TotalTime>
  <Words>2511</Words>
  <Application>Microsoft Office PowerPoint</Application>
  <PresentationFormat>Apresentação na tela (16:9)</PresentationFormat>
  <Paragraphs>334</Paragraphs>
  <Slides>18</Slides>
  <Notes>1</Notes>
  <HiddenSlides>2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Apresentação do PowerPoint</vt:lpstr>
      <vt:lpstr>Apresentação do PowerPoint</vt:lpstr>
      <vt:lpstr>Movimento geral de um corpo rígido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Esboço animado do lançamento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1150</cp:revision>
  <dcterms:created xsi:type="dcterms:W3CDTF">2016-03-09T00:36:12Z</dcterms:created>
  <dcterms:modified xsi:type="dcterms:W3CDTF">2022-09-23T14:31:08Z</dcterms:modified>
</cp:coreProperties>
</file>