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4"/>
  </p:notesMasterIdLst>
  <p:handoutMasterIdLst>
    <p:handoutMasterId r:id="rId35"/>
  </p:handoutMasterIdLst>
  <p:sldIdLst>
    <p:sldId id="446" r:id="rId13"/>
    <p:sldId id="621" r:id="rId14"/>
    <p:sldId id="670" r:id="rId15"/>
    <p:sldId id="668" r:id="rId16"/>
    <p:sldId id="664" r:id="rId17"/>
    <p:sldId id="665" r:id="rId18"/>
    <p:sldId id="666" r:id="rId19"/>
    <p:sldId id="667" r:id="rId20"/>
    <p:sldId id="658" r:id="rId21"/>
    <p:sldId id="644" r:id="rId22"/>
    <p:sldId id="645" r:id="rId23"/>
    <p:sldId id="646" r:id="rId24"/>
    <p:sldId id="659" r:id="rId25"/>
    <p:sldId id="648" r:id="rId26"/>
    <p:sldId id="649" r:id="rId27"/>
    <p:sldId id="661" r:id="rId28"/>
    <p:sldId id="669" r:id="rId29"/>
    <p:sldId id="620" r:id="rId30"/>
    <p:sldId id="592" r:id="rId31"/>
    <p:sldId id="671" r:id="rId32"/>
    <p:sldId id="672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90272A"/>
    <a:srgbClr val="7B2629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1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581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21/09/2022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1.png"/><Relationship Id="rId3" Type="http://schemas.openxmlformats.org/officeDocument/2006/relationships/image" Target="../media/image410.png"/><Relationship Id="rId7" Type="http://schemas.openxmlformats.org/officeDocument/2006/relationships/image" Target="../media/image440.png"/><Relationship Id="rId12" Type="http://schemas.openxmlformats.org/officeDocument/2006/relationships/image" Target="../media/image5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11" Type="http://schemas.openxmlformats.org/officeDocument/2006/relationships/image" Target="../media/image49.png"/><Relationship Id="rId5" Type="http://schemas.openxmlformats.org/officeDocument/2006/relationships/image" Target="../media/image420.png"/><Relationship Id="rId4" Type="http://schemas.openxmlformats.org/officeDocument/2006/relationships/image" Target="../media/image190.png"/><Relationship Id="rId9" Type="http://schemas.openxmlformats.org/officeDocument/2006/relationships/image" Target="../media/image46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48.jpeg"/><Relationship Id="rId21" Type="http://schemas.openxmlformats.org/officeDocument/2006/relationships/image" Target="../media/image540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47.png"/><Relationship Id="rId16" Type="http://schemas.openxmlformats.org/officeDocument/2006/relationships/image" Target="NUL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3.png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56.png"/><Relationship Id="rId18" Type="http://schemas.openxmlformats.org/officeDocument/2006/relationships/image" Target="../media/image1320.png"/><Relationship Id="rId3" Type="http://schemas.openxmlformats.org/officeDocument/2006/relationships/image" Target="../media/image1501.png"/><Relationship Id="rId21" Type="http://schemas.openxmlformats.org/officeDocument/2006/relationships/image" Target="../media/image1351.png"/><Relationship Id="rId7" Type="http://schemas.openxmlformats.org/officeDocument/2006/relationships/image" Target="../media/image1220.png"/><Relationship Id="rId12" Type="http://schemas.openxmlformats.org/officeDocument/2006/relationships/image" Target="../media/image550.png"/><Relationship Id="rId17" Type="http://schemas.openxmlformats.org/officeDocument/2006/relationships/image" Target="../media/image58.png"/><Relationship Id="rId2" Type="http://schemas.openxmlformats.org/officeDocument/2006/relationships/image" Target="../media/image1491.png"/><Relationship Id="rId16" Type="http://schemas.openxmlformats.org/officeDocument/2006/relationships/image" Target="../media/image57.png"/><Relationship Id="rId20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0.png"/><Relationship Id="rId11" Type="http://schemas.openxmlformats.org/officeDocument/2006/relationships/image" Target="../media/image1250.png"/><Relationship Id="rId5" Type="http://schemas.openxmlformats.org/officeDocument/2006/relationships/image" Target="../media/image56.jpeg"/><Relationship Id="rId15" Type="http://schemas.openxmlformats.org/officeDocument/2006/relationships/image" Target="../media/image1290.png"/><Relationship Id="rId10" Type="http://schemas.openxmlformats.org/officeDocument/2006/relationships/image" Target="../media/image1071.png"/><Relationship Id="rId19" Type="http://schemas.openxmlformats.org/officeDocument/2006/relationships/image" Target="../media/image1331.png"/><Relationship Id="rId4" Type="http://schemas.openxmlformats.org/officeDocument/2006/relationships/image" Target="../media/image55.png"/><Relationship Id="rId9" Type="http://schemas.openxmlformats.org/officeDocument/2006/relationships/image" Target="../media/image1230.png"/><Relationship Id="rId14" Type="http://schemas.openxmlformats.org/officeDocument/2006/relationships/image" Target="../media/image12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00.png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640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5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0.png"/><Relationship Id="rId5" Type="http://schemas.openxmlformats.org/officeDocument/2006/relationships/image" Target="../media/image670.png"/><Relationship Id="rId10" Type="http://schemas.openxmlformats.org/officeDocument/2006/relationships/image" Target="../media/image690.png"/><Relationship Id="rId4" Type="http://schemas.openxmlformats.org/officeDocument/2006/relationships/image" Target="../media/image660.png"/><Relationship Id="rId9" Type="http://schemas.openxmlformats.org/officeDocument/2006/relationships/image" Target="../media/image6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61.gif"/><Relationship Id="rId3" Type="http://schemas.openxmlformats.org/officeDocument/2006/relationships/image" Target="../media/image1010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0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0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9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80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26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35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5" Type="http://schemas.openxmlformats.org/officeDocument/2006/relationships/image" Target="../media/image143.png"/><Relationship Id="rId2" Type="http://schemas.openxmlformats.org/officeDocument/2006/relationships/image" Target="../media/image1000.png"/><Relationship Id="rId20" Type="http://schemas.openxmlformats.org/officeDocument/2006/relationships/image" Target="../media/image140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1.png"/><Relationship Id="rId24" Type="http://schemas.openxmlformats.org/officeDocument/2006/relationships/image" Target="../media/image142.png"/><Relationship Id="rId5" Type="http://schemas.openxmlformats.org/officeDocument/2006/relationships/image" Target="../media/image131.png"/><Relationship Id="rId23" Type="http://schemas.openxmlformats.org/officeDocument/2006/relationships/image" Target="../media/image141.png"/><Relationship Id="rId28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openxmlformats.org/officeDocument/2006/relationships/image" Target="../media/image128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22" Type="http://schemas.openxmlformats.org/officeDocument/2006/relationships/image" Target="../media/image1360.png"/><Relationship Id="rId27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0.png"/><Relationship Id="rId18" Type="http://schemas.openxmlformats.org/officeDocument/2006/relationships/image" Target="../media/image151.png"/><Relationship Id="rId3" Type="http://schemas.openxmlformats.org/officeDocument/2006/relationships/image" Target="../media/image148.png"/><Relationship Id="rId12" Type="http://schemas.openxmlformats.org/officeDocument/2006/relationships/image" Target="../media/image1460.png"/><Relationship Id="rId17" Type="http://schemas.openxmlformats.org/officeDocument/2006/relationships/image" Target="../media/image150.png"/><Relationship Id="rId2" Type="http://schemas.openxmlformats.org/officeDocument/2006/relationships/image" Target="../media/image13.wmf"/><Relationship Id="rId16" Type="http://schemas.openxmlformats.org/officeDocument/2006/relationships/image" Target="../media/image13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50.png"/><Relationship Id="rId15" Type="http://schemas.openxmlformats.org/officeDocument/2006/relationships/image" Target="../media/image1490.png"/><Relationship Id="rId10" Type="http://schemas.openxmlformats.org/officeDocument/2006/relationships/image" Target="../media/image1440.png"/><Relationship Id="rId4" Type="http://schemas.openxmlformats.org/officeDocument/2006/relationships/image" Target="../media/image149.png"/><Relationship Id="rId14" Type="http://schemas.openxmlformats.org/officeDocument/2006/relationships/image" Target="../media/image13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1480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6.png"/><Relationship Id="rId5" Type="http://schemas.openxmlformats.org/officeDocument/2006/relationships/image" Target="../media/image1510.png"/><Relationship Id="rId10" Type="http://schemas.openxmlformats.org/officeDocument/2006/relationships/image" Target="../media/image155.png"/><Relationship Id="rId4" Type="http://schemas.openxmlformats.org/officeDocument/2006/relationships/image" Target="../media/image1500.png"/><Relationship Id="rId9" Type="http://schemas.openxmlformats.org/officeDocument/2006/relationships/image" Target="../media/image1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0.png"/><Relationship Id="rId7" Type="http://schemas.openxmlformats.org/officeDocument/2006/relationships/image" Target="../media/image16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3.png"/><Relationship Id="rId4" Type="http://schemas.openxmlformats.org/officeDocument/2006/relationships/image" Target="../media/image1570.png"/><Relationship Id="rId9" Type="http://schemas.openxmlformats.org/officeDocument/2006/relationships/image" Target="../media/image1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44" y="-194285"/>
            <a:ext cx="8675656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10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Movimento no rearranjo interno de um sistema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2170" y="3962132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22/09/2022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90" y="985390"/>
            <a:ext cx="4171950" cy="29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48861" y="0"/>
            <a:ext cx="83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7.5 Conservação da quantidade de movimento em um sistema de partículas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25D688-B022-4BAF-82FA-365135CDD3B1}"/>
              </a:ext>
            </a:extLst>
          </p:cNvPr>
          <p:cNvGrpSpPr/>
          <p:nvPr/>
        </p:nvGrpSpPr>
        <p:grpSpPr>
          <a:xfrm>
            <a:off x="276950" y="2566077"/>
            <a:ext cx="8189822" cy="778931"/>
            <a:chOff x="0" y="2216530"/>
            <a:chExt cx="8189822" cy="778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7136008" y="2216530"/>
                  <a:ext cx="1053814" cy="778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008" y="2216530"/>
                  <a:ext cx="1053814" cy="7789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4572000" y="2440770"/>
                  <a:ext cx="208280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... </a:t>
                  </a:r>
                  <a14:m>
                    <m:oMath xmlns:m="http://schemas.openxmlformats.org/officeDocument/2006/math"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440770"/>
                  <a:ext cx="2082800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3801" t="-29412" r="-11988" b="-4509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0" y="2437015"/>
                  <a:ext cx="439779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437015"/>
                  <a:ext cx="4397790" cy="310598"/>
                </a:xfrm>
                <a:prstGeom prst="rect">
                  <a:avLst/>
                </a:prstGeom>
                <a:blipFill>
                  <a:blip r:embed="rId4"/>
                  <a:stretch>
                    <a:fillRect t="-27451" r="-2355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6BC1820-B96E-4B7E-ADA9-495081DE952C}"/>
              </a:ext>
            </a:extLst>
          </p:cNvPr>
          <p:cNvGrpSpPr/>
          <p:nvPr/>
        </p:nvGrpSpPr>
        <p:grpSpPr>
          <a:xfrm>
            <a:off x="150044" y="1974711"/>
            <a:ext cx="8070399" cy="692305"/>
            <a:chOff x="150044" y="1974711"/>
            <a:chExt cx="8070399" cy="692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150044" y="2024949"/>
                  <a:ext cx="3412664" cy="591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dirty="0"/>
                              <m:t>...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44" y="2024949"/>
                  <a:ext cx="3412664" cy="5918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854733" y="1974711"/>
                  <a:ext cx="2253181" cy="692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nary>
                              <m:naryPr>
                                <m:chr m:val="∑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⃗"/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nary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4733" y="1974711"/>
                  <a:ext cx="2253181" cy="6923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876870" y="2165564"/>
                  <a:ext cx="1343573" cy="31059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a14:m>
                  <a:r>
                    <a:rPr lang="pt-BR" dirty="0"/>
                    <a:t>  (I)</a:t>
                  </a: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70" y="2165564"/>
                  <a:ext cx="1343573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5909" t="-29412" r="-10909" b="-4705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50044" y="605057"/>
                <a:ext cx="7170040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𝑟𝑒𝑠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𝑒𝑥𝑡𝑒𝑟𝑛𝑎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e>
                          </m:d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4" y="605057"/>
                <a:ext cx="7170040" cy="778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6A2761D-D505-48B9-8001-3E1D1DC481B1}"/>
              </a:ext>
            </a:extLst>
          </p:cNvPr>
          <p:cNvGrpSpPr/>
          <p:nvPr/>
        </p:nvGrpSpPr>
        <p:grpSpPr>
          <a:xfrm>
            <a:off x="45542" y="4050017"/>
            <a:ext cx="5338657" cy="778868"/>
            <a:chOff x="45542" y="4050017"/>
            <a:chExt cx="5338657" cy="778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45542" y="4050017"/>
                  <a:ext cx="2048894" cy="7788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</m:t>
                        </m:r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,(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42" y="4050017"/>
                  <a:ext cx="2048894" cy="7788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2163741" y="4083409"/>
                  <a:ext cx="955839" cy="6825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3741" y="4083409"/>
                  <a:ext cx="955839" cy="68255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Seta para a Direita 15"/>
            <p:cNvSpPr/>
            <p:nvPr/>
          </p:nvSpPr>
          <p:spPr>
            <a:xfrm>
              <a:off x="3228137" y="4384021"/>
              <a:ext cx="516467" cy="210835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3924376" y="4309109"/>
                  <a:ext cx="1459823" cy="31059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é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𝑐𝑜𝑛𝑠𝑡𝑎𝑛𝑡𝑒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376" y="4309109"/>
                  <a:ext cx="1459823" cy="310598"/>
                </a:xfrm>
                <a:prstGeom prst="rect">
                  <a:avLst/>
                </a:prstGeom>
                <a:blipFill>
                  <a:blip r:embed="rId11"/>
                  <a:stretch>
                    <a:fillRect l="-3347" r="-2510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78CD9CB-F47A-4B5A-AE89-3E4DA13F888D}"/>
              </a:ext>
            </a:extLst>
          </p:cNvPr>
          <p:cNvGrpSpPr/>
          <p:nvPr/>
        </p:nvGrpSpPr>
        <p:grpSpPr>
          <a:xfrm>
            <a:off x="5969898" y="4114969"/>
            <a:ext cx="3276293" cy="584775"/>
            <a:chOff x="5969898" y="4114969"/>
            <a:chExt cx="3276293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969898" y="4275959"/>
                  <a:ext cx="849912" cy="376898"/>
                </a:xfrm>
                <a:prstGeom prst="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9898" y="4275959"/>
                  <a:ext cx="849912" cy="376898"/>
                </a:xfrm>
                <a:prstGeom prst="rect">
                  <a:avLst/>
                </a:prstGeom>
                <a:blipFill>
                  <a:blip r:embed="rId12"/>
                  <a:stretch>
                    <a:fillRect l="-6429" r="-4286" b="-2258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aixaDeTexto 18"/>
            <p:cNvSpPr txBox="1"/>
            <p:nvPr/>
          </p:nvSpPr>
          <p:spPr>
            <a:xfrm>
              <a:off x="6852615" y="4114969"/>
              <a:ext cx="2393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também para um sistema de partículas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5D55E18-1641-4A4F-9196-98C84AB3BBDA}"/>
              </a:ext>
            </a:extLst>
          </p:cNvPr>
          <p:cNvGrpSpPr/>
          <p:nvPr/>
        </p:nvGrpSpPr>
        <p:grpSpPr>
          <a:xfrm>
            <a:off x="120322" y="1156937"/>
            <a:ext cx="5036101" cy="810222"/>
            <a:chOff x="120322" y="760241"/>
            <a:chExt cx="5036101" cy="810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4F04874F-72F4-42C4-ABD0-4C6F452EE82A}"/>
                    </a:ext>
                  </a:extLst>
                </p:cNvPr>
                <p:cNvSpPr txBox="1"/>
                <p:nvPr/>
              </p:nvSpPr>
              <p:spPr>
                <a:xfrm>
                  <a:off x="3987577" y="760241"/>
                  <a:ext cx="1168846" cy="8102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4F04874F-72F4-42C4-ABD0-4C6F452EE8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7577" y="760241"/>
                  <a:ext cx="1168846" cy="81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7AEA3C2-AB00-4D43-9ED3-66B9751BCD9F}"/>
                    </a:ext>
                  </a:extLst>
                </p:cNvPr>
                <p:cNvSpPr txBox="1"/>
                <p:nvPr/>
              </p:nvSpPr>
              <p:spPr>
                <a:xfrm>
                  <a:off x="120322" y="1015696"/>
                  <a:ext cx="3540114" cy="2993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…+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7AEA3C2-AB00-4D43-9ED3-66B9751BC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22" y="1015696"/>
                  <a:ext cx="3540114" cy="299313"/>
                </a:xfrm>
                <a:prstGeom prst="rect">
                  <a:avLst/>
                </a:prstGeom>
                <a:blipFill>
                  <a:blip r:embed="rId14"/>
                  <a:stretch>
                    <a:fillRect l="-690" b="-265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B6B45CA-7BD8-4874-A3AB-C7188628AEE0}"/>
              </a:ext>
            </a:extLst>
          </p:cNvPr>
          <p:cNvGrpSpPr/>
          <p:nvPr/>
        </p:nvGrpSpPr>
        <p:grpSpPr>
          <a:xfrm>
            <a:off x="147900" y="439775"/>
            <a:ext cx="5821999" cy="379620"/>
            <a:chOff x="147899" y="439775"/>
            <a:chExt cx="3375430" cy="379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147899" y="439775"/>
                  <a:ext cx="1402298" cy="343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𝑒𝑥𝑡𝑒𝑟𝑛𝑎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99" y="439775"/>
                  <a:ext cx="1402298" cy="343620"/>
                </a:xfrm>
                <a:prstGeom prst="rect">
                  <a:avLst/>
                </a:prstGeom>
                <a:blipFill>
                  <a:blip r:embed="rId15"/>
                  <a:stretch>
                    <a:fillRect t="-36842" b="-228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1D97549-4E5E-494D-A38E-9338C89072E8}"/>
                </a:ext>
              </a:extLst>
            </p:cNvPr>
            <p:cNvSpPr txBox="1"/>
            <p:nvPr/>
          </p:nvSpPr>
          <p:spPr>
            <a:xfrm>
              <a:off x="1675182" y="450063"/>
              <a:ext cx="18481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slide anterior e HRK (7.16)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8BBA451-2E96-4A40-AC5B-AB34C5A026B6}"/>
              </a:ext>
            </a:extLst>
          </p:cNvPr>
          <p:cNvGrpSpPr/>
          <p:nvPr/>
        </p:nvGrpSpPr>
        <p:grpSpPr>
          <a:xfrm>
            <a:off x="-3305" y="3255909"/>
            <a:ext cx="8900828" cy="778868"/>
            <a:chOff x="-3305" y="3255909"/>
            <a:chExt cx="8900828" cy="778868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CBF30535-E2C9-444F-A341-B6CB348C21AF}"/>
                </a:ext>
              </a:extLst>
            </p:cNvPr>
            <p:cNvGrpSpPr/>
            <p:nvPr/>
          </p:nvGrpSpPr>
          <p:grpSpPr>
            <a:xfrm>
              <a:off x="2346518" y="3255909"/>
              <a:ext cx="6551005" cy="778868"/>
              <a:chOff x="1396115" y="3269692"/>
              <a:chExt cx="5146414" cy="7788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1396115" y="3332267"/>
                    <a:ext cx="2064404" cy="59022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0" name="CaixaDeTexto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6115" y="3332267"/>
                    <a:ext cx="2064404" cy="59022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4855785" y="3269692"/>
                    <a:ext cx="1686744" cy="77886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𝑒𝑥𝑡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5785" y="3269692"/>
                    <a:ext cx="1686744" cy="77886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Seta para a Direita 15">
                <a:extLst>
                  <a:ext uri="{FF2B5EF4-FFF2-40B4-BE49-F238E27FC236}">
                    <a16:creationId xmlns:a16="http://schemas.microsoft.com/office/drawing/2014/main" id="{85B32AF8-FFEF-48F7-B25D-04C9060B8EB0}"/>
                  </a:ext>
                </a:extLst>
              </p:cNvPr>
              <p:cNvSpPr/>
              <p:nvPr/>
            </p:nvSpPr>
            <p:spPr>
              <a:xfrm>
                <a:off x="3442135" y="3320107"/>
                <a:ext cx="1259628" cy="689765"/>
              </a:xfrm>
              <a:prstGeom prst="rightArrow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HRK (7.16)</a:t>
                </a:r>
              </a:p>
            </p:txBody>
          </p:sp>
        </p:grp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41A0C48F-D29D-463C-B3D5-6912D6B790A0}"/>
                </a:ext>
              </a:extLst>
            </p:cNvPr>
            <p:cNvSpPr txBox="1"/>
            <p:nvPr/>
          </p:nvSpPr>
          <p:spPr>
            <a:xfrm>
              <a:off x="-3305" y="3502560"/>
              <a:ext cx="2569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Derivando (I) no tempo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8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5672" y="13547"/>
            <a:ext cx="375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Referencial do Centro de Massa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/>
              <p:cNvSpPr txBox="1"/>
              <p:nvPr/>
            </p:nvSpPr>
            <p:spPr>
              <a:xfrm>
                <a:off x="198099" y="845706"/>
                <a:ext cx="2347181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𝐿𝐴𝐵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𝐿𝐴𝐵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99" y="845706"/>
                <a:ext cx="2347181" cy="314253"/>
              </a:xfrm>
              <a:prstGeom prst="rect">
                <a:avLst/>
              </a:prstGeom>
              <a:blipFill>
                <a:blip r:embed="rId2"/>
                <a:stretch>
                  <a:fillRect l="-1813" t="-41176" r="-1554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2926718" y="833329"/>
                <a:ext cx="3314732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dirty="0"/>
                  <a:t>...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18" y="833329"/>
                <a:ext cx="3314732" cy="310598"/>
              </a:xfrm>
              <a:prstGeom prst="rect">
                <a:avLst/>
              </a:prstGeom>
              <a:blipFill>
                <a:blip r:embed="rId3"/>
                <a:stretch>
                  <a:fillRect l="-2390" t="-31373" r="-3125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6717221" y="648261"/>
                <a:ext cx="1451871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221" y="648261"/>
                <a:ext cx="1451871" cy="778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288444" y="1396486"/>
                <a:ext cx="267573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𝐶𝑀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4" y="1396486"/>
                <a:ext cx="2675732" cy="778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/>
              <p:cNvSpPr txBox="1"/>
              <p:nvPr/>
            </p:nvSpPr>
            <p:spPr>
              <a:xfrm>
                <a:off x="3867695" y="1413504"/>
                <a:ext cx="3178434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695" y="1413504"/>
                <a:ext cx="3178434" cy="778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198099" y="2102093"/>
                <a:ext cx="4775218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99" y="2102093"/>
                <a:ext cx="4775218" cy="778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4833953" y="2346511"/>
                <a:ext cx="1180003" cy="296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953" y="2346511"/>
                <a:ext cx="1180003" cy="296556"/>
              </a:xfrm>
              <a:prstGeom prst="rect">
                <a:avLst/>
              </a:prstGeom>
              <a:blipFill>
                <a:blip r:embed="rId8"/>
                <a:stretch>
                  <a:fillRect t="-42857" b="-81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/>
              <p:cNvSpPr txBox="1"/>
              <p:nvPr/>
            </p:nvSpPr>
            <p:spPr>
              <a:xfrm>
                <a:off x="6241450" y="2261399"/>
                <a:ext cx="2656368" cy="460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pt-BR" sz="1400" dirty="0"/>
                            <m:t>... 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50" y="2261399"/>
                <a:ext cx="2656368" cy="460319"/>
              </a:xfrm>
              <a:prstGeom prst="rect">
                <a:avLst/>
              </a:prstGeom>
              <a:blipFill>
                <a:blip r:embed="rId9"/>
                <a:stretch>
                  <a:fillRect l="-917" t="-18667" r="-5275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99449" y="2868081"/>
                <a:ext cx="1472904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9" y="2868081"/>
                <a:ext cx="1472904" cy="8712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1371689" y="3164340"/>
                <a:ext cx="3908442" cy="35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9" y="3164340"/>
                <a:ext cx="3908442" cy="355867"/>
              </a:xfrm>
              <a:prstGeom prst="rect">
                <a:avLst/>
              </a:prstGeom>
              <a:blipFill>
                <a:blip r:embed="rId11"/>
                <a:stretch>
                  <a:fillRect t="-1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ângulo 29"/>
              <p:cNvSpPr/>
              <p:nvPr/>
            </p:nvSpPr>
            <p:spPr>
              <a:xfrm>
                <a:off x="5047081" y="3139782"/>
                <a:ext cx="35783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BR" sz="1600" dirty="0"/>
                        <m:t>...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81" y="3139782"/>
                <a:ext cx="3578352" cy="338554"/>
              </a:xfrm>
              <a:prstGeom prst="rect">
                <a:avLst/>
              </a:prstGeom>
              <a:blipFill>
                <a:blip r:embed="rId12"/>
                <a:stretch>
                  <a:fillRect t="-14286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/>
              <p:cNvSpPr txBox="1"/>
              <p:nvPr/>
            </p:nvSpPr>
            <p:spPr>
              <a:xfrm>
                <a:off x="774322" y="3820311"/>
                <a:ext cx="3541915" cy="345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22" y="3820311"/>
                <a:ext cx="3541915" cy="345479"/>
              </a:xfrm>
              <a:prstGeom prst="rect">
                <a:avLst/>
              </a:prstGeom>
              <a:blipFill>
                <a:blip r:embed="rId13"/>
                <a:stretch>
                  <a:fillRect t="-26786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 para a Direita 33"/>
          <p:cNvSpPr/>
          <p:nvPr/>
        </p:nvSpPr>
        <p:spPr>
          <a:xfrm>
            <a:off x="4677951" y="3808100"/>
            <a:ext cx="516467" cy="210835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ixaDeTexto 34"/>
              <p:cNvSpPr txBox="1"/>
              <p:nvPr/>
            </p:nvSpPr>
            <p:spPr>
              <a:xfrm>
                <a:off x="5639252" y="3740938"/>
                <a:ext cx="778162" cy="3471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52" y="3740938"/>
                <a:ext cx="778162" cy="347146"/>
              </a:xfrm>
              <a:prstGeom prst="rect">
                <a:avLst/>
              </a:prstGeom>
              <a:blipFill>
                <a:blip r:embed="rId14"/>
                <a:stretch>
                  <a:fillRect l="-7031" r="-7031" b="-5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/>
          <p:cNvSpPr txBox="1"/>
          <p:nvPr/>
        </p:nvSpPr>
        <p:spPr>
          <a:xfrm>
            <a:off x="872515" y="4226257"/>
            <a:ext cx="7304649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Portanto, o sistema de referência do Centro de Massa também é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no qual a quantidade de movimento total é NULA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16406E3-2F9A-455A-B39C-76502F67287C}"/>
              </a:ext>
            </a:extLst>
          </p:cNvPr>
          <p:cNvGrpSpPr/>
          <p:nvPr/>
        </p:nvGrpSpPr>
        <p:grpSpPr>
          <a:xfrm>
            <a:off x="1479258" y="1163508"/>
            <a:ext cx="1709712" cy="523220"/>
            <a:chOff x="2030460" y="913848"/>
            <a:chExt cx="1457130" cy="523220"/>
          </a:xfrm>
        </p:grpSpPr>
        <p:cxnSp>
          <p:nvCxnSpPr>
            <p:cNvPr id="4" name="Conector de Seta Reta 3">
              <a:extLst>
                <a:ext uri="{FF2B5EF4-FFF2-40B4-BE49-F238E27FC236}">
                  <a16:creationId xmlns:a16="http://schemas.microsoft.com/office/drawing/2014/main" id="{94AE5A40-A05A-4862-9438-2B1A312B561F}"/>
                </a:ext>
              </a:extLst>
            </p:cNvPr>
            <p:cNvCxnSpPr/>
            <p:nvPr/>
          </p:nvCxnSpPr>
          <p:spPr>
            <a:xfrm>
              <a:off x="2030460" y="976158"/>
              <a:ext cx="380231" cy="3914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BB9B1CE-2351-4101-B869-9E6D5F296D54}"/>
                </a:ext>
              </a:extLst>
            </p:cNvPr>
            <p:cNvSpPr txBox="1"/>
            <p:nvPr/>
          </p:nvSpPr>
          <p:spPr>
            <a:xfrm>
              <a:off x="2323808" y="913848"/>
              <a:ext cx="1163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Simplificando notação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65D2DC58-E70C-4B0E-66C1-529644D3CDF2}"/>
                  </a:ext>
                </a:extLst>
              </p:cNvPr>
              <p:cNvSpPr/>
              <p:nvPr/>
            </p:nvSpPr>
            <p:spPr>
              <a:xfrm>
                <a:off x="368432" y="138179"/>
                <a:ext cx="1770334" cy="419634"/>
              </a:xfrm>
              <a:prstGeom prst="wedgeRectCallout">
                <a:avLst>
                  <a:gd name="adj1" fmla="val -47322"/>
                  <a:gd name="adj2" fmla="val 118382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65D2DC58-E70C-4B0E-66C1-529644D3C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32" y="138179"/>
                <a:ext cx="1770334" cy="419634"/>
              </a:xfrm>
              <a:prstGeom prst="wedgeRectCallout">
                <a:avLst>
                  <a:gd name="adj1" fmla="val -47322"/>
                  <a:gd name="adj2" fmla="val 118382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8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4" grpId="0" animBg="1"/>
      <p:bldP spid="35" grpId="0" animBg="1"/>
      <p:bldP spid="3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7918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L4 ex. 8: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Pode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sempre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ser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previsto do movimento de duas partículas em interação!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59" y="351481"/>
            <a:ext cx="6962405" cy="112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Duas partículas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massas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1,43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4,29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respectivamente,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estão em repouso e separadas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1,64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quando uma força de atração mútua constante e de módulo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1,79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começa a agir. Nenhuma força externa atua no sistema formado por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Descreva o movimento do centro de massa.  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115425" y="546111"/>
            <a:ext cx="2094738" cy="1058431"/>
            <a:chOff x="7101693" y="827165"/>
            <a:chExt cx="2094738" cy="1058431"/>
          </a:xfrm>
        </p:grpSpPr>
        <p:sp>
          <p:nvSpPr>
            <p:cNvPr id="4" name="Elipse 3"/>
            <p:cNvSpPr/>
            <p:nvPr/>
          </p:nvSpPr>
          <p:spPr>
            <a:xfrm>
              <a:off x="7354957" y="1480419"/>
              <a:ext cx="167524" cy="11168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8351955" y="1480419"/>
              <a:ext cx="167524" cy="11168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de Seta Reta 6"/>
            <p:cNvCxnSpPr/>
            <p:nvPr/>
          </p:nvCxnSpPr>
          <p:spPr>
            <a:xfrm flipV="1">
              <a:off x="7354957" y="1542554"/>
              <a:ext cx="1614115" cy="15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 flipH="1" flipV="1">
              <a:off x="7426793" y="872145"/>
              <a:ext cx="11926" cy="7896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8573414" y="1547042"/>
              <a:ext cx="623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x(m)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101693" y="827165"/>
              <a:ext cx="286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y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411163" y="1230801"/>
              <a:ext cx="397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8233232" y="1201131"/>
              <a:ext cx="286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7440525" y="1287083"/>
            <a:ext cx="1092686" cy="307777"/>
            <a:chOff x="7440525" y="1287083"/>
            <a:chExt cx="1092686" cy="307777"/>
          </a:xfrm>
        </p:grpSpPr>
        <p:cxnSp>
          <p:nvCxnSpPr>
            <p:cNvPr id="20" name="Conector de Seta Reta 19"/>
            <p:cNvCxnSpPr/>
            <p:nvPr/>
          </p:nvCxnSpPr>
          <p:spPr>
            <a:xfrm flipV="1">
              <a:off x="7440525" y="1536812"/>
              <a:ext cx="1092686" cy="147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829735" y="1287083"/>
              <a:ext cx="314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L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1731AE5-7274-4A64-B153-21432DFCCE0A}"/>
              </a:ext>
            </a:extLst>
          </p:cNvPr>
          <p:cNvGrpSpPr/>
          <p:nvPr/>
        </p:nvGrpSpPr>
        <p:grpSpPr>
          <a:xfrm>
            <a:off x="298683" y="1934850"/>
            <a:ext cx="3613875" cy="647485"/>
            <a:chOff x="298683" y="1840716"/>
            <a:chExt cx="3613875" cy="64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98683" y="2026375"/>
                  <a:ext cx="970971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83" y="2026375"/>
                  <a:ext cx="970971" cy="276166"/>
                </a:xfrm>
                <a:prstGeom prst="rect">
                  <a:avLst/>
                </a:prstGeom>
                <a:blipFill>
                  <a:blip r:embed="rId2"/>
                  <a:stretch>
                    <a:fillRect l="-5031" t="-37778" r="-8805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1632313" y="1840716"/>
                  <a:ext cx="1364412" cy="6474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313" y="1840716"/>
                  <a:ext cx="1364412" cy="6474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3126637" y="2041348"/>
                  <a:ext cx="7859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637" y="2041348"/>
                  <a:ext cx="785921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2326" t="-36585" r="-10078" b="-121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21E85BC-57F3-4322-B26B-16468816660E}"/>
              </a:ext>
            </a:extLst>
          </p:cNvPr>
          <p:cNvGrpSpPr/>
          <p:nvPr/>
        </p:nvGrpSpPr>
        <p:grpSpPr>
          <a:xfrm>
            <a:off x="242159" y="2538479"/>
            <a:ext cx="6148294" cy="752953"/>
            <a:chOff x="242159" y="2538479"/>
            <a:chExt cx="6148294" cy="752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42159" y="2538479"/>
                  <a:ext cx="1502463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59" y="2538479"/>
                  <a:ext cx="1502463" cy="5962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1906379" y="2596544"/>
              <a:ext cx="527302" cy="440710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4892992" y="2693788"/>
                  <a:ext cx="1497461" cy="24622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é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constante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992" y="2693788"/>
                  <a:ext cx="1497461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408" t="-37500" b="-1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2608605" y="2559309"/>
                  <a:ext cx="2169135" cy="73212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𝐶𝑀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  <a:p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05" y="2559309"/>
                  <a:ext cx="2169135" cy="7321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D298DA8-5B76-4FEE-B5E3-10BE0B7D4BAA}"/>
              </a:ext>
            </a:extLst>
          </p:cNvPr>
          <p:cNvGrpSpPr/>
          <p:nvPr/>
        </p:nvGrpSpPr>
        <p:grpSpPr>
          <a:xfrm>
            <a:off x="359075" y="3154555"/>
            <a:ext cx="4476291" cy="300788"/>
            <a:chOff x="359075" y="3114090"/>
            <a:chExt cx="4476291" cy="300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359075" y="3135453"/>
                  <a:ext cx="2593467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→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075" y="3135453"/>
                  <a:ext cx="2593467" cy="277768"/>
                </a:xfrm>
                <a:prstGeom prst="rect">
                  <a:avLst/>
                </a:prstGeom>
                <a:blipFill>
                  <a:blip r:embed="rId8"/>
                  <a:stretch>
                    <a:fillRect l="-2824" t="-19565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3361245" y="3114090"/>
                  <a:ext cx="1474121" cy="30078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245" y="3114090"/>
                  <a:ext cx="1474121" cy="300788"/>
                </a:xfrm>
                <a:prstGeom prst="rect">
                  <a:avLst/>
                </a:prstGeom>
                <a:blipFill>
                  <a:blip r:embed="rId9"/>
                  <a:stretch>
                    <a:fillRect l="-1240" t="-2000" r="-1653" b="-16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AF62B73-C0CD-491B-A6DA-D809DD575D0F}"/>
              </a:ext>
            </a:extLst>
          </p:cNvPr>
          <p:cNvGrpSpPr/>
          <p:nvPr/>
        </p:nvGrpSpPr>
        <p:grpSpPr>
          <a:xfrm>
            <a:off x="198386" y="3582404"/>
            <a:ext cx="7103325" cy="519053"/>
            <a:chOff x="198386" y="3582404"/>
            <a:chExt cx="7103325" cy="519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198386" y="3582404"/>
                  <a:ext cx="2515037" cy="5190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86" y="3582404"/>
                  <a:ext cx="2515037" cy="5190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2692473" y="3597600"/>
                  <a:ext cx="2515037" cy="4886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1,43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×0+4,29×1,64   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1,43+4,29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473" y="3597600"/>
                  <a:ext cx="2515037" cy="48866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5857598" y="3672653"/>
                  <a:ext cx="144411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1,23 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598" y="3672653"/>
                  <a:ext cx="1444113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tângulo 43"/>
          <p:cNvSpPr/>
          <p:nvPr/>
        </p:nvSpPr>
        <p:spPr>
          <a:xfrm>
            <a:off x="249063" y="4113293"/>
            <a:ext cx="749300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que distância da posição original de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partículas irão colidir.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7F3DDC7-6352-49A3-AC18-03F30F3315FC}"/>
              </a:ext>
            </a:extLst>
          </p:cNvPr>
          <p:cNvGrpSpPr/>
          <p:nvPr/>
        </p:nvGrpSpPr>
        <p:grpSpPr>
          <a:xfrm>
            <a:off x="252665" y="4509071"/>
            <a:ext cx="7360731" cy="338554"/>
            <a:chOff x="252665" y="4509071"/>
            <a:chExt cx="7360731" cy="338554"/>
          </a:xfrm>
        </p:grpSpPr>
        <p:sp>
          <p:nvSpPr>
            <p:cNvPr id="45" name="CaixaDeTexto 44"/>
            <p:cNvSpPr txBox="1"/>
            <p:nvPr/>
          </p:nvSpPr>
          <p:spPr>
            <a:xfrm>
              <a:off x="252665" y="4509071"/>
              <a:ext cx="560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encontro será na posição do centro de massa !!!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/>
                <p:cNvSpPr/>
                <p:nvPr/>
              </p:nvSpPr>
              <p:spPr>
                <a:xfrm>
                  <a:off x="5719224" y="4509071"/>
                  <a:ext cx="189417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𝑒𝑛𝑐𝑜𝑛𝑡𝑟𝑜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1,23 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6" name="Retângulo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224" y="4509071"/>
                  <a:ext cx="1894172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985701-CFD1-479C-9B97-B3442193D29A}"/>
              </a:ext>
            </a:extLst>
          </p:cNvPr>
          <p:cNvSpPr txBox="1"/>
          <p:nvPr/>
        </p:nvSpPr>
        <p:spPr>
          <a:xfrm>
            <a:off x="93532" y="1385559"/>
            <a:ext cx="809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de interesse é formado pelas partículas P e Q, apenas! </a:t>
            </a:r>
          </a:p>
          <a:p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não explica como as partículas estão isoladas das forças externas – só dá p/ aceitar! </a:t>
            </a:r>
          </a:p>
        </p:txBody>
      </p:sp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84C6A383-DA80-4D84-A71D-89F00AF0E215}"/>
              </a:ext>
            </a:extLst>
          </p:cNvPr>
          <p:cNvSpPr/>
          <p:nvPr/>
        </p:nvSpPr>
        <p:spPr>
          <a:xfrm>
            <a:off x="6617672" y="1943372"/>
            <a:ext cx="2515037" cy="813246"/>
          </a:xfrm>
          <a:prstGeom prst="wedgeEllipseCallout">
            <a:avLst>
              <a:gd name="adj1" fmla="val -235502"/>
              <a:gd name="adj2" fmla="val -14501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problema tem 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dado inútil!</a:t>
            </a:r>
          </a:p>
        </p:txBody>
      </p:sp>
    </p:spTree>
    <p:extLst>
      <p:ext uri="{BB962C8B-B14F-4D97-AF65-F5344CB8AC3E}">
        <p14:creationId xmlns:p14="http://schemas.microsoft.com/office/powerpoint/2010/main" val="24606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709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– Ex. 10.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Movimento do barco quando o cachorro anda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73486"/>
            <a:ext cx="6502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 cachorro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10,0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está na popa de um barco de 20 kg 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2,5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parado, com a proa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margem e perpendicular à margem. </a:t>
            </a:r>
          </a:p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Caminha os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2,5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barco, chega na proa e para. </a:t>
            </a:r>
          </a:p>
        </p:txBody>
      </p:sp>
      <p:pic>
        <p:nvPicPr>
          <p:cNvPr id="2056" name="Picture 8" descr="Cachorro Desenho Para Colorir - Ultra Coloring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14" y="853885"/>
            <a:ext cx="418572" cy="4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931858" y="664364"/>
            <a:ext cx="177933" cy="833933"/>
          </a:xfrm>
          <a:prstGeom prst="rect">
            <a:avLst/>
          </a:prstGeom>
          <a:solidFill>
            <a:srgbClr val="7B2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Desenho de barco pintado e colorido por Lili_7 o dia 19 de Março do 20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8"/>
          <a:stretch/>
        </p:blipFill>
        <p:spPr bwMode="auto">
          <a:xfrm>
            <a:off x="6905128" y="1216024"/>
            <a:ext cx="1779962" cy="3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>
            <a:off x="8559800" y="1272457"/>
            <a:ext cx="37205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8058150" y="1382671"/>
            <a:ext cx="501650" cy="167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455674" y="926809"/>
            <a:ext cx="56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m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6705600" y="1540932"/>
            <a:ext cx="2252954" cy="276999"/>
            <a:chOff x="6705600" y="1540932"/>
            <a:chExt cx="2252954" cy="276999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6705600" y="1557866"/>
              <a:ext cx="225295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6787886" y="1540932"/>
              <a:ext cx="400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051406" y="2666425"/>
            <a:ext cx="5257569" cy="1031763"/>
            <a:chOff x="3051406" y="2666425"/>
            <a:chExt cx="5257569" cy="1031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3150831" y="2666425"/>
                  <a:ext cx="4779583" cy="4139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×(2,5+0,5)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+20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×(1,25+0,5)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10+20</m:t>
                            </m:r>
                          </m:den>
                        </m:f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=2,17  </m:t>
                        </m:r>
                        <m:r>
                          <m:rPr>
                            <m:sty m:val="p"/>
                          </m:rPr>
                          <a:rPr lang="pt-BR" sz="1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831" y="2666425"/>
                  <a:ext cx="4779583" cy="413959"/>
                </a:xfrm>
                <a:prstGeom prst="rect">
                  <a:avLst/>
                </a:prstGeom>
                <a:blipFill>
                  <a:blip r:embed="rId4"/>
                  <a:stretch>
                    <a:fillRect l="-383" t="-2941" r="-1020" b="-132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3051406" y="3225045"/>
                  <a:ext cx="5257569" cy="4731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×(0,5+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)+20×(1,25+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+0,5)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10+20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1406" y="3225045"/>
                  <a:ext cx="5257569" cy="473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CaixaDeTexto 33"/>
          <p:cNvSpPr txBox="1"/>
          <p:nvPr/>
        </p:nvSpPr>
        <p:spPr>
          <a:xfrm>
            <a:off x="8173458" y="115610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28" name="Agrupar 27"/>
          <p:cNvGrpSpPr/>
          <p:nvPr/>
        </p:nvGrpSpPr>
        <p:grpSpPr>
          <a:xfrm>
            <a:off x="90476" y="1945140"/>
            <a:ext cx="6697410" cy="694981"/>
            <a:chOff x="90476" y="1945140"/>
            <a:chExt cx="6697410" cy="694981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FA2AADD-6F63-43F5-857D-1B4CECFC84D2}"/>
                </a:ext>
              </a:extLst>
            </p:cNvPr>
            <p:cNvGrpSpPr/>
            <p:nvPr/>
          </p:nvGrpSpPr>
          <p:grpSpPr>
            <a:xfrm>
              <a:off x="90476" y="1945140"/>
              <a:ext cx="5135084" cy="694981"/>
              <a:chOff x="106164" y="3259612"/>
              <a:chExt cx="5135084" cy="694981"/>
            </a:xfrm>
          </p:grpSpPr>
          <p:sp>
            <p:nvSpPr>
              <p:cNvPr id="35" name="CaixaDeTexto 34"/>
              <p:cNvSpPr txBox="1"/>
              <p:nvPr/>
            </p:nvSpPr>
            <p:spPr>
              <a:xfrm>
                <a:off x="106164" y="3259612"/>
                <a:ext cx="2372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forças externas se anulam e não há atrito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tângulo 38"/>
                  <p:cNvSpPr/>
                  <p:nvPr/>
                </p:nvSpPr>
                <p:spPr>
                  <a:xfrm>
                    <a:off x="2478392" y="3272034"/>
                    <a:ext cx="955839" cy="68255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9" name="Retângulo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8392" y="3272034"/>
                    <a:ext cx="955839" cy="68255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Seta para a Direita 39"/>
              <p:cNvSpPr/>
              <p:nvPr/>
            </p:nvSpPr>
            <p:spPr>
              <a:xfrm>
                <a:off x="3388562" y="3577728"/>
                <a:ext cx="335953" cy="210834"/>
              </a:xfrm>
              <a:prstGeom prst="rightArrow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tângulo 40"/>
                  <p:cNvSpPr/>
                  <p:nvPr/>
                </p:nvSpPr>
                <p:spPr>
                  <a:xfrm>
                    <a:off x="3709996" y="3423138"/>
                    <a:ext cx="1531252" cy="40479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Retângulo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9996" y="3423138"/>
                    <a:ext cx="1531252" cy="4047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0606" b="-151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112684" y="2138869"/>
                  <a:ext cx="1675202" cy="338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684" y="2138869"/>
                  <a:ext cx="1675202" cy="338426"/>
                </a:xfrm>
                <a:prstGeom prst="rect">
                  <a:avLst/>
                </a:prstGeom>
                <a:blipFill>
                  <a:blip r:embed="rId10"/>
                  <a:stretch>
                    <a:fillRect l="-2555" t="-23636" r="-2190" b="-181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Agrupar 25"/>
          <p:cNvGrpSpPr/>
          <p:nvPr/>
        </p:nvGrpSpPr>
        <p:grpSpPr>
          <a:xfrm>
            <a:off x="7272961" y="2154040"/>
            <a:ext cx="1658897" cy="369332"/>
            <a:chOff x="7272961" y="2154040"/>
            <a:chExt cx="1658897" cy="369332"/>
          </a:xfrm>
        </p:grpSpPr>
        <p:sp>
          <p:nvSpPr>
            <p:cNvPr id="43" name="Seta para a Direita 42"/>
            <p:cNvSpPr/>
            <p:nvPr/>
          </p:nvSpPr>
          <p:spPr>
            <a:xfrm>
              <a:off x="7272961" y="2274018"/>
              <a:ext cx="383516" cy="170108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7680746" y="2154040"/>
                  <a:ext cx="1251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746" y="2154040"/>
                  <a:ext cx="125111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157364D-D4F9-4116-92E9-AD9E182F9446}"/>
              </a:ext>
            </a:extLst>
          </p:cNvPr>
          <p:cNvGrpSpPr/>
          <p:nvPr/>
        </p:nvGrpSpPr>
        <p:grpSpPr>
          <a:xfrm>
            <a:off x="-33345" y="4157750"/>
            <a:ext cx="9050454" cy="473143"/>
            <a:chOff x="-29630" y="3977261"/>
            <a:chExt cx="9050454" cy="473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140306" y="3977261"/>
                  <a:ext cx="3001306" cy="4731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+35+20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30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306" y="3977261"/>
                  <a:ext cx="3001306" cy="4731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-29630" y="4029166"/>
                  <a:ext cx="1169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630" y="4029166"/>
                  <a:ext cx="116993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4035866" y="4065240"/>
                  <a:ext cx="2222057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866" y="4065240"/>
                  <a:ext cx="2222057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1370" r="-822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6201360" y="4065240"/>
                  <a:ext cx="1630717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5,1−40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360" y="4065240"/>
                  <a:ext cx="1630717" cy="246221"/>
                </a:xfrm>
                <a:prstGeom prst="rect">
                  <a:avLst/>
                </a:prstGeom>
                <a:blipFill>
                  <a:blip r:embed="rId1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ixaDeTexto 48"/>
                <p:cNvSpPr txBox="1"/>
                <p:nvPr/>
              </p:nvSpPr>
              <p:spPr>
                <a:xfrm>
                  <a:off x="7992680" y="4090721"/>
                  <a:ext cx="1028144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,84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9" name="CaixaDe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680" y="4090721"/>
                  <a:ext cx="1028144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4734" r="-236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aixaDeTexto 43"/>
          <p:cNvSpPr txBox="1"/>
          <p:nvPr/>
        </p:nvSpPr>
        <p:spPr>
          <a:xfrm>
            <a:off x="1815140" y="4540869"/>
            <a:ext cx="59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cachorro vai estar 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+ 0,5 da margem, ou seja: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1,34 m</a:t>
            </a:r>
          </a:p>
        </p:txBody>
      </p:sp>
      <p:grpSp>
        <p:nvGrpSpPr>
          <p:cNvPr id="52" name="Agrupar 51"/>
          <p:cNvGrpSpPr/>
          <p:nvPr/>
        </p:nvGrpSpPr>
        <p:grpSpPr>
          <a:xfrm>
            <a:off x="8110654" y="555784"/>
            <a:ext cx="821204" cy="338554"/>
            <a:chOff x="8110654" y="555784"/>
            <a:chExt cx="821204" cy="338554"/>
          </a:xfrm>
        </p:grpSpPr>
        <p:cxnSp>
          <p:nvCxnSpPr>
            <p:cNvPr id="50" name="Conector de Seta Reta 49"/>
            <p:cNvCxnSpPr/>
            <p:nvPr/>
          </p:nvCxnSpPr>
          <p:spPr>
            <a:xfrm>
              <a:off x="8110654" y="853885"/>
              <a:ext cx="8212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8368125" y="555784"/>
              <a:ext cx="3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</a:t>
              </a: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5ED7258-5EF0-446F-8B99-25BA19A37D9B}"/>
              </a:ext>
            </a:extLst>
          </p:cNvPr>
          <p:cNvSpPr txBox="1"/>
          <p:nvPr/>
        </p:nvSpPr>
        <p:spPr>
          <a:xfrm>
            <a:off x="34209" y="1148776"/>
            <a:ext cx="5858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centro de massa do sistema se move durante a caminhada?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Onde está o cachorro no final?</a:t>
            </a:r>
            <a:endParaRPr lang="pt-BR" sz="1600" dirty="0"/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81449F20-5C86-4C0B-B1BA-6455CF78E1EE}"/>
              </a:ext>
            </a:extLst>
          </p:cNvPr>
          <p:cNvSpPr/>
          <p:nvPr/>
        </p:nvSpPr>
        <p:spPr>
          <a:xfrm>
            <a:off x="5796650" y="845972"/>
            <a:ext cx="705896" cy="545231"/>
          </a:xfrm>
          <a:prstGeom prst="wedgeRectCallout">
            <a:avLst>
              <a:gd name="adj1" fmla="val 145491"/>
              <a:gd name="adj2" fmla="val 6842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Sem atrito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76130A-9D40-47F7-9F28-C436B4C736CC}"/>
              </a:ext>
            </a:extLst>
          </p:cNvPr>
          <p:cNvSpPr txBox="1"/>
          <p:nvPr/>
        </p:nvSpPr>
        <p:spPr>
          <a:xfrm>
            <a:off x="2254072" y="1682533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= 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barco+cachorro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E76C08EB-F8EF-4E33-A9D3-338972C30AB4}"/>
                  </a:ext>
                </a:extLst>
              </p:cNvPr>
              <p:cNvSpPr txBox="1"/>
              <p:nvPr/>
            </p:nvSpPr>
            <p:spPr>
              <a:xfrm>
                <a:off x="7134192" y="1520997"/>
                <a:ext cx="387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E76C08EB-F8EF-4E33-A9D3-338972C3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192" y="1520997"/>
                <a:ext cx="38704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269763AB-8062-475B-99FA-1F14456AC8F8}"/>
                  </a:ext>
                </a:extLst>
              </p:cNvPr>
              <p:cNvSpPr txBox="1"/>
              <p:nvPr/>
            </p:nvSpPr>
            <p:spPr>
              <a:xfrm>
                <a:off x="7441277" y="1517400"/>
                <a:ext cx="48913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269763AB-8062-475B-99FA-1F14456AC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277" y="1517400"/>
                <a:ext cx="489137" cy="381515"/>
              </a:xfrm>
              <a:prstGeom prst="rect">
                <a:avLst/>
              </a:prstGeom>
              <a:blipFill>
                <a:blip r:embed="rId18"/>
                <a:stretch>
                  <a:fillRect r="-7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C313F8D-491C-474B-8B27-E00B9D6BD994}"/>
              </a:ext>
            </a:extLst>
          </p:cNvPr>
          <p:cNvCxnSpPr/>
          <p:nvPr/>
        </p:nvCxnSpPr>
        <p:spPr>
          <a:xfrm>
            <a:off x="7287734" y="1174490"/>
            <a:ext cx="0" cy="44993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9C428CCF-2145-4E1A-9896-51494CC611F7}"/>
              </a:ext>
            </a:extLst>
          </p:cNvPr>
          <p:cNvSpPr/>
          <p:nvPr/>
        </p:nvSpPr>
        <p:spPr>
          <a:xfrm>
            <a:off x="7573360" y="1269033"/>
            <a:ext cx="99667" cy="109317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1E33EE6D-E795-46CF-8ECD-DA8447B00C98}"/>
              </a:ext>
            </a:extLst>
          </p:cNvPr>
          <p:cNvCxnSpPr/>
          <p:nvPr/>
        </p:nvCxnSpPr>
        <p:spPr>
          <a:xfrm>
            <a:off x="7623148" y="1403636"/>
            <a:ext cx="0" cy="216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68940" y="2652543"/>
            <a:ext cx="2406669" cy="898424"/>
            <a:chOff x="68940" y="2652543"/>
            <a:chExt cx="2406669" cy="898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68940" y="2677808"/>
                  <a:ext cx="2061004" cy="4888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0" y="2677808"/>
                  <a:ext cx="2061004" cy="48885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208728" y="3270309"/>
                  <a:ext cx="1863155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𝐶𝑀𝑏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𝑝𝑟𝑜𝑎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=1,25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8" y="3270309"/>
                  <a:ext cx="1863155" cy="269946"/>
                </a:xfrm>
                <a:prstGeom prst="rect">
                  <a:avLst/>
                </a:prstGeom>
                <a:blipFill>
                  <a:blip r:embed="rId20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have Direita 5"/>
            <p:cNvSpPr/>
            <p:nvPr/>
          </p:nvSpPr>
          <p:spPr>
            <a:xfrm>
              <a:off x="2146053" y="2652543"/>
              <a:ext cx="329556" cy="898424"/>
            </a:xfrm>
            <a:prstGeom prst="rightBrace">
              <a:avLst>
                <a:gd name="adj1" fmla="val 8333"/>
                <a:gd name="adj2" fmla="val 5075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5661147" y="297825"/>
            <a:ext cx="1472520" cy="2238533"/>
            <a:chOff x="5708869" y="297825"/>
            <a:chExt cx="1472520" cy="2238533"/>
          </a:xfrm>
        </p:grpSpPr>
        <p:sp>
          <p:nvSpPr>
            <p:cNvPr id="2" name="Texto Explicativo em Elipse 1"/>
            <p:cNvSpPr/>
            <p:nvPr/>
          </p:nvSpPr>
          <p:spPr>
            <a:xfrm>
              <a:off x="5708869" y="297825"/>
              <a:ext cx="801815" cy="556060"/>
            </a:xfrm>
            <a:prstGeom prst="wedgeEllipseCallout">
              <a:avLst>
                <a:gd name="adj1" fmla="val 79301"/>
                <a:gd name="adj2" fmla="val 288442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6567118" y="2131567"/>
                  <a:ext cx="614271" cy="404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7118" y="2131567"/>
                  <a:ext cx="614271" cy="40479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609B8FAB-826D-E455-10E5-C19F0CFB0CFD}"/>
              </a:ext>
            </a:extLst>
          </p:cNvPr>
          <p:cNvSpPr/>
          <p:nvPr/>
        </p:nvSpPr>
        <p:spPr>
          <a:xfrm>
            <a:off x="149013" y="3797203"/>
            <a:ext cx="1863155" cy="448526"/>
          </a:xfrm>
          <a:prstGeom prst="wedgeRectCallout">
            <a:avLst>
              <a:gd name="adj1" fmla="val -13562"/>
              <a:gd name="adj2" fmla="val -111663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Certifique-se que entende isto.</a:t>
            </a:r>
          </a:p>
        </p:txBody>
      </p:sp>
    </p:spTree>
    <p:extLst>
      <p:ext uri="{BB962C8B-B14F-4D97-AF65-F5344CB8AC3E}">
        <p14:creationId xmlns:p14="http://schemas.microsoft.com/office/powerpoint/2010/main" val="30687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L 0.05156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3457E-6 L -0.04896 0.001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51873"/>
            <a:ext cx="8930640" cy="1594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Ricardo,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78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e Judite, que é mais leve, estão sentados em uma canoa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passeando numa lagoa. Seus assentos estão separados por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2,9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localizados simetricamente em relação ao centro da canoa. Quando a canoa está em repouso em águas paradas, eles trocam de lugar e a canoa se desloca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cm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 um toco submerso.</a:t>
            </a: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massa de Judite.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3546"/>
            <a:ext cx="7772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– Ex. 13: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movimento do barco se calcula a massa de uma das pessoas</a:t>
            </a:r>
            <a:endParaRPr lang="pt-BR" sz="1600" dirty="0">
              <a:solidFill>
                <a:srgbClr val="0070C0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6834336" y="1413071"/>
            <a:ext cx="2244054" cy="902703"/>
            <a:chOff x="6834336" y="1522955"/>
            <a:chExt cx="2244054" cy="902703"/>
          </a:xfrm>
        </p:grpSpPr>
        <p:grpSp>
          <p:nvGrpSpPr>
            <p:cNvPr id="9" name="Agrupar 8"/>
            <p:cNvGrpSpPr/>
            <p:nvPr/>
          </p:nvGrpSpPr>
          <p:grpSpPr>
            <a:xfrm>
              <a:off x="7312204" y="1858069"/>
              <a:ext cx="1090653" cy="279667"/>
              <a:chOff x="4569002" y="2213718"/>
              <a:chExt cx="2089606" cy="539642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4785360" y="2387600"/>
                <a:ext cx="1656080" cy="365760"/>
              </a:xfrm>
              <a:prstGeom prst="rect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Triângulo isósceles 5"/>
              <p:cNvSpPr/>
              <p:nvPr/>
            </p:nvSpPr>
            <p:spPr>
              <a:xfrm rot="18880975">
                <a:off x="6265579" y="2350473"/>
                <a:ext cx="528249" cy="257808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Triângulo isósceles 7"/>
              <p:cNvSpPr/>
              <p:nvPr/>
            </p:nvSpPr>
            <p:spPr>
              <a:xfrm rot="2746589">
                <a:off x="4434773" y="2347947"/>
                <a:ext cx="527271" cy="258814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6834336" y="1531292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336" y="1531292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Agrupar 14"/>
            <p:cNvGrpSpPr/>
            <p:nvPr/>
          </p:nvGrpSpPr>
          <p:grpSpPr>
            <a:xfrm>
              <a:off x="7146889" y="1685653"/>
              <a:ext cx="1931501" cy="740005"/>
              <a:chOff x="6069824" y="3503596"/>
              <a:chExt cx="1931501" cy="740005"/>
            </a:xfrm>
          </p:grpSpPr>
          <p:cxnSp>
            <p:nvCxnSpPr>
              <p:cNvPr id="10" name="Conector reto 9"/>
              <p:cNvCxnSpPr/>
              <p:nvPr/>
            </p:nvCxnSpPr>
            <p:spPr>
              <a:xfrm flipH="1" flipV="1">
                <a:off x="6069825" y="3503596"/>
                <a:ext cx="1" cy="42994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6069824" y="3933538"/>
                <a:ext cx="1931501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7475851" y="3874269"/>
                    <a:ext cx="2754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5851" y="3874269"/>
                    <a:ext cx="27540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62222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074" name="Picture 2" descr="Boneco palito – Wikipédia, a enciclopédia liv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504" y="1571954"/>
              <a:ext cx="267758" cy="37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Matriz Bordado Boneca Palito | Matrizes Bordados Eletronic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14567" r="26368" b="13185"/>
            <a:stretch/>
          </p:blipFill>
          <p:spPr bwMode="auto">
            <a:xfrm>
              <a:off x="7228088" y="1522955"/>
              <a:ext cx="255994" cy="40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Agrupar 16"/>
          <p:cNvGrpSpPr/>
          <p:nvPr/>
        </p:nvGrpSpPr>
        <p:grpSpPr>
          <a:xfrm>
            <a:off x="6834336" y="2233847"/>
            <a:ext cx="2244054" cy="953635"/>
            <a:chOff x="6685867" y="3545002"/>
            <a:chExt cx="2244054" cy="953635"/>
          </a:xfrm>
        </p:grpSpPr>
        <p:grpSp>
          <p:nvGrpSpPr>
            <p:cNvPr id="22" name="Agrupar 21"/>
            <p:cNvGrpSpPr/>
            <p:nvPr/>
          </p:nvGrpSpPr>
          <p:grpSpPr>
            <a:xfrm>
              <a:off x="7510870" y="3871779"/>
              <a:ext cx="1090653" cy="279667"/>
              <a:chOff x="4569002" y="2213718"/>
              <a:chExt cx="2089606" cy="539642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4785360" y="2387600"/>
                <a:ext cx="1656080" cy="365760"/>
              </a:xfrm>
              <a:prstGeom prst="rect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Triângulo isósceles 30"/>
              <p:cNvSpPr/>
              <p:nvPr/>
            </p:nvSpPr>
            <p:spPr>
              <a:xfrm rot="18880975">
                <a:off x="6265579" y="2350473"/>
                <a:ext cx="528249" cy="257808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Triângulo isósceles 31"/>
              <p:cNvSpPr/>
              <p:nvPr/>
            </p:nvSpPr>
            <p:spPr>
              <a:xfrm rot="2746589">
                <a:off x="4434773" y="2347947"/>
                <a:ext cx="527271" cy="258814"/>
              </a:xfrm>
              <a:prstGeom prst="triangle">
                <a:avLst/>
              </a:prstGeom>
              <a:solidFill>
                <a:srgbClr val="9027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6685867" y="3545002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5867" y="3545002"/>
                  <a:ext cx="275401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Agrupar 23"/>
            <p:cNvGrpSpPr/>
            <p:nvPr/>
          </p:nvGrpSpPr>
          <p:grpSpPr>
            <a:xfrm>
              <a:off x="6998420" y="3699363"/>
              <a:ext cx="1931501" cy="799274"/>
              <a:chOff x="6069824" y="3503596"/>
              <a:chExt cx="1931501" cy="799274"/>
            </a:xfrm>
          </p:grpSpPr>
          <p:cxnSp>
            <p:nvCxnSpPr>
              <p:cNvPr id="27" name="Conector reto 26"/>
              <p:cNvCxnSpPr/>
              <p:nvPr/>
            </p:nvCxnSpPr>
            <p:spPr>
              <a:xfrm flipH="1" flipV="1">
                <a:off x="6069825" y="3503596"/>
                <a:ext cx="1" cy="42994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6069824" y="3933538"/>
                <a:ext cx="1931501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aixaDeTexto 28"/>
                  <p:cNvSpPr txBox="1"/>
                  <p:nvPr/>
                </p:nvSpPr>
                <p:spPr>
                  <a:xfrm>
                    <a:off x="7432380" y="3933538"/>
                    <a:ext cx="2754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9" name="CaixaDeTexto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2380" y="3933538"/>
                    <a:ext cx="27540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6222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" descr="Boneco palito – Wikipédia, a enciclopédia liv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378" y="3596226"/>
              <a:ext cx="267758" cy="37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Matriz Bordado Boneca Palito | Matrizes Bordados Eletronic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14567" r="26368" b="13185"/>
            <a:stretch/>
          </p:blipFill>
          <p:spPr bwMode="auto">
            <a:xfrm>
              <a:off x="8415731" y="3559427"/>
              <a:ext cx="255994" cy="40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Agrupar 34"/>
          <p:cNvGrpSpPr/>
          <p:nvPr/>
        </p:nvGrpSpPr>
        <p:grpSpPr>
          <a:xfrm>
            <a:off x="7146891" y="2374886"/>
            <a:ext cx="461218" cy="291341"/>
            <a:chOff x="7146891" y="2374886"/>
            <a:chExt cx="461218" cy="291341"/>
          </a:xfrm>
        </p:grpSpPr>
        <p:cxnSp>
          <p:nvCxnSpPr>
            <p:cNvPr id="34" name="Conector de Seta Reta 33"/>
            <p:cNvCxnSpPr/>
            <p:nvPr/>
          </p:nvCxnSpPr>
          <p:spPr>
            <a:xfrm>
              <a:off x="7146891" y="2666227"/>
              <a:ext cx="4612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7302384" y="2374886"/>
                  <a:ext cx="196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384" y="2374886"/>
                  <a:ext cx="19659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125" r="-21875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Elipse 35"/>
          <p:cNvSpPr/>
          <p:nvPr/>
        </p:nvSpPr>
        <p:spPr>
          <a:xfrm>
            <a:off x="7772265" y="1853506"/>
            <a:ext cx="143934" cy="1185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8119519" y="2666227"/>
            <a:ext cx="143934" cy="1185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05201A7-C0D1-4B3D-8978-EE1D8B91252E}"/>
              </a:ext>
            </a:extLst>
          </p:cNvPr>
          <p:cNvGrpSpPr/>
          <p:nvPr/>
        </p:nvGrpSpPr>
        <p:grpSpPr>
          <a:xfrm>
            <a:off x="39616" y="2676964"/>
            <a:ext cx="7212173" cy="1151235"/>
            <a:chOff x="-38982" y="2134812"/>
            <a:chExt cx="7212173" cy="1151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-38982" y="2165969"/>
                  <a:ext cx="2876624" cy="5187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982" y="2165969"/>
                  <a:ext cx="2876624" cy="5187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2510658" y="2134812"/>
                  <a:ext cx="4662533" cy="5391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1,45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×2,9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32+78+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658" y="2134812"/>
                  <a:ext cx="4662533" cy="5391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147263" y="2745514"/>
                  <a:ext cx="4859641" cy="540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32 ( </m:t>
                            </m:r>
                            <m:r>
                              <a:rPr lang="pt-BR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1,45+</m:t>
                            </m:r>
                            <m:r>
                              <a:rPr lang="pt-BR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)+78×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(2,9+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32+78+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63" y="2745514"/>
                  <a:ext cx="4859641" cy="5405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6A6F444-91BC-454B-95F0-E437603EFA47}"/>
              </a:ext>
            </a:extLst>
          </p:cNvPr>
          <p:cNvGrpSpPr/>
          <p:nvPr/>
        </p:nvGrpSpPr>
        <p:grpSpPr>
          <a:xfrm>
            <a:off x="140542" y="2025943"/>
            <a:ext cx="3437801" cy="670761"/>
            <a:chOff x="140542" y="2025943"/>
            <a:chExt cx="3437801" cy="670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140542" y="2025943"/>
                  <a:ext cx="1956305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42" y="2025943"/>
                  <a:ext cx="1956305" cy="6707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2307482" y="2191273"/>
                  <a:ext cx="1270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482" y="2191273"/>
                  <a:ext cx="127086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846" r="-2885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C1AAA15-0312-4E04-A3C4-F17DD4C576D4}"/>
              </a:ext>
            </a:extLst>
          </p:cNvPr>
          <p:cNvGrpSpPr/>
          <p:nvPr/>
        </p:nvGrpSpPr>
        <p:grpSpPr>
          <a:xfrm>
            <a:off x="3733836" y="2081062"/>
            <a:ext cx="3375901" cy="387210"/>
            <a:chOff x="3733836" y="2081062"/>
            <a:chExt cx="3375901" cy="387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3733836" y="2191273"/>
                  <a:ext cx="1172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Se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36" y="2191273"/>
                  <a:ext cx="1172244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646" r="-3125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439408" y="2081062"/>
                  <a:ext cx="1670329" cy="338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9408" y="2081062"/>
                  <a:ext cx="1670329" cy="338426"/>
                </a:xfrm>
                <a:prstGeom prst="rect">
                  <a:avLst/>
                </a:prstGeom>
                <a:blipFill>
                  <a:blip r:embed="rId15"/>
                  <a:stretch>
                    <a:fillRect l="-1095" t="-1786" r="-1825" b="-17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Seta para a Direita 48"/>
            <p:cNvSpPr/>
            <p:nvPr/>
          </p:nvSpPr>
          <p:spPr>
            <a:xfrm>
              <a:off x="5034573" y="2225044"/>
              <a:ext cx="335953" cy="210834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46DECA3-53F3-4814-9CA2-DCFA43EA493A}"/>
              </a:ext>
            </a:extLst>
          </p:cNvPr>
          <p:cNvGrpSpPr/>
          <p:nvPr/>
        </p:nvGrpSpPr>
        <p:grpSpPr>
          <a:xfrm>
            <a:off x="-38982" y="3957309"/>
            <a:ext cx="2118738" cy="338554"/>
            <a:chOff x="-38982" y="3957309"/>
            <a:chExt cx="211873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 49"/>
                <p:cNvSpPr/>
                <p:nvPr/>
              </p:nvSpPr>
              <p:spPr>
                <a:xfrm>
                  <a:off x="-38982" y="3957309"/>
                  <a:ext cx="122104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600" dirty="0"/>
                    <a:t> c/</a:t>
                  </a:r>
                </a:p>
              </p:txBody>
            </p:sp>
          </mc:Choice>
          <mc:Fallback xmlns="">
            <p:sp>
              <p:nvSpPr>
                <p:cNvPr id="50" name="Retângulo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982" y="3957309"/>
                  <a:ext cx="1221040" cy="338554"/>
                </a:xfrm>
                <a:prstGeom prst="rect">
                  <a:avLst/>
                </a:prstGeom>
                <a:blipFill>
                  <a:blip r:embed="rId16"/>
                  <a:stretch>
                    <a:fillRect t="-5357" r="-1500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146295" y="4003476"/>
                  <a:ext cx="93346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=0,4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295" y="4003476"/>
                  <a:ext cx="933461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4575" r="-1961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5F8C746-EF46-44E0-B0F8-00F5CB1B48AE}"/>
              </a:ext>
            </a:extLst>
          </p:cNvPr>
          <p:cNvGrpSpPr/>
          <p:nvPr/>
        </p:nvGrpSpPr>
        <p:grpSpPr>
          <a:xfrm>
            <a:off x="1367202" y="3947595"/>
            <a:ext cx="7776798" cy="851553"/>
            <a:chOff x="1367202" y="3947595"/>
            <a:chExt cx="7776798" cy="851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2335534" y="3947595"/>
                  <a:ext cx="6808466" cy="388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×1,45+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×2,9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32(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1,45+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)+78×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(2,9+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534" y="3947595"/>
                  <a:ext cx="6808466" cy="388761"/>
                </a:xfrm>
                <a:prstGeom prst="rect">
                  <a:avLst/>
                </a:prstGeom>
                <a:blipFill>
                  <a:blip r:embed="rId18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/>
                <p:cNvSpPr/>
                <p:nvPr/>
              </p:nvSpPr>
              <p:spPr>
                <a:xfrm>
                  <a:off x="1367202" y="4410387"/>
                  <a:ext cx="4086568" cy="388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46,4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226,2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9,2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31,2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3,3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Retângulo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202" y="4410387"/>
                  <a:ext cx="4086568" cy="388761"/>
                </a:xfrm>
                <a:prstGeom prst="rect">
                  <a:avLst/>
                </a:prstGeom>
                <a:blipFill>
                  <a:blip r:embed="rId1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Seta para a Direita 53"/>
            <p:cNvSpPr/>
            <p:nvPr/>
          </p:nvSpPr>
          <p:spPr>
            <a:xfrm>
              <a:off x="5639526" y="4499350"/>
              <a:ext cx="335953" cy="210834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6223636" y="4410387"/>
                  <a:ext cx="1359859" cy="38876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=55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36" y="4410387"/>
                  <a:ext cx="1359859" cy="388761"/>
                </a:xfrm>
                <a:prstGeom prst="rect">
                  <a:avLst/>
                </a:prstGeom>
                <a:blipFill>
                  <a:blip r:embed="rId20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9657D2AE-37E6-4725-91AC-9B154FA5F5EA}"/>
              </a:ext>
            </a:extLst>
          </p:cNvPr>
          <p:cNvGrpSpPr/>
          <p:nvPr/>
        </p:nvGrpSpPr>
        <p:grpSpPr>
          <a:xfrm>
            <a:off x="7909802" y="1636295"/>
            <a:ext cx="437812" cy="1665708"/>
            <a:chOff x="7909802" y="1636295"/>
            <a:chExt cx="437812" cy="1665708"/>
          </a:xfrm>
        </p:grpSpPr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D69BF950-DB98-426F-A666-C11310D34B80}"/>
                </a:ext>
              </a:extLst>
            </p:cNvPr>
            <p:cNvCxnSpPr/>
            <p:nvPr/>
          </p:nvCxnSpPr>
          <p:spPr>
            <a:xfrm>
              <a:off x="7988968" y="1636295"/>
              <a:ext cx="0" cy="141170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2F7AA6D0-85D7-48F7-8F79-802BE228BBD6}"/>
                    </a:ext>
                  </a:extLst>
                </p:cNvPr>
                <p:cNvSpPr txBox="1"/>
                <p:nvPr/>
              </p:nvSpPr>
              <p:spPr>
                <a:xfrm>
                  <a:off x="7909802" y="3025004"/>
                  <a:ext cx="4378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2F7AA6D0-85D7-48F7-8F79-802BE228BB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802" y="3025004"/>
                  <a:ext cx="437812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7042" r="-5634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o Explicativo em Elipse 3"/>
          <p:cNvSpPr/>
          <p:nvPr/>
        </p:nvSpPr>
        <p:spPr>
          <a:xfrm>
            <a:off x="6709989" y="3248771"/>
            <a:ext cx="1037981" cy="597482"/>
          </a:xfrm>
          <a:prstGeom prst="wedgeEllipseCallout">
            <a:avLst>
              <a:gd name="adj1" fmla="val 16459"/>
              <a:gd name="adj2" fmla="val -13908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0,4 m</a:t>
            </a:r>
          </a:p>
        </p:txBody>
      </p:sp>
    </p:spTree>
    <p:extLst>
      <p:ext uri="{BB962C8B-B14F-4D97-AF65-F5344CB8AC3E}">
        <p14:creationId xmlns:p14="http://schemas.microsoft.com/office/powerpoint/2010/main" val="3982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19171"/>
              </p:ext>
            </p:extLst>
          </p:nvPr>
        </p:nvGraphicFramePr>
        <p:xfrm>
          <a:off x="6998779" y="599280"/>
          <a:ext cx="2145221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314440" imgH="1276200" progId="Word.Picture.8">
                  <p:embed/>
                </p:oleObj>
              </mc:Choice>
              <mc:Fallback>
                <p:oleObj name="Picture" r:id="rId2" imgW="2314440" imgH="12762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779" y="599280"/>
                        <a:ext cx="2145221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329558"/>
            <a:ext cx="7288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Homem de massa </a:t>
            </a: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mulher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sobre plataforma móvel de massa </a:t>
            </a: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rodas rolam sem escorregar, mas sem atrito com os eixos. 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Figura ilustra a definição das grandezas e coordenadas relevantes:</a:t>
            </a:r>
          </a:p>
          <a:p>
            <a:pPr lvl="1" algn="just"/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distância da plataforma móvel até a plataforma fixa</a:t>
            </a:r>
          </a:p>
          <a:p>
            <a:pPr lvl="1" algn="just"/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tamanho da plataforma móvel </a:t>
            </a:r>
          </a:p>
          <a:p>
            <a:pPr lvl="1" algn="just"/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mulher até a ponta da plataforma móvel mais perto da fixa</a:t>
            </a:r>
          </a:p>
          <a:p>
            <a:pPr lvl="1" algn="just"/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homem até a extremidade oposta.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Plataforma móvel parada e encostada na plataforma fixa 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0), 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o homem e a mulher partem das extremidades e se aproximam.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833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– Ex. 15: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Movimento da plataforma móvel se 2 pessoas se deslocam sobre ela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2722" y="2570313"/>
            <a:ext cx="7649518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Explique por que a plataforma móvel não se desloca quando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mulher vai em direção ao homem e ele permanece parado.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2722" y="3195439"/>
            <a:ext cx="709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plataforma não se desloca porque está encostada na parede 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98C691-7C51-4724-93EA-2D191A26B21C}"/>
              </a:ext>
            </a:extLst>
          </p:cNvPr>
          <p:cNvSpPr txBox="1"/>
          <p:nvPr/>
        </p:nvSpPr>
        <p:spPr>
          <a:xfrm>
            <a:off x="112722" y="3667167"/>
            <a:ext cx="86567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plataforma fixa tem que fazer uma força sobre a móvel para que ela fique parada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apesar do empurrão do pé da mulher sobre a plataforma.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Pensando no CM do sistema mulher mais plataforma, </a:t>
            </a: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 se desloca para a direita por causa dessa força externa.</a:t>
            </a:r>
            <a:endParaRPr lang="pt-BR" sz="1600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84D3B8B-5E73-8628-0C51-5BEAE1201DED}"/>
              </a:ext>
            </a:extLst>
          </p:cNvPr>
          <p:cNvGrpSpPr/>
          <p:nvPr/>
        </p:nvGrpSpPr>
        <p:grpSpPr>
          <a:xfrm>
            <a:off x="7031439" y="1869440"/>
            <a:ext cx="2010961" cy="518001"/>
            <a:chOff x="7031439" y="1869440"/>
            <a:chExt cx="2010961" cy="518001"/>
          </a:xfrm>
        </p:grpSpPr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F6928181-0DAD-4F0E-E1DC-C1E72D08D674}"/>
                </a:ext>
              </a:extLst>
            </p:cNvPr>
            <p:cNvCxnSpPr/>
            <p:nvPr/>
          </p:nvCxnSpPr>
          <p:spPr>
            <a:xfrm>
              <a:off x="7084907" y="1950720"/>
              <a:ext cx="19574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9B9D4DB9-BA7A-7B7D-6A65-9851CC592667}"/>
                    </a:ext>
                  </a:extLst>
                </p:cNvPr>
                <p:cNvSpPr txBox="1"/>
                <p:nvPr/>
              </p:nvSpPr>
              <p:spPr>
                <a:xfrm>
                  <a:off x="8546000" y="2048887"/>
                  <a:ext cx="4470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9B9D4DB9-BA7A-7B7D-6A65-9851CC59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6000" y="2048887"/>
                  <a:ext cx="447040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9D1987A-1EFE-966F-8A0E-A820E64C6388}"/>
                </a:ext>
              </a:extLst>
            </p:cNvPr>
            <p:cNvSpPr txBox="1"/>
            <p:nvPr/>
          </p:nvSpPr>
          <p:spPr>
            <a:xfrm>
              <a:off x="7031439" y="2014652"/>
              <a:ext cx="44704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D98C3879-9851-B936-8090-1AF8C38589A4}"/>
                </a:ext>
              </a:extLst>
            </p:cNvPr>
            <p:cNvCxnSpPr/>
            <p:nvPr/>
          </p:nvCxnSpPr>
          <p:spPr>
            <a:xfrm>
              <a:off x="7212330" y="1869440"/>
              <a:ext cx="0" cy="1794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5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745"/>
            <a:ext cx="76962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posição da plataforma em função da posição do homem, 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a mulher fica parada, e mostre que nessa situação 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plataforma móvel sempre se descola da plataforma fixa.</a:t>
            </a:r>
          </a:p>
        </p:txBody>
      </p:sp>
      <p:grpSp>
        <p:nvGrpSpPr>
          <p:cNvPr id="36" name="Agrupar 35"/>
          <p:cNvGrpSpPr/>
          <p:nvPr/>
        </p:nvGrpSpPr>
        <p:grpSpPr>
          <a:xfrm>
            <a:off x="6858000" y="653766"/>
            <a:ext cx="2286000" cy="1255712"/>
            <a:chOff x="4683125" y="2421288"/>
            <a:chExt cx="2286000" cy="1255712"/>
          </a:xfrm>
        </p:grpSpPr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4683125" y="33341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4911725" y="333410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4911725" y="36770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5140325" y="3334100"/>
              <a:ext cx="1600200" cy="114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4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6397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5483225" y="2762600"/>
              <a:ext cx="4763" cy="233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5368925" y="2995963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5487988" y="29959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5426075" y="2648300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487988" y="2880075"/>
              <a:ext cx="114300" cy="115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6292850" y="2765775"/>
              <a:ext cx="3175" cy="230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292850" y="2995963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6176963" y="2995963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 flipH="1">
              <a:off x="6238875" y="2651475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6176963" y="2883250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372100" y="3226150"/>
              <a:ext cx="230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5440363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176963" y="3110263"/>
              <a:ext cx="115887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292850" y="31102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5545138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913313" y="3226150"/>
              <a:ext cx="230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913313" y="2880075"/>
              <a:ext cx="230187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endPara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143500" y="2651475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5143500" y="2880075"/>
              <a:ext cx="344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6292850" y="2880075"/>
              <a:ext cx="458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6419850" y="2648300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kumimoji="0" lang="pt-BR" altLang="pt-BR" sz="1400" b="0" i="0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2"/>
            <p:cNvSpPr>
              <a:spLocks noChangeShapeType="1"/>
            </p:cNvSpPr>
            <p:nvPr/>
          </p:nvSpPr>
          <p:spPr bwMode="auto">
            <a:xfrm>
              <a:off x="5143500" y="2535588"/>
              <a:ext cx="1608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10800" rIns="18000" bIns="1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blipFill>
                  <a:blip r:embed="rId2"/>
                  <a:stretch>
                    <a:fillRect l="-10811" b="-7895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CaixaDeTexto 36"/>
          <p:cNvSpPr txBox="1"/>
          <p:nvPr/>
        </p:nvSpPr>
        <p:spPr>
          <a:xfrm>
            <a:off x="3654367" y="1511601"/>
            <a:ext cx="3089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 posição do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16129" y="1971997"/>
                <a:ext cx="2876624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9" y="1971997"/>
                <a:ext cx="2876624" cy="522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3419717" y="1953210"/>
                <a:ext cx="3448012" cy="559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𝑎𝑛𝑡𝑒𝑠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717" y="1953210"/>
                <a:ext cx="3448012" cy="559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6129" y="2659186"/>
                <a:ext cx="5192184" cy="559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𝑑𝑒𝑝𝑜𝑖𝑠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9" y="2659186"/>
                <a:ext cx="5192184" cy="559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-628" y="3349752"/>
                <a:ext cx="12784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8" y="3349752"/>
                <a:ext cx="127842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078240" y="3327276"/>
                <a:ext cx="6306342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/2)=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+ℓ−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+ℓ/2)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40" y="3327276"/>
                <a:ext cx="6306342" cy="357534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293459" y="3841183"/>
                <a:ext cx="3109697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9" y="3841183"/>
                <a:ext cx="3109697" cy="357534"/>
              </a:xfrm>
              <a:prstGeom prst="rect">
                <a:avLst/>
              </a:prstGeom>
              <a:blipFill>
                <a:blip r:embed="rId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726111" y="3816742"/>
                <a:ext cx="2871491" cy="375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11" y="3816742"/>
                <a:ext cx="2871491" cy="375167"/>
              </a:xfrm>
              <a:prstGeom prst="rect">
                <a:avLst/>
              </a:prstGeom>
              <a:blipFill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97195" y="4252549"/>
                <a:ext cx="1631601" cy="5361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5" y="4252549"/>
                <a:ext cx="1631601" cy="5361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183BE122-4136-4F9A-BBEA-B84AA12C208D}"/>
              </a:ext>
            </a:extLst>
          </p:cNvPr>
          <p:cNvGrpSpPr/>
          <p:nvPr/>
        </p:nvGrpSpPr>
        <p:grpSpPr>
          <a:xfrm>
            <a:off x="97195" y="1016359"/>
            <a:ext cx="3112543" cy="596253"/>
            <a:chOff x="140542" y="2025943"/>
            <a:chExt cx="3112543" cy="596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65A9E846-F6F3-48A1-9A9C-61A1491A2404}"/>
                    </a:ext>
                  </a:extLst>
                </p:cNvPr>
                <p:cNvSpPr txBox="1"/>
                <p:nvPr/>
              </p:nvSpPr>
              <p:spPr>
                <a:xfrm>
                  <a:off x="140542" y="2025943"/>
                  <a:ext cx="1831847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</m:sub>
                            </m:sSub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65A9E846-F6F3-48A1-9A9C-61A1491A2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42" y="2025943"/>
                  <a:ext cx="1831847" cy="5962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2D97C2AF-7A1B-4704-9842-3357D798AE80}"/>
                    </a:ext>
                  </a:extLst>
                </p:cNvPr>
                <p:cNvSpPr txBox="1"/>
                <p:nvPr/>
              </p:nvSpPr>
              <p:spPr>
                <a:xfrm>
                  <a:off x="2130342" y="2203493"/>
                  <a:ext cx="11227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2D97C2AF-7A1B-4704-9842-3357D798A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0342" y="2203493"/>
                  <a:ext cx="11227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3243" r="-2162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A5205281-6C99-4F6A-9669-E82B5D424375}"/>
              </a:ext>
            </a:extLst>
          </p:cNvPr>
          <p:cNvGrpSpPr/>
          <p:nvPr/>
        </p:nvGrpSpPr>
        <p:grpSpPr>
          <a:xfrm>
            <a:off x="3631680" y="1065507"/>
            <a:ext cx="3179693" cy="356432"/>
            <a:chOff x="3733836" y="2081062"/>
            <a:chExt cx="3179693" cy="356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773B65C5-1294-423A-A30B-3B3376844CB9}"/>
                    </a:ext>
                  </a:extLst>
                </p:cNvPr>
                <p:cNvSpPr txBox="1"/>
                <p:nvPr/>
              </p:nvSpPr>
              <p:spPr>
                <a:xfrm>
                  <a:off x="3733836" y="2191273"/>
                  <a:ext cx="102027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773B65C5-1294-423A-A30B-3B3376844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36" y="2191273"/>
                  <a:ext cx="1020279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790" r="-3593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391DB0BC-2386-42EE-8864-1C1B009B0CB8}"/>
                    </a:ext>
                  </a:extLst>
                </p:cNvPr>
                <p:cNvSpPr txBox="1"/>
                <p:nvPr/>
              </p:nvSpPr>
              <p:spPr>
                <a:xfrm>
                  <a:off x="5439408" y="2081062"/>
                  <a:ext cx="1474121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𝑎𝑛𝑡𝑒𝑠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𝑑𝑒𝑝𝑜𝑖𝑠</m:t>
                            </m:r>
                          </m:sup>
                        </m:sSub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391DB0BC-2386-42EE-8864-1C1B009B0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9408" y="2081062"/>
                  <a:ext cx="1474121" cy="300788"/>
                </a:xfrm>
                <a:prstGeom prst="rect">
                  <a:avLst/>
                </a:prstGeom>
                <a:blipFill>
                  <a:blip r:embed="rId14"/>
                  <a:stretch>
                    <a:fillRect l="-1660" t="-2041" r="-1660" b="-183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Seta para a Direita 48">
              <a:extLst>
                <a:ext uri="{FF2B5EF4-FFF2-40B4-BE49-F238E27FC236}">
                  <a16:creationId xmlns:a16="http://schemas.microsoft.com/office/drawing/2014/main" id="{E45E10C0-42A1-4C18-B7A2-2472DBEFAC3B}"/>
                </a:ext>
              </a:extLst>
            </p:cNvPr>
            <p:cNvSpPr/>
            <p:nvPr/>
          </p:nvSpPr>
          <p:spPr>
            <a:xfrm>
              <a:off x="5034573" y="2225044"/>
              <a:ext cx="335953" cy="210834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7D5AC478-2F06-40B5-AE86-703B7EC670A0}"/>
              </a:ext>
            </a:extLst>
          </p:cNvPr>
          <p:cNvGrpSpPr/>
          <p:nvPr/>
        </p:nvGrpSpPr>
        <p:grpSpPr>
          <a:xfrm>
            <a:off x="6889935" y="1795178"/>
            <a:ext cx="2206824" cy="784945"/>
            <a:chOff x="6889935" y="1795178"/>
            <a:chExt cx="2206824" cy="784945"/>
          </a:xfrm>
        </p:grpSpPr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6EAE6061-E724-419B-A60C-075802036895}"/>
                </a:ext>
              </a:extLst>
            </p:cNvPr>
            <p:cNvCxnSpPr>
              <a:cxnSpLocks/>
            </p:cNvCxnSpPr>
            <p:nvPr/>
          </p:nvCxnSpPr>
          <p:spPr>
            <a:xfrm>
              <a:off x="7083237" y="2126866"/>
              <a:ext cx="19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F7B88338-8190-4E4B-A6A9-D61782634A59}"/>
                </a:ext>
              </a:extLst>
            </p:cNvPr>
            <p:cNvSpPr txBox="1"/>
            <p:nvPr/>
          </p:nvSpPr>
          <p:spPr>
            <a:xfrm>
              <a:off x="8700247" y="2044533"/>
              <a:ext cx="396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061EE1BC-7109-4743-BF3D-C93AD4E7966A}"/>
                </a:ext>
              </a:extLst>
            </p:cNvPr>
            <p:cNvSpPr txBox="1"/>
            <p:nvPr/>
          </p:nvSpPr>
          <p:spPr>
            <a:xfrm>
              <a:off x="6889935" y="2210791"/>
              <a:ext cx="396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30A25AAE-747B-49F3-B687-64C4B45F0DE8}"/>
                </a:ext>
              </a:extLst>
            </p:cNvPr>
            <p:cNvCxnSpPr>
              <a:cxnSpLocks/>
            </p:cNvCxnSpPr>
            <p:nvPr/>
          </p:nvCxnSpPr>
          <p:spPr>
            <a:xfrm>
              <a:off x="7083237" y="1795178"/>
              <a:ext cx="0" cy="43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36220A2-466E-4800-ADCE-2E8B961025B1}"/>
              </a:ext>
            </a:extLst>
          </p:cNvPr>
          <p:cNvGrpSpPr/>
          <p:nvPr/>
        </p:nvGrpSpPr>
        <p:grpSpPr>
          <a:xfrm>
            <a:off x="1717251" y="3265520"/>
            <a:ext cx="3789352" cy="447049"/>
            <a:chOff x="2172938" y="3198664"/>
            <a:chExt cx="3789352" cy="447049"/>
          </a:xfrm>
        </p:grpSpPr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927F0053-4D26-4AE2-AC9B-6986E23E85BF}"/>
                </a:ext>
              </a:extLst>
            </p:cNvPr>
            <p:cNvCxnSpPr/>
            <p:nvPr/>
          </p:nvCxnSpPr>
          <p:spPr>
            <a:xfrm flipH="1">
              <a:off x="2172938" y="3232661"/>
              <a:ext cx="423582" cy="413052"/>
            </a:xfrm>
            <a:prstGeom prst="line">
              <a:avLst/>
            </a:prstGeom>
            <a:ln>
              <a:solidFill>
                <a:srgbClr val="C0C1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6A7EE7EE-84C5-4EA0-82BA-49FAFBB132FD}"/>
                </a:ext>
              </a:extLst>
            </p:cNvPr>
            <p:cNvCxnSpPr/>
            <p:nvPr/>
          </p:nvCxnSpPr>
          <p:spPr>
            <a:xfrm flipH="1">
              <a:off x="5538708" y="3198664"/>
              <a:ext cx="423582" cy="413052"/>
            </a:xfrm>
            <a:prstGeom prst="line">
              <a:avLst/>
            </a:prstGeom>
            <a:ln>
              <a:solidFill>
                <a:srgbClr val="C0C1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A6D79EE1-6065-4329-802F-0C43BF31B3B4}"/>
              </a:ext>
            </a:extLst>
          </p:cNvPr>
          <p:cNvGrpSpPr/>
          <p:nvPr/>
        </p:nvGrpSpPr>
        <p:grpSpPr>
          <a:xfrm>
            <a:off x="2301336" y="3312503"/>
            <a:ext cx="5012793" cy="440954"/>
            <a:chOff x="2514600" y="3248572"/>
            <a:chExt cx="5126189" cy="440954"/>
          </a:xfrm>
        </p:grpSpPr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82CB19FD-4645-4D9B-BD29-94A090800BFF}"/>
                </a:ext>
              </a:extLst>
            </p:cNvPr>
            <p:cNvCxnSpPr/>
            <p:nvPr/>
          </p:nvCxnSpPr>
          <p:spPr>
            <a:xfrm>
              <a:off x="2514600" y="3276474"/>
              <a:ext cx="598394" cy="413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4EFA8F-D98F-4C6A-A9FC-E5BACC88E230}"/>
                </a:ext>
              </a:extLst>
            </p:cNvPr>
            <p:cNvCxnSpPr/>
            <p:nvPr/>
          </p:nvCxnSpPr>
          <p:spPr>
            <a:xfrm>
              <a:off x="7042395" y="3248572"/>
              <a:ext cx="598394" cy="413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D5EBC287-087D-4C9F-BB4B-C4A01C5DE8E1}"/>
                  </a:ext>
                </a:extLst>
              </p:cNvPr>
              <p:cNvSpPr txBox="1"/>
              <p:nvPr/>
            </p:nvSpPr>
            <p:spPr>
              <a:xfrm>
                <a:off x="3858992" y="4352536"/>
                <a:ext cx="5732967" cy="47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1600" dirty="0"/>
                  <a:t>    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</a:t>
                </a:r>
                <a:r>
                  <a:rPr lang="pt-BR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proporcional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D5EBC287-087D-4C9F-BB4B-C4A01C5D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92" y="4352536"/>
                <a:ext cx="5732967" cy="4766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04654009-5DD7-491E-B896-F85938F9B687}"/>
                  </a:ext>
                </a:extLst>
              </p:cNvPr>
              <p:cNvSpPr/>
              <p:nvPr/>
            </p:nvSpPr>
            <p:spPr>
              <a:xfrm>
                <a:off x="1805123" y="4195272"/>
                <a:ext cx="1605910" cy="60795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/>
                  <a:t>Independe</a:t>
                </a:r>
              </a:p>
              <a:p>
                <a:pPr algn="ctr"/>
                <a:r>
                  <a:rPr lang="pt-BR" sz="1400" dirty="0"/>
                  <a:t>de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04654009-5DD7-491E-B896-F85938F9B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23" y="4195272"/>
                <a:ext cx="1605910" cy="607954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58C2470E-A153-4374-8839-CB1D9BCF6EC3}"/>
              </a:ext>
            </a:extLst>
          </p:cNvPr>
          <p:cNvSpPr/>
          <p:nvPr/>
        </p:nvSpPr>
        <p:spPr>
          <a:xfrm>
            <a:off x="7348284" y="2548919"/>
            <a:ext cx="1748475" cy="1663419"/>
          </a:xfrm>
          <a:prstGeom prst="wedgeRoundRectCallout">
            <a:avLst>
              <a:gd name="adj1" fmla="val -64089"/>
              <a:gd name="adj2" fmla="val -5069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cancelamento desse termo mostra que  não importa em que  ponto da plataforma está seu Centro de Massa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24F2C8D4-A82D-4204-85CA-FA027A0D360B}"/>
              </a:ext>
            </a:extLst>
          </p:cNvPr>
          <p:cNvCxnSpPr/>
          <p:nvPr/>
        </p:nvCxnSpPr>
        <p:spPr>
          <a:xfrm>
            <a:off x="3993565" y="3338191"/>
            <a:ext cx="390791" cy="2979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24F2C8D4-A82D-4204-85CA-FA027A0D360B}"/>
              </a:ext>
            </a:extLst>
          </p:cNvPr>
          <p:cNvCxnSpPr/>
          <p:nvPr/>
        </p:nvCxnSpPr>
        <p:spPr>
          <a:xfrm>
            <a:off x="1202350" y="3362653"/>
            <a:ext cx="390791" cy="2979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70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864350" y="768066"/>
            <a:ext cx="2286000" cy="1255712"/>
            <a:chOff x="4683125" y="2421288"/>
            <a:chExt cx="2286000" cy="1255712"/>
          </a:xfrm>
        </p:grpSpPr>
        <p:sp>
          <p:nvSpPr>
            <p:cNvPr id="3" name="Line 29"/>
            <p:cNvSpPr>
              <a:spLocks noChangeShapeType="1"/>
            </p:cNvSpPr>
            <p:nvPr/>
          </p:nvSpPr>
          <p:spPr bwMode="auto">
            <a:xfrm>
              <a:off x="4683125" y="33341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4911725" y="333410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Line 27"/>
            <p:cNvSpPr>
              <a:spLocks noChangeShapeType="1"/>
            </p:cNvSpPr>
            <p:nvPr/>
          </p:nvSpPr>
          <p:spPr bwMode="auto">
            <a:xfrm>
              <a:off x="4911725" y="36770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5140325" y="3334100"/>
              <a:ext cx="1600200" cy="114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5254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6397625" y="34484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5483225" y="2762600"/>
              <a:ext cx="4763" cy="233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H="1">
              <a:off x="5368925" y="2995963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5487988" y="29959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5426075" y="2648300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5487988" y="2880075"/>
              <a:ext cx="114300" cy="115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6292850" y="2765775"/>
              <a:ext cx="3175" cy="230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6292850" y="2995963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6176963" y="2995963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flipH="1">
              <a:off x="6238875" y="2651475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6176963" y="2883250"/>
              <a:ext cx="1158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372100" y="3226150"/>
              <a:ext cx="230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5440363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176963" y="3110263"/>
              <a:ext cx="115887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6292850" y="3110263"/>
              <a:ext cx="114300" cy="230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5545138" y="322615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913313" y="3226150"/>
              <a:ext cx="230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913313" y="2880075"/>
              <a:ext cx="230187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143500" y="2651475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dirty="0">
                  <a:latin typeface="Arial" panose="020B0604020202020204" pitchFamily="34" charset="0"/>
                </a:rPr>
                <a:t>d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5143500" y="2880075"/>
              <a:ext cx="344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6292850" y="2880075"/>
              <a:ext cx="458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6419850" y="2648300"/>
              <a:ext cx="230188" cy="230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dirty="0" err="1"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kumimoji="0" lang="pt-BR" altLang="pt-BR" sz="1400" b="0" i="0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5143500" y="2535588"/>
              <a:ext cx="1608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10800" rIns="18000" bIns="1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2475" y="2421288"/>
                  <a:ext cx="230188" cy="230187"/>
                </a:xfrm>
                <a:prstGeom prst="rect">
                  <a:avLst/>
                </a:prstGeom>
                <a:blipFill>
                  <a:blip r:embed="rId2"/>
                  <a:stretch>
                    <a:fillRect l="-10811" b="-5263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tângulo 31"/>
          <p:cNvSpPr/>
          <p:nvPr/>
        </p:nvSpPr>
        <p:spPr>
          <a:xfrm>
            <a:off x="794" y="34538"/>
            <a:ext cx="8012901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Deduza uma expressão p/ deslocamento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quando os 2 se encontram, </a:t>
            </a: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termos do deslocamento </a:t>
            </a:r>
            <a:r>
              <a:rPr lang="pt-BR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homem em relação à plataforma.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09915" y="2289550"/>
                <a:ext cx="3131370" cy="537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𝑖𝑣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5" y="2289550"/>
                <a:ext cx="3131370" cy="537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FB599E-5396-4A94-A7C7-977300CAB391}"/>
              </a:ext>
            </a:extLst>
          </p:cNvPr>
          <p:cNvGrpSpPr/>
          <p:nvPr/>
        </p:nvGrpSpPr>
        <p:grpSpPr>
          <a:xfrm>
            <a:off x="123826" y="685126"/>
            <a:ext cx="6732586" cy="338554"/>
            <a:chOff x="123826" y="972615"/>
            <a:chExt cx="6029505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3076140" y="1007798"/>
                  <a:ext cx="13997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140" y="1007798"/>
                  <a:ext cx="1399742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CaixaDeTexto 33"/>
            <p:cNvSpPr txBox="1"/>
            <p:nvPr/>
          </p:nvSpPr>
          <p:spPr>
            <a:xfrm>
              <a:off x="123826" y="972615"/>
              <a:ext cx="37794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Quando os dois se encontram, temos: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3CF2AC11-9B5C-4DDC-9281-D4863F1936E1}"/>
                    </a:ext>
                  </a:extLst>
                </p:cNvPr>
                <p:cNvSpPr txBox="1"/>
                <p:nvPr/>
              </p:nvSpPr>
              <p:spPr>
                <a:xfrm>
                  <a:off x="4583886" y="1011944"/>
                  <a:ext cx="1569445" cy="276999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=ℓ−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3CF2AC11-9B5C-4DDC-9281-D4863F193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886" y="1011944"/>
                  <a:ext cx="156944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47" t="-2222" r="-1736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32D620B-2CF0-4510-B3D5-6B001E8ECD79}"/>
                  </a:ext>
                </a:extLst>
              </p:cNvPr>
              <p:cNvSpPr txBox="1"/>
              <p:nvPr/>
            </p:nvSpPr>
            <p:spPr>
              <a:xfrm>
                <a:off x="4575302" y="3305832"/>
                <a:ext cx="4270528" cy="14763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se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se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32D620B-2CF0-4510-B3D5-6B001E8E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02" y="3305832"/>
                <a:ext cx="4270528" cy="1476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20B5442A-2B7A-47F9-AF52-7F00C4652059}"/>
              </a:ext>
            </a:extLst>
          </p:cNvPr>
          <p:cNvSpPr txBox="1"/>
          <p:nvPr/>
        </p:nvSpPr>
        <p:spPr>
          <a:xfrm>
            <a:off x="3300691" y="2360328"/>
            <a:ext cx="517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valor pode ser negativo...?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261FD56-4C3D-4514-90B8-9557333EF50E}"/>
              </a:ext>
            </a:extLst>
          </p:cNvPr>
          <p:cNvSpPr txBox="1"/>
          <p:nvPr/>
        </p:nvSpPr>
        <p:spPr>
          <a:xfrm>
            <a:off x="795" y="3822441"/>
            <a:ext cx="4343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mulher anda e o homem fica parado, a plataforma não sai do lugar.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mulher anda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 homem, pode ser que a plataforma não saia do lugar!</a:t>
            </a:r>
          </a:p>
        </p:txBody>
      </p:sp>
      <p:sp>
        <p:nvSpPr>
          <p:cNvPr id="37" name="Balão de Fala: Oval 36">
            <a:extLst>
              <a:ext uri="{FF2B5EF4-FFF2-40B4-BE49-F238E27FC236}">
                <a16:creationId xmlns:a16="http://schemas.microsoft.com/office/drawing/2014/main" id="{2B1FACAE-25F2-4D4E-B826-6F5A13C676C6}"/>
              </a:ext>
            </a:extLst>
          </p:cNvPr>
          <p:cNvSpPr/>
          <p:nvPr/>
        </p:nvSpPr>
        <p:spPr>
          <a:xfrm>
            <a:off x="6068692" y="2130424"/>
            <a:ext cx="3075308" cy="923355"/>
          </a:xfrm>
          <a:prstGeom prst="wedgeEllipseCallout">
            <a:avLst>
              <a:gd name="adj1" fmla="val -21536"/>
              <a:gd name="adj2" fmla="val 7633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Hipótese: movimentos a velocidade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63679CE-34E1-4A8E-9803-D26D9B0DBDBC}"/>
                  </a:ext>
                </a:extLst>
              </p:cNvPr>
              <p:cNvSpPr txBox="1"/>
              <p:nvPr/>
            </p:nvSpPr>
            <p:spPr>
              <a:xfrm>
                <a:off x="123826" y="1077515"/>
                <a:ext cx="5191938" cy="543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𝑎𝑛𝑡𝑒𝑠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63679CE-34E1-4A8E-9803-D26D9B0DB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6" y="1077515"/>
                <a:ext cx="5191938" cy="5438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AFAD5277-ACA8-47B6-AB3F-FDE28240DB28}"/>
                  </a:ext>
                </a:extLst>
              </p:cNvPr>
              <p:cNvSpPr txBox="1"/>
              <p:nvPr/>
            </p:nvSpPr>
            <p:spPr>
              <a:xfrm>
                <a:off x="82550" y="1713281"/>
                <a:ext cx="7010400" cy="543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𝑖𝑖𝑖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em</m:t>
                              </m:r>
                              <m: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𝑑𝑒𝑝𝑜𝑖𝑠</m:t>
                              </m:r>
                            </m:sup>
                          </m:sSubSup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+ℓ/2)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AFAD5277-ACA8-47B6-AB3F-FDE28240D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1713281"/>
                <a:ext cx="7010400" cy="5438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Agrupar 52">
            <a:extLst>
              <a:ext uri="{FF2B5EF4-FFF2-40B4-BE49-F238E27FC236}">
                <a16:creationId xmlns:a16="http://schemas.microsoft.com/office/drawing/2014/main" id="{906D156E-B5D9-4E0A-82D4-9A49964D30DA}"/>
              </a:ext>
            </a:extLst>
          </p:cNvPr>
          <p:cNvGrpSpPr/>
          <p:nvPr/>
        </p:nvGrpSpPr>
        <p:grpSpPr>
          <a:xfrm>
            <a:off x="3344654" y="925804"/>
            <a:ext cx="1373396" cy="1036346"/>
            <a:chOff x="3344654" y="925804"/>
            <a:chExt cx="1373396" cy="1036346"/>
          </a:xfrm>
        </p:grpSpPr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7F876D89-F27E-4EB0-ACB2-9DD1C38A0482}"/>
                </a:ext>
              </a:extLst>
            </p:cNvPr>
            <p:cNvCxnSpPr/>
            <p:nvPr/>
          </p:nvCxnSpPr>
          <p:spPr>
            <a:xfrm flipH="1">
              <a:off x="4572000" y="1621382"/>
              <a:ext cx="146050" cy="340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E2625515-440F-4AC3-9688-BD8717065ECA}"/>
                </a:ext>
              </a:extLst>
            </p:cNvPr>
            <p:cNvCxnSpPr/>
            <p:nvPr/>
          </p:nvCxnSpPr>
          <p:spPr>
            <a:xfrm flipH="1">
              <a:off x="3344654" y="925804"/>
              <a:ext cx="342900" cy="551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D5E93434-6143-4A55-86A5-81E666A0B6F9}"/>
                  </a:ext>
                </a:extLst>
              </p:cNvPr>
              <p:cNvSpPr txBox="1"/>
              <p:nvPr/>
            </p:nvSpPr>
            <p:spPr>
              <a:xfrm>
                <a:off x="298170" y="2837098"/>
                <a:ext cx="5980933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deixa mais claro a relação com os deslocamentos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D5E93434-6143-4A55-86A5-81E666A0B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0" y="2837098"/>
                <a:ext cx="5980933" cy="467051"/>
              </a:xfrm>
              <a:prstGeom prst="rect">
                <a:avLst/>
              </a:prstGeom>
              <a:blipFill>
                <a:blip r:embed="rId11"/>
                <a:stretch>
                  <a:fillRect l="-1019" t="-2597" r="-714" b="-11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Balão de Fala: Retângulo 51">
            <a:extLst>
              <a:ext uri="{FF2B5EF4-FFF2-40B4-BE49-F238E27FC236}">
                <a16:creationId xmlns:a16="http://schemas.microsoft.com/office/drawing/2014/main" id="{E69FF0A5-E70B-4ACC-959A-8DB13524EF20}"/>
              </a:ext>
            </a:extLst>
          </p:cNvPr>
          <p:cNvSpPr/>
          <p:nvPr/>
        </p:nvSpPr>
        <p:spPr>
          <a:xfrm>
            <a:off x="191407" y="3442365"/>
            <a:ext cx="4270528" cy="380076"/>
          </a:xfrm>
          <a:prstGeom prst="wedgeRectCallout">
            <a:avLst>
              <a:gd name="adj1" fmla="val -25221"/>
              <a:gd name="adj2" fmla="val -96068"/>
            </a:avLst>
          </a:prstGeom>
          <a:solidFill>
            <a:srgbClr val="0070C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deslocamentos opostos das pessoas contribuem de modo oposto p/ o deslocamento total, proporcionalmente às suas massas. 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1C7DADA4-5793-4283-9445-5E525E5A1B36}"/>
              </a:ext>
            </a:extLst>
          </p:cNvPr>
          <p:cNvGrpSpPr/>
          <p:nvPr/>
        </p:nvGrpSpPr>
        <p:grpSpPr>
          <a:xfrm>
            <a:off x="4034971" y="995078"/>
            <a:ext cx="2578781" cy="976038"/>
            <a:chOff x="4034971" y="995078"/>
            <a:chExt cx="2578781" cy="976038"/>
          </a:xfrm>
        </p:grpSpPr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9DFE8D84-584F-4B38-AA98-9409D2C7A686}"/>
                </a:ext>
              </a:extLst>
            </p:cNvPr>
            <p:cNvCxnSpPr/>
            <p:nvPr/>
          </p:nvCxnSpPr>
          <p:spPr>
            <a:xfrm>
              <a:off x="4034971" y="995078"/>
              <a:ext cx="610054" cy="34686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C8D016BF-E5DA-405C-A0D5-10BAEC17B856}"/>
                </a:ext>
              </a:extLst>
            </p:cNvPr>
            <p:cNvCxnSpPr/>
            <p:nvPr/>
          </p:nvCxnSpPr>
          <p:spPr>
            <a:xfrm>
              <a:off x="6003698" y="1624247"/>
              <a:ext cx="610054" cy="34686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55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48" grpId="0"/>
      <p:bldP spid="49" grpId="0"/>
      <p:bldP spid="37" grpId="0" animBg="1"/>
      <p:bldP spid="44" grpId="0"/>
      <p:bldP spid="46" grpId="0"/>
      <p:bldP spid="51" grpId="0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5751" y="863590"/>
            <a:ext cx="736164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da lista 4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5 termina hoje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6 abre amanhã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 – colisões em duas dimensões: entrega amanhã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 monitoria dos experimentos online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de teoria, presenciais e remotas</a:t>
            </a:r>
          </a:p>
        </p:txBody>
      </p:sp>
    </p:spTree>
    <p:extLst>
      <p:ext uri="{BB962C8B-B14F-4D97-AF65-F5344CB8AC3E}">
        <p14:creationId xmlns:p14="http://schemas.microsoft.com/office/powerpoint/2010/main" val="261703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143" y="649335"/>
            <a:ext cx="9004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do Centro de massa de um objeto homogêneo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para que o Centro de massa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mova-se a velocidade constante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permaneça parado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 conceito de massa na descrição de sistemas isolados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do cachorro no barco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duas pessoas sobre uma plataforma móvel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960E01-137F-42CE-B380-66E6410422F9}"/>
              </a:ext>
            </a:extLst>
          </p:cNvPr>
          <p:cNvSpPr txBox="1"/>
          <p:nvPr/>
        </p:nvSpPr>
        <p:spPr>
          <a:xfrm>
            <a:off x="643971" y="-55841"/>
            <a:ext cx="180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34" y="59267"/>
            <a:ext cx="44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Exemplo: Qual a área de um triângulo ?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220133" y="551533"/>
            <a:ext cx="1718448" cy="1626974"/>
            <a:chOff x="220133" y="551533"/>
            <a:chExt cx="1718448" cy="1626974"/>
          </a:xfrm>
        </p:grpSpPr>
        <p:sp>
          <p:nvSpPr>
            <p:cNvPr id="3" name="Triângulo isósceles 2"/>
            <p:cNvSpPr/>
            <p:nvPr/>
          </p:nvSpPr>
          <p:spPr>
            <a:xfrm rot="10800000">
              <a:off x="220133" y="1135676"/>
              <a:ext cx="1111358" cy="71966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" name="Conector reto 3"/>
            <p:cNvCxnSpPr/>
            <p:nvPr/>
          </p:nvCxnSpPr>
          <p:spPr>
            <a:xfrm flipH="1" flipV="1">
              <a:off x="775812" y="720810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>
              <a:stCxn id="3" idx="0"/>
            </p:cNvCxnSpPr>
            <p:nvPr/>
          </p:nvCxnSpPr>
          <p:spPr>
            <a:xfrm>
              <a:off x="775812" y="1855342"/>
              <a:ext cx="925988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87245" y="551533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70118" y="1839953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331491" y="1761721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21830" y="1134510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353208" y="880446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154482" y="1870730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213165" y="1133345"/>
            <a:ext cx="1111358" cy="746183"/>
            <a:chOff x="6551660" y="2053939"/>
            <a:chExt cx="1111358" cy="746183"/>
          </a:xfrm>
        </p:grpSpPr>
        <p:sp>
          <p:nvSpPr>
            <p:cNvPr id="24" name="Triângulo isósceles 23"/>
            <p:cNvSpPr/>
            <p:nvPr/>
          </p:nvSpPr>
          <p:spPr>
            <a:xfrm rot="10800000">
              <a:off x="6551660" y="2053939"/>
              <a:ext cx="1111358" cy="7461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551660" y="2053939"/>
              <a:ext cx="555679" cy="74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Retângulo 25"/>
          <p:cNvSpPr/>
          <p:nvPr/>
        </p:nvSpPr>
        <p:spPr>
          <a:xfrm>
            <a:off x="768844" y="1421088"/>
            <a:ext cx="32793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94348" y="1097925"/>
            <a:ext cx="40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1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 flipH="1">
            <a:off x="997527" y="1516789"/>
            <a:ext cx="468001" cy="31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2</a:t>
            </a:r>
            <a:endParaRPr lang="pt-BR" sz="1400" dirty="0">
              <a:solidFill>
                <a:srgbClr val="0070C0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1324523" y="1133345"/>
            <a:ext cx="9237" cy="692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𝑥𝑑𝑦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blipFill>
                <a:blip r:embed="rId2"/>
                <a:stretch>
                  <a:fillRect l="-15517" r="-1379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/>
          <p:cNvCxnSpPr/>
          <p:nvPr/>
        </p:nvCxnSpPr>
        <p:spPr>
          <a:xfrm flipH="1">
            <a:off x="1171800" y="1286407"/>
            <a:ext cx="381000" cy="169277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317750" y="718777"/>
                <a:ext cx="866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718777"/>
                <a:ext cx="866583" cy="276999"/>
              </a:xfrm>
              <a:prstGeom prst="rect">
                <a:avLst/>
              </a:prstGeom>
              <a:blipFill>
                <a:blip r:embed="rId3"/>
                <a:stretch>
                  <a:fillRect l="-4930" r="-211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317750" y="1087342"/>
                <a:ext cx="1014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1087342"/>
                <a:ext cx="1014508" cy="276999"/>
              </a:xfrm>
              <a:prstGeom prst="rect">
                <a:avLst/>
              </a:prstGeom>
              <a:blipFill>
                <a:blip r:embed="rId4"/>
                <a:stretch>
                  <a:fillRect l="-4192" r="-119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619500" y="732409"/>
                <a:ext cx="40612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𝑝𝑎𝑟𝑎𝑚𝑒𝑡𝑟𝑖𝑧𝑎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𝑏𝑜𝑟𝑑𝑎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𝑡𝑟𝑖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𝑛𝑔𝑢𝑙𝑜</m:t>
                      </m:r>
                    </m:oMath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32409"/>
                <a:ext cx="4061240" cy="553998"/>
              </a:xfrm>
              <a:prstGeom prst="rect">
                <a:avLst/>
              </a:prstGeom>
              <a:blipFill>
                <a:blip r:embed="rId5"/>
                <a:stretch>
                  <a:fillRect l="-1652" r="-1652" b="-17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250510" y="1677802"/>
                <a:ext cx="112857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10" y="1677802"/>
                <a:ext cx="1128579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784600" y="1661345"/>
                <a:ext cx="209756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0" y="1661345"/>
                <a:ext cx="2097562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514305" y="1761721"/>
                <a:ext cx="1304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305" y="1761721"/>
                <a:ext cx="1304909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889800" y="2593631"/>
                <a:ext cx="1496500" cy="628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00" y="2593631"/>
                <a:ext cx="1496500" cy="628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544462" y="2630917"/>
                <a:ext cx="9467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62" y="2630917"/>
                <a:ext cx="94679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525851" y="2775529"/>
                <a:ext cx="540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51" y="2775529"/>
                <a:ext cx="540917" cy="276999"/>
              </a:xfrm>
              <a:prstGeom prst="rect">
                <a:avLst/>
              </a:prstGeom>
              <a:blipFill>
                <a:blip r:embed="rId11"/>
                <a:stretch>
                  <a:fillRect l="-2247" t="-2174" r="-337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293631" y="2775529"/>
                <a:ext cx="1683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631" y="2775529"/>
                <a:ext cx="1683836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6482694" y="2778133"/>
                <a:ext cx="107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94" y="2778133"/>
                <a:ext cx="1071191" cy="276999"/>
              </a:xfrm>
              <a:prstGeom prst="rect">
                <a:avLst/>
              </a:prstGeom>
              <a:blipFill>
                <a:blip r:embed="rId13"/>
                <a:stretch>
                  <a:fillRect l="-3977" r="-454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15389" y="3674244"/>
                <a:ext cx="211282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𝐶𝑜𝑛𝑓𝑒𝑟𝑖𝑛𝑑𝑜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𝐵h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9" y="3674244"/>
                <a:ext cx="2112822" cy="524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4244568" y="3684924"/>
                <a:ext cx="212462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68" y="3684924"/>
                <a:ext cx="2124621" cy="5241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0" name="Agrupar 10239"/>
          <p:cNvGrpSpPr/>
          <p:nvPr/>
        </p:nvGrpSpPr>
        <p:grpSpPr>
          <a:xfrm>
            <a:off x="2350371" y="3488725"/>
            <a:ext cx="1581168" cy="1272036"/>
            <a:chOff x="2350371" y="3488725"/>
            <a:chExt cx="1581168" cy="1272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/>
                <p:cNvSpPr/>
                <p:nvPr/>
              </p:nvSpPr>
              <p:spPr>
                <a:xfrm>
                  <a:off x="2350371" y="3695221"/>
                  <a:ext cx="5533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Retângu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71" y="3695221"/>
                  <a:ext cx="55335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Agrupar 62"/>
            <p:cNvGrpSpPr/>
            <p:nvPr/>
          </p:nvGrpSpPr>
          <p:grpSpPr>
            <a:xfrm>
              <a:off x="2883789" y="3488725"/>
              <a:ext cx="1047750" cy="1272036"/>
              <a:chOff x="2883789" y="3488725"/>
              <a:chExt cx="1047750" cy="1272036"/>
            </a:xfrm>
          </p:grpSpPr>
          <p:sp>
            <p:nvSpPr>
              <p:cNvPr id="49" name="Triângulo isósceles 48"/>
              <p:cNvSpPr/>
              <p:nvPr/>
            </p:nvSpPr>
            <p:spPr>
              <a:xfrm>
                <a:off x="2883789" y="3488725"/>
                <a:ext cx="1047750" cy="81915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tângulo 51"/>
                  <p:cNvSpPr/>
                  <p:nvPr/>
                </p:nvSpPr>
                <p:spPr>
                  <a:xfrm>
                    <a:off x="3130985" y="439142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1,0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2" name="Retângulo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985" y="4391429"/>
                    <a:ext cx="55335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Conector reto 54"/>
              <p:cNvCxnSpPr/>
              <p:nvPr/>
            </p:nvCxnSpPr>
            <p:spPr>
              <a:xfrm flipV="1">
                <a:off x="2903728" y="4415816"/>
                <a:ext cx="1027811" cy="865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/>
              <p:cNvCxnSpPr>
                <a:endCxn id="49" idx="2"/>
              </p:cNvCxnSpPr>
              <p:nvPr/>
            </p:nvCxnSpPr>
            <p:spPr>
              <a:xfrm flipH="1">
                <a:off x="2883789" y="3488725"/>
                <a:ext cx="19939" cy="81915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4" name="Picture 4" descr="Snoop Snoopy GIF - Snoop Snoopy Peanuts GIFs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10" y="3251822"/>
            <a:ext cx="1530032" cy="15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3" grpId="0"/>
      <p:bldP spid="36" grpId="0"/>
      <p:bldP spid="37" grpId="0"/>
      <p:bldP spid="38" grpId="0"/>
      <p:bldP spid="39" grpId="0"/>
      <p:bldP spid="44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34" y="59267"/>
            <a:ext cx="74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Exemplo: A área de um triângulo deitado no eixo x e outro, colado no eixo y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9B53751-9F0D-4F85-80F3-B3800BCECA5F}"/>
              </a:ext>
            </a:extLst>
          </p:cNvPr>
          <p:cNvGrpSpPr/>
          <p:nvPr/>
        </p:nvGrpSpPr>
        <p:grpSpPr>
          <a:xfrm>
            <a:off x="170938" y="2864200"/>
            <a:ext cx="2004095" cy="1666550"/>
            <a:chOff x="66168" y="551533"/>
            <a:chExt cx="2004095" cy="1666550"/>
          </a:xfrm>
        </p:grpSpPr>
        <p:sp>
          <p:nvSpPr>
            <p:cNvPr id="6" name="Triângulo Retângulo 5">
              <a:extLst>
                <a:ext uri="{FF2B5EF4-FFF2-40B4-BE49-F238E27FC236}">
                  <a16:creationId xmlns:a16="http://schemas.microsoft.com/office/drawing/2014/main" id="{67775F61-DCD2-48E3-AAA2-AA0BD0D9EBAC}"/>
                </a:ext>
              </a:extLst>
            </p:cNvPr>
            <p:cNvSpPr/>
            <p:nvPr/>
          </p:nvSpPr>
          <p:spPr>
            <a:xfrm flipH="1">
              <a:off x="806279" y="1141521"/>
              <a:ext cx="525212" cy="696645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Agrupar 21"/>
            <p:cNvGrpSpPr/>
            <p:nvPr/>
          </p:nvGrpSpPr>
          <p:grpSpPr>
            <a:xfrm>
              <a:off x="66168" y="551533"/>
              <a:ext cx="2004095" cy="1666550"/>
              <a:chOff x="66168" y="551533"/>
              <a:chExt cx="2004095" cy="1666550"/>
            </a:xfrm>
          </p:grpSpPr>
          <p:sp>
            <p:nvSpPr>
              <p:cNvPr id="3" name="Triângulo isósceles 2"/>
              <p:cNvSpPr/>
              <p:nvPr/>
            </p:nvSpPr>
            <p:spPr>
              <a:xfrm rot="10800000">
                <a:off x="220133" y="1135676"/>
                <a:ext cx="1111358" cy="71966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" name="Conector reto 3"/>
              <p:cNvCxnSpPr/>
              <p:nvPr/>
            </p:nvCxnSpPr>
            <p:spPr>
              <a:xfrm flipH="1" flipV="1">
                <a:off x="775812" y="720810"/>
                <a:ext cx="1" cy="113453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4"/>
              <p:cNvCxnSpPr>
                <a:stCxn id="3" idx="0"/>
              </p:cNvCxnSpPr>
              <p:nvPr/>
            </p:nvCxnSpPr>
            <p:spPr>
              <a:xfrm>
                <a:off x="775812" y="1855342"/>
                <a:ext cx="925988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ixaDeTexto 9"/>
              <p:cNvSpPr txBox="1"/>
              <p:nvPr/>
            </p:nvSpPr>
            <p:spPr>
              <a:xfrm>
                <a:off x="487245" y="551533"/>
                <a:ext cx="147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701800" y="1879529"/>
                <a:ext cx="368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4" name="Conector reto 13"/>
              <p:cNvCxnSpPr/>
              <p:nvPr/>
            </p:nvCxnSpPr>
            <p:spPr>
              <a:xfrm>
                <a:off x="1331491" y="1761721"/>
                <a:ext cx="0" cy="1872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621830" y="1134510"/>
                <a:ext cx="3079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/>
              <p:cNvSpPr txBox="1"/>
              <p:nvPr/>
            </p:nvSpPr>
            <p:spPr>
              <a:xfrm>
                <a:off x="66168" y="870044"/>
                <a:ext cx="6251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=0,5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013600" y="1898120"/>
                <a:ext cx="704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=0,5</a:t>
                </a:r>
              </a:p>
            </p:txBody>
          </p:sp>
        </p:grpSp>
        <p:grpSp>
          <p:nvGrpSpPr>
            <p:cNvPr id="27" name="Agrupar 26"/>
            <p:cNvGrpSpPr/>
            <p:nvPr/>
          </p:nvGrpSpPr>
          <p:grpSpPr>
            <a:xfrm>
              <a:off x="213165" y="1133345"/>
              <a:ext cx="1111358" cy="746183"/>
              <a:chOff x="6551660" y="2053939"/>
              <a:chExt cx="1111358" cy="746183"/>
            </a:xfrm>
          </p:grpSpPr>
          <p:sp>
            <p:nvSpPr>
              <p:cNvPr id="24" name="Triângulo isósceles 23"/>
              <p:cNvSpPr/>
              <p:nvPr/>
            </p:nvSpPr>
            <p:spPr>
              <a:xfrm rot="10800000">
                <a:off x="6551660" y="2053939"/>
                <a:ext cx="1111358" cy="746183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551660" y="2053939"/>
                <a:ext cx="555679" cy="746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Retângulo 25"/>
            <p:cNvSpPr/>
            <p:nvPr/>
          </p:nvSpPr>
          <p:spPr>
            <a:xfrm>
              <a:off x="768844" y="1421088"/>
              <a:ext cx="327934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94348" y="1097925"/>
              <a:ext cx="404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1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 flipH="1">
              <a:off x="997527" y="1516789"/>
              <a:ext cx="468001" cy="31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2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1324523" y="1133345"/>
              <a:ext cx="9237" cy="6927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1457598" y="1087342"/>
                  <a:ext cx="39004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598" y="1087342"/>
                  <a:ext cx="390043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6250" r="-14063" b="-3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ector de Seta Reta 34"/>
            <p:cNvCxnSpPr/>
            <p:nvPr/>
          </p:nvCxnSpPr>
          <p:spPr>
            <a:xfrm flipH="1">
              <a:off x="1171800" y="1286407"/>
              <a:ext cx="381000" cy="169277"/>
            </a:xfrm>
            <a:prstGeom prst="straightConnector1">
              <a:avLst/>
            </a:prstGeom>
            <a:ln>
              <a:solidFill>
                <a:srgbClr val="90272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447554" y="2854622"/>
                <a:ext cx="7595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54" y="2854622"/>
                <a:ext cx="759503" cy="246221"/>
              </a:xfrm>
              <a:prstGeom prst="rect">
                <a:avLst/>
              </a:prstGeom>
              <a:blipFill>
                <a:blip r:embed="rId3"/>
                <a:stretch>
                  <a:fillRect l="-6452" r="-2419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817137" y="2886589"/>
                <a:ext cx="8899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37" y="2886589"/>
                <a:ext cx="889987" cy="246221"/>
              </a:xfrm>
              <a:prstGeom prst="rect">
                <a:avLst/>
              </a:prstGeom>
              <a:blipFill>
                <a:blip r:embed="rId4"/>
                <a:stretch>
                  <a:fillRect l="-4795" r="-685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619500" y="732409"/>
                <a:ext cx="33663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parametriza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borda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tri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ngulo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32409"/>
                <a:ext cx="3366306" cy="492443"/>
              </a:xfrm>
              <a:prstGeom prst="rect">
                <a:avLst/>
              </a:prstGeom>
              <a:blipFill>
                <a:blip r:embed="rId5"/>
                <a:stretch>
                  <a:fillRect l="-1812" r="-1449" b="-160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447554" y="3697475"/>
                <a:ext cx="11319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54" y="3697475"/>
                <a:ext cx="11319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999001" y="3809938"/>
                <a:ext cx="11697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01" y="3809938"/>
                <a:ext cx="1169744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652093" y="3681278"/>
                <a:ext cx="2341731" cy="72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93" y="3681278"/>
                <a:ext cx="2341731" cy="725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250510" y="4213344"/>
                <a:ext cx="3633141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 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=0,125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10" y="4213344"/>
                <a:ext cx="3633141" cy="558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F25BA77-5615-4A44-A8B1-FB5B6BD22189}"/>
                  </a:ext>
                </a:extLst>
              </p:cNvPr>
              <p:cNvSpPr txBox="1"/>
              <p:nvPr/>
            </p:nvSpPr>
            <p:spPr>
              <a:xfrm>
                <a:off x="2299159" y="1446182"/>
                <a:ext cx="113665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F25BA77-5615-4A44-A8B1-FB5B6BD22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59" y="1446182"/>
                <a:ext cx="1136658" cy="645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709B950-ADDF-47CA-85E8-F90808B26D24}"/>
                  </a:ext>
                </a:extLst>
              </p:cNvPr>
              <p:cNvSpPr/>
              <p:nvPr/>
            </p:nvSpPr>
            <p:spPr>
              <a:xfrm>
                <a:off x="3850606" y="1558645"/>
                <a:ext cx="11697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709B950-ADDF-47CA-85E8-F90808B26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606" y="1558645"/>
                <a:ext cx="1169744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54C82E3-48A3-4DAA-9165-32F961BCE872}"/>
                  </a:ext>
                </a:extLst>
              </p:cNvPr>
              <p:cNvSpPr txBox="1"/>
              <p:nvPr/>
            </p:nvSpPr>
            <p:spPr>
              <a:xfrm>
                <a:off x="5503698" y="1429985"/>
                <a:ext cx="2394951" cy="72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54C82E3-48A3-4DAA-9165-32F961BC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98" y="1429985"/>
                <a:ext cx="2394951" cy="7259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AB3BC-3A55-4D6B-920C-D5574864078F}"/>
                  </a:ext>
                </a:extLst>
              </p:cNvPr>
              <p:cNvSpPr txBox="1"/>
              <p:nvPr/>
            </p:nvSpPr>
            <p:spPr>
              <a:xfrm>
                <a:off x="2102115" y="2026131"/>
                <a:ext cx="3633141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   </m:t>
                      </m:r>
                      <m:sSub>
                        <m:sSub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=0,125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AB3BC-3A55-4D6B-920C-D55748640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15" y="2026131"/>
                <a:ext cx="3633141" cy="5583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B3CDB0F-ABDF-4323-9535-A92E4894FF8D}"/>
                  </a:ext>
                </a:extLst>
              </p:cNvPr>
              <p:cNvSpPr txBox="1"/>
              <p:nvPr/>
            </p:nvSpPr>
            <p:spPr>
              <a:xfrm>
                <a:off x="5503698" y="2894790"/>
                <a:ext cx="939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B3CDB0F-ABDF-4323-9535-A92E4894F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98" y="2894790"/>
                <a:ext cx="939103" cy="246221"/>
              </a:xfrm>
              <a:prstGeom prst="rect">
                <a:avLst/>
              </a:prstGeom>
              <a:blipFill>
                <a:blip r:embed="rId14"/>
                <a:stretch>
                  <a:fillRect l="-5195" r="-4545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FE1C27C-62DB-4485-903F-6023A3DADFAB}"/>
              </a:ext>
            </a:extLst>
          </p:cNvPr>
          <p:cNvGrpSpPr/>
          <p:nvPr/>
        </p:nvGrpSpPr>
        <p:grpSpPr>
          <a:xfrm>
            <a:off x="67762" y="364835"/>
            <a:ext cx="1960274" cy="1749356"/>
            <a:chOff x="40514" y="2796162"/>
            <a:chExt cx="1960274" cy="1749356"/>
          </a:xfrm>
        </p:grpSpPr>
        <p:sp>
          <p:nvSpPr>
            <p:cNvPr id="7" name="Triângulo Retângulo 6">
              <a:extLst>
                <a:ext uri="{FF2B5EF4-FFF2-40B4-BE49-F238E27FC236}">
                  <a16:creationId xmlns:a16="http://schemas.microsoft.com/office/drawing/2014/main" id="{F6ACE426-498D-4FB0-8EB6-34E36C2AC26B}"/>
                </a:ext>
              </a:extLst>
            </p:cNvPr>
            <p:cNvSpPr/>
            <p:nvPr/>
          </p:nvSpPr>
          <p:spPr>
            <a:xfrm flipH="1">
              <a:off x="715950" y="3394875"/>
              <a:ext cx="540000" cy="72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F1A27CEF-6CB9-44C6-935F-C42CCC784DA7}"/>
                </a:ext>
              </a:extLst>
            </p:cNvPr>
            <p:cNvCxnSpPr/>
            <p:nvPr/>
          </p:nvCxnSpPr>
          <p:spPr>
            <a:xfrm flipH="1" flipV="1">
              <a:off x="706337" y="2965439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1A524F60-A9D4-4FAA-8E03-E71CA70CFDE6}"/>
                </a:ext>
              </a:extLst>
            </p:cNvPr>
            <p:cNvCxnSpPr>
              <a:cxnSpLocks/>
            </p:cNvCxnSpPr>
            <p:nvPr/>
          </p:nvCxnSpPr>
          <p:spPr>
            <a:xfrm>
              <a:off x="708806" y="4124158"/>
              <a:ext cx="925988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AF09AF0F-47AD-4039-B5D8-3BB95FC6C96A}"/>
                </a:ext>
              </a:extLst>
            </p:cNvPr>
            <p:cNvSpPr txBox="1"/>
            <p:nvPr/>
          </p:nvSpPr>
          <p:spPr>
            <a:xfrm>
              <a:off x="417770" y="2796162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77449BBD-3429-49F9-AEA1-624F0C38EAC9}"/>
                </a:ext>
              </a:extLst>
            </p:cNvPr>
            <p:cNvSpPr txBox="1"/>
            <p:nvPr/>
          </p:nvSpPr>
          <p:spPr>
            <a:xfrm>
              <a:off x="1632325" y="4124158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664BB0C9-C5DF-4755-AA01-169FA1A31950}"/>
                </a:ext>
              </a:extLst>
            </p:cNvPr>
            <p:cNvCxnSpPr/>
            <p:nvPr/>
          </p:nvCxnSpPr>
          <p:spPr>
            <a:xfrm>
              <a:off x="1262016" y="4006350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17A0C4FC-76A2-4787-9981-3CAC3D95E4E3}"/>
                </a:ext>
              </a:extLst>
            </p:cNvPr>
            <p:cNvCxnSpPr/>
            <p:nvPr/>
          </p:nvCxnSpPr>
          <p:spPr>
            <a:xfrm>
              <a:off x="552355" y="3379139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D3B2238E-1BFC-4C64-8DAF-9DB2B313DFB3}"/>
                </a:ext>
              </a:extLst>
            </p:cNvPr>
            <p:cNvSpPr/>
            <p:nvPr/>
          </p:nvSpPr>
          <p:spPr>
            <a:xfrm>
              <a:off x="143690" y="3377974"/>
              <a:ext cx="555679" cy="74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0DB04ABF-31C7-40E1-A037-A2688E2A1529}"/>
                </a:ext>
              </a:extLst>
            </p:cNvPr>
            <p:cNvSpPr/>
            <p:nvPr/>
          </p:nvSpPr>
          <p:spPr>
            <a:xfrm rot="16200000">
              <a:off x="808337" y="3932356"/>
              <a:ext cx="327934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6119AA7B-D1C7-428C-BD48-098C4FCB61E1}"/>
                </a:ext>
              </a:extLst>
            </p:cNvPr>
            <p:cNvSpPr txBox="1"/>
            <p:nvPr/>
          </p:nvSpPr>
          <p:spPr>
            <a:xfrm flipH="1">
              <a:off x="929794" y="3777183"/>
              <a:ext cx="468001" cy="31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2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A6995996-D821-4E84-B13A-61B661902033}"/>
                </a:ext>
              </a:extLst>
            </p:cNvPr>
            <p:cNvCxnSpPr/>
            <p:nvPr/>
          </p:nvCxnSpPr>
          <p:spPr>
            <a:xfrm>
              <a:off x="1255048" y="3377974"/>
              <a:ext cx="9237" cy="6927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E9590237-04D8-4D01-9DEF-A6E602C9B458}"/>
                    </a:ext>
                  </a:extLst>
                </p:cNvPr>
                <p:cNvSpPr txBox="1"/>
                <p:nvPr/>
              </p:nvSpPr>
              <p:spPr>
                <a:xfrm>
                  <a:off x="1388123" y="3331971"/>
                  <a:ext cx="43011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E9590237-04D8-4D01-9DEF-A6E602C9B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123" y="3331971"/>
                  <a:ext cx="430118" cy="215444"/>
                </a:xfrm>
                <a:prstGeom prst="rect">
                  <a:avLst/>
                </a:prstGeom>
                <a:blipFill>
                  <a:blip r:embed="rId15"/>
                  <a:stretch>
                    <a:fillRect r="-2817" b="-2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B8AEAB0A-B81C-4C19-BD56-DE6B07418B54}"/>
                </a:ext>
              </a:extLst>
            </p:cNvPr>
            <p:cNvCxnSpPr/>
            <p:nvPr/>
          </p:nvCxnSpPr>
          <p:spPr>
            <a:xfrm flipH="1">
              <a:off x="1102325" y="3531036"/>
              <a:ext cx="381000" cy="169277"/>
            </a:xfrm>
            <a:prstGeom prst="straightConnector1">
              <a:avLst/>
            </a:prstGeom>
            <a:ln>
              <a:solidFill>
                <a:srgbClr val="90272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B3A22BF-403E-4F96-89B9-75F49BF4B63F}"/>
                </a:ext>
              </a:extLst>
            </p:cNvPr>
            <p:cNvSpPr txBox="1"/>
            <p:nvPr/>
          </p:nvSpPr>
          <p:spPr>
            <a:xfrm>
              <a:off x="40514" y="3110083"/>
              <a:ext cx="625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=0,5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9234B82-D6FB-44C8-BEFE-442DB57934E0}"/>
                </a:ext>
              </a:extLst>
            </p:cNvPr>
            <p:cNvSpPr txBox="1"/>
            <p:nvPr/>
          </p:nvSpPr>
          <p:spPr>
            <a:xfrm>
              <a:off x="955333" y="4237741"/>
              <a:ext cx="70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7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/>
      <p:bldP spid="45" grpId="0"/>
      <p:bldP spid="40" grpId="0"/>
      <p:bldP spid="43" grpId="0"/>
      <p:bldP spid="44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467"/>
            <a:ext cx="668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7.3 Sistema de múltiplas partículas (generalização)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4733" y="742851"/>
                <a:ext cx="2523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dirty="0"/>
                  <a:t>...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" y="742851"/>
                <a:ext cx="2523067" cy="276999"/>
              </a:xfrm>
              <a:prstGeom prst="rect">
                <a:avLst/>
              </a:prstGeom>
              <a:blipFill>
                <a:blip r:embed="rId2"/>
                <a:stretch>
                  <a:fillRect l="-3382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7333" y="633897"/>
                <a:ext cx="3255956" cy="591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pt-BR" dirty="0"/>
                            <m:t>...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3" y="633897"/>
                <a:ext cx="3255956" cy="591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972822" y="645448"/>
                <a:ext cx="172540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822" y="645448"/>
                <a:ext cx="1725408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-27330" y="231409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3 dimensões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984495" y="1317387"/>
                <a:ext cx="218874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495" y="1317387"/>
                <a:ext cx="2188740" cy="692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169059" y="1664141"/>
                <a:ext cx="180376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59" y="1664141"/>
                <a:ext cx="1803763" cy="778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998665" y="2113134"/>
                <a:ext cx="2160399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65" y="2113134"/>
                <a:ext cx="2160399" cy="692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976028" y="2918502"/>
                <a:ext cx="215559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28" y="2918502"/>
                <a:ext cx="2155590" cy="692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169059" y="2609320"/>
                <a:ext cx="181466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59" y="2609320"/>
                <a:ext cx="1814663" cy="7789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6354" y="3915213"/>
                <a:ext cx="4961678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𝐿𝑒𝑖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𝑁𝑒𝑤𝑡𝑜𝑛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" y="3915213"/>
                <a:ext cx="4961678" cy="5962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5412129" y="3503845"/>
            <a:ext cx="253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Forças internas são pares ação e reação e se cancelam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623761" y="4090323"/>
                <a:ext cx="1699055" cy="6707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61" y="4090323"/>
                <a:ext cx="1699055" cy="6707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 Esquerda 17"/>
          <p:cNvSpPr/>
          <p:nvPr/>
        </p:nvSpPr>
        <p:spPr>
          <a:xfrm>
            <a:off x="1625600" y="1481667"/>
            <a:ext cx="465667" cy="206586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7.4 Centro de massa de objetos sólidos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55695" y="521411"/>
                <a:ext cx="233647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521411"/>
                <a:ext cx="2336473" cy="6923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5695" y="1282379"/>
                <a:ext cx="2304412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1282379"/>
                <a:ext cx="2304412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55695" y="2055560"/>
                <a:ext cx="2315634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2055560"/>
                <a:ext cx="2315634" cy="69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361565" y="1213716"/>
                <a:ext cx="1808508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65" y="1213716"/>
                <a:ext cx="1808508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55599" y="3047484"/>
            <a:ext cx="575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Devemos aproveitar simetrias geométricas dos objetos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5600" y="3569216"/>
                <a:ext cx="6496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Simetria esférica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Centro geométrico da esfera.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569216"/>
                <a:ext cx="6496050" cy="369332"/>
              </a:xfrm>
              <a:prstGeom prst="rect">
                <a:avLst/>
              </a:prstGeom>
              <a:blipFill>
                <a:blip r:embed="rId6"/>
                <a:stretch>
                  <a:fillRect l="-75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55600" y="4099820"/>
                <a:ext cx="6496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Simetria cilíndrica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Sobre o eixo do cilindro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099820"/>
                <a:ext cx="6496050" cy="369332"/>
              </a:xfrm>
              <a:prstGeom prst="rect">
                <a:avLst/>
              </a:prstGeom>
              <a:blipFill>
                <a:blip r:embed="rId7"/>
                <a:stretch>
                  <a:fillRect l="-75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2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7295" y="551533"/>
            <a:ext cx="1891286" cy="1678443"/>
            <a:chOff x="47295" y="551533"/>
            <a:chExt cx="1891286" cy="1678443"/>
          </a:xfrm>
        </p:grpSpPr>
        <p:sp>
          <p:nvSpPr>
            <p:cNvPr id="3" name="Triângulo isósceles 2"/>
            <p:cNvSpPr/>
            <p:nvPr/>
          </p:nvSpPr>
          <p:spPr>
            <a:xfrm rot="10800000">
              <a:off x="220133" y="1135676"/>
              <a:ext cx="1111358" cy="71966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115389" y="1855342"/>
              <a:ext cx="1586411" cy="1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/>
            <p:cNvCxnSpPr/>
            <p:nvPr/>
          </p:nvCxnSpPr>
          <p:spPr>
            <a:xfrm flipH="1" flipV="1">
              <a:off x="775812" y="720810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87245" y="551533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70118" y="1839953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53208" y="880446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206336" y="1922199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7295" y="1916291"/>
              <a:ext cx="3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331491" y="1761721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21830" y="1134510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49874" y="1752072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220134" y="59267"/>
            <a:ext cx="639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 2: Cálculo do Centro de Massa de um Triângulo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768844" y="1421088"/>
            <a:ext cx="32793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 flipH="1">
            <a:off x="997527" y="1516789"/>
            <a:ext cx="468001" cy="31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2</a:t>
            </a:r>
            <a:endParaRPr lang="pt-BR" sz="1400" dirty="0">
              <a:solidFill>
                <a:srgbClr val="0070C0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1324523" y="1133345"/>
            <a:ext cx="9237" cy="692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𝑥𝑑𝑦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blipFill>
                <a:blip r:embed="rId2"/>
                <a:stretch>
                  <a:fillRect l="-15517" r="-1379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/>
          <p:cNvCxnSpPr/>
          <p:nvPr/>
        </p:nvCxnSpPr>
        <p:spPr>
          <a:xfrm flipH="1">
            <a:off x="1171800" y="1286407"/>
            <a:ext cx="381000" cy="169277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7160678" y="668432"/>
                <a:ext cx="1561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Onde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78" y="668432"/>
                <a:ext cx="1561581" cy="276999"/>
              </a:xfrm>
              <a:prstGeom prst="rect">
                <a:avLst/>
              </a:prstGeom>
              <a:blipFill>
                <a:blip r:embed="rId3"/>
                <a:stretch>
                  <a:fillRect l="-3516" t="-2222" r="-3516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793542" y="1113311"/>
            <a:ext cx="40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</a:t>
            </a:r>
            <a:r>
              <a:rPr lang="pt-BR" sz="1400" baseline="-25000" dirty="0">
                <a:solidFill>
                  <a:schemeClr val="bg1"/>
                </a:solidFill>
              </a:rPr>
              <a:t>1</a:t>
            </a:r>
            <a:endParaRPr lang="pt-BR" sz="1400" dirty="0">
              <a:solidFill>
                <a:schemeClr val="bg1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DFEA2F0-7830-4D0C-9C5B-4F2F225C1EF2}"/>
              </a:ext>
            </a:extLst>
          </p:cNvPr>
          <p:cNvGrpSpPr/>
          <p:nvPr/>
        </p:nvGrpSpPr>
        <p:grpSpPr>
          <a:xfrm>
            <a:off x="2108441" y="951633"/>
            <a:ext cx="6015653" cy="638063"/>
            <a:chOff x="2108441" y="951633"/>
            <a:chExt cx="6015653" cy="63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5147253" y="1067160"/>
                  <a:ext cx="29768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borda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tri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ngulo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253" y="1067160"/>
                  <a:ext cx="297684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2108441" y="973245"/>
                  <a:ext cx="982770" cy="6164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𝐵h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441" y="973245"/>
                  <a:ext cx="982770" cy="6164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 55"/>
                <p:cNvSpPr/>
                <p:nvPr/>
              </p:nvSpPr>
              <p:spPr>
                <a:xfrm>
                  <a:off x="2947614" y="951633"/>
                  <a:ext cx="1010212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Retângulo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614" y="951633"/>
                  <a:ext cx="1010212" cy="6109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3977395" y="1113311"/>
                  <a:ext cx="888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395" y="1113311"/>
                  <a:ext cx="8883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70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F7950DF-E7E6-43CB-8FA1-E44F64F0C3D9}"/>
              </a:ext>
            </a:extLst>
          </p:cNvPr>
          <p:cNvGrpSpPr/>
          <p:nvPr/>
        </p:nvGrpSpPr>
        <p:grpSpPr>
          <a:xfrm>
            <a:off x="1965326" y="1662451"/>
            <a:ext cx="2890221" cy="250834"/>
            <a:chOff x="1965326" y="1662451"/>
            <a:chExt cx="2890221" cy="2508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1965326" y="1667064"/>
                  <a:ext cx="15981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elemento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á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26" y="1667064"/>
                  <a:ext cx="1598194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62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3792243" y="1662451"/>
                  <a:ext cx="10633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43" y="1662451"/>
                  <a:ext cx="1063304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000" r="-5143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41F4404-019A-475A-89CA-6E06A6DA460D}"/>
              </a:ext>
            </a:extLst>
          </p:cNvPr>
          <p:cNvGrpSpPr/>
          <p:nvPr/>
        </p:nvGrpSpPr>
        <p:grpSpPr>
          <a:xfrm>
            <a:off x="293572" y="2303795"/>
            <a:ext cx="3106755" cy="1030667"/>
            <a:chOff x="262925" y="2425005"/>
            <a:chExt cx="3106755" cy="10306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62925" y="2729126"/>
                  <a:ext cx="1582869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25" y="2729126"/>
                  <a:ext cx="1582869" cy="7265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1907934" y="2779457"/>
                  <a:ext cx="1461746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934" y="2779457"/>
                  <a:ext cx="1461746" cy="58272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ixaDeTexto 22"/>
            <p:cNvSpPr txBox="1"/>
            <p:nvPr/>
          </p:nvSpPr>
          <p:spPr>
            <a:xfrm>
              <a:off x="2827214" y="2425005"/>
              <a:ext cx="43749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7ED990D-F520-499A-BB12-253D2847C977}"/>
              </a:ext>
            </a:extLst>
          </p:cNvPr>
          <p:cNvGrpSpPr/>
          <p:nvPr/>
        </p:nvGrpSpPr>
        <p:grpSpPr>
          <a:xfrm>
            <a:off x="3397169" y="2706523"/>
            <a:ext cx="2954517" cy="596808"/>
            <a:chOff x="3397169" y="2706523"/>
            <a:chExt cx="2954517" cy="596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397169" y="2706523"/>
                  <a:ext cx="1529265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169" y="2706523"/>
                  <a:ext cx="1529265" cy="58272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5125325" y="2720607"/>
                  <a:ext cx="1226361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25" y="2720607"/>
                  <a:ext cx="1226361" cy="58272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49874" y="3792014"/>
                <a:ext cx="265162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4" y="3792014"/>
                <a:ext cx="2651623" cy="5203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F0CA24A5-B45C-431C-811A-14CFAB4E17F6}"/>
              </a:ext>
            </a:extLst>
          </p:cNvPr>
          <p:cNvGrpSpPr/>
          <p:nvPr/>
        </p:nvGrpSpPr>
        <p:grpSpPr>
          <a:xfrm>
            <a:off x="3508013" y="3606255"/>
            <a:ext cx="4561462" cy="1272036"/>
            <a:chOff x="3508013" y="3606255"/>
            <a:chExt cx="4561462" cy="1272036"/>
          </a:xfrm>
        </p:grpSpPr>
        <p:sp>
          <p:nvSpPr>
            <p:cNvPr id="59" name="CaixaDeTexto 58"/>
            <p:cNvSpPr txBox="1"/>
            <p:nvPr/>
          </p:nvSpPr>
          <p:spPr>
            <a:xfrm>
              <a:off x="3508013" y="3706118"/>
              <a:ext cx="1281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Virando o triângulo de ponta cabeça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>
                  <a:off x="6925700" y="3905006"/>
                  <a:ext cx="1143775" cy="57823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700" y="3905006"/>
                  <a:ext cx="1143775" cy="57823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D6A5597E-DABC-41C5-9BF7-6F8E81902713}"/>
                </a:ext>
              </a:extLst>
            </p:cNvPr>
            <p:cNvGrpSpPr/>
            <p:nvPr/>
          </p:nvGrpSpPr>
          <p:grpSpPr>
            <a:xfrm>
              <a:off x="4817396" y="3606255"/>
              <a:ext cx="1413615" cy="1272036"/>
              <a:chOff x="4817396" y="3606255"/>
              <a:chExt cx="1413615" cy="1272036"/>
            </a:xfrm>
          </p:grpSpPr>
          <p:grpSp>
            <p:nvGrpSpPr>
              <p:cNvPr id="66" name="Agrupar 65"/>
              <p:cNvGrpSpPr/>
              <p:nvPr/>
            </p:nvGrpSpPr>
            <p:grpSpPr>
              <a:xfrm>
                <a:off x="4817396" y="3606255"/>
                <a:ext cx="1413615" cy="1272036"/>
                <a:chOff x="2517924" y="3488725"/>
                <a:chExt cx="1413615" cy="12720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tângulo 66"/>
                    <p:cNvSpPr/>
                    <p:nvPr/>
                  </p:nvSpPr>
                  <p:spPr>
                    <a:xfrm>
                      <a:off x="2517924" y="3684226"/>
                      <a:ext cx="38100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67" name="Retângulo 6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7924" y="3684226"/>
                      <a:ext cx="381002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8" name="Agrupar 67"/>
                <p:cNvGrpSpPr/>
                <p:nvPr/>
              </p:nvGrpSpPr>
              <p:grpSpPr>
                <a:xfrm>
                  <a:off x="2883789" y="3488725"/>
                  <a:ext cx="1047750" cy="1272036"/>
                  <a:chOff x="2883789" y="3488725"/>
                  <a:chExt cx="1047750" cy="1272036"/>
                </a:xfrm>
              </p:grpSpPr>
              <p:sp>
                <p:nvSpPr>
                  <p:cNvPr id="69" name="Triângulo isósceles 68"/>
                  <p:cNvSpPr/>
                  <p:nvPr/>
                </p:nvSpPr>
                <p:spPr>
                  <a:xfrm>
                    <a:off x="2883789" y="3488725"/>
                    <a:ext cx="1047750" cy="819150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Retângulo 69"/>
                      <p:cNvSpPr/>
                      <p:nvPr/>
                    </p:nvSpPr>
                    <p:spPr>
                      <a:xfrm>
                        <a:off x="3130985" y="4391429"/>
                        <a:ext cx="407291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70" name="Retângulo 6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30985" y="4391429"/>
                        <a:ext cx="407291" cy="369332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1" name="Conector reto 70"/>
                  <p:cNvCxnSpPr/>
                  <p:nvPr/>
                </p:nvCxnSpPr>
                <p:spPr>
                  <a:xfrm flipV="1">
                    <a:off x="2903728" y="4415816"/>
                    <a:ext cx="1027811" cy="86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ector reto 71"/>
                  <p:cNvCxnSpPr>
                    <a:endCxn id="69" idx="2"/>
                  </p:cNvCxnSpPr>
                  <p:nvPr/>
                </p:nvCxnSpPr>
                <p:spPr>
                  <a:xfrm flipH="1">
                    <a:off x="2883789" y="3488725"/>
                    <a:ext cx="19939" cy="8191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5" name="Elipse 64"/>
              <p:cNvSpPr/>
              <p:nvPr/>
            </p:nvSpPr>
            <p:spPr>
              <a:xfrm>
                <a:off x="5592589" y="4101790"/>
                <a:ext cx="188892" cy="18466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207308E-9CFA-406A-AB74-CF52148DFE8F}"/>
              </a:ext>
            </a:extLst>
          </p:cNvPr>
          <p:cNvGrpSpPr/>
          <p:nvPr/>
        </p:nvGrpSpPr>
        <p:grpSpPr>
          <a:xfrm>
            <a:off x="6493754" y="2589536"/>
            <a:ext cx="2433770" cy="816698"/>
            <a:chOff x="6493754" y="2589536"/>
            <a:chExt cx="2433770" cy="816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6493754" y="2589536"/>
                  <a:ext cx="899925" cy="816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754" y="2589536"/>
                  <a:ext cx="899925" cy="816698"/>
                </a:xfrm>
                <a:prstGeom prst="rect">
                  <a:avLst/>
                </a:prstGeom>
                <a:blipFill>
                  <a:blip r:embed="rId23"/>
                  <a:stretch>
                    <a:fillRect b="-7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8497919" y="2706940"/>
                  <a:ext cx="429605" cy="519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7919" y="2706940"/>
                  <a:ext cx="429605" cy="51937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E130D62B-39E2-4ABE-83AE-09991F7ADD05}"/>
                    </a:ext>
                  </a:extLst>
                </p:cNvPr>
                <p:cNvSpPr txBox="1"/>
                <p:nvPr/>
              </p:nvSpPr>
              <p:spPr>
                <a:xfrm>
                  <a:off x="7491818" y="2589536"/>
                  <a:ext cx="899925" cy="816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E130D62B-39E2-4ABE-83AE-09991F7AD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18" y="2589536"/>
                  <a:ext cx="899925" cy="8166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E79756C-8575-4878-8F89-D34D7DE1E4E2}"/>
              </a:ext>
            </a:extLst>
          </p:cNvPr>
          <p:cNvGrpSpPr/>
          <p:nvPr/>
        </p:nvGrpSpPr>
        <p:grpSpPr>
          <a:xfrm>
            <a:off x="1711641" y="1910109"/>
            <a:ext cx="4206562" cy="459421"/>
            <a:chOff x="1711641" y="1910109"/>
            <a:chExt cx="4206562" cy="459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01EA27ED-58EA-4028-B21C-4BA73B2ECFE4}"/>
                    </a:ext>
                  </a:extLst>
                </p:cNvPr>
                <p:cNvSpPr txBox="1"/>
                <p:nvPr/>
              </p:nvSpPr>
              <p:spPr>
                <a:xfrm>
                  <a:off x="1711641" y="1996545"/>
                  <a:ext cx="226000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elemento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massa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01EA27ED-58EA-4028-B21C-4BA73B2EC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641" y="1996545"/>
                  <a:ext cx="2260008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BF82566B-E3E7-4A94-9C25-DE8899DE92DE}"/>
                    </a:ext>
                  </a:extLst>
                </p:cNvPr>
                <p:cNvSpPr txBox="1"/>
                <p:nvPr/>
              </p:nvSpPr>
              <p:spPr>
                <a:xfrm>
                  <a:off x="3864436" y="1910109"/>
                  <a:ext cx="2053767" cy="4594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BF82566B-E3E7-4A94-9C25-DE8899DE9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436" y="1910109"/>
                  <a:ext cx="2053767" cy="45942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9350425-8B0A-4E79-9979-432036887675}"/>
                  </a:ext>
                </a:extLst>
              </p:cNvPr>
              <p:cNvSpPr txBox="1"/>
              <p:nvPr/>
            </p:nvSpPr>
            <p:spPr>
              <a:xfrm>
                <a:off x="6014663" y="1587168"/>
                <a:ext cx="2885277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9350425-8B0A-4E79-9979-432036887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63" y="1587168"/>
                <a:ext cx="2885277" cy="64588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F3309A42-693F-449B-A922-B464FD8607F2}"/>
              </a:ext>
            </a:extLst>
          </p:cNvPr>
          <p:cNvGrpSpPr/>
          <p:nvPr/>
        </p:nvGrpSpPr>
        <p:grpSpPr>
          <a:xfrm>
            <a:off x="2050029" y="405718"/>
            <a:ext cx="4875664" cy="584144"/>
            <a:chOff x="2050029" y="405718"/>
            <a:chExt cx="4875664" cy="584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137501" y="712863"/>
                  <a:ext cx="45949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𝑝𝑜𝑛𝑡𝑜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𝑏𝑎𝑠𝑒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501" y="712863"/>
                  <a:ext cx="4594976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797" r="-797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7989722-5A22-4FEC-B11A-6AC87C361C65}"/>
                </a:ext>
              </a:extLst>
            </p:cNvPr>
            <p:cNvSpPr txBox="1"/>
            <p:nvPr/>
          </p:nvSpPr>
          <p:spPr>
            <a:xfrm>
              <a:off x="2050029" y="405718"/>
              <a:ext cx="487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Triângulo simétrico em torno de </a:t>
              </a:r>
              <a:r>
                <a:rPr lang="pt-B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t-BR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Chave Direita 39"/>
          <p:cNvSpPr/>
          <p:nvPr/>
        </p:nvSpPr>
        <p:spPr>
          <a:xfrm rot="16200000" flipV="1">
            <a:off x="3007287" y="2411152"/>
            <a:ext cx="158685" cy="62107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8460508-0CDF-DC39-4E4A-BDDA63AA35D8}"/>
              </a:ext>
            </a:extLst>
          </p:cNvPr>
          <p:cNvGrpSpPr/>
          <p:nvPr/>
        </p:nvGrpSpPr>
        <p:grpSpPr>
          <a:xfrm>
            <a:off x="7718058" y="1772408"/>
            <a:ext cx="858646" cy="393414"/>
            <a:chOff x="7718058" y="1772408"/>
            <a:chExt cx="858646" cy="393414"/>
          </a:xfrm>
        </p:grpSpPr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77C67FBB-C5BD-C746-FE2C-4BB702D5BBC2}"/>
                </a:ext>
              </a:extLst>
            </p:cNvPr>
            <p:cNvCxnSpPr/>
            <p:nvPr/>
          </p:nvCxnSpPr>
          <p:spPr>
            <a:xfrm flipH="1">
              <a:off x="8324704" y="1772408"/>
              <a:ext cx="252000" cy="25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5C7EF42E-27BD-660E-92A4-30D29B9088AB}"/>
                </a:ext>
              </a:extLst>
            </p:cNvPr>
            <p:cNvCxnSpPr/>
            <p:nvPr/>
          </p:nvCxnSpPr>
          <p:spPr>
            <a:xfrm flipH="1">
              <a:off x="7718058" y="1913822"/>
              <a:ext cx="252000" cy="25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62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-2005" r="-2005" b="5934"/>
          <a:stretch>
            <a:fillRect/>
          </a:stretch>
        </p:blipFill>
        <p:spPr bwMode="auto">
          <a:xfrm>
            <a:off x="6973602" y="725878"/>
            <a:ext cx="211772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7456" y="341116"/>
            <a:ext cx="6580682" cy="71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Considere a placa homogênea OABCD ilustrada na figura ao lado.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Determine o CM; considere a placa formada por 3 triângulos iguais.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455" y="52466"/>
            <a:ext cx="757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4, ex. 6: centro de massa de uma </a:t>
            </a:r>
            <a:r>
              <a:rPr lang="pt-BR">
                <a:solidFill>
                  <a:srgbClr val="0070C0"/>
                </a:solidFill>
              </a:rPr>
              <a:t>placa côncava com 5 lados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Triângulo isósceles 3"/>
          <p:cNvSpPr/>
          <p:nvPr/>
        </p:nvSpPr>
        <p:spPr>
          <a:xfrm>
            <a:off x="7279757" y="1804996"/>
            <a:ext cx="1079290" cy="435709"/>
          </a:xfrm>
          <a:prstGeom prst="triangle">
            <a:avLst>
              <a:gd name="adj" fmla="val 49788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////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85221" y="1605239"/>
            <a:ext cx="40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1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7970861" y="1598252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3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7645397" y="1902381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2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14793" y="1345513"/>
                <a:ext cx="25705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3" y="1345513"/>
                <a:ext cx="2570575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0" y="3451183"/>
                <a:ext cx="3392378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51183"/>
                <a:ext cx="3392378" cy="548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7456" y="4156667"/>
                <a:ext cx="3392378" cy="5498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4156667"/>
                <a:ext cx="3392378" cy="5498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67387" y="4075235"/>
                <a:ext cx="2841226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7" y="4075235"/>
                <a:ext cx="2841226" cy="7127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267387" y="3211339"/>
                <a:ext cx="2832507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7" y="3211339"/>
                <a:ext cx="2832507" cy="712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159789" y="3374331"/>
                <a:ext cx="132779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789" y="3374331"/>
                <a:ext cx="1327799" cy="4676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844285" y="3262250"/>
                <a:ext cx="129971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85" y="3262250"/>
                <a:ext cx="1299715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216695" y="4237134"/>
                <a:ext cx="121398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95" y="4237134"/>
                <a:ext cx="1213986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7791612" y="4126178"/>
                <a:ext cx="1412823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612" y="4126178"/>
                <a:ext cx="1412823" cy="610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75EB97C-BDE8-4A05-AD2C-8A1536EC92C2}"/>
                  </a:ext>
                </a:extLst>
              </p:cNvPr>
              <p:cNvSpPr txBox="1"/>
              <p:nvPr/>
            </p:nvSpPr>
            <p:spPr>
              <a:xfrm>
                <a:off x="273114" y="1993497"/>
                <a:ext cx="265393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75EB97C-BDE8-4A05-AD2C-8A1536EC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4" y="1993497"/>
                <a:ext cx="2653932" cy="6223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2C85E314-B775-4F66-85DE-C3C3608EC29E}"/>
                  </a:ext>
                </a:extLst>
              </p:cNvPr>
              <p:cNvSpPr txBox="1"/>
              <p:nvPr/>
            </p:nvSpPr>
            <p:spPr>
              <a:xfrm>
                <a:off x="314793" y="2615847"/>
                <a:ext cx="297985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2C85E314-B775-4F66-85DE-C3C3608E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3" y="2615847"/>
                <a:ext cx="2979855" cy="6223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4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6" grpId="0"/>
      <p:bldP spid="12" grpId="0"/>
      <p:bldP spid="24" grpId="0"/>
      <p:bldP spid="26" grpId="0"/>
      <p:bldP spid="27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4460"/>
            <a:ext cx="726273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Mostre que se obtém o mesmo resultado do item anterior quando se calcula o centro de massa do quadrado OABD e remove-se o triângulo BCD.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-2005" r="-2005" b="5934"/>
          <a:stretch>
            <a:fillRect/>
          </a:stretch>
        </p:blipFill>
        <p:spPr bwMode="auto">
          <a:xfrm>
            <a:off x="7101226" y="905760"/>
            <a:ext cx="211772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Agrupar 8"/>
          <p:cNvGrpSpPr/>
          <p:nvPr/>
        </p:nvGrpSpPr>
        <p:grpSpPr>
          <a:xfrm>
            <a:off x="2918561" y="1234968"/>
            <a:ext cx="971550" cy="838200"/>
            <a:chOff x="4385638" y="2876551"/>
            <a:chExt cx="971550" cy="838200"/>
          </a:xfrm>
        </p:grpSpPr>
        <p:sp>
          <p:nvSpPr>
            <p:cNvPr id="6" name="Retângulo 5"/>
            <p:cNvSpPr/>
            <p:nvPr/>
          </p:nvSpPr>
          <p:spPr>
            <a:xfrm>
              <a:off x="4385638" y="2876551"/>
              <a:ext cx="971550" cy="838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/>
            <p:cNvSpPr/>
            <p:nvPr/>
          </p:nvSpPr>
          <p:spPr>
            <a:xfrm rot="10800000">
              <a:off x="4385638" y="2876551"/>
              <a:ext cx="971550" cy="504824"/>
            </a:xfrm>
            <a:prstGeom prst="triangle">
              <a:avLst>
                <a:gd name="adj" fmla="val 4989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1331799" y="1214859"/>
            <a:ext cx="971550" cy="838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 rot="10800000">
            <a:off x="4315883" y="1303321"/>
            <a:ext cx="971550" cy="504824"/>
          </a:xfrm>
          <a:prstGeom prst="triangle">
            <a:avLst>
              <a:gd name="adj" fmla="val 49892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462194" y="148738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45460" y="148738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95649" y="2316380"/>
                <a:ext cx="17442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49" y="2316380"/>
                <a:ext cx="1744260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331799" y="2316380"/>
                <a:ext cx="94051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9" y="2316380"/>
                <a:ext cx="940514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36638" y="2316380"/>
                <a:ext cx="13316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38" y="2316380"/>
                <a:ext cx="1331647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ipse 15"/>
          <p:cNvSpPr/>
          <p:nvPr/>
        </p:nvSpPr>
        <p:spPr>
          <a:xfrm>
            <a:off x="4726708" y="1364105"/>
            <a:ext cx="145096" cy="1232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720138" y="1562101"/>
            <a:ext cx="149901" cy="12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114709" y="3156152"/>
                <a:ext cx="1347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09" y="3156152"/>
                <a:ext cx="1347485" cy="276999"/>
              </a:xfrm>
              <a:prstGeom prst="rect">
                <a:avLst/>
              </a:prstGeom>
              <a:blipFill>
                <a:blip r:embed="rId6"/>
                <a:stretch>
                  <a:fillRect r="-90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22566" y="3012646"/>
                <a:ext cx="224414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566" y="3012646"/>
                <a:ext cx="2244140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44656" y="3962754"/>
                <a:ext cx="1347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6" y="3962754"/>
                <a:ext cx="1347485" cy="276999"/>
              </a:xfrm>
              <a:prstGeom prst="rect">
                <a:avLst/>
              </a:prstGeom>
              <a:blipFill>
                <a:blip r:embed="rId8"/>
                <a:stretch>
                  <a:fillRect r="-90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720138" y="3806567"/>
                <a:ext cx="1840184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12−5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38" y="3806567"/>
                <a:ext cx="1840184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124554" y="3806567"/>
                <a:ext cx="150675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54" y="3806567"/>
                <a:ext cx="1506759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787706" y="3802104"/>
                <a:ext cx="217495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06" y="3802104"/>
                <a:ext cx="2174954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C68D2E-1798-4D87-9FB3-273E598F807E}"/>
                  </a:ext>
                </a:extLst>
              </p:cNvPr>
              <p:cNvSpPr txBox="1"/>
              <p:nvPr/>
            </p:nvSpPr>
            <p:spPr>
              <a:xfrm>
                <a:off x="3609050" y="3793123"/>
                <a:ext cx="155536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C68D2E-1798-4D87-9FB3-273E598F8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50" y="3793123"/>
                <a:ext cx="1555362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4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B2A1495-CFF8-4672-B840-4937686E63A0}"/>
              </a:ext>
            </a:extLst>
          </p:cNvPr>
          <p:cNvGrpSpPr/>
          <p:nvPr/>
        </p:nvGrpSpPr>
        <p:grpSpPr>
          <a:xfrm>
            <a:off x="484094" y="475577"/>
            <a:ext cx="3131601" cy="2065435"/>
            <a:chOff x="484094" y="475577"/>
            <a:chExt cx="3131601" cy="2065435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A5028B6-AF87-45E4-98CC-EB9BE883C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094" y="475577"/>
              <a:ext cx="2642347" cy="2065435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C0DEDB6-393D-4EE9-A417-453C9B560442}"/>
                </a:ext>
              </a:extLst>
            </p:cNvPr>
            <p:cNvSpPr txBox="1"/>
            <p:nvPr/>
          </p:nvSpPr>
          <p:spPr>
            <a:xfrm>
              <a:off x="3077812" y="2256751"/>
              <a:ext cx="53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(u)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4412A03-1741-4C1F-A083-30D5516A73B1}"/>
                </a:ext>
              </a:extLst>
            </p:cNvPr>
            <p:cNvSpPr txBox="1"/>
            <p:nvPr/>
          </p:nvSpPr>
          <p:spPr>
            <a:xfrm>
              <a:off x="645459" y="573342"/>
              <a:ext cx="53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(u)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7A641F2-FA94-4268-9E2D-4A26C1A8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59" y="80682"/>
            <a:ext cx="5688106" cy="309283"/>
          </a:xfrm>
        </p:spPr>
        <p:txBody>
          <a:bodyPr>
            <a:noAutofit/>
          </a:bodyPr>
          <a:lstStyle/>
          <a:p>
            <a:r>
              <a:rPr lang="pt-BR" sz="2800" dirty="0"/>
              <a:t>Um exemplo difícil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62DDB-91B7-4592-9396-72E4D11AB056}"/>
                  </a:ext>
                </a:extLst>
              </p:cNvPr>
              <p:cNvSpPr txBox="1"/>
              <p:nvPr/>
            </p:nvSpPr>
            <p:spPr>
              <a:xfrm>
                <a:off x="3766025" y="407725"/>
                <a:ext cx="4057265" cy="645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</m:e>
                          </m:nary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62DDB-91B7-4592-9396-72E4D11A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25" y="407725"/>
                <a:ext cx="4057265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267E4D4-60A1-48BC-A313-5280DA476E44}"/>
                  </a:ext>
                </a:extLst>
              </p:cNvPr>
              <p:cNvSpPr txBox="1"/>
              <p:nvPr/>
            </p:nvSpPr>
            <p:spPr>
              <a:xfrm>
                <a:off x="3766025" y="1053607"/>
                <a:ext cx="403033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267E4D4-60A1-48BC-A313-5280DA47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25" y="1053607"/>
                <a:ext cx="4030334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82A476-F950-43F8-8C0D-55FE8714D659}"/>
                  </a:ext>
                </a:extLst>
              </p:cNvPr>
              <p:cNvSpPr txBox="1"/>
              <p:nvPr/>
            </p:nvSpPr>
            <p:spPr>
              <a:xfrm>
                <a:off x="3813090" y="1674259"/>
                <a:ext cx="190879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82A476-F950-43F8-8C0D-55FE8714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090" y="1674259"/>
                <a:ext cx="1908791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358BED0-60B5-4336-8087-CB7455ECB2FD}"/>
                  </a:ext>
                </a:extLst>
              </p:cNvPr>
              <p:cNvSpPr txBox="1"/>
              <p:nvPr/>
            </p:nvSpPr>
            <p:spPr>
              <a:xfrm>
                <a:off x="645459" y="2862889"/>
                <a:ext cx="2580450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10−2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358BED0-60B5-4336-8087-CB7455ECB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2862889"/>
                <a:ext cx="2580450" cy="492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BA5C00D-5178-43B7-9A03-C7A89BDEC386}"/>
                  </a:ext>
                </a:extLst>
              </p:cNvPr>
              <p:cNvSpPr txBox="1"/>
              <p:nvPr/>
            </p:nvSpPr>
            <p:spPr>
              <a:xfrm>
                <a:off x="4008072" y="3021458"/>
                <a:ext cx="4289612" cy="3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no intervalo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BA5C00D-5178-43B7-9A03-C7A89BDE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72" y="3021458"/>
                <a:ext cx="4289612" cy="361766"/>
              </a:xfrm>
              <a:prstGeom prst="rect">
                <a:avLst/>
              </a:prstGeom>
              <a:blipFill>
                <a:blip r:embed="rId7"/>
                <a:stretch>
                  <a:fillRect l="-710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95666E9-BA71-4112-AC0A-5E6F9F0F9A88}"/>
                  </a:ext>
                </a:extLst>
              </p:cNvPr>
              <p:cNvSpPr txBox="1"/>
              <p:nvPr/>
            </p:nvSpPr>
            <p:spPr>
              <a:xfrm>
                <a:off x="645459" y="3623982"/>
                <a:ext cx="5788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Umas integrais são mais fáceis, 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r>
                  <a:rPr lang="pt-BR" sz="1600" dirty="0"/>
                  <a:t> é a mais difícil.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95666E9-BA71-4112-AC0A-5E6F9F0F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3623982"/>
                <a:ext cx="5788959" cy="338554"/>
              </a:xfrm>
              <a:prstGeom prst="rect">
                <a:avLst/>
              </a:prstGeom>
              <a:blipFill>
                <a:blip r:embed="rId8"/>
                <a:stretch>
                  <a:fillRect l="-632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94067F6-193F-45CB-8665-9B64414C8090}"/>
                  </a:ext>
                </a:extLst>
              </p:cNvPr>
              <p:cNvSpPr txBox="1"/>
              <p:nvPr/>
            </p:nvSpPr>
            <p:spPr>
              <a:xfrm>
                <a:off x="3664324" y="2158253"/>
                <a:ext cx="4633360" cy="63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Atenção, as constantes têm dimensão física!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estão em m, então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−(2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94067F6-193F-45CB-8665-9B64414C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24" y="2158253"/>
                <a:ext cx="4633360" cy="636713"/>
              </a:xfrm>
              <a:prstGeom prst="rect">
                <a:avLst/>
              </a:prstGeom>
              <a:blipFill>
                <a:blip r:embed="rId9"/>
                <a:stretch>
                  <a:fillRect l="-658" t="-2885" b="-105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3AF5AD9-47CF-4E33-95EB-9047ED6F9681}"/>
                  </a:ext>
                </a:extLst>
              </p:cNvPr>
              <p:cNvSpPr txBox="1"/>
              <p:nvPr/>
            </p:nvSpPr>
            <p:spPr>
              <a:xfrm>
                <a:off x="699246" y="4034017"/>
                <a:ext cx="8163069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/>
                  <a:t>A área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≅1,19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pt-BR" sz="1600" dirty="0"/>
                  <a:t>  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 u = unidade de comprimento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3AF5AD9-47CF-4E33-95EB-9047ED6F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6" y="4034017"/>
                <a:ext cx="8163069" cy="593432"/>
              </a:xfrm>
              <a:prstGeom prst="rect">
                <a:avLst/>
              </a:prstGeom>
              <a:blipFill>
                <a:blip r:embed="rId10"/>
                <a:stretch>
                  <a:fillRect l="-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CCF4AD-208A-4467-9B4F-9D0ABFF9A52E}"/>
              </a:ext>
            </a:extLst>
          </p:cNvPr>
          <p:cNvSpPr txBox="1"/>
          <p:nvPr/>
        </p:nvSpPr>
        <p:spPr>
          <a:xfrm>
            <a:off x="5894494" y="4529653"/>
            <a:ext cx="280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m ou cm ou km ou mm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6633F5A-DD36-4723-96C1-18512F935FD1}"/>
              </a:ext>
            </a:extLst>
          </p:cNvPr>
          <p:cNvSpPr/>
          <p:nvPr/>
        </p:nvSpPr>
        <p:spPr>
          <a:xfrm>
            <a:off x="1559617" y="1791014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3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04124-B672-4B84-AEAD-5971B66B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3786"/>
            <a:ext cx="5923429" cy="342900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Movimento geral de um corpo rígido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F0CF391C-7BC9-4069-A959-CCD0E326B038}"/>
              </a:ext>
            </a:extLst>
          </p:cNvPr>
          <p:cNvSpPr/>
          <p:nvPr/>
        </p:nvSpPr>
        <p:spPr>
          <a:xfrm>
            <a:off x="477371" y="511870"/>
            <a:ext cx="3107265" cy="2111188"/>
          </a:xfrm>
          <a:custGeom>
            <a:avLst/>
            <a:gdLst>
              <a:gd name="connsiteX0" fmla="*/ 1116105 w 3107265"/>
              <a:gd name="connsiteY0" fmla="*/ 262218 h 2111188"/>
              <a:gd name="connsiteX1" fmla="*/ 1001805 w 3107265"/>
              <a:gd name="connsiteY1" fmla="*/ 268941 h 2111188"/>
              <a:gd name="connsiteX2" fmla="*/ 974911 w 3107265"/>
              <a:gd name="connsiteY2" fmla="*/ 275665 h 2111188"/>
              <a:gd name="connsiteX3" fmla="*/ 907676 w 3107265"/>
              <a:gd name="connsiteY3" fmla="*/ 282388 h 2111188"/>
              <a:gd name="connsiteX4" fmla="*/ 753035 w 3107265"/>
              <a:gd name="connsiteY4" fmla="*/ 295835 h 2111188"/>
              <a:gd name="connsiteX5" fmla="*/ 719417 w 3107265"/>
              <a:gd name="connsiteY5" fmla="*/ 302559 h 2111188"/>
              <a:gd name="connsiteX6" fmla="*/ 672353 w 3107265"/>
              <a:gd name="connsiteY6" fmla="*/ 309282 h 2111188"/>
              <a:gd name="connsiteX7" fmla="*/ 645458 w 3107265"/>
              <a:gd name="connsiteY7" fmla="*/ 336177 h 2111188"/>
              <a:gd name="connsiteX8" fmla="*/ 598394 w 3107265"/>
              <a:gd name="connsiteY8" fmla="*/ 356347 h 2111188"/>
              <a:gd name="connsiteX9" fmla="*/ 544605 w 3107265"/>
              <a:gd name="connsiteY9" fmla="*/ 403412 h 2111188"/>
              <a:gd name="connsiteX10" fmla="*/ 537882 w 3107265"/>
              <a:gd name="connsiteY10" fmla="*/ 430306 h 2111188"/>
              <a:gd name="connsiteX11" fmla="*/ 531158 w 3107265"/>
              <a:gd name="connsiteY11" fmla="*/ 450477 h 2111188"/>
              <a:gd name="connsiteX12" fmla="*/ 524435 w 3107265"/>
              <a:gd name="connsiteY12" fmla="*/ 665629 h 2111188"/>
              <a:gd name="connsiteX13" fmla="*/ 510988 w 3107265"/>
              <a:gd name="connsiteY13" fmla="*/ 679077 h 2111188"/>
              <a:gd name="connsiteX14" fmla="*/ 490817 w 3107265"/>
              <a:gd name="connsiteY14" fmla="*/ 692524 h 2111188"/>
              <a:gd name="connsiteX15" fmla="*/ 437029 w 3107265"/>
              <a:gd name="connsiteY15" fmla="*/ 726141 h 2111188"/>
              <a:gd name="connsiteX16" fmla="*/ 342900 w 3107265"/>
              <a:gd name="connsiteY16" fmla="*/ 739588 h 2111188"/>
              <a:gd name="connsiteX17" fmla="*/ 275664 w 3107265"/>
              <a:gd name="connsiteY17" fmla="*/ 753035 h 2111188"/>
              <a:gd name="connsiteX18" fmla="*/ 242047 w 3107265"/>
              <a:gd name="connsiteY18" fmla="*/ 759759 h 2111188"/>
              <a:gd name="connsiteX19" fmla="*/ 94129 w 3107265"/>
              <a:gd name="connsiteY19" fmla="*/ 800100 h 2111188"/>
              <a:gd name="connsiteX20" fmla="*/ 67235 w 3107265"/>
              <a:gd name="connsiteY20" fmla="*/ 813547 h 2111188"/>
              <a:gd name="connsiteX21" fmla="*/ 47064 w 3107265"/>
              <a:gd name="connsiteY21" fmla="*/ 820271 h 2111188"/>
              <a:gd name="connsiteX22" fmla="*/ 26894 w 3107265"/>
              <a:gd name="connsiteY22" fmla="*/ 840441 h 2111188"/>
              <a:gd name="connsiteX23" fmla="*/ 13447 w 3107265"/>
              <a:gd name="connsiteY23" fmla="*/ 874059 h 2111188"/>
              <a:gd name="connsiteX24" fmla="*/ 6723 w 3107265"/>
              <a:gd name="connsiteY24" fmla="*/ 900953 h 2111188"/>
              <a:gd name="connsiteX25" fmla="*/ 0 w 3107265"/>
              <a:gd name="connsiteY25" fmla="*/ 921124 h 2111188"/>
              <a:gd name="connsiteX26" fmla="*/ 13447 w 3107265"/>
              <a:gd name="connsiteY26" fmla="*/ 1001806 h 2111188"/>
              <a:gd name="connsiteX27" fmla="*/ 20170 w 3107265"/>
              <a:gd name="connsiteY27" fmla="*/ 1028700 h 2111188"/>
              <a:gd name="connsiteX28" fmla="*/ 60511 w 3107265"/>
              <a:gd name="connsiteY28" fmla="*/ 1102659 h 2111188"/>
              <a:gd name="connsiteX29" fmla="*/ 107576 w 3107265"/>
              <a:gd name="connsiteY29" fmla="*/ 1183341 h 2111188"/>
              <a:gd name="connsiteX30" fmla="*/ 141194 w 3107265"/>
              <a:gd name="connsiteY30" fmla="*/ 1216959 h 2111188"/>
              <a:gd name="connsiteX31" fmla="*/ 154641 w 3107265"/>
              <a:gd name="connsiteY31" fmla="*/ 1237129 h 2111188"/>
              <a:gd name="connsiteX32" fmla="*/ 174811 w 3107265"/>
              <a:gd name="connsiteY32" fmla="*/ 1257300 h 2111188"/>
              <a:gd name="connsiteX33" fmla="*/ 194982 w 3107265"/>
              <a:gd name="connsiteY33" fmla="*/ 1284194 h 2111188"/>
              <a:gd name="connsiteX34" fmla="*/ 215153 w 3107265"/>
              <a:gd name="connsiteY34" fmla="*/ 1297641 h 2111188"/>
              <a:gd name="connsiteX35" fmla="*/ 235323 w 3107265"/>
              <a:gd name="connsiteY35" fmla="*/ 1317812 h 2111188"/>
              <a:gd name="connsiteX36" fmla="*/ 262217 w 3107265"/>
              <a:gd name="connsiteY36" fmla="*/ 1337982 h 2111188"/>
              <a:gd name="connsiteX37" fmla="*/ 329453 w 3107265"/>
              <a:gd name="connsiteY37" fmla="*/ 1418665 h 2111188"/>
              <a:gd name="connsiteX38" fmla="*/ 342900 w 3107265"/>
              <a:gd name="connsiteY38" fmla="*/ 1438835 h 2111188"/>
              <a:gd name="connsiteX39" fmla="*/ 356347 w 3107265"/>
              <a:gd name="connsiteY39" fmla="*/ 1465729 h 2111188"/>
              <a:gd name="connsiteX40" fmla="*/ 376517 w 3107265"/>
              <a:gd name="connsiteY40" fmla="*/ 1492624 h 2111188"/>
              <a:gd name="connsiteX41" fmla="*/ 410135 w 3107265"/>
              <a:gd name="connsiteY41" fmla="*/ 1532965 h 2111188"/>
              <a:gd name="connsiteX42" fmla="*/ 437029 w 3107265"/>
              <a:gd name="connsiteY42" fmla="*/ 1580029 h 2111188"/>
              <a:gd name="connsiteX43" fmla="*/ 504264 w 3107265"/>
              <a:gd name="connsiteY43" fmla="*/ 1667435 h 2111188"/>
              <a:gd name="connsiteX44" fmla="*/ 531158 w 3107265"/>
              <a:gd name="connsiteY44" fmla="*/ 1694329 h 2111188"/>
              <a:gd name="connsiteX45" fmla="*/ 544605 w 3107265"/>
              <a:gd name="connsiteY45" fmla="*/ 1721224 h 2111188"/>
              <a:gd name="connsiteX46" fmla="*/ 558053 w 3107265"/>
              <a:gd name="connsiteY46" fmla="*/ 1741394 h 2111188"/>
              <a:gd name="connsiteX47" fmla="*/ 564776 w 3107265"/>
              <a:gd name="connsiteY47" fmla="*/ 1761565 h 2111188"/>
              <a:gd name="connsiteX48" fmla="*/ 591670 w 3107265"/>
              <a:gd name="connsiteY48" fmla="*/ 1788459 h 2111188"/>
              <a:gd name="connsiteX49" fmla="*/ 598394 w 3107265"/>
              <a:gd name="connsiteY49" fmla="*/ 1822077 h 2111188"/>
              <a:gd name="connsiteX50" fmla="*/ 625288 w 3107265"/>
              <a:gd name="connsiteY50" fmla="*/ 1862418 h 2111188"/>
              <a:gd name="connsiteX51" fmla="*/ 638735 w 3107265"/>
              <a:gd name="connsiteY51" fmla="*/ 1882588 h 2111188"/>
              <a:gd name="connsiteX52" fmla="*/ 705970 w 3107265"/>
              <a:gd name="connsiteY52" fmla="*/ 1909482 h 2111188"/>
              <a:gd name="connsiteX53" fmla="*/ 961464 w 3107265"/>
              <a:gd name="connsiteY53" fmla="*/ 1929653 h 2111188"/>
              <a:gd name="connsiteX54" fmla="*/ 1062317 w 3107265"/>
              <a:gd name="connsiteY54" fmla="*/ 1949824 h 2111188"/>
              <a:gd name="connsiteX55" fmla="*/ 1163170 w 3107265"/>
              <a:gd name="connsiteY55" fmla="*/ 1976718 h 2111188"/>
              <a:gd name="connsiteX56" fmla="*/ 1243853 w 3107265"/>
              <a:gd name="connsiteY56" fmla="*/ 1990165 h 2111188"/>
              <a:gd name="connsiteX57" fmla="*/ 1411941 w 3107265"/>
              <a:gd name="connsiteY57" fmla="*/ 2050677 h 2111188"/>
              <a:gd name="connsiteX58" fmla="*/ 1479176 w 3107265"/>
              <a:gd name="connsiteY58" fmla="*/ 2064124 h 2111188"/>
              <a:gd name="connsiteX59" fmla="*/ 1620370 w 3107265"/>
              <a:gd name="connsiteY59" fmla="*/ 2111188 h 2111188"/>
              <a:gd name="connsiteX60" fmla="*/ 1667435 w 3107265"/>
              <a:gd name="connsiteY60" fmla="*/ 2070847 h 2111188"/>
              <a:gd name="connsiteX61" fmla="*/ 1640541 w 3107265"/>
              <a:gd name="connsiteY61" fmla="*/ 1976718 h 2111188"/>
              <a:gd name="connsiteX62" fmla="*/ 1633817 w 3107265"/>
              <a:gd name="connsiteY62" fmla="*/ 1929653 h 2111188"/>
              <a:gd name="connsiteX63" fmla="*/ 1660711 w 3107265"/>
              <a:gd name="connsiteY63" fmla="*/ 1526241 h 2111188"/>
              <a:gd name="connsiteX64" fmla="*/ 1667435 w 3107265"/>
              <a:gd name="connsiteY64" fmla="*/ 1506071 h 2111188"/>
              <a:gd name="connsiteX65" fmla="*/ 1714500 w 3107265"/>
              <a:gd name="connsiteY65" fmla="*/ 1492624 h 2111188"/>
              <a:gd name="connsiteX66" fmla="*/ 1741394 w 3107265"/>
              <a:gd name="connsiteY66" fmla="*/ 1479177 h 2111188"/>
              <a:gd name="connsiteX67" fmla="*/ 1761564 w 3107265"/>
              <a:gd name="connsiteY67" fmla="*/ 1472453 h 2111188"/>
              <a:gd name="connsiteX68" fmla="*/ 1922929 w 3107265"/>
              <a:gd name="connsiteY68" fmla="*/ 1452282 h 2111188"/>
              <a:gd name="connsiteX69" fmla="*/ 2158253 w 3107265"/>
              <a:gd name="connsiteY69" fmla="*/ 1445559 h 2111188"/>
              <a:gd name="connsiteX70" fmla="*/ 2232211 w 3107265"/>
              <a:gd name="connsiteY70" fmla="*/ 1432112 h 2111188"/>
              <a:gd name="connsiteX71" fmla="*/ 2286000 w 3107265"/>
              <a:gd name="connsiteY71" fmla="*/ 1425388 h 2111188"/>
              <a:gd name="connsiteX72" fmla="*/ 2326341 w 3107265"/>
              <a:gd name="connsiteY72" fmla="*/ 1411941 h 2111188"/>
              <a:gd name="connsiteX73" fmla="*/ 2319617 w 3107265"/>
              <a:gd name="connsiteY73" fmla="*/ 1317812 h 2111188"/>
              <a:gd name="connsiteX74" fmla="*/ 2346511 w 3107265"/>
              <a:gd name="connsiteY74" fmla="*/ 1223682 h 2111188"/>
              <a:gd name="connsiteX75" fmla="*/ 2407023 w 3107265"/>
              <a:gd name="connsiteY75" fmla="*/ 1203512 h 2111188"/>
              <a:gd name="connsiteX76" fmla="*/ 2575111 w 3107265"/>
              <a:gd name="connsiteY76" fmla="*/ 1190065 h 2111188"/>
              <a:gd name="connsiteX77" fmla="*/ 2776817 w 3107265"/>
              <a:gd name="connsiteY77" fmla="*/ 1149724 h 2111188"/>
              <a:gd name="connsiteX78" fmla="*/ 2978523 w 3107265"/>
              <a:gd name="connsiteY78" fmla="*/ 1116106 h 2111188"/>
              <a:gd name="connsiteX79" fmla="*/ 3086100 w 3107265"/>
              <a:gd name="connsiteY79" fmla="*/ 1082488 h 2111188"/>
              <a:gd name="connsiteX80" fmla="*/ 3106270 w 3107265"/>
              <a:gd name="connsiteY80" fmla="*/ 1062318 h 2111188"/>
              <a:gd name="connsiteX81" fmla="*/ 3099547 w 3107265"/>
              <a:gd name="connsiteY81" fmla="*/ 1021977 h 2111188"/>
              <a:gd name="connsiteX82" fmla="*/ 3025588 w 3107265"/>
              <a:gd name="connsiteY82" fmla="*/ 954741 h 2111188"/>
              <a:gd name="connsiteX83" fmla="*/ 2696135 w 3107265"/>
              <a:gd name="connsiteY83" fmla="*/ 786653 h 2111188"/>
              <a:gd name="connsiteX84" fmla="*/ 2514600 w 3107265"/>
              <a:gd name="connsiteY84" fmla="*/ 712694 h 2111188"/>
              <a:gd name="connsiteX85" fmla="*/ 2454088 w 3107265"/>
              <a:gd name="connsiteY85" fmla="*/ 632012 h 2111188"/>
              <a:gd name="connsiteX86" fmla="*/ 2494429 w 3107265"/>
              <a:gd name="connsiteY86" fmla="*/ 591671 h 2111188"/>
              <a:gd name="connsiteX87" fmla="*/ 2541494 w 3107265"/>
              <a:gd name="connsiteY87" fmla="*/ 551329 h 2111188"/>
              <a:gd name="connsiteX88" fmla="*/ 2507876 w 3107265"/>
              <a:gd name="connsiteY88" fmla="*/ 510988 h 2111188"/>
              <a:gd name="connsiteX89" fmla="*/ 2286000 w 3107265"/>
              <a:gd name="connsiteY89" fmla="*/ 430306 h 2111188"/>
              <a:gd name="connsiteX90" fmla="*/ 2084294 w 3107265"/>
              <a:gd name="connsiteY90" fmla="*/ 356347 h 2111188"/>
              <a:gd name="connsiteX91" fmla="*/ 2097741 w 3107265"/>
              <a:gd name="connsiteY91" fmla="*/ 316006 h 2111188"/>
              <a:gd name="connsiteX92" fmla="*/ 2117911 w 3107265"/>
              <a:gd name="connsiteY92" fmla="*/ 302559 h 2111188"/>
              <a:gd name="connsiteX93" fmla="*/ 2171700 w 3107265"/>
              <a:gd name="connsiteY93" fmla="*/ 268941 h 2111188"/>
              <a:gd name="connsiteX94" fmla="*/ 2158253 w 3107265"/>
              <a:gd name="connsiteY94" fmla="*/ 208429 h 2111188"/>
              <a:gd name="connsiteX95" fmla="*/ 2091017 w 3107265"/>
              <a:gd name="connsiteY95" fmla="*/ 161365 h 2111188"/>
              <a:gd name="connsiteX96" fmla="*/ 2023782 w 3107265"/>
              <a:gd name="connsiteY96" fmla="*/ 127747 h 2111188"/>
              <a:gd name="connsiteX97" fmla="*/ 1976717 w 3107265"/>
              <a:gd name="connsiteY97" fmla="*/ 100853 h 2111188"/>
              <a:gd name="connsiteX98" fmla="*/ 1862417 w 3107265"/>
              <a:gd name="connsiteY98" fmla="*/ 40341 h 2111188"/>
              <a:gd name="connsiteX99" fmla="*/ 1822076 w 3107265"/>
              <a:gd name="connsiteY99" fmla="*/ 26894 h 2111188"/>
              <a:gd name="connsiteX100" fmla="*/ 1674158 w 3107265"/>
              <a:gd name="connsiteY100" fmla="*/ 0 h 2111188"/>
              <a:gd name="connsiteX101" fmla="*/ 1499347 w 3107265"/>
              <a:gd name="connsiteY101" fmla="*/ 6724 h 2111188"/>
              <a:gd name="connsiteX102" fmla="*/ 1445558 w 3107265"/>
              <a:gd name="connsiteY102" fmla="*/ 26894 h 2111188"/>
              <a:gd name="connsiteX103" fmla="*/ 1425388 w 3107265"/>
              <a:gd name="connsiteY103" fmla="*/ 40341 h 2111188"/>
              <a:gd name="connsiteX104" fmla="*/ 1398494 w 3107265"/>
              <a:gd name="connsiteY104" fmla="*/ 47065 h 2111188"/>
              <a:gd name="connsiteX105" fmla="*/ 1358153 w 3107265"/>
              <a:gd name="connsiteY105" fmla="*/ 73959 h 2111188"/>
              <a:gd name="connsiteX106" fmla="*/ 1317811 w 3107265"/>
              <a:gd name="connsiteY106" fmla="*/ 87406 h 2111188"/>
              <a:gd name="connsiteX107" fmla="*/ 1284194 w 3107265"/>
              <a:gd name="connsiteY107" fmla="*/ 121024 h 2111188"/>
              <a:gd name="connsiteX108" fmla="*/ 1257300 w 3107265"/>
              <a:gd name="connsiteY108" fmla="*/ 141194 h 2111188"/>
              <a:gd name="connsiteX109" fmla="*/ 1237129 w 3107265"/>
              <a:gd name="connsiteY109" fmla="*/ 181535 h 2111188"/>
              <a:gd name="connsiteX110" fmla="*/ 1210235 w 3107265"/>
              <a:gd name="connsiteY110" fmla="*/ 248771 h 2111188"/>
              <a:gd name="connsiteX111" fmla="*/ 1183341 w 3107265"/>
              <a:gd name="connsiteY111" fmla="*/ 262218 h 2111188"/>
              <a:gd name="connsiteX112" fmla="*/ 1116105 w 3107265"/>
              <a:gd name="connsiteY112" fmla="*/ 262218 h 21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107265" h="2111188">
                <a:moveTo>
                  <a:pt x="1116105" y="262218"/>
                </a:moveTo>
                <a:cubicBezTo>
                  <a:pt x="1085849" y="263339"/>
                  <a:pt x="1039799" y="265323"/>
                  <a:pt x="1001805" y="268941"/>
                </a:cubicBezTo>
                <a:cubicBezTo>
                  <a:pt x="992606" y="269817"/>
                  <a:pt x="984059" y="274358"/>
                  <a:pt x="974911" y="275665"/>
                </a:cubicBezTo>
                <a:cubicBezTo>
                  <a:pt x="952614" y="278850"/>
                  <a:pt x="930122" y="280518"/>
                  <a:pt x="907676" y="282388"/>
                </a:cubicBezTo>
                <a:cubicBezTo>
                  <a:pt x="846326" y="287501"/>
                  <a:pt x="810602" y="287611"/>
                  <a:pt x="753035" y="295835"/>
                </a:cubicBezTo>
                <a:cubicBezTo>
                  <a:pt x="741722" y="297451"/>
                  <a:pt x="730689" y="300680"/>
                  <a:pt x="719417" y="302559"/>
                </a:cubicBezTo>
                <a:cubicBezTo>
                  <a:pt x="703785" y="305164"/>
                  <a:pt x="688041" y="307041"/>
                  <a:pt x="672353" y="309282"/>
                </a:cubicBezTo>
                <a:cubicBezTo>
                  <a:pt x="663388" y="318247"/>
                  <a:pt x="656798" y="330507"/>
                  <a:pt x="645458" y="336177"/>
                </a:cubicBezTo>
                <a:cubicBezTo>
                  <a:pt x="612225" y="352793"/>
                  <a:pt x="628073" y="346455"/>
                  <a:pt x="598394" y="356347"/>
                </a:cubicBezTo>
                <a:cubicBezTo>
                  <a:pt x="551329" y="387724"/>
                  <a:pt x="567018" y="369794"/>
                  <a:pt x="544605" y="403412"/>
                </a:cubicBezTo>
                <a:cubicBezTo>
                  <a:pt x="542364" y="412377"/>
                  <a:pt x="540421" y="421421"/>
                  <a:pt x="537882" y="430306"/>
                </a:cubicBezTo>
                <a:cubicBezTo>
                  <a:pt x="535935" y="437121"/>
                  <a:pt x="531562" y="443401"/>
                  <a:pt x="531158" y="450477"/>
                </a:cubicBezTo>
                <a:cubicBezTo>
                  <a:pt x="527065" y="522112"/>
                  <a:pt x="530741" y="594154"/>
                  <a:pt x="524435" y="665629"/>
                </a:cubicBezTo>
                <a:cubicBezTo>
                  <a:pt x="523878" y="671944"/>
                  <a:pt x="515938" y="675117"/>
                  <a:pt x="510988" y="679077"/>
                </a:cubicBezTo>
                <a:cubicBezTo>
                  <a:pt x="504678" y="684125"/>
                  <a:pt x="497025" y="687351"/>
                  <a:pt x="490817" y="692524"/>
                </a:cubicBezTo>
                <a:cubicBezTo>
                  <a:pt x="464604" y="714368"/>
                  <a:pt x="476313" y="717871"/>
                  <a:pt x="437029" y="726141"/>
                </a:cubicBezTo>
                <a:cubicBezTo>
                  <a:pt x="406014" y="732670"/>
                  <a:pt x="374164" y="734377"/>
                  <a:pt x="342900" y="739588"/>
                </a:cubicBezTo>
                <a:cubicBezTo>
                  <a:pt x="263867" y="752761"/>
                  <a:pt x="335831" y="739664"/>
                  <a:pt x="275664" y="753035"/>
                </a:cubicBezTo>
                <a:cubicBezTo>
                  <a:pt x="264509" y="755514"/>
                  <a:pt x="252993" y="756475"/>
                  <a:pt x="242047" y="759759"/>
                </a:cubicBezTo>
                <a:cubicBezTo>
                  <a:pt x="101584" y="801899"/>
                  <a:pt x="187265" y="786796"/>
                  <a:pt x="94129" y="800100"/>
                </a:cubicBezTo>
                <a:cubicBezTo>
                  <a:pt x="85164" y="804582"/>
                  <a:pt x="76447" y="809599"/>
                  <a:pt x="67235" y="813547"/>
                </a:cubicBezTo>
                <a:cubicBezTo>
                  <a:pt x="60721" y="816339"/>
                  <a:pt x="52961" y="816340"/>
                  <a:pt x="47064" y="820271"/>
                </a:cubicBezTo>
                <a:cubicBezTo>
                  <a:pt x="39153" y="825545"/>
                  <a:pt x="33617" y="833718"/>
                  <a:pt x="26894" y="840441"/>
                </a:cubicBezTo>
                <a:cubicBezTo>
                  <a:pt x="22412" y="851647"/>
                  <a:pt x="17264" y="862609"/>
                  <a:pt x="13447" y="874059"/>
                </a:cubicBezTo>
                <a:cubicBezTo>
                  <a:pt x="10525" y="882825"/>
                  <a:pt x="9262" y="892068"/>
                  <a:pt x="6723" y="900953"/>
                </a:cubicBezTo>
                <a:cubicBezTo>
                  <a:pt x="4776" y="907768"/>
                  <a:pt x="2241" y="914400"/>
                  <a:pt x="0" y="921124"/>
                </a:cubicBezTo>
                <a:cubicBezTo>
                  <a:pt x="4482" y="948018"/>
                  <a:pt x="8422" y="975008"/>
                  <a:pt x="13447" y="1001806"/>
                </a:cubicBezTo>
                <a:cubicBezTo>
                  <a:pt x="15150" y="1010888"/>
                  <a:pt x="16738" y="1020120"/>
                  <a:pt x="20170" y="1028700"/>
                </a:cubicBezTo>
                <a:cubicBezTo>
                  <a:pt x="35459" y="1066922"/>
                  <a:pt x="41930" y="1068151"/>
                  <a:pt x="60511" y="1102659"/>
                </a:cubicBezTo>
                <a:cubicBezTo>
                  <a:pt x="82253" y="1143038"/>
                  <a:pt x="81059" y="1153510"/>
                  <a:pt x="107576" y="1183341"/>
                </a:cubicBezTo>
                <a:cubicBezTo>
                  <a:pt x="118105" y="1195186"/>
                  <a:pt x="130758" y="1205032"/>
                  <a:pt x="141194" y="1216959"/>
                </a:cubicBezTo>
                <a:cubicBezTo>
                  <a:pt x="146515" y="1223040"/>
                  <a:pt x="149468" y="1230921"/>
                  <a:pt x="154641" y="1237129"/>
                </a:cubicBezTo>
                <a:cubicBezTo>
                  <a:pt x="160728" y="1244434"/>
                  <a:pt x="168623" y="1250081"/>
                  <a:pt x="174811" y="1257300"/>
                </a:cubicBezTo>
                <a:cubicBezTo>
                  <a:pt x="182104" y="1265808"/>
                  <a:pt x="187058" y="1276270"/>
                  <a:pt x="194982" y="1284194"/>
                </a:cubicBezTo>
                <a:cubicBezTo>
                  <a:pt x="200696" y="1289908"/>
                  <a:pt x="208945" y="1292468"/>
                  <a:pt x="215153" y="1297641"/>
                </a:cubicBezTo>
                <a:cubicBezTo>
                  <a:pt x="222458" y="1303728"/>
                  <a:pt x="228104" y="1311624"/>
                  <a:pt x="235323" y="1317812"/>
                </a:cubicBezTo>
                <a:cubicBezTo>
                  <a:pt x="243831" y="1325105"/>
                  <a:pt x="254571" y="1329790"/>
                  <a:pt x="262217" y="1337982"/>
                </a:cubicBezTo>
                <a:cubicBezTo>
                  <a:pt x="286104" y="1363575"/>
                  <a:pt x="310033" y="1389536"/>
                  <a:pt x="329453" y="1418665"/>
                </a:cubicBezTo>
                <a:cubicBezTo>
                  <a:pt x="333935" y="1425388"/>
                  <a:pt x="338891" y="1431819"/>
                  <a:pt x="342900" y="1438835"/>
                </a:cubicBezTo>
                <a:cubicBezTo>
                  <a:pt x="347873" y="1447537"/>
                  <a:pt x="351035" y="1457230"/>
                  <a:pt x="356347" y="1465729"/>
                </a:cubicBezTo>
                <a:cubicBezTo>
                  <a:pt x="362286" y="1475232"/>
                  <a:pt x="370004" y="1483505"/>
                  <a:pt x="376517" y="1492624"/>
                </a:cubicBezTo>
                <a:cubicBezTo>
                  <a:pt x="399915" y="1525382"/>
                  <a:pt x="378747" y="1501577"/>
                  <a:pt x="410135" y="1532965"/>
                </a:cubicBezTo>
                <a:cubicBezTo>
                  <a:pt x="421045" y="1565697"/>
                  <a:pt x="411588" y="1544411"/>
                  <a:pt x="437029" y="1580029"/>
                </a:cubicBezTo>
                <a:cubicBezTo>
                  <a:pt x="463388" y="1616931"/>
                  <a:pt x="456113" y="1619284"/>
                  <a:pt x="504264" y="1667435"/>
                </a:cubicBezTo>
                <a:lnTo>
                  <a:pt x="531158" y="1694329"/>
                </a:lnTo>
                <a:cubicBezTo>
                  <a:pt x="535640" y="1703294"/>
                  <a:pt x="539632" y="1712522"/>
                  <a:pt x="544605" y="1721224"/>
                </a:cubicBezTo>
                <a:cubicBezTo>
                  <a:pt x="548614" y="1728240"/>
                  <a:pt x="554439" y="1734166"/>
                  <a:pt x="558053" y="1741394"/>
                </a:cubicBezTo>
                <a:cubicBezTo>
                  <a:pt x="561223" y="1747733"/>
                  <a:pt x="560657" y="1755798"/>
                  <a:pt x="564776" y="1761565"/>
                </a:cubicBezTo>
                <a:cubicBezTo>
                  <a:pt x="572145" y="1771882"/>
                  <a:pt x="582705" y="1779494"/>
                  <a:pt x="591670" y="1788459"/>
                </a:cubicBezTo>
                <a:cubicBezTo>
                  <a:pt x="593911" y="1799665"/>
                  <a:pt x="593665" y="1811673"/>
                  <a:pt x="598394" y="1822077"/>
                </a:cubicBezTo>
                <a:cubicBezTo>
                  <a:pt x="605082" y="1836790"/>
                  <a:pt x="616323" y="1848971"/>
                  <a:pt x="625288" y="1862418"/>
                </a:cubicBezTo>
                <a:cubicBezTo>
                  <a:pt x="629770" y="1869141"/>
                  <a:pt x="632012" y="1878106"/>
                  <a:pt x="638735" y="1882588"/>
                </a:cubicBezTo>
                <a:cubicBezTo>
                  <a:pt x="663946" y="1899396"/>
                  <a:pt x="668368" y="1905304"/>
                  <a:pt x="705970" y="1909482"/>
                </a:cubicBezTo>
                <a:cubicBezTo>
                  <a:pt x="790877" y="1918916"/>
                  <a:pt x="876299" y="1922929"/>
                  <a:pt x="961464" y="1929653"/>
                </a:cubicBezTo>
                <a:cubicBezTo>
                  <a:pt x="995082" y="1936377"/>
                  <a:pt x="1028930" y="1942034"/>
                  <a:pt x="1062317" y="1949824"/>
                </a:cubicBezTo>
                <a:cubicBezTo>
                  <a:pt x="1096199" y="1957730"/>
                  <a:pt x="1129206" y="1969171"/>
                  <a:pt x="1163170" y="1976718"/>
                </a:cubicBezTo>
                <a:cubicBezTo>
                  <a:pt x="1189786" y="1982633"/>
                  <a:pt x="1216959" y="1985683"/>
                  <a:pt x="1243853" y="1990165"/>
                </a:cubicBezTo>
                <a:cubicBezTo>
                  <a:pt x="1299882" y="2010336"/>
                  <a:pt x="1355131" y="2032822"/>
                  <a:pt x="1411941" y="2050677"/>
                </a:cubicBezTo>
                <a:cubicBezTo>
                  <a:pt x="1433745" y="2057530"/>
                  <a:pt x="1457227" y="2057752"/>
                  <a:pt x="1479176" y="2064124"/>
                </a:cubicBezTo>
                <a:cubicBezTo>
                  <a:pt x="1526819" y="2077956"/>
                  <a:pt x="1620370" y="2111188"/>
                  <a:pt x="1620370" y="2111188"/>
                </a:cubicBezTo>
                <a:cubicBezTo>
                  <a:pt x="1636058" y="2097741"/>
                  <a:pt x="1660901" y="2090449"/>
                  <a:pt x="1667435" y="2070847"/>
                </a:cubicBezTo>
                <a:cubicBezTo>
                  <a:pt x="1673277" y="2053321"/>
                  <a:pt x="1648866" y="1997531"/>
                  <a:pt x="1640541" y="1976718"/>
                </a:cubicBezTo>
                <a:cubicBezTo>
                  <a:pt x="1638300" y="1961030"/>
                  <a:pt x="1633817" y="1945501"/>
                  <a:pt x="1633817" y="1929653"/>
                </a:cubicBezTo>
                <a:cubicBezTo>
                  <a:pt x="1633817" y="1528161"/>
                  <a:pt x="1515447" y="1574667"/>
                  <a:pt x="1660711" y="1526241"/>
                </a:cubicBezTo>
                <a:cubicBezTo>
                  <a:pt x="1662952" y="1519518"/>
                  <a:pt x="1662424" y="1511082"/>
                  <a:pt x="1667435" y="1506071"/>
                </a:cubicBezTo>
                <a:cubicBezTo>
                  <a:pt x="1670652" y="1502854"/>
                  <a:pt x="1714265" y="1492683"/>
                  <a:pt x="1714500" y="1492624"/>
                </a:cubicBezTo>
                <a:cubicBezTo>
                  <a:pt x="1723465" y="1488142"/>
                  <a:pt x="1732182" y="1483125"/>
                  <a:pt x="1741394" y="1479177"/>
                </a:cubicBezTo>
                <a:cubicBezTo>
                  <a:pt x="1747908" y="1476385"/>
                  <a:pt x="1754658" y="1474047"/>
                  <a:pt x="1761564" y="1472453"/>
                </a:cubicBezTo>
                <a:cubicBezTo>
                  <a:pt x="1830061" y="1456646"/>
                  <a:pt x="1846719" y="1455393"/>
                  <a:pt x="1922929" y="1452282"/>
                </a:cubicBezTo>
                <a:cubicBezTo>
                  <a:pt x="2001337" y="1449082"/>
                  <a:pt x="2079812" y="1447800"/>
                  <a:pt x="2158253" y="1445559"/>
                </a:cubicBezTo>
                <a:cubicBezTo>
                  <a:pt x="2182906" y="1441077"/>
                  <a:pt x="2207461" y="1436020"/>
                  <a:pt x="2232211" y="1432112"/>
                </a:cubicBezTo>
                <a:cubicBezTo>
                  <a:pt x="2250059" y="1429294"/>
                  <a:pt x="2268332" y="1429174"/>
                  <a:pt x="2286000" y="1425388"/>
                </a:cubicBezTo>
                <a:cubicBezTo>
                  <a:pt x="2299860" y="1422418"/>
                  <a:pt x="2326341" y="1411941"/>
                  <a:pt x="2326341" y="1411941"/>
                </a:cubicBezTo>
                <a:cubicBezTo>
                  <a:pt x="2324100" y="1380565"/>
                  <a:pt x="2316266" y="1349089"/>
                  <a:pt x="2319617" y="1317812"/>
                </a:cubicBezTo>
                <a:cubicBezTo>
                  <a:pt x="2323093" y="1285365"/>
                  <a:pt x="2326689" y="1249604"/>
                  <a:pt x="2346511" y="1223682"/>
                </a:cubicBezTo>
                <a:cubicBezTo>
                  <a:pt x="2359426" y="1206793"/>
                  <a:pt x="2385988" y="1206605"/>
                  <a:pt x="2407023" y="1203512"/>
                </a:cubicBezTo>
                <a:cubicBezTo>
                  <a:pt x="2462633" y="1195334"/>
                  <a:pt x="2519082" y="1194547"/>
                  <a:pt x="2575111" y="1190065"/>
                </a:cubicBezTo>
                <a:lnTo>
                  <a:pt x="2776817" y="1149724"/>
                </a:lnTo>
                <a:cubicBezTo>
                  <a:pt x="2843862" y="1137432"/>
                  <a:pt x="2911916" y="1130586"/>
                  <a:pt x="2978523" y="1116106"/>
                </a:cubicBezTo>
                <a:cubicBezTo>
                  <a:pt x="3015235" y="1108125"/>
                  <a:pt x="3050241" y="1093694"/>
                  <a:pt x="3086100" y="1082488"/>
                </a:cubicBezTo>
                <a:cubicBezTo>
                  <a:pt x="3092823" y="1075765"/>
                  <a:pt x="3104207" y="1071600"/>
                  <a:pt x="3106270" y="1062318"/>
                </a:cubicBezTo>
                <a:cubicBezTo>
                  <a:pt x="3109227" y="1049010"/>
                  <a:pt x="3105188" y="1034388"/>
                  <a:pt x="3099547" y="1021977"/>
                </a:cubicBezTo>
                <a:cubicBezTo>
                  <a:pt x="3087324" y="995086"/>
                  <a:pt x="3048440" y="967437"/>
                  <a:pt x="3025588" y="954741"/>
                </a:cubicBezTo>
                <a:cubicBezTo>
                  <a:pt x="2949880" y="912681"/>
                  <a:pt x="2800376" y="830544"/>
                  <a:pt x="2696135" y="786653"/>
                </a:cubicBezTo>
                <a:cubicBezTo>
                  <a:pt x="2635915" y="761297"/>
                  <a:pt x="2575112" y="737347"/>
                  <a:pt x="2514600" y="712694"/>
                </a:cubicBezTo>
                <a:cubicBezTo>
                  <a:pt x="2462574" y="645804"/>
                  <a:pt x="2481710" y="673444"/>
                  <a:pt x="2454088" y="632012"/>
                </a:cubicBezTo>
                <a:cubicBezTo>
                  <a:pt x="2467535" y="618565"/>
                  <a:pt x="2479711" y="603713"/>
                  <a:pt x="2494429" y="591671"/>
                </a:cubicBezTo>
                <a:cubicBezTo>
                  <a:pt x="2547950" y="547881"/>
                  <a:pt x="2512776" y="594408"/>
                  <a:pt x="2541494" y="551329"/>
                </a:cubicBezTo>
                <a:cubicBezTo>
                  <a:pt x="2530288" y="537882"/>
                  <a:pt x="2522440" y="520698"/>
                  <a:pt x="2507876" y="510988"/>
                </a:cubicBezTo>
                <a:cubicBezTo>
                  <a:pt x="2444035" y="468428"/>
                  <a:pt x="2354874" y="454505"/>
                  <a:pt x="2286000" y="430306"/>
                </a:cubicBezTo>
                <a:cubicBezTo>
                  <a:pt x="1946355" y="310971"/>
                  <a:pt x="2356943" y="440239"/>
                  <a:pt x="2084294" y="356347"/>
                </a:cubicBezTo>
                <a:cubicBezTo>
                  <a:pt x="2088776" y="342900"/>
                  <a:pt x="2090229" y="328026"/>
                  <a:pt x="2097741" y="316006"/>
                </a:cubicBezTo>
                <a:cubicBezTo>
                  <a:pt x="2102024" y="309154"/>
                  <a:pt x="2110895" y="306568"/>
                  <a:pt x="2117911" y="302559"/>
                </a:cubicBezTo>
                <a:cubicBezTo>
                  <a:pt x="2169598" y="273024"/>
                  <a:pt x="2120274" y="307510"/>
                  <a:pt x="2171700" y="268941"/>
                </a:cubicBezTo>
                <a:cubicBezTo>
                  <a:pt x="2167218" y="248770"/>
                  <a:pt x="2167494" y="226910"/>
                  <a:pt x="2158253" y="208429"/>
                </a:cubicBezTo>
                <a:cubicBezTo>
                  <a:pt x="2138449" y="168821"/>
                  <a:pt x="2122329" y="178761"/>
                  <a:pt x="2091017" y="161365"/>
                </a:cubicBezTo>
                <a:cubicBezTo>
                  <a:pt x="1987719" y="103977"/>
                  <a:pt x="2157053" y="181056"/>
                  <a:pt x="2023782" y="127747"/>
                </a:cubicBezTo>
                <a:cubicBezTo>
                  <a:pt x="1992201" y="115115"/>
                  <a:pt x="2003179" y="116289"/>
                  <a:pt x="1976717" y="100853"/>
                </a:cubicBezTo>
                <a:cubicBezTo>
                  <a:pt x="1952227" y="86567"/>
                  <a:pt x="1890327" y="52302"/>
                  <a:pt x="1862417" y="40341"/>
                </a:cubicBezTo>
                <a:cubicBezTo>
                  <a:pt x="1849389" y="34757"/>
                  <a:pt x="1835898" y="30035"/>
                  <a:pt x="1822076" y="26894"/>
                </a:cubicBezTo>
                <a:cubicBezTo>
                  <a:pt x="1780509" y="17447"/>
                  <a:pt x="1720815" y="7776"/>
                  <a:pt x="1674158" y="0"/>
                </a:cubicBezTo>
                <a:cubicBezTo>
                  <a:pt x="1615888" y="2241"/>
                  <a:pt x="1557531" y="2845"/>
                  <a:pt x="1499347" y="6724"/>
                </a:cubicBezTo>
                <a:cubicBezTo>
                  <a:pt x="1480616" y="7973"/>
                  <a:pt x="1461317" y="17889"/>
                  <a:pt x="1445558" y="26894"/>
                </a:cubicBezTo>
                <a:cubicBezTo>
                  <a:pt x="1438542" y="30903"/>
                  <a:pt x="1432815" y="37158"/>
                  <a:pt x="1425388" y="40341"/>
                </a:cubicBezTo>
                <a:cubicBezTo>
                  <a:pt x="1416895" y="43981"/>
                  <a:pt x="1407459" y="44824"/>
                  <a:pt x="1398494" y="47065"/>
                </a:cubicBezTo>
                <a:cubicBezTo>
                  <a:pt x="1385047" y="56030"/>
                  <a:pt x="1372608" y="66732"/>
                  <a:pt x="1358153" y="73959"/>
                </a:cubicBezTo>
                <a:cubicBezTo>
                  <a:pt x="1345475" y="80298"/>
                  <a:pt x="1329770" y="79796"/>
                  <a:pt x="1317811" y="87406"/>
                </a:cubicBezTo>
                <a:cubicBezTo>
                  <a:pt x="1304441" y="95914"/>
                  <a:pt x="1296038" y="110495"/>
                  <a:pt x="1284194" y="121024"/>
                </a:cubicBezTo>
                <a:cubicBezTo>
                  <a:pt x="1275819" y="128469"/>
                  <a:pt x="1266265" y="134471"/>
                  <a:pt x="1257300" y="141194"/>
                </a:cubicBezTo>
                <a:cubicBezTo>
                  <a:pt x="1250576" y="154641"/>
                  <a:pt x="1242911" y="167657"/>
                  <a:pt x="1237129" y="181535"/>
                </a:cubicBezTo>
                <a:cubicBezTo>
                  <a:pt x="1233378" y="190538"/>
                  <a:pt x="1220924" y="238082"/>
                  <a:pt x="1210235" y="248771"/>
                </a:cubicBezTo>
                <a:cubicBezTo>
                  <a:pt x="1203148" y="255858"/>
                  <a:pt x="1192553" y="258270"/>
                  <a:pt x="1183341" y="262218"/>
                </a:cubicBezTo>
                <a:cubicBezTo>
                  <a:pt x="1161039" y="271776"/>
                  <a:pt x="1146361" y="261097"/>
                  <a:pt x="1116105" y="262218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5A704F3-CE55-403F-8A23-7976E244855D}"/>
              </a:ext>
            </a:extLst>
          </p:cNvPr>
          <p:cNvSpPr/>
          <p:nvPr/>
        </p:nvSpPr>
        <p:spPr>
          <a:xfrm>
            <a:off x="867335" y="158002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8D54EF4-A9B3-4E0B-86DB-4B12B23810FC}"/>
              </a:ext>
            </a:extLst>
          </p:cNvPr>
          <p:cNvSpPr/>
          <p:nvPr/>
        </p:nvSpPr>
        <p:spPr>
          <a:xfrm>
            <a:off x="2357328" y="109763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42A15C2-59AF-402A-A6F4-2BFB2B1D8F84}"/>
              </a:ext>
            </a:extLst>
          </p:cNvPr>
          <p:cNvCxnSpPr>
            <a:cxnSpLocks/>
          </p:cNvCxnSpPr>
          <p:nvPr/>
        </p:nvCxnSpPr>
        <p:spPr>
          <a:xfrm flipV="1">
            <a:off x="1083335" y="1229127"/>
            <a:ext cx="1260000" cy="432000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A64E5D2-D280-428C-B069-B31C7020FBC7}"/>
                  </a:ext>
                </a:extLst>
              </p:cNvPr>
              <p:cNvSpPr txBox="1"/>
              <p:nvPr/>
            </p:nvSpPr>
            <p:spPr>
              <a:xfrm>
                <a:off x="3761814" y="562969"/>
                <a:ext cx="4971682" cy="346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Corpo rígido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𝑐𝑜𝑛𝑠𝑡𝑎𝑛𝑡𝑒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qualquer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A64E5D2-D280-428C-B069-B31C7020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14" y="562969"/>
                <a:ext cx="4971682" cy="346633"/>
              </a:xfrm>
              <a:prstGeom prst="rect">
                <a:avLst/>
              </a:prstGeom>
              <a:blipFill>
                <a:blip r:embed="rId2"/>
                <a:stretch>
                  <a:fillRect l="-2819" t="-36842" r="-3554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E47131-9BD9-4889-A762-9686DA6323E7}"/>
                  </a:ext>
                </a:extLst>
              </p:cNvPr>
              <p:cNvSpPr txBox="1"/>
              <p:nvPr/>
            </p:nvSpPr>
            <p:spPr>
              <a:xfrm>
                <a:off x="1412400" y="1005435"/>
                <a:ext cx="625288" cy="43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E47131-9BD9-4889-A762-9686DA632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00" y="1005435"/>
                <a:ext cx="625288" cy="438966"/>
              </a:xfrm>
              <a:prstGeom prst="rect">
                <a:avLst/>
              </a:prstGeom>
              <a:blipFill>
                <a:blip r:embed="rId3"/>
                <a:stretch>
                  <a:fillRect t="-19444" r="-7843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84BB76-9DD6-4606-829F-7A1A0CFD479A}"/>
                  </a:ext>
                </a:extLst>
              </p:cNvPr>
              <p:cNvSpPr txBox="1"/>
              <p:nvPr/>
            </p:nvSpPr>
            <p:spPr>
              <a:xfrm>
                <a:off x="3457565" y="1491948"/>
                <a:ext cx="5541581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Lei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Newton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84BB76-9DD6-4606-829F-7A1A0CFD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65" y="1491948"/>
                <a:ext cx="5541581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9258E75-0479-48BB-B773-E5D26C6669E3}"/>
                  </a:ext>
                </a:extLst>
              </p:cNvPr>
              <p:cNvSpPr txBox="1"/>
              <p:nvPr/>
            </p:nvSpPr>
            <p:spPr>
              <a:xfrm>
                <a:off x="5944880" y="2153184"/>
                <a:ext cx="2115964" cy="345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3ª lei: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9258E75-0479-48BB-B773-E5D26C66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880" y="2153184"/>
                <a:ext cx="2115964" cy="345479"/>
              </a:xfrm>
              <a:prstGeom prst="rect">
                <a:avLst/>
              </a:prstGeom>
              <a:blipFill>
                <a:blip r:embed="rId5"/>
                <a:stretch>
                  <a:fillRect l="-6628" t="-36842" r="-4899" b="-315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0C476526-578A-4467-B0E6-D00F099931ED}"/>
              </a:ext>
            </a:extLst>
          </p:cNvPr>
          <p:cNvSpPr txBox="1"/>
          <p:nvPr/>
        </p:nvSpPr>
        <p:spPr>
          <a:xfrm>
            <a:off x="1754531" y="2799602"/>
            <a:ext cx="449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forças internas se cancelam, de modo que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415CA3-CA7C-4275-88F9-47B05C6D852F}"/>
              </a:ext>
            </a:extLst>
          </p:cNvPr>
          <p:cNvSpPr txBox="1"/>
          <p:nvPr/>
        </p:nvSpPr>
        <p:spPr>
          <a:xfrm>
            <a:off x="116782" y="4166704"/>
            <a:ext cx="77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o corpo não for rígido? A equação de movimento do CM continua a mesma, mas o resto do movimento não é simplesmente uma rotação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61661D9-5FAD-495C-B90D-1A72DE1F722B}"/>
              </a:ext>
            </a:extLst>
          </p:cNvPr>
          <p:cNvSpPr txBox="1"/>
          <p:nvPr/>
        </p:nvSpPr>
        <p:spPr>
          <a:xfrm>
            <a:off x="153154" y="3429631"/>
            <a:ext cx="7349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Centro de Massa (CM) se move como uma partícula de massa M;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resto do movimento pode ser descrito como uma rotação em torno do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07B3C2-1765-40C5-8873-BEC890E61B60}"/>
                  </a:ext>
                </a:extLst>
              </p:cNvPr>
              <p:cNvSpPr txBox="1"/>
              <p:nvPr/>
            </p:nvSpPr>
            <p:spPr>
              <a:xfrm>
                <a:off x="4919471" y="948523"/>
                <a:ext cx="3141373" cy="526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...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07B3C2-1765-40C5-8873-BEC890E6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71" y="948523"/>
                <a:ext cx="3141373" cy="5261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490157" y="2588714"/>
                <a:ext cx="1903918" cy="8345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157" y="2588714"/>
                <a:ext cx="1903918" cy="834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5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21141</TotalTime>
  <Words>2264</Words>
  <Application>Microsoft Office PowerPoint</Application>
  <PresentationFormat>Apresentação na tela (16:9)</PresentationFormat>
  <Paragraphs>373</Paragraphs>
  <Slides>21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Microsoft Word Picture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exemplo difícil</vt:lpstr>
      <vt:lpstr>Movimento geral de um corpo rígido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1115</cp:revision>
  <dcterms:created xsi:type="dcterms:W3CDTF">2016-03-09T00:36:12Z</dcterms:created>
  <dcterms:modified xsi:type="dcterms:W3CDTF">2022-09-21T17:46:33Z</dcterms:modified>
</cp:coreProperties>
</file>