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45"/>
  </p:notesMasterIdLst>
  <p:handoutMasterIdLst>
    <p:handoutMasterId r:id="rId46"/>
  </p:handoutMasterIdLst>
  <p:sldIdLst>
    <p:sldId id="446" r:id="rId13"/>
    <p:sldId id="654" r:id="rId14"/>
    <p:sldId id="655" r:id="rId15"/>
    <p:sldId id="656" r:id="rId16"/>
    <p:sldId id="657" r:id="rId17"/>
    <p:sldId id="621" r:id="rId18"/>
    <p:sldId id="650" r:id="rId19"/>
    <p:sldId id="629" r:id="rId20"/>
    <p:sldId id="622" r:id="rId21"/>
    <p:sldId id="630" r:id="rId22"/>
    <p:sldId id="632" r:id="rId23"/>
    <p:sldId id="633" r:id="rId24"/>
    <p:sldId id="623" r:id="rId25"/>
    <p:sldId id="636" r:id="rId26"/>
    <p:sldId id="626" r:id="rId27"/>
    <p:sldId id="634" r:id="rId28"/>
    <p:sldId id="651" r:id="rId29"/>
    <p:sldId id="652" r:id="rId30"/>
    <p:sldId id="640" r:id="rId31"/>
    <p:sldId id="641" r:id="rId32"/>
    <p:sldId id="627" r:id="rId33"/>
    <p:sldId id="628" r:id="rId34"/>
    <p:sldId id="642" r:id="rId35"/>
    <p:sldId id="653" r:id="rId36"/>
    <p:sldId id="648" r:id="rId37"/>
    <p:sldId id="644" r:id="rId38"/>
    <p:sldId id="645" r:id="rId39"/>
    <p:sldId id="646" r:id="rId40"/>
    <p:sldId id="647" r:id="rId41"/>
    <p:sldId id="649" r:id="rId42"/>
    <p:sldId id="620" r:id="rId43"/>
    <p:sldId id="592" r:id="rId4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72A"/>
    <a:srgbClr val="7B2629"/>
    <a:srgbClr val="4D4D4F"/>
    <a:srgbClr val="000000"/>
    <a:srgbClr val="205C77"/>
    <a:srgbClr val="C0C1BF"/>
    <a:srgbClr val="50515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4" autoAdjust="0"/>
    <p:restoredTop sz="94630"/>
  </p:normalViewPr>
  <p:slideViewPr>
    <p:cSldViewPr snapToGrid="0" snapToObjects="1">
      <p:cViewPr varScale="1">
        <p:scale>
          <a:sx n="113" d="100"/>
          <a:sy n="113" d="100"/>
        </p:scale>
        <p:origin x="634" y="7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18/09/2022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494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orpogirandotracado.mp4" TargetMode="External"/><Relationship Id="rId2" Type="http://schemas.openxmlformats.org/officeDocument/2006/relationships/hyperlink" Target="corpogirando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DY3LYQv22qY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icloide.MT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780HPuci1Gk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6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5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6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5.png"/><Relationship Id="rId9" Type="http://schemas.openxmlformats.org/officeDocument/2006/relationships/image" Target="../media/image51.png"/><Relationship Id="rId1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5.png"/><Relationship Id="rId7" Type="http://schemas.openxmlformats.org/officeDocument/2006/relationships/image" Target="../media/image690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6.png"/><Relationship Id="rId18" Type="http://schemas.openxmlformats.org/officeDocument/2006/relationships/image" Target="../media/image162.png"/><Relationship Id="rId26" Type="http://schemas.openxmlformats.org/officeDocument/2006/relationships/image" Target="../media/image177.png"/><Relationship Id="rId3" Type="http://schemas.openxmlformats.org/officeDocument/2006/relationships/image" Target="../media/image254.png"/><Relationship Id="rId21" Type="http://schemas.openxmlformats.org/officeDocument/2006/relationships/image" Target="../media/image170.png"/><Relationship Id="rId34" Type="http://schemas.openxmlformats.org/officeDocument/2006/relationships/image" Target="../media/image206.png"/><Relationship Id="rId7" Type="http://schemas.openxmlformats.org/officeDocument/2006/relationships/image" Target="../media/image258.png"/><Relationship Id="rId12" Type="http://schemas.openxmlformats.org/officeDocument/2006/relationships/image" Target="../media/image155.png"/><Relationship Id="rId17" Type="http://schemas.openxmlformats.org/officeDocument/2006/relationships/image" Target="../media/image160.png"/><Relationship Id="rId25" Type="http://schemas.openxmlformats.org/officeDocument/2006/relationships/image" Target="../media/image176.png"/><Relationship Id="rId33" Type="http://schemas.openxmlformats.org/officeDocument/2006/relationships/image" Target="../media/image205.png"/><Relationship Id="rId2" Type="http://schemas.openxmlformats.org/officeDocument/2006/relationships/image" Target="../media/image860.png"/><Relationship Id="rId16" Type="http://schemas.openxmlformats.org/officeDocument/2006/relationships/image" Target="../media/image159.png"/><Relationship Id="rId20" Type="http://schemas.openxmlformats.org/officeDocument/2006/relationships/image" Target="../media/image165.png"/><Relationship Id="rId29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7.png"/><Relationship Id="rId11" Type="http://schemas.openxmlformats.org/officeDocument/2006/relationships/image" Target="../media/image262.png"/><Relationship Id="rId24" Type="http://schemas.openxmlformats.org/officeDocument/2006/relationships/image" Target="../media/image175.png"/><Relationship Id="rId32" Type="http://schemas.openxmlformats.org/officeDocument/2006/relationships/image" Target="../media/image204.png"/><Relationship Id="rId5" Type="http://schemas.openxmlformats.org/officeDocument/2006/relationships/image" Target="../media/image256.png"/><Relationship Id="rId15" Type="http://schemas.openxmlformats.org/officeDocument/2006/relationships/image" Target="../media/image158.png"/><Relationship Id="rId23" Type="http://schemas.openxmlformats.org/officeDocument/2006/relationships/image" Target="../media/image174.png"/><Relationship Id="rId28" Type="http://schemas.openxmlformats.org/officeDocument/2006/relationships/image" Target="../media/image199.png"/><Relationship Id="rId36" Type="http://schemas.openxmlformats.org/officeDocument/2006/relationships/image" Target="../media/image209.png"/><Relationship Id="rId10" Type="http://schemas.openxmlformats.org/officeDocument/2006/relationships/image" Target="../media/image69.png"/><Relationship Id="rId19" Type="http://schemas.openxmlformats.org/officeDocument/2006/relationships/image" Target="../media/image163.png"/><Relationship Id="rId31" Type="http://schemas.openxmlformats.org/officeDocument/2006/relationships/image" Target="../media/image203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Relationship Id="rId14" Type="http://schemas.openxmlformats.org/officeDocument/2006/relationships/image" Target="../media/image157.png"/><Relationship Id="rId22" Type="http://schemas.openxmlformats.org/officeDocument/2006/relationships/image" Target="../media/image173.png"/><Relationship Id="rId27" Type="http://schemas.openxmlformats.org/officeDocument/2006/relationships/image" Target="../media/image198.png"/><Relationship Id="rId30" Type="http://schemas.openxmlformats.org/officeDocument/2006/relationships/image" Target="../media/image202.png"/><Relationship Id="rId35" Type="http://schemas.openxmlformats.org/officeDocument/2006/relationships/image" Target="../media/image208.png"/><Relationship Id="rId8" Type="http://schemas.openxmlformats.org/officeDocument/2006/relationships/image" Target="../media/image25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9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5" Type="http://schemas.openxmlformats.org/officeDocument/2006/relationships/image" Target="../media/image800.png"/><Relationship Id="rId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1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72.jpe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1.png"/><Relationship Id="rId18" Type="http://schemas.openxmlformats.org/officeDocument/2006/relationships/image" Target="../media/image111.gif"/><Relationship Id="rId3" Type="http://schemas.openxmlformats.org/officeDocument/2006/relationships/image" Target="../media/image1010.png"/><Relationship Id="rId7" Type="http://schemas.openxmlformats.org/officeDocument/2006/relationships/image" Target="../media/image104.png"/><Relationship Id="rId12" Type="http://schemas.openxmlformats.org/officeDocument/2006/relationships/image" Target="../media/image108.png"/><Relationship Id="rId17" Type="http://schemas.openxmlformats.org/officeDocument/2006/relationships/image" Target="../media/image115.png"/><Relationship Id="rId2" Type="http://schemas.openxmlformats.org/officeDocument/2006/relationships/image" Target="../media/image1001.png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109.png"/><Relationship Id="rId5" Type="http://schemas.openxmlformats.org/officeDocument/2006/relationships/image" Target="../media/image73.png"/><Relationship Id="rId15" Type="http://schemas.openxmlformats.org/officeDocument/2006/relationships/image" Target="../media/image113.png"/><Relationship Id="rId10" Type="http://schemas.openxmlformats.org/officeDocument/2006/relationships/image" Target="../media/image107.png"/><Relationship Id="rId4" Type="http://schemas.openxmlformats.org/officeDocument/2006/relationships/image" Target="../media/image1020.png"/><Relationship Id="rId9" Type="http://schemas.openxmlformats.org/officeDocument/2006/relationships/image" Target="../media/image106.png"/><Relationship Id="rId1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2.png"/><Relationship Id="rId3" Type="http://schemas.openxmlformats.org/officeDocument/2006/relationships/image" Target="../media/image116.png"/><Relationship Id="rId7" Type="http://schemas.openxmlformats.org/officeDocument/2006/relationships/image" Target="../media/image112.png"/><Relationship Id="rId12" Type="http://schemas.openxmlformats.org/officeDocument/2006/relationships/image" Target="../media/image125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0.png"/><Relationship Id="rId14" Type="http://schemas.openxmlformats.org/officeDocument/2006/relationships/image" Target="../media/image1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26" Type="http://schemas.openxmlformats.org/officeDocument/2006/relationships/image" Target="../media/image144.png"/><Relationship Id="rId3" Type="http://schemas.openxmlformats.org/officeDocument/2006/relationships/image" Target="../media/image129.png"/><Relationship Id="rId21" Type="http://schemas.openxmlformats.org/officeDocument/2006/relationships/image" Target="../media/image1350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25" Type="http://schemas.openxmlformats.org/officeDocument/2006/relationships/image" Target="../media/image143.png"/><Relationship Id="rId2" Type="http://schemas.openxmlformats.org/officeDocument/2006/relationships/image" Target="../media/image1000.png"/><Relationship Id="rId20" Type="http://schemas.openxmlformats.org/officeDocument/2006/relationships/image" Target="../media/image140.png"/><Relationship Id="rId29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42.png"/><Relationship Id="rId5" Type="http://schemas.openxmlformats.org/officeDocument/2006/relationships/image" Target="../media/image131.png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10" Type="http://schemas.openxmlformats.org/officeDocument/2006/relationships/image" Target="../media/image136.png"/><Relationship Id="rId19" Type="http://schemas.openxmlformats.org/officeDocument/2006/relationships/image" Target="../media/image1280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22" Type="http://schemas.openxmlformats.org/officeDocument/2006/relationships/image" Target="../media/image1360.png"/><Relationship Id="rId27" Type="http://schemas.openxmlformats.org/officeDocument/2006/relationships/image" Target="../media/image145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70.png"/><Relationship Id="rId18" Type="http://schemas.openxmlformats.org/officeDocument/2006/relationships/image" Target="../media/image151.png"/><Relationship Id="rId3" Type="http://schemas.openxmlformats.org/officeDocument/2006/relationships/image" Target="../media/image148.png"/><Relationship Id="rId12" Type="http://schemas.openxmlformats.org/officeDocument/2006/relationships/image" Target="../media/image1460.png"/><Relationship Id="rId17" Type="http://schemas.openxmlformats.org/officeDocument/2006/relationships/image" Target="../media/image150.png"/><Relationship Id="rId2" Type="http://schemas.openxmlformats.org/officeDocument/2006/relationships/image" Target="../media/image123.wmf"/><Relationship Id="rId16" Type="http://schemas.openxmlformats.org/officeDocument/2006/relationships/image" Target="../media/image137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50.png"/><Relationship Id="rId15" Type="http://schemas.openxmlformats.org/officeDocument/2006/relationships/image" Target="../media/image1490.png"/><Relationship Id="rId10" Type="http://schemas.openxmlformats.org/officeDocument/2006/relationships/image" Target="../media/image1440.png"/><Relationship Id="rId4" Type="http://schemas.openxmlformats.org/officeDocument/2006/relationships/image" Target="../media/image149.png"/><Relationship Id="rId14" Type="http://schemas.openxmlformats.org/officeDocument/2006/relationships/image" Target="../media/image13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1480.png"/><Relationship Id="rId7" Type="http://schemas.openxmlformats.org/officeDocument/2006/relationships/image" Target="../media/image152.png"/><Relationship Id="rId12" Type="http://schemas.openxmlformats.org/officeDocument/2006/relationships/image" Target="../media/image1571.png"/><Relationship Id="rId2" Type="http://schemas.openxmlformats.org/officeDocument/2006/relationships/image" Target="../media/image1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11" Type="http://schemas.openxmlformats.org/officeDocument/2006/relationships/image" Target="../media/image1561.png"/><Relationship Id="rId5" Type="http://schemas.openxmlformats.org/officeDocument/2006/relationships/image" Target="../media/image1510.png"/><Relationship Id="rId10" Type="http://schemas.openxmlformats.org/officeDocument/2006/relationships/image" Target="../media/image1550.png"/><Relationship Id="rId4" Type="http://schemas.openxmlformats.org/officeDocument/2006/relationships/image" Target="../media/image1500.png"/><Relationship Id="rId9" Type="http://schemas.openxmlformats.org/officeDocument/2006/relationships/image" Target="../media/image1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36.png"/><Relationship Id="rId18" Type="http://schemas.openxmlformats.org/officeDocument/2006/relationships/image" Target="../media/image242.png"/><Relationship Id="rId3" Type="http://schemas.openxmlformats.org/officeDocument/2006/relationships/image" Target="../media/image255.png"/><Relationship Id="rId7" Type="http://schemas.openxmlformats.org/officeDocument/2006/relationships/image" Target="../media/image260.png"/><Relationship Id="rId12" Type="http://schemas.openxmlformats.org/officeDocument/2006/relationships/image" Target="../media/image235.png"/><Relationship Id="rId17" Type="http://schemas.openxmlformats.org/officeDocument/2006/relationships/image" Target="../media/image241.png"/><Relationship Id="rId2" Type="http://schemas.openxmlformats.org/officeDocument/2006/relationships/image" Target="../media/image254.png"/><Relationship Id="rId16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9.png"/><Relationship Id="rId11" Type="http://schemas.openxmlformats.org/officeDocument/2006/relationships/image" Target="../media/image2210.png"/><Relationship Id="rId5" Type="http://schemas.openxmlformats.org/officeDocument/2006/relationships/image" Target="../media/image257.png"/><Relationship Id="rId15" Type="http://schemas.openxmlformats.org/officeDocument/2006/relationships/image" Target="../media/image239.png"/><Relationship Id="rId10" Type="http://schemas.openxmlformats.org/officeDocument/2006/relationships/image" Target="../media/image219.png"/><Relationship Id="rId19" Type="http://schemas.openxmlformats.org/officeDocument/2006/relationships/image" Target="../media/image243.png"/><Relationship Id="rId4" Type="http://schemas.openxmlformats.org/officeDocument/2006/relationships/image" Target="../media/image256.png"/><Relationship Id="rId9" Type="http://schemas.openxmlformats.org/officeDocument/2006/relationships/image" Target="../media/image212.png"/><Relationship Id="rId14" Type="http://schemas.openxmlformats.org/officeDocument/2006/relationships/image" Target="../media/image23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60.png"/><Relationship Id="rId7" Type="http://schemas.openxmlformats.org/officeDocument/2006/relationships/image" Target="../media/image1600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90.png"/><Relationship Id="rId5" Type="http://schemas.openxmlformats.org/officeDocument/2006/relationships/image" Target="../media/image1580.png"/><Relationship Id="rId10" Type="http://schemas.openxmlformats.org/officeDocument/2006/relationships/image" Target="../media/image1630.png"/><Relationship Id="rId4" Type="http://schemas.openxmlformats.org/officeDocument/2006/relationships/image" Target="../media/image1570.png"/><Relationship Id="rId9" Type="http://schemas.openxmlformats.org/officeDocument/2006/relationships/image" Target="../media/image1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26" Type="http://schemas.openxmlformats.org/officeDocument/2006/relationships/image" Target="../media/image269.png"/><Relationship Id="rId3" Type="http://schemas.openxmlformats.org/officeDocument/2006/relationships/image" Target="../media/image255.png"/><Relationship Id="rId21" Type="http://schemas.openxmlformats.org/officeDocument/2006/relationships/image" Target="../media/image264.png"/><Relationship Id="rId7" Type="http://schemas.openxmlformats.org/officeDocument/2006/relationships/image" Target="../media/image260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5" Type="http://schemas.openxmlformats.org/officeDocument/2006/relationships/image" Target="../media/image10.png"/><Relationship Id="rId2" Type="http://schemas.openxmlformats.org/officeDocument/2006/relationships/image" Target="../media/image254.png"/><Relationship Id="rId16" Type="http://schemas.openxmlformats.org/officeDocument/2006/relationships/image" Target="../media/image250.png"/><Relationship Id="rId20" Type="http://schemas.openxmlformats.org/officeDocument/2006/relationships/image" Target="../media/image2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9.png"/><Relationship Id="rId11" Type="http://schemas.openxmlformats.org/officeDocument/2006/relationships/image" Target="../media/image245.png"/><Relationship Id="rId24" Type="http://schemas.openxmlformats.org/officeDocument/2006/relationships/image" Target="../media/image267.png"/><Relationship Id="rId5" Type="http://schemas.openxmlformats.org/officeDocument/2006/relationships/image" Target="../media/image257.png"/><Relationship Id="rId15" Type="http://schemas.openxmlformats.org/officeDocument/2006/relationships/image" Target="../media/image249.png"/><Relationship Id="rId23" Type="http://schemas.openxmlformats.org/officeDocument/2006/relationships/image" Target="../media/image266.png"/><Relationship Id="rId10" Type="http://schemas.openxmlformats.org/officeDocument/2006/relationships/image" Target="../media/image244.png"/><Relationship Id="rId19" Type="http://schemas.openxmlformats.org/officeDocument/2006/relationships/image" Target="../media/image253.png"/><Relationship Id="rId4" Type="http://schemas.openxmlformats.org/officeDocument/2006/relationships/image" Target="../media/image256.png"/><Relationship Id="rId9" Type="http://schemas.openxmlformats.org/officeDocument/2006/relationships/image" Target="../media/image262.png"/><Relationship Id="rId14" Type="http://schemas.openxmlformats.org/officeDocument/2006/relationships/image" Target="../media/image248.png"/><Relationship Id="rId22" Type="http://schemas.openxmlformats.org/officeDocument/2006/relationships/image" Target="../media/image26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273.png"/><Relationship Id="rId18" Type="http://schemas.openxmlformats.org/officeDocument/2006/relationships/image" Target="../media/image278.png"/><Relationship Id="rId3" Type="http://schemas.openxmlformats.org/officeDocument/2006/relationships/image" Target="../media/image255.png"/><Relationship Id="rId21" Type="http://schemas.openxmlformats.org/officeDocument/2006/relationships/image" Target="../media/image281.png"/><Relationship Id="rId7" Type="http://schemas.openxmlformats.org/officeDocument/2006/relationships/image" Target="../media/image260.png"/><Relationship Id="rId12" Type="http://schemas.openxmlformats.org/officeDocument/2006/relationships/image" Target="../media/image272.png"/><Relationship Id="rId17" Type="http://schemas.openxmlformats.org/officeDocument/2006/relationships/image" Target="../media/image277.png"/><Relationship Id="rId2" Type="http://schemas.openxmlformats.org/officeDocument/2006/relationships/image" Target="../media/image254.png"/><Relationship Id="rId16" Type="http://schemas.openxmlformats.org/officeDocument/2006/relationships/image" Target="../media/image276.png"/><Relationship Id="rId20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9.png"/><Relationship Id="rId11" Type="http://schemas.openxmlformats.org/officeDocument/2006/relationships/image" Target="../media/image271.png"/><Relationship Id="rId5" Type="http://schemas.openxmlformats.org/officeDocument/2006/relationships/image" Target="../media/image257.png"/><Relationship Id="rId15" Type="http://schemas.openxmlformats.org/officeDocument/2006/relationships/image" Target="../media/image275.png"/><Relationship Id="rId23" Type="http://schemas.openxmlformats.org/officeDocument/2006/relationships/image" Target="../media/image283.png"/><Relationship Id="rId10" Type="http://schemas.openxmlformats.org/officeDocument/2006/relationships/image" Target="../media/image270.png"/><Relationship Id="rId19" Type="http://schemas.openxmlformats.org/officeDocument/2006/relationships/image" Target="../media/image279.png"/><Relationship Id="rId4" Type="http://schemas.openxmlformats.org/officeDocument/2006/relationships/image" Target="../media/image256.png"/><Relationship Id="rId9" Type="http://schemas.openxmlformats.org/officeDocument/2006/relationships/image" Target="../media/image262.png"/><Relationship Id="rId14" Type="http://schemas.openxmlformats.org/officeDocument/2006/relationships/image" Target="../media/image274.png"/><Relationship Id="rId22" Type="http://schemas.openxmlformats.org/officeDocument/2006/relationships/image" Target="../media/image28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44" y="-194285"/>
            <a:ext cx="8675656" cy="130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0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b="1" kern="0" dirty="0">
                <a:ea typeface="+mj-ea"/>
                <a:cs typeface="Arial" pitchFamily="34" charset="0"/>
              </a:rPr>
              <a:t>4300153 – Segundo semestre de 2022</a:t>
            </a:r>
          </a:p>
          <a:p>
            <a:pPr marL="342900" indent="-342900" hangingPunct="0">
              <a:buFont typeface="Wingdings" panose="05000000000000000000" pitchFamily="2" charset="2"/>
              <a:buChar char="q"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9</a:t>
            </a:r>
            <a:r>
              <a:rPr lang="pt-BR" b="1" kern="0" baseline="30000" dirty="0">
                <a:solidFill>
                  <a:srgbClr val="FF0000"/>
                </a:solidFill>
                <a:ea typeface="+mj-ea"/>
                <a:cs typeface="Arial" pitchFamily="34" charset="0"/>
              </a:rPr>
              <a:t>a</a:t>
            </a: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 Aula. Sistemas de Partículas. Definição geral de Centro de Massa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32280" y="4124058"/>
            <a:ext cx="5076825" cy="8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400" b="1" kern="0" dirty="0"/>
              <a:t>Nilberto Medina e Vito Vanin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4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400" b="1" kern="0" dirty="0">
                <a:solidFill>
                  <a:srgbClr val="002060"/>
                </a:solidFill>
              </a:rPr>
              <a:t>, </a:t>
            </a:r>
            <a:r>
              <a:rPr lang="pt-BR" sz="14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4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400" b="1" kern="0" dirty="0">
                <a:solidFill>
                  <a:srgbClr val="002060"/>
                </a:solidFill>
              </a:rPr>
              <a:t>19-20/09/2022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770" y="1012421"/>
            <a:ext cx="4286250" cy="30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2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0"/>
            <a:ext cx="469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Movimentos de Rotação e Translação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FD502A0-E2E3-4672-9814-ECC7FB2132AF}"/>
              </a:ext>
            </a:extLst>
          </p:cNvPr>
          <p:cNvSpPr txBox="1"/>
          <p:nvPr/>
        </p:nvSpPr>
        <p:spPr>
          <a:xfrm>
            <a:off x="2292724" y="840441"/>
            <a:ext cx="435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 action="ppaction://hlinkfile"/>
              </a:rPr>
              <a:t>Envelope girando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24C891-5F05-43A7-B8C4-57F35C5B99DB}"/>
              </a:ext>
            </a:extLst>
          </p:cNvPr>
          <p:cNvSpPr txBox="1"/>
          <p:nvPr/>
        </p:nvSpPr>
        <p:spPr>
          <a:xfrm>
            <a:off x="2380128" y="2138082"/>
            <a:ext cx="465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 action="ppaction://hlinkfile"/>
              </a:rPr>
              <a:t>Movimento do CM do envelope girando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60EC078-5F62-499E-9EF6-9445DFD03B81}"/>
              </a:ext>
            </a:extLst>
          </p:cNvPr>
          <p:cNvSpPr txBox="1"/>
          <p:nvPr/>
        </p:nvSpPr>
        <p:spPr>
          <a:xfrm>
            <a:off x="1953185" y="3502960"/>
            <a:ext cx="523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4"/>
              </a:rPr>
              <a:t>Demonstração: Trajetória do Centro de Massa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281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381000" y="3437467"/>
            <a:ext cx="1354667" cy="922867"/>
            <a:chOff x="381000" y="3437467"/>
            <a:chExt cx="1354667" cy="922867"/>
          </a:xfrm>
        </p:grpSpPr>
        <p:sp>
          <p:nvSpPr>
            <p:cNvPr id="2" name="Retângulo 1"/>
            <p:cNvSpPr/>
            <p:nvPr/>
          </p:nvSpPr>
          <p:spPr>
            <a:xfrm>
              <a:off x="381000" y="3437467"/>
              <a:ext cx="1354667" cy="922867"/>
            </a:xfrm>
            <a:prstGeom prst="rect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Elipse 2"/>
            <p:cNvSpPr/>
            <p:nvPr/>
          </p:nvSpPr>
          <p:spPr>
            <a:xfrm>
              <a:off x="977899" y="3826933"/>
              <a:ext cx="160867" cy="14393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0" y="0"/>
            <a:ext cx="469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Movimentos de Rotação e Translação</a:t>
            </a:r>
          </a:p>
        </p:txBody>
      </p:sp>
    </p:spTree>
    <p:extLst>
      <p:ext uri="{BB962C8B-B14F-4D97-AF65-F5344CB8AC3E}">
        <p14:creationId xmlns:p14="http://schemas.microsoft.com/office/powerpoint/2010/main" val="9248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23457E-6 L 0.18455 -0.44846 C 0.22326 -0.54846 0.28108 -0.6034 0.34132 -0.6034 C 0.41024 -0.6034 0.46528 -0.54846 0.50399 -0.44846 L 0.68871 1.23457E-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27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977899" y="3826933"/>
            <a:ext cx="160867" cy="14393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0"/>
            <a:ext cx="469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Movimentos de Rotação e Translação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88066" y="2671465"/>
            <a:ext cx="465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Movimento do Centro de Massa</a:t>
            </a:r>
          </a:p>
        </p:txBody>
      </p:sp>
    </p:spTree>
    <p:extLst>
      <p:ext uri="{BB962C8B-B14F-4D97-AF65-F5344CB8AC3E}">
        <p14:creationId xmlns:p14="http://schemas.microsoft.com/office/powerpoint/2010/main" val="410084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246 L 0.17813 -0.49197 C 0.21563 -0.60092 0.27136 -0.6608 0.32969 -0.6608 C 0.39619 -0.6608 0.44914 -0.60092 0.48664 -0.49197 L 0.66494 -0.0024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32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8" t="3366" r="3977" b="59864"/>
          <a:stretch/>
        </p:blipFill>
        <p:spPr>
          <a:xfrm>
            <a:off x="2154761" y="-56805"/>
            <a:ext cx="3856566" cy="4861713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110062" y="1901849"/>
            <a:ext cx="1879599" cy="566183"/>
            <a:chOff x="262468" y="1901849"/>
            <a:chExt cx="1879599" cy="566183"/>
          </a:xfrm>
        </p:grpSpPr>
        <p:sp>
          <p:nvSpPr>
            <p:cNvPr id="3" name="Retângulo 2"/>
            <p:cNvSpPr/>
            <p:nvPr/>
          </p:nvSpPr>
          <p:spPr>
            <a:xfrm>
              <a:off x="482600" y="2328333"/>
              <a:ext cx="1354667" cy="4571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Elipse 3"/>
            <p:cNvSpPr/>
            <p:nvPr/>
          </p:nvSpPr>
          <p:spPr>
            <a:xfrm>
              <a:off x="1837267" y="2230965"/>
              <a:ext cx="287866" cy="237067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Elipse 4"/>
            <p:cNvSpPr/>
            <p:nvPr/>
          </p:nvSpPr>
          <p:spPr>
            <a:xfrm>
              <a:off x="321734" y="2277530"/>
              <a:ext cx="160866" cy="127001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Elipse 5"/>
            <p:cNvSpPr/>
            <p:nvPr/>
          </p:nvSpPr>
          <p:spPr>
            <a:xfrm>
              <a:off x="1519768" y="2271181"/>
              <a:ext cx="118533" cy="139698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62468" y="1959001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A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837267" y="190184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B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1418168" y="1930425"/>
              <a:ext cx="3725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</a:t>
              </a: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29634" y="2555848"/>
            <a:ext cx="2043635" cy="482600"/>
            <a:chOff x="182040" y="2555848"/>
            <a:chExt cx="2043635" cy="482600"/>
          </a:xfrm>
        </p:grpSpPr>
        <p:pic>
          <p:nvPicPr>
            <p:cNvPr id="3074" name="Picture 2" descr="Lâmpada - Desenho de rangelsilvaa - Garti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0" t="21253" r="41674" b="34302"/>
            <a:stretch/>
          </p:blipFill>
          <p:spPr bwMode="auto">
            <a:xfrm>
              <a:off x="1352553" y="2555848"/>
              <a:ext cx="488950" cy="48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Lâmpada - Desenho de rangelsilvaa - Garti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0" t="21253" r="41674" b="34302"/>
            <a:stretch/>
          </p:blipFill>
          <p:spPr bwMode="auto">
            <a:xfrm>
              <a:off x="182040" y="2555848"/>
              <a:ext cx="488950" cy="48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Lâmpada - Desenho de rangelsilvaa - Gartic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0" t="21253" r="41674" b="34302"/>
            <a:stretch/>
          </p:blipFill>
          <p:spPr bwMode="auto">
            <a:xfrm>
              <a:off x="1736725" y="2555848"/>
              <a:ext cx="488950" cy="48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CaixaDeTexto 14"/>
          <p:cNvSpPr txBox="1"/>
          <p:nvPr/>
        </p:nvSpPr>
        <p:spPr>
          <a:xfrm>
            <a:off x="6092819" y="796785"/>
            <a:ext cx="205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Forças externas</a:t>
            </a:r>
          </a:p>
          <a:p>
            <a:r>
              <a:rPr lang="pt-BR" dirty="0"/>
              <a:t>Forças internas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092819" y="1623513"/>
            <a:ext cx="207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Normal, gravidade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092819" y="2230965"/>
            <a:ext cx="3051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Um movimento complexo pode ser descrito a partir de dois movimentos “simples” </a:t>
            </a:r>
            <a:br>
              <a:rPr lang="pt-BR" dirty="0"/>
            </a:br>
            <a:r>
              <a:rPr lang="pt-BR" dirty="0"/>
              <a:t>Rotação + translação</a:t>
            </a:r>
          </a:p>
        </p:txBody>
      </p:sp>
    </p:spTree>
    <p:extLst>
      <p:ext uri="{BB962C8B-B14F-4D97-AF65-F5344CB8AC3E}">
        <p14:creationId xmlns:p14="http://schemas.microsoft.com/office/powerpoint/2010/main" val="216931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2" t="53150" r="14949" b="31682"/>
          <a:stretch/>
        </p:blipFill>
        <p:spPr>
          <a:xfrm>
            <a:off x="-1" y="2180224"/>
            <a:ext cx="9076267" cy="264010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25971" y="24977"/>
            <a:ext cx="59903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0070C0"/>
                </a:solidFill>
              </a:rPr>
              <a:t>7.2 Exemplo: Sistema de duas partículas</a:t>
            </a:r>
          </a:p>
        </p:txBody>
      </p:sp>
      <p:grpSp>
        <p:nvGrpSpPr>
          <p:cNvPr id="21" name="Grupo 20"/>
          <p:cNvGrpSpPr/>
          <p:nvPr/>
        </p:nvGrpSpPr>
        <p:grpSpPr>
          <a:xfrm rot="10630280">
            <a:off x="199388" y="1408619"/>
            <a:ext cx="2289348" cy="286832"/>
            <a:chOff x="2681536" y="1795534"/>
            <a:chExt cx="3052464" cy="382442"/>
          </a:xfrm>
        </p:grpSpPr>
        <p:cxnSp>
          <p:nvCxnSpPr>
            <p:cNvPr id="22" name="Conector reto 21"/>
            <p:cNvCxnSpPr/>
            <p:nvPr/>
          </p:nvCxnSpPr>
          <p:spPr>
            <a:xfrm>
              <a:off x="2915816" y="1916832"/>
              <a:ext cx="2448272" cy="7200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ipse 22"/>
            <p:cNvSpPr/>
            <p:nvPr/>
          </p:nvSpPr>
          <p:spPr>
            <a:xfrm>
              <a:off x="2681536" y="1795534"/>
              <a:ext cx="234280" cy="216024"/>
            </a:xfrm>
            <a:prstGeom prst="ellipse">
              <a:avLst/>
            </a:prstGeom>
            <a:solidFill>
              <a:srgbClr val="33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Elipse 23"/>
            <p:cNvSpPr/>
            <p:nvPr/>
          </p:nvSpPr>
          <p:spPr>
            <a:xfrm>
              <a:off x="5364088" y="1826320"/>
              <a:ext cx="369912" cy="35165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4876801" y="2714741"/>
            <a:ext cx="567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CM</a:t>
            </a:r>
          </a:p>
        </p:txBody>
      </p:sp>
      <p:cxnSp>
        <p:nvCxnSpPr>
          <p:cNvPr id="30" name="Conector de Seta Reta 29"/>
          <p:cNvCxnSpPr/>
          <p:nvPr/>
        </p:nvCxnSpPr>
        <p:spPr>
          <a:xfrm>
            <a:off x="4965700" y="3136899"/>
            <a:ext cx="194734" cy="41486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4732866" y="3136899"/>
            <a:ext cx="194734" cy="41486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/>
          <p:nvPr/>
        </p:nvCxnSpPr>
        <p:spPr>
          <a:xfrm>
            <a:off x="5507569" y="3113706"/>
            <a:ext cx="194734" cy="41486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5219701" y="3131975"/>
            <a:ext cx="194734" cy="41486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04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7284E-6 L 0.65069 -0.0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35" y="-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4" t="78350" r="27704" b="3611"/>
          <a:stretch/>
        </p:blipFill>
        <p:spPr>
          <a:xfrm rot="169026">
            <a:off x="607390" y="582984"/>
            <a:ext cx="7092514" cy="393122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C73A874-BDC9-41DE-B98E-8F56671CDA67}"/>
              </a:ext>
            </a:extLst>
          </p:cNvPr>
          <p:cNvSpPr txBox="1"/>
          <p:nvPr/>
        </p:nvSpPr>
        <p:spPr>
          <a:xfrm>
            <a:off x="5983941" y="1037785"/>
            <a:ext cx="252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 action="ppaction://hlinkfile"/>
              </a:rPr>
              <a:t>Vídeo da roda girando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ECA0409-522D-467A-BF10-836AB54F03ED}"/>
              </a:ext>
            </a:extLst>
          </p:cNvPr>
          <p:cNvSpPr txBox="1"/>
          <p:nvPr/>
        </p:nvSpPr>
        <p:spPr>
          <a:xfrm>
            <a:off x="5983941" y="1855694"/>
            <a:ext cx="284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4"/>
              </a:rPr>
              <a:t>Vídeo do </a:t>
            </a:r>
            <a:r>
              <a:rPr lang="pt-BR" dirty="0" err="1">
                <a:hlinkClick r:id="rId4"/>
              </a:rPr>
              <a:t>youtube</a:t>
            </a:r>
            <a:r>
              <a:rPr lang="pt-BR" dirty="0">
                <a:hlinkClick r:id="rId4"/>
              </a:rPr>
              <a:t> </a:t>
            </a:r>
            <a:r>
              <a:rPr lang="pt-BR" dirty="0"/>
              <a:t>–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lâmpada no aro da bicicleta</a:t>
            </a:r>
          </a:p>
        </p:txBody>
      </p:sp>
    </p:spTree>
    <p:extLst>
      <p:ext uri="{BB962C8B-B14F-4D97-AF65-F5344CB8AC3E}">
        <p14:creationId xmlns:p14="http://schemas.microsoft.com/office/powerpoint/2010/main" val="2501546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183" y="-1148"/>
            <a:ext cx="734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Vetor posição do CM depende da distribuição de massa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713682" y="1945703"/>
                <a:ext cx="2497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82" y="1945703"/>
                <a:ext cx="249747" cy="276999"/>
              </a:xfrm>
              <a:prstGeom prst="rect">
                <a:avLst/>
              </a:prstGeom>
              <a:blipFill>
                <a:blip r:embed="rId2"/>
                <a:stretch>
                  <a:fillRect l="-24390" t="-43478" r="-75610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Agrupar 41"/>
          <p:cNvGrpSpPr/>
          <p:nvPr/>
        </p:nvGrpSpPr>
        <p:grpSpPr>
          <a:xfrm>
            <a:off x="282179" y="1158620"/>
            <a:ext cx="2312239" cy="2091132"/>
            <a:chOff x="152833" y="2724504"/>
            <a:chExt cx="2312239" cy="2091132"/>
          </a:xfrm>
        </p:grpSpPr>
        <p:cxnSp>
          <p:nvCxnSpPr>
            <p:cNvPr id="3" name="Conector reto 2"/>
            <p:cNvCxnSpPr/>
            <p:nvPr/>
          </p:nvCxnSpPr>
          <p:spPr>
            <a:xfrm flipH="1" flipV="1">
              <a:off x="533571" y="2816286"/>
              <a:ext cx="1" cy="1630018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533571" y="4446304"/>
              <a:ext cx="1931501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152833" y="2724504"/>
                  <a:ext cx="2754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833" y="2724504"/>
                  <a:ext cx="275401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11111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2041202" y="4446304"/>
                  <a:ext cx="2754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1202" y="4446304"/>
                  <a:ext cx="27540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CaixaDeTexto 16"/>
            <p:cNvSpPr txBox="1"/>
            <p:nvPr/>
          </p:nvSpPr>
          <p:spPr>
            <a:xfrm>
              <a:off x="214997" y="4439734"/>
              <a:ext cx="359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S</a:t>
              </a: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1654243" y="1418502"/>
            <a:ext cx="5418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CM</a:t>
            </a:r>
          </a:p>
        </p:txBody>
      </p:sp>
      <p:grpSp>
        <p:nvGrpSpPr>
          <p:cNvPr id="21" name="Grupo 8"/>
          <p:cNvGrpSpPr/>
          <p:nvPr/>
        </p:nvGrpSpPr>
        <p:grpSpPr>
          <a:xfrm rot="20885706">
            <a:off x="997146" y="1709319"/>
            <a:ext cx="1391591" cy="164745"/>
            <a:chOff x="2681536" y="1795534"/>
            <a:chExt cx="3052464" cy="382442"/>
          </a:xfrm>
        </p:grpSpPr>
        <p:cxnSp>
          <p:nvCxnSpPr>
            <p:cNvPr id="22" name="Conector reto 21"/>
            <p:cNvCxnSpPr/>
            <p:nvPr/>
          </p:nvCxnSpPr>
          <p:spPr>
            <a:xfrm>
              <a:off x="2915816" y="1916832"/>
              <a:ext cx="2448272" cy="7200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ipse 22"/>
            <p:cNvSpPr/>
            <p:nvPr/>
          </p:nvSpPr>
          <p:spPr>
            <a:xfrm>
              <a:off x="2681536" y="1795534"/>
              <a:ext cx="234280" cy="216024"/>
            </a:xfrm>
            <a:prstGeom prst="ellipse">
              <a:avLst/>
            </a:prstGeom>
            <a:solidFill>
              <a:srgbClr val="33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Elipse 23"/>
            <p:cNvSpPr/>
            <p:nvPr/>
          </p:nvSpPr>
          <p:spPr>
            <a:xfrm>
              <a:off x="5364088" y="1826320"/>
              <a:ext cx="369912" cy="35165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25" name="Conector reto 24"/>
          <p:cNvCxnSpPr>
            <a:endCxn id="24" idx="3"/>
          </p:cNvCxnSpPr>
          <p:nvPr/>
        </p:nvCxnSpPr>
        <p:spPr>
          <a:xfrm flipV="1">
            <a:off x="694586" y="1736745"/>
            <a:ext cx="1550755" cy="1132027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706808" y="1755175"/>
            <a:ext cx="1156244" cy="1095749"/>
          </a:xfrm>
          <a:prstGeom prst="line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1156236" y="1863902"/>
                <a:ext cx="3679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236" y="1863902"/>
                <a:ext cx="367921" cy="246221"/>
              </a:xfrm>
              <a:prstGeom prst="rect">
                <a:avLst/>
              </a:prstGeom>
              <a:blipFill>
                <a:blip r:embed="rId5"/>
                <a:stretch>
                  <a:fillRect l="-13333" t="-37500" r="-28333" b="-1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1759413" y="2078426"/>
                <a:ext cx="2550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413" y="2078426"/>
                <a:ext cx="255070" cy="276999"/>
              </a:xfrm>
              <a:prstGeom prst="rect">
                <a:avLst/>
              </a:prstGeom>
              <a:blipFill>
                <a:blip r:embed="rId6"/>
                <a:stretch>
                  <a:fillRect l="-26829" t="-46667" r="-75610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reto 8"/>
          <p:cNvCxnSpPr>
            <a:endCxn id="23" idx="7"/>
          </p:cNvCxnSpPr>
          <p:nvPr/>
        </p:nvCxnSpPr>
        <p:spPr>
          <a:xfrm flipV="1">
            <a:off x="689108" y="1849154"/>
            <a:ext cx="398027" cy="1001398"/>
          </a:xfrm>
          <a:prstGeom prst="line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Elipse 42"/>
          <p:cNvSpPr/>
          <p:nvPr/>
        </p:nvSpPr>
        <p:spPr>
          <a:xfrm>
            <a:off x="1833625" y="1692734"/>
            <a:ext cx="95250" cy="8802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2624765" y="1517735"/>
                <a:ext cx="2515037" cy="5917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765" y="1517735"/>
                <a:ext cx="2515037" cy="5917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5553534" y="1849097"/>
                <a:ext cx="2515037" cy="548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534" y="1849097"/>
                <a:ext cx="2515037" cy="548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5519226" y="1188262"/>
                <a:ext cx="2515037" cy="548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226" y="1188262"/>
                <a:ext cx="2515037" cy="5484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/>
              <p:cNvSpPr txBox="1"/>
              <p:nvPr/>
            </p:nvSpPr>
            <p:spPr>
              <a:xfrm>
                <a:off x="2654712" y="2646949"/>
                <a:ext cx="2515037" cy="5918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9" name="CaixaDeTexto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712" y="2646949"/>
                <a:ext cx="2515037" cy="5918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5378512" y="2642281"/>
                <a:ext cx="2515037" cy="5917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512" y="2642281"/>
                <a:ext cx="2515037" cy="5917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8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39" grpId="0"/>
      <p:bldP spid="40" grpId="0"/>
      <p:bldP spid="43" grpId="0" animBg="1"/>
      <p:bldP spid="44" grpId="0"/>
      <p:bldP spid="46" grpId="0"/>
      <p:bldP spid="47" grpId="0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upo 20"/>
          <p:cNvGrpSpPr/>
          <p:nvPr/>
        </p:nvGrpSpPr>
        <p:grpSpPr>
          <a:xfrm rot="10800000">
            <a:off x="187282" y="505677"/>
            <a:ext cx="1385292" cy="173563"/>
            <a:chOff x="2681536" y="1795534"/>
            <a:chExt cx="3052464" cy="382442"/>
          </a:xfrm>
        </p:grpSpPr>
        <p:cxnSp>
          <p:nvCxnSpPr>
            <p:cNvPr id="56" name="Conector reto 55"/>
            <p:cNvCxnSpPr/>
            <p:nvPr/>
          </p:nvCxnSpPr>
          <p:spPr>
            <a:xfrm>
              <a:off x="2915816" y="1916832"/>
              <a:ext cx="2448272" cy="7200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Elipse 56"/>
            <p:cNvSpPr/>
            <p:nvPr/>
          </p:nvSpPr>
          <p:spPr>
            <a:xfrm>
              <a:off x="2681536" y="1795534"/>
              <a:ext cx="234280" cy="216024"/>
            </a:xfrm>
            <a:prstGeom prst="ellipse">
              <a:avLst/>
            </a:prstGeom>
            <a:solidFill>
              <a:srgbClr val="33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8" name="Elipse 57"/>
            <p:cNvSpPr/>
            <p:nvPr/>
          </p:nvSpPr>
          <p:spPr>
            <a:xfrm>
              <a:off x="5364088" y="1826320"/>
              <a:ext cx="369912" cy="35165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78" name="Agrupar 77"/>
          <p:cNvGrpSpPr/>
          <p:nvPr/>
        </p:nvGrpSpPr>
        <p:grpSpPr>
          <a:xfrm>
            <a:off x="3875430" y="514585"/>
            <a:ext cx="1050355" cy="1312207"/>
            <a:chOff x="1627130" y="3362870"/>
            <a:chExt cx="1050355" cy="1312207"/>
          </a:xfrm>
        </p:grpSpPr>
        <p:cxnSp>
          <p:nvCxnSpPr>
            <p:cNvPr id="60" name="Conector de Seta Reta 19"/>
            <p:cNvCxnSpPr/>
            <p:nvPr/>
          </p:nvCxnSpPr>
          <p:spPr>
            <a:xfrm>
              <a:off x="1993673" y="4046322"/>
              <a:ext cx="68381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Elipse 60"/>
            <p:cNvSpPr/>
            <p:nvPr/>
          </p:nvSpPr>
          <p:spPr>
            <a:xfrm>
              <a:off x="1946018" y="3975416"/>
              <a:ext cx="180000" cy="18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aixaDeTexto 61"/>
                <p:cNvSpPr txBox="1"/>
                <p:nvPr/>
              </p:nvSpPr>
              <p:spPr>
                <a:xfrm>
                  <a:off x="2125330" y="3656015"/>
                  <a:ext cx="401992" cy="3055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2" name="CaixaDeTexto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5330" y="3656015"/>
                  <a:ext cx="401992" cy="305533"/>
                </a:xfrm>
                <a:prstGeom prst="rect">
                  <a:avLst/>
                </a:prstGeom>
                <a:blipFill>
                  <a:blip r:embed="rId2"/>
                  <a:stretch>
                    <a:fillRect l="-16667" t="-32000" r="-18182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ixaDeTexto 63"/>
                <p:cNvSpPr txBox="1"/>
                <p:nvPr/>
              </p:nvSpPr>
              <p:spPr>
                <a:xfrm>
                  <a:off x="1638459" y="3362870"/>
                  <a:ext cx="312650" cy="3045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4" name="CaixaDeTexto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8459" y="3362870"/>
                  <a:ext cx="312650" cy="304571"/>
                </a:xfrm>
                <a:prstGeom prst="rect">
                  <a:avLst/>
                </a:prstGeom>
                <a:blipFill>
                  <a:blip r:embed="rId3"/>
                  <a:stretch>
                    <a:fillRect l="-15686" b="-4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Conector de Seta Reta 18"/>
            <p:cNvCxnSpPr/>
            <p:nvPr/>
          </p:nvCxnSpPr>
          <p:spPr>
            <a:xfrm flipH="1">
              <a:off x="1997163" y="4063077"/>
              <a:ext cx="0" cy="61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de Seta Reta 18"/>
            <p:cNvCxnSpPr/>
            <p:nvPr/>
          </p:nvCxnSpPr>
          <p:spPr>
            <a:xfrm flipH="1" flipV="1">
              <a:off x="2007709" y="3384519"/>
              <a:ext cx="0" cy="61200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CaixaDeTexto 73"/>
                <p:cNvSpPr txBox="1"/>
                <p:nvPr/>
              </p:nvSpPr>
              <p:spPr>
                <a:xfrm>
                  <a:off x="1627130" y="4233617"/>
                  <a:ext cx="283603" cy="3045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4" name="CaixaDeTexto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7130" y="4233617"/>
                  <a:ext cx="283603" cy="304571"/>
                </a:xfrm>
                <a:prstGeom prst="rect">
                  <a:avLst/>
                </a:prstGeom>
                <a:blipFill>
                  <a:blip r:embed="rId4"/>
                  <a:stretch>
                    <a:fillRect l="-17391" t="-30000" r="-60870" b="-4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Agrupar 76"/>
          <p:cNvGrpSpPr/>
          <p:nvPr/>
        </p:nvGrpSpPr>
        <p:grpSpPr>
          <a:xfrm>
            <a:off x="5142930" y="502209"/>
            <a:ext cx="738535" cy="1337703"/>
            <a:chOff x="3666339" y="3373211"/>
            <a:chExt cx="738535" cy="1337703"/>
          </a:xfrm>
        </p:grpSpPr>
        <p:cxnSp>
          <p:nvCxnSpPr>
            <p:cNvPr id="68" name="Conector de Seta Reta 19"/>
            <p:cNvCxnSpPr/>
            <p:nvPr/>
          </p:nvCxnSpPr>
          <p:spPr>
            <a:xfrm flipH="1">
              <a:off x="3666339" y="4082159"/>
              <a:ext cx="6061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ipse 68"/>
            <p:cNvSpPr/>
            <p:nvPr/>
          </p:nvSpPr>
          <p:spPr>
            <a:xfrm>
              <a:off x="4224874" y="4011253"/>
              <a:ext cx="180000" cy="1800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2</a:t>
              </a:r>
            </a:p>
          </p:txBody>
        </p:sp>
        <p:cxnSp>
          <p:nvCxnSpPr>
            <p:cNvPr id="70" name="Conector de Seta Reta 18"/>
            <p:cNvCxnSpPr/>
            <p:nvPr/>
          </p:nvCxnSpPr>
          <p:spPr>
            <a:xfrm flipH="1">
              <a:off x="4276019" y="4098914"/>
              <a:ext cx="0" cy="612000"/>
            </a:xfrm>
            <a:prstGeom prst="straightConnector1">
              <a:avLst/>
            </a:prstGeom>
            <a:solidFill>
              <a:srgbClr val="0070C0"/>
            </a:solidFill>
            <a:ln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de Seta Reta 18"/>
            <p:cNvCxnSpPr/>
            <p:nvPr/>
          </p:nvCxnSpPr>
          <p:spPr>
            <a:xfrm flipH="1" flipV="1">
              <a:off x="4286565" y="3420356"/>
              <a:ext cx="0" cy="61200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ixaDeTexto 72"/>
                <p:cNvSpPr txBox="1"/>
                <p:nvPr/>
              </p:nvSpPr>
              <p:spPr>
                <a:xfrm>
                  <a:off x="3919541" y="3373211"/>
                  <a:ext cx="317395" cy="3045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3" name="CaixaDeTexto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9541" y="3373211"/>
                  <a:ext cx="317395" cy="304571"/>
                </a:xfrm>
                <a:prstGeom prst="rect">
                  <a:avLst/>
                </a:prstGeom>
                <a:blipFill>
                  <a:blip r:embed="rId5"/>
                  <a:stretch>
                    <a:fillRect l="-13462" b="-4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CaixaDeTexto 74"/>
                <p:cNvSpPr txBox="1"/>
                <p:nvPr/>
              </p:nvSpPr>
              <p:spPr>
                <a:xfrm>
                  <a:off x="3942119" y="4233617"/>
                  <a:ext cx="288348" cy="3045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5" name="CaixaDeTexto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19" y="4233617"/>
                  <a:ext cx="288348" cy="304571"/>
                </a:xfrm>
                <a:prstGeom prst="rect">
                  <a:avLst/>
                </a:prstGeom>
                <a:blipFill>
                  <a:blip r:embed="rId6"/>
                  <a:stretch>
                    <a:fillRect l="-17021" t="-32653" r="-59574" b="-61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CaixaDeTexto 75"/>
                <p:cNvSpPr txBox="1"/>
                <p:nvPr/>
              </p:nvSpPr>
              <p:spPr>
                <a:xfrm>
                  <a:off x="3707993" y="3683220"/>
                  <a:ext cx="401992" cy="3055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6" name="CaixaDeTexto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93" y="3683220"/>
                  <a:ext cx="401992" cy="305533"/>
                </a:xfrm>
                <a:prstGeom prst="rect">
                  <a:avLst/>
                </a:prstGeom>
                <a:blipFill>
                  <a:blip r:embed="rId7"/>
                  <a:stretch>
                    <a:fillRect l="-16667" t="-30000" r="-19697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Agrupar 90"/>
          <p:cNvGrpSpPr/>
          <p:nvPr/>
        </p:nvGrpSpPr>
        <p:grpSpPr>
          <a:xfrm>
            <a:off x="6336857" y="846933"/>
            <a:ext cx="1309817" cy="870255"/>
            <a:chOff x="3696286" y="3432234"/>
            <a:chExt cx="1309817" cy="870255"/>
          </a:xfrm>
        </p:grpSpPr>
        <p:cxnSp>
          <p:nvCxnSpPr>
            <p:cNvPr id="80" name="Conector de Seta Reta 19"/>
            <p:cNvCxnSpPr/>
            <p:nvPr/>
          </p:nvCxnSpPr>
          <p:spPr>
            <a:xfrm flipH="1">
              <a:off x="3696286" y="3831173"/>
              <a:ext cx="6061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ipse 80"/>
            <p:cNvSpPr/>
            <p:nvPr/>
          </p:nvSpPr>
          <p:spPr>
            <a:xfrm>
              <a:off x="4254822" y="3760268"/>
              <a:ext cx="119269" cy="14180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ixaDeTexto 85"/>
                <p:cNvSpPr txBox="1"/>
                <p:nvPr/>
              </p:nvSpPr>
              <p:spPr>
                <a:xfrm>
                  <a:off x="3822708" y="3432234"/>
                  <a:ext cx="401992" cy="3055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6" name="CaixaDeTexto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2708" y="3432234"/>
                  <a:ext cx="401992" cy="305533"/>
                </a:xfrm>
                <a:prstGeom prst="rect">
                  <a:avLst/>
                </a:prstGeom>
                <a:blipFill>
                  <a:blip r:embed="rId8"/>
                  <a:stretch>
                    <a:fillRect l="-16667" t="-32000" r="-19697" b="-2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ixaDeTexto 86"/>
                <p:cNvSpPr txBox="1"/>
                <p:nvPr/>
              </p:nvSpPr>
              <p:spPr>
                <a:xfrm>
                  <a:off x="4527067" y="3458152"/>
                  <a:ext cx="326060" cy="3055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7" name="CaixaDeTexto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7067" y="3458152"/>
                  <a:ext cx="326060" cy="305533"/>
                </a:xfrm>
                <a:prstGeom prst="rect">
                  <a:avLst/>
                </a:prstGeom>
                <a:blipFill>
                  <a:blip r:embed="rId9"/>
                  <a:stretch>
                    <a:fillRect l="-22642" t="-30000" r="-47170" b="-22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Conector de Seta Reta 19"/>
            <p:cNvCxnSpPr/>
            <p:nvPr/>
          </p:nvCxnSpPr>
          <p:spPr>
            <a:xfrm>
              <a:off x="4374091" y="3835413"/>
              <a:ext cx="63201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CaixaDeTexto 89"/>
            <p:cNvSpPr txBox="1"/>
            <p:nvPr/>
          </p:nvSpPr>
          <p:spPr>
            <a:xfrm>
              <a:off x="4052682" y="3963935"/>
              <a:ext cx="9506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haste (h)</a:t>
              </a:r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-45600" y="51060"/>
            <a:ext cx="8542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Exemplo: Haste (sem massa) com duas massas movendo </a:t>
            </a:r>
            <a:r>
              <a:rPr lang="pt-BR" sz="1600" b="1" dirty="0">
                <a:solidFill>
                  <a:srgbClr val="FF0000"/>
                </a:solidFill>
              </a:rPr>
              <a:t>horizontal</a:t>
            </a:r>
            <a:r>
              <a:rPr lang="pt-BR" sz="1600" dirty="0">
                <a:solidFill>
                  <a:srgbClr val="0070C0"/>
                </a:solidFill>
              </a:rPr>
              <a:t>, sem atrito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tângulo 92"/>
              <p:cNvSpPr/>
              <p:nvPr/>
            </p:nvSpPr>
            <p:spPr>
              <a:xfrm>
                <a:off x="19406" y="4412333"/>
                <a:ext cx="5440822" cy="397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ã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for</m:t>
                    </m:r>
                    <m:r>
                      <a:rPr lang="pt-B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ç</m:t>
                    </m:r>
                    <m:r>
                      <m:rPr>
                        <m:sty m:val="p"/>
                      </m:rPr>
                      <a:rPr lang="pt-B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as</m:t>
                    </m:r>
                    <m:r>
                      <a:rPr lang="pt-B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internas</m:t>
                    </m:r>
                  </m:oMath>
                </a14:m>
                <a:r>
                  <a:rPr lang="pt-BR" sz="1600" dirty="0"/>
                  <a:t>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ao sistema (1) + (2) + haste</a:t>
                </a:r>
              </a:p>
            </p:txBody>
          </p:sp>
        </mc:Choice>
        <mc:Fallback xmlns="">
          <p:sp>
            <p:nvSpPr>
              <p:cNvPr id="93" name="Retângulo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6" y="4412333"/>
                <a:ext cx="5440822" cy="397866"/>
              </a:xfrm>
              <a:prstGeom prst="rect">
                <a:avLst/>
              </a:prstGeom>
              <a:blipFill>
                <a:blip r:embed="rId10"/>
                <a:stretch>
                  <a:fillRect t="-12308" b="-123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ixaDeTexto 19"/>
          <p:cNvSpPr txBox="1"/>
          <p:nvPr/>
        </p:nvSpPr>
        <p:spPr>
          <a:xfrm>
            <a:off x="2193083" y="502933"/>
            <a:ext cx="1358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Diagramas  de corpo livre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374548" y="680354"/>
            <a:ext cx="259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2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93048" y="662267"/>
            <a:ext cx="625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1</a:t>
            </a:r>
          </a:p>
        </p:txBody>
      </p:sp>
      <p:grpSp>
        <p:nvGrpSpPr>
          <p:cNvPr id="9" name="Agrupar 8"/>
          <p:cNvGrpSpPr/>
          <p:nvPr/>
        </p:nvGrpSpPr>
        <p:grpSpPr>
          <a:xfrm>
            <a:off x="96993" y="1134606"/>
            <a:ext cx="3690674" cy="667386"/>
            <a:chOff x="96993" y="1134606"/>
            <a:chExt cx="3690674" cy="6673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CaixaDeTexto 1"/>
                <p:cNvSpPr txBox="1"/>
                <p:nvPr/>
              </p:nvSpPr>
              <p:spPr>
                <a:xfrm>
                  <a:off x="96993" y="1134606"/>
                  <a:ext cx="1005853" cy="2959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" name="CaixaDeTex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93" y="1134606"/>
                  <a:ext cx="1005853" cy="295915"/>
                </a:xfrm>
                <a:prstGeom prst="rect">
                  <a:avLst/>
                </a:prstGeom>
                <a:blipFill>
                  <a:blip r:embed="rId11"/>
                  <a:stretch>
                    <a:fillRect t="-30612" r="-16970" b="-2244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/>
                <p:cNvSpPr txBox="1"/>
                <p:nvPr/>
              </p:nvSpPr>
              <p:spPr>
                <a:xfrm>
                  <a:off x="96993" y="1506077"/>
                  <a:ext cx="1015342" cy="2959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2" name="CaixaDeTexto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93" y="1506077"/>
                  <a:ext cx="1015342" cy="295915"/>
                </a:xfrm>
                <a:prstGeom prst="rect">
                  <a:avLst/>
                </a:prstGeom>
                <a:blipFill>
                  <a:blip r:embed="rId12"/>
                  <a:stretch>
                    <a:fillRect t="-30612" r="-16867" b="-2244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CaixaDeTexto 2"/>
            <p:cNvSpPr txBox="1"/>
            <p:nvPr/>
          </p:nvSpPr>
          <p:spPr>
            <a:xfrm>
              <a:off x="1270634" y="1190607"/>
              <a:ext cx="25170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porque não há movimento na direção vertical</a:t>
              </a:r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19406" y="2904627"/>
            <a:ext cx="9124594" cy="432534"/>
            <a:chOff x="19406" y="2904627"/>
            <a:chExt cx="9124594" cy="432534"/>
          </a:xfrm>
        </p:grpSpPr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6397A49C-5A6F-43DC-83E4-7A5554E74827}"/>
                </a:ext>
              </a:extLst>
            </p:cNvPr>
            <p:cNvSpPr txBox="1"/>
            <p:nvPr/>
          </p:nvSpPr>
          <p:spPr>
            <a:xfrm>
              <a:off x="19406" y="2951617"/>
              <a:ext cx="203799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Como </a:t>
              </a:r>
              <a:r>
                <a:rPr lang="pt-BR" sz="16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pt-BR" sz="16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haste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0</a:t>
              </a:r>
              <a:endParaRPr lang="pt-BR" sz="1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CaixaDeTexto 93">
                  <a:extLst>
                    <a:ext uri="{FF2B5EF4-FFF2-40B4-BE49-F238E27FC236}">
                      <a16:creationId xmlns:a16="http://schemas.microsoft.com/office/drawing/2014/main" id="{2124C63C-95BA-4811-8C6A-CD5467C1E631}"/>
                    </a:ext>
                  </a:extLst>
                </p:cNvPr>
                <p:cNvSpPr txBox="1"/>
                <p:nvPr/>
              </p:nvSpPr>
              <p:spPr>
                <a:xfrm>
                  <a:off x="1994306" y="2921160"/>
                  <a:ext cx="2628627" cy="3994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h𝑎𝑠𝑡𝑒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94" name="CaixaDeTexto 93">
                  <a:extLst>
                    <a:ext uri="{FF2B5EF4-FFF2-40B4-BE49-F238E27FC236}">
                      <a16:creationId xmlns:a16="http://schemas.microsoft.com/office/drawing/2014/main" id="{2124C63C-95BA-4811-8C6A-CD5467C1E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4306" y="2921160"/>
                  <a:ext cx="2628627" cy="399468"/>
                </a:xfrm>
                <a:prstGeom prst="rect">
                  <a:avLst/>
                </a:prstGeom>
                <a:blipFill>
                  <a:blip r:embed="rId13"/>
                  <a:stretch>
                    <a:fillRect t="-10606" b="-454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CaixaDeTexto 96">
                  <a:extLst>
                    <a:ext uri="{FF2B5EF4-FFF2-40B4-BE49-F238E27FC236}">
                      <a16:creationId xmlns:a16="http://schemas.microsoft.com/office/drawing/2014/main" id="{AC7A3C76-5A2B-450C-A8F1-DD7543FEFCE9}"/>
                    </a:ext>
                  </a:extLst>
                </p:cNvPr>
                <p:cNvSpPr txBox="1"/>
                <p:nvPr/>
              </p:nvSpPr>
              <p:spPr>
                <a:xfrm>
                  <a:off x="5415254" y="2921160"/>
                  <a:ext cx="3728746" cy="39946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1(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r>
                    <a:rPr lang="pt-BR" dirty="0"/>
                    <a:t> (IV)</a:t>
                  </a:r>
                </a:p>
              </p:txBody>
            </p:sp>
          </mc:Choice>
          <mc:Fallback xmlns="">
            <p:sp>
              <p:nvSpPr>
                <p:cNvPr id="97" name="CaixaDeTexto 96">
                  <a:extLst>
                    <a:ext uri="{FF2B5EF4-FFF2-40B4-BE49-F238E27FC236}">
                      <a16:creationId xmlns:a16="http://schemas.microsoft.com/office/drawing/2014/main" id="{AC7A3C76-5A2B-450C-A8F1-DD7543FEFC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5254" y="2921160"/>
                  <a:ext cx="3728746" cy="399468"/>
                </a:xfrm>
                <a:prstGeom prst="rect">
                  <a:avLst/>
                </a:prstGeom>
                <a:blipFill>
                  <a:blip r:embed="rId14"/>
                  <a:stretch>
                    <a:fillRect t="-10606" r="-654" b="-1818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Seta: para a Direita 17">
              <a:extLst>
                <a:ext uri="{FF2B5EF4-FFF2-40B4-BE49-F238E27FC236}">
                  <a16:creationId xmlns:a16="http://schemas.microsoft.com/office/drawing/2014/main" id="{6FAAFB64-BEB4-4FA3-97C4-2E19BFB1D383}"/>
                </a:ext>
              </a:extLst>
            </p:cNvPr>
            <p:cNvSpPr/>
            <p:nvPr/>
          </p:nvSpPr>
          <p:spPr>
            <a:xfrm>
              <a:off x="4525658" y="2904627"/>
              <a:ext cx="934570" cy="432534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3ª lei</a:t>
              </a:r>
            </a:p>
          </p:txBody>
        </p:sp>
      </p:grpSp>
      <p:sp>
        <p:nvSpPr>
          <p:cNvPr id="98" name="Seta: para a Direita 97">
            <a:extLst>
              <a:ext uri="{FF2B5EF4-FFF2-40B4-BE49-F238E27FC236}">
                <a16:creationId xmlns:a16="http://schemas.microsoft.com/office/drawing/2014/main" id="{45642F30-2207-4FCC-8206-11E9623412ED}"/>
              </a:ext>
            </a:extLst>
          </p:cNvPr>
          <p:cNvSpPr/>
          <p:nvPr/>
        </p:nvSpPr>
        <p:spPr>
          <a:xfrm>
            <a:off x="1466251" y="2929811"/>
            <a:ext cx="651661" cy="432534"/>
          </a:xfrm>
          <a:prstGeom prst="rightArrow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(III)</a:t>
            </a:r>
          </a:p>
        </p:txBody>
      </p:sp>
      <p:grpSp>
        <p:nvGrpSpPr>
          <p:cNvPr id="16" name="Agrupar 15"/>
          <p:cNvGrpSpPr/>
          <p:nvPr/>
        </p:nvGrpSpPr>
        <p:grpSpPr>
          <a:xfrm>
            <a:off x="-28878" y="3610712"/>
            <a:ext cx="6545862" cy="575992"/>
            <a:chOff x="-28878" y="3610712"/>
            <a:chExt cx="6545862" cy="5759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CaixaDeTexto 78"/>
                <p:cNvSpPr txBox="1"/>
                <p:nvPr/>
              </p:nvSpPr>
              <p:spPr>
                <a:xfrm>
                  <a:off x="-28878" y="3635688"/>
                  <a:ext cx="2176959" cy="5260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9" name="CaixaDeTexto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8878" y="3635688"/>
                  <a:ext cx="2176959" cy="52604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5739976" y="3729103"/>
                  <a:ext cx="777008" cy="2777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9976" y="3729103"/>
                  <a:ext cx="777008" cy="277768"/>
                </a:xfrm>
                <a:prstGeom prst="rect">
                  <a:avLst/>
                </a:prstGeom>
                <a:blipFill>
                  <a:blip r:embed="rId16"/>
                  <a:stretch>
                    <a:fillRect l="-5512" t="-20000" r="-5512" b="-1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Seta: para a Direita 98">
              <a:extLst>
                <a:ext uri="{FF2B5EF4-FFF2-40B4-BE49-F238E27FC236}">
                  <a16:creationId xmlns:a16="http://schemas.microsoft.com/office/drawing/2014/main" id="{3B1427B5-E216-4F8A-8A75-DFB2383CF051}"/>
                </a:ext>
              </a:extLst>
            </p:cNvPr>
            <p:cNvSpPr/>
            <p:nvPr/>
          </p:nvSpPr>
          <p:spPr>
            <a:xfrm>
              <a:off x="1994306" y="3682441"/>
              <a:ext cx="1091794" cy="432534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(I) e (II)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CaixaDeTexto 99">
                  <a:extLst>
                    <a:ext uri="{FF2B5EF4-FFF2-40B4-BE49-F238E27FC236}">
                      <a16:creationId xmlns:a16="http://schemas.microsoft.com/office/drawing/2014/main" id="{A08935B5-4376-4B89-85D9-43F46F2AD911}"/>
                    </a:ext>
                  </a:extLst>
                </p:cNvPr>
                <p:cNvSpPr txBox="1"/>
                <p:nvPr/>
              </p:nvSpPr>
              <p:spPr>
                <a:xfrm>
                  <a:off x="2939187" y="3610712"/>
                  <a:ext cx="2176959" cy="57599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1(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0" name="CaixaDeTexto 99">
                  <a:extLst>
                    <a:ext uri="{FF2B5EF4-FFF2-40B4-BE49-F238E27FC236}">
                      <a16:creationId xmlns:a16="http://schemas.microsoft.com/office/drawing/2014/main" id="{A08935B5-4376-4B89-85D9-43F46F2AD9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187" y="3610712"/>
                  <a:ext cx="2176959" cy="57599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Seta: para a Direita 100">
              <a:extLst>
                <a:ext uri="{FF2B5EF4-FFF2-40B4-BE49-F238E27FC236}">
                  <a16:creationId xmlns:a16="http://schemas.microsoft.com/office/drawing/2014/main" id="{A932347F-3D7F-4C4F-A2C7-D179B43C246A}"/>
                </a:ext>
              </a:extLst>
            </p:cNvPr>
            <p:cNvSpPr/>
            <p:nvPr/>
          </p:nvSpPr>
          <p:spPr>
            <a:xfrm>
              <a:off x="4925785" y="3682441"/>
              <a:ext cx="775680" cy="432534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(IV)</a:t>
              </a:r>
            </a:p>
          </p:txBody>
        </p:sp>
      </p:grpSp>
      <p:sp>
        <p:nvSpPr>
          <p:cNvPr id="22" name="Balão de Fala: Oval 21">
            <a:extLst>
              <a:ext uri="{FF2B5EF4-FFF2-40B4-BE49-F238E27FC236}">
                <a16:creationId xmlns:a16="http://schemas.microsoft.com/office/drawing/2014/main" id="{FDE66254-FF66-474F-B128-77FF9C19E0F9}"/>
              </a:ext>
            </a:extLst>
          </p:cNvPr>
          <p:cNvSpPr/>
          <p:nvPr/>
        </p:nvSpPr>
        <p:spPr>
          <a:xfrm>
            <a:off x="5651889" y="3993997"/>
            <a:ext cx="3380844" cy="979984"/>
          </a:xfrm>
          <a:prstGeom prst="wedgeEllipseCallout">
            <a:avLst>
              <a:gd name="adj1" fmla="val -65615"/>
              <a:gd name="adj2" fmla="val 12751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Será que se pode dizer que formem um par ação-reação virtual?</a:t>
            </a:r>
          </a:p>
        </p:txBody>
      </p:sp>
      <p:sp>
        <p:nvSpPr>
          <p:cNvPr id="6" name="Chave Direita 5"/>
          <p:cNvSpPr/>
          <p:nvPr/>
        </p:nvSpPr>
        <p:spPr>
          <a:xfrm>
            <a:off x="1069669" y="1152466"/>
            <a:ext cx="243310" cy="6402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Agrupar 11"/>
          <p:cNvGrpSpPr/>
          <p:nvPr/>
        </p:nvGrpSpPr>
        <p:grpSpPr>
          <a:xfrm>
            <a:off x="96993" y="1818105"/>
            <a:ext cx="3687651" cy="1082322"/>
            <a:chOff x="96993" y="1818105"/>
            <a:chExt cx="3687651" cy="1082322"/>
          </a:xfrm>
        </p:grpSpPr>
        <p:grpSp>
          <p:nvGrpSpPr>
            <p:cNvPr id="10" name="Agrupar 9"/>
            <p:cNvGrpSpPr/>
            <p:nvPr/>
          </p:nvGrpSpPr>
          <p:grpSpPr>
            <a:xfrm>
              <a:off x="96993" y="1818105"/>
              <a:ext cx="3687651" cy="1082322"/>
              <a:chOff x="96993" y="1818105"/>
              <a:chExt cx="3687651" cy="10823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tângulo 6"/>
                  <p:cNvSpPr/>
                  <p:nvPr/>
                </p:nvSpPr>
                <p:spPr>
                  <a:xfrm>
                    <a:off x="1852246" y="1818105"/>
                    <a:ext cx="1597810" cy="3978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pt-BR" sz="1600" dirty="0"/>
                      <a:t>  (i)</a:t>
                    </a:r>
                  </a:p>
                </p:txBody>
              </p:sp>
            </mc:Choice>
            <mc:Fallback xmlns="">
              <p:sp>
                <p:nvSpPr>
                  <p:cNvPr id="7" name="Retângulo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2246" y="1818105"/>
                    <a:ext cx="1597810" cy="397866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t="-12121" r="-3053" b="-10606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Retângulo 62"/>
                  <p:cNvSpPr/>
                  <p:nvPr/>
                </p:nvSpPr>
                <p:spPr>
                  <a:xfrm>
                    <a:off x="1852246" y="2174216"/>
                    <a:ext cx="1612044" cy="39786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pt-BR" sz="1600" dirty="0"/>
                      <a:t> (</a:t>
                    </a:r>
                    <a:r>
                      <a:rPr lang="pt-BR" sz="1600" dirty="0" err="1"/>
                      <a:t>ii</a:t>
                    </a:r>
                    <a:r>
                      <a:rPr lang="pt-BR" sz="160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63" name="Retângulo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2246" y="2174216"/>
                    <a:ext cx="1612044" cy="39786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t="-12308" r="-1894" b="-12308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8600C2BF-FC12-4ED4-9B90-A27347F06243}"/>
                  </a:ext>
                </a:extLst>
              </p:cNvPr>
              <p:cNvSpPr txBox="1"/>
              <p:nvPr/>
            </p:nvSpPr>
            <p:spPr>
              <a:xfrm>
                <a:off x="96993" y="2189805"/>
                <a:ext cx="16574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2ª lei de Newton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CaixaDeTexto 94">
                    <a:extLst>
                      <a:ext uri="{FF2B5EF4-FFF2-40B4-BE49-F238E27FC236}">
                        <a16:creationId xmlns:a16="http://schemas.microsoft.com/office/drawing/2014/main" id="{EAFB3472-ED5B-459C-81D1-2914AE11F281}"/>
                      </a:ext>
                    </a:extLst>
                  </p:cNvPr>
                  <p:cNvSpPr txBox="1"/>
                  <p:nvPr/>
                </p:nvSpPr>
                <p:spPr>
                  <a:xfrm>
                    <a:off x="1852246" y="2530326"/>
                    <a:ext cx="1932398" cy="37010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h𝑎𝑠𝑡𝑒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a14:m>
                    <a:r>
                      <a:rPr lang="pt-BR" sz="1600" dirty="0"/>
                      <a:t> (</a:t>
                    </a:r>
                    <a:r>
                      <a:rPr lang="pt-BR" sz="1600" dirty="0" err="1"/>
                      <a:t>iii</a:t>
                    </a:r>
                    <a:r>
                      <a:rPr lang="pt-BR" sz="1600" dirty="0"/>
                      <a:t>)</a:t>
                    </a:r>
                  </a:p>
                </p:txBody>
              </p:sp>
            </mc:Choice>
            <mc:Fallback xmlns="">
              <p:sp>
                <p:nvSpPr>
                  <p:cNvPr id="95" name="CaixaDeTexto 94">
                    <a:extLst>
                      <a:ext uri="{FF2B5EF4-FFF2-40B4-BE49-F238E27FC236}">
                        <a16:creationId xmlns:a16="http://schemas.microsoft.com/office/drawing/2014/main" id="{EAFB3472-ED5B-459C-81D1-2914AE11F2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52246" y="2530326"/>
                    <a:ext cx="1932398" cy="37010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t="-13115" b="-19672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1" name="Chave Esquerda 10"/>
            <p:cNvSpPr/>
            <p:nvPr/>
          </p:nvSpPr>
          <p:spPr>
            <a:xfrm>
              <a:off x="1760296" y="1860470"/>
              <a:ext cx="137669" cy="946738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4352348" y="1880554"/>
            <a:ext cx="3408255" cy="740962"/>
            <a:chOff x="4352348" y="1880554"/>
            <a:chExt cx="3408255" cy="7409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tângulo 66"/>
                <p:cNvSpPr/>
                <p:nvPr/>
              </p:nvSpPr>
              <p:spPr>
                <a:xfrm>
                  <a:off x="6247366" y="1880554"/>
                  <a:ext cx="1487138" cy="3978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7" name="Retângulo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7366" y="1880554"/>
                  <a:ext cx="1487138" cy="397866"/>
                </a:xfrm>
                <a:prstGeom prst="rect">
                  <a:avLst/>
                </a:prstGeom>
                <a:blipFill>
                  <a:blip r:embed="rId21"/>
                  <a:stretch>
                    <a:fillRect t="-12121" b="-303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tângulo 71"/>
                <p:cNvSpPr/>
                <p:nvPr/>
              </p:nvSpPr>
              <p:spPr>
                <a:xfrm>
                  <a:off x="6268721" y="2223650"/>
                  <a:ext cx="1491882" cy="39786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2" name="Retângulo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8721" y="2223650"/>
                  <a:ext cx="1491882" cy="397866"/>
                </a:xfrm>
                <a:prstGeom prst="rect">
                  <a:avLst/>
                </a:prstGeom>
                <a:blipFill>
                  <a:blip r:embed="rId22"/>
                  <a:stretch>
                    <a:fillRect t="-12308" b="-46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CaixaDeTexto 7"/>
            <p:cNvSpPr txBox="1"/>
            <p:nvPr/>
          </p:nvSpPr>
          <p:spPr>
            <a:xfrm>
              <a:off x="4352348" y="2098137"/>
              <a:ext cx="16657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pt-B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ª </a:t>
              </a:r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Lei de Newton</a:t>
              </a:r>
            </a:p>
          </p:txBody>
        </p:sp>
        <p:sp>
          <p:nvSpPr>
            <p:cNvPr id="13" name="Chave Esquerda 12"/>
            <p:cNvSpPr/>
            <p:nvPr/>
          </p:nvSpPr>
          <p:spPr>
            <a:xfrm>
              <a:off x="6044184" y="1941527"/>
              <a:ext cx="177083" cy="643256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47177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8" grpId="0" animBg="1"/>
      <p:bldP spid="2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Agrupar 76"/>
          <p:cNvGrpSpPr/>
          <p:nvPr/>
        </p:nvGrpSpPr>
        <p:grpSpPr>
          <a:xfrm>
            <a:off x="6680864" y="449848"/>
            <a:ext cx="722580" cy="1493568"/>
            <a:chOff x="3666339" y="3373211"/>
            <a:chExt cx="722580" cy="1493568"/>
          </a:xfrm>
        </p:grpSpPr>
        <p:cxnSp>
          <p:nvCxnSpPr>
            <p:cNvPr id="68" name="Conector de Seta Reta 19"/>
            <p:cNvCxnSpPr/>
            <p:nvPr/>
          </p:nvCxnSpPr>
          <p:spPr>
            <a:xfrm flipH="1">
              <a:off x="3666339" y="4082159"/>
              <a:ext cx="6061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Elipse 68"/>
            <p:cNvSpPr/>
            <p:nvPr/>
          </p:nvSpPr>
          <p:spPr>
            <a:xfrm>
              <a:off x="4172919" y="4011253"/>
              <a:ext cx="216000" cy="216000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  <p:cxnSp>
          <p:nvCxnSpPr>
            <p:cNvPr id="70" name="Conector de Seta Reta 18"/>
            <p:cNvCxnSpPr/>
            <p:nvPr/>
          </p:nvCxnSpPr>
          <p:spPr>
            <a:xfrm flipH="1">
              <a:off x="4276019" y="4254779"/>
              <a:ext cx="0" cy="6120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de Seta Reta 18"/>
            <p:cNvCxnSpPr/>
            <p:nvPr/>
          </p:nvCxnSpPr>
          <p:spPr>
            <a:xfrm flipH="1" flipV="1">
              <a:off x="4286565" y="3420356"/>
              <a:ext cx="0" cy="612000"/>
            </a:xfrm>
            <a:prstGeom prst="straightConnector1">
              <a:avLst/>
            </a:prstGeom>
            <a:ln>
              <a:solidFill>
                <a:schemeClr val="accent6"/>
              </a:solidFill>
              <a:headEnd type="non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CaixaDeTexto 72"/>
                <p:cNvSpPr txBox="1"/>
                <p:nvPr/>
              </p:nvSpPr>
              <p:spPr>
                <a:xfrm>
                  <a:off x="3919541" y="3373211"/>
                  <a:ext cx="367024" cy="3425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3" name="CaixaDeTexto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9541" y="3373211"/>
                  <a:ext cx="367024" cy="342594"/>
                </a:xfrm>
                <a:prstGeom prst="rect">
                  <a:avLst/>
                </a:prstGeom>
                <a:blipFill>
                  <a:blip r:embed="rId2"/>
                  <a:stretch>
                    <a:fillRect l="-13115" b="-53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CaixaDeTexto 74"/>
                <p:cNvSpPr txBox="1"/>
                <p:nvPr/>
              </p:nvSpPr>
              <p:spPr>
                <a:xfrm>
                  <a:off x="3942119" y="4233617"/>
                  <a:ext cx="335733" cy="3425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5" name="CaixaDeTexto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2119" y="4233617"/>
                  <a:ext cx="335733" cy="342594"/>
                </a:xfrm>
                <a:prstGeom prst="rect">
                  <a:avLst/>
                </a:prstGeom>
                <a:blipFill>
                  <a:blip r:embed="rId3"/>
                  <a:stretch>
                    <a:fillRect l="-14545" b="-53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CaixaDeTexto 75"/>
                <p:cNvSpPr txBox="1"/>
                <p:nvPr/>
              </p:nvSpPr>
              <p:spPr>
                <a:xfrm>
                  <a:off x="3707993" y="3683220"/>
                  <a:ext cx="401992" cy="3436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6" name="CaixaDeTexto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93" y="3683220"/>
                  <a:ext cx="401992" cy="343620"/>
                </a:xfrm>
                <a:prstGeom prst="rect">
                  <a:avLst/>
                </a:prstGeom>
                <a:blipFill>
                  <a:blip r:embed="rId4"/>
                  <a:stretch>
                    <a:fillRect l="-21212" t="-39286" r="-34848" b="-2321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Agrupar 90"/>
          <p:cNvGrpSpPr/>
          <p:nvPr/>
        </p:nvGrpSpPr>
        <p:grpSpPr>
          <a:xfrm>
            <a:off x="7637715" y="794572"/>
            <a:ext cx="1309817" cy="870255"/>
            <a:chOff x="3696286" y="3432234"/>
            <a:chExt cx="1309817" cy="870255"/>
          </a:xfrm>
        </p:grpSpPr>
        <p:cxnSp>
          <p:nvCxnSpPr>
            <p:cNvPr id="80" name="Conector de Seta Reta 19"/>
            <p:cNvCxnSpPr/>
            <p:nvPr/>
          </p:nvCxnSpPr>
          <p:spPr>
            <a:xfrm flipH="1">
              <a:off x="3696286" y="3831173"/>
              <a:ext cx="60619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Elipse 80"/>
            <p:cNvSpPr/>
            <p:nvPr/>
          </p:nvSpPr>
          <p:spPr>
            <a:xfrm>
              <a:off x="4254822" y="3760268"/>
              <a:ext cx="119269" cy="141809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ixaDeTexto 85"/>
                <p:cNvSpPr txBox="1"/>
                <p:nvPr/>
              </p:nvSpPr>
              <p:spPr>
                <a:xfrm>
                  <a:off x="3822708" y="3432234"/>
                  <a:ext cx="401992" cy="3436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6" name="CaixaDeTexto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2708" y="3432234"/>
                  <a:ext cx="401992" cy="343620"/>
                </a:xfrm>
                <a:prstGeom prst="rect">
                  <a:avLst/>
                </a:prstGeom>
                <a:blipFill>
                  <a:blip r:embed="rId5"/>
                  <a:stretch>
                    <a:fillRect l="-21212" t="-36842" r="-34848" b="-228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ixaDeTexto 86"/>
                <p:cNvSpPr txBox="1"/>
                <p:nvPr/>
              </p:nvSpPr>
              <p:spPr>
                <a:xfrm>
                  <a:off x="4527067" y="3458152"/>
                  <a:ext cx="326060" cy="34362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87" name="CaixaDeTexto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7067" y="3458152"/>
                  <a:ext cx="326060" cy="343620"/>
                </a:xfrm>
                <a:prstGeom prst="rect">
                  <a:avLst/>
                </a:prstGeom>
                <a:blipFill>
                  <a:blip r:embed="rId6"/>
                  <a:stretch>
                    <a:fillRect l="-24074" t="-39286" r="-66667" b="-2321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Conector de Seta Reta 19"/>
            <p:cNvCxnSpPr/>
            <p:nvPr/>
          </p:nvCxnSpPr>
          <p:spPr>
            <a:xfrm>
              <a:off x="4374091" y="3835413"/>
              <a:ext cx="63201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CaixaDeTexto 89"/>
            <p:cNvSpPr txBox="1"/>
            <p:nvPr/>
          </p:nvSpPr>
          <p:spPr>
            <a:xfrm>
              <a:off x="4052682" y="3963935"/>
              <a:ext cx="6124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haste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aixaDeTexto 78"/>
              <p:cNvSpPr txBox="1"/>
              <p:nvPr/>
            </p:nvSpPr>
            <p:spPr>
              <a:xfrm>
                <a:off x="104961" y="1182666"/>
                <a:ext cx="2188038" cy="5917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9" name="CaixaDeTexto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1" y="1182666"/>
                <a:ext cx="2188038" cy="5917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CaixaDeTexto 93"/>
              <p:cNvSpPr txBox="1"/>
              <p:nvPr/>
            </p:nvSpPr>
            <p:spPr>
              <a:xfrm>
                <a:off x="104418" y="493961"/>
                <a:ext cx="2504853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4" name="CaixaDeTexto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8" y="493961"/>
                <a:ext cx="2504853" cy="6707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CaixaDeTexto 94"/>
              <p:cNvSpPr txBox="1"/>
              <p:nvPr/>
            </p:nvSpPr>
            <p:spPr>
              <a:xfrm>
                <a:off x="2912432" y="493960"/>
                <a:ext cx="2520818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5" name="CaixaDeTexto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432" y="493960"/>
                <a:ext cx="2520818" cy="6707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CaixaDeTexto 95"/>
          <p:cNvSpPr txBox="1"/>
          <p:nvPr/>
        </p:nvSpPr>
        <p:spPr>
          <a:xfrm>
            <a:off x="58702" y="41985"/>
            <a:ext cx="854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Considerando as forças externas: atrito, gravidade, etc.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135265" y="1839709"/>
                <a:ext cx="3328668" cy="6885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5" y="1839709"/>
                <a:ext cx="3328668" cy="6885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/>
              <p:cNvSpPr/>
              <p:nvPr/>
            </p:nvSpPr>
            <p:spPr>
              <a:xfrm>
                <a:off x="3444819" y="1966026"/>
                <a:ext cx="3475823" cy="435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𝑒𝑥𝑡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𝑒𝑥𝑡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Re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819" y="1966026"/>
                <a:ext cx="3475823" cy="435953"/>
              </a:xfrm>
              <a:prstGeom prst="rect">
                <a:avLst/>
              </a:prstGeom>
              <a:blipFill>
                <a:blip r:embed="rId11"/>
                <a:stretch>
                  <a:fillRect t="-19718" b="-84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466277" y="2660551"/>
                <a:ext cx="2503249" cy="437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𝑚𝑎𝑠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1(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pt-BR" dirty="0"/>
                  <a:t>  </a:t>
                </a:r>
                <a:r>
                  <a:rPr lang="pt-BR" dirty="0">
                    <a:sym typeface="Wingdings" panose="05000000000000000000" pitchFamily="2" charset="2"/>
                  </a:rPr>
                  <a:t></a:t>
                </a:r>
                <a:endParaRPr lang="pt-BR" dirty="0"/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77" y="2660551"/>
                <a:ext cx="2503249" cy="437812"/>
              </a:xfrm>
              <a:prstGeom prst="rect">
                <a:avLst/>
              </a:prstGeom>
              <a:blipFill>
                <a:blip r:embed="rId12"/>
                <a:stretch>
                  <a:fillRect t="-19444" r="-1217" b="-138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aixaDeTexto 97"/>
              <p:cNvSpPr txBox="1"/>
              <p:nvPr/>
            </p:nvSpPr>
            <p:spPr>
              <a:xfrm>
                <a:off x="2824418" y="2520506"/>
                <a:ext cx="2955489" cy="6478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8" name="CaixaDeTexto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418" y="2520506"/>
                <a:ext cx="2955489" cy="6478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Seta para a Direita 98"/>
          <p:cNvSpPr/>
          <p:nvPr/>
        </p:nvSpPr>
        <p:spPr>
          <a:xfrm>
            <a:off x="602228" y="3550508"/>
            <a:ext cx="516467" cy="210835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1378078" y="3381108"/>
                <a:ext cx="2848664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=(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78" y="3381108"/>
                <a:ext cx="2848664" cy="67076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/>
              <p:cNvSpPr/>
              <p:nvPr/>
            </p:nvSpPr>
            <p:spPr>
              <a:xfrm>
                <a:off x="4879935" y="3273320"/>
                <a:ext cx="1899751" cy="76309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nary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4" name="Retângu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935" y="3273320"/>
                <a:ext cx="1899751" cy="7630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ixaDeTexto 34"/>
          <p:cNvSpPr txBox="1"/>
          <p:nvPr/>
        </p:nvSpPr>
        <p:spPr>
          <a:xfrm>
            <a:off x="884810" y="4403767"/>
            <a:ext cx="358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Conceito abstrato que funciona.</a:t>
            </a:r>
          </a:p>
        </p:txBody>
      </p:sp>
      <p:grpSp>
        <p:nvGrpSpPr>
          <p:cNvPr id="37" name="Agrupar 36"/>
          <p:cNvGrpSpPr/>
          <p:nvPr/>
        </p:nvGrpSpPr>
        <p:grpSpPr>
          <a:xfrm>
            <a:off x="5424693" y="462224"/>
            <a:ext cx="1039026" cy="1435777"/>
            <a:chOff x="5424693" y="462224"/>
            <a:chExt cx="1039026" cy="1435777"/>
          </a:xfrm>
        </p:grpSpPr>
        <p:grpSp>
          <p:nvGrpSpPr>
            <p:cNvPr id="78" name="Agrupar 77"/>
            <p:cNvGrpSpPr/>
            <p:nvPr/>
          </p:nvGrpSpPr>
          <p:grpSpPr>
            <a:xfrm>
              <a:off x="5424693" y="462224"/>
              <a:ext cx="1039026" cy="1435777"/>
              <a:chOff x="1638459" y="3362870"/>
              <a:chExt cx="1039026" cy="1435777"/>
            </a:xfrm>
          </p:grpSpPr>
          <p:cxnSp>
            <p:nvCxnSpPr>
              <p:cNvPr id="60" name="Conector de Seta Reta 19"/>
              <p:cNvCxnSpPr/>
              <p:nvPr/>
            </p:nvCxnSpPr>
            <p:spPr>
              <a:xfrm>
                <a:off x="1993673" y="4046322"/>
                <a:ext cx="68381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Elipse 60"/>
              <p:cNvSpPr/>
              <p:nvPr/>
            </p:nvSpPr>
            <p:spPr>
              <a:xfrm>
                <a:off x="1896590" y="3975416"/>
                <a:ext cx="216000" cy="2160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1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CaixaDeTexto 61"/>
                  <p:cNvSpPr txBox="1"/>
                  <p:nvPr/>
                </p:nvSpPr>
                <p:spPr>
                  <a:xfrm>
                    <a:off x="2125330" y="3656015"/>
                    <a:ext cx="401992" cy="34362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62" name="CaixaDeTexto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5330" y="3656015"/>
                    <a:ext cx="401992" cy="3436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1212" t="-39286" r="-33333" b="-23214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CaixaDeTexto 63"/>
                  <p:cNvSpPr txBox="1"/>
                  <p:nvPr/>
                </p:nvSpPr>
                <p:spPr>
                  <a:xfrm>
                    <a:off x="1638459" y="3362870"/>
                    <a:ext cx="361701" cy="34259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64" name="CaixaDeTexto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8459" y="3362870"/>
                    <a:ext cx="361701" cy="34259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15254" b="-5357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5" name="Conector de Seta Reta 18"/>
              <p:cNvCxnSpPr/>
              <p:nvPr/>
            </p:nvCxnSpPr>
            <p:spPr>
              <a:xfrm flipH="1">
                <a:off x="1997163" y="4186647"/>
                <a:ext cx="0" cy="6120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de Seta Reta 18"/>
              <p:cNvCxnSpPr/>
              <p:nvPr/>
            </p:nvCxnSpPr>
            <p:spPr>
              <a:xfrm flipH="1" flipV="1">
                <a:off x="2007709" y="3384519"/>
                <a:ext cx="0" cy="612000"/>
              </a:xfrm>
              <a:prstGeom prst="straightConnector1">
                <a:avLst/>
              </a:prstGeom>
              <a:ln>
                <a:solidFill>
                  <a:schemeClr val="accent6"/>
                </a:solidFill>
                <a:headEnd type="none" w="lg" len="lg"/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tângulo 35"/>
                <p:cNvSpPr/>
                <p:nvPr/>
              </p:nvSpPr>
              <p:spPr>
                <a:xfrm>
                  <a:off x="5743774" y="1252157"/>
                  <a:ext cx="515076" cy="4349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6" name="Retângulo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774" y="1252157"/>
                  <a:ext cx="515076" cy="43492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o Explicativo em Elipse 1"/>
          <p:cNvSpPr/>
          <p:nvPr/>
        </p:nvSpPr>
        <p:spPr>
          <a:xfrm>
            <a:off x="4390768" y="4151321"/>
            <a:ext cx="4403788" cy="621778"/>
          </a:xfrm>
          <a:prstGeom prst="wedgeEllipseCallout">
            <a:avLst>
              <a:gd name="adj1" fmla="val -15586"/>
              <a:gd name="adj2" fmla="val -81913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2ª lei, com a força resultante aplicada no centro de massa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9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94" grpId="0"/>
      <p:bldP spid="95" grpId="0"/>
      <p:bldP spid="29" grpId="0"/>
      <p:bldP spid="30" grpId="0"/>
      <p:bldP spid="31" grpId="0"/>
      <p:bldP spid="98" grpId="0"/>
      <p:bldP spid="99" grpId="0" animBg="1"/>
      <p:bldP spid="32" grpId="0"/>
      <p:bldP spid="34" grpId="0" animBg="1"/>
      <p:bldP spid="35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8467"/>
            <a:ext cx="668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7.3 Sistema de múltiplas partículas (generalização)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94733" y="742851"/>
                <a:ext cx="252306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pt-BR" dirty="0"/>
                  <a:t>...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33" y="742851"/>
                <a:ext cx="2523067" cy="276999"/>
              </a:xfrm>
              <a:prstGeom prst="rect">
                <a:avLst/>
              </a:prstGeom>
              <a:blipFill>
                <a:blip r:embed="rId2"/>
                <a:stretch>
                  <a:fillRect l="-3382" t="-28889" b="-5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3217333" y="633897"/>
                <a:ext cx="3255956" cy="591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pt-BR" dirty="0"/>
                            <m:t>...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333" y="633897"/>
                <a:ext cx="3255956" cy="591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6972822" y="645448"/>
                <a:ext cx="1725408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822" y="645448"/>
                <a:ext cx="1725408" cy="670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/>
          <p:cNvSpPr txBox="1"/>
          <p:nvPr/>
        </p:nvSpPr>
        <p:spPr>
          <a:xfrm>
            <a:off x="-27330" y="2314098"/>
            <a:ext cx="223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3 dimensões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1984495" y="1317387"/>
                <a:ext cx="2188740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495" y="1317387"/>
                <a:ext cx="2188740" cy="6923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/>
              <p:cNvSpPr txBox="1"/>
              <p:nvPr/>
            </p:nvSpPr>
            <p:spPr>
              <a:xfrm>
                <a:off x="5169059" y="1664141"/>
                <a:ext cx="1803763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059" y="1664141"/>
                <a:ext cx="1803763" cy="7789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/>
              <p:cNvSpPr txBox="1"/>
              <p:nvPr/>
            </p:nvSpPr>
            <p:spPr>
              <a:xfrm>
                <a:off x="1998665" y="2113134"/>
                <a:ext cx="2160399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665" y="2113134"/>
                <a:ext cx="2160399" cy="6923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1976028" y="2918502"/>
                <a:ext cx="2155590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028" y="2918502"/>
                <a:ext cx="2155590" cy="6923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5169059" y="2609320"/>
                <a:ext cx="1814663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059" y="2609320"/>
                <a:ext cx="1814663" cy="7789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ixaDeTexto 14"/>
              <p:cNvSpPr txBox="1"/>
              <p:nvPr/>
            </p:nvSpPr>
            <p:spPr>
              <a:xfrm>
                <a:off x="46354" y="3915213"/>
                <a:ext cx="4961678" cy="596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160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pt-BR" sz="16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Lei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Newton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4" y="3915213"/>
                <a:ext cx="4961678" cy="5962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ixaDeTexto 15"/>
          <p:cNvSpPr txBox="1"/>
          <p:nvPr/>
        </p:nvSpPr>
        <p:spPr>
          <a:xfrm>
            <a:off x="5412129" y="3503845"/>
            <a:ext cx="2536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Forças internas são pares ação e reação e se cancelam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5623761" y="4090323"/>
                <a:ext cx="1699055" cy="67076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3761" y="4090323"/>
                <a:ext cx="1699055" cy="67076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have Esquerda 17"/>
          <p:cNvSpPr/>
          <p:nvPr/>
        </p:nvSpPr>
        <p:spPr>
          <a:xfrm>
            <a:off x="1625600" y="1481667"/>
            <a:ext cx="465667" cy="2065866"/>
          </a:xfrm>
          <a:prstGeom prst="leftBrac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964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1" grpId="0"/>
      <p:bldP spid="12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6583" y="17758"/>
            <a:ext cx="5321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Revisão dos conceitos : Lista 3 exercício 19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0" y="387090"/>
                <a:ext cx="6216116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600"/>
                  </a:spcAft>
                </a:pP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Um núcleo de massa 2 </a:t>
                </a: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velocidade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colide com um núcleo estacionário de massa 10 </a:t>
                </a: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Após a colisão, observa-se que o núcleo de massa 2</a:t>
                </a: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 uma velocidade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cuja direção é perpendicular à que ele tinha antes da colisão, e o núcleo de massa 10</a:t>
                </a:r>
                <a:r>
                  <a:rPr lang="pt-BR" sz="1600" i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tem velocidade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cuja direção faz um ângulo </a:t>
                </a:r>
                <a:r>
                  <a:rPr lang="pt-BR" sz="1600" dirty="0">
                    <a:solidFill>
                      <a:srgbClr val="0070C0"/>
                    </a:solidFill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com a direção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tal que </a:t>
                </a:r>
                <a:r>
                  <a:rPr lang="pt-BR" sz="16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sen</a:t>
                </a:r>
                <a:r>
                  <a:rPr lang="pt-BR" sz="16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1600" i="1" dirty="0">
                    <a:latin typeface="Symbol" panose="05050102010706020507" pitchFamily="18" charset="2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pt-BR" sz="16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3/5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7090"/>
                <a:ext cx="6216116" cy="1323439"/>
              </a:xfrm>
              <a:prstGeom prst="rect">
                <a:avLst/>
              </a:prstGeom>
              <a:blipFill>
                <a:blip r:embed="rId2"/>
                <a:stretch>
                  <a:fillRect l="-490" t="-3211" r="-490" b="-458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Agrupar 33"/>
          <p:cNvGrpSpPr/>
          <p:nvPr/>
        </p:nvGrpSpPr>
        <p:grpSpPr>
          <a:xfrm>
            <a:off x="6216116" y="420763"/>
            <a:ext cx="2826284" cy="955805"/>
            <a:chOff x="6216116" y="420763"/>
            <a:chExt cx="2826284" cy="955805"/>
          </a:xfrm>
        </p:grpSpPr>
        <p:cxnSp>
          <p:nvCxnSpPr>
            <p:cNvPr id="4" name="Conector reto 3"/>
            <p:cNvCxnSpPr/>
            <p:nvPr/>
          </p:nvCxnSpPr>
          <p:spPr>
            <a:xfrm flipV="1">
              <a:off x="6596854" y="553759"/>
              <a:ext cx="2" cy="534704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6596854" y="1088463"/>
              <a:ext cx="2445546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6216116" y="420763"/>
                  <a:ext cx="2754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6116" y="420763"/>
                  <a:ext cx="275401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11111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8655504" y="1007236"/>
                  <a:ext cx="3720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5504" y="1007236"/>
                  <a:ext cx="37203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onector de Seta Reta 18"/>
            <p:cNvCxnSpPr/>
            <p:nvPr/>
          </p:nvCxnSpPr>
          <p:spPr>
            <a:xfrm>
              <a:off x="7055568" y="879399"/>
              <a:ext cx="640632" cy="9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6688609" y="549936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8609" y="549936"/>
                  <a:ext cx="661987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9174" t="-33333" r="-2752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7" name="Agrupar 26"/>
            <p:cNvGrpSpPr/>
            <p:nvPr/>
          </p:nvGrpSpPr>
          <p:grpSpPr>
            <a:xfrm>
              <a:off x="6741174" y="740899"/>
              <a:ext cx="451674" cy="276999"/>
              <a:chOff x="6741174" y="716184"/>
              <a:chExt cx="451674" cy="276999"/>
            </a:xfrm>
          </p:grpSpPr>
          <p:sp>
            <p:nvSpPr>
              <p:cNvPr id="24" name="Elipse 23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CaixaDeTexto 24"/>
              <p:cNvSpPr txBox="1"/>
              <p:nvPr/>
            </p:nvSpPr>
            <p:spPr>
              <a:xfrm>
                <a:off x="6741174" y="716184"/>
                <a:ext cx="451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</a:t>
                </a:r>
              </a:p>
            </p:txBody>
          </p:sp>
        </p:grpSp>
        <p:grpSp>
          <p:nvGrpSpPr>
            <p:cNvPr id="28" name="Agrupar 27"/>
            <p:cNvGrpSpPr/>
            <p:nvPr/>
          </p:nvGrpSpPr>
          <p:grpSpPr>
            <a:xfrm>
              <a:off x="8161899" y="742645"/>
              <a:ext cx="451674" cy="246221"/>
              <a:chOff x="6724643" y="728592"/>
              <a:chExt cx="451674" cy="246221"/>
            </a:xfrm>
          </p:grpSpPr>
          <p:sp>
            <p:nvSpPr>
              <p:cNvPr id="29" name="Elipse 28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6724643" y="728592"/>
                <a:ext cx="4516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CaixaDeTexto 30"/>
                <p:cNvSpPr txBox="1"/>
                <p:nvPr/>
              </p:nvSpPr>
              <p:spPr>
                <a:xfrm>
                  <a:off x="8042132" y="556774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|=0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1" name="CaixaDeTexto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132" y="556774"/>
                  <a:ext cx="661987" cy="215444"/>
                </a:xfrm>
                <a:prstGeom prst="rect">
                  <a:avLst/>
                </a:prstGeom>
                <a:blipFill>
                  <a:blip r:embed="rId6"/>
                  <a:stretch>
                    <a:fillRect l="-9174" t="-33333" r="-5505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6251512" y="1306922"/>
                <a:ext cx="2754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512" y="1306922"/>
                <a:ext cx="275401" cy="369332"/>
              </a:xfrm>
              <a:prstGeom prst="rect">
                <a:avLst/>
              </a:prstGeom>
              <a:blipFill>
                <a:blip r:embed="rId7"/>
                <a:stretch>
                  <a:fillRect r="-11111"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Agrupar 56"/>
          <p:cNvGrpSpPr/>
          <p:nvPr/>
        </p:nvGrpSpPr>
        <p:grpSpPr>
          <a:xfrm>
            <a:off x="6632250" y="1165272"/>
            <a:ext cx="2445546" cy="1231014"/>
            <a:chOff x="6632250" y="1165272"/>
            <a:chExt cx="2445546" cy="1231014"/>
          </a:xfrm>
        </p:grpSpPr>
        <p:cxnSp>
          <p:nvCxnSpPr>
            <p:cNvPr id="36" name="Conector reto 35"/>
            <p:cNvCxnSpPr/>
            <p:nvPr/>
          </p:nvCxnSpPr>
          <p:spPr>
            <a:xfrm flipV="1">
              <a:off x="6632250" y="1439918"/>
              <a:ext cx="2" cy="534704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>
              <a:off x="6632250" y="1974622"/>
              <a:ext cx="2445546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8690900" y="1895731"/>
                  <a:ext cx="3720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0900" y="1895731"/>
                  <a:ext cx="37203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Conector de Seta Reta 39"/>
            <p:cNvCxnSpPr/>
            <p:nvPr/>
          </p:nvCxnSpPr>
          <p:spPr>
            <a:xfrm>
              <a:off x="7777459" y="1966006"/>
              <a:ext cx="742745" cy="430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Agrupar 41"/>
            <p:cNvGrpSpPr/>
            <p:nvPr/>
          </p:nvGrpSpPr>
          <p:grpSpPr>
            <a:xfrm>
              <a:off x="7612679" y="1854756"/>
              <a:ext cx="451674" cy="246221"/>
              <a:chOff x="6735509" y="728207"/>
              <a:chExt cx="451674" cy="246221"/>
            </a:xfrm>
          </p:grpSpPr>
          <p:sp>
            <p:nvSpPr>
              <p:cNvPr id="47" name="Elipse 46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CaixaDeTexto 47"/>
              <p:cNvSpPr txBox="1"/>
              <p:nvPr/>
            </p:nvSpPr>
            <p:spPr>
              <a:xfrm>
                <a:off x="6735509" y="728207"/>
                <a:ext cx="4516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</a:t>
                </a:r>
              </a:p>
            </p:txBody>
          </p:sp>
        </p:grpSp>
        <p:grpSp>
          <p:nvGrpSpPr>
            <p:cNvPr id="43" name="Agrupar 42"/>
            <p:cNvGrpSpPr/>
            <p:nvPr/>
          </p:nvGrpSpPr>
          <p:grpSpPr>
            <a:xfrm>
              <a:off x="7629186" y="1531639"/>
              <a:ext cx="451674" cy="276999"/>
              <a:chOff x="6756544" y="710069"/>
              <a:chExt cx="451674" cy="276999"/>
            </a:xfrm>
          </p:grpSpPr>
          <p:sp>
            <p:nvSpPr>
              <p:cNvPr id="45" name="Elipse 44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CaixaDeTexto 45"/>
              <p:cNvSpPr txBox="1"/>
              <p:nvPr/>
            </p:nvSpPr>
            <p:spPr>
              <a:xfrm>
                <a:off x="6756544" y="710069"/>
                <a:ext cx="451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</a:t>
                </a:r>
              </a:p>
            </p:txBody>
          </p:sp>
        </p:grpSp>
        <p:cxnSp>
          <p:nvCxnSpPr>
            <p:cNvPr id="50" name="Conector de Seta Reta 49"/>
            <p:cNvCxnSpPr/>
            <p:nvPr/>
          </p:nvCxnSpPr>
          <p:spPr>
            <a:xfrm flipH="1" flipV="1">
              <a:off x="7798773" y="1165272"/>
              <a:ext cx="4804" cy="4471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rco 51"/>
            <p:cNvSpPr/>
            <p:nvPr/>
          </p:nvSpPr>
          <p:spPr>
            <a:xfrm rot="4187586">
              <a:off x="7941666" y="1895945"/>
              <a:ext cx="298450" cy="299057"/>
            </a:xfrm>
            <a:prstGeom prst="arc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/>
                <p:cNvSpPr txBox="1"/>
                <p:nvPr/>
              </p:nvSpPr>
              <p:spPr>
                <a:xfrm>
                  <a:off x="8262714" y="1975385"/>
                  <a:ext cx="2006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3" name="CaixaDeTexto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2714" y="1975385"/>
                  <a:ext cx="20069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4242" r="-21212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ixaDeTexto 53"/>
                <p:cNvSpPr txBox="1"/>
                <p:nvPr/>
              </p:nvSpPr>
              <p:spPr>
                <a:xfrm>
                  <a:off x="7493850" y="2151660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54" name="CaixaDeTexto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3850" y="2151660"/>
                  <a:ext cx="661987" cy="215444"/>
                </a:xfrm>
                <a:prstGeom prst="rect">
                  <a:avLst/>
                </a:prstGeom>
                <a:blipFill>
                  <a:blip r:embed="rId10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/>
                <p:cNvSpPr txBox="1"/>
                <p:nvPr/>
              </p:nvSpPr>
              <p:spPr>
                <a:xfrm>
                  <a:off x="7746164" y="1328774"/>
                  <a:ext cx="415735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56" name="CaixaDeTexto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6164" y="1328774"/>
                  <a:ext cx="415735" cy="215444"/>
                </a:xfrm>
                <a:prstGeom prst="rect">
                  <a:avLst/>
                </a:prstGeom>
                <a:blipFill>
                  <a:blip r:embed="rId11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CaixaDeTexto 57"/>
          <p:cNvSpPr txBox="1"/>
          <p:nvPr/>
        </p:nvSpPr>
        <p:spPr>
          <a:xfrm>
            <a:off x="6740613" y="1473785"/>
            <a:ext cx="87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Depois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6488497" y="237400"/>
            <a:ext cx="11241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34CEEBDA-547E-405B-B24E-DC7A5C07D841}"/>
              </a:ext>
            </a:extLst>
          </p:cNvPr>
          <p:cNvGrpSpPr/>
          <p:nvPr/>
        </p:nvGrpSpPr>
        <p:grpSpPr>
          <a:xfrm>
            <a:off x="56671" y="1583914"/>
            <a:ext cx="6126709" cy="601831"/>
            <a:chOff x="56671" y="1583914"/>
            <a:chExt cx="6126709" cy="601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aixaDeTexto 61"/>
                <p:cNvSpPr txBox="1"/>
                <p:nvPr/>
              </p:nvSpPr>
              <p:spPr>
                <a:xfrm>
                  <a:off x="56671" y="1761719"/>
                  <a:ext cx="170117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 sz="1600">
                                <a:latin typeface="Cambria Math" panose="02040503050406030204" pitchFamily="18" charset="0"/>
                              </a:rPr>
                              <m:t>sen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2" name="CaixaDeTexto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71" y="1761719"/>
                  <a:ext cx="1701171" cy="246221"/>
                </a:xfrm>
                <a:prstGeom prst="rect">
                  <a:avLst/>
                </a:prstGeom>
                <a:blipFill>
                  <a:blip r:embed="rId12"/>
                  <a:stretch>
                    <a:fillRect l="-1075" r="-2151" b="-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aixaDeTexto 62"/>
                <p:cNvSpPr txBox="1"/>
                <p:nvPr/>
              </p:nvSpPr>
              <p:spPr>
                <a:xfrm>
                  <a:off x="2195435" y="1583914"/>
                  <a:ext cx="1627625" cy="6018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=1−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3" name="CaixaDeTexto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435" y="1583914"/>
                  <a:ext cx="1627625" cy="60183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ixaDeTexto 63"/>
                <p:cNvSpPr txBox="1"/>
                <p:nvPr/>
              </p:nvSpPr>
              <p:spPr>
                <a:xfrm>
                  <a:off x="5312629" y="1653965"/>
                  <a:ext cx="870751" cy="4617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4" name="CaixaDeTexto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2629" y="1653965"/>
                  <a:ext cx="870751" cy="4617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CaixaDeTexto 64"/>
                <p:cNvSpPr txBox="1"/>
                <p:nvPr/>
              </p:nvSpPr>
              <p:spPr>
                <a:xfrm>
                  <a:off x="3978620" y="1653516"/>
                  <a:ext cx="1082155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pt-BR" sz="160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5" name="CaixaDeTexto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8620" y="1653516"/>
                  <a:ext cx="1082155" cy="46262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/>
              <p:cNvSpPr/>
              <p:nvPr/>
            </p:nvSpPr>
            <p:spPr>
              <a:xfrm>
                <a:off x="4105" y="2169142"/>
                <a:ext cx="33993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 hangingPunct="0">
                  <a:spcAft>
                    <a:spcPts val="600"/>
                  </a:spcAft>
                </a:pPr>
                <a:r>
                  <a:rPr lang="pt-BR" sz="16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Determine</a:t>
                </a:r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as magnitudes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6" name="Retângulo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" y="2169142"/>
                <a:ext cx="3399392" cy="338554"/>
              </a:xfrm>
              <a:prstGeom prst="rect">
                <a:avLst/>
              </a:prstGeom>
              <a:blipFill>
                <a:blip r:embed="rId16"/>
                <a:stretch>
                  <a:fillRect l="-1077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3745041" y="2216325"/>
                <a:ext cx="1524841" cy="301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pt-BR" sz="1600" dirty="0"/>
                  <a:t>Colisão </a:t>
                </a:r>
                <a:r>
                  <a:rPr lang="pt-BR" sz="16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041" y="2216325"/>
                <a:ext cx="1524841" cy="301557"/>
              </a:xfrm>
              <a:prstGeom prst="rect">
                <a:avLst/>
              </a:prstGeom>
              <a:blipFill>
                <a:blip r:embed="rId17"/>
                <a:stretch>
                  <a:fillRect l="-8000" t="-32653" r="-17200" b="-346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Agrupar 15">
            <a:extLst>
              <a:ext uri="{FF2B5EF4-FFF2-40B4-BE49-F238E27FC236}">
                <a16:creationId xmlns:a16="http://schemas.microsoft.com/office/drawing/2014/main" id="{097BCB03-9381-458F-A5F8-DC672287A114}"/>
              </a:ext>
            </a:extLst>
          </p:cNvPr>
          <p:cNvGrpSpPr/>
          <p:nvPr/>
        </p:nvGrpSpPr>
        <p:grpSpPr>
          <a:xfrm>
            <a:off x="56671" y="2601244"/>
            <a:ext cx="8770917" cy="261083"/>
            <a:chOff x="56671" y="2601244"/>
            <a:chExt cx="8770917" cy="2610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aixaDeTexto 66"/>
                <p:cNvSpPr txBox="1"/>
                <p:nvPr/>
              </p:nvSpPr>
              <p:spPr>
                <a:xfrm>
                  <a:off x="56671" y="2616106"/>
                  <a:ext cx="124373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Na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dire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: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7" name="CaixaDeTexto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71" y="2616106"/>
                  <a:ext cx="1243738" cy="246221"/>
                </a:xfrm>
                <a:prstGeom prst="rect">
                  <a:avLst/>
                </a:prstGeom>
                <a:blipFill>
                  <a:blip r:embed="rId18"/>
                  <a:stretch>
                    <a:fillRect l="-2941" b="-3170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CaixaDeTexto 69"/>
                <p:cNvSpPr txBox="1"/>
                <p:nvPr/>
              </p:nvSpPr>
              <p:spPr>
                <a:xfrm>
                  <a:off x="1796869" y="2613511"/>
                  <a:ext cx="305564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0" name="CaixaDeTexto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6869" y="2613511"/>
                  <a:ext cx="3055645" cy="246221"/>
                </a:xfrm>
                <a:prstGeom prst="rect">
                  <a:avLst/>
                </a:prstGeom>
                <a:blipFill>
                  <a:blip r:embed="rId19"/>
                  <a:stretch>
                    <a:fillRect l="-599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CaixaDeTexto 70"/>
                <p:cNvSpPr txBox="1"/>
                <p:nvPr/>
              </p:nvSpPr>
              <p:spPr>
                <a:xfrm>
                  <a:off x="4929085" y="2601244"/>
                  <a:ext cx="389850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1" name="CaixaDeTexto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9085" y="2601244"/>
                  <a:ext cx="3898503" cy="246221"/>
                </a:xfrm>
                <a:prstGeom prst="rect">
                  <a:avLst/>
                </a:prstGeom>
                <a:blipFill>
                  <a:blip r:embed="rId20"/>
                  <a:stretch>
                    <a:fillRect l="-782" r="-782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37093A5-60F1-4EDE-A39F-B9AAA84570EA}"/>
              </a:ext>
            </a:extLst>
          </p:cNvPr>
          <p:cNvGrpSpPr/>
          <p:nvPr/>
        </p:nvGrpSpPr>
        <p:grpSpPr>
          <a:xfrm>
            <a:off x="56671" y="3499239"/>
            <a:ext cx="7642702" cy="265650"/>
            <a:chOff x="56671" y="3499239"/>
            <a:chExt cx="7642702" cy="2656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aixaDeTexto 80"/>
                <p:cNvSpPr txBox="1"/>
                <p:nvPr/>
              </p:nvSpPr>
              <p:spPr>
                <a:xfrm>
                  <a:off x="56671" y="3508954"/>
                  <a:ext cx="124745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Na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dire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çã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: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1" name="CaixaDeTexto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71" y="3508954"/>
                  <a:ext cx="1247457" cy="246221"/>
                </a:xfrm>
                <a:prstGeom prst="rect">
                  <a:avLst/>
                </a:prstGeom>
                <a:blipFill>
                  <a:blip r:embed="rId21"/>
                  <a:stretch>
                    <a:fillRect l="-2927" b="-3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CaixaDeTexto 81"/>
                <p:cNvSpPr txBox="1"/>
                <p:nvPr/>
              </p:nvSpPr>
              <p:spPr>
                <a:xfrm>
                  <a:off x="1798759" y="3499239"/>
                  <a:ext cx="3279231" cy="265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2" name="CaixaDeTexto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8759" y="3499239"/>
                  <a:ext cx="3279231" cy="265650"/>
                </a:xfrm>
                <a:prstGeom prst="rect">
                  <a:avLst/>
                </a:prstGeom>
                <a:blipFill>
                  <a:blip r:embed="rId22"/>
                  <a:stretch>
                    <a:fillRect l="-743" r="-929" b="-2045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CaixaDeTexto 82"/>
                <p:cNvSpPr txBox="1"/>
                <p:nvPr/>
              </p:nvSpPr>
              <p:spPr>
                <a:xfrm>
                  <a:off x="5296407" y="3508954"/>
                  <a:ext cx="240296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3" name="CaixaDeTexto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6407" y="3508954"/>
                  <a:ext cx="2402966" cy="246221"/>
                </a:xfrm>
                <a:prstGeom prst="rect">
                  <a:avLst/>
                </a:prstGeom>
                <a:blipFill>
                  <a:blip r:embed="rId23"/>
                  <a:stretch>
                    <a:fillRect l="-1269" r="-1015" b="-1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DBA488F7-6A30-46FC-9959-2A33ED0471A0}"/>
              </a:ext>
            </a:extLst>
          </p:cNvPr>
          <p:cNvGrpSpPr/>
          <p:nvPr/>
        </p:nvGrpSpPr>
        <p:grpSpPr>
          <a:xfrm>
            <a:off x="6225971" y="2182438"/>
            <a:ext cx="1238813" cy="710667"/>
            <a:chOff x="6225971" y="2182438"/>
            <a:chExt cx="1238813" cy="710667"/>
          </a:xfrm>
        </p:grpSpPr>
        <p:cxnSp>
          <p:nvCxnSpPr>
            <p:cNvPr id="75" name="Conector de Seta Reta 74"/>
            <p:cNvCxnSpPr>
              <a:cxnSpLocks/>
            </p:cNvCxnSpPr>
            <p:nvPr/>
          </p:nvCxnSpPr>
          <p:spPr>
            <a:xfrm flipV="1">
              <a:off x="6225971" y="2483421"/>
              <a:ext cx="282383" cy="40968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de Seta Reta 75"/>
            <p:cNvCxnSpPr>
              <a:cxnSpLocks/>
            </p:cNvCxnSpPr>
            <p:nvPr/>
          </p:nvCxnSpPr>
          <p:spPr>
            <a:xfrm flipV="1">
              <a:off x="7051752" y="2551932"/>
              <a:ext cx="251092" cy="3411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CCDB4E4C-BD48-4844-9471-D7E744100F16}"/>
                </a:ext>
              </a:extLst>
            </p:cNvPr>
            <p:cNvSpPr txBox="1"/>
            <p:nvPr/>
          </p:nvSpPr>
          <p:spPr>
            <a:xfrm>
              <a:off x="6316211" y="2182438"/>
              <a:ext cx="272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0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22E8B092-D65D-460D-9F7A-81A37876A1CF}"/>
                </a:ext>
              </a:extLst>
            </p:cNvPr>
            <p:cNvSpPr txBox="1"/>
            <p:nvPr/>
          </p:nvSpPr>
          <p:spPr>
            <a:xfrm>
              <a:off x="7156473" y="2252015"/>
              <a:ext cx="308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0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85D774DD-362D-44B7-8290-0BF605295A73}"/>
              </a:ext>
            </a:extLst>
          </p:cNvPr>
          <p:cNvGrpSpPr/>
          <p:nvPr/>
        </p:nvGrpSpPr>
        <p:grpSpPr>
          <a:xfrm>
            <a:off x="32818" y="2963600"/>
            <a:ext cx="7678187" cy="467629"/>
            <a:chOff x="32818" y="2963600"/>
            <a:chExt cx="7678187" cy="4676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CaixaDeTexto 76"/>
                <p:cNvSpPr txBox="1"/>
                <p:nvPr/>
              </p:nvSpPr>
              <p:spPr>
                <a:xfrm>
                  <a:off x="2065290" y="2966550"/>
                  <a:ext cx="1802545" cy="4617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7" name="CaixaDeTexto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5290" y="2966550"/>
                  <a:ext cx="1802545" cy="46172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CaixaDeTexto 77"/>
                <p:cNvSpPr txBox="1"/>
                <p:nvPr/>
              </p:nvSpPr>
              <p:spPr>
                <a:xfrm>
                  <a:off x="4002381" y="2963600"/>
                  <a:ext cx="1135054" cy="4676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8" name="CaixaDeTexto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2381" y="2963600"/>
                  <a:ext cx="1135054" cy="467629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CaixaDeTexto 78"/>
                <p:cNvSpPr txBox="1"/>
                <p:nvPr/>
              </p:nvSpPr>
              <p:spPr>
                <a:xfrm>
                  <a:off x="5468119" y="2987132"/>
                  <a:ext cx="655949" cy="4205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9" name="CaixaDeTexto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8119" y="2987132"/>
                  <a:ext cx="655949" cy="420564"/>
                </a:xfrm>
                <a:prstGeom prst="rect">
                  <a:avLst/>
                </a:prstGeom>
                <a:blipFill>
                  <a:blip r:embed="rId26"/>
                  <a:stretch>
                    <a:fillRect l="-2778" r="-4630" b="-1594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CaixaDeTexto 79"/>
                <p:cNvSpPr txBox="1"/>
                <p:nvPr/>
              </p:nvSpPr>
              <p:spPr>
                <a:xfrm>
                  <a:off x="6688609" y="3033331"/>
                  <a:ext cx="1022396" cy="328167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pt-BR" sz="1600" dirty="0"/>
                    <a:t>  (1)</a:t>
                  </a:r>
                </a:p>
              </p:txBody>
            </p:sp>
          </mc:Choice>
          <mc:Fallback xmlns="">
            <p:sp>
              <p:nvSpPr>
                <p:cNvPr id="80" name="CaixaDeTexto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8609" y="3033331"/>
                  <a:ext cx="1022396" cy="328167"/>
                </a:xfrm>
                <a:prstGeom prst="rect">
                  <a:avLst/>
                </a:prstGeom>
                <a:blipFill>
                  <a:blip r:embed="rId27"/>
                  <a:stretch>
                    <a:fillRect l="-8929" t="-9434" r="-11310" b="-2452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FEFFF2EB-3794-4197-A075-88E91A7BD552}"/>
                    </a:ext>
                  </a:extLst>
                </p:cNvPr>
                <p:cNvSpPr txBox="1"/>
                <p:nvPr/>
              </p:nvSpPr>
              <p:spPr>
                <a:xfrm>
                  <a:off x="32818" y="3012748"/>
                  <a:ext cx="20031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/>
                    <a:t>Como</a:t>
                  </a:r>
                  <a:r>
                    <a:rPr lang="pt-BR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pt-BR" dirty="0"/>
                    <a:t> </a:t>
                  </a:r>
                </a:p>
              </p:txBody>
            </p:sp>
          </mc:Choice>
          <mc:Fallback xmlns="">
            <p:sp>
              <p:nvSpPr>
                <p:cNvPr id="10" name="CaixaDeTexto 9">
                  <a:extLst>
                    <a:ext uri="{FF2B5EF4-FFF2-40B4-BE49-F238E27FC236}">
                      <a16:creationId xmlns:a16="http://schemas.microsoft.com/office/drawing/2014/main" id="{FEFFF2EB-3794-4197-A075-88E91A7BD5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18" y="3012748"/>
                  <a:ext cx="2003108" cy="369332"/>
                </a:xfrm>
                <a:prstGeom prst="rect">
                  <a:avLst/>
                </a:prstGeom>
                <a:blipFill>
                  <a:blip r:embed="rId28"/>
                  <a:stretch>
                    <a:fillRect l="-1520" t="-6557" b="-180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7E71A9A6-193E-4F61-A0E8-0CBEAFF5E034}"/>
              </a:ext>
            </a:extLst>
          </p:cNvPr>
          <p:cNvGrpSpPr/>
          <p:nvPr/>
        </p:nvGrpSpPr>
        <p:grpSpPr>
          <a:xfrm>
            <a:off x="1703801" y="3733624"/>
            <a:ext cx="6241822" cy="558352"/>
            <a:chOff x="1703801" y="3733624"/>
            <a:chExt cx="6241822" cy="5583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CaixaDeTexto 83"/>
                <p:cNvSpPr txBox="1"/>
                <p:nvPr/>
              </p:nvSpPr>
              <p:spPr>
                <a:xfrm>
                  <a:off x="1703801" y="3781230"/>
                  <a:ext cx="1775806" cy="46314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10 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sz="1600" i="0">
                                <a:latin typeface="Cambria Math" panose="02040503050406030204" pitchFamily="18" charset="0"/>
                              </a:rPr>
                              <m:t>sen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m:rPr>
                                <m:nor/>
                              </m:rPr>
                              <a:rPr lang="pt-BR" sz="1600" dirty="0"/>
                              <m:t> 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4" name="CaixaDeTexto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3801" y="3781230"/>
                  <a:ext cx="1775806" cy="46314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CaixaDeTexto 85"/>
                <p:cNvSpPr txBox="1"/>
                <p:nvPr/>
              </p:nvSpPr>
              <p:spPr>
                <a:xfrm>
                  <a:off x="3501836" y="3781487"/>
                  <a:ext cx="1084528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=5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6" name="CaixaDeTexto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1836" y="3781487"/>
                  <a:ext cx="1084528" cy="462627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aixaDeTexto 86"/>
                <p:cNvSpPr txBox="1"/>
                <p:nvPr/>
              </p:nvSpPr>
              <p:spPr>
                <a:xfrm>
                  <a:off x="5773087" y="3782288"/>
                  <a:ext cx="787075" cy="4610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87" name="CaixaDeTexto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3087" y="3782288"/>
                  <a:ext cx="787075" cy="461024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CaixaDeTexto 87"/>
                <p:cNvSpPr txBox="1"/>
                <p:nvPr/>
              </p:nvSpPr>
              <p:spPr>
                <a:xfrm>
                  <a:off x="6732855" y="3838714"/>
                  <a:ext cx="1212768" cy="348172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|</m:t>
                          </m:r>
                          <m:acc>
                            <m:accPr>
                              <m:chr m:val="⃗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|=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pt-BR" sz="1600" dirty="0"/>
                    <a:t>  (2)</a:t>
                  </a:r>
                </a:p>
              </p:txBody>
            </p:sp>
          </mc:Choice>
          <mc:Fallback xmlns="">
            <p:sp>
              <p:nvSpPr>
                <p:cNvPr id="88" name="CaixaDeTexto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855" y="3838714"/>
                  <a:ext cx="1212768" cy="348172"/>
                </a:xfrm>
                <a:prstGeom prst="rect">
                  <a:avLst/>
                </a:prstGeom>
                <a:blipFill>
                  <a:blip r:embed="rId32"/>
                  <a:stretch>
                    <a:fillRect l="-4020" t="-3509" r="-9548" b="-2105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Seta: para a Direita 12">
              <a:extLst>
                <a:ext uri="{FF2B5EF4-FFF2-40B4-BE49-F238E27FC236}">
                  <a16:creationId xmlns:a16="http://schemas.microsoft.com/office/drawing/2014/main" id="{D26D1B67-2D47-4650-BCC6-D5EB6E1EE387}"/>
                </a:ext>
              </a:extLst>
            </p:cNvPr>
            <p:cNvSpPr/>
            <p:nvPr/>
          </p:nvSpPr>
          <p:spPr>
            <a:xfrm>
              <a:off x="4706681" y="3733624"/>
              <a:ext cx="957714" cy="558352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eq. (1)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7AD3F9F4-71AE-477E-AD9E-FB550D4698DE}"/>
              </a:ext>
            </a:extLst>
          </p:cNvPr>
          <p:cNvGrpSpPr/>
          <p:nvPr/>
        </p:nvGrpSpPr>
        <p:grpSpPr>
          <a:xfrm>
            <a:off x="5903" y="4291976"/>
            <a:ext cx="9021640" cy="584775"/>
            <a:chOff x="5903" y="4291976"/>
            <a:chExt cx="9021640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aixaDeTexto 59"/>
                <p:cNvSpPr txBox="1"/>
                <p:nvPr/>
              </p:nvSpPr>
              <p:spPr>
                <a:xfrm>
                  <a:off x="8118961" y="4353851"/>
                  <a:ext cx="908582" cy="46102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0" name="CaixaDeTexto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8961" y="4353851"/>
                  <a:ext cx="908582" cy="461024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/>
                <p:cNvSpPr txBox="1"/>
                <p:nvPr/>
              </p:nvSpPr>
              <p:spPr>
                <a:xfrm>
                  <a:off x="4638733" y="4353050"/>
                  <a:ext cx="1750479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1" name="CaixaDe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8733" y="4353050"/>
                  <a:ext cx="1750479" cy="46262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CaixaDeTexto 68"/>
                <p:cNvSpPr txBox="1"/>
                <p:nvPr/>
              </p:nvSpPr>
              <p:spPr>
                <a:xfrm>
                  <a:off x="1846524" y="4461253"/>
                  <a:ext cx="26245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-BR" sz="16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func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sen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9" name="CaixaDeTexto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6524" y="4461253"/>
                  <a:ext cx="2624565" cy="246221"/>
                </a:xfrm>
                <a:prstGeom prst="rect">
                  <a:avLst/>
                </a:prstGeom>
                <a:blipFill>
                  <a:blip r:embed="rId35"/>
                  <a:stretch>
                    <a:fillRect l="-930" t="-40000" r="-12558" b="-3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aixaDeTexto 71"/>
                <p:cNvSpPr txBox="1"/>
                <p:nvPr/>
              </p:nvSpPr>
              <p:spPr>
                <a:xfrm>
                  <a:off x="6488497" y="4353050"/>
                  <a:ext cx="1512209" cy="462627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2" name="CaixaDeTexto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8497" y="4353050"/>
                  <a:ext cx="1512209" cy="462627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9F0662D8-5667-4737-AFFA-10EA687A2ACE}"/>
                </a:ext>
              </a:extLst>
            </p:cNvPr>
            <p:cNvSpPr txBox="1"/>
            <p:nvPr/>
          </p:nvSpPr>
          <p:spPr>
            <a:xfrm>
              <a:off x="5903" y="4291976"/>
              <a:ext cx="18447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Vamos precisar dos vetores adiante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62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8" grpId="0"/>
      <p:bldP spid="59" grpId="0" animBg="1"/>
      <p:bldP spid="66" grpId="0"/>
      <p:bldP spid="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4667" y="25400"/>
            <a:ext cx="306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Movimento de Translação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3999" y="651934"/>
            <a:ext cx="5178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 a massa concentrada no centro de massa. 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força externa total está aplicada nesse ponto (ABSTRATO)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601133" y="1828800"/>
                <a:ext cx="1551770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Se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33" y="1828800"/>
                <a:ext cx="1551770" cy="670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2440641" y="1942644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Centro de Massa se move com velocidade constante !!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377018" y="4148024"/>
            <a:ext cx="50399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Faremos agora os exercícios 1 e 2 da Lista 4</a:t>
            </a:r>
          </a:p>
        </p:txBody>
      </p:sp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C9A2679A-D072-4DF9-9370-4E6C94CF7F35}"/>
              </a:ext>
            </a:extLst>
          </p:cNvPr>
          <p:cNvSpPr/>
          <p:nvPr/>
        </p:nvSpPr>
        <p:spPr>
          <a:xfrm>
            <a:off x="5234640" y="394732"/>
            <a:ext cx="3767119" cy="1547911"/>
          </a:xfrm>
          <a:prstGeom prst="wedgeEllipseCallout">
            <a:avLst>
              <a:gd name="adj1" fmla="val -59462"/>
              <a:gd name="adj2" fmla="val -11245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isso, não importa onde se desenha a força no diagrama de corpo livre para a translação – 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é assim na ROTAÇÃO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657317" y="2579174"/>
            <a:ext cx="64793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 lei é vetorial, assim uma componente da velocidade pode ser constante enquanto outra muda. </a:t>
            </a:r>
          </a:p>
          <a:p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Exemplos:  Martelo jogado para cima em rotação, trajetória de uma bomba que explode em vários pedaços, Sistema Terra-Lua,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708" y="0"/>
            <a:ext cx="77346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solidFill>
                  <a:srgbClr val="0070C0"/>
                </a:solidFill>
              </a:rPr>
              <a:t>Lista 4 Ex. 1: centro de massa de um sistema de 2 partículas</a:t>
            </a:r>
            <a:endParaRPr lang="en-US" sz="2100" dirty="0">
              <a:solidFill>
                <a:srgbClr val="0070C0"/>
              </a:solidFill>
            </a:endParaRPr>
          </a:p>
        </p:txBody>
      </p:sp>
      <p:grpSp>
        <p:nvGrpSpPr>
          <p:cNvPr id="34" name="Agrupar 33"/>
          <p:cNvGrpSpPr/>
          <p:nvPr/>
        </p:nvGrpSpPr>
        <p:grpSpPr>
          <a:xfrm>
            <a:off x="6046120" y="687177"/>
            <a:ext cx="2920471" cy="1012620"/>
            <a:chOff x="6046120" y="687177"/>
            <a:chExt cx="2920471" cy="1012620"/>
          </a:xfrm>
        </p:grpSpPr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244759" y="1362278"/>
              <a:ext cx="2721832" cy="3375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  0          1          2          3          4          5        </a:t>
              </a:r>
              <a:r>
                <a:rPr kumimoji="0" lang="pt-BR" altLang="pt-BR" sz="11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x </a:t>
              </a:r>
              <a:r>
                <a:rPr kumimoji="0" lang="pt-BR" altLang="pt-BR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(m)</a:t>
              </a:r>
              <a:endPara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3" name="Agrupar 32"/>
            <p:cNvGrpSpPr/>
            <p:nvPr/>
          </p:nvGrpSpPr>
          <p:grpSpPr>
            <a:xfrm>
              <a:off x="6046120" y="687177"/>
              <a:ext cx="2920470" cy="675102"/>
              <a:chOff x="5656856" y="1362279"/>
              <a:chExt cx="2920470" cy="675102"/>
            </a:xfrm>
          </p:grpSpPr>
          <p:grpSp>
            <p:nvGrpSpPr>
              <p:cNvPr id="32" name="Agrupar 31"/>
              <p:cNvGrpSpPr/>
              <p:nvPr/>
            </p:nvGrpSpPr>
            <p:grpSpPr>
              <a:xfrm>
                <a:off x="5656856" y="1809222"/>
                <a:ext cx="2920470" cy="228159"/>
                <a:chOff x="5656856" y="1809222"/>
                <a:chExt cx="2920470" cy="228159"/>
              </a:xfrm>
            </p:grpSpPr>
            <p:cxnSp>
              <p:nvCxnSpPr>
                <p:cNvPr id="4101" name="AutoShape 5"/>
                <p:cNvCxnSpPr>
                  <a:cxnSpLocks noChangeShapeType="1"/>
                </p:cNvCxnSpPr>
                <p:nvPr/>
              </p:nvCxnSpPr>
              <p:spPr bwMode="auto">
                <a:xfrm flipV="1">
                  <a:off x="5656856" y="1917426"/>
                  <a:ext cx="2920470" cy="31750"/>
                </a:xfrm>
                <a:prstGeom prst="straightConnector1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" name="Oval 6"/>
                <p:cNvSpPr>
                  <a:spLocks noChangeArrowheads="1"/>
                </p:cNvSpPr>
                <p:nvPr/>
              </p:nvSpPr>
              <p:spPr bwMode="auto">
                <a:xfrm>
                  <a:off x="6289225" y="1887679"/>
                  <a:ext cx="101447" cy="83503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sp>
              <p:nvSpPr>
                <p:cNvPr id="8" name="Oval 7"/>
                <p:cNvSpPr>
                  <a:spLocks noChangeArrowheads="1"/>
                </p:cNvSpPr>
                <p:nvPr/>
              </p:nvSpPr>
              <p:spPr bwMode="auto">
                <a:xfrm>
                  <a:off x="6641797" y="1840785"/>
                  <a:ext cx="180329" cy="153794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  <p:cxnSp>
              <p:nvCxnSpPr>
                <p:cNvPr id="23" name="Conector reto 22"/>
                <p:cNvCxnSpPr/>
                <p:nvPr/>
              </p:nvCxnSpPr>
              <p:spPr>
                <a:xfrm>
                  <a:off x="7117090" y="1820863"/>
                  <a:ext cx="1" cy="19473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ector reto 23"/>
                <p:cNvCxnSpPr/>
                <p:nvPr/>
              </p:nvCxnSpPr>
              <p:spPr>
                <a:xfrm>
                  <a:off x="5956302" y="1835934"/>
                  <a:ext cx="1" cy="19473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ector reto 24"/>
                <p:cNvCxnSpPr/>
                <p:nvPr/>
              </p:nvCxnSpPr>
              <p:spPr>
                <a:xfrm>
                  <a:off x="6731002" y="1820058"/>
                  <a:ext cx="1" cy="19473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ector reto 25"/>
                <p:cNvCxnSpPr/>
                <p:nvPr/>
              </p:nvCxnSpPr>
              <p:spPr>
                <a:xfrm>
                  <a:off x="6346832" y="1820059"/>
                  <a:ext cx="1" cy="19473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to 26"/>
                <p:cNvCxnSpPr/>
                <p:nvPr/>
              </p:nvCxnSpPr>
              <p:spPr>
                <a:xfrm>
                  <a:off x="7506355" y="1820057"/>
                  <a:ext cx="1" cy="19473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ector reto 27"/>
                <p:cNvCxnSpPr/>
                <p:nvPr/>
              </p:nvCxnSpPr>
              <p:spPr>
                <a:xfrm>
                  <a:off x="7890527" y="1809222"/>
                  <a:ext cx="1" cy="19473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Oval 7"/>
                <p:cNvSpPr>
                  <a:spLocks noChangeArrowheads="1"/>
                </p:cNvSpPr>
                <p:nvPr/>
              </p:nvSpPr>
              <p:spPr bwMode="auto">
                <a:xfrm>
                  <a:off x="7409138" y="1821481"/>
                  <a:ext cx="215900" cy="2159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21" name="Retângulo 20"/>
              <p:cNvSpPr/>
              <p:nvPr/>
            </p:nvSpPr>
            <p:spPr>
              <a:xfrm>
                <a:off x="7214867" y="1362279"/>
                <a:ext cx="482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lang="pt-BR" altLang="pt-BR" sz="1400" dirty="0">
                    <a:latin typeface="Calibri" panose="020F0502020204030204" pitchFamily="34" charset="0"/>
                  </a:rPr>
                  <a:t>8 kg</a:t>
                </a:r>
                <a:endParaRPr lang="pt-BR" altLang="pt-BR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tângulo 29"/>
              <p:cNvSpPr/>
              <p:nvPr/>
            </p:nvSpPr>
            <p:spPr>
              <a:xfrm>
                <a:off x="6469552" y="1362279"/>
                <a:ext cx="5229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1400" dirty="0">
                    <a:latin typeface="Calibri" panose="020F0502020204030204" pitchFamily="34" charset="0"/>
                  </a:rPr>
                  <a:t>2 kg </a:t>
                </a:r>
                <a:endParaRPr lang="pt-BR" sz="1400" dirty="0"/>
              </a:p>
            </p:txBody>
          </p:sp>
          <p:sp>
            <p:nvSpPr>
              <p:cNvPr id="31" name="Retângulo 30"/>
              <p:cNvSpPr/>
              <p:nvPr/>
            </p:nvSpPr>
            <p:spPr>
              <a:xfrm>
                <a:off x="6078498" y="1362279"/>
                <a:ext cx="5229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altLang="pt-BR" sz="1400" dirty="0">
                    <a:latin typeface="Calibri" panose="020F0502020204030204" pitchFamily="34" charset="0"/>
                  </a:rPr>
                  <a:t>1 kg </a:t>
                </a:r>
                <a:endParaRPr lang="pt-BR" sz="1400" dirty="0"/>
              </a:p>
            </p:txBody>
          </p:sp>
        </p:grpSp>
      </p:grpSp>
      <p:sp>
        <p:nvSpPr>
          <p:cNvPr id="35" name="Retângulo 34"/>
          <p:cNvSpPr/>
          <p:nvPr/>
        </p:nvSpPr>
        <p:spPr>
          <a:xfrm>
            <a:off x="132382" y="483058"/>
            <a:ext cx="521505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ct val="115000"/>
              </a:lnSpc>
              <a:spcAft>
                <a:spcPts val="60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Calcule o centro de massa das três partículas alinhadas que estão nas posições identificadas na figura à direita, em que também estão registradas suas massas.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CaixaDeTexto 21"/>
              <p:cNvSpPr txBox="1"/>
              <p:nvPr/>
            </p:nvSpPr>
            <p:spPr>
              <a:xfrm>
                <a:off x="337124" y="1663539"/>
                <a:ext cx="2188740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em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24" y="1663539"/>
                <a:ext cx="2188740" cy="692305"/>
              </a:xfrm>
              <a:prstGeom prst="rect">
                <a:avLst/>
              </a:prstGeom>
              <a:blipFill>
                <a:blip r:embed="rId2"/>
                <a:stretch>
                  <a:fillRect b="-8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2852381" y="1788001"/>
                <a:ext cx="3392378" cy="548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381" y="1788001"/>
                <a:ext cx="3392378" cy="548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718593" y="3177550"/>
                <a:ext cx="3059043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×1+2×2+8×4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1+2+8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93" y="3177550"/>
                <a:ext cx="3059043" cy="6173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4421048" y="3180756"/>
                <a:ext cx="2046714" cy="61093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=3,4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048" y="3180756"/>
                <a:ext cx="2046714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09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6" grpId="0"/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2"/>
          <a:stretch>
            <a:fillRect/>
          </a:stretch>
        </p:blipFill>
        <p:spPr bwMode="auto">
          <a:xfrm>
            <a:off x="6835952" y="685419"/>
            <a:ext cx="2483448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3499" y="417564"/>
            <a:ext cx="6860812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Três partículas, com a forma de discos e homogêneas, estão nas posições identificadas na figura à esquerda, em que também estão registradas suas massas.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637155" algn="ctr"/>
                <a:tab pos="5274310" algn="r"/>
                <a:tab pos="449580" algn="l"/>
              </a:tabLst>
            </a:pPr>
            <a:r>
              <a:rPr lang="pt-BR" sz="1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Determine</a:t>
            </a: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 centro de massa dessas partículas.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3497" y="-44101"/>
            <a:ext cx="7360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Lista 4, ex. 4. Centro de 4 partículas no plano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232477" y="1405807"/>
                <a:ext cx="2188740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77" y="1405807"/>
                <a:ext cx="2188740" cy="6923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843316" y="1405807"/>
                <a:ext cx="2160399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316" y="1405807"/>
                <a:ext cx="2160399" cy="6923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-121164" y="2337190"/>
                <a:ext cx="3392378" cy="548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1164" y="2337190"/>
                <a:ext cx="3392378" cy="548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357394" y="2336484"/>
                <a:ext cx="3392378" cy="5498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394" y="2336484"/>
                <a:ext cx="3392378" cy="5498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63499" y="3219782"/>
                <a:ext cx="2736454" cy="559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9" y="3219782"/>
                <a:ext cx="2736454" cy="5590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4587261" y="3219782"/>
                <a:ext cx="2738635" cy="559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261" y="3219782"/>
                <a:ext cx="2738635" cy="5590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87548" y="4093466"/>
                <a:ext cx="2174954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=1,07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48" y="4093466"/>
                <a:ext cx="2174954" cy="6127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4743218" y="4081540"/>
                <a:ext cx="2176621" cy="636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=1,33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218" y="4081540"/>
                <a:ext cx="2176621" cy="6366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lipse 11"/>
          <p:cNvSpPr/>
          <p:nvPr/>
        </p:nvSpPr>
        <p:spPr>
          <a:xfrm>
            <a:off x="7761521" y="1784316"/>
            <a:ext cx="163695" cy="1304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3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459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7.4 Centro de massa de objetos sólidos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55695" y="521411"/>
                <a:ext cx="2336473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95" y="521411"/>
                <a:ext cx="2336473" cy="6923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155695" y="1282379"/>
                <a:ext cx="2304412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95" y="1282379"/>
                <a:ext cx="2304412" cy="6923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55695" y="2055560"/>
                <a:ext cx="2315634" cy="692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func>
                        <m:func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limLow>
                            <m:limLowPr>
                              <m:ctrlPr>
                                <a:rPr lang="pt-BR" sz="16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6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t-BR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95" y="2055560"/>
                <a:ext cx="2315634" cy="6923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361565" y="1213716"/>
                <a:ext cx="1808508" cy="81887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565" y="1213716"/>
                <a:ext cx="1808508" cy="818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355599" y="3047484"/>
            <a:ext cx="575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Devemos aproveitar simetrias geométricas dos objetos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55600" y="3569216"/>
                <a:ext cx="6496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Simetria esférica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Centro geométrico da esfera.</a:t>
                </a: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3569216"/>
                <a:ext cx="6496050" cy="369332"/>
              </a:xfrm>
              <a:prstGeom prst="rect">
                <a:avLst/>
              </a:prstGeom>
              <a:blipFill>
                <a:blip r:embed="rId6"/>
                <a:stretch>
                  <a:fillRect l="-750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55600" y="4099820"/>
                <a:ext cx="64960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Simetria cilíndrica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Sobre o eixo do cilindro</a:t>
                </a: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4099820"/>
                <a:ext cx="6496050" cy="369332"/>
              </a:xfrm>
              <a:prstGeom prst="rect">
                <a:avLst/>
              </a:prstGeom>
              <a:blipFill>
                <a:blip r:embed="rId7"/>
                <a:stretch>
                  <a:fillRect l="-750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53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3500" y="25400"/>
            <a:ext cx="584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Preparação para a resolução do exercício 6 da lista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63500" y="448682"/>
                <a:ext cx="1708416" cy="738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" y="448682"/>
                <a:ext cx="1708416" cy="7382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0" y="1035916"/>
                <a:ext cx="1714315" cy="73821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35916"/>
                <a:ext cx="1714315" cy="7382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/>
          <p:cNvGrpSpPr/>
          <p:nvPr/>
        </p:nvGrpSpPr>
        <p:grpSpPr>
          <a:xfrm rot="17611938">
            <a:off x="2107860" y="446452"/>
            <a:ext cx="1459026" cy="1917142"/>
            <a:chOff x="2301240" y="2223802"/>
            <a:chExt cx="1459026" cy="1917142"/>
          </a:xfrm>
          <a:solidFill>
            <a:schemeClr val="bg1"/>
          </a:solidFill>
        </p:grpSpPr>
        <p:pic>
          <p:nvPicPr>
            <p:cNvPr id="6146" name="Picture 2" descr="GAROTO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6" t="10779" r="35633" b="9666"/>
            <a:stretch/>
          </p:blipFill>
          <p:spPr bwMode="auto">
            <a:xfrm>
              <a:off x="2583744" y="2223802"/>
              <a:ext cx="1062989" cy="191714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sp>
          <p:nvSpPr>
            <p:cNvPr id="8" name="Retângulo 7"/>
            <p:cNvSpPr/>
            <p:nvPr/>
          </p:nvSpPr>
          <p:spPr>
            <a:xfrm rot="20251251">
              <a:off x="2301240" y="2372360"/>
              <a:ext cx="1163320" cy="40132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 rot="3975738">
              <a:off x="2817642" y="3054183"/>
              <a:ext cx="1483927" cy="40132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1902885" y="448682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Barra de chocolate com 4 pedaços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2372487" y="1022671"/>
            <a:ext cx="1450702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2953617" y="704158"/>
            <a:ext cx="34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</a:t>
            </a:r>
          </a:p>
        </p:txBody>
      </p:sp>
      <p:grpSp>
        <p:nvGrpSpPr>
          <p:cNvPr id="13" name="Agrupar 12"/>
          <p:cNvGrpSpPr/>
          <p:nvPr/>
        </p:nvGrpSpPr>
        <p:grpSpPr>
          <a:xfrm>
            <a:off x="529920" y="3350652"/>
            <a:ext cx="2672072" cy="1143260"/>
            <a:chOff x="529920" y="3350652"/>
            <a:chExt cx="2672072" cy="1143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529920" y="3350652"/>
                  <a:ext cx="236878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𝑑𝑒𝑛𝑠𝑖𝑑𝑎𝑑𝑒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𝑠𝑢𝑝𝑒𝑟𝑓𝑖𝑐𝑖𝑎𝑙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920" y="3350652"/>
                  <a:ext cx="236878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799" t="-2222" r="-2571" b="-3777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557147" y="3884835"/>
                  <a:ext cx="815656" cy="609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=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𝑀</m:t>
                            </m:r>
                          </m:num>
                          <m:den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𝐴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147" y="3884835"/>
                  <a:ext cx="815656" cy="6090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CaixaDeTexto 29"/>
                <p:cNvSpPr txBox="1"/>
                <p:nvPr/>
              </p:nvSpPr>
              <p:spPr>
                <a:xfrm>
                  <a:off x="1757223" y="3895064"/>
                  <a:ext cx="14447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𝑑𝑚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𝜎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𝑑𝐴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0" name="CaixaDeTexto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7223" y="3895064"/>
                  <a:ext cx="1444769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Agrupar 14"/>
          <p:cNvGrpSpPr/>
          <p:nvPr/>
        </p:nvGrpSpPr>
        <p:grpSpPr>
          <a:xfrm>
            <a:off x="5667443" y="3350652"/>
            <a:ext cx="2667757" cy="1143260"/>
            <a:chOff x="5667443" y="3350652"/>
            <a:chExt cx="2667757" cy="11432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/>
                <p:cNvSpPr txBox="1"/>
                <p:nvPr/>
              </p:nvSpPr>
              <p:spPr>
                <a:xfrm>
                  <a:off x="5667443" y="3350652"/>
                  <a:ext cx="24633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𝑑𝑒𝑛𝑠𝑖𝑑𝑎𝑑𝑒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𝑣𝑜𝑙𝑢𝑚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𝑡𝑟𝑖𝑐𝑎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2" name="CaixaDeTex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7443" y="3350652"/>
                  <a:ext cx="246330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733" r="-1733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/>
                <p:cNvSpPr txBox="1"/>
                <p:nvPr/>
              </p:nvSpPr>
              <p:spPr>
                <a:xfrm>
                  <a:off x="5694670" y="3884835"/>
                  <a:ext cx="815656" cy="609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𝜌</m:t>
                        </m:r>
                        <m:r>
                          <m:rPr>
                            <m:nor/>
                          </m:rPr>
                          <a:rPr lang="pt-BR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=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𝑀</m:t>
                            </m:r>
                          </m:num>
                          <m:den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𝑉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3" name="CaixaDe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4670" y="3884835"/>
                  <a:ext cx="815656" cy="6090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6890431" y="3959311"/>
                  <a:ext cx="14447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𝑑𝑚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𝜌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𝑑𝑉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0431" y="3959311"/>
                  <a:ext cx="1444769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Agrupar 6"/>
          <p:cNvGrpSpPr/>
          <p:nvPr/>
        </p:nvGrpSpPr>
        <p:grpSpPr>
          <a:xfrm>
            <a:off x="4010257" y="745768"/>
            <a:ext cx="5225619" cy="609077"/>
            <a:chOff x="4010257" y="745768"/>
            <a:chExt cx="5225619" cy="6090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4010257" y="745768"/>
                  <a:ext cx="1825189" cy="609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BR" dirty="0" smtClean="0">
                            <a:sym typeface="Symbol" panose="05050102010706020507" pitchFamily="18" charset="2"/>
                          </a:rPr>
                          <m:t></m:t>
                        </m:r>
                        <m:r>
                          <m:rPr>
                            <m:nor/>
                          </m:rPr>
                          <a:rPr lang="pt-BR" b="0" i="0" dirty="0" smtClean="0">
                            <a:sym typeface="Symbol" panose="05050102010706020507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𝑀</m:t>
                            </m:r>
                          </m:num>
                          <m:den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𝐿</m:t>
                            </m:r>
                          </m:den>
                        </m:f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↔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𝑀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𝜆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0257" y="745768"/>
                  <a:ext cx="1825189" cy="60907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ixaDeTexto 22"/>
                <p:cNvSpPr txBox="1"/>
                <p:nvPr/>
              </p:nvSpPr>
              <p:spPr>
                <a:xfrm>
                  <a:off x="7791107" y="865640"/>
                  <a:ext cx="144476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𝜆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3" name="CaixaDeTexto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107" y="865640"/>
                  <a:ext cx="144476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CaixaDeTexto 2"/>
            <p:cNvSpPr txBox="1"/>
            <p:nvPr/>
          </p:nvSpPr>
          <p:spPr>
            <a:xfrm>
              <a:off x="5730763" y="865640"/>
              <a:ext cx="23999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corpo homogêneo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endParaRPr lang="pt-B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166256" y="1891496"/>
            <a:ext cx="8765049" cy="646331"/>
            <a:chOff x="166256" y="1891496"/>
            <a:chExt cx="8765049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ixaDeTexto 23"/>
                <p:cNvSpPr txBox="1"/>
                <p:nvPr/>
              </p:nvSpPr>
              <p:spPr>
                <a:xfrm>
                  <a:off x="3434656" y="1897267"/>
                  <a:ext cx="1063235" cy="63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𝐿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4</m:t>
                            </m:r>
                          </m:den>
                        </m:f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4" name="CaixaDe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4656" y="1897267"/>
                  <a:ext cx="1063235" cy="63478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/>
                <p:cNvSpPr txBox="1"/>
                <p:nvPr/>
              </p:nvSpPr>
              <p:spPr>
                <a:xfrm>
                  <a:off x="4874685" y="1897267"/>
                  <a:ext cx="1444769" cy="63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𝑀</m:t>
                            </m:r>
                          </m:num>
                          <m:den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𝐿</m:t>
                            </m:r>
                          </m:den>
                        </m:f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4</m:t>
                            </m:r>
                          </m:den>
                        </m:f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𝐿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5" name="CaixaDeTexto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4685" y="1897267"/>
                  <a:ext cx="1444769" cy="63478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7486536" y="1910123"/>
                  <a:ext cx="1444769" cy="609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∆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𝑚</m:t>
                        </m:r>
                        <m:r>
                          <a:rPr lang="pt-BR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=</m:t>
                        </m:r>
                        <m:f>
                          <m:fPr>
                            <m:ctrlP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𝑀</m:t>
                            </m:r>
                          </m:num>
                          <m:den>
                            <m:r>
                              <a:rPr lang="pt-BR" b="0" i="1" dirty="0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6536" y="1910123"/>
                  <a:ext cx="1444769" cy="60907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Seta para a Direita 26"/>
            <p:cNvSpPr/>
            <p:nvPr/>
          </p:nvSpPr>
          <p:spPr>
            <a:xfrm>
              <a:off x="6696248" y="2109244"/>
              <a:ext cx="516467" cy="210835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166256" y="1891496"/>
              <a:ext cx="27586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Dividindo em 4 pedaços (no lugar de infinitos):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49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0134" y="59267"/>
            <a:ext cx="445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Exemplo: Qual a área de um triângulo ?</a:t>
            </a:r>
          </a:p>
        </p:txBody>
      </p:sp>
      <p:grpSp>
        <p:nvGrpSpPr>
          <p:cNvPr id="22" name="Agrupar 21"/>
          <p:cNvGrpSpPr/>
          <p:nvPr/>
        </p:nvGrpSpPr>
        <p:grpSpPr>
          <a:xfrm>
            <a:off x="220133" y="551533"/>
            <a:ext cx="1718448" cy="1626974"/>
            <a:chOff x="220133" y="551533"/>
            <a:chExt cx="1718448" cy="1626974"/>
          </a:xfrm>
        </p:grpSpPr>
        <p:sp>
          <p:nvSpPr>
            <p:cNvPr id="3" name="Triângulo isósceles 2"/>
            <p:cNvSpPr/>
            <p:nvPr/>
          </p:nvSpPr>
          <p:spPr>
            <a:xfrm rot="10800000">
              <a:off x="220133" y="1135676"/>
              <a:ext cx="1111358" cy="719666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4" name="Conector reto 3"/>
            <p:cNvCxnSpPr/>
            <p:nvPr/>
          </p:nvCxnSpPr>
          <p:spPr>
            <a:xfrm flipH="1" flipV="1">
              <a:off x="775812" y="720810"/>
              <a:ext cx="1" cy="1134533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>
              <a:stCxn id="3" idx="0"/>
            </p:cNvCxnSpPr>
            <p:nvPr/>
          </p:nvCxnSpPr>
          <p:spPr>
            <a:xfrm>
              <a:off x="775812" y="1855342"/>
              <a:ext cx="925988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487245" y="551533"/>
              <a:ext cx="147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570118" y="1839953"/>
              <a:ext cx="368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1331491" y="1761721"/>
              <a:ext cx="0" cy="1872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621830" y="1134510"/>
              <a:ext cx="30796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aixaDeTexto 19"/>
            <p:cNvSpPr txBox="1"/>
            <p:nvPr/>
          </p:nvSpPr>
          <p:spPr>
            <a:xfrm>
              <a:off x="353208" y="880446"/>
              <a:ext cx="415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154482" y="1870730"/>
              <a:ext cx="415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</p:grpSp>
      <p:grpSp>
        <p:nvGrpSpPr>
          <p:cNvPr id="27" name="Agrupar 26"/>
          <p:cNvGrpSpPr/>
          <p:nvPr/>
        </p:nvGrpSpPr>
        <p:grpSpPr>
          <a:xfrm>
            <a:off x="213165" y="1133345"/>
            <a:ext cx="1111358" cy="746183"/>
            <a:chOff x="6551660" y="2053939"/>
            <a:chExt cx="1111358" cy="746183"/>
          </a:xfrm>
        </p:grpSpPr>
        <p:sp>
          <p:nvSpPr>
            <p:cNvPr id="24" name="Triângulo isósceles 23"/>
            <p:cNvSpPr/>
            <p:nvPr/>
          </p:nvSpPr>
          <p:spPr>
            <a:xfrm rot="10800000">
              <a:off x="6551660" y="2053939"/>
              <a:ext cx="1111358" cy="746183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6551660" y="2053939"/>
              <a:ext cx="555679" cy="746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6" name="Retângulo 25"/>
          <p:cNvSpPr/>
          <p:nvPr/>
        </p:nvSpPr>
        <p:spPr>
          <a:xfrm>
            <a:off x="768844" y="1421088"/>
            <a:ext cx="327934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794348" y="1097925"/>
            <a:ext cx="404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70C0"/>
                </a:solidFill>
              </a:rPr>
              <a:t>A</a:t>
            </a:r>
            <a:r>
              <a:rPr lang="pt-BR" sz="1400" baseline="-25000" dirty="0">
                <a:solidFill>
                  <a:srgbClr val="0070C0"/>
                </a:solidFill>
              </a:rPr>
              <a:t>1</a:t>
            </a:r>
            <a:endParaRPr lang="pt-BR" sz="1400" dirty="0">
              <a:solidFill>
                <a:srgbClr val="0070C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 flipH="1">
            <a:off x="997527" y="1516789"/>
            <a:ext cx="468001" cy="31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70C0"/>
                </a:solidFill>
              </a:rPr>
              <a:t>A</a:t>
            </a:r>
            <a:r>
              <a:rPr lang="pt-BR" sz="1400" baseline="-25000" dirty="0">
                <a:solidFill>
                  <a:srgbClr val="0070C0"/>
                </a:solidFill>
              </a:rPr>
              <a:t>2</a:t>
            </a:r>
            <a:endParaRPr lang="pt-BR" sz="1400" dirty="0">
              <a:solidFill>
                <a:srgbClr val="0070C0"/>
              </a:solidFill>
            </a:endParaRPr>
          </a:p>
        </p:txBody>
      </p:sp>
      <p:cxnSp>
        <p:nvCxnSpPr>
          <p:cNvPr id="31" name="Conector reto 30"/>
          <p:cNvCxnSpPr/>
          <p:nvPr/>
        </p:nvCxnSpPr>
        <p:spPr>
          <a:xfrm>
            <a:off x="1324523" y="1133345"/>
            <a:ext cx="9237" cy="6927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1457598" y="1087342"/>
                <a:ext cx="354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𝑥𝑑𝑦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98" y="1087342"/>
                <a:ext cx="354136" cy="215444"/>
              </a:xfrm>
              <a:prstGeom prst="rect">
                <a:avLst/>
              </a:prstGeom>
              <a:blipFill>
                <a:blip r:embed="rId2"/>
                <a:stretch>
                  <a:fillRect l="-15517" r="-13793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ctor de Seta Reta 34"/>
          <p:cNvCxnSpPr/>
          <p:nvPr/>
        </p:nvCxnSpPr>
        <p:spPr>
          <a:xfrm flipH="1">
            <a:off x="1171800" y="1286407"/>
            <a:ext cx="381000" cy="169277"/>
          </a:xfrm>
          <a:prstGeom prst="straightConnector1">
            <a:avLst/>
          </a:prstGeom>
          <a:ln>
            <a:solidFill>
              <a:srgbClr val="90272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2317750" y="718777"/>
                <a:ext cx="8665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750" y="718777"/>
                <a:ext cx="866583" cy="276999"/>
              </a:xfrm>
              <a:prstGeom prst="rect">
                <a:avLst/>
              </a:prstGeom>
              <a:blipFill>
                <a:blip r:embed="rId3"/>
                <a:stretch>
                  <a:fillRect l="-4930" r="-2113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2317750" y="1087342"/>
                <a:ext cx="10145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750" y="1087342"/>
                <a:ext cx="1014508" cy="276999"/>
              </a:xfrm>
              <a:prstGeom prst="rect">
                <a:avLst/>
              </a:prstGeom>
              <a:blipFill>
                <a:blip r:embed="rId4"/>
                <a:stretch>
                  <a:fillRect l="-4192" r="-1198" b="-1739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aixaDeTexto 37"/>
              <p:cNvSpPr txBox="1"/>
              <p:nvPr/>
            </p:nvSpPr>
            <p:spPr>
              <a:xfrm>
                <a:off x="3619500" y="732409"/>
                <a:ext cx="378148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parametriza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borda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do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tri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ngulo</m:t>
                      </m:r>
                    </m:oMath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; 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732409"/>
                <a:ext cx="3781483" cy="553998"/>
              </a:xfrm>
              <a:prstGeom prst="rect">
                <a:avLst/>
              </a:prstGeom>
              <a:blipFill>
                <a:blip r:embed="rId5"/>
                <a:stretch>
                  <a:fillRect l="-1774" r="-1935" b="-164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aixaDeTexto 38"/>
              <p:cNvSpPr txBox="1"/>
              <p:nvPr/>
            </p:nvSpPr>
            <p:spPr>
              <a:xfrm>
                <a:off x="2250510" y="1677802"/>
                <a:ext cx="1175643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10" y="1677802"/>
                <a:ext cx="1175643" cy="726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aixaDeTexto 39"/>
              <p:cNvSpPr txBox="1"/>
              <p:nvPr/>
            </p:nvSpPr>
            <p:spPr>
              <a:xfrm>
                <a:off x="3784600" y="1661345"/>
                <a:ext cx="2144625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600" y="1661345"/>
                <a:ext cx="2144625" cy="7265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tângulo 40"/>
              <p:cNvSpPr/>
              <p:nvPr/>
            </p:nvSpPr>
            <p:spPr>
              <a:xfrm>
                <a:off x="6514305" y="1761721"/>
                <a:ext cx="13610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mas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305" y="1761721"/>
                <a:ext cx="1361014" cy="369332"/>
              </a:xfrm>
              <a:prstGeom prst="rect">
                <a:avLst/>
              </a:prstGeom>
              <a:blipFill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aixaDeTexto 41"/>
              <p:cNvSpPr txBox="1"/>
              <p:nvPr/>
            </p:nvSpPr>
            <p:spPr>
              <a:xfrm>
                <a:off x="889800" y="2593631"/>
                <a:ext cx="1540550" cy="6285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00" y="2593631"/>
                <a:ext cx="1540550" cy="6285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aixaDeTexto 42"/>
              <p:cNvSpPr txBox="1"/>
              <p:nvPr/>
            </p:nvSpPr>
            <p:spPr>
              <a:xfrm>
                <a:off x="2532120" y="2499567"/>
                <a:ext cx="951222" cy="8166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 </m:t>
                      </m:r>
                      <m:sSubSup>
                        <m:sSub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120" y="2499567"/>
                <a:ext cx="951222" cy="816698"/>
              </a:xfrm>
              <a:prstGeom prst="rect">
                <a:avLst/>
              </a:prstGeom>
              <a:blipFill>
                <a:blip r:embed="rId10"/>
                <a:stretch>
                  <a:fillRect b="-7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/>
              <p:cNvSpPr txBox="1"/>
              <p:nvPr/>
            </p:nvSpPr>
            <p:spPr>
              <a:xfrm>
                <a:off x="3525851" y="2775529"/>
                <a:ext cx="540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CaixaDeTexto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851" y="2775529"/>
                <a:ext cx="540917" cy="276999"/>
              </a:xfrm>
              <a:prstGeom prst="rect">
                <a:avLst/>
              </a:prstGeom>
              <a:blipFill>
                <a:blip r:embed="rId11"/>
                <a:stretch>
                  <a:fillRect l="-2247" t="-2174" r="-3371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aixaDeTexto 44"/>
              <p:cNvSpPr txBox="1"/>
              <p:nvPr/>
            </p:nvSpPr>
            <p:spPr>
              <a:xfrm>
                <a:off x="4447930" y="2758368"/>
                <a:ext cx="21246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para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pt-BR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=0,5→</m:t>
                      </m:r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930" y="2758368"/>
                <a:ext cx="2124621" cy="369332"/>
              </a:xfrm>
              <a:prstGeom prst="rect">
                <a:avLst/>
              </a:prstGeom>
              <a:blipFill>
                <a:blip r:embed="rId1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6482694" y="2778133"/>
                <a:ext cx="10711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=0,25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94" y="2778133"/>
                <a:ext cx="1071191" cy="276999"/>
              </a:xfrm>
              <a:prstGeom prst="rect">
                <a:avLst/>
              </a:prstGeom>
              <a:blipFill>
                <a:blip r:embed="rId13"/>
                <a:stretch>
                  <a:fillRect l="-3977" r="-4545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CaixaDeTexto 46"/>
              <p:cNvSpPr txBox="1"/>
              <p:nvPr/>
            </p:nvSpPr>
            <p:spPr>
              <a:xfrm>
                <a:off x="115389" y="3674244"/>
                <a:ext cx="1990738" cy="524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Conferindo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𝐵h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89" y="3674244"/>
                <a:ext cx="1990738" cy="5241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4244568" y="3684924"/>
                <a:ext cx="2124621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×0,5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=0,25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568" y="3684924"/>
                <a:ext cx="2124621" cy="5241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40" name="Agrupar 10239"/>
          <p:cNvGrpSpPr/>
          <p:nvPr/>
        </p:nvGrpSpPr>
        <p:grpSpPr>
          <a:xfrm>
            <a:off x="2350371" y="3488725"/>
            <a:ext cx="1581168" cy="1272036"/>
            <a:chOff x="2350371" y="3488725"/>
            <a:chExt cx="1581168" cy="12720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tângulo 52"/>
                <p:cNvSpPr/>
                <p:nvPr/>
              </p:nvSpPr>
              <p:spPr>
                <a:xfrm>
                  <a:off x="2350371" y="3695221"/>
                  <a:ext cx="5533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0,5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3" name="Retângulo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0371" y="3695221"/>
                  <a:ext cx="553357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" name="Agrupar 62"/>
            <p:cNvGrpSpPr/>
            <p:nvPr/>
          </p:nvGrpSpPr>
          <p:grpSpPr>
            <a:xfrm>
              <a:off x="2883789" y="3488725"/>
              <a:ext cx="1047750" cy="1272036"/>
              <a:chOff x="2883789" y="3488725"/>
              <a:chExt cx="1047750" cy="1272036"/>
            </a:xfrm>
          </p:grpSpPr>
          <p:sp>
            <p:nvSpPr>
              <p:cNvPr id="49" name="Triângulo isósceles 48"/>
              <p:cNvSpPr/>
              <p:nvPr/>
            </p:nvSpPr>
            <p:spPr>
              <a:xfrm>
                <a:off x="2883789" y="3488725"/>
                <a:ext cx="1047750" cy="819150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tângulo 51"/>
                  <p:cNvSpPr/>
                  <p:nvPr/>
                </p:nvSpPr>
                <p:spPr>
                  <a:xfrm>
                    <a:off x="3130985" y="4391429"/>
                    <a:ext cx="55335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1,0</m:t>
                          </m:r>
                        </m:oMath>
                      </m:oMathPara>
                    </a14:m>
                    <a:endParaRPr lang="pt-BR" dirty="0"/>
                  </a:p>
                </p:txBody>
              </p:sp>
            </mc:Choice>
            <mc:Fallback xmlns="">
              <p:sp>
                <p:nvSpPr>
                  <p:cNvPr id="52" name="Retângulo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30985" y="4391429"/>
                    <a:ext cx="553357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Conector reto 54"/>
              <p:cNvCxnSpPr/>
              <p:nvPr/>
            </p:nvCxnSpPr>
            <p:spPr>
              <a:xfrm flipV="1">
                <a:off x="2903728" y="4415816"/>
                <a:ext cx="1027811" cy="865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ector reto 59"/>
              <p:cNvCxnSpPr>
                <a:endCxn id="49" idx="2"/>
              </p:cNvCxnSpPr>
              <p:nvPr/>
            </p:nvCxnSpPr>
            <p:spPr>
              <a:xfrm flipH="1">
                <a:off x="2883789" y="3488725"/>
                <a:ext cx="19939" cy="81915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44" name="Picture 4" descr="Snoop Snoopy GIF - Snoop Snoopy Peanuts GIFs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10" y="3251822"/>
            <a:ext cx="1530032" cy="153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2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3" grpId="0"/>
      <p:bldP spid="36" grpId="0"/>
      <p:bldP spid="37" grpId="0"/>
      <p:bldP spid="38" grpId="0"/>
      <p:bldP spid="39" grpId="0"/>
      <p:bldP spid="44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0134" y="59267"/>
            <a:ext cx="7466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Exemplo: A área de um triângulo deitado no eixo x e outro, colado no eixo y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29B53751-9F0D-4F85-80F3-B3800BCECA5F}"/>
              </a:ext>
            </a:extLst>
          </p:cNvPr>
          <p:cNvGrpSpPr/>
          <p:nvPr/>
        </p:nvGrpSpPr>
        <p:grpSpPr>
          <a:xfrm>
            <a:off x="170938" y="2864200"/>
            <a:ext cx="2004095" cy="1666550"/>
            <a:chOff x="66168" y="551533"/>
            <a:chExt cx="2004095" cy="1666550"/>
          </a:xfrm>
        </p:grpSpPr>
        <p:sp>
          <p:nvSpPr>
            <p:cNvPr id="6" name="Triângulo Retângulo 5">
              <a:extLst>
                <a:ext uri="{FF2B5EF4-FFF2-40B4-BE49-F238E27FC236}">
                  <a16:creationId xmlns:a16="http://schemas.microsoft.com/office/drawing/2014/main" id="{67775F61-DCD2-48E3-AAA2-AA0BD0D9EBAC}"/>
                </a:ext>
              </a:extLst>
            </p:cNvPr>
            <p:cNvSpPr/>
            <p:nvPr/>
          </p:nvSpPr>
          <p:spPr>
            <a:xfrm flipH="1">
              <a:off x="806279" y="1141521"/>
              <a:ext cx="525212" cy="696645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2" name="Agrupar 21"/>
            <p:cNvGrpSpPr/>
            <p:nvPr/>
          </p:nvGrpSpPr>
          <p:grpSpPr>
            <a:xfrm>
              <a:off x="66168" y="551533"/>
              <a:ext cx="2004095" cy="1666550"/>
              <a:chOff x="66168" y="551533"/>
              <a:chExt cx="2004095" cy="1666550"/>
            </a:xfrm>
          </p:grpSpPr>
          <p:sp>
            <p:nvSpPr>
              <p:cNvPr id="3" name="Triângulo isósceles 2"/>
              <p:cNvSpPr/>
              <p:nvPr/>
            </p:nvSpPr>
            <p:spPr>
              <a:xfrm rot="10800000">
                <a:off x="220133" y="1135676"/>
                <a:ext cx="1111358" cy="719666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" name="Conector reto 3"/>
              <p:cNvCxnSpPr/>
              <p:nvPr/>
            </p:nvCxnSpPr>
            <p:spPr>
              <a:xfrm flipH="1" flipV="1">
                <a:off x="775812" y="720810"/>
                <a:ext cx="1" cy="1134533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Conector reto 4"/>
              <p:cNvCxnSpPr>
                <a:stCxn id="3" idx="0"/>
              </p:cNvCxnSpPr>
              <p:nvPr/>
            </p:nvCxnSpPr>
            <p:spPr>
              <a:xfrm>
                <a:off x="775812" y="1855342"/>
                <a:ext cx="925988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CaixaDeTexto 9"/>
              <p:cNvSpPr txBox="1"/>
              <p:nvPr/>
            </p:nvSpPr>
            <p:spPr>
              <a:xfrm>
                <a:off x="487245" y="551533"/>
                <a:ext cx="1475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1701800" y="1879529"/>
                <a:ext cx="3684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cxnSp>
            <p:nvCxnSpPr>
              <p:cNvPr id="14" name="Conector reto 13"/>
              <p:cNvCxnSpPr/>
              <p:nvPr/>
            </p:nvCxnSpPr>
            <p:spPr>
              <a:xfrm>
                <a:off x="1331491" y="1761721"/>
                <a:ext cx="0" cy="1872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to 15"/>
              <p:cNvCxnSpPr/>
              <p:nvPr/>
            </p:nvCxnSpPr>
            <p:spPr>
              <a:xfrm>
                <a:off x="621830" y="1134510"/>
                <a:ext cx="3079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aixaDeTexto 19"/>
              <p:cNvSpPr txBox="1"/>
              <p:nvPr/>
            </p:nvSpPr>
            <p:spPr>
              <a:xfrm>
                <a:off x="66168" y="870044"/>
                <a:ext cx="6251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=0,5</a:t>
                </a: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1013600" y="1898120"/>
                <a:ext cx="7041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pt-B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=0,5</a:t>
                </a:r>
              </a:p>
            </p:txBody>
          </p:sp>
        </p:grpSp>
        <p:grpSp>
          <p:nvGrpSpPr>
            <p:cNvPr id="27" name="Agrupar 26"/>
            <p:cNvGrpSpPr/>
            <p:nvPr/>
          </p:nvGrpSpPr>
          <p:grpSpPr>
            <a:xfrm>
              <a:off x="213165" y="1133345"/>
              <a:ext cx="1111358" cy="746183"/>
              <a:chOff x="6551660" y="2053939"/>
              <a:chExt cx="1111358" cy="746183"/>
            </a:xfrm>
          </p:grpSpPr>
          <p:sp>
            <p:nvSpPr>
              <p:cNvPr id="24" name="Triângulo isósceles 23"/>
              <p:cNvSpPr/>
              <p:nvPr/>
            </p:nvSpPr>
            <p:spPr>
              <a:xfrm rot="10800000">
                <a:off x="6551660" y="2053939"/>
                <a:ext cx="1111358" cy="746183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Retângulo 24"/>
              <p:cNvSpPr/>
              <p:nvPr/>
            </p:nvSpPr>
            <p:spPr>
              <a:xfrm>
                <a:off x="6551660" y="2053939"/>
                <a:ext cx="555679" cy="7461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6" name="Retângulo 25"/>
            <p:cNvSpPr/>
            <p:nvPr/>
          </p:nvSpPr>
          <p:spPr>
            <a:xfrm>
              <a:off x="768844" y="1421088"/>
              <a:ext cx="327934" cy="457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794348" y="1097925"/>
              <a:ext cx="4040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0070C0"/>
                  </a:solidFill>
                </a:rPr>
                <a:t>A</a:t>
              </a:r>
              <a:r>
                <a:rPr lang="pt-BR" sz="1400" baseline="-25000" dirty="0">
                  <a:solidFill>
                    <a:srgbClr val="0070C0"/>
                  </a:solidFill>
                </a:rPr>
                <a:t>1</a:t>
              </a:r>
              <a:endParaRPr lang="pt-BR" sz="1400" dirty="0">
                <a:solidFill>
                  <a:srgbClr val="0070C0"/>
                </a:solidFill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 flipH="1">
              <a:off x="997527" y="1516789"/>
              <a:ext cx="468001" cy="31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0070C0"/>
                  </a:solidFill>
                </a:rPr>
                <a:t>A</a:t>
              </a:r>
              <a:r>
                <a:rPr lang="pt-BR" sz="1400" baseline="-25000" dirty="0">
                  <a:solidFill>
                    <a:srgbClr val="0070C0"/>
                  </a:solidFill>
                </a:rPr>
                <a:t>2</a:t>
              </a:r>
              <a:endParaRPr lang="pt-BR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31" name="Conector reto 30"/>
            <p:cNvCxnSpPr/>
            <p:nvPr/>
          </p:nvCxnSpPr>
          <p:spPr>
            <a:xfrm>
              <a:off x="1324523" y="1133345"/>
              <a:ext cx="9237" cy="69272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CaixaDeTexto 32"/>
                <p:cNvSpPr txBox="1"/>
                <p:nvPr/>
              </p:nvSpPr>
              <p:spPr>
                <a:xfrm>
                  <a:off x="1457598" y="1087342"/>
                  <a:ext cx="39004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33" name="CaixaDeTexto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7598" y="1087342"/>
                  <a:ext cx="390043" cy="215444"/>
                </a:xfrm>
                <a:prstGeom prst="rect">
                  <a:avLst/>
                </a:prstGeom>
                <a:blipFill>
                  <a:blip r:embed="rId2"/>
                  <a:stretch>
                    <a:fillRect l="-6250" r="-14063" b="-3142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Conector de Seta Reta 34"/>
            <p:cNvCxnSpPr/>
            <p:nvPr/>
          </p:nvCxnSpPr>
          <p:spPr>
            <a:xfrm flipH="1">
              <a:off x="1171800" y="1286407"/>
              <a:ext cx="381000" cy="169277"/>
            </a:xfrm>
            <a:prstGeom prst="straightConnector1">
              <a:avLst/>
            </a:prstGeom>
            <a:ln>
              <a:solidFill>
                <a:srgbClr val="90272A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2447554" y="2854622"/>
                <a:ext cx="7595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554" y="2854622"/>
                <a:ext cx="759503" cy="246221"/>
              </a:xfrm>
              <a:prstGeom prst="rect">
                <a:avLst/>
              </a:prstGeom>
              <a:blipFill>
                <a:blip r:embed="rId3"/>
                <a:stretch>
                  <a:fillRect l="-6452" r="-2419" b="-1219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3817137" y="2886589"/>
                <a:ext cx="8899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137" y="2886589"/>
                <a:ext cx="889987" cy="246221"/>
              </a:xfrm>
              <a:prstGeom prst="rect">
                <a:avLst/>
              </a:prstGeom>
              <a:blipFill>
                <a:blip r:embed="rId4"/>
                <a:stretch>
                  <a:fillRect l="-4795" r="-685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3619500" y="732409"/>
                <a:ext cx="336630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parametriza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çã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borda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do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tri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ngulo</m:t>
                      </m:r>
                    </m:oMath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0" y="732409"/>
                <a:ext cx="3366306" cy="492443"/>
              </a:xfrm>
              <a:prstGeom prst="rect">
                <a:avLst/>
              </a:prstGeom>
              <a:blipFill>
                <a:blip r:embed="rId5"/>
                <a:stretch>
                  <a:fillRect l="-1812" r="-1449" b="-160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aixaDeTexto 38"/>
              <p:cNvSpPr txBox="1"/>
              <p:nvPr/>
            </p:nvSpPr>
            <p:spPr>
              <a:xfrm>
                <a:off x="2447554" y="3697475"/>
                <a:ext cx="113191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9" name="CaixaDe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554" y="3697475"/>
                <a:ext cx="1131912" cy="645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tângulo 40"/>
              <p:cNvSpPr/>
              <p:nvPr/>
            </p:nvSpPr>
            <p:spPr>
              <a:xfrm>
                <a:off x="3999001" y="3809938"/>
                <a:ext cx="11836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mas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>
          <p:sp>
            <p:nvSpPr>
              <p:cNvPr id="41" name="Re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001" y="3809938"/>
                <a:ext cx="1183657" cy="338554"/>
              </a:xfrm>
              <a:prstGeom prst="rect">
                <a:avLst/>
              </a:prstGeom>
              <a:blipFill>
                <a:blip r:embed="rId7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ixaDeTexto 41"/>
              <p:cNvSpPr txBox="1"/>
              <p:nvPr/>
            </p:nvSpPr>
            <p:spPr>
              <a:xfrm>
                <a:off x="5652093" y="3681278"/>
                <a:ext cx="2341731" cy="725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2" name="CaixaDeTex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093" y="3681278"/>
                <a:ext cx="2341731" cy="7259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aixaDeTexto 44"/>
              <p:cNvSpPr txBox="1"/>
              <p:nvPr/>
            </p:nvSpPr>
            <p:spPr>
              <a:xfrm>
                <a:off x="2250510" y="4213344"/>
                <a:ext cx="3633141" cy="55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para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=0,5   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num>
                        <m:den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=0,125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5" name="CaixaDeTex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510" y="4213344"/>
                <a:ext cx="3633141" cy="5583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DF25BA77-5615-4A44-A8B1-FB5B6BD22189}"/>
                  </a:ext>
                </a:extLst>
              </p:cNvPr>
              <p:cNvSpPr txBox="1"/>
              <p:nvPr/>
            </p:nvSpPr>
            <p:spPr>
              <a:xfrm>
                <a:off x="2299159" y="1446182"/>
                <a:ext cx="1136658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DF25BA77-5615-4A44-A8B1-FB5B6BD22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159" y="1446182"/>
                <a:ext cx="1136658" cy="6458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A709B950-ADDF-47CA-85E8-F90808B26D24}"/>
                  </a:ext>
                </a:extLst>
              </p:cNvPr>
              <p:cNvSpPr/>
              <p:nvPr/>
            </p:nvSpPr>
            <p:spPr>
              <a:xfrm>
                <a:off x="3850606" y="1558645"/>
                <a:ext cx="11697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mas</m:t>
                      </m:r>
                      <m:r>
                        <a:rPr lang="pt-BR" sz="1600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A709B950-ADDF-47CA-85E8-F90808B26D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606" y="1558645"/>
                <a:ext cx="1169744" cy="338554"/>
              </a:xfrm>
              <a:prstGeom prst="rect">
                <a:avLst/>
              </a:prstGeom>
              <a:blipFill>
                <a:blip r:embed="rId11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C54C82E3-48A3-4DAA-9165-32F961BCE872}"/>
                  </a:ext>
                </a:extLst>
              </p:cNvPr>
              <p:cNvSpPr txBox="1"/>
              <p:nvPr/>
            </p:nvSpPr>
            <p:spPr>
              <a:xfrm>
                <a:off x="5503698" y="1429985"/>
                <a:ext cx="2394951" cy="7259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pt-BR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44" name="CaixaDeTexto 43">
                <a:extLst>
                  <a:ext uri="{FF2B5EF4-FFF2-40B4-BE49-F238E27FC236}">
                    <a16:creationId xmlns:a16="http://schemas.microsoft.com/office/drawing/2014/main" id="{C54C82E3-48A3-4DAA-9165-32F961BCE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698" y="1429985"/>
                <a:ext cx="2394951" cy="7259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D4AB3BC-3A55-4D6B-920C-D5574864078F}"/>
                  </a:ext>
                </a:extLst>
              </p:cNvPr>
              <p:cNvSpPr txBox="1"/>
              <p:nvPr/>
            </p:nvSpPr>
            <p:spPr>
              <a:xfrm>
                <a:off x="2102115" y="2026131"/>
                <a:ext cx="3633141" cy="558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para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=0,5   </m:t>
                      </m:r>
                      <m:sSub>
                        <m:sSubPr>
                          <m:ctrlP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num>
                        <m:den>
                          <m:r>
                            <a:rPr lang="pt-BR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sz="16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=0,125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1D4AB3BC-3A55-4D6B-920C-D55748640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115" y="2026131"/>
                <a:ext cx="3633141" cy="5583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3B3CDB0F-ABDF-4323-9535-A92E4894FF8D}"/>
                  </a:ext>
                </a:extLst>
              </p:cNvPr>
              <p:cNvSpPr txBox="1"/>
              <p:nvPr/>
            </p:nvSpPr>
            <p:spPr>
              <a:xfrm>
                <a:off x="5503698" y="2894790"/>
                <a:ext cx="93910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=0,25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3B3CDB0F-ABDF-4323-9535-A92E4894F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3698" y="2894790"/>
                <a:ext cx="939103" cy="246221"/>
              </a:xfrm>
              <a:prstGeom prst="rect">
                <a:avLst/>
              </a:prstGeom>
              <a:blipFill>
                <a:blip r:embed="rId14"/>
                <a:stretch>
                  <a:fillRect l="-5195" r="-4545"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FE1C27C-62DB-4485-903F-6023A3DADFAB}"/>
              </a:ext>
            </a:extLst>
          </p:cNvPr>
          <p:cNvGrpSpPr/>
          <p:nvPr/>
        </p:nvGrpSpPr>
        <p:grpSpPr>
          <a:xfrm>
            <a:off x="67762" y="364835"/>
            <a:ext cx="1960274" cy="1749356"/>
            <a:chOff x="40514" y="2796162"/>
            <a:chExt cx="1960274" cy="1749356"/>
          </a:xfrm>
        </p:grpSpPr>
        <p:sp>
          <p:nvSpPr>
            <p:cNvPr id="7" name="Triângulo Retângulo 6">
              <a:extLst>
                <a:ext uri="{FF2B5EF4-FFF2-40B4-BE49-F238E27FC236}">
                  <a16:creationId xmlns:a16="http://schemas.microsoft.com/office/drawing/2014/main" id="{F6ACE426-498D-4FB0-8EB6-34E36C2AC26B}"/>
                </a:ext>
              </a:extLst>
            </p:cNvPr>
            <p:cNvSpPr/>
            <p:nvPr/>
          </p:nvSpPr>
          <p:spPr>
            <a:xfrm flipH="1">
              <a:off x="715950" y="3394875"/>
              <a:ext cx="540000" cy="720000"/>
            </a:xfrm>
            <a:prstGeom prst="rt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5" name="Conector reto 64">
              <a:extLst>
                <a:ext uri="{FF2B5EF4-FFF2-40B4-BE49-F238E27FC236}">
                  <a16:creationId xmlns:a16="http://schemas.microsoft.com/office/drawing/2014/main" id="{F1A27CEF-6CB9-44C6-935F-C42CCC784DA7}"/>
                </a:ext>
              </a:extLst>
            </p:cNvPr>
            <p:cNvCxnSpPr/>
            <p:nvPr/>
          </p:nvCxnSpPr>
          <p:spPr>
            <a:xfrm flipH="1" flipV="1">
              <a:off x="706337" y="2965439"/>
              <a:ext cx="1" cy="1134533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>
              <a:extLst>
                <a:ext uri="{FF2B5EF4-FFF2-40B4-BE49-F238E27FC236}">
                  <a16:creationId xmlns:a16="http://schemas.microsoft.com/office/drawing/2014/main" id="{1A524F60-A9D4-4FAA-8E03-E71CA70CFDE6}"/>
                </a:ext>
              </a:extLst>
            </p:cNvPr>
            <p:cNvCxnSpPr>
              <a:cxnSpLocks/>
            </p:cNvCxnSpPr>
            <p:nvPr/>
          </p:nvCxnSpPr>
          <p:spPr>
            <a:xfrm>
              <a:off x="708806" y="4124158"/>
              <a:ext cx="925988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CaixaDeTexto 66">
              <a:extLst>
                <a:ext uri="{FF2B5EF4-FFF2-40B4-BE49-F238E27FC236}">
                  <a16:creationId xmlns:a16="http://schemas.microsoft.com/office/drawing/2014/main" id="{AF09AF0F-47AD-4039-B5D8-3BB95FC6C96A}"/>
                </a:ext>
              </a:extLst>
            </p:cNvPr>
            <p:cNvSpPr txBox="1"/>
            <p:nvPr/>
          </p:nvSpPr>
          <p:spPr>
            <a:xfrm>
              <a:off x="417770" y="2796162"/>
              <a:ext cx="147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77449BBD-3429-49F9-AEA1-624F0C38EAC9}"/>
                </a:ext>
              </a:extLst>
            </p:cNvPr>
            <p:cNvSpPr txBox="1"/>
            <p:nvPr/>
          </p:nvSpPr>
          <p:spPr>
            <a:xfrm>
              <a:off x="1632325" y="4124158"/>
              <a:ext cx="368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cxnSp>
          <p:nvCxnSpPr>
            <p:cNvPr id="69" name="Conector reto 68">
              <a:extLst>
                <a:ext uri="{FF2B5EF4-FFF2-40B4-BE49-F238E27FC236}">
                  <a16:creationId xmlns:a16="http://schemas.microsoft.com/office/drawing/2014/main" id="{664BB0C9-C5DF-4755-AA01-169FA1A31950}"/>
                </a:ext>
              </a:extLst>
            </p:cNvPr>
            <p:cNvCxnSpPr/>
            <p:nvPr/>
          </p:nvCxnSpPr>
          <p:spPr>
            <a:xfrm>
              <a:off x="1262016" y="4006350"/>
              <a:ext cx="0" cy="1872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69">
              <a:extLst>
                <a:ext uri="{FF2B5EF4-FFF2-40B4-BE49-F238E27FC236}">
                  <a16:creationId xmlns:a16="http://schemas.microsoft.com/office/drawing/2014/main" id="{17A0C4FC-76A2-4787-9981-3CAC3D95E4E3}"/>
                </a:ext>
              </a:extLst>
            </p:cNvPr>
            <p:cNvCxnSpPr/>
            <p:nvPr/>
          </p:nvCxnSpPr>
          <p:spPr>
            <a:xfrm>
              <a:off x="552355" y="3379139"/>
              <a:ext cx="30796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D3B2238E-1BFC-4C64-8DAF-9DB2B313DFB3}"/>
                </a:ext>
              </a:extLst>
            </p:cNvPr>
            <p:cNvSpPr/>
            <p:nvPr/>
          </p:nvSpPr>
          <p:spPr>
            <a:xfrm>
              <a:off x="143690" y="3377974"/>
              <a:ext cx="555679" cy="746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Retângulo 75">
              <a:extLst>
                <a:ext uri="{FF2B5EF4-FFF2-40B4-BE49-F238E27FC236}">
                  <a16:creationId xmlns:a16="http://schemas.microsoft.com/office/drawing/2014/main" id="{0DB04ABF-31C7-40E1-A037-A2688E2A1529}"/>
                </a:ext>
              </a:extLst>
            </p:cNvPr>
            <p:cNvSpPr/>
            <p:nvPr/>
          </p:nvSpPr>
          <p:spPr>
            <a:xfrm rot="16200000">
              <a:off x="808337" y="3932356"/>
              <a:ext cx="327934" cy="4571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6119AA7B-D1C7-428C-BD48-098C4FCB61E1}"/>
                </a:ext>
              </a:extLst>
            </p:cNvPr>
            <p:cNvSpPr txBox="1"/>
            <p:nvPr/>
          </p:nvSpPr>
          <p:spPr>
            <a:xfrm flipH="1">
              <a:off x="929794" y="3777183"/>
              <a:ext cx="468001" cy="31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solidFill>
                    <a:srgbClr val="0070C0"/>
                  </a:solidFill>
                </a:rPr>
                <a:t>A</a:t>
              </a:r>
              <a:r>
                <a:rPr lang="pt-BR" sz="1400" baseline="-25000" dirty="0">
                  <a:solidFill>
                    <a:srgbClr val="0070C0"/>
                  </a:solidFill>
                </a:rPr>
                <a:t>2</a:t>
              </a:r>
              <a:endParaRPr lang="pt-BR" sz="1400" dirty="0">
                <a:solidFill>
                  <a:srgbClr val="0070C0"/>
                </a:solidFill>
              </a:endParaRPr>
            </a:p>
          </p:txBody>
        </p:sp>
        <p:cxnSp>
          <p:nvCxnSpPr>
            <p:cNvPr id="79" name="Conector reto 78">
              <a:extLst>
                <a:ext uri="{FF2B5EF4-FFF2-40B4-BE49-F238E27FC236}">
                  <a16:creationId xmlns:a16="http://schemas.microsoft.com/office/drawing/2014/main" id="{A6995996-D821-4E84-B13A-61B661902033}"/>
                </a:ext>
              </a:extLst>
            </p:cNvPr>
            <p:cNvCxnSpPr/>
            <p:nvPr/>
          </p:nvCxnSpPr>
          <p:spPr>
            <a:xfrm>
              <a:off x="1255048" y="3377974"/>
              <a:ext cx="9237" cy="69272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CaixaDeTexto 79">
                  <a:extLst>
                    <a:ext uri="{FF2B5EF4-FFF2-40B4-BE49-F238E27FC236}">
                      <a16:creationId xmlns:a16="http://schemas.microsoft.com/office/drawing/2014/main" id="{E9590237-04D8-4D01-9DEF-A6E602C9B458}"/>
                    </a:ext>
                  </a:extLst>
                </p:cNvPr>
                <p:cNvSpPr txBox="1"/>
                <p:nvPr/>
              </p:nvSpPr>
              <p:spPr>
                <a:xfrm>
                  <a:off x="1388123" y="3331971"/>
                  <a:ext cx="43011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80" name="CaixaDeTexto 79">
                  <a:extLst>
                    <a:ext uri="{FF2B5EF4-FFF2-40B4-BE49-F238E27FC236}">
                      <a16:creationId xmlns:a16="http://schemas.microsoft.com/office/drawing/2014/main" id="{E9590237-04D8-4D01-9DEF-A6E602C9B4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8123" y="3331971"/>
                  <a:ext cx="430118" cy="215444"/>
                </a:xfrm>
                <a:prstGeom prst="rect">
                  <a:avLst/>
                </a:prstGeom>
                <a:blipFill>
                  <a:blip r:embed="rId15"/>
                  <a:stretch>
                    <a:fillRect r="-2817" b="-2285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Conector de Seta Reta 80">
              <a:extLst>
                <a:ext uri="{FF2B5EF4-FFF2-40B4-BE49-F238E27FC236}">
                  <a16:creationId xmlns:a16="http://schemas.microsoft.com/office/drawing/2014/main" id="{B8AEAB0A-B81C-4C19-BD56-DE6B07418B54}"/>
                </a:ext>
              </a:extLst>
            </p:cNvPr>
            <p:cNvCxnSpPr/>
            <p:nvPr/>
          </p:nvCxnSpPr>
          <p:spPr>
            <a:xfrm flipH="1">
              <a:off x="1102325" y="3531036"/>
              <a:ext cx="381000" cy="169277"/>
            </a:xfrm>
            <a:prstGeom prst="straightConnector1">
              <a:avLst/>
            </a:prstGeom>
            <a:ln>
              <a:solidFill>
                <a:srgbClr val="90272A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AB3A22BF-403E-4F96-89B9-75F49BF4B63F}"/>
                </a:ext>
              </a:extLst>
            </p:cNvPr>
            <p:cNvSpPr txBox="1"/>
            <p:nvPr/>
          </p:nvSpPr>
          <p:spPr>
            <a:xfrm>
              <a:off x="40514" y="3110083"/>
              <a:ext cx="6251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=0,5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19234B82-D6FB-44C8-BEFE-442DB57934E0}"/>
                </a:ext>
              </a:extLst>
            </p:cNvPr>
            <p:cNvSpPr txBox="1"/>
            <p:nvPr/>
          </p:nvSpPr>
          <p:spPr>
            <a:xfrm>
              <a:off x="955333" y="4237741"/>
              <a:ext cx="704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=0,5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48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1" grpId="0"/>
      <p:bldP spid="42" grpId="0"/>
      <p:bldP spid="45" grpId="0"/>
      <p:bldP spid="40" grpId="0"/>
      <p:bldP spid="43" grpId="0"/>
      <p:bldP spid="44" grpId="0"/>
      <p:bldP spid="50" grpId="0"/>
      <p:bldP spid="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/>
          <p:cNvGrpSpPr/>
          <p:nvPr/>
        </p:nvGrpSpPr>
        <p:grpSpPr>
          <a:xfrm>
            <a:off x="47295" y="551533"/>
            <a:ext cx="1891286" cy="1678443"/>
            <a:chOff x="47295" y="551533"/>
            <a:chExt cx="1891286" cy="1678443"/>
          </a:xfrm>
        </p:grpSpPr>
        <p:sp>
          <p:nvSpPr>
            <p:cNvPr id="3" name="Triângulo isósceles 2"/>
            <p:cNvSpPr/>
            <p:nvPr/>
          </p:nvSpPr>
          <p:spPr>
            <a:xfrm rot="10800000">
              <a:off x="220133" y="1135676"/>
              <a:ext cx="1111358" cy="719666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" name="Conector reto 4"/>
            <p:cNvCxnSpPr/>
            <p:nvPr/>
          </p:nvCxnSpPr>
          <p:spPr>
            <a:xfrm flipV="1">
              <a:off x="115389" y="1855342"/>
              <a:ext cx="1586411" cy="1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reto 3"/>
            <p:cNvCxnSpPr/>
            <p:nvPr/>
          </p:nvCxnSpPr>
          <p:spPr>
            <a:xfrm flipH="1" flipV="1">
              <a:off x="775812" y="720810"/>
              <a:ext cx="1" cy="1134533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487245" y="551533"/>
              <a:ext cx="147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570118" y="1839953"/>
              <a:ext cx="3684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53208" y="880446"/>
              <a:ext cx="415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206336" y="1922199"/>
              <a:ext cx="4156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47295" y="1916291"/>
              <a:ext cx="345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cxnSp>
          <p:nvCxnSpPr>
            <p:cNvPr id="14" name="Conector reto 13"/>
            <p:cNvCxnSpPr/>
            <p:nvPr/>
          </p:nvCxnSpPr>
          <p:spPr>
            <a:xfrm>
              <a:off x="1331491" y="1761721"/>
              <a:ext cx="0" cy="1872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621830" y="1134510"/>
              <a:ext cx="307964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>
              <a:off x="249874" y="1752072"/>
              <a:ext cx="0" cy="18724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ixaDeTexto 1"/>
          <p:cNvSpPr txBox="1"/>
          <p:nvPr/>
        </p:nvSpPr>
        <p:spPr>
          <a:xfrm>
            <a:off x="220134" y="59267"/>
            <a:ext cx="6398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Exemplo 2: Cálculo do Centro de Massa de um Triângulo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8201234" y="933693"/>
            <a:ext cx="555679" cy="746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768844" y="1421088"/>
            <a:ext cx="327934" cy="4571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 flipH="1">
            <a:off x="997527" y="1516789"/>
            <a:ext cx="468001" cy="31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070C0"/>
                </a:solidFill>
              </a:rPr>
              <a:t>A</a:t>
            </a:r>
            <a:r>
              <a:rPr lang="pt-BR" sz="1400" baseline="-25000" dirty="0">
                <a:solidFill>
                  <a:srgbClr val="0070C0"/>
                </a:solidFill>
              </a:rPr>
              <a:t>2</a:t>
            </a:r>
            <a:endParaRPr lang="pt-BR" sz="1400" dirty="0">
              <a:solidFill>
                <a:srgbClr val="0070C0"/>
              </a:solidFill>
            </a:endParaRPr>
          </a:p>
        </p:txBody>
      </p:sp>
      <p:cxnSp>
        <p:nvCxnSpPr>
          <p:cNvPr id="31" name="Conector reto 30"/>
          <p:cNvCxnSpPr/>
          <p:nvPr/>
        </p:nvCxnSpPr>
        <p:spPr>
          <a:xfrm>
            <a:off x="1324523" y="1133345"/>
            <a:ext cx="9237" cy="69272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1457598" y="1087342"/>
                <a:ext cx="35413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𝑥𝑑𝑦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98" y="1087342"/>
                <a:ext cx="354136" cy="215444"/>
              </a:xfrm>
              <a:prstGeom prst="rect">
                <a:avLst/>
              </a:prstGeom>
              <a:blipFill>
                <a:blip r:embed="rId2"/>
                <a:stretch>
                  <a:fillRect l="-15517" r="-13793" b="-33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ctor de Seta Reta 34"/>
          <p:cNvCxnSpPr/>
          <p:nvPr/>
        </p:nvCxnSpPr>
        <p:spPr>
          <a:xfrm flipH="1">
            <a:off x="1171800" y="1286407"/>
            <a:ext cx="381000" cy="169277"/>
          </a:xfrm>
          <a:prstGeom prst="straightConnector1">
            <a:avLst/>
          </a:prstGeom>
          <a:ln>
            <a:solidFill>
              <a:srgbClr val="90272A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7160678" y="668432"/>
                <a:ext cx="15615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Onde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est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á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pt-BR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678" y="668432"/>
                <a:ext cx="1561581" cy="276999"/>
              </a:xfrm>
              <a:prstGeom prst="rect">
                <a:avLst/>
              </a:prstGeom>
              <a:blipFill>
                <a:blip r:embed="rId3"/>
                <a:stretch>
                  <a:fillRect l="-3516" t="-2222" r="-3516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/>
          <p:cNvSpPr txBox="1"/>
          <p:nvPr/>
        </p:nvSpPr>
        <p:spPr>
          <a:xfrm>
            <a:off x="793542" y="1113311"/>
            <a:ext cx="404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A</a:t>
            </a:r>
            <a:r>
              <a:rPr lang="pt-BR" sz="1400" baseline="-25000" dirty="0">
                <a:solidFill>
                  <a:schemeClr val="bg1"/>
                </a:solidFill>
              </a:rPr>
              <a:t>1</a:t>
            </a:r>
            <a:endParaRPr lang="pt-BR" sz="1400" dirty="0">
              <a:solidFill>
                <a:schemeClr val="bg1"/>
              </a:solidFill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DFEA2F0-7830-4D0C-9C5B-4F2F225C1EF2}"/>
              </a:ext>
            </a:extLst>
          </p:cNvPr>
          <p:cNvGrpSpPr/>
          <p:nvPr/>
        </p:nvGrpSpPr>
        <p:grpSpPr>
          <a:xfrm>
            <a:off x="2108441" y="951633"/>
            <a:ext cx="6015653" cy="638063"/>
            <a:chOff x="2108441" y="951633"/>
            <a:chExt cx="6015653" cy="6380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tângulo 40"/>
                <p:cNvSpPr/>
                <p:nvPr/>
              </p:nvSpPr>
              <p:spPr>
                <a:xfrm>
                  <a:off x="5147253" y="1067160"/>
                  <a:ext cx="29768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borda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do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tri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â</m:t>
                        </m:r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 panose="02040503050406030204" pitchFamily="18" charset="0"/>
                          </a:rPr>
                          <m:t>ngulo</m:t>
                        </m:r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1" name="Retângulo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7253" y="1067160"/>
                  <a:ext cx="2976841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tângulo 14"/>
                <p:cNvSpPr/>
                <p:nvPr/>
              </p:nvSpPr>
              <p:spPr>
                <a:xfrm>
                  <a:off x="2108441" y="973245"/>
                  <a:ext cx="982770" cy="6164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𝐵h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5" name="Retângulo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8441" y="973245"/>
                  <a:ext cx="982770" cy="61645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 55"/>
                <p:cNvSpPr/>
                <p:nvPr/>
              </p:nvSpPr>
              <p:spPr>
                <a:xfrm>
                  <a:off x="2947614" y="951633"/>
                  <a:ext cx="1010212" cy="6109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6" name="Retângulo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614" y="951633"/>
                  <a:ext cx="1010212" cy="61093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3977395" y="1113311"/>
                  <a:ext cx="888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=2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7395" y="1113311"/>
                  <a:ext cx="88832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70" b="-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1F7950DF-E7E6-43CB-8FA1-E44F64F0C3D9}"/>
              </a:ext>
            </a:extLst>
          </p:cNvPr>
          <p:cNvGrpSpPr/>
          <p:nvPr/>
        </p:nvGrpSpPr>
        <p:grpSpPr>
          <a:xfrm>
            <a:off x="1965326" y="1662451"/>
            <a:ext cx="2890221" cy="250834"/>
            <a:chOff x="1965326" y="1662451"/>
            <a:chExt cx="2890221" cy="2508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1965326" y="1667064"/>
                  <a:ext cx="159819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elemento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á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rea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5326" y="1667064"/>
                  <a:ext cx="1598194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2662" b="-731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ixaDeTexto 18"/>
                <p:cNvSpPr txBox="1"/>
                <p:nvPr/>
              </p:nvSpPr>
              <p:spPr>
                <a:xfrm>
                  <a:off x="3792243" y="1662451"/>
                  <a:ext cx="106330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9" name="CaixaDeTex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243" y="1662451"/>
                  <a:ext cx="1063304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4000" r="-5143" b="-32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841F4404-019A-475A-89CA-6E06A6DA460D}"/>
              </a:ext>
            </a:extLst>
          </p:cNvPr>
          <p:cNvGrpSpPr/>
          <p:nvPr/>
        </p:nvGrpSpPr>
        <p:grpSpPr>
          <a:xfrm>
            <a:off x="199798" y="2501877"/>
            <a:ext cx="3126337" cy="926234"/>
            <a:chOff x="255351" y="2445232"/>
            <a:chExt cx="3126337" cy="9262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255351" y="2644920"/>
                  <a:ext cx="1582869" cy="7265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𝑑𝑎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351" y="2644920"/>
                  <a:ext cx="1582869" cy="72654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1"/>
                <p:cNvSpPr txBox="1"/>
                <p:nvPr/>
              </p:nvSpPr>
              <p:spPr>
                <a:xfrm>
                  <a:off x="1919942" y="2664692"/>
                  <a:ext cx="1461746" cy="5827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nary>
                          <m:nary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2" name="CaixaDe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9942" y="2664692"/>
                  <a:ext cx="1461746" cy="58272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CaixaDeTexto 22"/>
            <p:cNvSpPr txBox="1"/>
            <p:nvPr/>
          </p:nvSpPr>
          <p:spPr>
            <a:xfrm>
              <a:off x="2827214" y="2445232"/>
              <a:ext cx="437494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97ED990D-F520-499A-BB12-253D2847C977}"/>
              </a:ext>
            </a:extLst>
          </p:cNvPr>
          <p:cNvGrpSpPr/>
          <p:nvPr/>
        </p:nvGrpSpPr>
        <p:grpSpPr>
          <a:xfrm>
            <a:off x="3397169" y="2706523"/>
            <a:ext cx="2954517" cy="596808"/>
            <a:chOff x="3397169" y="2706523"/>
            <a:chExt cx="2954517" cy="5968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/>
                <p:cNvSpPr txBox="1"/>
                <p:nvPr/>
              </p:nvSpPr>
              <p:spPr>
                <a:xfrm>
                  <a:off x="3397169" y="2706523"/>
                  <a:ext cx="1529265" cy="5827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nary>
                          <m:nary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1" name="CaixaDe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7169" y="2706523"/>
                  <a:ext cx="1529265" cy="58272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aixaDeTexto 61"/>
                <p:cNvSpPr txBox="1"/>
                <p:nvPr/>
              </p:nvSpPr>
              <p:spPr>
                <a:xfrm>
                  <a:off x="5125325" y="2720607"/>
                  <a:ext cx="1226361" cy="5827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nary>
                          <m:nary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e>
                        </m:nary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2" name="CaixaDeTexto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5325" y="2720607"/>
                  <a:ext cx="1226361" cy="58272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249874" y="3792014"/>
                <a:ext cx="265162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𝑆𝑒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ent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ã</m:t>
                      </m:r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pt-BR" b="0" i="0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74" y="3792014"/>
                <a:ext cx="2651623" cy="5203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Agrupar 37">
            <a:extLst>
              <a:ext uri="{FF2B5EF4-FFF2-40B4-BE49-F238E27FC236}">
                <a16:creationId xmlns:a16="http://schemas.microsoft.com/office/drawing/2014/main" id="{F0CA24A5-B45C-431C-811A-14CFAB4E17F6}"/>
              </a:ext>
            </a:extLst>
          </p:cNvPr>
          <p:cNvGrpSpPr/>
          <p:nvPr/>
        </p:nvGrpSpPr>
        <p:grpSpPr>
          <a:xfrm>
            <a:off x="3508013" y="3606255"/>
            <a:ext cx="4561462" cy="1272036"/>
            <a:chOff x="3508013" y="3606255"/>
            <a:chExt cx="4561462" cy="1272036"/>
          </a:xfrm>
        </p:grpSpPr>
        <p:sp>
          <p:nvSpPr>
            <p:cNvPr id="59" name="CaixaDeTexto 58"/>
            <p:cNvSpPr txBox="1"/>
            <p:nvPr/>
          </p:nvSpPr>
          <p:spPr>
            <a:xfrm>
              <a:off x="3508013" y="3706118"/>
              <a:ext cx="12819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Virando o triângulo de ponta cabeça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CaixaDeTexto 80"/>
                <p:cNvSpPr txBox="1"/>
                <p:nvPr/>
              </p:nvSpPr>
              <p:spPr>
                <a:xfrm>
                  <a:off x="6925700" y="3905006"/>
                  <a:ext cx="1143775" cy="578235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pt-BR" sz="2000" dirty="0"/>
                </a:p>
              </p:txBody>
            </p:sp>
          </mc:Choice>
          <mc:Fallback xmlns="">
            <p:sp>
              <p:nvSpPr>
                <p:cNvPr id="81" name="CaixaDeTexto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5700" y="3905006"/>
                  <a:ext cx="1143775" cy="57823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Agrupar 36">
              <a:extLst>
                <a:ext uri="{FF2B5EF4-FFF2-40B4-BE49-F238E27FC236}">
                  <a16:creationId xmlns:a16="http://schemas.microsoft.com/office/drawing/2014/main" id="{D6A5597E-DABC-41C5-9BF7-6F8E81902713}"/>
                </a:ext>
              </a:extLst>
            </p:cNvPr>
            <p:cNvGrpSpPr/>
            <p:nvPr/>
          </p:nvGrpSpPr>
          <p:grpSpPr>
            <a:xfrm>
              <a:off x="4817396" y="3606255"/>
              <a:ext cx="1413615" cy="1272036"/>
              <a:chOff x="4817396" y="3606255"/>
              <a:chExt cx="1413615" cy="1272036"/>
            </a:xfrm>
          </p:grpSpPr>
          <p:grpSp>
            <p:nvGrpSpPr>
              <p:cNvPr id="66" name="Agrupar 65"/>
              <p:cNvGrpSpPr/>
              <p:nvPr/>
            </p:nvGrpSpPr>
            <p:grpSpPr>
              <a:xfrm>
                <a:off x="4817396" y="3606255"/>
                <a:ext cx="1413615" cy="1272036"/>
                <a:chOff x="2517924" y="3488725"/>
                <a:chExt cx="1413615" cy="127203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Retângulo 66"/>
                    <p:cNvSpPr/>
                    <p:nvPr/>
                  </p:nvSpPr>
                  <p:spPr>
                    <a:xfrm>
                      <a:off x="2517924" y="3684226"/>
                      <a:ext cx="381002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oMath>
                        </m:oMathPara>
                      </a14:m>
                      <a:endParaRPr lang="pt-BR" dirty="0"/>
                    </a:p>
                  </p:txBody>
                </p:sp>
              </mc:Choice>
              <mc:Fallback xmlns="">
                <p:sp>
                  <p:nvSpPr>
                    <p:cNvPr id="67" name="Retângulo 6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517924" y="3684226"/>
                      <a:ext cx="381002" cy="369332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68" name="Agrupar 67"/>
                <p:cNvGrpSpPr/>
                <p:nvPr/>
              </p:nvGrpSpPr>
              <p:grpSpPr>
                <a:xfrm>
                  <a:off x="2883789" y="3488725"/>
                  <a:ext cx="1047750" cy="1272036"/>
                  <a:chOff x="2883789" y="3488725"/>
                  <a:chExt cx="1047750" cy="1272036"/>
                </a:xfrm>
              </p:grpSpPr>
              <p:sp>
                <p:nvSpPr>
                  <p:cNvPr id="69" name="Triângulo isósceles 68"/>
                  <p:cNvSpPr/>
                  <p:nvPr/>
                </p:nvSpPr>
                <p:spPr>
                  <a:xfrm>
                    <a:off x="2883789" y="3488725"/>
                    <a:ext cx="1047750" cy="819150"/>
                  </a:xfrm>
                  <a:prstGeom prst="triangle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0" name="Retângulo 69"/>
                      <p:cNvSpPr/>
                      <p:nvPr/>
                    </p:nvSpPr>
                    <p:spPr>
                      <a:xfrm>
                        <a:off x="3130985" y="4391429"/>
                        <a:ext cx="407291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m:oMathPara>
                        </a14:m>
                        <a:endParaRPr lang="pt-BR" dirty="0"/>
                      </a:p>
                    </p:txBody>
                  </p:sp>
                </mc:Choice>
                <mc:Fallback xmlns="">
                  <p:sp>
                    <p:nvSpPr>
                      <p:cNvPr id="70" name="Retângulo 6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130985" y="4391429"/>
                        <a:ext cx="407291" cy="369332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pt-B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71" name="Conector reto 70"/>
                  <p:cNvCxnSpPr/>
                  <p:nvPr/>
                </p:nvCxnSpPr>
                <p:spPr>
                  <a:xfrm flipV="1">
                    <a:off x="2903728" y="4415816"/>
                    <a:ext cx="1027811" cy="865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Conector reto 71"/>
                  <p:cNvCxnSpPr>
                    <a:endCxn id="69" idx="2"/>
                  </p:cNvCxnSpPr>
                  <p:nvPr/>
                </p:nvCxnSpPr>
                <p:spPr>
                  <a:xfrm flipH="1">
                    <a:off x="2883789" y="3488725"/>
                    <a:ext cx="19939" cy="81915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headEnd type="arrow"/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5" name="Elipse 64"/>
              <p:cNvSpPr/>
              <p:nvPr/>
            </p:nvSpPr>
            <p:spPr>
              <a:xfrm>
                <a:off x="5592589" y="4101790"/>
                <a:ext cx="188892" cy="18466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9207308E-9CFA-406A-AB74-CF52148DFE8F}"/>
              </a:ext>
            </a:extLst>
          </p:cNvPr>
          <p:cNvGrpSpPr/>
          <p:nvPr/>
        </p:nvGrpSpPr>
        <p:grpSpPr>
          <a:xfrm>
            <a:off x="6493754" y="2589536"/>
            <a:ext cx="2433770" cy="816698"/>
            <a:chOff x="6493754" y="2589536"/>
            <a:chExt cx="2433770" cy="8166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CaixaDeTexto 31"/>
                <p:cNvSpPr txBox="1"/>
                <p:nvPr/>
              </p:nvSpPr>
              <p:spPr>
                <a:xfrm>
                  <a:off x="6493754" y="2589536"/>
                  <a:ext cx="899925" cy="8166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b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2" name="CaixaDeTexto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3754" y="2589536"/>
                  <a:ext cx="899925" cy="816698"/>
                </a:xfrm>
                <a:prstGeom prst="rect">
                  <a:avLst/>
                </a:prstGeom>
                <a:blipFill>
                  <a:blip r:embed="rId23"/>
                  <a:stretch>
                    <a:fillRect b="-74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8497919" y="2706940"/>
                  <a:ext cx="429605" cy="5193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7919" y="2706940"/>
                  <a:ext cx="429605" cy="519373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E130D62B-39E2-4ABE-83AE-09991F7ADD05}"/>
                    </a:ext>
                  </a:extLst>
                </p:cNvPr>
                <p:cNvSpPr txBox="1"/>
                <p:nvPr/>
              </p:nvSpPr>
              <p:spPr>
                <a:xfrm>
                  <a:off x="7491818" y="2589536"/>
                  <a:ext cx="899925" cy="8166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52" name="CaixaDeTexto 51">
                  <a:extLst>
                    <a:ext uri="{FF2B5EF4-FFF2-40B4-BE49-F238E27FC236}">
                      <a16:creationId xmlns:a16="http://schemas.microsoft.com/office/drawing/2014/main" id="{E130D62B-39E2-4ABE-83AE-09991F7ADD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1818" y="2589536"/>
                  <a:ext cx="899925" cy="816698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6E79756C-8575-4878-8F89-D34D7DE1E4E2}"/>
              </a:ext>
            </a:extLst>
          </p:cNvPr>
          <p:cNvGrpSpPr/>
          <p:nvPr/>
        </p:nvGrpSpPr>
        <p:grpSpPr>
          <a:xfrm>
            <a:off x="1711641" y="1910109"/>
            <a:ext cx="4206562" cy="459421"/>
            <a:chOff x="1711641" y="1910109"/>
            <a:chExt cx="4206562" cy="4594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01EA27ED-58EA-4028-B21C-4BA73B2ECFE4}"/>
                    </a:ext>
                  </a:extLst>
                </p:cNvPr>
                <p:cNvSpPr txBox="1"/>
                <p:nvPr/>
              </p:nvSpPr>
              <p:spPr>
                <a:xfrm>
                  <a:off x="1711641" y="1996545"/>
                  <a:ext cx="2260008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elemento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massa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3" name="CaixaDeTexto 52">
                  <a:extLst>
                    <a:ext uri="{FF2B5EF4-FFF2-40B4-BE49-F238E27FC236}">
                      <a16:creationId xmlns:a16="http://schemas.microsoft.com/office/drawing/2014/main" id="{01EA27ED-58EA-4028-B21C-4BA73B2ECF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1641" y="1996545"/>
                  <a:ext cx="2260008" cy="338554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ixaDeTexto 54">
                  <a:extLst>
                    <a:ext uri="{FF2B5EF4-FFF2-40B4-BE49-F238E27FC236}">
                      <a16:creationId xmlns:a16="http://schemas.microsoft.com/office/drawing/2014/main" id="{BF82566B-E3E7-4A94-9C25-DE8899DE92DE}"/>
                    </a:ext>
                  </a:extLst>
                </p:cNvPr>
                <p:cNvSpPr txBox="1"/>
                <p:nvPr/>
              </p:nvSpPr>
              <p:spPr>
                <a:xfrm>
                  <a:off x="3864436" y="1910109"/>
                  <a:ext cx="2053767" cy="4594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5" name="CaixaDeTexto 54">
                  <a:extLst>
                    <a:ext uri="{FF2B5EF4-FFF2-40B4-BE49-F238E27FC236}">
                      <a16:creationId xmlns:a16="http://schemas.microsoft.com/office/drawing/2014/main" id="{BF82566B-E3E7-4A94-9C25-DE8899DE92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4436" y="1910109"/>
                  <a:ext cx="2053767" cy="459421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49350425-8B0A-4E79-9979-432036887675}"/>
                  </a:ext>
                </a:extLst>
              </p:cNvPr>
              <p:cNvSpPr txBox="1"/>
              <p:nvPr/>
            </p:nvSpPr>
            <p:spPr>
              <a:xfrm>
                <a:off x="6193219" y="1649001"/>
                <a:ext cx="2835392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49350425-8B0A-4E79-9979-432036887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219" y="1649001"/>
                <a:ext cx="2835392" cy="64588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Agrupar 8">
            <a:extLst>
              <a:ext uri="{FF2B5EF4-FFF2-40B4-BE49-F238E27FC236}">
                <a16:creationId xmlns:a16="http://schemas.microsoft.com/office/drawing/2014/main" id="{F3309A42-693F-449B-A922-B464FD8607F2}"/>
              </a:ext>
            </a:extLst>
          </p:cNvPr>
          <p:cNvGrpSpPr/>
          <p:nvPr/>
        </p:nvGrpSpPr>
        <p:grpSpPr>
          <a:xfrm>
            <a:off x="2050029" y="405718"/>
            <a:ext cx="4875664" cy="556619"/>
            <a:chOff x="2050029" y="405718"/>
            <a:chExt cx="4875664" cy="5566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2137501" y="685338"/>
                  <a:ext cx="45949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𝑒𝑚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𝑝𝑜𝑛𝑡𝑜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é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𝑑𝑖𝑜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𝑏𝑎𝑠𝑒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pt-BR" b="0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7501" y="685338"/>
                  <a:ext cx="4594976" cy="276999"/>
                </a:xfrm>
                <a:prstGeom prst="rect">
                  <a:avLst/>
                </a:prstGeom>
                <a:blipFill>
                  <a:blip r:embed="rId29"/>
                  <a:stretch>
                    <a:fillRect l="-797" r="-797" b="-3043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B7989722-5A22-4FEC-B11A-6AC87C361C65}"/>
                </a:ext>
              </a:extLst>
            </p:cNvPr>
            <p:cNvSpPr txBox="1"/>
            <p:nvPr/>
          </p:nvSpPr>
          <p:spPr>
            <a:xfrm>
              <a:off x="2050029" y="405718"/>
              <a:ext cx="48756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Triângulo simétrico em torno de </a:t>
              </a:r>
              <a:r>
                <a:rPr lang="pt-BR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pt-BR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endParaRPr lang="pt-B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29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/>
      <p:bldP spid="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-2005" r="-2005" b="5934"/>
          <a:stretch>
            <a:fillRect/>
          </a:stretch>
        </p:blipFill>
        <p:spPr bwMode="auto">
          <a:xfrm>
            <a:off x="6973602" y="725878"/>
            <a:ext cx="2117725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7456" y="341116"/>
            <a:ext cx="6580682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Considere a placa homogênea OABCD ilustrada na figura ao lado.</a:t>
            </a: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Determine as coordenadas do centro de massa, considerando que a placa é formada por 3 triângulos iguais.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7456" y="52466"/>
            <a:ext cx="742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Lista 4, ex. 6. Centro </a:t>
            </a:r>
            <a:r>
              <a:rPr lang="pt-BR" dirty="0" err="1">
                <a:solidFill>
                  <a:srgbClr val="0070C0"/>
                </a:solidFill>
              </a:rPr>
              <a:t>dd</a:t>
            </a:r>
            <a:r>
              <a:rPr lang="pt-BR" dirty="0">
                <a:solidFill>
                  <a:srgbClr val="0070C0"/>
                </a:solidFill>
              </a:rPr>
              <a:t> massa de uma placa homogênea com 5 lados</a:t>
            </a:r>
          </a:p>
        </p:txBody>
      </p:sp>
      <p:sp>
        <p:nvSpPr>
          <p:cNvPr id="4" name="Triângulo isósceles 3"/>
          <p:cNvSpPr/>
          <p:nvPr/>
        </p:nvSpPr>
        <p:spPr>
          <a:xfrm>
            <a:off x="7279757" y="1804996"/>
            <a:ext cx="1079290" cy="435709"/>
          </a:xfrm>
          <a:prstGeom prst="triangle">
            <a:avLst>
              <a:gd name="adj" fmla="val 49788"/>
            </a:avLst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////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285221" y="1605239"/>
            <a:ext cx="40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</a:t>
            </a:r>
            <a:r>
              <a:rPr lang="pt-BR" sz="1400" baseline="-25000" dirty="0"/>
              <a:t>1</a:t>
            </a:r>
            <a:endParaRPr lang="pt-BR" sz="1400" dirty="0"/>
          </a:p>
        </p:txBody>
      </p:sp>
      <p:sp>
        <p:nvSpPr>
          <p:cNvPr id="6" name="Retângulo 5"/>
          <p:cNvSpPr/>
          <p:nvPr/>
        </p:nvSpPr>
        <p:spPr>
          <a:xfrm>
            <a:off x="7970861" y="1598252"/>
            <a:ext cx="381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C</a:t>
            </a:r>
            <a:r>
              <a:rPr lang="pt-BR" sz="1400" baseline="-25000" dirty="0"/>
              <a:t>3</a:t>
            </a:r>
            <a:endParaRPr lang="pt-BR" sz="1400" dirty="0"/>
          </a:p>
        </p:txBody>
      </p:sp>
      <p:sp>
        <p:nvSpPr>
          <p:cNvPr id="7" name="Retângulo 6"/>
          <p:cNvSpPr/>
          <p:nvPr/>
        </p:nvSpPr>
        <p:spPr>
          <a:xfrm>
            <a:off x="7645397" y="1902381"/>
            <a:ext cx="381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C</a:t>
            </a:r>
            <a:r>
              <a:rPr lang="pt-BR" sz="1400" baseline="-25000" dirty="0"/>
              <a:t>2</a:t>
            </a:r>
            <a:endParaRPr lang="pt-BR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314793" y="1345513"/>
                <a:ext cx="257057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93" y="1345513"/>
                <a:ext cx="2570575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0" y="3451183"/>
                <a:ext cx="3392378" cy="548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51183"/>
                <a:ext cx="3392378" cy="548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/>
              <p:cNvSpPr txBox="1"/>
              <p:nvPr/>
            </p:nvSpPr>
            <p:spPr>
              <a:xfrm>
                <a:off x="67456" y="4156667"/>
                <a:ext cx="3392378" cy="5498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" y="4156667"/>
                <a:ext cx="3392378" cy="5498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3267387" y="4075235"/>
                <a:ext cx="2841226" cy="712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87" y="4075235"/>
                <a:ext cx="2841226" cy="7127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/>
              <p:cNvSpPr/>
              <p:nvPr/>
            </p:nvSpPr>
            <p:spPr>
              <a:xfrm>
                <a:off x="3267387" y="3211339"/>
                <a:ext cx="2832507" cy="712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2" name="Re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87" y="3211339"/>
                <a:ext cx="2832507" cy="7127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6159789" y="3374331"/>
                <a:ext cx="1327799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789" y="3374331"/>
                <a:ext cx="1327799" cy="46762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7844285" y="3262250"/>
                <a:ext cx="129971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4285" y="3262250"/>
                <a:ext cx="1299715" cy="61093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6216695" y="4237134"/>
                <a:ext cx="121398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695" y="4237134"/>
                <a:ext cx="1213986" cy="4626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/>
              <p:cNvSpPr/>
              <p:nvPr/>
            </p:nvSpPr>
            <p:spPr>
              <a:xfrm>
                <a:off x="7791612" y="4126178"/>
                <a:ext cx="1412823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m:rPr>
                          <m:sty m:val="p"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Retâ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612" y="4126178"/>
                <a:ext cx="1412823" cy="61087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75EB97C-BDE8-4A05-AD2C-8A1536EC92C2}"/>
                  </a:ext>
                </a:extLst>
              </p:cNvPr>
              <p:cNvSpPr txBox="1"/>
              <p:nvPr/>
            </p:nvSpPr>
            <p:spPr>
              <a:xfrm>
                <a:off x="273114" y="1993497"/>
                <a:ext cx="265393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075EB97C-BDE8-4A05-AD2C-8A1536EC9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14" y="1993497"/>
                <a:ext cx="2653932" cy="62235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2C85E314-B775-4F66-85DE-C3C3608EC29E}"/>
                  </a:ext>
                </a:extLst>
              </p:cNvPr>
              <p:cNvSpPr txBox="1"/>
              <p:nvPr/>
            </p:nvSpPr>
            <p:spPr>
              <a:xfrm>
                <a:off x="314793" y="2615847"/>
                <a:ext cx="297985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2C85E314-B775-4F66-85DE-C3C3608EC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93" y="2615847"/>
                <a:ext cx="2979855" cy="62235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03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6" grpId="0"/>
      <p:bldP spid="12" grpId="0"/>
      <p:bldP spid="24" grpId="0"/>
      <p:bldP spid="26" grpId="0"/>
      <p:bldP spid="27" grpId="0"/>
      <p:bldP spid="23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04460"/>
            <a:ext cx="726273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Mostre que se obtém o mesmo resultado do item anterior quando se calcula o centro de massa do quadrado OABD e remove-se o triângulo BCD.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-2005" r="-2005" b="5934"/>
          <a:stretch>
            <a:fillRect/>
          </a:stretch>
        </p:blipFill>
        <p:spPr bwMode="auto">
          <a:xfrm>
            <a:off x="7101226" y="905760"/>
            <a:ext cx="2117725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Agrupar 8"/>
          <p:cNvGrpSpPr/>
          <p:nvPr/>
        </p:nvGrpSpPr>
        <p:grpSpPr>
          <a:xfrm>
            <a:off x="2918561" y="1234968"/>
            <a:ext cx="971550" cy="838200"/>
            <a:chOff x="4385638" y="2876551"/>
            <a:chExt cx="971550" cy="838200"/>
          </a:xfrm>
        </p:grpSpPr>
        <p:sp>
          <p:nvSpPr>
            <p:cNvPr id="6" name="Retângulo 5"/>
            <p:cNvSpPr/>
            <p:nvPr/>
          </p:nvSpPr>
          <p:spPr>
            <a:xfrm>
              <a:off x="4385638" y="2876551"/>
              <a:ext cx="971550" cy="8382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Triângulo isósceles 4"/>
            <p:cNvSpPr/>
            <p:nvPr/>
          </p:nvSpPr>
          <p:spPr>
            <a:xfrm rot="10800000">
              <a:off x="4385638" y="2876551"/>
              <a:ext cx="971550" cy="504824"/>
            </a:xfrm>
            <a:prstGeom prst="triangle">
              <a:avLst>
                <a:gd name="adj" fmla="val 49892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" name="Retângulo 6"/>
          <p:cNvSpPr/>
          <p:nvPr/>
        </p:nvSpPr>
        <p:spPr>
          <a:xfrm>
            <a:off x="1331799" y="1214859"/>
            <a:ext cx="971550" cy="838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/>
          <p:cNvSpPr/>
          <p:nvPr/>
        </p:nvSpPr>
        <p:spPr>
          <a:xfrm rot="10800000">
            <a:off x="4315883" y="1303321"/>
            <a:ext cx="971550" cy="504824"/>
          </a:xfrm>
          <a:prstGeom prst="triangle">
            <a:avLst>
              <a:gd name="adj" fmla="val 49892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462194" y="1487380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=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045460" y="1487380"/>
            <a:ext cx="3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2195649" y="2316380"/>
                <a:ext cx="174426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49" y="2316380"/>
                <a:ext cx="1744260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1331799" y="2316380"/>
                <a:ext cx="94051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99" y="2316380"/>
                <a:ext cx="940514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/>
              <p:cNvSpPr txBox="1"/>
              <p:nvPr/>
            </p:nvSpPr>
            <p:spPr>
              <a:xfrm>
                <a:off x="3936638" y="2316380"/>
                <a:ext cx="1331647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638" y="2316380"/>
                <a:ext cx="1331647" cy="6223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lipse 15"/>
          <p:cNvSpPr/>
          <p:nvPr/>
        </p:nvSpPr>
        <p:spPr>
          <a:xfrm>
            <a:off x="4726708" y="1364105"/>
            <a:ext cx="145096" cy="123275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1720138" y="1562101"/>
            <a:ext cx="149901" cy="128072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1114709" y="3156152"/>
                <a:ext cx="13474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709" y="3156152"/>
                <a:ext cx="1347485" cy="276999"/>
              </a:xfrm>
              <a:prstGeom prst="rect">
                <a:avLst/>
              </a:prstGeom>
              <a:blipFill>
                <a:blip r:embed="rId6"/>
                <a:stretch>
                  <a:fillRect r="-905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2522566" y="3012646"/>
                <a:ext cx="224414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⌈"/>
                          <m:endChr m:val="⌉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566" y="3012646"/>
                <a:ext cx="2244140" cy="6223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344656" y="3962754"/>
                <a:ext cx="13474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56" y="3962754"/>
                <a:ext cx="1347485" cy="276999"/>
              </a:xfrm>
              <a:prstGeom prst="rect">
                <a:avLst/>
              </a:prstGeom>
              <a:blipFill>
                <a:blip r:embed="rId8"/>
                <a:stretch>
                  <a:fillRect r="-905" b="-17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1720138" y="3806567"/>
                <a:ext cx="1840184" cy="6223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⌈"/>
                          <m:endChr m:val="⌉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12−5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138" y="3806567"/>
                <a:ext cx="1840184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5124554" y="3806567"/>
                <a:ext cx="1506759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⌈"/>
                          <m:endChr m:val="⌉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18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554" y="3806567"/>
                <a:ext cx="1506759" cy="6223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/>
              <p:cNvSpPr txBox="1"/>
              <p:nvPr/>
            </p:nvSpPr>
            <p:spPr>
              <a:xfrm>
                <a:off x="6787706" y="3802104"/>
                <a:ext cx="217495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𝐶𝑀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CaixaDe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706" y="3802104"/>
                <a:ext cx="2174954" cy="62235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BC68D2E-1798-4D87-9FB3-273E598F807E}"/>
                  </a:ext>
                </a:extLst>
              </p:cNvPr>
              <p:cNvSpPr txBox="1"/>
              <p:nvPr/>
            </p:nvSpPr>
            <p:spPr>
              <a:xfrm>
                <a:off x="3609050" y="3793123"/>
                <a:ext cx="1555362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⌈"/>
                          <m:endChr m:val="⌉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pt-B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pt-BR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BC68D2E-1798-4D87-9FB3-273E598F8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050" y="3793123"/>
                <a:ext cx="1555362" cy="6223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17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2" grpId="0"/>
      <p:bldP spid="13" grpId="0"/>
      <p:bldP spid="14" grpId="0"/>
      <p:bldP spid="16" grpId="0" animBg="1"/>
      <p:bldP spid="17" grpId="0" animBg="1"/>
      <p:bldP spid="18" grpId="0"/>
      <p:bldP spid="19" grpId="0"/>
      <p:bldP spid="20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8286" y="0"/>
            <a:ext cx="6319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Quais são as velocidades em relação ao centro de massa ?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6216116" y="420763"/>
            <a:ext cx="2826284" cy="955805"/>
            <a:chOff x="6216116" y="420763"/>
            <a:chExt cx="2826284" cy="955805"/>
          </a:xfrm>
        </p:grpSpPr>
        <p:cxnSp>
          <p:nvCxnSpPr>
            <p:cNvPr id="4" name="Conector reto 3"/>
            <p:cNvCxnSpPr/>
            <p:nvPr/>
          </p:nvCxnSpPr>
          <p:spPr>
            <a:xfrm flipV="1">
              <a:off x="6596854" y="553759"/>
              <a:ext cx="2" cy="534704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6596854" y="1088463"/>
              <a:ext cx="2445546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6216116" y="420763"/>
                  <a:ext cx="2754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6116" y="420763"/>
                  <a:ext cx="275401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11111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8655504" y="1007236"/>
                  <a:ext cx="3720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5504" y="1007236"/>
                  <a:ext cx="37203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ector de Seta Reta 7"/>
            <p:cNvCxnSpPr/>
            <p:nvPr/>
          </p:nvCxnSpPr>
          <p:spPr>
            <a:xfrm>
              <a:off x="7055568" y="879399"/>
              <a:ext cx="640632" cy="9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6688609" y="549936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8609" y="549936"/>
                  <a:ext cx="661987" cy="215444"/>
                </a:xfrm>
                <a:prstGeom prst="rect">
                  <a:avLst/>
                </a:prstGeom>
                <a:blipFill>
                  <a:blip r:embed="rId4"/>
                  <a:stretch>
                    <a:fillRect l="-9174" t="-33333" r="-2752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Agrupar 9"/>
            <p:cNvGrpSpPr/>
            <p:nvPr/>
          </p:nvGrpSpPr>
          <p:grpSpPr>
            <a:xfrm>
              <a:off x="6741174" y="740899"/>
              <a:ext cx="451674" cy="276999"/>
              <a:chOff x="6741174" y="716184"/>
              <a:chExt cx="451674" cy="276999"/>
            </a:xfrm>
          </p:grpSpPr>
          <p:sp>
            <p:nvSpPr>
              <p:cNvPr id="15" name="Elipse 14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6741174" y="716184"/>
                <a:ext cx="451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</a:t>
                </a:r>
              </a:p>
            </p:txBody>
          </p:sp>
        </p:grpSp>
        <p:grpSp>
          <p:nvGrpSpPr>
            <p:cNvPr id="11" name="Agrupar 10"/>
            <p:cNvGrpSpPr/>
            <p:nvPr/>
          </p:nvGrpSpPr>
          <p:grpSpPr>
            <a:xfrm>
              <a:off x="8161899" y="742645"/>
              <a:ext cx="451674" cy="246221"/>
              <a:chOff x="6724643" y="728592"/>
              <a:chExt cx="451674" cy="246221"/>
            </a:xfrm>
          </p:grpSpPr>
          <p:sp>
            <p:nvSpPr>
              <p:cNvPr id="13" name="Elipse 12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6724643" y="728592"/>
                <a:ext cx="4516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8042132" y="556774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|=0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132" y="556774"/>
                  <a:ext cx="661987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9174" t="-33333" r="-5505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Agrupar 16"/>
          <p:cNvGrpSpPr/>
          <p:nvPr/>
        </p:nvGrpSpPr>
        <p:grpSpPr>
          <a:xfrm>
            <a:off x="6632250" y="1165272"/>
            <a:ext cx="2445546" cy="1391114"/>
            <a:chOff x="6632250" y="1165272"/>
            <a:chExt cx="2445546" cy="1391114"/>
          </a:xfrm>
        </p:grpSpPr>
        <p:cxnSp>
          <p:nvCxnSpPr>
            <p:cNvPr id="18" name="Conector reto 17"/>
            <p:cNvCxnSpPr/>
            <p:nvPr/>
          </p:nvCxnSpPr>
          <p:spPr>
            <a:xfrm flipV="1">
              <a:off x="6632250" y="1439918"/>
              <a:ext cx="2" cy="534704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6632250" y="1974622"/>
              <a:ext cx="2445546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8690900" y="1895731"/>
                  <a:ext cx="3720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0900" y="1895731"/>
                  <a:ext cx="3720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ector de Seta Reta 20"/>
            <p:cNvCxnSpPr/>
            <p:nvPr/>
          </p:nvCxnSpPr>
          <p:spPr>
            <a:xfrm>
              <a:off x="7777459" y="1966006"/>
              <a:ext cx="742745" cy="430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Agrupar 21"/>
            <p:cNvGrpSpPr/>
            <p:nvPr/>
          </p:nvGrpSpPr>
          <p:grpSpPr>
            <a:xfrm>
              <a:off x="7612679" y="1854756"/>
              <a:ext cx="451674" cy="246221"/>
              <a:chOff x="6735509" y="728207"/>
              <a:chExt cx="451674" cy="246221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6735509" y="728207"/>
                <a:ext cx="4516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</a:t>
                </a:r>
              </a:p>
            </p:txBody>
          </p:sp>
        </p:grpSp>
        <p:grpSp>
          <p:nvGrpSpPr>
            <p:cNvPr id="23" name="Agrupar 22"/>
            <p:cNvGrpSpPr/>
            <p:nvPr/>
          </p:nvGrpSpPr>
          <p:grpSpPr>
            <a:xfrm>
              <a:off x="7629186" y="1531639"/>
              <a:ext cx="451674" cy="276999"/>
              <a:chOff x="6756544" y="710069"/>
              <a:chExt cx="451674" cy="276999"/>
            </a:xfrm>
          </p:grpSpPr>
          <p:sp>
            <p:nvSpPr>
              <p:cNvPr id="29" name="Elipse 28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6756544" y="710069"/>
                <a:ext cx="451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</a:t>
                </a:r>
              </a:p>
            </p:txBody>
          </p:sp>
        </p:grpSp>
        <p:cxnSp>
          <p:nvCxnSpPr>
            <p:cNvPr id="24" name="Conector de Seta Reta 23"/>
            <p:cNvCxnSpPr/>
            <p:nvPr/>
          </p:nvCxnSpPr>
          <p:spPr>
            <a:xfrm flipH="1" flipV="1">
              <a:off x="7798773" y="1165272"/>
              <a:ext cx="4804" cy="4471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o 24"/>
            <p:cNvSpPr/>
            <p:nvPr/>
          </p:nvSpPr>
          <p:spPr>
            <a:xfrm rot="4187586">
              <a:off x="7941666" y="1895945"/>
              <a:ext cx="298450" cy="299057"/>
            </a:xfrm>
            <a:prstGeom prst="arc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8262714" y="1975385"/>
                  <a:ext cx="2006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2714" y="1975385"/>
                  <a:ext cx="20069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4242" r="-21212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6819988" y="2151660"/>
                  <a:ext cx="1335849" cy="40472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9988" y="2151660"/>
                  <a:ext cx="1335849" cy="404726"/>
                </a:xfrm>
                <a:prstGeom prst="rect">
                  <a:avLst/>
                </a:prstGeom>
                <a:blipFill>
                  <a:blip r:embed="rId8"/>
                  <a:stretch>
                    <a:fillRect l="-1370" r="-20091" b="-1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7711068" y="1192540"/>
                  <a:ext cx="1088700" cy="40331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1068" y="1192540"/>
                  <a:ext cx="1088700" cy="403316"/>
                </a:xfrm>
                <a:prstGeom prst="rect">
                  <a:avLst/>
                </a:prstGeom>
                <a:blipFill>
                  <a:blip r:embed="rId9"/>
                  <a:stretch>
                    <a:fillRect t="-1515" r="-11732" b="-1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CaixaDeTexto 32"/>
          <p:cNvSpPr txBox="1"/>
          <p:nvPr/>
        </p:nvSpPr>
        <p:spPr>
          <a:xfrm>
            <a:off x="6740613" y="1473785"/>
            <a:ext cx="87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Depois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488497" y="237400"/>
            <a:ext cx="11241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</a:t>
            </a:r>
          </a:p>
        </p:txBody>
      </p: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D0D56AAF-5FD1-47B3-905D-FE9F58CD9107}"/>
              </a:ext>
            </a:extLst>
          </p:cNvPr>
          <p:cNvGrpSpPr/>
          <p:nvPr/>
        </p:nvGrpSpPr>
        <p:grpSpPr>
          <a:xfrm>
            <a:off x="113653" y="1783759"/>
            <a:ext cx="5595815" cy="475623"/>
            <a:chOff x="113653" y="1783759"/>
            <a:chExt cx="5595815" cy="4756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113653" y="1792651"/>
                  <a:ext cx="2382145" cy="4667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+0 ×10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+10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53" y="1792651"/>
                  <a:ext cx="2382145" cy="4667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CaixaDeTexto 36"/>
                <p:cNvSpPr txBox="1"/>
                <p:nvPr/>
              </p:nvSpPr>
              <p:spPr>
                <a:xfrm>
                  <a:off x="2647061" y="1783759"/>
                  <a:ext cx="1060012" cy="4667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12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7" name="CaixaDeTexto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7061" y="1783759"/>
                  <a:ext cx="1060012" cy="4667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ixaDeTexto 53"/>
                <p:cNvSpPr txBox="1"/>
                <p:nvPr/>
              </p:nvSpPr>
              <p:spPr>
                <a:xfrm>
                  <a:off x="4170626" y="1830217"/>
                  <a:ext cx="1538842" cy="422167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4" name="CaixaDeTexto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0626" y="1830217"/>
                  <a:ext cx="1538842" cy="422167"/>
                </a:xfrm>
                <a:prstGeom prst="rect">
                  <a:avLst/>
                </a:prstGeom>
                <a:blipFill>
                  <a:blip r:embed="rId12"/>
                  <a:stretch>
                    <a:fillRect r="-2767" b="-1594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416FAA41-483F-45FE-825E-716D87E7D5FE}"/>
              </a:ext>
            </a:extLst>
          </p:cNvPr>
          <p:cNvGrpSpPr/>
          <p:nvPr/>
        </p:nvGrpSpPr>
        <p:grpSpPr>
          <a:xfrm>
            <a:off x="5654" y="2497511"/>
            <a:ext cx="6266626" cy="1405450"/>
            <a:chOff x="5654" y="2497511"/>
            <a:chExt cx="6266626" cy="1405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/>
                <p:cNvSpPr txBox="1"/>
                <p:nvPr/>
              </p:nvSpPr>
              <p:spPr>
                <a:xfrm>
                  <a:off x="2642898" y="3253250"/>
                  <a:ext cx="2382145" cy="48987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10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+10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1" name="CaixaDe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2898" y="3253250"/>
                  <a:ext cx="2382145" cy="48987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tângulo 42"/>
                <p:cNvSpPr/>
                <p:nvPr/>
              </p:nvSpPr>
              <p:spPr>
                <a:xfrm>
                  <a:off x="5654" y="3218863"/>
                  <a:ext cx="2542234" cy="6840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pt-BR" b="0" i="0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43" name="Retângulo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4" y="3218863"/>
                  <a:ext cx="2542234" cy="68409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CaixaDeTexto 38">
              <a:extLst>
                <a:ext uri="{FF2B5EF4-FFF2-40B4-BE49-F238E27FC236}">
                  <a16:creationId xmlns:a16="http://schemas.microsoft.com/office/drawing/2014/main" id="{590D17E1-8F1D-41BD-A6E1-64075F1B8BDA}"/>
                </a:ext>
              </a:extLst>
            </p:cNvPr>
            <p:cNvSpPr txBox="1"/>
            <p:nvPr/>
          </p:nvSpPr>
          <p:spPr>
            <a:xfrm>
              <a:off x="81855" y="2497511"/>
              <a:ext cx="6190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Sabemos que a velocidade do CM não se altera na colisão. Usamos isso para conferir as expressões das velocidades finais!</a:t>
              </a:r>
            </a:p>
          </p:txBody>
        </p:sp>
      </p:grp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C0D977D1-8647-490B-A554-45885894210D}"/>
              </a:ext>
            </a:extLst>
          </p:cNvPr>
          <p:cNvSpPr txBox="1"/>
          <p:nvPr/>
        </p:nvSpPr>
        <p:spPr>
          <a:xfrm>
            <a:off x="8027313" y="4474815"/>
            <a:ext cx="1015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Confere!</a:t>
            </a: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B25B995A-CA90-4D05-99ED-F5D522E9F964}"/>
              </a:ext>
            </a:extLst>
          </p:cNvPr>
          <p:cNvGrpSpPr/>
          <p:nvPr/>
        </p:nvGrpSpPr>
        <p:grpSpPr>
          <a:xfrm>
            <a:off x="89358" y="3287524"/>
            <a:ext cx="8930194" cy="1435213"/>
            <a:chOff x="89358" y="3287524"/>
            <a:chExt cx="8930194" cy="14352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ixaDeTexto 37"/>
                <p:cNvSpPr txBox="1"/>
                <p:nvPr/>
              </p:nvSpPr>
              <p:spPr>
                <a:xfrm>
                  <a:off x="7907267" y="4052648"/>
                  <a:ext cx="1112285" cy="422167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8" name="CaixaDeTexto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7267" y="4052648"/>
                  <a:ext cx="1112285" cy="422167"/>
                </a:xfrm>
                <a:prstGeom prst="rect">
                  <a:avLst/>
                </a:prstGeom>
                <a:blipFill>
                  <a:blip r:embed="rId15"/>
                  <a:stretch>
                    <a:fillRect t="-1449" r="-23497" b="-1449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aixaDeTexto 62"/>
                <p:cNvSpPr txBox="1"/>
                <p:nvPr/>
              </p:nvSpPr>
              <p:spPr>
                <a:xfrm>
                  <a:off x="89358" y="4053002"/>
                  <a:ext cx="3575800" cy="66973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+10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3" name="CaixaDeTexto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358" y="4053002"/>
                  <a:ext cx="3575800" cy="66973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CaixaDeTexto 74"/>
                <p:cNvSpPr txBox="1"/>
                <p:nvPr/>
              </p:nvSpPr>
              <p:spPr>
                <a:xfrm>
                  <a:off x="3519916" y="4060460"/>
                  <a:ext cx="4379105" cy="6261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2+10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12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5" name="CaixaDeTexto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19916" y="4060460"/>
                  <a:ext cx="4379105" cy="626133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Seta: para a Direita 41">
              <a:extLst>
                <a:ext uri="{FF2B5EF4-FFF2-40B4-BE49-F238E27FC236}">
                  <a16:creationId xmlns:a16="http://schemas.microsoft.com/office/drawing/2014/main" id="{1220A951-7102-492C-9371-709DC448E864}"/>
                </a:ext>
              </a:extLst>
            </p:cNvPr>
            <p:cNvSpPr/>
            <p:nvPr/>
          </p:nvSpPr>
          <p:spPr>
            <a:xfrm>
              <a:off x="5129742" y="3287524"/>
              <a:ext cx="3612256" cy="504266"/>
            </a:xfrm>
            <a:prstGeom prst="rightArrow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Usando as velocidades do slide anterior</a:t>
              </a:r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D1C8AAA7-CE29-4E99-B9AD-C634AD236144}"/>
              </a:ext>
            </a:extLst>
          </p:cNvPr>
          <p:cNvGrpSpPr/>
          <p:nvPr/>
        </p:nvGrpSpPr>
        <p:grpSpPr>
          <a:xfrm>
            <a:off x="128469" y="420763"/>
            <a:ext cx="5963082" cy="1321725"/>
            <a:chOff x="128469" y="420763"/>
            <a:chExt cx="5963082" cy="13217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ixaDeTexto 34"/>
                <p:cNvSpPr txBox="1"/>
                <p:nvPr/>
              </p:nvSpPr>
              <p:spPr>
                <a:xfrm>
                  <a:off x="211597" y="1254919"/>
                  <a:ext cx="4532552" cy="48756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movimento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no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eixo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5" name="CaixaDe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597" y="1254919"/>
                  <a:ext cx="4532552" cy="487569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F59DAC72-CC57-4120-B688-1756EF234E0B}"/>
                </a:ext>
              </a:extLst>
            </p:cNvPr>
            <p:cNvSpPr txBox="1"/>
            <p:nvPr/>
          </p:nvSpPr>
          <p:spPr>
            <a:xfrm>
              <a:off x="128469" y="420763"/>
              <a:ext cx="5963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Cálculo da velocidade do centro de massa antes da colisão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aixaDeTexto 45">
                  <a:extLst>
                    <a:ext uri="{FF2B5EF4-FFF2-40B4-BE49-F238E27FC236}">
                      <a16:creationId xmlns:a16="http://schemas.microsoft.com/office/drawing/2014/main" id="{C3DC0D9C-B31A-48A0-AE5E-FD9281D85C7B}"/>
                    </a:ext>
                  </a:extLst>
                </p:cNvPr>
                <p:cNvSpPr txBox="1"/>
                <p:nvPr/>
              </p:nvSpPr>
              <p:spPr>
                <a:xfrm>
                  <a:off x="211597" y="865755"/>
                  <a:ext cx="5677650" cy="3579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/>
                    <a:t>Antes da colisão, só há movimento em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pt-BR" sz="1600" dirty="0"/>
                    <a:t>, de modo que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pt-BR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46" name="CaixaDeTexto 45">
                  <a:extLst>
                    <a:ext uri="{FF2B5EF4-FFF2-40B4-BE49-F238E27FC236}">
                      <a16:creationId xmlns:a16="http://schemas.microsoft.com/office/drawing/2014/main" id="{C3DC0D9C-B31A-48A0-AE5E-FD9281D85C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597" y="865755"/>
                  <a:ext cx="5677650" cy="357983"/>
                </a:xfrm>
                <a:prstGeom prst="rect">
                  <a:avLst/>
                </a:prstGeom>
                <a:blipFill>
                  <a:blip r:embed="rId19"/>
                  <a:stretch>
                    <a:fillRect l="-644" t="-3390" b="-1694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4564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4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Agrupar 17">
            <a:extLst>
              <a:ext uri="{FF2B5EF4-FFF2-40B4-BE49-F238E27FC236}">
                <a16:creationId xmlns:a16="http://schemas.microsoft.com/office/drawing/2014/main" id="{6B2A1495-CFF8-4672-B840-4937686E63A0}"/>
              </a:ext>
            </a:extLst>
          </p:cNvPr>
          <p:cNvGrpSpPr/>
          <p:nvPr/>
        </p:nvGrpSpPr>
        <p:grpSpPr>
          <a:xfrm>
            <a:off x="484094" y="475577"/>
            <a:ext cx="3131601" cy="2065435"/>
            <a:chOff x="484094" y="475577"/>
            <a:chExt cx="3131601" cy="2065435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6A5028B6-AF87-45E4-98CC-EB9BE883C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094" y="475577"/>
              <a:ext cx="2642347" cy="2065435"/>
            </a:xfrm>
            <a:prstGeom prst="rect">
              <a:avLst/>
            </a:prstGeom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C0DEDB6-393D-4EE9-A417-453C9B560442}"/>
                </a:ext>
              </a:extLst>
            </p:cNvPr>
            <p:cNvSpPr txBox="1"/>
            <p:nvPr/>
          </p:nvSpPr>
          <p:spPr>
            <a:xfrm>
              <a:off x="3077812" y="2256751"/>
              <a:ext cx="537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(u)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74412A03-1741-4C1F-A083-30D5516A73B1}"/>
                </a:ext>
              </a:extLst>
            </p:cNvPr>
            <p:cNvSpPr txBox="1"/>
            <p:nvPr/>
          </p:nvSpPr>
          <p:spPr>
            <a:xfrm>
              <a:off x="645459" y="573342"/>
              <a:ext cx="537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/>
                <a:t>(u)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7A641F2-FA94-4268-9E2D-4A26C1A8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59" y="80682"/>
            <a:ext cx="5688106" cy="309283"/>
          </a:xfrm>
        </p:spPr>
        <p:txBody>
          <a:bodyPr>
            <a:noAutofit/>
          </a:bodyPr>
          <a:lstStyle/>
          <a:p>
            <a:r>
              <a:rPr lang="pt-BR" sz="2800" dirty="0"/>
              <a:t>Um exemplo difícil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2E62DDB-91B7-4592-9396-72E4D11AB056}"/>
                  </a:ext>
                </a:extLst>
              </p:cNvPr>
              <p:cNvSpPr txBox="1"/>
              <p:nvPr/>
            </p:nvSpPr>
            <p:spPr>
              <a:xfrm>
                <a:off x="3766025" y="407725"/>
                <a:ext cx="4057265" cy="6458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</m:t>
                              </m:r>
                            </m:e>
                          </m:nary>
                        </m:e>
                      </m:nary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2E62DDB-91B7-4592-9396-72E4D11AB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025" y="407725"/>
                <a:ext cx="4057265" cy="64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267E4D4-60A1-48BC-A313-5280DA476E44}"/>
                  </a:ext>
                </a:extLst>
              </p:cNvPr>
              <p:cNvSpPr txBox="1"/>
              <p:nvPr/>
            </p:nvSpPr>
            <p:spPr>
              <a:xfrm>
                <a:off x="3766025" y="1053607"/>
                <a:ext cx="4030334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𝐶𝑀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𝑑𝑚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BR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𝑑𝑎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pt-BR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pt-B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pt-B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B267E4D4-60A1-48BC-A313-5280DA476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025" y="1053607"/>
                <a:ext cx="4030334" cy="6458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482A476-F950-43F8-8C0D-55FE8714D659}"/>
                  </a:ext>
                </a:extLst>
              </p:cNvPr>
              <p:cNvSpPr txBox="1"/>
              <p:nvPr/>
            </p:nvSpPr>
            <p:spPr>
              <a:xfrm>
                <a:off x="3813090" y="1674259"/>
                <a:ext cx="1908791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3482A476-F950-43F8-8C0D-55FE8714D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090" y="1674259"/>
                <a:ext cx="1908791" cy="6458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358BED0-60B5-4336-8087-CB7455ECB2FD}"/>
                  </a:ext>
                </a:extLst>
              </p:cNvPr>
              <p:cNvSpPr txBox="1"/>
              <p:nvPr/>
            </p:nvSpPr>
            <p:spPr>
              <a:xfrm>
                <a:off x="645459" y="2862889"/>
                <a:ext cx="2580450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10−2</m:t>
                          </m:r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=5−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9358BED0-60B5-4336-8087-CB7455ECB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2862889"/>
                <a:ext cx="2580450" cy="49250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BA5C00D-5178-43B7-9A03-C7A89BDEC386}"/>
                  </a:ext>
                </a:extLst>
              </p:cNvPr>
              <p:cNvSpPr txBox="1"/>
              <p:nvPr/>
            </p:nvSpPr>
            <p:spPr>
              <a:xfrm>
                <a:off x="4008072" y="3021458"/>
                <a:ext cx="4289612" cy="36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no intervalo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pt-BR" sz="1600" dirty="0"/>
                  <a:t> 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8BA5C00D-5178-43B7-9A03-C7A89BDEC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072" y="3021458"/>
                <a:ext cx="4289612" cy="361766"/>
              </a:xfrm>
              <a:prstGeom prst="rect">
                <a:avLst/>
              </a:prstGeom>
              <a:blipFill>
                <a:blip r:embed="rId7"/>
                <a:stretch>
                  <a:fillRect l="-710" b="-220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95666E9-BA71-4112-AC0A-5E6F9F0F9A88}"/>
                  </a:ext>
                </a:extLst>
              </p:cNvPr>
              <p:cNvSpPr txBox="1"/>
              <p:nvPr/>
            </p:nvSpPr>
            <p:spPr>
              <a:xfrm>
                <a:off x="645459" y="3623982"/>
                <a:ext cx="57889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Umas integrais são mais fáceis, 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</m:oMath>
                </a14:m>
                <a:r>
                  <a:rPr lang="pt-BR" sz="1600" dirty="0"/>
                  <a:t> é a mais difícil.</a:t>
                </a: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295666E9-BA71-4112-AC0A-5E6F9F0F9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3623982"/>
                <a:ext cx="5788959" cy="338554"/>
              </a:xfrm>
              <a:prstGeom prst="rect">
                <a:avLst/>
              </a:prstGeom>
              <a:blipFill>
                <a:blip r:embed="rId8"/>
                <a:stretch>
                  <a:fillRect l="-632" t="-5357" b="-214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94067F6-193F-45CB-8665-9B64414C8090}"/>
                  </a:ext>
                </a:extLst>
              </p:cNvPr>
              <p:cNvSpPr txBox="1"/>
              <p:nvPr/>
            </p:nvSpPr>
            <p:spPr>
              <a:xfrm>
                <a:off x="3664324" y="2158253"/>
                <a:ext cx="4633360" cy="63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Atenção, as constantes têm dimensão física!</a:t>
                </a:r>
              </a:p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 </a:t>
                </a:r>
                <a:r>
                  <a:rPr lang="pt-BR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estão em m, então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sz="16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−(2</m:t>
                        </m:r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C94067F6-193F-45CB-8665-9B64414C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324" y="2158253"/>
                <a:ext cx="4633360" cy="636713"/>
              </a:xfrm>
              <a:prstGeom prst="rect">
                <a:avLst/>
              </a:prstGeom>
              <a:blipFill>
                <a:blip r:embed="rId9"/>
                <a:stretch>
                  <a:fillRect l="-658" t="-2885" b="-105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13AF5AD9-47CF-4E33-95EB-9047ED6F9681}"/>
                  </a:ext>
                </a:extLst>
              </p:cNvPr>
              <p:cNvSpPr txBox="1"/>
              <p:nvPr/>
            </p:nvSpPr>
            <p:spPr>
              <a:xfrm>
                <a:off x="699246" y="4231122"/>
                <a:ext cx="8163069" cy="593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600" dirty="0"/>
                  <a:t>A área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BR" sz="1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,  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𝐶𝑀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sub>
                    </m:sSub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ad>
                      <m:radPr>
                        <m:degHide m:val="on"/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pt-B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≅1,19 </m:t>
                    </m:r>
                    <m:r>
                      <m:rPr>
                        <m:sty m:val="p"/>
                      </m:rPr>
                      <a:rPr lang="pt-B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</m:t>
                    </m:r>
                  </m:oMath>
                </a14:m>
                <a:r>
                  <a:rPr lang="pt-BR" sz="1600" dirty="0"/>
                  <a:t>     </a:t>
                </a:r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 u = unidade de comprimento</a:t>
                </a: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13AF5AD9-47CF-4E33-95EB-9047ED6F9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6" y="4231122"/>
                <a:ext cx="8163069" cy="593432"/>
              </a:xfrm>
              <a:prstGeom prst="rect">
                <a:avLst/>
              </a:prstGeom>
              <a:blipFill>
                <a:blip r:embed="rId10"/>
                <a:stretch>
                  <a:fillRect l="-4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>
            <a:extLst>
              <a:ext uri="{FF2B5EF4-FFF2-40B4-BE49-F238E27FC236}">
                <a16:creationId xmlns:a16="http://schemas.microsoft.com/office/drawing/2014/main" id="{53CCF4AD-208A-4467-9B4F-9D0ABFF9A52E}"/>
              </a:ext>
            </a:extLst>
          </p:cNvPr>
          <p:cNvSpPr txBox="1"/>
          <p:nvPr/>
        </p:nvSpPr>
        <p:spPr>
          <a:xfrm>
            <a:off x="5894494" y="4655277"/>
            <a:ext cx="2803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= m ou cm ou km ou mm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B6633F5A-DD36-4723-96C1-18512F935FD1}"/>
              </a:ext>
            </a:extLst>
          </p:cNvPr>
          <p:cNvSpPr/>
          <p:nvPr/>
        </p:nvSpPr>
        <p:spPr>
          <a:xfrm>
            <a:off x="1559617" y="1791014"/>
            <a:ext cx="72000" cy="72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13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8792" y="-122820"/>
            <a:ext cx="182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Avisos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45306" y="516530"/>
            <a:ext cx="7361646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Conceitos de Matemática Básica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Cap. X – Vetores: questionário aberto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Listas de exercícios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Começar lista 4</a:t>
            </a:r>
          </a:p>
          <a:p>
            <a:pPr lvl="1"/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Relatórios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R2  - colisões bidimensionais. Não deixe para a última hora, é trabalhoso, mas o resultado é muito interessante.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Correção por um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barema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detalhado – responda cada item solicitado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Participem do Fórum sobre “Experimentos Online”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Formem dupla! Um ponto a mais!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Participar das monitorias</a:t>
            </a:r>
          </a:p>
        </p:txBody>
      </p:sp>
    </p:spTree>
    <p:extLst>
      <p:ext uri="{BB962C8B-B14F-4D97-AF65-F5344CB8AC3E}">
        <p14:creationId xmlns:p14="http://schemas.microsoft.com/office/powerpoint/2010/main" val="1829875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Até a próxima aula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8286" y="0"/>
            <a:ext cx="6319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Quais são as velocidades em relação ao centro de massa ?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6216116" y="420763"/>
            <a:ext cx="2826284" cy="955805"/>
            <a:chOff x="6216116" y="420763"/>
            <a:chExt cx="2826284" cy="955805"/>
          </a:xfrm>
        </p:grpSpPr>
        <p:cxnSp>
          <p:nvCxnSpPr>
            <p:cNvPr id="4" name="Conector reto 3"/>
            <p:cNvCxnSpPr/>
            <p:nvPr/>
          </p:nvCxnSpPr>
          <p:spPr>
            <a:xfrm flipV="1">
              <a:off x="6596854" y="553759"/>
              <a:ext cx="2" cy="534704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6596854" y="1088463"/>
              <a:ext cx="2445546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6216116" y="420763"/>
                  <a:ext cx="2754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6116" y="420763"/>
                  <a:ext cx="275401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11111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8655504" y="1007236"/>
                  <a:ext cx="3720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5504" y="1007236"/>
                  <a:ext cx="37203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ector de Seta Reta 7"/>
            <p:cNvCxnSpPr/>
            <p:nvPr/>
          </p:nvCxnSpPr>
          <p:spPr>
            <a:xfrm>
              <a:off x="7055568" y="879399"/>
              <a:ext cx="640632" cy="9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6688609" y="549936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8609" y="549936"/>
                  <a:ext cx="661987" cy="215444"/>
                </a:xfrm>
                <a:prstGeom prst="rect">
                  <a:avLst/>
                </a:prstGeom>
                <a:blipFill>
                  <a:blip r:embed="rId4"/>
                  <a:stretch>
                    <a:fillRect l="-9174" t="-33333" r="-2752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Agrupar 9"/>
            <p:cNvGrpSpPr/>
            <p:nvPr/>
          </p:nvGrpSpPr>
          <p:grpSpPr>
            <a:xfrm>
              <a:off x="6741174" y="740899"/>
              <a:ext cx="451674" cy="276999"/>
              <a:chOff x="6741174" y="716184"/>
              <a:chExt cx="451674" cy="276999"/>
            </a:xfrm>
          </p:grpSpPr>
          <p:sp>
            <p:nvSpPr>
              <p:cNvPr id="15" name="Elipse 14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6741174" y="716184"/>
                <a:ext cx="451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</a:t>
                </a:r>
              </a:p>
            </p:txBody>
          </p:sp>
        </p:grpSp>
        <p:grpSp>
          <p:nvGrpSpPr>
            <p:cNvPr id="11" name="Agrupar 10"/>
            <p:cNvGrpSpPr/>
            <p:nvPr/>
          </p:nvGrpSpPr>
          <p:grpSpPr>
            <a:xfrm>
              <a:off x="8161899" y="742645"/>
              <a:ext cx="451674" cy="246221"/>
              <a:chOff x="6724643" y="728592"/>
              <a:chExt cx="451674" cy="246221"/>
            </a:xfrm>
          </p:grpSpPr>
          <p:sp>
            <p:nvSpPr>
              <p:cNvPr id="13" name="Elipse 12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6724643" y="728592"/>
                <a:ext cx="4516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8042132" y="556774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|=0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132" y="556774"/>
                  <a:ext cx="661987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9174" t="-33333" r="-5505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Agrupar 16"/>
          <p:cNvGrpSpPr/>
          <p:nvPr/>
        </p:nvGrpSpPr>
        <p:grpSpPr>
          <a:xfrm>
            <a:off x="6632250" y="1165272"/>
            <a:ext cx="2445546" cy="1231014"/>
            <a:chOff x="6632250" y="1165272"/>
            <a:chExt cx="2445546" cy="1231014"/>
          </a:xfrm>
        </p:grpSpPr>
        <p:cxnSp>
          <p:nvCxnSpPr>
            <p:cNvPr id="18" name="Conector reto 17"/>
            <p:cNvCxnSpPr/>
            <p:nvPr/>
          </p:nvCxnSpPr>
          <p:spPr>
            <a:xfrm flipV="1">
              <a:off x="6632250" y="1439918"/>
              <a:ext cx="2" cy="534704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6632250" y="1974622"/>
              <a:ext cx="2445546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8690900" y="1895731"/>
                  <a:ext cx="3720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0900" y="1895731"/>
                  <a:ext cx="3720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ector de Seta Reta 20"/>
            <p:cNvCxnSpPr/>
            <p:nvPr/>
          </p:nvCxnSpPr>
          <p:spPr>
            <a:xfrm>
              <a:off x="7777459" y="1966006"/>
              <a:ext cx="742745" cy="430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Agrupar 21"/>
            <p:cNvGrpSpPr/>
            <p:nvPr/>
          </p:nvGrpSpPr>
          <p:grpSpPr>
            <a:xfrm>
              <a:off x="7612679" y="1854756"/>
              <a:ext cx="451674" cy="246221"/>
              <a:chOff x="6735509" y="728207"/>
              <a:chExt cx="451674" cy="246221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6735509" y="728207"/>
                <a:ext cx="4516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</a:t>
                </a:r>
              </a:p>
            </p:txBody>
          </p:sp>
        </p:grpSp>
        <p:grpSp>
          <p:nvGrpSpPr>
            <p:cNvPr id="23" name="Agrupar 22"/>
            <p:cNvGrpSpPr/>
            <p:nvPr/>
          </p:nvGrpSpPr>
          <p:grpSpPr>
            <a:xfrm>
              <a:off x="7629186" y="1531639"/>
              <a:ext cx="451674" cy="276999"/>
              <a:chOff x="6756544" y="710069"/>
              <a:chExt cx="451674" cy="276999"/>
            </a:xfrm>
          </p:grpSpPr>
          <p:sp>
            <p:nvSpPr>
              <p:cNvPr id="29" name="Elipse 28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6756544" y="710069"/>
                <a:ext cx="451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</a:t>
                </a:r>
              </a:p>
            </p:txBody>
          </p:sp>
        </p:grpSp>
        <p:cxnSp>
          <p:nvCxnSpPr>
            <p:cNvPr id="24" name="Conector de Seta Reta 23"/>
            <p:cNvCxnSpPr/>
            <p:nvPr/>
          </p:nvCxnSpPr>
          <p:spPr>
            <a:xfrm flipH="1" flipV="1">
              <a:off x="7798773" y="1165272"/>
              <a:ext cx="4804" cy="4471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o 24"/>
            <p:cNvSpPr/>
            <p:nvPr/>
          </p:nvSpPr>
          <p:spPr>
            <a:xfrm rot="4187586">
              <a:off x="7941666" y="1895945"/>
              <a:ext cx="298450" cy="299057"/>
            </a:xfrm>
            <a:prstGeom prst="arc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8262714" y="1975385"/>
                  <a:ext cx="2006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2714" y="1975385"/>
                  <a:ext cx="20069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4242" r="-21212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7493850" y="2151660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3850" y="2151660"/>
                  <a:ext cx="661987" cy="215444"/>
                </a:xfrm>
                <a:prstGeom prst="rect">
                  <a:avLst/>
                </a:prstGeom>
                <a:blipFill>
                  <a:blip r:embed="rId8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7746164" y="1328774"/>
                  <a:ext cx="415735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6164" y="1328774"/>
                  <a:ext cx="415735" cy="215444"/>
                </a:xfrm>
                <a:prstGeom prst="rect">
                  <a:avLst/>
                </a:prstGeom>
                <a:blipFill>
                  <a:blip r:embed="rId9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CaixaDeTexto 32"/>
          <p:cNvSpPr txBox="1"/>
          <p:nvPr/>
        </p:nvSpPr>
        <p:spPr>
          <a:xfrm>
            <a:off x="6740613" y="1473785"/>
            <a:ext cx="87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Depois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488497" y="237400"/>
            <a:ext cx="11241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43006" y="371246"/>
                <a:ext cx="575395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Antes – só há movimento horizontal, essas são as componentes O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6" y="371246"/>
                <a:ext cx="5753950" cy="338554"/>
              </a:xfrm>
              <a:prstGeom prst="rect">
                <a:avLst/>
              </a:prstGeom>
              <a:blipFill>
                <a:blip r:embed="rId10"/>
                <a:stretch>
                  <a:fillRect l="-530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Agrupar 36">
            <a:extLst>
              <a:ext uri="{FF2B5EF4-FFF2-40B4-BE49-F238E27FC236}">
                <a16:creationId xmlns:a16="http://schemas.microsoft.com/office/drawing/2014/main" id="{372887C8-1D4B-44C1-9D94-072E9BFF7472}"/>
              </a:ext>
            </a:extLst>
          </p:cNvPr>
          <p:cNvGrpSpPr/>
          <p:nvPr/>
        </p:nvGrpSpPr>
        <p:grpSpPr>
          <a:xfrm>
            <a:off x="784953" y="1251825"/>
            <a:ext cx="5117616" cy="422167"/>
            <a:chOff x="784953" y="1251825"/>
            <a:chExt cx="5117616" cy="4221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CaixaDeTexto 49"/>
                <p:cNvSpPr txBox="1"/>
                <p:nvPr/>
              </p:nvSpPr>
              <p:spPr>
                <a:xfrm>
                  <a:off x="784953" y="1327935"/>
                  <a:ext cx="2078005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𝐿𝐴𝐵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0" name="CaixaDeTexto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953" y="1327935"/>
                  <a:ext cx="2078005" cy="269946"/>
                </a:xfrm>
                <a:prstGeom prst="rect">
                  <a:avLst/>
                </a:prstGeom>
                <a:blipFill>
                  <a:blip r:embed="rId11"/>
                  <a:stretch>
                    <a:fillRect l="-1173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CaixaDeTexto 50"/>
                <p:cNvSpPr txBox="1"/>
                <p:nvPr/>
              </p:nvSpPr>
              <p:spPr>
                <a:xfrm>
                  <a:off x="3095872" y="1251825"/>
                  <a:ext cx="1388778" cy="4221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6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1" name="CaixaDeTexto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5872" y="1251825"/>
                  <a:ext cx="1388778" cy="422167"/>
                </a:xfrm>
                <a:prstGeom prst="rect">
                  <a:avLst/>
                </a:prstGeom>
                <a:blipFill>
                  <a:blip r:embed="rId12"/>
                  <a:stretch>
                    <a:fillRect l="-1754" r="-2193" b="-1428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/>
                <p:cNvSpPr txBox="1"/>
                <p:nvPr/>
              </p:nvSpPr>
              <p:spPr>
                <a:xfrm>
                  <a:off x="4680183" y="1251825"/>
                  <a:ext cx="1222386" cy="4221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2" name="CaixaDeTexto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0183" y="1251825"/>
                  <a:ext cx="1222386" cy="422167"/>
                </a:xfrm>
                <a:prstGeom prst="rect">
                  <a:avLst/>
                </a:prstGeom>
                <a:blipFill>
                  <a:blip r:embed="rId13"/>
                  <a:stretch>
                    <a:fillRect l="-2000" b="-1428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68A4ACAE-CB72-4611-AFD1-25ACB9264FD0}"/>
              </a:ext>
            </a:extLst>
          </p:cNvPr>
          <p:cNvGrpSpPr/>
          <p:nvPr/>
        </p:nvGrpSpPr>
        <p:grpSpPr>
          <a:xfrm>
            <a:off x="197285" y="2448375"/>
            <a:ext cx="6622703" cy="462627"/>
            <a:chOff x="28090" y="1927624"/>
            <a:chExt cx="6622703" cy="462627"/>
          </a:xfrm>
        </p:grpSpPr>
        <p:sp>
          <p:nvSpPr>
            <p:cNvPr id="46" name="CaixaDeTexto 45"/>
            <p:cNvSpPr txBox="1"/>
            <p:nvPr/>
          </p:nvSpPr>
          <p:spPr>
            <a:xfrm>
              <a:off x="28090" y="1989660"/>
              <a:ext cx="25933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Depois: dos slides anteriores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CaixaDeTexto 60"/>
                <p:cNvSpPr txBox="1"/>
                <p:nvPr/>
              </p:nvSpPr>
              <p:spPr>
                <a:xfrm>
                  <a:off x="5500787" y="1947854"/>
                  <a:ext cx="1150006" cy="42216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1" name="CaixaDeTexto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0787" y="1947854"/>
                  <a:ext cx="1150006" cy="422167"/>
                </a:xfrm>
                <a:prstGeom prst="rect">
                  <a:avLst/>
                </a:prstGeom>
                <a:blipFill>
                  <a:blip r:embed="rId14"/>
                  <a:stretch>
                    <a:fillRect t="-1449" r="-21164" b="-1449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aixaDeTexto 61"/>
                <p:cNvSpPr txBox="1"/>
                <p:nvPr/>
              </p:nvSpPr>
              <p:spPr>
                <a:xfrm>
                  <a:off x="2638046" y="1928425"/>
                  <a:ext cx="908582" cy="4610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2" name="CaixaDeTexto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8046" y="1928425"/>
                  <a:ext cx="908582" cy="46102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CaixaDeTexto 62"/>
                <p:cNvSpPr txBox="1"/>
                <p:nvPr/>
              </p:nvSpPr>
              <p:spPr>
                <a:xfrm>
                  <a:off x="3845407" y="1927624"/>
                  <a:ext cx="1512209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3" name="CaixaDeTexto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5407" y="1927624"/>
                  <a:ext cx="1512209" cy="46262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86FE320F-D47D-4A01-B45C-E47EA6257066}"/>
              </a:ext>
            </a:extLst>
          </p:cNvPr>
          <p:cNvGrpSpPr/>
          <p:nvPr/>
        </p:nvGrpSpPr>
        <p:grpSpPr>
          <a:xfrm>
            <a:off x="718336" y="3564491"/>
            <a:ext cx="4491063" cy="462627"/>
            <a:chOff x="718336" y="3564491"/>
            <a:chExt cx="4491063" cy="4626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718336" y="3660831"/>
                  <a:ext cx="2088905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𝐿𝐴𝐵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336" y="3660831"/>
                  <a:ext cx="2088905" cy="269946"/>
                </a:xfrm>
                <a:prstGeom prst="rect">
                  <a:avLst/>
                </a:prstGeom>
                <a:blipFill>
                  <a:blip r:embed="rId17"/>
                  <a:stretch>
                    <a:fillRect l="-1166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ixaDeTexto 63"/>
                <p:cNvSpPr txBox="1"/>
                <p:nvPr/>
              </p:nvSpPr>
              <p:spPr>
                <a:xfrm>
                  <a:off x="3350429" y="3564491"/>
                  <a:ext cx="1858970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4" name="CaixaDeTexto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0429" y="3564491"/>
                  <a:ext cx="1858970" cy="46262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008DC383-721F-4F15-AE88-3049E58464AE}"/>
              </a:ext>
            </a:extLst>
          </p:cNvPr>
          <p:cNvGrpSpPr/>
          <p:nvPr/>
        </p:nvGrpSpPr>
        <p:grpSpPr>
          <a:xfrm>
            <a:off x="708846" y="4145811"/>
            <a:ext cx="8125116" cy="462627"/>
            <a:chOff x="708846" y="4145811"/>
            <a:chExt cx="8125116" cy="4626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CaixaDeTexto 66"/>
                <p:cNvSpPr txBox="1"/>
                <p:nvPr/>
              </p:nvSpPr>
              <p:spPr>
                <a:xfrm>
                  <a:off x="708846" y="4242151"/>
                  <a:ext cx="2098395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𝐿𝐴𝐵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7" name="CaixaDeTexto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846" y="4242151"/>
                  <a:ext cx="2098395" cy="269946"/>
                </a:xfrm>
                <a:prstGeom prst="rect">
                  <a:avLst/>
                </a:prstGeom>
                <a:blipFill>
                  <a:blip r:embed="rId19"/>
                  <a:stretch>
                    <a:fillRect l="-870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CaixaDeTexto 71"/>
                <p:cNvSpPr txBox="1"/>
                <p:nvPr/>
              </p:nvSpPr>
              <p:spPr>
                <a:xfrm>
                  <a:off x="3358852" y="4145811"/>
                  <a:ext cx="2462597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2" name="CaixaDeTexto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8852" y="4145811"/>
                  <a:ext cx="2462597" cy="46262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CaixaDeTexto 74"/>
                <p:cNvSpPr txBox="1"/>
                <p:nvPr/>
              </p:nvSpPr>
              <p:spPr>
                <a:xfrm>
                  <a:off x="5909659" y="4145811"/>
                  <a:ext cx="2924303" cy="4626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5" name="CaixaDeTexto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9659" y="4145811"/>
                  <a:ext cx="2924303" cy="462627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C25EE06D-E3D8-4267-8256-51D1D4A162B0}"/>
              </a:ext>
            </a:extLst>
          </p:cNvPr>
          <p:cNvGrpSpPr/>
          <p:nvPr/>
        </p:nvGrpSpPr>
        <p:grpSpPr>
          <a:xfrm>
            <a:off x="784953" y="795187"/>
            <a:ext cx="4993736" cy="467629"/>
            <a:chOff x="784953" y="795187"/>
            <a:chExt cx="4993736" cy="4676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/>
                <p:cNvSpPr txBox="1"/>
                <p:nvPr/>
              </p:nvSpPr>
              <p:spPr>
                <a:xfrm>
                  <a:off x="784953" y="894028"/>
                  <a:ext cx="2068515" cy="2699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𝐿𝐴𝐵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1" name="CaixaDeTexto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953" y="894028"/>
                  <a:ext cx="2068515" cy="269946"/>
                </a:xfrm>
                <a:prstGeom prst="rect">
                  <a:avLst/>
                </a:prstGeom>
                <a:blipFill>
                  <a:blip r:embed="rId22"/>
                  <a:stretch>
                    <a:fillRect l="-1180" r="-295" b="-2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ixaDeTexto 41"/>
                <p:cNvSpPr txBox="1"/>
                <p:nvPr/>
              </p:nvSpPr>
              <p:spPr>
                <a:xfrm>
                  <a:off x="3095872" y="817918"/>
                  <a:ext cx="1388457" cy="4221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2" name="CaixaDeTexto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5872" y="817918"/>
                  <a:ext cx="1388457" cy="422167"/>
                </a:xfrm>
                <a:prstGeom prst="rect">
                  <a:avLst/>
                </a:prstGeom>
                <a:blipFill>
                  <a:blip r:embed="rId23"/>
                  <a:stretch>
                    <a:fillRect l="-1754" r="-2193" b="-1594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/>
                <p:cNvSpPr txBox="1"/>
                <p:nvPr/>
              </p:nvSpPr>
              <p:spPr>
                <a:xfrm>
                  <a:off x="4680183" y="795187"/>
                  <a:ext cx="1098506" cy="4676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3" name="CaixaDeTexto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0183" y="795187"/>
                  <a:ext cx="1098506" cy="467629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8DD2656B-70F6-6BE1-2D2B-6E0A85520BFB}"/>
              </a:ext>
            </a:extLst>
          </p:cNvPr>
          <p:cNvGrpSpPr/>
          <p:nvPr/>
        </p:nvGrpSpPr>
        <p:grpSpPr>
          <a:xfrm>
            <a:off x="1721743" y="1743165"/>
            <a:ext cx="1922001" cy="511027"/>
            <a:chOff x="1721743" y="1743165"/>
            <a:chExt cx="1922001" cy="51102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CaixaDeTexto 54">
                  <a:extLst>
                    <a:ext uri="{FF2B5EF4-FFF2-40B4-BE49-F238E27FC236}">
                      <a16:creationId xmlns:a16="http://schemas.microsoft.com/office/drawing/2014/main" id="{24D021EC-1F0E-463E-A520-B115673B28E1}"/>
                    </a:ext>
                  </a:extLst>
                </p:cNvPr>
                <p:cNvSpPr txBox="1"/>
                <p:nvPr/>
              </p:nvSpPr>
              <p:spPr>
                <a:xfrm>
                  <a:off x="1721743" y="1891913"/>
                  <a:ext cx="1922001" cy="36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𝐿𝐴𝐵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>
            <p:sp>
              <p:nvSpPr>
                <p:cNvPr id="55" name="CaixaDeTexto 54">
                  <a:extLst>
                    <a:ext uri="{FF2B5EF4-FFF2-40B4-BE49-F238E27FC236}">
                      <a16:creationId xmlns:a16="http://schemas.microsoft.com/office/drawing/2014/main" id="{24D021EC-1F0E-463E-A520-B115673B28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1743" y="1891913"/>
                  <a:ext cx="1922001" cy="362279"/>
                </a:xfrm>
                <a:prstGeom prst="rect">
                  <a:avLst/>
                </a:prstGeom>
                <a:blipFill>
                  <a:blip r:embed="rId25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Seta: para Baixo 38">
              <a:extLst>
                <a:ext uri="{FF2B5EF4-FFF2-40B4-BE49-F238E27FC236}">
                  <a16:creationId xmlns:a16="http://schemas.microsoft.com/office/drawing/2014/main" id="{219CE1D3-A624-4BDF-85C3-8314CD2E615B}"/>
                </a:ext>
              </a:extLst>
            </p:cNvPr>
            <p:cNvSpPr/>
            <p:nvPr/>
          </p:nvSpPr>
          <p:spPr>
            <a:xfrm rot="8042732">
              <a:off x="2836588" y="1673992"/>
              <a:ext cx="83393" cy="221739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DA229A61-2791-4367-AC08-85F74257417E}"/>
              </a:ext>
            </a:extLst>
          </p:cNvPr>
          <p:cNvGrpSpPr/>
          <p:nvPr/>
        </p:nvGrpSpPr>
        <p:grpSpPr>
          <a:xfrm>
            <a:off x="882337" y="2993971"/>
            <a:ext cx="2907763" cy="666860"/>
            <a:chOff x="882337" y="2993971"/>
            <a:chExt cx="2907763" cy="6668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CaixaDeTexto 47">
                  <a:extLst>
                    <a:ext uri="{FF2B5EF4-FFF2-40B4-BE49-F238E27FC236}">
                      <a16:creationId xmlns:a16="http://schemas.microsoft.com/office/drawing/2014/main" id="{E20061D8-98B8-4081-A097-CA28808C04E1}"/>
                    </a:ext>
                  </a:extLst>
                </p:cNvPr>
                <p:cNvSpPr txBox="1"/>
                <p:nvPr/>
              </p:nvSpPr>
              <p:spPr>
                <a:xfrm>
                  <a:off x="882337" y="2993971"/>
                  <a:ext cx="2907763" cy="36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𝐿𝐴𝐵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8" name="CaixaDeTexto 47">
                  <a:extLst>
                    <a:ext uri="{FF2B5EF4-FFF2-40B4-BE49-F238E27FC236}">
                      <a16:creationId xmlns:a16="http://schemas.microsoft.com/office/drawing/2014/main" id="{E20061D8-98B8-4081-A097-CA28808C04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337" y="2993971"/>
                  <a:ext cx="2907763" cy="362279"/>
                </a:xfrm>
                <a:prstGeom prst="rect">
                  <a:avLst/>
                </a:prstGeom>
                <a:blipFill>
                  <a:blip r:embed="rId26"/>
                  <a:stretch>
                    <a:fillRect t="-11667" b="-5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Seta: para Baixo 53">
              <a:extLst>
                <a:ext uri="{FF2B5EF4-FFF2-40B4-BE49-F238E27FC236}">
                  <a16:creationId xmlns:a16="http://schemas.microsoft.com/office/drawing/2014/main" id="{C5E04FCD-69C4-4071-8D06-A4BA965ED931}"/>
                </a:ext>
              </a:extLst>
            </p:cNvPr>
            <p:cNvSpPr/>
            <p:nvPr/>
          </p:nvSpPr>
          <p:spPr>
            <a:xfrm>
              <a:off x="2501375" y="3356250"/>
              <a:ext cx="181369" cy="304581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23167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8286" y="0"/>
            <a:ext cx="63196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>
              <a:spcAft>
                <a:spcPts val="600"/>
              </a:spcAft>
            </a:pPr>
            <a:r>
              <a:rPr lang="pt-BR" sz="2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 o tipo de choque ?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6216116" y="420763"/>
            <a:ext cx="2826284" cy="955805"/>
            <a:chOff x="6216116" y="420763"/>
            <a:chExt cx="2826284" cy="955805"/>
          </a:xfrm>
        </p:grpSpPr>
        <p:cxnSp>
          <p:nvCxnSpPr>
            <p:cNvPr id="4" name="Conector reto 3"/>
            <p:cNvCxnSpPr/>
            <p:nvPr/>
          </p:nvCxnSpPr>
          <p:spPr>
            <a:xfrm flipV="1">
              <a:off x="6596854" y="553759"/>
              <a:ext cx="2" cy="534704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/>
            <p:cNvCxnSpPr/>
            <p:nvPr/>
          </p:nvCxnSpPr>
          <p:spPr>
            <a:xfrm>
              <a:off x="6596854" y="1088463"/>
              <a:ext cx="2445546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6216116" y="420763"/>
                  <a:ext cx="2754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6116" y="420763"/>
                  <a:ext cx="275401" cy="369332"/>
                </a:xfrm>
                <a:prstGeom prst="rect">
                  <a:avLst/>
                </a:prstGeom>
                <a:blipFill>
                  <a:blip r:embed="rId2"/>
                  <a:stretch>
                    <a:fillRect r="-11111" b="-819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8655504" y="1007236"/>
                  <a:ext cx="3720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5504" y="1007236"/>
                  <a:ext cx="37203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ector de Seta Reta 7"/>
            <p:cNvCxnSpPr/>
            <p:nvPr/>
          </p:nvCxnSpPr>
          <p:spPr>
            <a:xfrm>
              <a:off x="7055568" y="879399"/>
              <a:ext cx="640632" cy="96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ixaDeTexto 8"/>
                <p:cNvSpPr txBox="1"/>
                <p:nvPr/>
              </p:nvSpPr>
              <p:spPr>
                <a:xfrm>
                  <a:off x="6688609" y="549936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9" name="CaixaDe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8609" y="549936"/>
                  <a:ext cx="661987" cy="215444"/>
                </a:xfrm>
                <a:prstGeom prst="rect">
                  <a:avLst/>
                </a:prstGeom>
                <a:blipFill>
                  <a:blip r:embed="rId4"/>
                  <a:stretch>
                    <a:fillRect l="-9174" t="-33333" r="-2752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" name="Agrupar 9"/>
            <p:cNvGrpSpPr/>
            <p:nvPr/>
          </p:nvGrpSpPr>
          <p:grpSpPr>
            <a:xfrm>
              <a:off x="6741174" y="740899"/>
              <a:ext cx="451674" cy="276999"/>
              <a:chOff x="6741174" y="716184"/>
              <a:chExt cx="451674" cy="276999"/>
            </a:xfrm>
          </p:grpSpPr>
          <p:sp>
            <p:nvSpPr>
              <p:cNvPr id="15" name="Elipse 14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CaixaDeTexto 15"/>
              <p:cNvSpPr txBox="1"/>
              <p:nvPr/>
            </p:nvSpPr>
            <p:spPr>
              <a:xfrm>
                <a:off x="6741174" y="716184"/>
                <a:ext cx="451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</a:t>
                </a:r>
              </a:p>
            </p:txBody>
          </p:sp>
        </p:grpSp>
        <p:grpSp>
          <p:nvGrpSpPr>
            <p:cNvPr id="11" name="Agrupar 10"/>
            <p:cNvGrpSpPr/>
            <p:nvPr/>
          </p:nvGrpSpPr>
          <p:grpSpPr>
            <a:xfrm>
              <a:off x="8161899" y="742645"/>
              <a:ext cx="451674" cy="246221"/>
              <a:chOff x="6724643" y="728592"/>
              <a:chExt cx="451674" cy="246221"/>
            </a:xfrm>
          </p:grpSpPr>
          <p:sp>
            <p:nvSpPr>
              <p:cNvPr id="13" name="Elipse 12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6724643" y="728592"/>
                <a:ext cx="4516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8042132" y="556774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1400" b="0" i="1" smtClean="0">
                            <a:latin typeface="Cambria Math" panose="02040503050406030204" pitchFamily="18" charset="0"/>
                          </a:rPr>
                          <m:t>|=0</m:t>
                        </m:r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2132" y="556774"/>
                  <a:ext cx="661987" cy="215444"/>
                </a:xfrm>
                <a:prstGeom prst="rect">
                  <a:avLst/>
                </a:prstGeom>
                <a:blipFill>
                  <a:blip r:embed="rId5"/>
                  <a:stretch>
                    <a:fillRect l="-9174" t="-33333" r="-5505" b="-3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Agrupar 16"/>
          <p:cNvGrpSpPr/>
          <p:nvPr/>
        </p:nvGrpSpPr>
        <p:grpSpPr>
          <a:xfrm>
            <a:off x="6632250" y="1165272"/>
            <a:ext cx="2445546" cy="1231014"/>
            <a:chOff x="6632250" y="1165272"/>
            <a:chExt cx="2445546" cy="1231014"/>
          </a:xfrm>
        </p:grpSpPr>
        <p:cxnSp>
          <p:nvCxnSpPr>
            <p:cNvPr id="18" name="Conector reto 17"/>
            <p:cNvCxnSpPr/>
            <p:nvPr/>
          </p:nvCxnSpPr>
          <p:spPr>
            <a:xfrm flipV="1">
              <a:off x="6632250" y="1439918"/>
              <a:ext cx="2" cy="534704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6632250" y="1974622"/>
              <a:ext cx="2445546" cy="0"/>
            </a:xfrm>
            <a:prstGeom prst="line">
              <a:avLst/>
            </a:prstGeom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/>
                <p:cNvSpPr txBox="1"/>
                <p:nvPr/>
              </p:nvSpPr>
              <p:spPr>
                <a:xfrm>
                  <a:off x="8690900" y="1895731"/>
                  <a:ext cx="3720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0" name="CaixaDeTexto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0900" y="1895731"/>
                  <a:ext cx="372039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ector de Seta Reta 20"/>
            <p:cNvCxnSpPr/>
            <p:nvPr/>
          </p:nvCxnSpPr>
          <p:spPr>
            <a:xfrm>
              <a:off x="7777459" y="1966006"/>
              <a:ext cx="742745" cy="43028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Agrupar 21"/>
            <p:cNvGrpSpPr/>
            <p:nvPr/>
          </p:nvGrpSpPr>
          <p:grpSpPr>
            <a:xfrm>
              <a:off x="7612679" y="1854756"/>
              <a:ext cx="451674" cy="246221"/>
              <a:chOff x="6735509" y="728207"/>
              <a:chExt cx="451674" cy="246221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6735509" y="728207"/>
                <a:ext cx="45167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10m</a:t>
                </a:r>
              </a:p>
            </p:txBody>
          </p:sp>
        </p:grpSp>
        <p:grpSp>
          <p:nvGrpSpPr>
            <p:cNvPr id="23" name="Agrupar 22"/>
            <p:cNvGrpSpPr/>
            <p:nvPr/>
          </p:nvGrpSpPr>
          <p:grpSpPr>
            <a:xfrm>
              <a:off x="7629186" y="1531639"/>
              <a:ext cx="451674" cy="276999"/>
              <a:chOff x="6756544" y="710069"/>
              <a:chExt cx="451674" cy="276999"/>
            </a:xfrm>
          </p:grpSpPr>
          <p:sp>
            <p:nvSpPr>
              <p:cNvPr id="29" name="Elipse 28"/>
              <p:cNvSpPr/>
              <p:nvPr/>
            </p:nvSpPr>
            <p:spPr>
              <a:xfrm>
                <a:off x="6819988" y="756672"/>
                <a:ext cx="231764" cy="205517"/>
              </a:xfrm>
              <a:prstGeom prst="ellipse">
                <a:avLst/>
              </a:prstGeom>
              <a:gradFill>
                <a:gsLst>
                  <a:gs pos="90860">
                    <a:schemeClr val="tx1"/>
                  </a:gs>
                  <a:gs pos="0">
                    <a:schemeClr val="bg1">
                      <a:lumMod val="75000"/>
                    </a:schemeClr>
                  </a:gs>
                  <a:gs pos="65000">
                    <a:schemeClr val="bg1">
                      <a:lumMod val="46000"/>
                    </a:schemeClr>
                  </a:gs>
                </a:gsLst>
              </a:gra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6756544" y="710069"/>
                <a:ext cx="451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</a:t>
                </a:r>
              </a:p>
            </p:txBody>
          </p:sp>
        </p:grpSp>
        <p:cxnSp>
          <p:nvCxnSpPr>
            <p:cNvPr id="24" name="Conector de Seta Reta 23"/>
            <p:cNvCxnSpPr/>
            <p:nvPr/>
          </p:nvCxnSpPr>
          <p:spPr>
            <a:xfrm flipH="1" flipV="1">
              <a:off x="7798773" y="1165272"/>
              <a:ext cx="4804" cy="4471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o 24"/>
            <p:cNvSpPr/>
            <p:nvPr/>
          </p:nvSpPr>
          <p:spPr>
            <a:xfrm rot="4187586">
              <a:off x="7941666" y="1895945"/>
              <a:ext cx="298450" cy="299057"/>
            </a:xfrm>
            <a:prstGeom prst="arc">
              <a:avLst/>
            </a:prstGeom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8262714" y="1975385"/>
                  <a:ext cx="2006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2714" y="1975385"/>
                  <a:ext cx="20069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4242" r="-21212" b="-1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aixaDeTexto 26"/>
                <p:cNvSpPr txBox="1"/>
                <p:nvPr/>
              </p:nvSpPr>
              <p:spPr>
                <a:xfrm>
                  <a:off x="7493850" y="2151660"/>
                  <a:ext cx="661987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7" name="CaixaDeTexto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3850" y="2151660"/>
                  <a:ext cx="661987" cy="215444"/>
                </a:xfrm>
                <a:prstGeom prst="rect">
                  <a:avLst/>
                </a:prstGeom>
                <a:blipFill>
                  <a:blip r:embed="rId8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aixaDeTexto 27"/>
                <p:cNvSpPr txBox="1"/>
                <p:nvPr/>
              </p:nvSpPr>
              <p:spPr>
                <a:xfrm>
                  <a:off x="7746164" y="1328774"/>
                  <a:ext cx="415735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4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28" name="CaixaDe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6164" y="1328774"/>
                  <a:ext cx="415735" cy="215444"/>
                </a:xfrm>
                <a:prstGeom prst="rect">
                  <a:avLst/>
                </a:prstGeom>
                <a:blipFill>
                  <a:blip r:embed="rId9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CaixaDeTexto 32"/>
          <p:cNvSpPr txBox="1"/>
          <p:nvPr/>
        </p:nvSpPr>
        <p:spPr>
          <a:xfrm>
            <a:off x="6740613" y="1473785"/>
            <a:ext cx="872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Depois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6488497" y="237400"/>
            <a:ext cx="11241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</a:t>
            </a:r>
          </a:p>
        </p:txBody>
      </p: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303C80EF-E8EB-4EF4-9F5E-4368B70D48E0}"/>
              </a:ext>
            </a:extLst>
          </p:cNvPr>
          <p:cNvGrpSpPr/>
          <p:nvPr/>
        </p:nvGrpSpPr>
        <p:grpSpPr>
          <a:xfrm>
            <a:off x="-27858" y="599507"/>
            <a:ext cx="3947420" cy="467629"/>
            <a:chOff x="-27858" y="599507"/>
            <a:chExt cx="3947420" cy="467629"/>
          </a:xfrm>
        </p:grpSpPr>
        <p:sp>
          <p:nvSpPr>
            <p:cNvPr id="40" name="CaixaDeTexto 39"/>
            <p:cNvSpPr txBox="1"/>
            <p:nvPr/>
          </p:nvSpPr>
          <p:spPr>
            <a:xfrm>
              <a:off x="-27858" y="670225"/>
              <a:ext cx="793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Antes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CaixaDeTexto 51"/>
                <p:cNvSpPr txBox="1"/>
                <p:nvPr/>
              </p:nvSpPr>
              <p:spPr>
                <a:xfrm>
                  <a:off x="2697176" y="641539"/>
                  <a:ext cx="1222386" cy="4221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2" name="CaixaDeTexto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176" y="641539"/>
                  <a:ext cx="1222386" cy="422167"/>
                </a:xfrm>
                <a:prstGeom prst="rect">
                  <a:avLst/>
                </a:prstGeom>
                <a:blipFill>
                  <a:blip r:embed="rId10"/>
                  <a:stretch>
                    <a:fillRect l="-1493" b="-1594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ixaDeTexto 52"/>
                <p:cNvSpPr txBox="1"/>
                <p:nvPr/>
              </p:nvSpPr>
              <p:spPr>
                <a:xfrm>
                  <a:off x="935479" y="599507"/>
                  <a:ext cx="1098506" cy="4676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3" name="CaixaDeTexto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479" y="599507"/>
                  <a:ext cx="1098506" cy="46762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EC8F8EC8-BFF5-4773-869F-84F1DCE3A279}"/>
              </a:ext>
            </a:extLst>
          </p:cNvPr>
          <p:cNvGrpSpPr/>
          <p:nvPr/>
        </p:nvGrpSpPr>
        <p:grpSpPr>
          <a:xfrm>
            <a:off x="-27858" y="1131721"/>
            <a:ext cx="3344744" cy="948888"/>
            <a:chOff x="-27858" y="1131721"/>
            <a:chExt cx="3344744" cy="948888"/>
          </a:xfrm>
        </p:grpSpPr>
        <p:sp>
          <p:nvSpPr>
            <p:cNvPr id="46" name="CaixaDeTexto 45"/>
            <p:cNvSpPr txBox="1"/>
            <p:nvPr/>
          </p:nvSpPr>
          <p:spPr>
            <a:xfrm>
              <a:off x="-27858" y="1200779"/>
              <a:ext cx="840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Depois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CaixaDeTexto 63"/>
                <p:cNvSpPr txBox="1"/>
                <p:nvPr/>
              </p:nvSpPr>
              <p:spPr>
                <a:xfrm>
                  <a:off x="946510" y="1131721"/>
                  <a:ext cx="2047034" cy="46262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4" name="CaixaDeTexto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510" y="1131721"/>
                  <a:ext cx="2047034" cy="46262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CaixaDeTexto 74"/>
                <p:cNvSpPr txBox="1"/>
                <p:nvPr/>
              </p:nvSpPr>
              <p:spPr>
                <a:xfrm>
                  <a:off x="392583" y="1617982"/>
                  <a:ext cx="2924303" cy="46262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𝐶𝑀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− 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5" name="CaixaDeTexto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583" y="1617982"/>
                  <a:ext cx="2924303" cy="46262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CaixaDeTexto 42"/>
          <p:cNvSpPr txBox="1"/>
          <p:nvPr/>
        </p:nvSpPr>
        <p:spPr>
          <a:xfrm>
            <a:off x="7401551" y="3403567"/>
            <a:ext cx="161737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choque é </a:t>
            </a:r>
            <a:br>
              <a:rPr lang="pt-B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inelástico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F1FA35F7-B49B-4EE8-B674-C874CA0AE478}"/>
              </a:ext>
            </a:extLst>
          </p:cNvPr>
          <p:cNvGrpSpPr/>
          <p:nvPr/>
        </p:nvGrpSpPr>
        <p:grpSpPr>
          <a:xfrm>
            <a:off x="59354" y="2124992"/>
            <a:ext cx="6840364" cy="553228"/>
            <a:chOff x="59354" y="2124992"/>
            <a:chExt cx="6840364" cy="553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aixaDeTexto 43"/>
                <p:cNvSpPr txBox="1"/>
                <p:nvPr/>
              </p:nvSpPr>
              <p:spPr>
                <a:xfrm>
                  <a:off x="59354" y="2186753"/>
                  <a:ext cx="2121286" cy="4676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4" name="CaixaDeTexto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4" y="2186753"/>
                  <a:ext cx="2121286" cy="4676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CaixaDeTexto 75"/>
                <p:cNvSpPr txBox="1"/>
                <p:nvPr/>
              </p:nvSpPr>
              <p:spPr>
                <a:xfrm>
                  <a:off x="2681384" y="2124992"/>
                  <a:ext cx="4218334" cy="5532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6" name="CaixaDeTexto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1384" y="2124992"/>
                  <a:ext cx="4218334" cy="553228"/>
                </a:xfrm>
                <a:prstGeom prst="rect">
                  <a:avLst/>
                </a:prstGeom>
                <a:blipFill>
                  <a:blip r:embed="rId15"/>
                  <a:stretch>
                    <a:fillRect b="-111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31C4A293-C9E3-4DEA-9AA3-72E386AA586B}"/>
              </a:ext>
            </a:extLst>
          </p:cNvPr>
          <p:cNvGrpSpPr/>
          <p:nvPr/>
        </p:nvGrpSpPr>
        <p:grpSpPr>
          <a:xfrm>
            <a:off x="0" y="2739460"/>
            <a:ext cx="7546172" cy="727507"/>
            <a:chOff x="0" y="2739460"/>
            <a:chExt cx="7546172" cy="7275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CaixaDeTexto 53"/>
                <p:cNvSpPr txBox="1"/>
                <p:nvPr/>
              </p:nvSpPr>
              <p:spPr>
                <a:xfrm>
                  <a:off x="0" y="2835217"/>
                  <a:ext cx="2053319" cy="4676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1,7 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𝑚𝑣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4" name="CaixaDeTexto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2835217"/>
                  <a:ext cx="2053319" cy="46762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ixaDeTexto 54"/>
                <p:cNvSpPr txBox="1"/>
                <p:nvPr/>
              </p:nvSpPr>
              <p:spPr>
                <a:xfrm>
                  <a:off x="2697176" y="2739460"/>
                  <a:ext cx="3444404" cy="727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𝑚𝑣</m:t>
                                        </m:r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num>
                                      <m:den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𝑚𝑣</m:t>
                                        </m:r>
                                      </m:num>
                                      <m:den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=1,5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𝑚𝑣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5" name="CaixaDeTexto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7176" y="2739460"/>
                  <a:ext cx="3444404" cy="72750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aixaDeTexto 55"/>
                <p:cNvSpPr txBox="1"/>
                <p:nvPr/>
              </p:nvSpPr>
              <p:spPr>
                <a:xfrm>
                  <a:off x="6291405" y="2996573"/>
                  <a:ext cx="1254767" cy="28360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6" name="CaixaDeTexto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1405" y="2996573"/>
                  <a:ext cx="1254767" cy="283604"/>
                </a:xfrm>
                <a:prstGeom prst="rect">
                  <a:avLst/>
                </a:prstGeom>
                <a:blipFill>
                  <a:blip r:embed="rId18"/>
                  <a:stretch>
                    <a:fillRect t="-26087" r="-971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A06F0D3A-EFCC-41EE-8808-5D121C5B6CF2}"/>
              </a:ext>
            </a:extLst>
          </p:cNvPr>
          <p:cNvGrpSpPr/>
          <p:nvPr/>
        </p:nvGrpSpPr>
        <p:grpSpPr>
          <a:xfrm>
            <a:off x="59354" y="3514078"/>
            <a:ext cx="6702279" cy="553228"/>
            <a:chOff x="59354" y="3514078"/>
            <a:chExt cx="6702279" cy="553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aixaDeTexto 56"/>
                <p:cNvSpPr txBox="1"/>
                <p:nvPr/>
              </p:nvSpPr>
              <p:spPr>
                <a:xfrm>
                  <a:off x="59354" y="3597356"/>
                  <a:ext cx="1507528" cy="4221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=−10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7" name="CaixaDeTexto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54" y="3597356"/>
                  <a:ext cx="1507528" cy="422167"/>
                </a:xfrm>
                <a:prstGeom prst="rect">
                  <a:avLst/>
                </a:prstGeom>
                <a:blipFill>
                  <a:blip r:embed="rId19"/>
                  <a:stretch>
                    <a:fillRect l="-2429" r="-21053" b="-1594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/>
                <p:cNvSpPr txBox="1"/>
                <p:nvPr/>
              </p:nvSpPr>
              <p:spPr>
                <a:xfrm>
                  <a:off x="2694622" y="3514078"/>
                  <a:ext cx="4067011" cy="5532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=10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den>
                            </m:f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acc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− </m:t>
                            </m:r>
                            <m:f>
                              <m:f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den>
                            </m:f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acc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 </m:t>
                        </m:r>
                        <m:acc>
                          <m:accPr>
                            <m:chr m:val="⃗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acc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8" name="CaixaDeTexto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4622" y="3514078"/>
                  <a:ext cx="4067011" cy="553228"/>
                </a:xfrm>
                <a:prstGeom prst="rect">
                  <a:avLst/>
                </a:prstGeom>
                <a:blipFill>
                  <a:blip r:embed="rId20"/>
                  <a:stretch>
                    <a:fillRect b="-109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97CAE01A-9A0C-41BC-AF49-CD15342D4716}"/>
              </a:ext>
            </a:extLst>
          </p:cNvPr>
          <p:cNvGrpSpPr/>
          <p:nvPr/>
        </p:nvGrpSpPr>
        <p:grpSpPr>
          <a:xfrm>
            <a:off x="34058" y="4127186"/>
            <a:ext cx="7545643" cy="727507"/>
            <a:chOff x="34058" y="4127186"/>
            <a:chExt cx="7545643" cy="7275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CaixaDeTexto 58"/>
                <p:cNvSpPr txBox="1"/>
                <p:nvPr/>
              </p:nvSpPr>
              <p:spPr>
                <a:xfrm>
                  <a:off x="34058" y="4280535"/>
                  <a:ext cx="2046842" cy="4676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𝑚𝑣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1,7 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𝑚𝑣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9" name="CaixaDeTexto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58" y="4280535"/>
                  <a:ext cx="2046842" cy="46762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aixaDeTexto 59"/>
                <p:cNvSpPr txBox="1"/>
                <p:nvPr/>
              </p:nvSpPr>
              <p:spPr>
                <a:xfrm>
                  <a:off x="2681384" y="4127186"/>
                  <a:ext cx="3477490" cy="727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⃗"/>
                                <m:ctrlPr>
                                  <a:rPr lang="pt-B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´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|=</m:t>
                        </m:r>
                        <m:rad>
                          <m:radPr>
                            <m:degHide m:val="on"/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𝑚𝑣</m:t>
                                        </m:r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num>
                                      <m:den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𝑚𝑣</m:t>
                                        </m:r>
                                      </m:num>
                                      <m:den>
                                        <m:r>
                                          <a:rPr lang="pt-BR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=1,5 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𝑚𝑣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0" name="CaixaDeTexto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1384" y="4127186"/>
                  <a:ext cx="3477490" cy="72750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CaixaDeTexto 64"/>
                <p:cNvSpPr txBox="1"/>
                <p:nvPr/>
              </p:nvSpPr>
              <p:spPr>
                <a:xfrm>
                  <a:off x="6315444" y="4357954"/>
                  <a:ext cx="1264257" cy="283604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´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65" name="CaixaDeTexto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5444" y="4357954"/>
                  <a:ext cx="1264257" cy="283604"/>
                </a:xfrm>
                <a:prstGeom prst="rect">
                  <a:avLst/>
                </a:prstGeom>
                <a:blipFill>
                  <a:blip r:embed="rId23"/>
                  <a:stretch>
                    <a:fillRect t="-26087" r="-483" b="-260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204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949" y="664270"/>
            <a:ext cx="9004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de Partículas  (HRK)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 Movimento de um objeto complexo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7.2 Exemplo: Sistema de duas partículas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Sistema de múltiplas partículas (generalização)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7.4 Centro de Massa de objetos sólidos</a:t>
            </a: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 de massa de um triângulo</a:t>
            </a:r>
          </a:p>
          <a:p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7.5 Conservação da Quantidade de Movimento em um Sistema de Partículas</a:t>
            </a:r>
          </a:p>
        </p:txBody>
      </p:sp>
    </p:spTree>
    <p:extLst>
      <p:ext uri="{BB962C8B-B14F-4D97-AF65-F5344CB8AC3E}">
        <p14:creationId xmlns:p14="http://schemas.microsoft.com/office/powerpoint/2010/main" val="99578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3FD406-9C0F-423A-862E-D3D482F3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76960"/>
            <a:ext cx="8229600" cy="857250"/>
          </a:xfrm>
        </p:spPr>
        <p:txBody>
          <a:bodyPr/>
          <a:lstStyle/>
          <a:p>
            <a:r>
              <a:rPr lang="pt-BR" dirty="0"/>
              <a:t>Objetivos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E18CA13-30EB-4B02-9CDC-4787F0252EB4}"/>
              </a:ext>
            </a:extLst>
          </p:cNvPr>
          <p:cNvSpPr txBox="1"/>
          <p:nvPr/>
        </p:nvSpPr>
        <p:spPr>
          <a:xfrm>
            <a:off x="396083" y="1140589"/>
            <a:ext cx="85747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Verificar que o Centro de Massa de duas partículas acopladas obedece à 2ª lei de Newton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Definir Centro de Massa em geral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de partículas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Corpos contínuos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Calcular o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de partículas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Placa recortada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Perfil parabólico</a:t>
            </a:r>
          </a:p>
        </p:txBody>
      </p:sp>
    </p:spTree>
    <p:extLst>
      <p:ext uri="{BB962C8B-B14F-4D97-AF65-F5344CB8AC3E}">
        <p14:creationId xmlns:p14="http://schemas.microsoft.com/office/powerpoint/2010/main" val="341822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1414" y="16417"/>
            <a:ext cx="3201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Sistemas de Partículas </a:t>
            </a:r>
            <a:endParaRPr lang="pt-BR" sz="2400" dirty="0">
              <a:solidFill>
                <a:srgbClr val="0070C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79166" y="614575"/>
            <a:ext cx="8325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tamanho dos objetos influi no seu movimento. 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um objeto está sujeito a forças externas, </a:t>
            </a:r>
          </a:p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 um ponto cuja equação de movimento corresponde à 2ª Lei de Newton: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79166" y="3520185"/>
            <a:ext cx="851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Movimento de um corpo rígido = Rotação mais Translação em torno ao CM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79166" y="2238541"/>
            <a:ext cx="499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mesmo em objetos e movimentos complexos.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2365219" y="1703557"/>
            <a:ext cx="3163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 DE MASSA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A9420DC-A166-42AA-BE0F-28EB216F9B7F}"/>
              </a:ext>
            </a:extLst>
          </p:cNvPr>
          <p:cNvSpPr txBox="1"/>
          <p:nvPr/>
        </p:nvSpPr>
        <p:spPr>
          <a:xfrm>
            <a:off x="379166" y="2773525"/>
            <a:ext cx="7409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o objeto pode ser aproximado por um corpo rígido,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solução é mais completa, mas ainda envolve o CM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C108113-96D3-4B13-BDBE-C482080B263D}"/>
              </a:ext>
            </a:extLst>
          </p:cNvPr>
          <p:cNvSpPr txBox="1"/>
          <p:nvPr/>
        </p:nvSpPr>
        <p:spPr>
          <a:xfrm>
            <a:off x="379166" y="4022525"/>
            <a:ext cx="839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que a equação de movimento da translação é a 2ª lei de Newton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 rotação, uma versão da 2ª lei, especializada para rotação que veremos daqui 1 mês</a:t>
            </a:r>
          </a:p>
        </p:txBody>
      </p:sp>
    </p:spTree>
    <p:extLst>
      <p:ext uri="{BB962C8B-B14F-4D97-AF65-F5344CB8AC3E}">
        <p14:creationId xmlns:p14="http://schemas.microsoft.com/office/powerpoint/2010/main" val="48002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7389" y="-9057"/>
            <a:ext cx="5840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0070C0"/>
                </a:solidFill>
              </a:rPr>
              <a:t>7.1 Movimento de um objeto complexo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t="18512" r="46503" b="63752"/>
          <a:stretch/>
        </p:blipFill>
        <p:spPr>
          <a:xfrm>
            <a:off x="1404760" y="872066"/>
            <a:ext cx="6870028" cy="386926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898468" y="478008"/>
            <a:ext cx="338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Translação e Rotação</a:t>
            </a:r>
          </a:p>
        </p:txBody>
      </p:sp>
    </p:spTree>
    <p:extLst>
      <p:ext uri="{BB962C8B-B14F-4D97-AF65-F5344CB8AC3E}">
        <p14:creationId xmlns:p14="http://schemas.microsoft.com/office/powerpoint/2010/main" val="49990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19828</TotalTime>
  <Words>2421</Words>
  <Application>Microsoft Office PowerPoint</Application>
  <PresentationFormat>Apresentação na tela (16:9)</PresentationFormat>
  <Paragraphs>483</Paragraphs>
  <Slides>32</Slides>
  <Notes>1</Notes>
  <HiddenSlides>2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32</vt:i4>
      </vt:variant>
    </vt:vector>
  </HeadingPairs>
  <TitlesOfParts>
    <vt:vector size="54" baseType="lpstr">
      <vt:lpstr>Arial</vt:lpstr>
      <vt:lpstr>Calibri</vt:lpstr>
      <vt:lpstr>Cambria Math</vt:lpstr>
      <vt:lpstr>Courier New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Um exemplo difícil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1030</cp:revision>
  <dcterms:created xsi:type="dcterms:W3CDTF">2016-03-09T00:36:12Z</dcterms:created>
  <dcterms:modified xsi:type="dcterms:W3CDTF">2022-09-18T19:28:11Z</dcterms:modified>
</cp:coreProperties>
</file>