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3"/>
  </p:notesMasterIdLst>
  <p:handoutMasterIdLst>
    <p:handoutMasterId r:id="rId44"/>
  </p:handoutMasterIdLst>
  <p:sldIdLst>
    <p:sldId id="1154" r:id="rId2"/>
    <p:sldId id="1058" r:id="rId3"/>
    <p:sldId id="1059" r:id="rId4"/>
    <p:sldId id="989" r:id="rId5"/>
    <p:sldId id="1135" r:id="rId6"/>
    <p:sldId id="990" r:id="rId7"/>
    <p:sldId id="991" r:id="rId8"/>
    <p:sldId id="992" r:id="rId9"/>
    <p:sldId id="993" r:id="rId10"/>
    <p:sldId id="1235" r:id="rId11"/>
    <p:sldId id="1005" r:id="rId12"/>
    <p:sldId id="1098" r:id="rId13"/>
    <p:sldId id="1099" r:id="rId14"/>
    <p:sldId id="1177" r:id="rId15"/>
    <p:sldId id="1178" r:id="rId16"/>
    <p:sldId id="1179" r:id="rId17"/>
    <p:sldId id="1180" r:id="rId18"/>
    <p:sldId id="1189" r:id="rId19"/>
    <p:sldId id="1191" r:id="rId20"/>
    <p:sldId id="1183" r:id="rId21"/>
    <p:sldId id="1242" r:id="rId22"/>
    <p:sldId id="1236" r:id="rId23"/>
    <p:sldId id="1237" r:id="rId24"/>
    <p:sldId id="1238" r:id="rId25"/>
    <p:sldId id="1239" r:id="rId26"/>
    <p:sldId id="1240" r:id="rId27"/>
    <p:sldId id="1184" r:id="rId28"/>
    <p:sldId id="1185" r:id="rId29"/>
    <p:sldId id="1186" r:id="rId30"/>
    <p:sldId id="1251" r:id="rId31"/>
    <p:sldId id="1252" r:id="rId32"/>
    <p:sldId id="1253" r:id="rId33"/>
    <p:sldId id="1107" r:id="rId34"/>
    <p:sldId id="1109" r:id="rId35"/>
    <p:sldId id="1137" r:id="rId36"/>
    <p:sldId id="1101" r:id="rId37"/>
    <p:sldId id="1106" r:id="rId38"/>
    <p:sldId id="1103" r:id="rId39"/>
    <p:sldId id="1249" r:id="rId40"/>
    <p:sldId id="1250" r:id="rId41"/>
    <p:sldId id="1292" r:id="rId42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F6EF"/>
    <a:srgbClr val="FC6204"/>
    <a:srgbClr val="000000"/>
    <a:srgbClr val="808080"/>
    <a:srgbClr val="003366"/>
    <a:srgbClr val="0EC431"/>
    <a:srgbClr val="FFFFFF"/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8108-5F09-4D15-8431-90EFEE9E44BF}" type="datetimeFigureOut">
              <a:rPr lang="pt-BR" smtClean="0"/>
              <a:t>14/09/2022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FF23E-1419-4D78-ACEC-C5B83CA4F9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758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48" tIns="49524" rIns="99048" bIns="49524" anchor="ctr"/>
          <a:lstStyle/>
          <a:p>
            <a:pPr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sz="2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2629" y="0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t" anchorCtr="0" compatLnSpc="1">
            <a:prstTxWarp prst="textNoShape">
              <a:avLst/>
            </a:prstTxWarp>
          </a:bodyPr>
          <a:lstStyle>
            <a:lvl1pPr algn="r"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83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6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60087"/>
            <a:ext cx="5205846" cy="46045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7488" tIns="50694" rIns="97488" bIns="50694" numCol="1" anchor="b" anchorCtr="0" compatLnSpc="1">
            <a:prstTxWarp prst="textNoShape">
              <a:avLst/>
            </a:prstTxWarp>
          </a:bodyPr>
          <a:lstStyle>
            <a:lvl1pPr algn="r" defTabSz="487363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D46F682-E796-4A8F-96FF-E10037EDA21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7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</a:pPr>
            <a:fld id="{4ED993EB-C9D0-491F-8F0F-D66D64BAC2F5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63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90600" algn="l"/>
                  <a:tab pos="1981200" algn="l"/>
                  <a:tab pos="2971800" algn="l"/>
                  <a:tab pos="3962400" algn="l"/>
                  <a:tab pos="4953000" algn="l"/>
                  <a:tab pos="5943600" algn="l"/>
                  <a:tab pos="6932613" algn="l"/>
                  <a:tab pos="7923213" algn="l"/>
                  <a:tab pos="8913813" algn="l"/>
                  <a:tab pos="9904413" algn="l"/>
                  <a:tab pos="10895013" algn="l"/>
                </a:tabLst>
              </a:pPr>
              <a:t>4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782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7"/>
            <a:ext cx="5207386" cy="4609637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20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4022713" y="9723882"/>
            <a:ext cx="3074910" cy="5090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 defTabSz="487363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</a:pPr>
            <a:fld id="{4BFD9A1C-A884-4885-808D-4515AF0344D3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63">
                <a:lnSpc>
                  <a:spcPct val="95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90600" algn="l"/>
                  <a:tab pos="1981200" algn="l"/>
                  <a:tab pos="2971800" algn="l"/>
                  <a:tab pos="3962400" algn="l"/>
                  <a:tab pos="4953000" algn="l"/>
                  <a:tab pos="5943600" algn="l"/>
                  <a:tab pos="6932613" algn="l"/>
                  <a:tab pos="7923213" algn="l"/>
                  <a:tab pos="8913813" algn="l"/>
                  <a:tab pos="9904413" algn="l"/>
                  <a:tab pos="10895013" algn="l"/>
                </a:tabLst>
              </a:pPr>
              <a:t>8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34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26" y="4859446"/>
            <a:ext cx="5207048" cy="4609900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950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4022713" y="9723883"/>
            <a:ext cx="3074910" cy="5090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78" tIns="50689" rIns="97478" bIns="50689" anchor="b"/>
          <a:lstStyle/>
          <a:p>
            <a:pPr algn="r" defTabSz="48731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0" algn="l"/>
                <a:tab pos="990503" algn="l"/>
                <a:tab pos="1981006" algn="l"/>
                <a:tab pos="2971509" algn="l"/>
                <a:tab pos="3962011" algn="l"/>
                <a:tab pos="4952514" algn="l"/>
                <a:tab pos="5943017" algn="l"/>
                <a:tab pos="6931933" algn="l"/>
                <a:tab pos="7922436" algn="l"/>
                <a:tab pos="8912939" algn="l"/>
                <a:tab pos="9903442" algn="l"/>
                <a:tab pos="10893945" algn="l"/>
              </a:tabLst>
            </a:pPr>
            <a:fld id="{B7E76B86-0626-45F3-A829-97BA2B2CBA19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15">
                <a:lnSpc>
                  <a:spcPct val="95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tabLst>
                  <a:tab pos="0" algn="l"/>
                  <a:tab pos="990503" algn="l"/>
                  <a:tab pos="1981006" algn="l"/>
                  <a:tab pos="2971509" algn="l"/>
                  <a:tab pos="3962011" algn="l"/>
                  <a:tab pos="4952514" algn="l"/>
                  <a:tab pos="5943017" algn="l"/>
                  <a:tab pos="6931933" algn="l"/>
                  <a:tab pos="7922436" algn="l"/>
                  <a:tab pos="8912939" algn="l"/>
                  <a:tab pos="9903442" algn="l"/>
                  <a:tab pos="10893945" algn="l"/>
                </a:tabLst>
              </a:pPr>
              <a:t>11</a:t>
            </a:fld>
            <a:endParaRPr lang="en-GB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26" y="4859447"/>
            <a:ext cx="5207048" cy="4609900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456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31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52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100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D46F682-E796-4A8F-96FF-E10037EDA21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0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</a:pPr>
            <a:fld id="{BBED6362-19F9-47C4-9386-41ED8C60B09D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63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90600" algn="l"/>
                  <a:tab pos="1981200" algn="l"/>
                  <a:tab pos="2971800" algn="l"/>
                  <a:tab pos="3962400" algn="l"/>
                  <a:tab pos="4953000" algn="l"/>
                  <a:tab pos="5943600" algn="l"/>
                  <a:tab pos="6932613" algn="l"/>
                  <a:tab pos="7923213" algn="l"/>
                  <a:tab pos="8913813" algn="l"/>
                  <a:tab pos="9904413" algn="l"/>
                  <a:tab pos="10895013" algn="l"/>
                </a:tabLst>
              </a:pPr>
              <a:t>33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7"/>
            <a:ext cx="5207386" cy="4609637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248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4022629" y="9723559"/>
            <a:ext cx="3075131" cy="50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488" tIns="50694" rIns="97488" bIns="50694" anchor="b"/>
          <a:lstStyle/>
          <a:p>
            <a:pPr algn="r" defTabSz="487363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</a:pPr>
            <a:fld id="{83539880-7042-4BC4-8015-8D389E1F750E}" type="slidenum">
              <a:rPr lang="en-GB" sz="1300">
                <a:solidFill>
                  <a:srgbClr val="000000"/>
                </a:solidFill>
                <a:latin typeface="Times New Roman" pitchFamily="18" charset="0"/>
              </a:rPr>
              <a:pPr algn="r" defTabSz="487363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90600" algn="l"/>
                  <a:tab pos="1981200" algn="l"/>
                  <a:tab pos="2971800" algn="l"/>
                  <a:tab pos="3962400" algn="l"/>
                  <a:tab pos="4953000" algn="l"/>
                  <a:tab pos="5943600" algn="l"/>
                  <a:tab pos="6932613" algn="l"/>
                  <a:tab pos="7923213" algn="l"/>
                  <a:tab pos="8913813" algn="l"/>
                  <a:tab pos="9904413" algn="l"/>
                  <a:tab pos="10895013" algn="l"/>
                </a:tabLst>
              </a:pPr>
              <a:t>34</a:t>
            </a:fld>
            <a:endParaRPr lang="en-GB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60087"/>
            <a:ext cx="5207386" cy="4609637"/>
          </a:xfrm>
          <a:noFill/>
          <a:ln/>
        </p:spPr>
        <p:txBody>
          <a:bodyPr wrap="none" anchor="ctr"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10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E723-51D5-49D5-9922-D0FF1C21699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BD89-D12F-4AA3-8A36-4CCFFEFA40C2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7515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7515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8C78-D017-4BA0-9194-DE8F353B619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6613" y="1981200"/>
            <a:ext cx="3810000" cy="203993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6613" y="4173538"/>
            <a:ext cx="3810000" cy="20415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4EE8-F86F-43A4-B326-FB9427DAA66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08413" cy="203993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85800" y="4173538"/>
            <a:ext cx="3808413" cy="20415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3"/>
          </p:nvPr>
        </p:nvSpPr>
        <p:spPr>
          <a:xfrm>
            <a:off x="4646613" y="1981200"/>
            <a:ext cx="3810000" cy="42338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403E1-99A7-4826-83A4-3CC82E5BC484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6613" y="1981200"/>
            <a:ext cx="3810000" cy="2039938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6613" y="4173538"/>
            <a:ext cx="3810000" cy="20415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E067F-2E8A-4FC6-9E13-368A5EC69BDA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B3E1-3F85-409B-93F4-D15FD17978E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605-33C4-46E7-9202-E37CC04BCD6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C0C9-9D66-4AA6-A72E-08BF18E954D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5325-982F-4B8C-86E9-9B3BE7B6639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ADDE-6852-4954-9857-9F29AF93A42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1AB8-F2A2-420E-97CA-942881FD2A8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52F7-80B6-42B0-9DD7-80FDBDEDDED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AA867-EED8-4DDE-9B53-DE566646A0C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A716379-28CE-45D0-80C1-7C6D7790F92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  <p:sldLayoutId id="2147483699" r:id="rId14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defRPr/>
            </a:pPr>
            <a:br>
              <a:rPr lang="pt-BR" sz="3200" b="0" dirty="0">
                <a:effectLst/>
              </a:rPr>
            </a:br>
            <a:r>
              <a:rPr lang="pt-BR" sz="40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Medidas de Dispersão</a:t>
            </a:r>
            <a:br>
              <a:rPr lang="pt-BR" sz="4000" b="0" dirty="0">
                <a:solidFill>
                  <a:srgbClr val="003366"/>
                </a:solidFill>
                <a:effectLst/>
              </a:rPr>
            </a:br>
            <a:r>
              <a:rPr lang="pt-BR" sz="32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F831E1-16B9-4650-A6A9-3F0C338F5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7604" y="3491704"/>
            <a:ext cx="7128792" cy="9829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Professora Ana Amélia Benedito Silva</a:t>
            </a:r>
          </a:p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</a:rPr>
              <a:t>aamelia@usp.br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67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63551"/>
            <a:ext cx="7990656" cy="805210"/>
          </a:xfrm>
        </p:spPr>
        <p:txBody>
          <a:bodyPr anchor="t"/>
          <a:lstStyle/>
          <a:p>
            <a:r>
              <a:rPr lang="pt-BR" sz="3600" dirty="0"/>
              <a:t>Amplitude total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00808"/>
            <a:ext cx="3808413" cy="3312368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A: </a:t>
            </a:r>
          </a:p>
          <a:p>
            <a:pPr lvl="1"/>
            <a:r>
              <a:rPr lang="pt-BR" b="0" dirty="0"/>
              <a:t>dia 1: 28º C, 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30º C</a:t>
            </a:r>
          </a:p>
          <a:p>
            <a:pPr marL="180000" lvl="1" indent="0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180000" lvl="1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média = 29º C</a:t>
            </a:r>
          </a:p>
          <a:p>
            <a:pPr marL="72000" lvl="1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 Amplitude total = 30-28=2º C</a:t>
            </a:r>
            <a:endParaRPr lang="pt-BR" sz="2000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700808"/>
            <a:ext cx="3810000" cy="3320007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B: </a:t>
            </a:r>
          </a:p>
          <a:p>
            <a:pPr lvl="1"/>
            <a:r>
              <a:rPr lang="pt-BR" b="0" dirty="0"/>
              <a:t>dia 1: 23º C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35º C</a:t>
            </a:r>
          </a:p>
          <a:p>
            <a:pPr marL="72000" lvl="1" indent="0">
              <a:buNone/>
            </a:pPr>
            <a:endParaRPr lang="pt-BR" sz="2000" dirty="0">
              <a:solidFill>
                <a:srgbClr val="FF0000"/>
              </a:solidFill>
            </a:endParaRPr>
          </a:p>
          <a:p>
            <a:pPr marL="72000" lvl="1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média = 29º C</a:t>
            </a:r>
          </a:p>
          <a:p>
            <a:pPr marL="72000" lvl="1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Amplitude total = 35-23=12º C</a:t>
            </a:r>
            <a:endParaRPr lang="pt-BR" sz="2000" dirty="0"/>
          </a:p>
          <a:p>
            <a:pPr marL="457200" lvl="1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38E12A-6979-4A74-B010-AF9E764E0403}"/>
              </a:ext>
            </a:extLst>
          </p:cNvPr>
          <p:cNvSpPr txBox="1"/>
          <p:nvPr/>
        </p:nvSpPr>
        <p:spPr>
          <a:xfrm>
            <a:off x="685801" y="5373216"/>
            <a:ext cx="777081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/>
              <a:t>Desvantagem da amplitude total</a:t>
            </a:r>
            <a:r>
              <a:rPr lang="pt-BR" sz="2400" dirty="0"/>
              <a:t>: não considera todos os valores, apenas os valores extremos.</a:t>
            </a:r>
          </a:p>
        </p:txBody>
      </p:sp>
    </p:spTree>
    <p:extLst>
      <p:ext uri="{BB962C8B-B14F-4D97-AF65-F5344CB8AC3E}">
        <p14:creationId xmlns:p14="http://schemas.microsoft.com/office/powerpoint/2010/main" val="148234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770813" cy="1433513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600" dirty="0" err="1"/>
              <a:t>Desvio-padrão</a:t>
            </a:r>
            <a:endParaRPr lang="en-GB" sz="3600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685800" y="1785926"/>
            <a:ext cx="3808413" cy="2095062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cs typeface="Times New Roman" pitchFamily="18" charset="0"/>
              </a:rPr>
              <a:t>é a </a:t>
            </a:r>
            <a:r>
              <a:rPr lang="en-GB" sz="2400" dirty="0" err="1">
                <a:cs typeface="Times New Roman" pitchFamily="18" charset="0"/>
              </a:rPr>
              <a:t>medida</a:t>
            </a:r>
            <a:r>
              <a:rPr lang="en-GB" sz="2400" dirty="0">
                <a:cs typeface="Times New Roman" pitchFamily="18" charset="0"/>
              </a:rPr>
              <a:t> de </a:t>
            </a:r>
            <a:r>
              <a:rPr lang="en-GB" sz="2400" dirty="0" err="1">
                <a:cs typeface="Times New Roman" pitchFamily="18" charset="0"/>
              </a:rPr>
              <a:t>dispersão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cs typeface="Times New Roman" pitchFamily="18" charset="0"/>
              </a:rPr>
              <a:t>mais</a:t>
            </a:r>
            <a:r>
              <a:rPr lang="en-GB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cs typeface="Times New Roman" pitchFamily="18" charset="0"/>
              </a:rPr>
              <a:t>usada</a:t>
            </a:r>
            <a:r>
              <a:rPr lang="en-GB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err="1">
                <a:cs typeface="Times New Roman" pitchFamily="18" charset="0"/>
              </a:rPr>
              <a:t>determina</a:t>
            </a:r>
            <a:r>
              <a:rPr lang="en-GB" sz="2400" dirty="0">
                <a:cs typeface="Times New Roman" pitchFamily="18" charset="0"/>
              </a:rPr>
              <a:t> a </a:t>
            </a:r>
            <a:r>
              <a:rPr lang="en-GB" sz="2400" dirty="0" err="1">
                <a:cs typeface="Times New Roman" pitchFamily="18" charset="0"/>
              </a:rPr>
              <a:t>dispersão</a:t>
            </a:r>
            <a:r>
              <a:rPr lang="en-GB" sz="2400" dirty="0">
                <a:cs typeface="Times New Roman" pitchFamily="18" charset="0"/>
              </a:rPr>
              <a:t> de </a:t>
            </a:r>
            <a:r>
              <a:rPr lang="en-GB" sz="2400" dirty="0" err="1">
                <a:solidFill>
                  <a:srgbClr val="FF0000"/>
                </a:solidFill>
                <a:cs typeface="Times New Roman" pitchFamily="18" charset="0"/>
              </a:rPr>
              <a:t>todos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os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valores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em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relação</a:t>
            </a:r>
            <a:r>
              <a:rPr lang="en-GB" sz="2400" dirty="0">
                <a:cs typeface="Times New Roman" pitchFamily="18" charset="0"/>
              </a:rPr>
              <a:t> à </a:t>
            </a:r>
            <a:r>
              <a:rPr lang="en-GB" sz="2400" dirty="0" err="1">
                <a:cs typeface="Times New Roman" pitchFamily="18" charset="0"/>
              </a:rPr>
              <a:t>média</a:t>
            </a:r>
            <a:endParaRPr lang="en-GB" sz="2400" dirty="0">
              <a:cs typeface="Times New Roman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785926"/>
            <a:ext cx="3810000" cy="42338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>
                <a:cs typeface="Times New Roman" pitchFamily="18" charset="0"/>
              </a:rPr>
              <a:t>quanto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menor</a:t>
            </a:r>
            <a:r>
              <a:rPr lang="en-GB" sz="2400" dirty="0">
                <a:cs typeface="Times New Roman" pitchFamily="18" charset="0"/>
              </a:rPr>
              <a:t> o </a:t>
            </a:r>
            <a:r>
              <a:rPr lang="en-GB" sz="2400" dirty="0" err="1">
                <a:cs typeface="Times New Roman" pitchFamily="18" charset="0"/>
              </a:rPr>
              <a:t>desvio-padrão</a:t>
            </a:r>
            <a:r>
              <a:rPr lang="en-GB" sz="2400" dirty="0">
                <a:cs typeface="Times New Roman" pitchFamily="18" charset="0"/>
              </a:rPr>
              <a:t>, </a:t>
            </a:r>
            <a:r>
              <a:rPr lang="en-GB" sz="2400" dirty="0" err="1">
                <a:cs typeface="Times New Roman" pitchFamily="18" charset="0"/>
              </a:rPr>
              <a:t>menor</a:t>
            </a:r>
            <a:r>
              <a:rPr lang="en-GB" sz="2400" dirty="0">
                <a:cs typeface="Times New Roman" pitchFamily="18" charset="0"/>
              </a:rPr>
              <a:t> a </a:t>
            </a:r>
            <a:r>
              <a:rPr lang="en-GB" sz="2400" dirty="0" err="1">
                <a:cs typeface="Times New Roman" pitchFamily="18" charset="0"/>
              </a:rPr>
              <a:t>dispersão</a:t>
            </a:r>
            <a:endParaRPr lang="en-GB" sz="2400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 err="1">
                <a:cs typeface="Times New Roman" pitchFamily="18" charset="0"/>
              </a:rPr>
              <a:t>vem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sempre</a:t>
            </a:r>
            <a:r>
              <a:rPr lang="en-GB" sz="2400" dirty="0">
                <a:cs typeface="Times New Roman" pitchFamily="18" charset="0"/>
              </a:rPr>
              <a:t> </a:t>
            </a:r>
            <a:r>
              <a:rPr lang="en-GB" sz="2400" dirty="0" err="1">
                <a:cs typeface="Times New Roman" pitchFamily="18" charset="0"/>
              </a:rPr>
              <a:t>junto</a:t>
            </a:r>
            <a:r>
              <a:rPr lang="en-GB" sz="2400" dirty="0">
                <a:cs typeface="Times New Roman" pitchFamily="18" charset="0"/>
              </a:rPr>
              <a:t> com a </a:t>
            </a:r>
            <a:r>
              <a:rPr lang="en-GB" sz="2400" dirty="0" err="1">
                <a:cs typeface="Times New Roman" pitchFamily="18" charset="0"/>
              </a:rPr>
              <a:t>média</a:t>
            </a:r>
            <a:r>
              <a:rPr lang="en-GB" sz="2400" dirty="0">
                <a:cs typeface="Times New Roman" pitchFamily="18" charset="0"/>
              </a:rPr>
              <a:t> – </a:t>
            </a:r>
            <a:r>
              <a:rPr lang="en-GB" sz="2400" dirty="0">
                <a:solidFill>
                  <a:srgbClr val="FF0000"/>
                </a:solidFill>
                <a:cs typeface="Times New Roman" pitchFamily="18" charset="0"/>
              </a:rPr>
              <a:t>um </a:t>
            </a:r>
            <a:r>
              <a:rPr lang="en-GB" sz="2400" dirty="0" err="1">
                <a:solidFill>
                  <a:srgbClr val="FF0000"/>
                </a:solidFill>
                <a:cs typeface="Times New Roman" pitchFamily="18" charset="0"/>
              </a:rPr>
              <a:t>não</a:t>
            </a:r>
            <a:r>
              <a:rPr lang="en-GB" sz="2400" dirty="0">
                <a:solidFill>
                  <a:srgbClr val="FF0000"/>
                </a:solidFill>
                <a:cs typeface="Times New Roman" pitchFamily="18" charset="0"/>
              </a:rPr>
              <a:t> vive </a:t>
            </a:r>
            <a:r>
              <a:rPr lang="en-GB" sz="2400" dirty="0" err="1">
                <a:solidFill>
                  <a:srgbClr val="FF0000"/>
                </a:solidFill>
                <a:cs typeface="Times New Roman" pitchFamily="18" charset="0"/>
              </a:rPr>
              <a:t>sem</a:t>
            </a:r>
            <a:r>
              <a:rPr lang="en-GB" sz="2400" dirty="0">
                <a:solidFill>
                  <a:srgbClr val="FF0000"/>
                </a:solidFill>
                <a:cs typeface="Times New Roman" pitchFamily="18" charset="0"/>
              </a:rPr>
              <a:t> o outro!!!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2400" dirty="0">
              <a:cs typeface="Times New Roman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52023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3392016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A: </a:t>
            </a:r>
          </a:p>
          <a:p>
            <a:pPr lvl="1"/>
            <a:r>
              <a:rPr lang="pt-BR" b="0" dirty="0"/>
              <a:t>dia 1: 28º C, 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30º C</a:t>
            </a:r>
          </a:p>
          <a:p>
            <a:pPr marL="457200" lvl="1" indent="0">
              <a:buNone/>
            </a:pPr>
            <a:endParaRPr lang="pt-BR" b="0" dirty="0"/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  <a:r>
              <a:rPr lang="pt-BR" b="0" dirty="0"/>
              <a:t> 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988840"/>
            <a:ext cx="3810000" cy="338437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B: </a:t>
            </a:r>
          </a:p>
          <a:p>
            <a:pPr lvl="1"/>
            <a:r>
              <a:rPr lang="pt-BR" b="0" dirty="0"/>
              <a:t>dia 1: 23º C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35º C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5576" y="315813"/>
            <a:ext cx="7704856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chemeClr val="bg1"/>
                </a:solidFill>
              </a:rPr>
              <a:t>Qual das 2 cidades tem a menor dispersão em torno da média?</a:t>
            </a: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O desvio-padrão  responde a esta questão.</a:t>
            </a:r>
          </a:p>
        </p:txBody>
      </p:sp>
    </p:spTree>
    <p:extLst>
      <p:ext uri="{BB962C8B-B14F-4D97-AF65-F5344CB8AC3E}">
        <p14:creationId xmlns:p14="http://schemas.microsoft.com/office/powerpoint/2010/main" val="112968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1"/>
            <a:ext cx="7770813" cy="805210"/>
          </a:xfrm>
        </p:spPr>
        <p:txBody>
          <a:bodyPr anchor="t"/>
          <a:lstStyle/>
          <a:p>
            <a:r>
              <a:rPr lang="pt-BR" dirty="0"/>
              <a:t>Desvio padrão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00808"/>
            <a:ext cx="3808413" cy="3392016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FUVEST</a:t>
            </a:r>
          </a:p>
          <a:p>
            <a:pPr marL="0" indent="0" algn="ctr">
              <a:buNone/>
            </a:pPr>
            <a:r>
              <a:rPr lang="pt-BR" b="0" dirty="0"/>
              <a:t>Prova matemática</a:t>
            </a:r>
          </a:p>
          <a:p>
            <a:pPr marL="0" indent="0" algn="ctr">
              <a:buNone/>
            </a:pPr>
            <a:r>
              <a:rPr lang="pt-BR" b="0" dirty="0"/>
              <a:t>nota aluno: 7</a:t>
            </a:r>
          </a:p>
          <a:p>
            <a:pPr marL="0" indent="0" algn="ctr">
              <a:buNone/>
            </a:pPr>
            <a:r>
              <a:rPr lang="pt-BR" b="0" dirty="0"/>
              <a:t>média: 5</a:t>
            </a:r>
          </a:p>
          <a:p>
            <a:pPr marL="0" indent="0" algn="ctr">
              <a:buNone/>
            </a:pPr>
            <a:r>
              <a:rPr lang="pt-BR" b="0" dirty="0"/>
              <a:t>desvio-padrão = 1</a:t>
            </a:r>
          </a:p>
          <a:p>
            <a:pPr marL="0" indent="0" algn="ctr">
              <a:buNone/>
            </a:pPr>
            <a:endParaRPr lang="pt-BR" b="0" dirty="0"/>
          </a:p>
          <a:p>
            <a:pPr marL="0" indent="0" algn="ctr">
              <a:buNone/>
            </a:pPr>
            <a:br>
              <a:rPr lang="pt-BR" b="0" dirty="0"/>
            </a:br>
            <a:endParaRPr lang="pt-BR" b="0" dirty="0"/>
          </a:p>
          <a:p>
            <a:pPr marL="457200" lvl="1" indent="0">
              <a:buNone/>
            </a:pPr>
            <a:endParaRPr lang="pt-BR" b="0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700808"/>
            <a:ext cx="3810000" cy="338437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pt-BR" dirty="0"/>
              <a:t>FUVEST</a:t>
            </a:r>
          </a:p>
          <a:p>
            <a:pPr marL="0" indent="0" algn="ctr">
              <a:buNone/>
            </a:pPr>
            <a:r>
              <a:rPr lang="pt-BR" b="0" dirty="0"/>
              <a:t>Prova física</a:t>
            </a:r>
          </a:p>
          <a:p>
            <a:pPr marL="0" indent="0" algn="ctr">
              <a:buNone/>
            </a:pPr>
            <a:r>
              <a:rPr lang="pt-BR" b="0" dirty="0"/>
              <a:t>nota aluno: 7</a:t>
            </a:r>
          </a:p>
          <a:p>
            <a:pPr marL="0" indent="0" algn="ctr">
              <a:buNone/>
            </a:pPr>
            <a:r>
              <a:rPr lang="pt-BR" b="0" dirty="0"/>
              <a:t>Média: 5</a:t>
            </a:r>
          </a:p>
          <a:p>
            <a:pPr marL="0" indent="0" algn="ctr">
              <a:buNone/>
            </a:pPr>
            <a:r>
              <a:rPr lang="pt-BR" b="0" dirty="0"/>
              <a:t>desvio-padrão = 2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5498068"/>
            <a:ext cx="662473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Em qual das 2 provas ele foi melhor?</a:t>
            </a:r>
          </a:p>
        </p:txBody>
      </p:sp>
    </p:spTree>
    <p:extLst>
      <p:ext uri="{BB962C8B-B14F-4D97-AF65-F5344CB8AC3E}">
        <p14:creationId xmlns:p14="http://schemas.microsoft.com/office/powerpoint/2010/main" val="1412058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74663" y="1965970"/>
            <a:ext cx="8439150" cy="742950"/>
          </a:xfrm>
          <a:noFill/>
        </p:spPr>
        <p:txBody>
          <a:bodyPr lIns="90488" tIns="44450" rIns="90488" bIns="44450"/>
          <a:lstStyle/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dirty="0"/>
              <a:t> </a:t>
            </a:r>
            <a:r>
              <a:rPr lang="pt-BR" sz="3200" dirty="0"/>
              <a:t>A: 	 </a:t>
            </a:r>
            <a:r>
              <a:rPr lang="pt-BR" sz="3200" dirty="0">
                <a:solidFill>
                  <a:schemeClr val="tx1"/>
                </a:solidFill>
                <a:latin typeface="Courier New" pitchFamily="49" charset="0"/>
              </a:rPr>
              <a:t>4  5  5  6  6  7  7  8</a:t>
            </a: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pt-BR" dirty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3340770"/>
            <a:ext cx="8005763" cy="2176462"/>
            <a:chOff x="384" y="2230"/>
            <a:chExt cx="5464" cy="137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" y="2544"/>
              <a:ext cx="5464" cy="104"/>
              <a:chOff x="340" y="2540"/>
              <a:chExt cx="5464" cy="104"/>
            </a:xfrm>
          </p:grpSpPr>
          <p:sp>
            <p:nvSpPr>
              <p:cNvPr id="37909" name="Line 6"/>
              <p:cNvSpPr>
                <a:spLocks noChangeShapeType="1"/>
              </p:cNvSpPr>
              <p:nvPr/>
            </p:nvSpPr>
            <p:spPr bwMode="auto">
              <a:xfrm>
                <a:off x="340" y="2592"/>
                <a:ext cx="546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84" y="2540"/>
                <a:ext cx="5376" cy="104"/>
                <a:chOff x="384" y="2540"/>
                <a:chExt cx="5376" cy="104"/>
              </a:xfrm>
            </p:grpSpPr>
            <p:sp>
              <p:nvSpPr>
                <p:cNvPr id="3791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384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2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768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152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4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536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5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920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6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304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688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072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1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456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0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840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224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608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992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376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92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5760" y="2540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37894" name="Rectangle 23"/>
            <p:cNvSpPr>
              <a:spLocks noChangeArrowheads="1"/>
            </p:cNvSpPr>
            <p:nvPr/>
          </p:nvSpPr>
          <p:spPr bwMode="auto">
            <a:xfrm>
              <a:off x="1422" y="2662"/>
              <a:ext cx="277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/>
                <a:t>4</a:t>
              </a:r>
              <a:endParaRPr lang="pt-BR"/>
            </a:p>
          </p:txBody>
        </p:sp>
        <p:sp>
          <p:nvSpPr>
            <p:cNvPr id="37895" name="Oval 24"/>
            <p:cNvSpPr>
              <a:spLocks noChangeArrowheads="1"/>
            </p:cNvSpPr>
            <p:nvPr/>
          </p:nvSpPr>
          <p:spPr bwMode="auto">
            <a:xfrm>
              <a:off x="1488" y="240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6" name="Oval 25"/>
            <p:cNvSpPr>
              <a:spLocks noChangeArrowheads="1"/>
            </p:cNvSpPr>
            <p:nvPr/>
          </p:nvSpPr>
          <p:spPr bwMode="auto">
            <a:xfrm>
              <a:off x="2263" y="223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7" name="Oval 26"/>
            <p:cNvSpPr>
              <a:spLocks noChangeArrowheads="1"/>
            </p:cNvSpPr>
            <p:nvPr/>
          </p:nvSpPr>
          <p:spPr bwMode="auto">
            <a:xfrm>
              <a:off x="2256" y="240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8" name="Oval 27"/>
            <p:cNvSpPr>
              <a:spLocks noChangeArrowheads="1"/>
            </p:cNvSpPr>
            <p:nvPr/>
          </p:nvSpPr>
          <p:spPr bwMode="auto">
            <a:xfrm>
              <a:off x="3024" y="240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899" name="Oval 28"/>
            <p:cNvSpPr>
              <a:spLocks noChangeArrowheads="1"/>
            </p:cNvSpPr>
            <p:nvPr/>
          </p:nvSpPr>
          <p:spPr bwMode="auto">
            <a:xfrm>
              <a:off x="3031" y="223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0" name="Oval 29"/>
            <p:cNvSpPr>
              <a:spLocks noChangeArrowheads="1"/>
            </p:cNvSpPr>
            <p:nvPr/>
          </p:nvSpPr>
          <p:spPr bwMode="auto">
            <a:xfrm>
              <a:off x="4560" y="240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1" name="AutoShape 30"/>
            <p:cNvSpPr>
              <a:spLocks noChangeArrowheads="1"/>
            </p:cNvSpPr>
            <p:nvPr/>
          </p:nvSpPr>
          <p:spPr bwMode="auto">
            <a:xfrm>
              <a:off x="3006" y="3046"/>
              <a:ext cx="184" cy="184"/>
            </a:xfrm>
            <a:prstGeom prst="triangle">
              <a:avLst>
                <a:gd name="adj" fmla="val 49995"/>
              </a:avLst>
            </a:prstGeom>
            <a:solidFill>
              <a:schemeClr val="accent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2" name="Rectangle 31"/>
            <p:cNvSpPr>
              <a:spLocks noChangeArrowheads="1"/>
            </p:cNvSpPr>
            <p:nvPr/>
          </p:nvSpPr>
          <p:spPr bwMode="auto">
            <a:xfrm>
              <a:off x="2718" y="3238"/>
              <a:ext cx="877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>
                  <a:solidFill>
                    <a:schemeClr val="accent2"/>
                  </a:solidFill>
                </a:rPr>
                <a:t>Média</a:t>
              </a:r>
              <a:endParaRPr lang="pt-BR"/>
            </a:p>
          </p:txBody>
        </p:sp>
        <p:sp>
          <p:nvSpPr>
            <p:cNvPr id="37903" name="Rectangle 32"/>
            <p:cNvSpPr>
              <a:spLocks noChangeArrowheads="1"/>
            </p:cNvSpPr>
            <p:nvPr/>
          </p:nvSpPr>
          <p:spPr bwMode="auto">
            <a:xfrm>
              <a:off x="2190" y="2662"/>
              <a:ext cx="27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/>
                <a:t>5</a:t>
              </a:r>
              <a:endParaRPr lang="pt-BR"/>
            </a:p>
          </p:txBody>
        </p:sp>
        <p:sp>
          <p:nvSpPr>
            <p:cNvPr id="37904" name="Rectangle 33"/>
            <p:cNvSpPr>
              <a:spLocks noChangeArrowheads="1"/>
            </p:cNvSpPr>
            <p:nvPr/>
          </p:nvSpPr>
          <p:spPr bwMode="auto">
            <a:xfrm>
              <a:off x="2958" y="2662"/>
              <a:ext cx="27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/>
                <a:t>6</a:t>
              </a:r>
              <a:endParaRPr lang="pt-BR"/>
            </a:p>
          </p:txBody>
        </p:sp>
        <p:sp>
          <p:nvSpPr>
            <p:cNvPr id="37905" name="Rectangle 34"/>
            <p:cNvSpPr>
              <a:spLocks noChangeArrowheads="1"/>
            </p:cNvSpPr>
            <p:nvPr/>
          </p:nvSpPr>
          <p:spPr bwMode="auto">
            <a:xfrm>
              <a:off x="3725" y="2662"/>
              <a:ext cx="27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/>
                <a:t>7</a:t>
              </a:r>
              <a:endParaRPr lang="pt-BR"/>
            </a:p>
          </p:txBody>
        </p:sp>
        <p:sp>
          <p:nvSpPr>
            <p:cNvPr id="37906" name="Rectangle 35"/>
            <p:cNvSpPr>
              <a:spLocks noChangeArrowheads="1"/>
            </p:cNvSpPr>
            <p:nvPr/>
          </p:nvSpPr>
          <p:spPr bwMode="auto">
            <a:xfrm>
              <a:off x="4446" y="2662"/>
              <a:ext cx="277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/>
                <a:t>8</a:t>
              </a:r>
              <a:endParaRPr lang="pt-BR"/>
            </a:p>
          </p:txBody>
        </p:sp>
        <p:sp>
          <p:nvSpPr>
            <p:cNvPr id="37907" name="Oval 36"/>
            <p:cNvSpPr>
              <a:spLocks noChangeArrowheads="1"/>
            </p:cNvSpPr>
            <p:nvPr/>
          </p:nvSpPr>
          <p:spPr bwMode="auto">
            <a:xfrm>
              <a:off x="3792" y="240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908" name="Oval 37"/>
            <p:cNvSpPr>
              <a:spLocks noChangeArrowheads="1"/>
            </p:cNvSpPr>
            <p:nvPr/>
          </p:nvSpPr>
          <p:spPr bwMode="auto">
            <a:xfrm>
              <a:off x="3799" y="2230"/>
              <a:ext cx="136" cy="136"/>
            </a:xfrm>
            <a:prstGeom prst="ellipse">
              <a:avLst/>
            </a:prstGeom>
            <a:solidFill>
              <a:srgbClr val="FF5050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8" name="Nuvem 37"/>
          <p:cNvSpPr/>
          <p:nvPr/>
        </p:nvSpPr>
        <p:spPr>
          <a:xfrm>
            <a:off x="179512" y="116632"/>
            <a:ext cx="3629581" cy="158417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Voltando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ao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desvio-padrão</a:t>
            </a:r>
            <a:endParaRPr lang="pt-B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78561"/>
      </p:ext>
    </p:extLst>
  </p:cSld>
  <p:clrMapOvr>
    <a:masterClrMapping/>
  </p:clrMapOvr>
  <p:transition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0813" cy="1433513"/>
          </a:xfrm>
        </p:spPr>
        <p:txBody>
          <a:bodyPr lIns="90488" tIns="44450" rIns="90488" bIns="44450" anchor="ctr">
            <a:normAutofit/>
          </a:bodyPr>
          <a:lstStyle/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medir a dispersão?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dirty="0"/>
              <a:t> Exemplo: Turma A : </a:t>
            </a:r>
            <a:r>
              <a:rPr lang="pt-BR" sz="3200" dirty="0">
                <a:solidFill>
                  <a:srgbClr val="993300"/>
                </a:solidFill>
              </a:rPr>
              <a:t>4 5 5 6 6 7 7 8</a:t>
            </a:r>
            <a:endParaRPr lang="pt-BR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2" y="2708275"/>
            <a:ext cx="8937626" cy="2886075"/>
            <a:chOff x="62" y="1706"/>
            <a:chExt cx="5630" cy="1818"/>
          </a:xfrm>
        </p:grpSpPr>
        <p:sp>
          <p:nvSpPr>
            <p:cNvPr id="79876" name="Line 5"/>
            <p:cNvSpPr>
              <a:spLocks noChangeShapeType="1"/>
            </p:cNvSpPr>
            <p:nvPr/>
          </p:nvSpPr>
          <p:spPr bwMode="auto">
            <a:xfrm>
              <a:off x="1364" y="2075"/>
              <a:ext cx="3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9877" name="Rectangle 6"/>
            <p:cNvSpPr>
              <a:spLocks noChangeArrowheads="1"/>
            </p:cNvSpPr>
            <p:nvPr/>
          </p:nvSpPr>
          <p:spPr bwMode="auto">
            <a:xfrm>
              <a:off x="1292" y="2272"/>
              <a:ext cx="31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pt-BR" sz="2800"/>
                <a:t>    4        5        </a:t>
              </a:r>
              <a:r>
                <a:rPr lang="pt-BR" sz="2800" b="1">
                  <a:solidFill>
                    <a:srgbClr val="993366"/>
                  </a:solidFill>
                </a:rPr>
                <a:t>6</a:t>
              </a:r>
              <a:r>
                <a:rPr lang="pt-BR" sz="2800"/>
                <a:t>        7         8</a:t>
              </a:r>
            </a:p>
          </p:txBody>
        </p:sp>
        <p:sp>
          <p:nvSpPr>
            <p:cNvPr id="79878" name="Oval 7"/>
            <p:cNvSpPr>
              <a:spLocks noChangeArrowheads="1"/>
            </p:cNvSpPr>
            <p:nvPr/>
          </p:nvSpPr>
          <p:spPr bwMode="auto">
            <a:xfrm>
              <a:off x="1605" y="2005"/>
              <a:ext cx="232" cy="2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79" name="Oval 8"/>
            <p:cNvSpPr>
              <a:spLocks noChangeArrowheads="1"/>
            </p:cNvSpPr>
            <p:nvPr/>
          </p:nvSpPr>
          <p:spPr bwMode="auto">
            <a:xfrm>
              <a:off x="2168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0" name="Oval 9"/>
            <p:cNvSpPr>
              <a:spLocks noChangeArrowheads="1"/>
            </p:cNvSpPr>
            <p:nvPr/>
          </p:nvSpPr>
          <p:spPr bwMode="auto">
            <a:xfrm>
              <a:off x="2168" y="1706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1" name="Oval 10"/>
            <p:cNvSpPr>
              <a:spLocks noChangeArrowheads="1"/>
            </p:cNvSpPr>
            <p:nvPr/>
          </p:nvSpPr>
          <p:spPr bwMode="auto">
            <a:xfrm>
              <a:off x="4096" y="2005"/>
              <a:ext cx="232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2" name="Oval 11"/>
            <p:cNvSpPr>
              <a:spLocks noChangeArrowheads="1"/>
            </p:cNvSpPr>
            <p:nvPr/>
          </p:nvSpPr>
          <p:spPr bwMode="auto">
            <a:xfrm>
              <a:off x="2811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3" name="Oval 12"/>
            <p:cNvSpPr>
              <a:spLocks noChangeArrowheads="1"/>
            </p:cNvSpPr>
            <p:nvPr/>
          </p:nvSpPr>
          <p:spPr bwMode="auto">
            <a:xfrm>
              <a:off x="2811" y="1706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4" name="Oval 13"/>
            <p:cNvSpPr>
              <a:spLocks noChangeArrowheads="1"/>
            </p:cNvSpPr>
            <p:nvPr/>
          </p:nvSpPr>
          <p:spPr bwMode="auto">
            <a:xfrm>
              <a:off x="3454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5" name="Oval 14"/>
            <p:cNvSpPr>
              <a:spLocks noChangeArrowheads="1"/>
            </p:cNvSpPr>
            <p:nvPr/>
          </p:nvSpPr>
          <p:spPr bwMode="auto">
            <a:xfrm>
              <a:off x="3454" y="1706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6" name="Freeform 15"/>
            <p:cNvSpPr>
              <a:spLocks/>
            </p:cNvSpPr>
            <p:nvPr/>
          </p:nvSpPr>
          <p:spPr bwMode="auto">
            <a:xfrm>
              <a:off x="1701" y="2568"/>
              <a:ext cx="1224" cy="529"/>
            </a:xfrm>
            <a:custGeom>
              <a:avLst/>
              <a:gdLst>
                <a:gd name="T0" fmla="*/ 0 w 1057"/>
                <a:gd name="T1" fmla="*/ 48 h 529"/>
                <a:gd name="T2" fmla="*/ 0 w 1057"/>
                <a:gd name="T3" fmla="*/ 528 h 529"/>
                <a:gd name="T4" fmla="*/ 1223 w 1057"/>
                <a:gd name="T5" fmla="*/ 528 h 529"/>
                <a:gd name="T6" fmla="*/ 1223 w 1057"/>
                <a:gd name="T7" fmla="*/ 0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7"/>
                <a:gd name="T13" fmla="*/ 0 h 529"/>
                <a:gd name="T14" fmla="*/ 1057 w 1057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7" h="529">
                  <a:moveTo>
                    <a:pt x="0" y="48"/>
                  </a:moveTo>
                  <a:lnTo>
                    <a:pt x="0" y="528"/>
                  </a:lnTo>
                  <a:lnTo>
                    <a:pt x="1056" y="528"/>
                  </a:lnTo>
                  <a:lnTo>
                    <a:pt x="1056" y="0"/>
                  </a:lnTo>
                </a:path>
              </a:pathLst>
            </a:custGeom>
            <a:noFill/>
            <a:ln w="19050" cap="rnd" cmpd="sng">
              <a:solidFill>
                <a:srgbClr val="CC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9887" name="Rectangle 16"/>
            <p:cNvSpPr>
              <a:spLocks noChangeArrowheads="1"/>
            </p:cNvSpPr>
            <p:nvPr/>
          </p:nvSpPr>
          <p:spPr bwMode="auto">
            <a:xfrm>
              <a:off x="62" y="3196"/>
              <a:ext cx="563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pt-BR" sz="2800" b="1" dirty="0">
                  <a:latin typeface="Comic Sans MS" pitchFamily="66" charset="0"/>
                </a:rPr>
                <a:t>Distância (desvio) de um valor em relação à média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592829"/>
      </p:ext>
    </p:extLst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499992" y="836712"/>
            <a:ext cx="4464496" cy="4154984"/>
          </a:xfrm>
          <a:prstGeom prst="rect">
            <a:avLst/>
          </a:prstGeom>
          <a:ln w="38100">
            <a:solidFill>
              <a:srgbClr val="0EC43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b="1" dirty="0"/>
              <a:t>desvios em relação à média</a:t>
            </a:r>
          </a:p>
          <a:p>
            <a:pPr lvl="3"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dirty="0">
                <a:solidFill>
                  <a:srgbClr val="C00000"/>
                </a:solidFill>
              </a:rPr>
              <a:t>4-6 =  -2</a:t>
            </a:r>
          </a:p>
          <a:p>
            <a:pPr lvl="3"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dirty="0">
                <a:solidFill>
                  <a:srgbClr val="C00000"/>
                </a:solidFill>
              </a:rPr>
              <a:t>5-6 =  -1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5-6 =  -1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6-6 =   0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6-6 =   0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7-6 = +1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7-6 = +1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8-6 = +2</a:t>
            </a:r>
          </a:p>
          <a:p>
            <a:pPr lvl="3">
              <a:spcBef>
                <a:spcPts val="0"/>
              </a:spcBef>
            </a:pPr>
            <a:r>
              <a:rPr lang="pt-BR" sz="2400" dirty="0">
                <a:solidFill>
                  <a:srgbClr val="C00000"/>
                </a:solidFill>
              </a:rPr>
              <a:t>------------</a:t>
            </a:r>
          </a:p>
          <a:p>
            <a:pPr lvl="3">
              <a:spcBef>
                <a:spcPts val="0"/>
              </a:spcBef>
            </a:pPr>
            <a:r>
              <a:rPr lang="pt-BR" sz="2400" b="1" dirty="0">
                <a:solidFill>
                  <a:srgbClr val="C00000"/>
                </a:solidFill>
              </a:rPr>
              <a:t>Soma</a:t>
            </a:r>
            <a:r>
              <a:rPr lang="pt-BR" sz="2400" dirty="0">
                <a:solidFill>
                  <a:srgbClr val="C00000"/>
                </a:solidFill>
              </a:rPr>
              <a:t> = 0</a:t>
            </a:r>
          </a:p>
        </p:txBody>
      </p:sp>
      <p:sp>
        <p:nvSpPr>
          <p:cNvPr id="7" name="Retângulo 6"/>
          <p:cNvSpPr/>
          <p:nvPr/>
        </p:nvSpPr>
        <p:spPr>
          <a:xfrm>
            <a:off x="72008" y="1700808"/>
            <a:ext cx="4139952" cy="830997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b="1" dirty="0"/>
              <a:t>Turma A </a:t>
            </a:r>
            <a:r>
              <a:rPr lang="pt-BR" sz="2400" dirty="0"/>
              <a:t>: 4  5  5 6  6  7  7  8</a:t>
            </a:r>
          </a:p>
          <a:p>
            <a:pPr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b="1" dirty="0"/>
              <a:t>Média</a:t>
            </a:r>
            <a:r>
              <a:rPr lang="pt-BR" sz="2400" dirty="0"/>
              <a:t> = 6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3645024"/>
            <a:ext cx="41044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/>
              <a:t>A soma dos desvios em relação à média dá </a:t>
            </a:r>
            <a:r>
              <a:rPr lang="pt-BR" sz="2400" b="1" dirty="0">
                <a:solidFill>
                  <a:srgbClr val="FF0000"/>
                </a:solidFill>
              </a:rPr>
              <a:t>sempre zero</a:t>
            </a:r>
            <a:r>
              <a:rPr lang="pt-BR" sz="2400" b="1" dirty="0"/>
              <a:t>!!!!!</a:t>
            </a:r>
          </a:p>
        </p:txBody>
      </p:sp>
      <p:cxnSp>
        <p:nvCxnSpPr>
          <p:cNvPr id="4" name="Conector de seta reta 3"/>
          <p:cNvCxnSpPr/>
          <p:nvPr/>
        </p:nvCxnSpPr>
        <p:spPr bwMode="auto">
          <a:xfrm flipH="1" flipV="1">
            <a:off x="3779912" y="4437112"/>
            <a:ext cx="2016224" cy="2160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93085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47665" y="1556792"/>
            <a:ext cx="6022031" cy="3785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b="1" dirty="0"/>
              <a:t>desvios ao quadrado em relação à média:</a:t>
            </a:r>
          </a:p>
          <a:p>
            <a:pPr algn="ctr">
              <a:spcBef>
                <a:spcPts val="0"/>
              </a:spcBef>
              <a:buFont typeface="Times New Roman" pitchFamily="18" charset="0"/>
              <a:buNone/>
            </a:pPr>
            <a:endParaRPr lang="pt-BR" sz="2000" b="1" dirty="0"/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(4-6)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	=   (-2)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</a:t>
            </a:r>
            <a:r>
              <a:rPr lang="pt-BR" sz="2000" baseline="30000" dirty="0">
                <a:solidFill>
                  <a:srgbClr val="C00000"/>
                </a:solidFill>
              </a:rPr>
              <a:t> </a:t>
            </a:r>
            <a:r>
              <a:rPr lang="pt-BR" sz="2000" dirty="0">
                <a:solidFill>
                  <a:srgbClr val="C00000"/>
                </a:solidFill>
              </a:rPr>
              <a:t>+4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(5-6)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(-1)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(5-6)</a:t>
            </a:r>
            <a:r>
              <a:rPr lang="pt-BR" sz="2000" baseline="30000" dirty="0">
                <a:solidFill>
                  <a:srgbClr val="C00000"/>
                </a:solidFill>
              </a:rPr>
              <a:t> 2     </a:t>
            </a:r>
            <a:r>
              <a:rPr lang="pt-BR" sz="2000" dirty="0">
                <a:solidFill>
                  <a:srgbClr val="C00000"/>
                </a:solidFill>
              </a:rPr>
              <a:t>=   (-1)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(6-6)</a:t>
            </a:r>
            <a:r>
              <a:rPr lang="pt-BR" sz="2000" baseline="30000" dirty="0">
                <a:solidFill>
                  <a:srgbClr val="C00000"/>
                </a:solidFill>
              </a:rPr>
              <a:t> 2	</a:t>
            </a:r>
            <a:r>
              <a:rPr lang="pt-BR" sz="2000" dirty="0">
                <a:solidFill>
                  <a:srgbClr val="C00000"/>
                </a:solidFill>
              </a:rPr>
              <a:t>=    (0)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  = 0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(6-6)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 (0)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  = 0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(7-6)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(+1)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(7-6)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(+1)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+1</a:t>
            </a:r>
          </a:p>
          <a:p>
            <a:pPr lvl="2">
              <a:spcBef>
                <a:spcPts val="0"/>
              </a:spcBef>
            </a:pPr>
            <a:r>
              <a:rPr lang="pt-BR" sz="2000" dirty="0">
                <a:solidFill>
                  <a:srgbClr val="C00000"/>
                </a:solidFill>
              </a:rPr>
              <a:t>(8-6)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(+2)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+4</a:t>
            </a:r>
          </a:p>
          <a:p>
            <a:pPr lvl="1" algn="just">
              <a:spcBef>
                <a:spcPts val="0"/>
              </a:spcBef>
            </a:pPr>
            <a:r>
              <a:rPr lang="pt-BR" sz="2000" dirty="0">
                <a:solidFill>
                  <a:srgbClr val="C00000"/>
                </a:solidFill>
              </a:rPr>
              <a:t>-------------------------------------</a:t>
            </a:r>
            <a:r>
              <a:rPr lang="pt-BR" sz="2000" b="1" dirty="0">
                <a:solidFill>
                  <a:srgbClr val="C00000"/>
                </a:solidFill>
              </a:rPr>
              <a:t>	</a:t>
            </a:r>
          </a:p>
          <a:p>
            <a:pPr algn="ctr">
              <a:spcBef>
                <a:spcPts val="0"/>
              </a:spcBef>
            </a:pPr>
            <a:r>
              <a:rPr lang="pt-BR" sz="2000" b="1" dirty="0">
                <a:solidFill>
                  <a:schemeClr val="tx1"/>
                </a:solidFill>
              </a:rPr>
              <a:t>soma  dos desvios  ao quadrado </a:t>
            </a:r>
            <a:r>
              <a:rPr lang="pt-BR" sz="2000" dirty="0">
                <a:solidFill>
                  <a:schemeClr val="tx1"/>
                </a:solidFill>
              </a:rPr>
              <a:t>= 12</a:t>
            </a:r>
          </a:p>
        </p:txBody>
      </p:sp>
      <p:sp>
        <p:nvSpPr>
          <p:cNvPr id="5" name="Retângulo 4"/>
          <p:cNvSpPr/>
          <p:nvPr/>
        </p:nvSpPr>
        <p:spPr>
          <a:xfrm>
            <a:off x="1475656" y="5589240"/>
            <a:ext cx="6022033" cy="46166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Font typeface="Times New Roman" pitchFamily="18" charset="0"/>
              <a:buNone/>
            </a:pPr>
            <a:r>
              <a:rPr lang="pt-BR" sz="2400" b="1" dirty="0"/>
              <a:t>Turma A </a:t>
            </a:r>
            <a:r>
              <a:rPr lang="pt-BR" sz="2400" dirty="0"/>
              <a:t>: 4  5  5  6  6  7  7  8     </a:t>
            </a:r>
            <a:r>
              <a:rPr lang="pt-BR" sz="2400" b="1" dirty="0"/>
              <a:t>Média</a:t>
            </a:r>
            <a:r>
              <a:rPr lang="pt-BR" sz="2400" dirty="0"/>
              <a:t> = 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47665" y="387821"/>
            <a:ext cx="602203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Já que a soma dos desvios em relação à média dá sempre zero, o melhor é calcular os desvios ao quadrado!!!!</a:t>
            </a:r>
          </a:p>
        </p:txBody>
      </p:sp>
    </p:spTree>
    <p:extLst>
      <p:ext uri="{BB962C8B-B14F-4D97-AF65-F5344CB8AC3E}">
        <p14:creationId xmlns:p14="http://schemas.microsoft.com/office/powerpoint/2010/main" val="103649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899592" y="18864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Variância e Desvio-Padrão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14282" y="1220559"/>
            <a:ext cx="8715436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Se n≤30 (amostra): </a:t>
            </a:r>
          </a:p>
          <a:p>
            <a:endParaRPr lang="pt-BR" sz="2000" dirty="0"/>
          </a:p>
          <a:p>
            <a:r>
              <a:rPr lang="pt-BR" sz="2000" dirty="0"/>
              <a:t> </a:t>
            </a:r>
            <a:r>
              <a:rPr lang="pt-BR" sz="2000" dirty="0">
                <a:solidFill>
                  <a:srgbClr val="FF0000"/>
                </a:solidFill>
              </a:rPr>
              <a:t>variância amostral </a:t>
            </a:r>
            <a:r>
              <a:rPr lang="pt-BR" sz="2000" dirty="0"/>
              <a:t>= (soma dos desvios ao quadrado) / (n-1)</a:t>
            </a:r>
          </a:p>
          <a:p>
            <a:r>
              <a:rPr lang="pt-BR" sz="2000" dirty="0"/>
              <a:t> </a:t>
            </a:r>
            <a:r>
              <a:rPr lang="pt-BR" sz="2000" dirty="0">
                <a:solidFill>
                  <a:srgbClr val="FF0000"/>
                </a:solidFill>
              </a:rPr>
              <a:t>desvio-padrão amostral </a:t>
            </a:r>
            <a:r>
              <a:rPr lang="pt-BR" sz="2000" dirty="0"/>
              <a:t>= raiz quadrada da variância amostral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4282" y="2996952"/>
            <a:ext cx="8715436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Se n&gt;30 (população): </a:t>
            </a:r>
          </a:p>
          <a:p>
            <a:endParaRPr lang="pt-BR" sz="2000" dirty="0"/>
          </a:p>
          <a:p>
            <a:r>
              <a:rPr lang="pt-BR" sz="2000" dirty="0">
                <a:solidFill>
                  <a:srgbClr val="FF0000"/>
                </a:solidFill>
              </a:rPr>
              <a:t>variância populacional </a:t>
            </a:r>
            <a:r>
              <a:rPr lang="pt-BR" sz="2000" dirty="0"/>
              <a:t>= (soma dos desvios ao quadrado) / (n)</a:t>
            </a:r>
          </a:p>
          <a:p>
            <a:r>
              <a:rPr lang="pt-BR" sz="2000" dirty="0">
                <a:solidFill>
                  <a:srgbClr val="FF0000"/>
                </a:solidFill>
              </a:rPr>
              <a:t>desvio-padrão populacional </a:t>
            </a:r>
            <a:r>
              <a:rPr lang="pt-BR" sz="2000" dirty="0"/>
              <a:t>=  raiz quadrada da variância populacional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44008" y="5492412"/>
            <a:ext cx="3823935" cy="40011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/>
              <a:t>n= número de elementos</a:t>
            </a:r>
          </a:p>
        </p:txBody>
      </p:sp>
    </p:spTree>
    <p:extLst>
      <p:ext uri="{BB962C8B-B14F-4D97-AF65-F5344CB8AC3E}">
        <p14:creationId xmlns:p14="http://schemas.microsoft.com/office/powerpoint/2010/main" val="513207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9" y="1556792"/>
            <a:ext cx="5256583" cy="37856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b="1" dirty="0"/>
              <a:t>desvios ao quadrado em relação à média:</a:t>
            </a:r>
          </a:p>
          <a:p>
            <a:pPr algn="ctr">
              <a:spcBef>
                <a:spcPts val="0"/>
              </a:spcBef>
              <a:buFont typeface="Times New Roman" pitchFamily="18" charset="0"/>
              <a:buNone/>
            </a:pPr>
            <a:endParaRPr lang="pt-BR" sz="2000" b="1" dirty="0"/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(4-6)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	=  (-2)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</a:t>
            </a:r>
            <a:r>
              <a:rPr lang="pt-BR" sz="2000" baseline="30000" dirty="0">
                <a:solidFill>
                  <a:srgbClr val="C00000"/>
                </a:solidFill>
              </a:rPr>
              <a:t> </a:t>
            </a:r>
            <a:r>
              <a:rPr lang="pt-BR" sz="2000" dirty="0">
                <a:solidFill>
                  <a:srgbClr val="C00000"/>
                </a:solidFill>
              </a:rPr>
              <a:t>+4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(5-6)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(-1)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(5-6)</a:t>
            </a:r>
            <a:r>
              <a:rPr lang="pt-BR" sz="2000" baseline="30000" dirty="0">
                <a:solidFill>
                  <a:srgbClr val="C00000"/>
                </a:solidFill>
              </a:rPr>
              <a:t> 2    </a:t>
            </a:r>
            <a:r>
              <a:rPr lang="pt-BR" sz="2000" dirty="0">
                <a:solidFill>
                  <a:srgbClr val="C00000"/>
                </a:solidFill>
              </a:rPr>
              <a:t>=   (-1)</a:t>
            </a:r>
            <a:r>
              <a:rPr lang="pt-BR" sz="2000" baseline="30000" dirty="0">
                <a:solidFill>
                  <a:srgbClr val="C00000"/>
                </a:solidFill>
              </a:rPr>
              <a:t>2  </a:t>
            </a:r>
            <a:r>
              <a:rPr lang="pt-BR" sz="2000" dirty="0">
                <a:solidFill>
                  <a:srgbClr val="C00000"/>
                </a:solidFill>
              </a:rPr>
              <a:t>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(6-6)</a:t>
            </a:r>
            <a:r>
              <a:rPr lang="pt-BR" sz="2000" baseline="30000" dirty="0">
                <a:solidFill>
                  <a:srgbClr val="C00000"/>
                </a:solidFill>
              </a:rPr>
              <a:t> 2	</a:t>
            </a:r>
            <a:r>
              <a:rPr lang="pt-BR" sz="2000" dirty="0">
                <a:solidFill>
                  <a:srgbClr val="C00000"/>
                </a:solidFill>
              </a:rPr>
              <a:t>=   (0)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  = 0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(6-6)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(0)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  = 0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(7-6)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(+1)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+1</a:t>
            </a:r>
          </a:p>
          <a:p>
            <a:pPr lvl="2">
              <a:spcBef>
                <a:spcPts val="0"/>
              </a:spcBef>
              <a:buFont typeface="Times New Roman" pitchFamily="18" charset="0"/>
              <a:buNone/>
            </a:pPr>
            <a:r>
              <a:rPr lang="pt-BR" sz="2000" dirty="0">
                <a:solidFill>
                  <a:srgbClr val="C00000"/>
                </a:solidFill>
              </a:rPr>
              <a:t>(7-6)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(+1)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+1</a:t>
            </a:r>
          </a:p>
          <a:p>
            <a:pPr lvl="2">
              <a:spcBef>
                <a:spcPts val="0"/>
              </a:spcBef>
            </a:pPr>
            <a:r>
              <a:rPr lang="pt-BR" sz="2000" dirty="0">
                <a:solidFill>
                  <a:srgbClr val="C00000"/>
                </a:solidFill>
              </a:rPr>
              <a:t>(8-6)</a:t>
            </a:r>
            <a:r>
              <a:rPr lang="pt-BR" sz="2000" baseline="30000" dirty="0">
                <a:solidFill>
                  <a:srgbClr val="C00000"/>
                </a:solidFill>
              </a:rPr>
              <a:t> 2</a:t>
            </a:r>
            <a:r>
              <a:rPr lang="pt-BR" sz="2000" dirty="0">
                <a:solidFill>
                  <a:srgbClr val="C00000"/>
                </a:solidFill>
              </a:rPr>
              <a:t>   =   (+2)</a:t>
            </a:r>
            <a:r>
              <a:rPr lang="pt-BR" sz="2000" baseline="30000" dirty="0">
                <a:solidFill>
                  <a:srgbClr val="C00000"/>
                </a:solidFill>
              </a:rPr>
              <a:t>2</a:t>
            </a:r>
            <a:r>
              <a:rPr lang="pt-BR" sz="2000" dirty="0">
                <a:solidFill>
                  <a:srgbClr val="C00000"/>
                </a:solidFill>
              </a:rPr>
              <a:t> = +4</a:t>
            </a:r>
          </a:p>
          <a:p>
            <a:pPr lvl="1" algn="just">
              <a:spcBef>
                <a:spcPts val="0"/>
              </a:spcBef>
            </a:pPr>
            <a:r>
              <a:rPr lang="pt-BR" sz="2000" dirty="0">
                <a:solidFill>
                  <a:srgbClr val="C00000"/>
                </a:solidFill>
              </a:rPr>
              <a:t>-------------------------------------</a:t>
            </a:r>
            <a:r>
              <a:rPr lang="pt-BR" sz="2000" b="1" dirty="0">
                <a:solidFill>
                  <a:srgbClr val="C00000"/>
                </a:solidFill>
              </a:rPr>
              <a:t>	</a:t>
            </a:r>
          </a:p>
          <a:p>
            <a:pPr algn="ctr">
              <a:spcBef>
                <a:spcPts val="0"/>
              </a:spcBef>
            </a:pPr>
            <a:r>
              <a:rPr lang="pt-BR" sz="2000" b="1" dirty="0">
                <a:solidFill>
                  <a:schemeClr val="tx1"/>
                </a:solidFill>
              </a:rPr>
              <a:t>soma  dos desvios  ao quadrado </a:t>
            </a:r>
            <a:r>
              <a:rPr lang="pt-BR" sz="2000" dirty="0">
                <a:solidFill>
                  <a:schemeClr val="tx1"/>
                </a:solidFill>
              </a:rPr>
              <a:t>= 12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47665" y="387821"/>
            <a:ext cx="602203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Já que a soma dos desvios em relação à média dá sempre zero, o melhor é calcular os desvios ao quadrado!!!!</a:t>
            </a:r>
          </a:p>
        </p:txBody>
      </p:sp>
      <p:sp>
        <p:nvSpPr>
          <p:cNvPr id="7" name="Retângulo 6"/>
          <p:cNvSpPr/>
          <p:nvPr/>
        </p:nvSpPr>
        <p:spPr>
          <a:xfrm>
            <a:off x="5724128" y="2564904"/>
            <a:ext cx="3230995" cy="923330"/>
          </a:xfrm>
          <a:prstGeom prst="rect">
            <a:avLst/>
          </a:prstGeom>
          <a:ln w="254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pt-BR" b="1" dirty="0"/>
              <a:t>variância = 12/ (8-1) = 1,71</a:t>
            </a:r>
          </a:p>
          <a:p>
            <a:endParaRPr lang="pt-BR" b="1" dirty="0"/>
          </a:p>
          <a:p>
            <a:r>
              <a:rPr lang="pt-BR" b="1" dirty="0"/>
              <a:t>desvio-padrão =   	  = 1,31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996952"/>
            <a:ext cx="613668" cy="41526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475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7184" name="Object 1024"/>
          <p:cNvGraphicFramePr>
            <a:graphicFrameLocks noChangeAspect="1"/>
          </p:cNvGraphicFramePr>
          <p:nvPr/>
        </p:nvGraphicFramePr>
        <p:xfrm>
          <a:off x="871538" y="1901825"/>
          <a:ext cx="6999287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609524" imgH="2943636" progId="PBrush">
                  <p:embed/>
                </p:oleObj>
              </mc:Choice>
              <mc:Fallback>
                <p:oleObj name="Imagem de bitmap" r:id="rId3" imgW="5609524" imgH="294363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901825"/>
                        <a:ext cx="6999287" cy="389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12975" y="765175"/>
            <a:ext cx="4408488" cy="5794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765175"/>
            <a:ext cx="6172200" cy="584200"/>
          </a:xfrm>
          <a:prstGeom prst="rect">
            <a:avLst/>
          </a:prstGeom>
          <a:solidFill>
            <a:srgbClr val="FFFF00"/>
          </a:solidFill>
          <a:ln w="12700" cap="sq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/>
              <a:t>Etapas da Analise Estatística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111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56550" cy="1219200"/>
          </a:xfrm>
          <a:noFill/>
        </p:spPr>
        <p:txBody>
          <a:bodyPr lIns="90488" tIns="44450" rIns="90488" bIns="44450" anchor="b"/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Comparação das três turmas pela média e desvio padrão</a:t>
            </a:r>
            <a:endParaRPr lang="pt-B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1963" y="2349500"/>
            <a:ext cx="7908925" cy="2778125"/>
            <a:chOff x="291" y="1480"/>
            <a:chExt cx="4982" cy="1750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291" y="1480"/>
              <a:ext cx="1047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580" y="1536"/>
              <a:ext cx="718" cy="31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 dirty="0">
                  <a:solidFill>
                    <a:srgbClr val="FFFFFF"/>
                  </a:solidFill>
                </a:rPr>
                <a:t>turma</a:t>
              </a:r>
              <a:endParaRPr lang="pt-BR" b="1" dirty="0"/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1338" y="1480"/>
              <a:ext cx="2418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2227" y="1535"/>
              <a:ext cx="605" cy="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 dirty="0">
                  <a:solidFill>
                    <a:srgbClr val="FFFFFF"/>
                  </a:solidFill>
                </a:rPr>
                <a:t>notas</a:t>
              </a:r>
              <a:endParaRPr lang="pt-BR" sz="2000" b="1" dirty="0"/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3756" y="1480"/>
              <a:ext cx="739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5" name="Rectangle 9"/>
            <p:cNvSpPr>
              <a:spLocks noChangeArrowheads="1"/>
            </p:cNvSpPr>
            <p:nvPr/>
          </p:nvSpPr>
          <p:spPr bwMode="auto">
            <a:xfrm>
              <a:off x="4058" y="1536"/>
              <a:ext cx="171" cy="30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FFFFFF"/>
                  </a:solidFill>
                </a:rPr>
                <a:t>X</a:t>
              </a:r>
              <a:endParaRPr lang="pt-BR" b="1"/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4495" y="1480"/>
              <a:ext cx="778" cy="35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4819" y="1536"/>
              <a:ext cx="171" cy="30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FFFFFF"/>
                  </a:solidFill>
                </a:rPr>
                <a:t>S</a:t>
              </a:r>
              <a:endParaRPr lang="pt-BR" b="1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auto">
            <a:xfrm>
              <a:off x="4495" y="1835"/>
              <a:ext cx="778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91" y="1918"/>
              <a:ext cx="1047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764" y="1967"/>
              <a:ext cx="185" cy="3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A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71" name="Rectangle 15"/>
            <p:cNvSpPr>
              <a:spLocks noChangeArrowheads="1"/>
            </p:cNvSpPr>
            <p:nvPr/>
          </p:nvSpPr>
          <p:spPr bwMode="auto">
            <a:xfrm>
              <a:off x="1338" y="1918"/>
              <a:ext cx="241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2" name="Rectangle 16"/>
            <p:cNvSpPr>
              <a:spLocks noChangeArrowheads="1"/>
            </p:cNvSpPr>
            <p:nvPr/>
          </p:nvSpPr>
          <p:spPr bwMode="auto">
            <a:xfrm>
              <a:off x="1292" y="1973"/>
              <a:ext cx="2324" cy="2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4   5   5   6   6   7   7   8</a:t>
              </a:r>
              <a:endParaRPr lang="pt-BR" sz="2800" dirty="0"/>
            </a:p>
          </p:txBody>
        </p:sp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3756" y="1918"/>
              <a:ext cx="739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4014" y="1973"/>
              <a:ext cx="142" cy="3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6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4495" y="1918"/>
              <a:ext cx="77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4686" y="1973"/>
              <a:ext cx="497" cy="3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1,31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291" y="2355"/>
              <a:ext cx="1047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764" y="2351"/>
              <a:ext cx="185" cy="307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B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1338" y="2355"/>
              <a:ext cx="241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0" name="Rectangle 24"/>
            <p:cNvSpPr>
              <a:spLocks noChangeArrowheads="1"/>
            </p:cNvSpPr>
            <p:nvPr/>
          </p:nvSpPr>
          <p:spPr bwMode="auto">
            <a:xfrm>
              <a:off x="1292" y="2411"/>
              <a:ext cx="2541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1   2   4   6   6   9  10  10</a:t>
              </a:r>
              <a:endParaRPr lang="pt-BR" sz="2800" dirty="0"/>
            </a:p>
          </p:txBody>
        </p:sp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3756" y="2355"/>
              <a:ext cx="739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2" name="Rectangle 26"/>
            <p:cNvSpPr>
              <a:spLocks noChangeArrowheads="1"/>
            </p:cNvSpPr>
            <p:nvPr/>
          </p:nvSpPr>
          <p:spPr bwMode="auto">
            <a:xfrm>
              <a:off x="4014" y="2411"/>
              <a:ext cx="142" cy="307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6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83" name="Rectangle 27"/>
            <p:cNvSpPr>
              <a:spLocks noChangeArrowheads="1"/>
            </p:cNvSpPr>
            <p:nvPr/>
          </p:nvSpPr>
          <p:spPr bwMode="auto">
            <a:xfrm>
              <a:off x="4495" y="2355"/>
              <a:ext cx="77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4686" y="2411"/>
              <a:ext cx="497" cy="307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3,51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85" name="Rectangle 29"/>
            <p:cNvSpPr>
              <a:spLocks noChangeArrowheads="1"/>
            </p:cNvSpPr>
            <p:nvPr/>
          </p:nvSpPr>
          <p:spPr bwMode="auto">
            <a:xfrm>
              <a:off x="291" y="2793"/>
              <a:ext cx="1047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764" y="2831"/>
              <a:ext cx="185" cy="30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C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1338" y="2793"/>
              <a:ext cx="241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88" name="Rectangle 32"/>
            <p:cNvSpPr>
              <a:spLocks noChangeArrowheads="1"/>
            </p:cNvSpPr>
            <p:nvPr/>
          </p:nvSpPr>
          <p:spPr bwMode="auto">
            <a:xfrm>
              <a:off x="1292" y="2848"/>
              <a:ext cx="2496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0   6   7   7   7  7,5  7,5</a:t>
              </a:r>
              <a:endParaRPr lang="pt-BR" sz="2800" dirty="0"/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auto">
            <a:xfrm>
              <a:off x="3756" y="2793"/>
              <a:ext cx="739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90" name="Rectangle 34"/>
            <p:cNvSpPr>
              <a:spLocks noChangeArrowheads="1"/>
            </p:cNvSpPr>
            <p:nvPr/>
          </p:nvSpPr>
          <p:spPr bwMode="auto">
            <a:xfrm>
              <a:off x="4014" y="2848"/>
              <a:ext cx="142" cy="30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6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91" name="Rectangle 35"/>
            <p:cNvSpPr>
              <a:spLocks noChangeArrowheads="1"/>
            </p:cNvSpPr>
            <p:nvPr/>
          </p:nvSpPr>
          <p:spPr bwMode="auto">
            <a:xfrm>
              <a:off x="4495" y="2793"/>
              <a:ext cx="77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5092" name="Rectangle 36"/>
            <p:cNvSpPr>
              <a:spLocks noChangeArrowheads="1"/>
            </p:cNvSpPr>
            <p:nvPr/>
          </p:nvSpPr>
          <p:spPr bwMode="auto">
            <a:xfrm>
              <a:off x="4686" y="2848"/>
              <a:ext cx="497" cy="30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2,69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>
              <a:off x="4087" y="1535"/>
              <a:ext cx="12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36862459"/>
      </p:ext>
    </p:extLst>
  </p:cSld>
  <p:clrMapOvr>
    <a:masterClrMapping/>
  </p:clrMapOvr>
  <p:transition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1"/>
            <a:ext cx="7770813" cy="805210"/>
          </a:xfrm>
        </p:spPr>
        <p:txBody>
          <a:bodyPr anchor="t"/>
          <a:lstStyle/>
          <a:p>
            <a:r>
              <a:rPr lang="pt-BR" dirty="0"/>
              <a:t>Desvio-padrão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00808"/>
            <a:ext cx="3808413" cy="3392016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A: </a:t>
            </a:r>
          </a:p>
          <a:p>
            <a:pPr lvl="1"/>
            <a:r>
              <a:rPr lang="pt-BR" b="0" dirty="0"/>
              <a:t>dia 1: 28º C, 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30º C</a:t>
            </a:r>
          </a:p>
          <a:p>
            <a:pPr marL="457200" lvl="1" indent="0">
              <a:buNone/>
            </a:pPr>
            <a:endParaRPr lang="pt-BR" b="0" dirty="0"/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  <a:r>
              <a:rPr lang="pt-BR" b="0" dirty="0"/>
              <a:t> 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700808"/>
            <a:ext cx="3810000" cy="338437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B: </a:t>
            </a:r>
          </a:p>
          <a:p>
            <a:pPr lvl="1"/>
            <a:r>
              <a:rPr lang="pt-BR" b="0" dirty="0"/>
              <a:t>dia 1: 23º C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35º C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43608" y="5301208"/>
            <a:ext cx="6624736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Desvio-padrão: permite distinguir o comportamento da temperatura máxima nas 2 cidades</a:t>
            </a:r>
          </a:p>
        </p:txBody>
      </p:sp>
    </p:spTree>
    <p:extLst>
      <p:ext uri="{BB962C8B-B14F-4D97-AF65-F5344CB8AC3E}">
        <p14:creationId xmlns:p14="http://schemas.microsoft.com/office/powerpoint/2010/main" val="1857256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0813" cy="1433513"/>
          </a:xfrm>
        </p:spPr>
        <p:txBody>
          <a:bodyPr lIns="90488" tIns="44450" rIns="90488" bIns="44450" anchor="ctr">
            <a:normAutofit/>
          </a:bodyPr>
          <a:lstStyle/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medir a dispersão?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dirty="0"/>
              <a:t>Cidade A : 		</a:t>
            </a:r>
            <a:r>
              <a:rPr lang="pt-BR" sz="3200" dirty="0">
                <a:solidFill>
                  <a:srgbClr val="993300"/>
                </a:solidFill>
              </a:rPr>
              <a:t>28 	29 	30</a:t>
            </a:r>
            <a:endParaRPr lang="pt-BR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1047" y="3182938"/>
            <a:ext cx="5329238" cy="1655763"/>
            <a:chOff x="1292" y="2005"/>
            <a:chExt cx="3357" cy="1043"/>
          </a:xfrm>
        </p:grpSpPr>
        <p:sp>
          <p:nvSpPr>
            <p:cNvPr id="79876" name="Line 5"/>
            <p:cNvSpPr>
              <a:spLocks noChangeShapeType="1"/>
            </p:cNvSpPr>
            <p:nvPr/>
          </p:nvSpPr>
          <p:spPr bwMode="auto">
            <a:xfrm>
              <a:off x="1364" y="2075"/>
              <a:ext cx="3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9877" name="Rectangle 6"/>
            <p:cNvSpPr>
              <a:spLocks noChangeArrowheads="1"/>
            </p:cNvSpPr>
            <p:nvPr/>
          </p:nvSpPr>
          <p:spPr bwMode="auto">
            <a:xfrm>
              <a:off x="1292" y="2272"/>
              <a:ext cx="31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endParaRPr lang="pt-BR" sz="2800" dirty="0"/>
            </a:p>
          </p:txBody>
        </p:sp>
        <p:sp>
          <p:nvSpPr>
            <p:cNvPr id="79879" name="Oval 8"/>
            <p:cNvSpPr>
              <a:spLocks noChangeArrowheads="1"/>
            </p:cNvSpPr>
            <p:nvPr/>
          </p:nvSpPr>
          <p:spPr bwMode="auto">
            <a:xfrm>
              <a:off x="2168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2" name="Oval 11"/>
            <p:cNvSpPr>
              <a:spLocks noChangeArrowheads="1"/>
            </p:cNvSpPr>
            <p:nvPr/>
          </p:nvSpPr>
          <p:spPr bwMode="auto">
            <a:xfrm>
              <a:off x="2811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4" name="Oval 13"/>
            <p:cNvSpPr>
              <a:spLocks noChangeArrowheads="1"/>
            </p:cNvSpPr>
            <p:nvPr/>
          </p:nvSpPr>
          <p:spPr bwMode="auto">
            <a:xfrm>
              <a:off x="3454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6" name="Freeform 15"/>
            <p:cNvSpPr>
              <a:spLocks/>
            </p:cNvSpPr>
            <p:nvPr/>
          </p:nvSpPr>
          <p:spPr bwMode="auto">
            <a:xfrm>
              <a:off x="2290" y="2584"/>
              <a:ext cx="635" cy="464"/>
            </a:xfrm>
            <a:custGeom>
              <a:avLst/>
              <a:gdLst>
                <a:gd name="T0" fmla="*/ 0 w 1057"/>
                <a:gd name="T1" fmla="*/ 48 h 529"/>
                <a:gd name="T2" fmla="*/ 0 w 1057"/>
                <a:gd name="T3" fmla="*/ 528 h 529"/>
                <a:gd name="T4" fmla="*/ 1223 w 1057"/>
                <a:gd name="T5" fmla="*/ 528 h 529"/>
                <a:gd name="T6" fmla="*/ 1223 w 1057"/>
                <a:gd name="T7" fmla="*/ 0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7"/>
                <a:gd name="T13" fmla="*/ 0 h 529"/>
                <a:gd name="T14" fmla="*/ 1057 w 1057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7" h="529">
                  <a:moveTo>
                    <a:pt x="0" y="48"/>
                  </a:moveTo>
                  <a:lnTo>
                    <a:pt x="0" y="528"/>
                  </a:lnTo>
                  <a:lnTo>
                    <a:pt x="1056" y="528"/>
                  </a:lnTo>
                  <a:lnTo>
                    <a:pt x="1056" y="0"/>
                  </a:lnTo>
                </a:path>
              </a:pathLst>
            </a:custGeom>
            <a:noFill/>
            <a:ln w="19050" cap="rnd" cmpd="sng">
              <a:solidFill>
                <a:srgbClr val="CC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4427984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29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30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419872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28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3864187-2E7F-4F58-B136-80034E2C85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29173" y="4038424"/>
            <a:ext cx="2551113" cy="163565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3462D1-9961-4BCF-B294-E452E66143F4}"/>
              </a:ext>
            </a:extLst>
          </p:cNvPr>
          <p:cNvSpPr txBox="1"/>
          <p:nvPr/>
        </p:nvSpPr>
        <p:spPr>
          <a:xfrm>
            <a:off x="6116318" y="5703639"/>
            <a:ext cx="255111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3300"/>
                </a:solidFill>
              </a:rPr>
              <a:t>Média = 29 </a:t>
            </a:r>
            <a:r>
              <a:rPr lang="pt-BR" sz="2400" b="1" baseline="30000" dirty="0">
                <a:solidFill>
                  <a:srgbClr val="FF3300"/>
                </a:solidFill>
              </a:rPr>
              <a:t>o</a:t>
            </a:r>
            <a:r>
              <a:rPr lang="pt-BR" sz="2400" b="1" dirty="0">
                <a:solidFill>
                  <a:srgbClr val="FF3300"/>
                </a:solidFill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265494059"/>
      </p:ext>
    </p:extLst>
  </p:cSld>
  <p:clrMapOvr>
    <a:masterClrMapping/>
  </p:clrMapOvr>
  <p:transition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0813" cy="1433513"/>
          </a:xfrm>
        </p:spPr>
        <p:txBody>
          <a:bodyPr lIns="90488" tIns="44450" rIns="90488" bIns="44450" anchor="ctr">
            <a:normAutofit/>
          </a:bodyPr>
          <a:lstStyle/>
          <a:p>
            <a:r>
              <a:rPr lang="pt-B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medir a dispersão?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681828" y="2005807"/>
            <a:ext cx="7770813" cy="4233863"/>
          </a:xfrm>
        </p:spPr>
        <p:txBody>
          <a:bodyPr lIns="90488" tIns="44450" rIns="90488" bIns="44450"/>
          <a:lstStyle/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dirty="0"/>
              <a:t> 					</a:t>
            </a:r>
            <a:r>
              <a:rPr lang="pt-BR" sz="3200" dirty="0">
                <a:solidFill>
                  <a:srgbClr val="993300"/>
                </a:solidFill>
              </a:rPr>
              <a:t>23 			29 			   35</a:t>
            </a:r>
            <a:endParaRPr lang="pt-BR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26534" y="2852935"/>
            <a:ext cx="5329238" cy="939800"/>
            <a:chOff x="1292" y="2005"/>
            <a:chExt cx="3357" cy="592"/>
          </a:xfrm>
        </p:grpSpPr>
        <p:sp>
          <p:nvSpPr>
            <p:cNvPr id="79876" name="Line 5"/>
            <p:cNvSpPr>
              <a:spLocks noChangeShapeType="1"/>
            </p:cNvSpPr>
            <p:nvPr/>
          </p:nvSpPr>
          <p:spPr bwMode="auto">
            <a:xfrm>
              <a:off x="1364" y="2075"/>
              <a:ext cx="3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9877" name="Rectangle 6"/>
            <p:cNvSpPr>
              <a:spLocks noChangeArrowheads="1"/>
            </p:cNvSpPr>
            <p:nvPr/>
          </p:nvSpPr>
          <p:spPr bwMode="auto">
            <a:xfrm>
              <a:off x="1292" y="2272"/>
              <a:ext cx="31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endParaRPr lang="pt-BR" sz="2800" dirty="0"/>
            </a:p>
          </p:txBody>
        </p:sp>
        <p:sp>
          <p:nvSpPr>
            <p:cNvPr id="79878" name="Oval 7"/>
            <p:cNvSpPr>
              <a:spLocks noChangeArrowheads="1"/>
            </p:cNvSpPr>
            <p:nvPr/>
          </p:nvSpPr>
          <p:spPr bwMode="auto">
            <a:xfrm>
              <a:off x="1605" y="2005"/>
              <a:ext cx="232" cy="2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1" name="Oval 10"/>
            <p:cNvSpPr>
              <a:spLocks noChangeArrowheads="1"/>
            </p:cNvSpPr>
            <p:nvPr/>
          </p:nvSpPr>
          <p:spPr bwMode="auto">
            <a:xfrm>
              <a:off x="4190" y="2005"/>
              <a:ext cx="232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79882" name="Oval 11"/>
            <p:cNvSpPr>
              <a:spLocks noChangeArrowheads="1"/>
            </p:cNvSpPr>
            <p:nvPr/>
          </p:nvSpPr>
          <p:spPr bwMode="auto">
            <a:xfrm>
              <a:off x="2811" y="2005"/>
              <a:ext cx="231" cy="21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</p:grpSp>
      <p:cxnSp>
        <p:nvCxnSpPr>
          <p:cNvPr id="7" name="Conector de seta reta 6"/>
          <p:cNvCxnSpPr/>
          <p:nvPr/>
        </p:nvCxnSpPr>
        <p:spPr bwMode="auto">
          <a:xfrm flipV="1">
            <a:off x="2807572" y="3293169"/>
            <a:ext cx="0" cy="423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Conector de seta reta 19"/>
          <p:cNvCxnSpPr/>
          <p:nvPr/>
        </p:nvCxnSpPr>
        <p:spPr bwMode="auto">
          <a:xfrm flipV="1">
            <a:off x="4716016" y="3284984"/>
            <a:ext cx="0" cy="423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ector reto 9"/>
          <p:cNvCxnSpPr/>
          <p:nvPr/>
        </p:nvCxnSpPr>
        <p:spPr bwMode="auto">
          <a:xfrm>
            <a:off x="2807572" y="3717032"/>
            <a:ext cx="19084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BC85C91-57D2-4128-A251-629F4762E596}"/>
              </a:ext>
            </a:extLst>
          </p:cNvPr>
          <p:cNvSpPr txBox="1"/>
          <p:nvPr/>
        </p:nvSpPr>
        <p:spPr>
          <a:xfrm>
            <a:off x="35496" y="2379693"/>
            <a:ext cx="180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Cidade B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9AC46AC-0327-4E9A-850F-38F8B9C01C28}"/>
              </a:ext>
            </a:extLst>
          </p:cNvPr>
          <p:cNvSpPr txBox="1"/>
          <p:nvPr/>
        </p:nvSpPr>
        <p:spPr>
          <a:xfrm>
            <a:off x="6116318" y="5703639"/>
            <a:ext cx="2551113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3300"/>
                </a:solidFill>
              </a:rPr>
              <a:t>Média = 29 </a:t>
            </a:r>
            <a:r>
              <a:rPr lang="pt-BR" sz="2400" b="1" baseline="30000" dirty="0">
                <a:solidFill>
                  <a:srgbClr val="FF3300"/>
                </a:solidFill>
              </a:rPr>
              <a:t>o</a:t>
            </a:r>
            <a:r>
              <a:rPr lang="pt-BR" sz="2400" b="1" dirty="0">
                <a:solidFill>
                  <a:srgbClr val="FF3300"/>
                </a:solidFill>
              </a:rPr>
              <a:t> C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1C4FD8BA-BCA7-4DAA-BAEC-8A8DE12519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04660" y="3195836"/>
            <a:ext cx="2475627" cy="24782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799346"/>
      </p:ext>
    </p:extLst>
  </p:cSld>
  <p:clrMapOvr>
    <a:masterClrMapping/>
  </p:clrMapOvr>
  <p:transition>
    <p:cover dir="l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7770813" cy="4233863"/>
          </a:xfrm>
          <a:prstGeom prst="rect">
            <a:avLst/>
          </a:prstGeom>
        </p:spPr>
        <p:txBody>
          <a:bodyPr lIns="90488" tIns="44450" rIns="90488" bIns="44450"/>
          <a:lstStyle>
            <a:lvl1pPr marL="341313" indent="-341313" algn="l" defTabSz="449263" rtl="0" eaLnBrk="0" fontAlgn="base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eaLnBrk="0" fontAlgn="base" hangingPunct="0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kern="0" dirty="0"/>
              <a:t> 				</a:t>
            </a:r>
            <a:endParaRPr lang="pt-BR" sz="2000" kern="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195090" y="2474268"/>
            <a:ext cx="5329238" cy="2366964"/>
            <a:chOff x="1292" y="1106"/>
            <a:chExt cx="3357" cy="149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364" y="2075"/>
              <a:ext cx="3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292" y="2272"/>
              <a:ext cx="31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endParaRPr lang="pt-BR" sz="2800" dirty="0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2967" y="1959"/>
              <a:ext cx="138" cy="20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3E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2571" y="1106"/>
              <a:ext cx="492" cy="464"/>
            </a:xfrm>
            <a:custGeom>
              <a:avLst/>
              <a:gdLst>
                <a:gd name="T0" fmla="*/ 0 w 1057"/>
                <a:gd name="T1" fmla="*/ 48 h 529"/>
                <a:gd name="T2" fmla="*/ 0 w 1057"/>
                <a:gd name="T3" fmla="*/ 528 h 529"/>
                <a:gd name="T4" fmla="*/ 1223 w 1057"/>
                <a:gd name="T5" fmla="*/ 528 h 529"/>
                <a:gd name="T6" fmla="*/ 1223 w 1057"/>
                <a:gd name="T7" fmla="*/ 0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7"/>
                <a:gd name="T13" fmla="*/ 0 h 529"/>
                <a:gd name="T14" fmla="*/ 1057 w 1057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7" h="529">
                  <a:moveTo>
                    <a:pt x="0" y="48"/>
                  </a:moveTo>
                  <a:lnTo>
                    <a:pt x="0" y="528"/>
                  </a:lnTo>
                  <a:lnTo>
                    <a:pt x="1056" y="528"/>
                  </a:lnTo>
                  <a:lnTo>
                    <a:pt x="1056" y="0"/>
                  </a:lnTo>
                </a:path>
              </a:pathLst>
            </a:custGeom>
            <a:noFill/>
            <a:ln w="19050" cap="rnd" cmpd="sng">
              <a:solidFill>
                <a:srgbClr val="CC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2204145" y="1811933"/>
            <a:ext cx="5329238" cy="3578225"/>
            <a:chOff x="1292" y="2075"/>
            <a:chExt cx="3357" cy="2254"/>
          </a:xfrm>
        </p:grpSpPr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1364" y="2075"/>
              <a:ext cx="32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292" y="2272"/>
              <a:ext cx="317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endParaRPr lang="pt-BR" sz="2800" dirty="0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1584" y="3865"/>
              <a:ext cx="1399" cy="464"/>
            </a:xfrm>
            <a:custGeom>
              <a:avLst/>
              <a:gdLst>
                <a:gd name="T0" fmla="*/ 0 w 1057"/>
                <a:gd name="T1" fmla="*/ 48 h 529"/>
                <a:gd name="T2" fmla="*/ 0 w 1057"/>
                <a:gd name="T3" fmla="*/ 528 h 529"/>
                <a:gd name="T4" fmla="*/ 1223 w 1057"/>
                <a:gd name="T5" fmla="*/ 528 h 529"/>
                <a:gd name="T6" fmla="*/ 1223 w 1057"/>
                <a:gd name="T7" fmla="*/ 0 h 5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7"/>
                <a:gd name="T13" fmla="*/ 0 h 529"/>
                <a:gd name="T14" fmla="*/ 1057 w 1057"/>
                <a:gd name="T15" fmla="*/ 529 h 5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7" h="529">
                  <a:moveTo>
                    <a:pt x="0" y="48"/>
                  </a:moveTo>
                  <a:lnTo>
                    <a:pt x="0" y="528"/>
                  </a:lnTo>
                  <a:lnTo>
                    <a:pt x="1056" y="528"/>
                  </a:lnTo>
                  <a:lnTo>
                    <a:pt x="1056" y="0"/>
                  </a:lnTo>
                </a:path>
              </a:pathLst>
            </a:custGeom>
            <a:noFill/>
            <a:ln w="19050" cap="rnd" cmpd="sng">
              <a:solidFill>
                <a:srgbClr val="CC0000"/>
              </a:solidFill>
              <a:prstDash val="solid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3" name="Retângulo 22"/>
          <p:cNvSpPr/>
          <p:nvPr/>
        </p:nvSpPr>
        <p:spPr>
          <a:xfrm>
            <a:off x="3495749" y="2125379"/>
            <a:ext cx="2458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00000"/>
              </a:spcBef>
              <a:buFont typeface="Times New Roman" pitchFamily="18" charset="0"/>
              <a:buNone/>
            </a:pPr>
            <a:r>
              <a:rPr lang="pt-BR" sz="2000" kern="0" dirty="0">
                <a:solidFill>
                  <a:srgbClr val="993300"/>
                </a:solidFill>
              </a:rPr>
              <a:t>       </a:t>
            </a:r>
            <a:r>
              <a:rPr lang="pt-BR" sz="2000" b="1" kern="0" dirty="0">
                <a:solidFill>
                  <a:srgbClr val="993300"/>
                </a:solidFill>
              </a:rPr>
              <a:t>28</a:t>
            </a:r>
            <a:r>
              <a:rPr lang="pt-BR" sz="2000" kern="0" dirty="0">
                <a:solidFill>
                  <a:srgbClr val="993300"/>
                </a:solidFill>
              </a:rPr>
              <a:t>      </a:t>
            </a:r>
            <a:r>
              <a:rPr lang="pt-BR" sz="2000" b="1" kern="0" dirty="0">
                <a:solidFill>
                  <a:srgbClr val="993300"/>
                </a:solidFill>
              </a:rPr>
              <a:t>29</a:t>
            </a:r>
            <a:r>
              <a:rPr lang="pt-BR" sz="2000" kern="0" dirty="0">
                <a:solidFill>
                  <a:srgbClr val="993300"/>
                </a:solidFill>
              </a:rPr>
              <a:t>    </a:t>
            </a:r>
            <a:r>
              <a:rPr lang="pt-BR" sz="2000" b="1" kern="0" dirty="0">
                <a:solidFill>
                  <a:srgbClr val="993300"/>
                </a:solidFill>
              </a:rPr>
              <a:t>30</a:t>
            </a:r>
            <a:endParaRPr lang="pt-BR" sz="2000" b="1" kern="0" dirty="0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4029946" y="1675394"/>
            <a:ext cx="219075" cy="32702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3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5533688" y="1652819"/>
            <a:ext cx="219075" cy="32702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3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4784973" y="1675394"/>
            <a:ext cx="219075" cy="32702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3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2627539" y="3833566"/>
            <a:ext cx="219075" cy="32702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3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7236990" y="3794212"/>
            <a:ext cx="219075" cy="327025"/>
          </a:xfrm>
          <a:prstGeom prst="ellipse">
            <a:avLst/>
          </a:prstGeom>
          <a:solidFill>
            <a:schemeClr val="tx2"/>
          </a:solidFill>
          <a:ln w="12700">
            <a:solidFill>
              <a:srgbClr val="003E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2376365" y="765134"/>
            <a:ext cx="438968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Cidade A: 	28º C 	29º C 	30º C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46463" y="5967983"/>
            <a:ext cx="438968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Cidade B: 	23º C 	29º C 	35º C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C3492AF-7431-40D3-9925-839F82688052}"/>
              </a:ext>
            </a:extLst>
          </p:cNvPr>
          <p:cNvSpPr/>
          <p:nvPr/>
        </p:nvSpPr>
        <p:spPr>
          <a:xfrm>
            <a:off x="2511340" y="4290503"/>
            <a:ext cx="50496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dirty="0">
                <a:solidFill>
                  <a:srgbClr val="993300"/>
                </a:solidFill>
              </a:rPr>
              <a:t>23 			            29		                    35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850201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1"/>
            <a:ext cx="7770813" cy="805210"/>
          </a:xfrm>
        </p:spPr>
        <p:txBody>
          <a:bodyPr anchor="t"/>
          <a:lstStyle/>
          <a:p>
            <a:r>
              <a:rPr lang="pt-BR" dirty="0"/>
              <a:t>Desvio-padrão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00808"/>
            <a:ext cx="3808413" cy="3392016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pt-BR" b="0" dirty="0"/>
              <a:t>temperatura máxima na cidade A: </a:t>
            </a:r>
          </a:p>
          <a:p>
            <a:pPr lvl="1"/>
            <a:r>
              <a:rPr lang="pt-BR" b="0" dirty="0"/>
              <a:t>dia 1: 28º C, 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30º C</a:t>
            </a:r>
          </a:p>
          <a:p>
            <a:pPr marL="457200" lvl="1" indent="0">
              <a:buNone/>
            </a:pPr>
            <a:endParaRPr lang="pt-BR" b="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média = 29º C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desvio-padrão = 1º C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700808"/>
            <a:ext cx="3810000" cy="3384376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pt-BR" b="0" dirty="0"/>
              <a:t> temperatura máxima  na cidade B: </a:t>
            </a:r>
          </a:p>
          <a:p>
            <a:pPr lvl="1"/>
            <a:r>
              <a:rPr lang="pt-BR" b="0" dirty="0"/>
              <a:t>dia 1: 23º C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35º C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>
                <a:solidFill>
                  <a:srgbClr val="FF0000"/>
                </a:solidFill>
              </a:rPr>
              <a:t>desvio-padrão = 6º C</a:t>
            </a:r>
          </a:p>
          <a:p>
            <a:pPr marL="457200" lvl="1" indent="0">
              <a:buNone/>
            </a:pP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3014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do desvio-padrão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55963"/>
              </p:ext>
            </p:extLst>
          </p:nvPr>
        </p:nvGraphicFramePr>
        <p:xfrm>
          <a:off x="611560" y="1711822"/>
          <a:ext cx="7940707" cy="366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6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6817">
                <a:tc>
                  <a:txBody>
                    <a:bodyPr/>
                    <a:lstStyle/>
                    <a:p>
                      <a:pPr algn="ctr"/>
                      <a:endParaRPr lang="pt-B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Cidade A</a:t>
                      </a:r>
                    </a:p>
                    <a:p>
                      <a:pPr algn="ctr"/>
                      <a:endParaRPr lang="pt-B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Cidade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Cidade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Cidade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endParaRPr lang="pt-BR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(28-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 = 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(23-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 = 36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endParaRPr lang="pt-BR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(29-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 = 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(29-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 = 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endParaRPr lang="pt-B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(30-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</a:t>
                      </a:r>
                      <a:r>
                        <a:rPr lang="pt-BR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(35-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)^2 = 36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870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média = 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média = </a:t>
                      </a:r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Times New Roman" pitchFamily="18" charset="0"/>
                          <a:cs typeface="Times New Roman" pitchFamily="18" charset="0"/>
                        </a:rPr>
                        <a:t>soma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1+0+1 = </a:t>
                      </a:r>
                      <a:r>
                        <a:rPr lang="pt-BR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baseline="0" dirty="0">
                          <a:latin typeface="Times New Roman" pitchFamily="18" charset="0"/>
                          <a:cs typeface="Times New Roman" pitchFamily="18" charset="0"/>
                        </a:rPr>
                        <a:t>36+0+36=</a:t>
                      </a:r>
                      <a:r>
                        <a:rPr lang="pt-BR" sz="1800" b="1" baseline="0" dirty="0">
                          <a:solidFill>
                            <a:srgbClr val="0EC43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pt-BR" sz="1800" b="1" dirty="0">
                          <a:solidFill>
                            <a:srgbClr val="0EC43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080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Times New Roman" pitchFamily="18" charset="0"/>
                          <a:cs typeface="Times New Roman" pitchFamily="18" charset="0"/>
                        </a:rPr>
                        <a:t>variância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/(3-1)=</a:t>
                      </a:r>
                      <a:r>
                        <a:rPr lang="pt-BR" sz="18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baseline="0" dirty="0">
                          <a:solidFill>
                            <a:srgbClr val="0EC43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pt-BR" sz="1800" b="1" dirty="0">
                          <a:solidFill>
                            <a:srgbClr val="0EC43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/(3-1)=</a:t>
                      </a:r>
                      <a:r>
                        <a:rPr lang="pt-BR" sz="1800" b="1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72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Times New Roman" pitchFamily="18" charset="0"/>
                          <a:cs typeface="Times New Roman" pitchFamily="18" charset="0"/>
                        </a:rPr>
                        <a:t>desvio-padrão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raiz (</a:t>
                      </a:r>
                      <a:r>
                        <a:rPr lang="pt-BR" sz="18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)=1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raiz (</a:t>
                      </a:r>
                      <a:r>
                        <a:rPr lang="pt-BR" sz="1800" b="1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pt-BR" sz="1800" b="0" dirty="0">
                          <a:latin typeface="Times New Roman" pitchFamily="18" charset="0"/>
                          <a:cs typeface="Times New Roman" pitchFamily="18" charset="0"/>
                        </a:rPr>
                        <a:t>) = 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46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600" dirty="0"/>
              <a:t>Coeficiente de Variação (CV)</a:t>
            </a:r>
          </a:p>
        </p:txBody>
      </p:sp>
      <p:sp>
        <p:nvSpPr>
          <p:cNvPr id="46083" name="Espaço Reservado para Conteúdo 3"/>
          <p:cNvSpPr>
            <a:spLocks noGrp="1"/>
          </p:cNvSpPr>
          <p:nvPr>
            <p:ph idx="1"/>
          </p:nvPr>
        </p:nvSpPr>
        <p:spPr>
          <a:xfrm>
            <a:off x="685800" y="1857365"/>
            <a:ext cx="8101042" cy="1143008"/>
          </a:xfrm>
        </p:spPr>
        <p:txBody>
          <a:bodyPr/>
          <a:lstStyle/>
          <a:p>
            <a:r>
              <a:rPr lang="pt-BR" dirty="0"/>
              <a:t>É uma medida de dispersão relativa</a:t>
            </a:r>
          </a:p>
          <a:p>
            <a:r>
              <a:rPr lang="pt-BR" dirty="0"/>
              <a:t>Exprime o desvio-padrão em relação à média	</a:t>
            </a:r>
          </a:p>
          <a:p>
            <a:pPr>
              <a:buFont typeface="Times New Roman" pitchFamily="18" charset="0"/>
              <a:buNone/>
            </a:pPr>
            <a:r>
              <a:rPr lang="pt-BR" dirty="0"/>
              <a:t>	</a:t>
            </a:r>
            <a:endParaRPr lang="pt-BR" dirty="0">
              <a:solidFill>
                <a:srgbClr val="FF0000"/>
              </a:solidFill>
            </a:endParaRPr>
          </a:p>
          <a:p>
            <a:pPr>
              <a:buFont typeface="Times New Roman" pitchFamily="18" charset="0"/>
              <a:buNone/>
            </a:pPr>
            <a:endParaRPr lang="pt-BR" dirty="0">
              <a:solidFill>
                <a:srgbClr val="FF0000"/>
              </a:solidFill>
            </a:endParaRPr>
          </a:p>
          <a:p>
            <a:pPr>
              <a:buFont typeface="Times New Roman" pitchFamily="18" charset="0"/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6084" name="CaixaDeTexto 4"/>
          <p:cNvSpPr txBox="1">
            <a:spLocks noChangeArrowheads="1"/>
          </p:cNvSpPr>
          <p:nvPr/>
        </p:nvSpPr>
        <p:spPr bwMode="auto">
          <a:xfrm>
            <a:off x="2928938" y="354806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sz="2800" b="1"/>
              <a:t>Desvio-padrão</a:t>
            </a:r>
          </a:p>
        </p:txBody>
      </p:sp>
      <p:sp>
        <p:nvSpPr>
          <p:cNvPr id="46085" name="CaixaDeTexto 5"/>
          <p:cNvSpPr txBox="1">
            <a:spLocks noChangeArrowheads="1"/>
          </p:cNvSpPr>
          <p:nvPr/>
        </p:nvSpPr>
        <p:spPr bwMode="auto">
          <a:xfrm>
            <a:off x="3786188" y="4214813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sz="2800" b="1"/>
              <a:t>média</a:t>
            </a:r>
          </a:p>
        </p:txBody>
      </p:sp>
      <p:cxnSp>
        <p:nvCxnSpPr>
          <p:cNvPr id="46086" name="Conector reto 8"/>
          <p:cNvCxnSpPr>
            <a:cxnSpLocks noChangeShapeType="1"/>
          </p:cNvCxnSpPr>
          <p:nvPr/>
        </p:nvCxnSpPr>
        <p:spPr bwMode="auto">
          <a:xfrm>
            <a:off x="3286125" y="4143375"/>
            <a:ext cx="28575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7" name="CaixaDeTexto 10"/>
          <p:cNvSpPr txBox="1">
            <a:spLocks noChangeArrowheads="1"/>
          </p:cNvSpPr>
          <p:nvPr/>
        </p:nvSpPr>
        <p:spPr bwMode="auto">
          <a:xfrm>
            <a:off x="1714500" y="3905250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sz="2800" b="1"/>
              <a:t>CV =</a:t>
            </a:r>
          </a:p>
        </p:txBody>
      </p:sp>
      <p:sp>
        <p:nvSpPr>
          <p:cNvPr id="46088" name="CaixaDeTexto 11"/>
          <p:cNvSpPr txBox="1">
            <a:spLocks noChangeArrowheads="1"/>
          </p:cNvSpPr>
          <p:nvPr/>
        </p:nvSpPr>
        <p:spPr bwMode="auto">
          <a:xfrm>
            <a:off x="5715000" y="3857625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sz="2800" b="1"/>
              <a:t>x 100%</a:t>
            </a:r>
          </a:p>
        </p:txBody>
      </p:sp>
      <p:sp>
        <p:nvSpPr>
          <p:cNvPr id="46089" name="Retângulo 13"/>
          <p:cNvSpPr>
            <a:spLocks noChangeArrowheads="1"/>
          </p:cNvSpPr>
          <p:nvPr/>
        </p:nvSpPr>
        <p:spPr bwMode="auto">
          <a:xfrm>
            <a:off x="1643063" y="3357563"/>
            <a:ext cx="6357937" cy="18573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>
              <a:spcBef>
                <a:spcPct val="0"/>
              </a:spcBef>
            </a:pPr>
            <a:endParaRPr lang="pt-BR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1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altura e peso de um grupo de crianças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45604" y="2564904"/>
          <a:ext cx="8346876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6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62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DESVIO-PADRÃO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COEFICIENTE DE VARIAÇÃO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793">
                <a:tc>
                  <a:txBody>
                    <a:bodyPr/>
                    <a:lstStyle/>
                    <a:p>
                      <a:r>
                        <a:rPr lang="pt-BR" b="1" dirty="0"/>
                        <a:t>ALTURA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793">
                <a:tc>
                  <a:txBody>
                    <a:bodyPr/>
                    <a:lstStyle/>
                    <a:p>
                      <a:r>
                        <a:rPr lang="pt-BR" b="1" dirty="0"/>
                        <a:t>PESO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40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739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4"/>
          <p:cNvGraphicFramePr>
            <a:graphicFrameLocks/>
          </p:cNvGraphicFramePr>
          <p:nvPr/>
        </p:nvGraphicFramePr>
        <p:xfrm>
          <a:off x="251520" y="2492896"/>
          <a:ext cx="8640960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398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MÉDIA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DESVIO-PADRÃO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COEFICIENTE DE VARIAÇÃO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r>
                        <a:rPr lang="pt-BR" b="1" dirty="0" err="1"/>
                        <a:t>Recém-nascidos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50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119">
                <a:tc>
                  <a:txBody>
                    <a:bodyPr/>
                    <a:lstStyle/>
                    <a:p>
                      <a:r>
                        <a:rPr lang="pt-BR" b="1" dirty="0"/>
                        <a:t>Adolescentes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160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16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463550"/>
            <a:ext cx="8136904" cy="1433513"/>
          </a:xfrm>
        </p:spPr>
        <p:txBody>
          <a:bodyPr/>
          <a:lstStyle/>
          <a:p>
            <a:r>
              <a:rPr lang="pt-BR" sz="4000" dirty="0"/>
              <a:t>altura de crianças e de adolescentes num mesmo grupo</a:t>
            </a:r>
          </a:p>
        </p:txBody>
      </p:sp>
    </p:spTree>
    <p:extLst>
      <p:ext uri="{BB962C8B-B14F-4D97-AF65-F5344CB8AC3E}">
        <p14:creationId xmlns:p14="http://schemas.microsoft.com/office/powerpoint/2010/main" val="128678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sz="3200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ANÁLISE DESCRITIVA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5862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latin typeface="Arial" pitchFamily="34" charset="0"/>
                <a:cs typeface="Arial" pitchFamily="34" charset="0"/>
              </a:rPr>
              <a:t>tabelas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latin typeface="Arial" pitchFamily="34" charset="0"/>
                <a:cs typeface="Arial" pitchFamily="34" charset="0"/>
              </a:rPr>
              <a:t>gráficos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latin typeface="Arial" pitchFamily="34" charset="0"/>
                <a:cs typeface="Arial" pitchFamily="34" charset="0"/>
              </a:rPr>
              <a:t>medidas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latin typeface="Arial" pitchFamily="34" charset="0"/>
                <a:cs typeface="Arial" pitchFamily="34" charset="0"/>
              </a:rPr>
              <a:t>média, mediana, moda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desvio-padrão, coeficiente de variação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75000"/>
            </a:pPr>
            <a:r>
              <a:rPr lang="pt-BR" dirty="0">
                <a:latin typeface="Arial" pitchFamily="34" charset="0"/>
                <a:cs typeface="Arial" pitchFamily="34" charset="0"/>
              </a:rPr>
              <a:t>percentis, quartis,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decis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165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01066"/>
            <a:ext cx="7036331" cy="4056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85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88793"/>
            <a:ext cx="30956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EA2F975-4C07-41B5-B2AC-77826BF0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71400"/>
            <a:ext cx="7770813" cy="1433513"/>
          </a:xfrm>
        </p:spPr>
        <p:txBody>
          <a:bodyPr/>
          <a:lstStyle/>
          <a:p>
            <a:r>
              <a:rPr lang="pt-BR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2930265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9085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0813" cy="1433513"/>
          </a:xfrm>
        </p:spPr>
        <p:txBody>
          <a:bodyPr/>
          <a:lstStyle/>
          <a:p>
            <a:r>
              <a:rPr lang="pt-BR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2281066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5" y="1556793"/>
            <a:ext cx="8604341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0813" cy="1433513"/>
          </a:xfrm>
        </p:spPr>
        <p:txBody>
          <a:bodyPr/>
          <a:lstStyle/>
          <a:p>
            <a:r>
              <a:rPr lang="pt-BR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851109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0813" cy="1433513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0" dirty="0"/>
              <a:t>A </a:t>
            </a:r>
            <a:r>
              <a:rPr lang="en-GB" dirty="0"/>
              <a:t>DISTRIBUIÇÃO</a:t>
            </a:r>
            <a:r>
              <a:rPr lang="en-GB" b="0" dirty="0"/>
              <a:t> </a:t>
            </a:r>
            <a:r>
              <a:rPr lang="en-GB" dirty="0"/>
              <a:t>NORMAL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144016" y="1559835"/>
            <a:ext cx="3347864" cy="1941173"/>
          </a:xfrm>
        </p:spPr>
        <p:txBody>
          <a:bodyPr wrap="square" lIns="90000" tIns="46800" rIns="90000" bIns="46800"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ts val="12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0" dirty="0"/>
              <a:t>curva em forma de sino comum em muitos tipos de observações biológicas, psicológicas e sociais </a:t>
            </a:r>
            <a:endParaRPr lang="en-GB" sz="2400" b="0" dirty="0"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 b="4546"/>
          <a:stretch>
            <a:fillRect/>
          </a:stretch>
        </p:blipFill>
        <p:spPr bwMode="auto">
          <a:xfrm>
            <a:off x="3696215" y="1485329"/>
            <a:ext cx="5273304" cy="244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C02AD41-70B7-37F2-6A2B-94B5639D4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4040857"/>
            <a:ext cx="5295900" cy="14763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7A8BF54-E8DD-51D4-DF69-9EC639F0BD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658" y="5594176"/>
            <a:ext cx="58841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6810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68375"/>
            <a:ext cx="7937500" cy="73183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err="1"/>
              <a:t>Faixa</a:t>
            </a:r>
            <a:r>
              <a:rPr lang="en-GB" b="0" dirty="0"/>
              <a:t> </a:t>
            </a:r>
            <a:r>
              <a:rPr lang="en-GB" dirty="0"/>
              <a:t>de</a:t>
            </a:r>
            <a:r>
              <a:rPr lang="en-GB" i="1" dirty="0"/>
              <a:t> </a:t>
            </a:r>
            <a:r>
              <a:rPr lang="en-GB" dirty="0" err="1"/>
              <a:t>normalidade</a:t>
            </a:r>
            <a:endParaRPr lang="en-GB" dirty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772400" cy="152558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cs typeface="Times New Roman" pitchFamily="18" charset="0"/>
              </a:rPr>
              <a:t>média aritmética ± desvio-padrão</a:t>
            </a:r>
            <a:r>
              <a:rPr lang="en-GB"/>
              <a:t> 	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corresponde à aproximadamente 68% dos indivíduos da amostra </a:t>
            </a:r>
          </a:p>
        </p:txBody>
      </p:sp>
    </p:spTree>
    <p:extLst>
      <p:ext uri="{BB962C8B-B14F-4D97-AF65-F5344CB8AC3E}">
        <p14:creationId xmlns:p14="http://schemas.microsoft.com/office/powerpoint/2010/main" val="205344557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10" y="1628800"/>
            <a:ext cx="8567526" cy="439248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0813" cy="1433513"/>
          </a:xfrm>
        </p:spPr>
        <p:txBody>
          <a:bodyPr/>
          <a:lstStyle/>
          <a:p>
            <a:r>
              <a:rPr lang="pt-BR" sz="3600" dirty="0"/>
              <a:t>Distribuição do QI numa população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156176" y="1910966"/>
            <a:ext cx="2428960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/>
              <a:t>média = 100</a:t>
            </a:r>
          </a:p>
          <a:p>
            <a:r>
              <a:rPr lang="pt-BR" b="1" dirty="0"/>
              <a:t>desvio-padrão = 15</a:t>
            </a:r>
          </a:p>
        </p:txBody>
      </p:sp>
    </p:spTree>
    <p:extLst>
      <p:ext uri="{BB962C8B-B14F-4D97-AF65-F5344CB8AC3E}">
        <p14:creationId xmlns:p14="http://schemas.microsoft.com/office/powerpoint/2010/main" val="18820294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25350"/>
              </p:ext>
            </p:extLst>
          </p:nvPr>
        </p:nvGraphicFramePr>
        <p:xfrm>
          <a:off x="611561" y="692696"/>
          <a:ext cx="504056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638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N</a:t>
                      </a:r>
                      <a:r>
                        <a:rPr lang="pt-BR" b="1" baseline="30000" dirty="0"/>
                        <a:t>o</a:t>
                      </a:r>
                      <a:r>
                        <a:rPr lang="pt-BR" b="1" baseline="0" dirty="0"/>
                        <a:t> de sujeitos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Idade (anos)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Peso (Kg)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575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homens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35±2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omic Sans MS" pitchFamily="66" charset="0"/>
                          <a:cs typeface="Times New Roman" pitchFamily="18" charset="0"/>
                        </a:rPr>
                        <a:t>75±5 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027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mulheres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28±4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60</a:t>
                      </a:r>
                      <a:r>
                        <a:rPr lang="en-GB" sz="1800" b="1" dirty="0">
                          <a:latin typeface="Comic Sans MS" pitchFamily="66" charset="0"/>
                          <a:cs typeface="Times New Roman" pitchFamily="18" charset="0"/>
                        </a:rPr>
                        <a:t>±4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504" y="3110963"/>
            <a:ext cx="8856984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Faixa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normalidade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=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média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aritmética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±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desvio-padrão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FN </a:t>
            </a:r>
            <a:r>
              <a:rPr kumimoji="0" lang="en-GB" sz="36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idade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dos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36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homens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35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± 2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anos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: 33 a 37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anos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621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19883"/>
              </p:ext>
            </p:extLst>
          </p:nvPr>
        </p:nvGraphicFramePr>
        <p:xfrm>
          <a:off x="1643042" y="1428736"/>
          <a:ext cx="5072097" cy="22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N</a:t>
                      </a:r>
                      <a:r>
                        <a:rPr lang="pt-BR" b="1" baseline="30000" dirty="0"/>
                        <a:t>o</a:t>
                      </a:r>
                      <a:r>
                        <a:rPr lang="pt-BR" b="1" baseline="0" dirty="0"/>
                        <a:t> de sujeitos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Idade (anos)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Peso (Kg)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homens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35±2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  <a:cs typeface="Times New Roman" pitchFamily="18" charset="0"/>
                        </a:rPr>
                        <a:t>75 ± 8 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17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mulheres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28±4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60</a:t>
                      </a:r>
                      <a:r>
                        <a:rPr lang="en-GB" sz="1800" dirty="0">
                          <a:latin typeface="Comic Sans MS" pitchFamily="66" charset="0"/>
                          <a:cs typeface="Times New Roman" pitchFamily="18" charset="0"/>
                        </a:rPr>
                        <a:t>±4</a:t>
                      </a:r>
                      <a:endParaRPr lang="pt-B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755576" y="332656"/>
            <a:ext cx="7937500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4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Faixa</a:t>
            </a:r>
            <a:r>
              <a:rPr kumimoji="0" lang="en-GB" sz="4400" b="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de</a:t>
            </a:r>
            <a:r>
              <a:rPr kumimoji="0" lang="en-GB" sz="4400" b="1" i="1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400" b="1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normalidade (FN)</a:t>
            </a:r>
            <a:endParaRPr kumimoji="0" lang="en-GB" sz="44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7504" y="4071942"/>
            <a:ext cx="8856984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Faixa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normalidade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=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média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aritmética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±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desvio-padrão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FN </a:t>
            </a:r>
            <a:r>
              <a:rPr kumimoji="0" lang="en-GB" sz="36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idade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dos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36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homens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= 35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± 2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anos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(33 a 37)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FN 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peso 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dos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3600" b="1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homens</a:t>
            </a:r>
            <a:r>
              <a:rPr kumimoji="0" lang="en-GB" sz="36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= 75 ± 8 Kg (67 a 83)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NÃO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inclui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todos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sujeitos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(</a:t>
            </a: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só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68%)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30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6192688" cy="457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935596" y="47779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omic Sans MS" pitchFamily="66" charset="0"/>
              </a:rPr>
              <a:t>68% (</a:t>
            </a:r>
            <a:r>
              <a:rPr lang="pt-BR" sz="2400" b="1" dirty="0">
                <a:solidFill>
                  <a:schemeClr val="accent1"/>
                </a:solidFill>
                <a:latin typeface="Comic Sans MS" pitchFamily="66" charset="0"/>
              </a:rPr>
              <a:t>verde</a:t>
            </a:r>
            <a:r>
              <a:rPr lang="pt-BR" sz="2400" b="1" dirty="0">
                <a:latin typeface="Comic Sans MS" pitchFamily="66" charset="0"/>
              </a:rPr>
              <a:t>) idade entre 33 e 37 anos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35596" y="5372984"/>
            <a:ext cx="7020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omic Sans MS" pitchFamily="66" charset="0"/>
              </a:rPr>
              <a:t>95% (</a:t>
            </a:r>
            <a:r>
              <a:rPr lang="pt-BR" sz="2400" b="1" dirty="0" err="1">
                <a:solidFill>
                  <a:schemeClr val="accent1"/>
                </a:solidFill>
                <a:latin typeface="Comic Sans MS" pitchFamily="66" charset="0"/>
              </a:rPr>
              <a:t>verde</a:t>
            </a:r>
            <a:r>
              <a:rPr lang="pt-BR" sz="2400" b="1" dirty="0" err="1">
                <a:latin typeface="Comic Sans MS" pitchFamily="66" charset="0"/>
              </a:rPr>
              <a:t>+</a:t>
            </a:r>
            <a:r>
              <a:rPr lang="pt-BR" sz="2400" b="1" dirty="0" err="1">
                <a:solidFill>
                  <a:schemeClr val="accent6"/>
                </a:solidFill>
                <a:latin typeface="Comic Sans MS" pitchFamily="66" charset="0"/>
              </a:rPr>
              <a:t>azul</a:t>
            </a:r>
            <a:r>
              <a:rPr lang="pt-BR" sz="2400" b="1" dirty="0">
                <a:latin typeface="Comic Sans MS" pitchFamily="66" charset="0"/>
              </a:rPr>
              <a:t>) idade entre 31 e 39 anos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4829" y="5882985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Comic Sans MS" pitchFamily="66" charset="0"/>
              </a:rPr>
              <a:t>99% (</a:t>
            </a:r>
            <a:r>
              <a:rPr lang="pt-BR" sz="2400" b="1" dirty="0" err="1">
                <a:solidFill>
                  <a:schemeClr val="accent1"/>
                </a:solidFill>
                <a:latin typeface="Comic Sans MS" pitchFamily="66" charset="0"/>
              </a:rPr>
              <a:t>verde</a:t>
            </a:r>
            <a:r>
              <a:rPr lang="pt-BR" sz="2400" b="1" dirty="0" err="1">
                <a:latin typeface="Comic Sans MS" pitchFamily="66" charset="0"/>
              </a:rPr>
              <a:t>+</a:t>
            </a:r>
            <a:r>
              <a:rPr lang="pt-BR" sz="2400" b="1" dirty="0" err="1">
                <a:solidFill>
                  <a:schemeClr val="accent6"/>
                </a:solidFill>
                <a:latin typeface="Comic Sans MS" pitchFamily="66" charset="0"/>
              </a:rPr>
              <a:t>azul</a:t>
            </a:r>
            <a:r>
              <a:rPr lang="pt-BR" sz="2400" b="1" dirty="0" err="1">
                <a:latin typeface="Comic Sans MS" pitchFamily="66" charset="0"/>
              </a:rPr>
              <a:t>+</a:t>
            </a:r>
            <a:r>
              <a:rPr lang="pt-BR" sz="2400" b="1" dirty="0" err="1">
                <a:solidFill>
                  <a:srgbClr val="FC6204"/>
                </a:solidFill>
                <a:latin typeface="Comic Sans MS" pitchFamily="66" charset="0"/>
              </a:rPr>
              <a:t>laranja</a:t>
            </a:r>
            <a:r>
              <a:rPr lang="pt-BR" sz="2400" b="1" dirty="0">
                <a:latin typeface="Comic Sans MS" pitchFamily="66" charset="0"/>
              </a:rPr>
              <a:t>) idade entre 29 e 41anos</a:t>
            </a:r>
            <a:endParaRPr lang="pt-BR" sz="2400" dirty="0"/>
          </a:p>
        </p:txBody>
      </p:sp>
      <p:sp>
        <p:nvSpPr>
          <p:cNvPr id="4" name="Elipse 3"/>
          <p:cNvSpPr/>
          <p:nvPr/>
        </p:nvSpPr>
        <p:spPr bwMode="auto">
          <a:xfrm>
            <a:off x="7212069" y="476672"/>
            <a:ext cx="1519492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b="1" dirty="0"/>
              <a:t>100 sujeitos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7196122" y="3140968"/>
            <a:ext cx="1519492" cy="119000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pt-BR" b="1" dirty="0"/>
              <a:t>desvio-padrão</a:t>
            </a:r>
          </a:p>
          <a:p>
            <a:pPr algn="ctr" defTabSz="914400" eaLnBrk="0" hangingPunct="0"/>
            <a:r>
              <a:rPr lang="pt-BR" b="1" dirty="0"/>
              <a:t>2 anos</a:t>
            </a:r>
          </a:p>
        </p:txBody>
      </p:sp>
      <p:sp>
        <p:nvSpPr>
          <p:cNvPr id="12" name="Elipse 11"/>
          <p:cNvSpPr/>
          <p:nvPr/>
        </p:nvSpPr>
        <p:spPr bwMode="auto">
          <a:xfrm>
            <a:off x="7196122" y="1946620"/>
            <a:ext cx="1519492" cy="10503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pt-BR" b="1" dirty="0"/>
              <a:t>média</a:t>
            </a:r>
          </a:p>
          <a:p>
            <a:pPr algn="ctr" defTabSz="914400" eaLnBrk="0" hangingPunct="0"/>
            <a:r>
              <a:rPr lang="pt-BR" b="1" dirty="0"/>
              <a:t>35 anos</a:t>
            </a:r>
          </a:p>
        </p:txBody>
      </p:sp>
    </p:spTree>
    <p:extLst>
      <p:ext uri="{BB962C8B-B14F-4D97-AF65-F5344CB8AC3E}">
        <p14:creationId xmlns:p14="http://schemas.microsoft.com/office/powerpoint/2010/main" val="4039732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0746" y="1486623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/>
              <a:t>Considere o conjunto de observações: 1  4  6  2  2</a:t>
            </a:r>
          </a:p>
          <a:p>
            <a:pPr lvl="0"/>
            <a:r>
              <a:rPr lang="pt-BR" sz="2400" dirty="0"/>
              <a:t>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lphaLcParenR"/>
            </a:pPr>
            <a:r>
              <a:rPr lang="pt-BR" sz="2400" dirty="0"/>
              <a:t>Calcule a média e o desvio padrão dos dados.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lphaLcParenR"/>
            </a:pPr>
            <a:r>
              <a:rPr lang="pt-BR" sz="2400" dirty="0"/>
              <a:t>Some duas unidades a cada observação e repita o item</a:t>
            </a:r>
            <a:r>
              <a:rPr lang="pt-BR" sz="2400" b="1" dirty="0"/>
              <a:t> </a:t>
            </a:r>
            <a:r>
              <a:rPr lang="pt-BR" sz="2400" dirty="0"/>
              <a:t>(a).</a:t>
            </a:r>
            <a:r>
              <a:rPr lang="pt-BR" sz="2400" b="1" dirty="0"/>
              <a:t> </a:t>
            </a:r>
            <a:r>
              <a:rPr lang="pt-BR" sz="2400" dirty="0"/>
              <a:t>Compare com a resposta em (a)</a:t>
            </a:r>
            <a:r>
              <a:rPr lang="pt-BR" sz="2400" b="1" dirty="0"/>
              <a:t> </a:t>
            </a:r>
            <a:r>
              <a:rPr lang="pt-BR" sz="2400" dirty="0"/>
              <a:t>e comente.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lphaLcParenR"/>
            </a:pPr>
            <a:r>
              <a:rPr lang="pt-BR" sz="2400" dirty="0"/>
              <a:t>Multiplique cada observação original por 3 e repita (a).</a:t>
            </a:r>
            <a:r>
              <a:rPr lang="pt-BR" sz="2400" b="1" dirty="0"/>
              <a:t>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lphaLcParenR"/>
            </a:pPr>
            <a:r>
              <a:rPr lang="pt-BR" sz="2400" dirty="0"/>
              <a:t>Compare com a resposta em</a:t>
            </a:r>
            <a:r>
              <a:rPr lang="pt-BR" sz="2400" b="1" dirty="0"/>
              <a:t> </a:t>
            </a:r>
            <a:r>
              <a:rPr lang="pt-BR" sz="2400" dirty="0"/>
              <a:t>(a)</a:t>
            </a:r>
            <a:r>
              <a:rPr lang="pt-BR" sz="2400" b="1" dirty="0"/>
              <a:t> </a:t>
            </a:r>
            <a:r>
              <a:rPr lang="pt-BR" sz="2400" dirty="0"/>
              <a:t>e comente,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lphaLcParenR"/>
            </a:pPr>
            <a:r>
              <a:rPr lang="pt-BR" sz="2400" dirty="0"/>
              <a:t>Se multiplicarmos cada observação original por uma constante </a:t>
            </a:r>
            <a:r>
              <a:rPr lang="pt-BR" sz="2400" i="1" dirty="0"/>
              <a:t>b</a:t>
            </a:r>
            <a:r>
              <a:rPr lang="pt-BR" sz="2400" dirty="0"/>
              <a:t> e somarmos a constante </a:t>
            </a:r>
            <a:r>
              <a:rPr lang="pt-BR" sz="2400" i="1" dirty="0"/>
              <a:t>a</a:t>
            </a:r>
            <a:r>
              <a:rPr lang="pt-BR" sz="2400" dirty="0"/>
              <a:t>, qual seria a média e o desvio padrão dos dados?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0813" cy="1433513"/>
          </a:xfrm>
        </p:spPr>
        <p:txBody>
          <a:bodyPr/>
          <a:lstStyle/>
          <a:p>
            <a:r>
              <a:rPr lang="pt-BR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126655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89732"/>
            <a:ext cx="7935913" cy="737767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err="1"/>
              <a:t>Medidas</a:t>
            </a:r>
            <a:r>
              <a:rPr lang="en-GB" dirty="0"/>
              <a:t> de </a:t>
            </a:r>
            <a:r>
              <a:rPr lang="en-GB" dirty="0" err="1"/>
              <a:t>Variabilidade</a:t>
            </a:r>
            <a:endParaRPr lang="en-GB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0812" cy="293336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86000"/>
              </a:lnSpc>
              <a:spcBef>
                <a:spcPts val="12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/>
              <a:t>expressam</a:t>
            </a:r>
            <a:r>
              <a:rPr lang="en-GB" dirty="0"/>
              <a:t> a </a:t>
            </a:r>
            <a:r>
              <a:rPr lang="en-GB" dirty="0" err="1"/>
              <a:t>variabilidade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a </a:t>
            </a:r>
            <a:r>
              <a:rPr lang="en-GB" dirty="0" err="1"/>
              <a:t>dispersão</a:t>
            </a:r>
            <a:r>
              <a:rPr lang="en-GB" dirty="0"/>
              <a:t> de um </a:t>
            </a:r>
            <a:r>
              <a:rPr lang="en-GB" dirty="0" err="1"/>
              <a:t>conjunto</a:t>
            </a:r>
            <a:r>
              <a:rPr lang="en-GB" dirty="0"/>
              <a:t> de dados</a:t>
            </a:r>
          </a:p>
          <a:p>
            <a:pPr marL="0" indent="0" eaLnBrk="1" hangingPunct="1">
              <a:lnSpc>
                <a:spcPct val="86000"/>
              </a:lnSpc>
              <a:spcBef>
                <a:spcPts val="12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marL="742950" lvl="1" indent="-285750" eaLnBrk="1" hangingPunct="1">
              <a:lnSpc>
                <a:spcPct val="86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amplitude total </a:t>
            </a:r>
          </a:p>
          <a:p>
            <a:pPr marL="742950" lvl="1" indent="-285750" eaLnBrk="1" hangingPunct="1">
              <a:lnSpc>
                <a:spcPct val="86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variância</a:t>
            </a:r>
            <a:r>
              <a:rPr lang="en-GB" dirty="0"/>
              <a:t>, </a:t>
            </a:r>
            <a:r>
              <a:rPr lang="en-GB" dirty="0" err="1"/>
              <a:t>desvio-padrão</a:t>
            </a:r>
            <a:endParaRPr lang="en-GB" dirty="0"/>
          </a:p>
          <a:p>
            <a:pPr marL="742950" lvl="1" indent="-285750" eaLnBrk="1" hangingPunct="1">
              <a:lnSpc>
                <a:spcPct val="86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coeficiente</a:t>
            </a:r>
            <a:r>
              <a:rPr lang="en-GB" dirty="0"/>
              <a:t> de </a:t>
            </a:r>
            <a:r>
              <a:rPr lang="en-GB" dirty="0" err="1"/>
              <a:t>variação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74300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11993"/>
              </p:ext>
            </p:extLst>
          </p:nvPr>
        </p:nvGraphicFramePr>
        <p:xfrm>
          <a:off x="1979712" y="188640"/>
          <a:ext cx="4754880" cy="4904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0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Sobreviveram</a:t>
                      </a:r>
                    </a:p>
                  </a:txBody>
                  <a:tcPr marL="5513" marR="5513" marT="5513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Morreram</a:t>
                      </a:r>
                    </a:p>
                  </a:txBody>
                  <a:tcPr marL="5513" marR="5513" marT="5513" marB="0"/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066"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3" marR="5513" marT="5513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96639"/>
              </p:ext>
            </p:extLst>
          </p:nvPr>
        </p:nvGraphicFramePr>
        <p:xfrm>
          <a:off x="827583" y="5373216"/>
          <a:ext cx="7488834" cy="1241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6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5827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Sobreviveram</a:t>
                      </a: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Morreram</a:t>
                      </a:r>
                    </a:p>
                  </a:txBody>
                  <a:tcPr marL="5513" marR="5513" marT="551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media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2307.4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1691.7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desvio-padrão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664.7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517.6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Coeficiente variação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28.8%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30.6%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13" marR="5513" marT="551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107504" y="980728"/>
            <a:ext cx="1584176" cy="22322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1484784"/>
            <a:ext cx="1633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accent5">
                    <a:lumMod val="50000"/>
                  </a:schemeClr>
                </a:solidFill>
              </a:rPr>
              <a:t>Peso recém-nascidos</a:t>
            </a:r>
          </a:p>
        </p:txBody>
      </p:sp>
    </p:spTree>
    <p:extLst>
      <p:ext uri="{BB962C8B-B14F-4D97-AF65-F5344CB8AC3E}">
        <p14:creationId xmlns:p14="http://schemas.microsoft.com/office/powerpoint/2010/main" val="3814140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99792" y="19888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OBRIGADA!!</a:t>
            </a:r>
          </a:p>
        </p:txBody>
      </p:sp>
    </p:spTree>
    <p:extLst>
      <p:ext uri="{BB962C8B-B14F-4D97-AF65-F5344CB8AC3E}">
        <p14:creationId xmlns:p14="http://schemas.microsoft.com/office/powerpoint/2010/main" val="40737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63551"/>
            <a:ext cx="7990656" cy="805210"/>
          </a:xfrm>
        </p:spPr>
        <p:txBody>
          <a:bodyPr anchor="t"/>
          <a:lstStyle/>
          <a:p>
            <a:r>
              <a:rPr lang="pt-BR" sz="3600" dirty="0"/>
              <a:t>Variabilidade/Dispersão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00808"/>
            <a:ext cx="3808413" cy="3312368"/>
          </a:xfrm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A: </a:t>
            </a:r>
          </a:p>
          <a:p>
            <a:pPr lvl="1"/>
            <a:r>
              <a:rPr lang="pt-BR" b="0" dirty="0"/>
              <a:t>dia 1: 28º C, 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30º C</a:t>
            </a:r>
          </a:p>
          <a:p>
            <a:pPr marL="457200" lvl="1" indent="0">
              <a:buNone/>
            </a:pPr>
            <a:endParaRPr lang="pt-BR" b="0" dirty="0"/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  <a:endParaRPr lang="pt-BR" b="0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6613" y="1700808"/>
            <a:ext cx="3810000" cy="3320007"/>
          </a:xfrm>
          <a:noFill/>
          <a:ln w="25400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b="0" dirty="0"/>
              <a:t>  temperatura máxima em 3 dias na cidade B: </a:t>
            </a:r>
          </a:p>
          <a:p>
            <a:pPr lvl="1"/>
            <a:r>
              <a:rPr lang="pt-BR" b="0" dirty="0"/>
              <a:t>dia 1: 23º C</a:t>
            </a:r>
          </a:p>
          <a:p>
            <a:pPr lvl="1"/>
            <a:r>
              <a:rPr lang="pt-BR" b="0" dirty="0"/>
              <a:t>dia 2: 29º C</a:t>
            </a:r>
          </a:p>
          <a:p>
            <a:pPr lvl="1"/>
            <a:r>
              <a:rPr lang="pt-BR" b="0" dirty="0"/>
              <a:t>dia 3: 35º C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pt-BR" dirty="0">
                <a:solidFill>
                  <a:srgbClr val="FF0000"/>
                </a:solidFill>
              </a:rPr>
              <a:t>média = 29º C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3568" y="5301208"/>
            <a:ext cx="7776864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u="sng" dirty="0"/>
              <a:t>Medida de variabilidade</a:t>
            </a:r>
            <a:r>
              <a:rPr lang="pt-BR" sz="2800" dirty="0"/>
              <a:t>: permite distinguir o comportamento da temperatura máxima nas 2 cidades</a:t>
            </a:r>
          </a:p>
        </p:txBody>
      </p:sp>
    </p:spTree>
    <p:extLst>
      <p:ext uri="{BB962C8B-B14F-4D97-AF65-F5344CB8AC3E}">
        <p14:creationId xmlns:p14="http://schemas.microsoft.com/office/powerpoint/2010/main" val="107114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548680"/>
            <a:ext cx="7848872" cy="750887"/>
          </a:xfrm>
          <a:noFill/>
        </p:spPr>
        <p:txBody>
          <a:bodyPr lIns="90488" tIns="44450" rIns="90488" bIns="44450" anchor="ctr"/>
          <a:lstStyle/>
          <a:p>
            <a:pPr algn="ctr">
              <a:buNone/>
            </a:pPr>
            <a:r>
              <a:rPr lang="pt-BR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Notas finais dos alunos de três turmas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094538" y="2940050"/>
          <a:ext cx="10779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431640" progId="Equation.3">
                  <p:embed/>
                </p:oleObj>
              </mc:Choice>
              <mc:Fallback>
                <p:oleObj name="Equation" r:id="rId2" imgW="67284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4538" y="2940050"/>
                        <a:ext cx="1077912" cy="6921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1844675"/>
            <a:ext cx="7908925" cy="2778125"/>
            <a:chOff x="291" y="1480"/>
            <a:chExt cx="4982" cy="175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91" y="1480"/>
              <a:ext cx="1047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487" y="1536"/>
              <a:ext cx="711" cy="30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 dirty="0">
                  <a:solidFill>
                    <a:srgbClr val="FFFFFF"/>
                  </a:solidFill>
                </a:rPr>
                <a:t>turma</a:t>
              </a:r>
              <a:endParaRPr lang="pt-BR" b="1" dirty="0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338" y="1480"/>
              <a:ext cx="2418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227" y="1535"/>
              <a:ext cx="599" cy="26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FFFFFF"/>
                  </a:solidFill>
                </a:rPr>
                <a:t>notas</a:t>
              </a:r>
              <a:endParaRPr lang="pt-BR" sz="2000" b="1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756" y="1480"/>
              <a:ext cx="739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4058" y="1536"/>
              <a:ext cx="171" cy="30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FFFFFF"/>
                  </a:solidFill>
                </a:rPr>
                <a:t>X</a:t>
              </a:r>
              <a:endParaRPr lang="pt-BR" b="1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4495" y="1480"/>
              <a:ext cx="778" cy="35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4819" y="1536"/>
              <a:ext cx="1" cy="23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b="1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495" y="1835"/>
              <a:ext cx="778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91" y="1918"/>
              <a:ext cx="1047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764" y="1967"/>
              <a:ext cx="185" cy="3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A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338" y="1918"/>
              <a:ext cx="241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382" y="1973"/>
              <a:ext cx="2302" cy="26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4   5   5   6   6   7   7   8</a:t>
              </a:r>
              <a:endParaRPr lang="pt-BR" sz="2800" dirty="0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756" y="1918"/>
              <a:ext cx="739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4140" y="1973"/>
              <a:ext cx="142" cy="3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 dirty="0">
                  <a:solidFill>
                    <a:srgbClr val="990033"/>
                  </a:solidFill>
                </a:rPr>
                <a:t>6</a:t>
              </a:r>
              <a:endParaRPr lang="pt-BR" b="1" dirty="0">
                <a:solidFill>
                  <a:srgbClr val="990033"/>
                </a:solidFill>
              </a:endParaRP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495" y="1918"/>
              <a:ext cx="77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686" y="1973"/>
              <a:ext cx="1" cy="23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291" y="2355"/>
              <a:ext cx="1047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764" y="2351"/>
              <a:ext cx="185" cy="307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B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338" y="2355"/>
              <a:ext cx="241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1334" y="2411"/>
              <a:ext cx="2537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1   2   4   6   6   9  10  10</a:t>
              </a:r>
              <a:endParaRPr lang="pt-BR" sz="2800" dirty="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3756" y="2355"/>
              <a:ext cx="739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140" y="2411"/>
              <a:ext cx="142" cy="307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 dirty="0">
                  <a:solidFill>
                    <a:srgbClr val="990033"/>
                  </a:solidFill>
                </a:rPr>
                <a:t>6</a:t>
              </a:r>
              <a:endParaRPr lang="pt-BR" b="1" dirty="0">
                <a:solidFill>
                  <a:srgbClr val="990033"/>
                </a:solidFill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495" y="2355"/>
              <a:ext cx="77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4686" y="2411"/>
              <a:ext cx="1" cy="23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91" y="2793"/>
              <a:ext cx="1047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64" y="2831"/>
              <a:ext cx="185" cy="30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>
                  <a:solidFill>
                    <a:srgbClr val="990033"/>
                  </a:solidFill>
                </a:rPr>
                <a:t>C</a:t>
              </a: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1338" y="2793"/>
              <a:ext cx="241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382" y="2848"/>
              <a:ext cx="2263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0   6   7   7   7  7,5  7,5</a:t>
              </a:r>
              <a:endParaRPr lang="pt-BR" sz="2800" dirty="0"/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756" y="2793"/>
              <a:ext cx="739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4140" y="2848"/>
              <a:ext cx="142" cy="30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3200" b="1" dirty="0">
                  <a:solidFill>
                    <a:srgbClr val="990033"/>
                  </a:solidFill>
                </a:rPr>
                <a:t>6</a:t>
              </a:r>
              <a:endParaRPr lang="pt-BR" b="1" dirty="0">
                <a:solidFill>
                  <a:srgbClr val="990033"/>
                </a:solidFill>
              </a:endParaRP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4495" y="2793"/>
              <a:ext cx="77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4686" y="2848"/>
              <a:ext cx="1" cy="23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b="1">
                <a:solidFill>
                  <a:srgbClr val="990033"/>
                </a:solidFill>
              </a:endParaRPr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4087" y="1535"/>
              <a:ext cx="12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9859165"/>
      </p:ext>
    </p:extLst>
  </p:cSld>
  <p:clrMapOvr>
    <a:masterClrMapping/>
  </p:clrMapOvr>
  <p:transition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21" y="404813"/>
            <a:ext cx="8969375" cy="1062037"/>
          </a:xfrm>
          <a:noFill/>
        </p:spPr>
        <p:txBody>
          <a:bodyPr lIns="90488" tIns="44450" rIns="90488" bIns="44450" anchor="ctr"/>
          <a:lstStyle/>
          <a:p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Diagrama de pontos das três turmas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827088" y="4011613"/>
            <a:ext cx="604361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827088" y="3173413"/>
            <a:ext cx="604361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827088" y="2276872"/>
            <a:ext cx="604361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836738" y="2151063"/>
            <a:ext cx="1587" cy="2717800"/>
          </a:xfrm>
          <a:prstGeom prst="line">
            <a:avLst/>
          </a:prstGeom>
          <a:noFill/>
          <a:ln w="1746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847975" y="2151063"/>
            <a:ext cx="1588" cy="2717800"/>
          </a:xfrm>
          <a:prstGeom prst="line">
            <a:avLst/>
          </a:prstGeom>
          <a:noFill/>
          <a:ln w="1746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857625" y="2151063"/>
            <a:ext cx="1588" cy="2717800"/>
          </a:xfrm>
          <a:prstGeom prst="line">
            <a:avLst/>
          </a:prstGeom>
          <a:noFill/>
          <a:ln w="1746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4851400" y="2151063"/>
            <a:ext cx="0" cy="2717800"/>
          </a:xfrm>
          <a:prstGeom prst="line">
            <a:avLst/>
          </a:prstGeom>
          <a:noFill/>
          <a:ln w="1746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5861050" y="2151063"/>
            <a:ext cx="1588" cy="2717800"/>
          </a:xfrm>
          <a:prstGeom prst="line">
            <a:avLst/>
          </a:prstGeom>
          <a:noFill/>
          <a:ln w="17463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827088" y="2151063"/>
            <a:ext cx="1587" cy="2717800"/>
          </a:xfrm>
          <a:prstGeom prst="line">
            <a:avLst/>
          </a:prstGeom>
          <a:noFill/>
          <a:ln w="17463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827088" y="4867573"/>
            <a:ext cx="604361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827088" y="4795838"/>
            <a:ext cx="1587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 flipV="1">
            <a:off x="1836738" y="4795838"/>
            <a:ext cx="1587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2847975" y="4795838"/>
            <a:ext cx="1588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3857625" y="4795838"/>
            <a:ext cx="1588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4851400" y="4795838"/>
            <a:ext cx="0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V="1">
            <a:off x="5861050" y="4795838"/>
            <a:ext cx="1588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V="1">
            <a:off x="6870700" y="4795838"/>
            <a:ext cx="1588" cy="146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2762250" y="2154238"/>
            <a:ext cx="157163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3268663" y="2154238"/>
            <a:ext cx="155575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5" name="Oval 23"/>
          <p:cNvSpPr>
            <a:spLocks noChangeArrowheads="1"/>
          </p:cNvSpPr>
          <p:nvPr/>
        </p:nvSpPr>
        <p:spPr bwMode="auto">
          <a:xfrm>
            <a:off x="3268663" y="1990725"/>
            <a:ext cx="155575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6" name="Oval 24"/>
          <p:cNvSpPr>
            <a:spLocks noChangeArrowheads="1"/>
          </p:cNvSpPr>
          <p:nvPr/>
        </p:nvSpPr>
        <p:spPr bwMode="auto">
          <a:xfrm>
            <a:off x="3773488" y="2154238"/>
            <a:ext cx="157162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3773488" y="1990725"/>
            <a:ext cx="157162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4260850" y="2154238"/>
            <a:ext cx="157163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39" name="Oval 27"/>
          <p:cNvSpPr>
            <a:spLocks noChangeArrowheads="1"/>
          </p:cNvSpPr>
          <p:nvPr/>
        </p:nvSpPr>
        <p:spPr bwMode="auto">
          <a:xfrm>
            <a:off x="4260850" y="1990725"/>
            <a:ext cx="157163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>
            <a:off x="4767263" y="2154238"/>
            <a:ext cx="157162" cy="161925"/>
          </a:xfrm>
          <a:prstGeom prst="ellipse">
            <a:avLst/>
          </a:prstGeom>
          <a:solidFill>
            <a:srgbClr val="FF505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>
            <a:off x="1265238" y="3046413"/>
            <a:ext cx="176212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1770063" y="3046413"/>
            <a:ext cx="177800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3" name="Oval 31"/>
          <p:cNvSpPr>
            <a:spLocks noChangeArrowheads="1"/>
          </p:cNvSpPr>
          <p:nvPr/>
        </p:nvSpPr>
        <p:spPr bwMode="auto">
          <a:xfrm>
            <a:off x="2779713" y="3046413"/>
            <a:ext cx="177800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4" name="Oval 32"/>
          <p:cNvSpPr>
            <a:spLocks noChangeArrowheads="1"/>
          </p:cNvSpPr>
          <p:nvPr/>
        </p:nvSpPr>
        <p:spPr bwMode="auto">
          <a:xfrm>
            <a:off x="3790950" y="3046413"/>
            <a:ext cx="177800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5" name="Oval 33"/>
          <p:cNvSpPr>
            <a:spLocks noChangeArrowheads="1"/>
          </p:cNvSpPr>
          <p:nvPr/>
        </p:nvSpPr>
        <p:spPr bwMode="auto">
          <a:xfrm>
            <a:off x="3790950" y="2882900"/>
            <a:ext cx="177800" cy="163513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6" name="Oval 34"/>
          <p:cNvSpPr>
            <a:spLocks noChangeArrowheads="1"/>
          </p:cNvSpPr>
          <p:nvPr/>
        </p:nvSpPr>
        <p:spPr bwMode="auto">
          <a:xfrm>
            <a:off x="5289550" y="3046413"/>
            <a:ext cx="177800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7" name="Oval 35"/>
          <p:cNvSpPr>
            <a:spLocks noChangeArrowheads="1"/>
          </p:cNvSpPr>
          <p:nvPr/>
        </p:nvSpPr>
        <p:spPr bwMode="auto">
          <a:xfrm>
            <a:off x="5794375" y="3046413"/>
            <a:ext cx="177800" cy="163512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>
            <a:off x="5794375" y="2882900"/>
            <a:ext cx="177800" cy="163513"/>
          </a:xfrm>
          <a:prstGeom prst="ellipse">
            <a:avLst/>
          </a:prstGeom>
          <a:solidFill>
            <a:schemeClr val="accent2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49" name="Oval 37"/>
          <p:cNvSpPr>
            <a:spLocks noChangeArrowheads="1"/>
          </p:cNvSpPr>
          <p:nvPr/>
        </p:nvSpPr>
        <p:spPr bwMode="auto">
          <a:xfrm>
            <a:off x="765175" y="3843338"/>
            <a:ext cx="166688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0" name="Oval 38"/>
          <p:cNvSpPr>
            <a:spLocks noChangeArrowheads="1"/>
          </p:cNvSpPr>
          <p:nvPr/>
        </p:nvSpPr>
        <p:spPr bwMode="auto">
          <a:xfrm>
            <a:off x="3797300" y="3843338"/>
            <a:ext cx="166688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1" name="Oval 39"/>
          <p:cNvSpPr>
            <a:spLocks noChangeArrowheads="1"/>
          </p:cNvSpPr>
          <p:nvPr/>
        </p:nvSpPr>
        <p:spPr bwMode="auto">
          <a:xfrm>
            <a:off x="4284663" y="3843338"/>
            <a:ext cx="166687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2" name="Oval 40"/>
          <p:cNvSpPr>
            <a:spLocks noChangeArrowheads="1"/>
          </p:cNvSpPr>
          <p:nvPr/>
        </p:nvSpPr>
        <p:spPr bwMode="auto">
          <a:xfrm>
            <a:off x="4284663" y="3678238"/>
            <a:ext cx="166687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3" name="Oval 41"/>
          <p:cNvSpPr>
            <a:spLocks noChangeArrowheads="1"/>
          </p:cNvSpPr>
          <p:nvPr/>
        </p:nvSpPr>
        <p:spPr bwMode="auto">
          <a:xfrm>
            <a:off x="4284663" y="3514725"/>
            <a:ext cx="166687" cy="188913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4" name="Oval 42"/>
          <p:cNvSpPr>
            <a:spLocks noChangeArrowheads="1"/>
          </p:cNvSpPr>
          <p:nvPr/>
        </p:nvSpPr>
        <p:spPr bwMode="auto">
          <a:xfrm>
            <a:off x="4537075" y="3843338"/>
            <a:ext cx="166688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5" name="Oval 43"/>
          <p:cNvSpPr>
            <a:spLocks noChangeArrowheads="1"/>
          </p:cNvSpPr>
          <p:nvPr/>
        </p:nvSpPr>
        <p:spPr bwMode="auto">
          <a:xfrm>
            <a:off x="4537075" y="3678238"/>
            <a:ext cx="166688" cy="188912"/>
          </a:xfrm>
          <a:prstGeom prst="ellipse">
            <a:avLst/>
          </a:prstGeom>
          <a:solidFill>
            <a:srgbClr val="FF00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6" name="Freeform 44"/>
          <p:cNvSpPr>
            <a:spLocks/>
          </p:cNvSpPr>
          <p:nvPr/>
        </p:nvSpPr>
        <p:spPr bwMode="auto">
          <a:xfrm>
            <a:off x="3760788" y="2398713"/>
            <a:ext cx="201612" cy="336550"/>
          </a:xfrm>
          <a:custGeom>
            <a:avLst/>
            <a:gdLst>
              <a:gd name="T0" fmla="*/ 34 w 69"/>
              <a:gd name="T1" fmla="*/ 0 h 69"/>
              <a:gd name="T2" fmla="*/ 69 w 69"/>
              <a:gd name="T3" fmla="*/ 69 h 69"/>
              <a:gd name="T4" fmla="*/ 0 w 69"/>
              <a:gd name="T5" fmla="*/ 69 h 69"/>
              <a:gd name="T6" fmla="*/ 34 w 69"/>
              <a:gd name="T7" fmla="*/ 0 h 69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9"/>
              <a:gd name="T14" fmla="*/ 69 w 6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9">
                <a:moveTo>
                  <a:pt x="34" y="0"/>
                </a:moveTo>
                <a:lnTo>
                  <a:pt x="69" y="69"/>
                </a:lnTo>
                <a:lnTo>
                  <a:pt x="0" y="69"/>
                </a:lnTo>
                <a:lnTo>
                  <a:pt x="34" y="0"/>
                </a:lnTo>
                <a:close/>
              </a:path>
            </a:pathLst>
          </a:custGeom>
          <a:solidFill>
            <a:srgbClr val="FFFF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774700" y="5070475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0</a:t>
            </a:r>
            <a:endParaRPr lang="pt-BR" sz="2000"/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1785938" y="50704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2</a:t>
            </a:r>
            <a:endParaRPr lang="pt-BR" sz="2000"/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2795588" y="50704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4</a:t>
            </a:r>
            <a:endParaRPr lang="pt-BR" sz="2000"/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3806825" y="5070475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6</a:t>
            </a:r>
            <a:endParaRPr lang="pt-BR" sz="2000"/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4800600" y="5070475"/>
            <a:ext cx="134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8</a:t>
            </a:r>
            <a:endParaRPr lang="pt-BR" sz="2000"/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5743575" y="5070475"/>
            <a:ext cx="2698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1900">
                <a:solidFill>
                  <a:srgbClr val="000000"/>
                </a:solidFill>
              </a:rPr>
              <a:t>10</a:t>
            </a:r>
            <a:endParaRPr lang="pt-BR" sz="2000"/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3519488" y="5507038"/>
            <a:ext cx="109222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2300" b="1" dirty="0">
                <a:solidFill>
                  <a:srgbClr val="000000"/>
                </a:solidFill>
              </a:rPr>
              <a:t>NOTAS</a:t>
            </a:r>
            <a:r>
              <a:rPr lang="pt-BR" sz="2300" dirty="0">
                <a:solidFill>
                  <a:srgbClr val="000000"/>
                </a:solidFill>
              </a:rPr>
              <a:t> </a:t>
            </a:r>
            <a:endParaRPr lang="pt-BR" sz="2000" dirty="0"/>
          </a:p>
        </p:txBody>
      </p:sp>
      <p:sp>
        <p:nvSpPr>
          <p:cNvPr id="38965" name="Freeform 53"/>
          <p:cNvSpPr>
            <a:spLocks/>
          </p:cNvSpPr>
          <p:nvPr/>
        </p:nvSpPr>
        <p:spPr bwMode="auto">
          <a:xfrm>
            <a:off x="3760788" y="3246438"/>
            <a:ext cx="201612" cy="336550"/>
          </a:xfrm>
          <a:custGeom>
            <a:avLst/>
            <a:gdLst>
              <a:gd name="T0" fmla="*/ 34 w 69"/>
              <a:gd name="T1" fmla="*/ 0 h 69"/>
              <a:gd name="T2" fmla="*/ 69 w 69"/>
              <a:gd name="T3" fmla="*/ 69 h 69"/>
              <a:gd name="T4" fmla="*/ 0 w 69"/>
              <a:gd name="T5" fmla="*/ 69 h 69"/>
              <a:gd name="T6" fmla="*/ 34 w 69"/>
              <a:gd name="T7" fmla="*/ 0 h 69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9"/>
              <a:gd name="T14" fmla="*/ 69 w 6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9">
                <a:moveTo>
                  <a:pt x="34" y="0"/>
                </a:moveTo>
                <a:lnTo>
                  <a:pt x="69" y="69"/>
                </a:lnTo>
                <a:lnTo>
                  <a:pt x="0" y="69"/>
                </a:lnTo>
                <a:lnTo>
                  <a:pt x="34" y="0"/>
                </a:lnTo>
                <a:close/>
              </a:path>
            </a:pathLst>
          </a:custGeom>
          <a:solidFill>
            <a:srgbClr val="FFFF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66" name="Freeform 54"/>
          <p:cNvSpPr>
            <a:spLocks/>
          </p:cNvSpPr>
          <p:nvPr/>
        </p:nvSpPr>
        <p:spPr bwMode="auto">
          <a:xfrm>
            <a:off x="3765550" y="4038600"/>
            <a:ext cx="203200" cy="336550"/>
          </a:xfrm>
          <a:custGeom>
            <a:avLst/>
            <a:gdLst>
              <a:gd name="T0" fmla="*/ 34 w 69"/>
              <a:gd name="T1" fmla="*/ 0 h 69"/>
              <a:gd name="T2" fmla="*/ 69 w 69"/>
              <a:gd name="T3" fmla="*/ 69 h 69"/>
              <a:gd name="T4" fmla="*/ 0 w 69"/>
              <a:gd name="T5" fmla="*/ 69 h 69"/>
              <a:gd name="T6" fmla="*/ 34 w 69"/>
              <a:gd name="T7" fmla="*/ 0 h 69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9"/>
              <a:gd name="T14" fmla="*/ 69 w 6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9">
                <a:moveTo>
                  <a:pt x="34" y="0"/>
                </a:moveTo>
                <a:lnTo>
                  <a:pt x="69" y="69"/>
                </a:lnTo>
                <a:lnTo>
                  <a:pt x="0" y="69"/>
                </a:lnTo>
                <a:lnTo>
                  <a:pt x="34" y="0"/>
                </a:lnTo>
                <a:close/>
              </a:path>
            </a:pathLst>
          </a:custGeom>
          <a:solidFill>
            <a:srgbClr val="FFFF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67" name="Text Box 55"/>
          <p:cNvSpPr txBox="1">
            <a:spLocks noChangeArrowheads="1"/>
          </p:cNvSpPr>
          <p:nvPr/>
        </p:nvSpPr>
        <p:spPr bwMode="auto">
          <a:xfrm>
            <a:off x="6948488" y="2006600"/>
            <a:ext cx="15300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2800" dirty="0">
                <a:solidFill>
                  <a:srgbClr val="FF0066"/>
                </a:solidFill>
              </a:rPr>
              <a:t>Turma A</a:t>
            </a:r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6964363" y="2932113"/>
            <a:ext cx="15499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2800" dirty="0">
                <a:solidFill>
                  <a:schemeClr val="accent2"/>
                </a:solidFill>
              </a:rPr>
              <a:t>Turma B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6964363" y="3770313"/>
            <a:ext cx="157075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pt-BR" sz="2800" dirty="0">
                <a:solidFill>
                  <a:srgbClr val="CC00CC"/>
                </a:solidFill>
              </a:rPr>
              <a:t>Turma C</a:t>
            </a:r>
          </a:p>
        </p:txBody>
      </p:sp>
      <p:sp>
        <p:nvSpPr>
          <p:cNvPr id="58" name="Freeform 44"/>
          <p:cNvSpPr>
            <a:spLocks/>
          </p:cNvSpPr>
          <p:nvPr/>
        </p:nvSpPr>
        <p:spPr bwMode="auto">
          <a:xfrm>
            <a:off x="539552" y="6116786"/>
            <a:ext cx="201612" cy="336550"/>
          </a:xfrm>
          <a:custGeom>
            <a:avLst/>
            <a:gdLst>
              <a:gd name="T0" fmla="*/ 34 w 69"/>
              <a:gd name="T1" fmla="*/ 0 h 69"/>
              <a:gd name="T2" fmla="*/ 69 w 69"/>
              <a:gd name="T3" fmla="*/ 69 h 69"/>
              <a:gd name="T4" fmla="*/ 0 w 69"/>
              <a:gd name="T5" fmla="*/ 69 h 69"/>
              <a:gd name="T6" fmla="*/ 34 w 69"/>
              <a:gd name="T7" fmla="*/ 0 h 69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9"/>
              <a:gd name="T14" fmla="*/ 69 w 69"/>
              <a:gd name="T15" fmla="*/ 69 h 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9">
                <a:moveTo>
                  <a:pt x="34" y="0"/>
                </a:moveTo>
                <a:lnTo>
                  <a:pt x="69" y="69"/>
                </a:lnTo>
                <a:lnTo>
                  <a:pt x="0" y="69"/>
                </a:lnTo>
                <a:lnTo>
                  <a:pt x="34" y="0"/>
                </a:lnTo>
                <a:close/>
              </a:path>
            </a:pathLst>
          </a:custGeom>
          <a:solidFill>
            <a:srgbClr val="FFFF00"/>
          </a:solidFill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99592" y="6116786"/>
            <a:ext cx="257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2"/>
                </a:solidFill>
              </a:rPr>
              <a:t>Média das notas</a:t>
            </a:r>
          </a:p>
        </p:txBody>
      </p:sp>
      <p:sp>
        <p:nvSpPr>
          <p:cNvPr id="3" name="Retângulo 2"/>
          <p:cNvSpPr/>
          <p:nvPr/>
        </p:nvSpPr>
        <p:spPr bwMode="auto">
          <a:xfrm>
            <a:off x="251520" y="5860981"/>
            <a:ext cx="3123952" cy="8803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105230"/>
      </p:ext>
    </p:extLst>
  </p:cSld>
  <p:clrMapOvr>
    <a:masterClrMapping/>
  </p:clrMapOvr>
  <p:transition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6977"/>
            <a:ext cx="7770813" cy="737767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/>
              <a:t>Amplitude total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0813" cy="2956836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cs typeface="Times New Roman" pitchFamily="18" charset="0"/>
              </a:rPr>
              <a:t>A = </a:t>
            </a:r>
            <a:r>
              <a:rPr lang="en-GB" sz="3200" dirty="0" err="1">
                <a:cs typeface="Times New Roman" pitchFamily="18" charset="0"/>
              </a:rPr>
              <a:t>valor</a:t>
            </a:r>
            <a:r>
              <a:rPr lang="en-GB" sz="3200" baseline="-25000" dirty="0" err="1">
                <a:cs typeface="Times New Roman" pitchFamily="18" charset="0"/>
              </a:rPr>
              <a:t>máximo</a:t>
            </a:r>
            <a:r>
              <a:rPr lang="en-GB" sz="3200" dirty="0">
                <a:cs typeface="Times New Roman" pitchFamily="18" charset="0"/>
              </a:rPr>
              <a:t> – </a:t>
            </a:r>
            <a:r>
              <a:rPr lang="en-GB" sz="3200" dirty="0" err="1">
                <a:cs typeface="Times New Roman" pitchFamily="18" charset="0"/>
              </a:rPr>
              <a:t>valor</a:t>
            </a:r>
            <a:r>
              <a:rPr lang="en-GB" sz="3200" baseline="-25000" dirty="0" err="1">
                <a:cs typeface="Times New Roman" pitchFamily="18" charset="0"/>
              </a:rPr>
              <a:t>mínimo</a:t>
            </a:r>
            <a:endParaRPr lang="en-GB" sz="3200" baseline="-25000" dirty="0"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>
                <a:cs typeface="Times New Roman" pitchFamily="18" charset="0"/>
              </a:rPr>
              <a:t>determina</a:t>
            </a:r>
            <a:r>
              <a:rPr lang="en-GB" dirty="0">
                <a:cs typeface="Times New Roman" pitchFamily="18" charset="0"/>
              </a:rPr>
              <a:t> a </a:t>
            </a:r>
            <a:r>
              <a:rPr lang="en-GB" dirty="0" err="1">
                <a:cs typeface="Times New Roman" pitchFamily="18" charset="0"/>
              </a:rPr>
              <a:t>dispersão</a:t>
            </a:r>
            <a:r>
              <a:rPr lang="en-GB" dirty="0">
                <a:cs typeface="Times New Roman" pitchFamily="18" charset="0"/>
              </a:rPr>
              <a:t> entre o </a:t>
            </a:r>
            <a:r>
              <a:rPr lang="en-GB" dirty="0" err="1">
                <a:cs typeface="Times New Roman" pitchFamily="18" charset="0"/>
              </a:rPr>
              <a:t>maior</a:t>
            </a:r>
            <a:r>
              <a:rPr lang="en-GB" dirty="0">
                <a:cs typeface="Times New Roman" pitchFamily="18" charset="0"/>
              </a:rPr>
              <a:t> e o </a:t>
            </a:r>
            <a:r>
              <a:rPr lang="en-GB" dirty="0" err="1">
                <a:cs typeface="Times New Roman" pitchFamily="18" charset="0"/>
              </a:rPr>
              <a:t>menor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valor</a:t>
            </a:r>
            <a:r>
              <a:rPr lang="en-GB" dirty="0">
                <a:cs typeface="Times New Roman" pitchFamily="18" charset="0"/>
              </a:rPr>
              <a:t> de </a:t>
            </a:r>
            <a:r>
              <a:rPr lang="en-GB" dirty="0" err="1">
                <a:cs typeface="Times New Roman" pitchFamily="18" charset="0"/>
              </a:rPr>
              <a:t>uma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cs typeface="Times New Roman" pitchFamily="18" charset="0"/>
              </a:rPr>
              <a:t>sequência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cs typeface="Times New Roman" pitchFamily="18" charset="0"/>
              </a:rPr>
              <a:t>ordenada</a:t>
            </a:r>
            <a:r>
              <a:rPr lang="en-GB" dirty="0">
                <a:cs typeface="Times New Roman" pitchFamily="18" charset="0"/>
              </a:rPr>
              <a:t> de dados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740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640"/>
            <a:ext cx="8964488" cy="750887"/>
          </a:xfrm>
          <a:noFill/>
        </p:spPr>
        <p:txBody>
          <a:bodyPr lIns="90488" tIns="44450" rIns="90488" bIns="44450" anchor="ctr"/>
          <a:lstStyle/>
          <a:p>
            <a:pPr algn="ctr">
              <a:buNone/>
            </a:pPr>
            <a:r>
              <a:rPr lang="pt-BR" sz="4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 Total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094538" y="2940050"/>
          <a:ext cx="10779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431640" progId="Equation.3">
                  <p:embed/>
                </p:oleObj>
              </mc:Choice>
              <mc:Fallback>
                <p:oleObj name="Equation" r:id="rId2" imgW="67284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4538" y="2940050"/>
                        <a:ext cx="1077912" cy="6921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1154931"/>
            <a:ext cx="7908925" cy="2778125"/>
            <a:chOff x="291" y="1480"/>
            <a:chExt cx="4982" cy="175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91" y="1480"/>
              <a:ext cx="1047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75" y="1536"/>
              <a:ext cx="629" cy="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 dirty="0">
                  <a:solidFill>
                    <a:srgbClr val="FFFFFF"/>
                  </a:solidFill>
                </a:rPr>
                <a:t>turma</a:t>
              </a:r>
              <a:endParaRPr lang="pt-BR" sz="2800" b="1" dirty="0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1338" y="1480"/>
              <a:ext cx="2418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227" y="1535"/>
              <a:ext cx="599" cy="26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FFFFFF"/>
                  </a:solidFill>
                </a:rPr>
                <a:t>notas</a:t>
              </a:r>
              <a:endParaRPr lang="pt-BR" sz="2800" b="1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756" y="1480"/>
              <a:ext cx="739" cy="4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4058" y="1536"/>
              <a:ext cx="150" cy="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FFFFFF"/>
                  </a:solidFill>
                </a:rPr>
                <a:t>X</a:t>
              </a:r>
              <a:endParaRPr lang="pt-BR" sz="2800" b="1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4495" y="1480"/>
              <a:ext cx="778" cy="35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4819" y="1536"/>
              <a:ext cx="0" cy="27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sz="2800" b="1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4495" y="1835"/>
              <a:ext cx="778" cy="8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91" y="1918"/>
              <a:ext cx="1047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764" y="1967"/>
              <a:ext cx="164" cy="2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990033"/>
                  </a:solidFill>
                </a:rPr>
                <a:t>A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338" y="1918"/>
              <a:ext cx="241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382" y="1973"/>
              <a:ext cx="2302" cy="26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4   5   5   6   6   7   7   8</a:t>
              </a:r>
              <a:endParaRPr lang="pt-BR" sz="2800" dirty="0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756" y="1918"/>
              <a:ext cx="739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4140" y="1973"/>
              <a:ext cx="126" cy="2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 dirty="0">
                  <a:solidFill>
                    <a:srgbClr val="990033"/>
                  </a:solidFill>
                </a:rPr>
                <a:t>6</a:t>
              </a:r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495" y="1918"/>
              <a:ext cx="778" cy="43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686" y="1973"/>
              <a:ext cx="0" cy="2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sz="2800" b="1">
                <a:solidFill>
                  <a:srgbClr val="990033"/>
                </a:solidFill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291" y="2355"/>
              <a:ext cx="1047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764" y="2351"/>
              <a:ext cx="164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990033"/>
                  </a:solidFill>
                </a:rPr>
                <a:t>B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338" y="2355"/>
              <a:ext cx="241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1334" y="2411"/>
              <a:ext cx="2537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1   2   4   6   6   9  10  10</a:t>
              </a:r>
              <a:endParaRPr lang="pt-BR" sz="2800" dirty="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3756" y="2355"/>
              <a:ext cx="739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140" y="2411"/>
              <a:ext cx="126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 dirty="0">
                  <a:solidFill>
                    <a:srgbClr val="990033"/>
                  </a:solidFill>
                </a:rPr>
                <a:t>6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4495" y="2355"/>
              <a:ext cx="778" cy="43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4686" y="2411"/>
              <a:ext cx="0" cy="2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sz="2800" b="1">
                <a:solidFill>
                  <a:srgbClr val="990033"/>
                </a:solidFill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291" y="2793"/>
              <a:ext cx="1047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64" y="2831"/>
              <a:ext cx="164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>
                  <a:solidFill>
                    <a:srgbClr val="990033"/>
                  </a:solidFill>
                </a:rPr>
                <a:t>C</a:t>
              </a: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1338" y="2793"/>
              <a:ext cx="241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1382" y="2848"/>
              <a:ext cx="2263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dirty="0">
                  <a:solidFill>
                    <a:srgbClr val="010000"/>
                  </a:solidFill>
                </a:rPr>
                <a:t>0   6   7   7   7  7,5  7,5</a:t>
              </a:r>
              <a:endParaRPr lang="pt-BR" sz="2800" dirty="0"/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3756" y="2793"/>
              <a:ext cx="739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4140" y="2848"/>
              <a:ext cx="126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pt-BR" sz="2800" b="1" dirty="0">
                  <a:solidFill>
                    <a:srgbClr val="990033"/>
                  </a:solidFill>
                </a:rPr>
                <a:t>6</a:t>
              </a: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4495" y="2793"/>
              <a:ext cx="778" cy="437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 sz="2800"/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4686" y="2848"/>
              <a:ext cx="0" cy="271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endParaRPr lang="pt-BR" sz="2800" b="1">
                <a:solidFill>
                  <a:srgbClr val="990033"/>
                </a:solidFill>
              </a:endParaRPr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4087" y="1535"/>
              <a:ext cx="12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800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1043608" y="4184501"/>
            <a:ext cx="7128842" cy="169277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742950" lvl="1" indent="-285750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3300"/>
                </a:solidFill>
                <a:cs typeface="Times New Roman" pitchFamily="18" charset="0"/>
              </a:rPr>
              <a:t>Amplitude total </a:t>
            </a:r>
            <a:r>
              <a:rPr lang="en-GB" sz="2800" dirty="0">
                <a:cs typeface="Times New Roman" pitchFamily="18" charset="0"/>
              </a:rPr>
              <a:t>(A) =   8  – 4 = 4</a:t>
            </a:r>
          </a:p>
          <a:p>
            <a:pPr marL="742950" lvl="1" indent="-285750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3300"/>
                </a:solidFill>
                <a:cs typeface="Times New Roman" pitchFamily="18" charset="0"/>
              </a:rPr>
              <a:t>Amplitude total </a:t>
            </a:r>
            <a:r>
              <a:rPr lang="en-GB" sz="2800" dirty="0">
                <a:cs typeface="Times New Roman" pitchFamily="18" charset="0"/>
              </a:rPr>
              <a:t>(B) =  10 – 1 = 9</a:t>
            </a:r>
          </a:p>
          <a:p>
            <a:pPr marL="742950" lvl="1" indent="-285750" eaLnBrk="1" hangingPunct="1">
              <a:lnSpc>
                <a:spcPct val="100000"/>
              </a:lnSpc>
              <a:spcBef>
                <a:spcPts val="12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FF3300"/>
                </a:solidFill>
                <a:cs typeface="Times New Roman" pitchFamily="18" charset="0"/>
              </a:rPr>
              <a:t>Amplitude total </a:t>
            </a:r>
            <a:r>
              <a:rPr lang="en-GB" sz="2800" dirty="0">
                <a:cs typeface="Times New Roman" pitchFamily="18" charset="0"/>
              </a:rPr>
              <a:t>(C) = 7,5 – 0 = 7,5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6444134"/>
      </p:ext>
    </p:extLst>
  </p:cSld>
  <p:clrMapOvr>
    <a:masterClrMapping/>
  </p:clrMapOvr>
  <p:transition>
    <p:cover dir="l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1819</Words>
  <Application>Microsoft Office PowerPoint</Application>
  <PresentationFormat>Apresentação na tela (4:3)</PresentationFormat>
  <Paragraphs>444</Paragraphs>
  <Slides>41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Comic Sans MS</vt:lpstr>
      <vt:lpstr>Courier New</vt:lpstr>
      <vt:lpstr>Times New Roman</vt:lpstr>
      <vt:lpstr>Verdana</vt:lpstr>
      <vt:lpstr>Estrutura padrão</vt:lpstr>
      <vt:lpstr>Imagem de bitmap</vt:lpstr>
      <vt:lpstr>Equation</vt:lpstr>
      <vt:lpstr> Medidas de Dispersão  </vt:lpstr>
      <vt:lpstr>Apresentação do PowerPoint</vt:lpstr>
      <vt:lpstr>ANÁLISE DESCRITIVA</vt:lpstr>
      <vt:lpstr>Medidas de Variabilidade</vt:lpstr>
      <vt:lpstr>Variabilidade/Dispersão</vt:lpstr>
      <vt:lpstr>Apresentação do PowerPoint</vt:lpstr>
      <vt:lpstr>Diagrama de pontos das três turmas</vt:lpstr>
      <vt:lpstr>Amplitude total</vt:lpstr>
      <vt:lpstr>Apresentação do PowerPoint</vt:lpstr>
      <vt:lpstr>Amplitude total</vt:lpstr>
      <vt:lpstr>Desvio-padrão</vt:lpstr>
      <vt:lpstr>Apresentação do PowerPoint</vt:lpstr>
      <vt:lpstr>Desvio padrão</vt:lpstr>
      <vt:lpstr>Apresentação do PowerPoint</vt:lpstr>
      <vt:lpstr>Como medir a dispersão?</vt:lpstr>
      <vt:lpstr>Apresentação do PowerPoint</vt:lpstr>
      <vt:lpstr>Apresentação do PowerPoint</vt:lpstr>
      <vt:lpstr>Apresentação do PowerPoint</vt:lpstr>
      <vt:lpstr>Apresentação do PowerPoint</vt:lpstr>
      <vt:lpstr>Comparação das três turmas pela média e desvio padrão</vt:lpstr>
      <vt:lpstr>Desvio-padrão</vt:lpstr>
      <vt:lpstr>Como medir a dispersão?</vt:lpstr>
      <vt:lpstr>Como medir a dispersão?</vt:lpstr>
      <vt:lpstr>Apresentação do PowerPoint</vt:lpstr>
      <vt:lpstr>Desvio-padrão</vt:lpstr>
      <vt:lpstr>Cálculo do desvio-padrão</vt:lpstr>
      <vt:lpstr>Coeficiente de Variação (CV)</vt:lpstr>
      <vt:lpstr>altura e peso de um grupo de crianças</vt:lpstr>
      <vt:lpstr>altura de crianças e de adolescentes num mesmo grupo</vt:lpstr>
      <vt:lpstr>Exercício</vt:lpstr>
      <vt:lpstr>Exercício</vt:lpstr>
      <vt:lpstr>Exercício</vt:lpstr>
      <vt:lpstr>A DISTRIBUIÇÃO NORMAL</vt:lpstr>
      <vt:lpstr>Faixa de normalidade</vt:lpstr>
      <vt:lpstr>Distribuição do QI numa população</vt:lpstr>
      <vt:lpstr>Apresentação do PowerPoint</vt:lpstr>
      <vt:lpstr>Apresentação do PowerPoint</vt:lpstr>
      <vt:lpstr>Apresentação do PowerPoint</vt:lpstr>
      <vt:lpstr>Exercício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tendência central e   Medidas de dispersão</dc:title>
  <dc:creator>Ana Amelia</dc:creator>
  <cp:lastModifiedBy>Ana Amelia Benedito-Silva</cp:lastModifiedBy>
  <cp:revision>333</cp:revision>
  <dcterms:modified xsi:type="dcterms:W3CDTF">2022-09-15T01:01:50Z</dcterms:modified>
</cp:coreProperties>
</file>