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5"/>
  </p:notesMasterIdLst>
  <p:handoutMasterIdLst>
    <p:handoutMasterId r:id="rId46"/>
  </p:handoutMasterIdLst>
  <p:sldIdLst>
    <p:sldId id="1154" r:id="rId2"/>
    <p:sldId id="1058" r:id="rId3"/>
    <p:sldId id="1059" r:id="rId4"/>
    <p:sldId id="1317" r:id="rId5"/>
    <p:sldId id="1318" r:id="rId6"/>
    <p:sldId id="1319" r:id="rId7"/>
    <p:sldId id="1320" r:id="rId8"/>
    <p:sldId id="1321" r:id="rId9"/>
    <p:sldId id="1322" r:id="rId10"/>
    <p:sldId id="1293" r:id="rId11"/>
    <p:sldId id="1207" r:id="rId12"/>
    <p:sldId id="1208" r:id="rId13"/>
    <p:sldId id="1209" r:id="rId14"/>
    <p:sldId id="1323" r:id="rId15"/>
    <p:sldId id="1211" r:id="rId16"/>
    <p:sldId id="1212" r:id="rId17"/>
    <p:sldId id="1213" r:id="rId18"/>
    <p:sldId id="1326" r:id="rId19"/>
    <p:sldId id="1327" r:id="rId20"/>
    <p:sldId id="1298" r:id="rId21"/>
    <p:sldId id="1310" r:id="rId22"/>
    <p:sldId id="1214" r:id="rId23"/>
    <p:sldId id="1331" r:id="rId24"/>
    <p:sldId id="1215" r:id="rId25"/>
    <p:sldId id="1330" r:id="rId26"/>
    <p:sldId id="1217" r:id="rId27"/>
    <p:sldId id="1329" r:id="rId28"/>
    <p:sldId id="1219" r:id="rId29"/>
    <p:sldId id="1221" r:id="rId30"/>
    <p:sldId id="1332" r:id="rId31"/>
    <p:sldId id="1328" r:id="rId32"/>
    <p:sldId id="1269" r:id="rId33"/>
    <p:sldId id="1280" r:id="rId34"/>
    <p:sldId id="1274" r:id="rId35"/>
    <p:sldId id="1225" r:id="rId36"/>
    <p:sldId id="1226" r:id="rId37"/>
    <p:sldId id="1243" r:id="rId38"/>
    <p:sldId id="1244" r:id="rId39"/>
    <p:sldId id="1233" r:id="rId40"/>
    <p:sldId id="1289" r:id="rId41"/>
    <p:sldId id="1290" r:id="rId42"/>
    <p:sldId id="1333" r:id="rId43"/>
    <p:sldId id="1234" r:id="rId44"/>
  </p:sldIdLst>
  <p:sldSz cx="9144000" cy="6858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C431"/>
    <a:srgbClr val="FFFF00"/>
    <a:srgbClr val="CC0000"/>
    <a:srgbClr val="006633"/>
    <a:srgbClr val="CBECDE"/>
    <a:srgbClr val="E7F6EF"/>
    <a:srgbClr val="FC6204"/>
    <a:srgbClr val="000000"/>
    <a:srgbClr val="FF33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1" autoAdjust="0"/>
  </p:normalViewPr>
  <p:slideViewPr>
    <p:cSldViewPr>
      <p:cViewPr varScale="1">
        <p:scale>
          <a:sx n="66" d="100"/>
          <a:sy n="66" d="100"/>
        </p:scale>
        <p:origin x="144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312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Ana%20Am&#233;lia\Documents\TADI2020\aulas\quartis%20e%20box-plot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 dir="row">Planilha5!$B$7:$Z$7</cx:f>
        <cx:lvl ptCount="25" formatCode="Geral">
          <cx:pt idx="0">2200</cx:pt>
          <cx:pt idx="1">2200</cx:pt>
          <cx:pt idx="2">2200</cx:pt>
          <cx:pt idx="3">2200</cx:pt>
          <cx:pt idx="4">2300</cx:pt>
          <cx:pt idx="5">2300</cx:pt>
          <cx:pt idx="6">2400</cx:pt>
          <cx:pt idx="7">2400</cx:pt>
          <cx:pt idx="8">2400</cx:pt>
          <cx:pt idx="9">2400</cx:pt>
          <cx:pt idx="10">2500</cx:pt>
          <cx:pt idx="11">2500</cx:pt>
          <cx:pt idx="12">2600</cx:pt>
          <cx:pt idx="13">2600</cx:pt>
          <cx:pt idx="14">2600</cx:pt>
          <cx:pt idx="15">2700</cx:pt>
          <cx:pt idx="16">2700</cx:pt>
          <cx:pt idx="17">2800</cx:pt>
          <cx:pt idx="18">3500</cx:pt>
          <cx:pt idx="19">3600</cx:pt>
          <cx:pt idx="20">3600</cx:pt>
          <cx:pt idx="21">4000</cx:pt>
          <cx:pt idx="22">4200</cx:pt>
          <cx:pt idx="23">4400</cx:pt>
          <cx:pt idx="24">5400</cx:pt>
        </cx:lvl>
      </cx:numDim>
    </cx:data>
  </cx:chartData>
  <cx:chart>
    <cx:title pos="t" align="ctr" overlay="0">
      <cx:tx>
        <cx:txData>
          <cx:v>Boxplot dos salários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pt-BR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Boxplot dos salários</a:t>
          </a:r>
        </a:p>
      </cx:txPr>
    </cx:title>
    <cx:plotArea>
      <cx:plotAreaRegion>
        <cx:series layoutId="boxWhisker" uniqueId="{CA821D6F-305E-4EBD-9AA6-A49B55E5581A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 hidden="1">
        <cx:catScaling gapWidth="1.15999997"/>
        <cx:tickLabels/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200"/>
            </a:pPr>
            <a:endParaRPr lang="pt-BR" sz="12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txPr>
      </cx:axis>
    </cx:plotArea>
  </cx:chart>
  <cx:spPr>
    <a:ln w="25400">
      <a:solidFill>
        <a:schemeClr val="tx1"/>
      </a:solidFill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18108-5F09-4D15-8431-90EFEE9E44BF}" type="datetimeFigureOut">
              <a:rPr lang="pt-BR" smtClean="0"/>
              <a:t>24/09/2022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FF23E-1419-4D78-ACEC-C5B83CA4F9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75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48" tIns="49524" rIns="99048" bIns="49524" anchor="ctr"/>
          <a:lstStyle/>
          <a:p>
            <a:pPr defTabSz="487363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sz="2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2629" y="0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6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60087"/>
            <a:ext cx="5205846" cy="46045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2629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D46F682-E796-4A8F-96FF-E10037EDA21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72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4022629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88" tIns="50694" rIns="97488" bIns="50694" anchor="b"/>
          <a:lstStyle/>
          <a:p>
            <a:pPr algn="r" defTabSz="487363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</a:pPr>
            <a:fld id="{47ED0984-D0FC-4287-986C-25B7E7436891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 defTabSz="487363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90600" algn="l"/>
                  <a:tab pos="1981200" algn="l"/>
                  <a:tab pos="2971800" algn="l"/>
                  <a:tab pos="3962400" algn="l"/>
                  <a:tab pos="4953000" algn="l"/>
                  <a:tab pos="5943600" algn="l"/>
                  <a:tab pos="6932613" algn="l"/>
                  <a:tab pos="7923213" algn="l"/>
                  <a:tab pos="8913813" algn="l"/>
                  <a:tab pos="9904413" algn="l"/>
                  <a:tab pos="10895013" algn="l"/>
                </a:tabLst>
              </a:pPr>
              <a:t>4</a:t>
            </a:fld>
            <a:endParaRPr lang="en-GB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7"/>
            <a:ext cx="5207386" cy="4609637"/>
          </a:xfrm>
          <a:noFill/>
          <a:ln/>
        </p:spPr>
        <p:txBody>
          <a:bodyPr wrap="none" anchor="ctr"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91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D46F682-E796-4A8F-96FF-E10037EDA215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0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8E723-51D5-49D5-9922-D0FF1C21699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BD89-D12F-4AA3-8A36-4CCFFEFA40C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75151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75151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38C78-D017-4BA0-9194-DE8F353B619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6613" y="1981200"/>
            <a:ext cx="3810000" cy="203993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6613" y="4173538"/>
            <a:ext cx="3810000" cy="20415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84EE8-F86F-43A4-B326-FB9427DAA66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partes pequenas de conteúd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08413" cy="203993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85800" y="4173538"/>
            <a:ext cx="3808413" cy="20415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3"/>
          </p:nvPr>
        </p:nvSpPr>
        <p:spPr>
          <a:xfrm>
            <a:off x="4646613" y="1981200"/>
            <a:ext cx="3810000" cy="42338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403E1-99A7-4826-83A4-3CC82E5BC48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7B3E1-3F85-409B-93F4-D15FD17978E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605-33C4-46E7-9202-E37CC04BCD6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C0C9-9D66-4AA6-A72E-08BF18E954D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95325-982F-4B8C-86E9-9B3BE7B6639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ADDE-6852-4954-9857-9F29AF93A42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1AB8-F2A2-420E-97CA-942881FD2A8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52F7-80B6-42B0-9DD7-80FDBDEDDED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A867-EED8-4DDE-9B53-DE566646A0C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título de texto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em estrutura de tópicos</a:t>
            </a:r>
          </a:p>
          <a:p>
            <a:pPr lvl="1"/>
            <a:r>
              <a:rPr lang="en-GB"/>
              <a:t>Segundo Nível da Estrutura de Tópicos</a:t>
            </a:r>
          </a:p>
          <a:p>
            <a:pPr lvl="2"/>
            <a:r>
              <a:rPr lang="en-GB"/>
              <a:t>Terceiro Nível da Estrutura de Tópicos</a:t>
            </a:r>
          </a:p>
          <a:p>
            <a:pPr lvl="3"/>
            <a:r>
              <a:rPr lang="en-GB"/>
              <a:t>Quarto Nível da Estrutura de Tópicos</a:t>
            </a:r>
          </a:p>
          <a:p>
            <a:pPr lvl="4"/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A716379-28CE-45D0-80C1-7C6D7790F92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  <p:sldLayoutId id="2147483686" r:id="rId13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/>
            </a:pPr>
            <a:br>
              <a:rPr lang="pt-BR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pt-BR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BR" sz="2800" b="0" dirty="0">
                <a:solidFill>
                  <a:srgbClr val="0066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MQA2022</a:t>
            </a:r>
            <a:br>
              <a:rPr lang="pt-BR" sz="2800" b="0" dirty="0">
                <a:solidFill>
                  <a:srgbClr val="0066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BR" sz="2800" b="0" dirty="0">
                <a:solidFill>
                  <a:srgbClr val="0066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Medidas de Posição e Box-</a:t>
            </a:r>
            <a:r>
              <a:rPr lang="pt-BR" sz="2800" b="0" dirty="0" err="1">
                <a:solidFill>
                  <a:srgbClr val="0066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Plot</a:t>
            </a:r>
            <a:br>
              <a:rPr lang="pt-BR" sz="2800" b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pt-BR" sz="2800" b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BR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BD0C05-45A1-4A03-8A23-84EBB2566C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sz="2400" b="0" dirty="0">
                <a:solidFill>
                  <a:srgbClr val="006633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Professora Ana Amélia Benedito Silva</a:t>
            </a:r>
          </a:p>
          <a:p>
            <a:pPr algn="ctr"/>
            <a:r>
              <a:rPr lang="pt-BR" sz="2400" b="0" dirty="0">
                <a:solidFill>
                  <a:srgbClr val="006633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aamelia@usp.br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67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033A6A0-3BB5-4FFF-B3DA-73FBA1F3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0813" cy="1433513"/>
          </a:xfrm>
        </p:spPr>
        <p:txBody>
          <a:bodyPr/>
          <a:lstStyle/>
          <a:p>
            <a:r>
              <a:rPr lang="en-GB" sz="3200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Quartil</a:t>
            </a: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ED65C55-CD0A-4B2A-9014-C7C471D10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66" y="1345095"/>
            <a:ext cx="9151866" cy="503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5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85800" y="1"/>
            <a:ext cx="7770813" cy="10715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err="1"/>
              <a:t>Quartis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43042" y="4467533"/>
            <a:ext cx="6143668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Posição do Q</a:t>
            </a:r>
            <a:r>
              <a:rPr lang="pt-BR" sz="2400" baseline="-25000" dirty="0"/>
              <a:t>1</a:t>
            </a:r>
            <a:r>
              <a:rPr lang="pt-BR" sz="2400" dirty="0"/>
              <a:t> (1º quartil)     = ¼ (n+1) </a:t>
            </a:r>
          </a:p>
        </p:txBody>
      </p:sp>
      <p:pic>
        <p:nvPicPr>
          <p:cNvPr id="5120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549" y="1428736"/>
            <a:ext cx="830697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85800" y="1"/>
            <a:ext cx="7770813" cy="10715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err="1"/>
              <a:t>Quartis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357290" y="4500570"/>
            <a:ext cx="6143668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Posição do Q</a:t>
            </a:r>
            <a:r>
              <a:rPr lang="pt-BR" sz="2400" baseline="-25000" dirty="0"/>
              <a:t>2</a:t>
            </a:r>
            <a:r>
              <a:rPr lang="pt-BR" sz="2400" dirty="0"/>
              <a:t> (2º quartil)     = ½ (n+1)</a:t>
            </a:r>
          </a:p>
        </p:txBody>
      </p:sp>
      <p:pic>
        <p:nvPicPr>
          <p:cNvPr id="515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437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85800" y="1"/>
            <a:ext cx="7770813" cy="10715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err="1">
                <a:effectLst/>
              </a:rPr>
              <a:t>Quartis</a:t>
            </a:r>
            <a:endParaRPr lang="pt-BR" dirty="0">
              <a:effectLst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728" y="4110343"/>
            <a:ext cx="6143668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Posição do Q</a:t>
            </a:r>
            <a:r>
              <a:rPr lang="pt-BR" sz="2400" baseline="-25000" dirty="0"/>
              <a:t>3</a:t>
            </a:r>
            <a:r>
              <a:rPr lang="pt-BR" sz="2400" dirty="0"/>
              <a:t> (3º quartil)     = ¾.(n+1)</a:t>
            </a:r>
          </a:p>
        </p:txBody>
      </p:sp>
      <p:pic>
        <p:nvPicPr>
          <p:cNvPr id="516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1142984"/>
            <a:ext cx="68770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22275" y="7620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320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0812" cy="1433512"/>
          </a:xfrm>
        </p:spPr>
        <p:txBody>
          <a:bodyPr/>
          <a:lstStyle/>
          <a:p>
            <a:pPr>
              <a:defRPr/>
            </a:pPr>
            <a:r>
              <a:rPr lang="pt-BR" sz="3600" b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</a:t>
            </a:r>
            <a:br>
              <a:rPr lang="pt-BR" sz="3200" dirty="0"/>
            </a:br>
            <a:r>
              <a:rPr lang="pt-BR" sz="3200" dirty="0"/>
              <a:t>Quartis: posição e valor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233863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pt-BR" sz="2400" dirty="0"/>
              <a:t>			</a:t>
            </a:r>
            <a:r>
              <a:rPr lang="pt-BR" sz="2400" dirty="0">
                <a:solidFill>
                  <a:schemeClr val="tx1"/>
                </a:solidFill>
              </a:rPr>
              <a:t>9  10  17  29  31  53  55  122  129  140  336 </a:t>
            </a:r>
            <a:r>
              <a:rPr lang="pt-BR" sz="2400" dirty="0"/>
              <a:t>		</a:t>
            </a:r>
            <a:r>
              <a:rPr lang="en-GB" sz="2400" dirty="0">
                <a:sym typeface="Wingdings" pitchFamily="2" charset="2"/>
              </a:rPr>
              <a:t> </a:t>
            </a:r>
            <a:r>
              <a:rPr lang="en-GB" sz="2400" b="0" dirty="0">
                <a:sym typeface="Wingdings" pitchFamily="2" charset="2"/>
              </a:rPr>
              <a:t>n=11</a:t>
            </a:r>
          </a:p>
          <a:p>
            <a:pPr>
              <a:buFont typeface="Times New Roman" pitchFamily="18" charset="0"/>
              <a:buNone/>
            </a:pPr>
            <a:endParaRPr lang="pt-BR" sz="2400" dirty="0"/>
          </a:p>
          <a:p>
            <a:pPr>
              <a:lnSpc>
                <a:spcPct val="100000"/>
              </a:lnSpc>
              <a:spcBef>
                <a:spcPct val="50000"/>
              </a:spcBef>
              <a:buFont typeface="Times New Roman" pitchFamily="18" charset="0"/>
              <a:buNone/>
            </a:pPr>
            <a:r>
              <a:rPr lang="en-GB" sz="2400" dirty="0"/>
              <a:t>	</a:t>
            </a:r>
            <a:r>
              <a:rPr lang="en-GB" sz="2400" dirty="0">
                <a:sym typeface="Wingdings" pitchFamily="2" charset="2"/>
              </a:rPr>
              <a:t> 						</a:t>
            </a:r>
            <a:endParaRPr lang="pt-BR" sz="2400" dirty="0"/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34925" y="1771650"/>
            <a:ext cx="9144000" cy="7207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428860" y="3571876"/>
            <a:ext cx="428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Onde ficam os quartis ?</a:t>
            </a:r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Qual o valor dos quartis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22275" y="7620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320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0812" cy="1433512"/>
          </a:xfrm>
        </p:spPr>
        <p:txBody>
          <a:bodyPr/>
          <a:lstStyle/>
          <a:p>
            <a:pPr>
              <a:defRPr/>
            </a:pPr>
            <a:r>
              <a:rPr lang="pt-BR" sz="4400" b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</a:t>
            </a:r>
            <a:r>
              <a:rPr lang="pt-BR" sz="4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/>
              <a:t>Cálculo</a:t>
            </a:r>
            <a:r>
              <a:rPr lang="pt-BR" b="0" dirty="0"/>
              <a:t> </a:t>
            </a:r>
            <a:r>
              <a:rPr lang="pt-BR" dirty="0"/>
              <a:t>dos</a:t>
            </a:r>
            <a:r>
              <a:rPr lang="pt-BR" b="0" dirty="0"/>
              <a:t> </a:t>
            </a:r>
            <a:r>
              <a:rPr lang="pt-BR" dirty="0"/>
              <a:t>quartis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233863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pt-BR" sz="2400" dirty="0"/>
              <a:t>		9  10  </a:t>
            </a:r>
            <a:r>
              <a:rPr lang="pt-BR" sz="2400" dirty="0">
                <a:solidFill>
                  <a:srgbClr val="0EC431"/>
                </a:solidFill>
              </a:rPr>
              <a:t>17</a:t>
            </a:r>
            <a:r>
              <a:rPr lang="pt-BR" sz="2400" dirty="0"/>
              <a:t>  29  31  </a:t>
            </a:r>
            <a:r>
              <a:rPr lang="pt-BR" sz="2400" dirty="0">
                <a:solidFill>
                  <a:srgbClr val="0EC431"/>
                </a:solidFill>
              </a:rPr>
              <a:t>53</a:t>
            </a:r>
            <a:r>
              <a:rPr lang="pt-BR" sz="2400" dirty="0"/>
              <a:t>  55  122  </a:t>
            </a:r>
            <a:r>
              <a:rPr lang="pt-BR" sz="2400" dirty="0">
                <a:solidFill>
                  <a:srgbClr val="0EC431"/>
                </a:solidFill>
              </a:rPr>
              <a:t>129</a:t>
            </a:r>
            <a:r>
              <a:rPr lang="pt-BR" sz="2400" dirty="0"/>
              <a:t>  140  336 		</a:t>
            </a:r>
            <a:r>
              <a:rPr lang="en-GB" sz="2400" dirty="0">
                <a:sym typeface="Wingdings" pitchFamily="2" charset="2"/>
              </a:rPr>
              <a:t> n=11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None/>
            </a:pPr>
            <a:endParaRPr lang="pt-BR" sz="2400" dirty="0"/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34925" y="1771650"/>
            <a:ext cx="9144000" cy="7207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85720" y="307181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Posição do Q1 = ¼ (11+1) = 3ª posição  				</a:t>
            </a:r>
            <a:r>
              <a:rPr lang="pt-BR" sz="2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Q1 = 17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Posição do Q2 = ½ (11+1) = 6ª posição  				</a:t>
            </a:r>
            <a:r>
              <a:rPr lang="pt-BR" sz="2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Q2 = 53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Posição do Q3 = ¾ (11+1) = 9ª posição  				</a:t>
            </a:r>
            <a:r>
              <a:rPr lang="pt-BR" sz="2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Q3 = 129</a:t>
            </a:r>
          </a:p>
        </p:txBody>
      </p:sp>
    </p:spTree>
    <p:extLst>
      <p:ext uri="{BB962C8B-B14F-4D97-AF65-F5344CB8AC3E}">
        <p14:creationId xmlns:p14="http://schemas.microsoft.com/office/powerpoint/2010/main" val="119994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4"/>
          <p:cNvSpPr txBox="1">
            <a:spLocks noChangeArrowheads="1"/>
          </p:cNvSpPr>
          <p:nvPr/>
        </p:nvSpPr>
        <p:spPr bwMode="auto">
          <a:xfrm>
            <a:off x="422275" y="7620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3200"/>
          </a:p>
        </p:txBody>
      </p:sp>
      <p:sp>
        <p:nvSpPr>
          <p:cNvPr id="239638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0813" cy="1433512"/>
          </a:xfrm>
        </p:spPr>
        <p:txBody>
          <a:bodyPr/>
          <a:lstStyle/>
          <a:p>
            <a:pPr>
              <a:defRPr/>
            </a:pPr>
            <a:r>
              <a:rPr lang="pt-BR" sz="4400" b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</a:t>
            </a:r>
            <a:r>
              <a:rPr lang="pt-BR" sz="4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4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/>
              <a:t>Cálculo</a:t>
            </a:r>
            <a:r>
              <a:rPr lang="pt-BR" b="0" dirty="0"/>
              <a:t> </a:t>
            </a:r>
            <a:r>
              <a:rPr lang="pt-BR" dirty="0"/>
              <a:t>dos</a:t>
            </a:r>
            <a:r>
              <a:rPr lang="pt-BR" b="0" dirty="0"/>
              <a:t> </a:t>
            </a:r>
            <a:r>
              <a:rPr lang="pt-BR" dirty="0"/>
              <a:t>quartis</a:t>
            </a:r>
          </a:p>
        </p:txBody>
      </p:sp>
      <p:sp>
        <p:nvSpPr>
          <p:cNvPr id="51204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180975" y="2074863"/>
            <a:ext cx="9144000" cy="4233862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pt-BR" sz="2400" dirty="0"/>
              <a:t>			10  19  20  21  25  30  31  33  37  61  77  88	91	</a:t>
            </a:r>
            <a:r>
              <a:rPr lang="en-GB" sz="2400" dirty="0">
                <a:sym typeface="Wingdings" pitchFamily="2" charset="2"/>
              </a:rPr>
              <a:t> </a:t>
            </a:r>
            <a:r>
              <a:rPr lang="en-GB" sz="2400" b="0" dirty="0">
                <a:sym typeface="Wingdings" pitchFamily="2" charset="2"/>
              </a:rPr>
              <a:t>n=13</a:t>
            </a:r>
          </a:p>
          <a:p>
            <a:pPr>
              <a:buFont typeface="Times New Roman" pitchFamily="18" charset="0"/>
              <a:buNone/>
            </a:pPr>
            <a:endParaRPr lang="pt-BR" sz="2400" dirty="0"/>
          </a:p>
          <a:p>
            <a:pPr>
              <a:buNone/>
            </a:pPr>
            <a:r>
              <a:rPr lang="en-GB" sz="2400" dirty="0">
                <a:sym typeface="Wingdings" pitchFamily="2" charset="2"/>
              </a:rPr>
              <a:t>						</a:t>
            </a:r>
          </a:p>
          <a:p>
            <a:pPr>
              <a:buNone/>
            </a:pPr>
            <a:endParaRPr lang="en-GB" sz="2400" baseline="-25000" dirty="0"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dirty="0"/>
              <a:t>	</a:t>
            </a:r>
            <a:r>
              <a:rPr lang="en-GB" sz="2400" dirty="0">
                <a:sym typeface="Wingdings" pitchFamily="2" charset="2"/>
              </a:rPr>
              <a:t>					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Times New Roman" pitchFamily="18" charset="0"/>
              <a:buNone/>
            </a:pPr>
            <a:endParaRPr lang="pt-BR" sz="2400" dirty="0"/>
          </a:p>
        </p:txBody>
      </p:sp>
      <p:sp>
        <p:nvSpPr>
          <p:cNvPr id="51205" name="Rectangle 25"/>
          <p:cNvSpPr>
            <a:spLocks noChangeArrowheads="1"/>
          </p:cNvSpPr>
          <p:nvPr/>
        </p:nvSpPr>
        <p:spPr bwMode="auto">
          <a:xfrm>
            <a:off x="468313" y="1917700"/>
            <a:ext cx="8567737" cy="6477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428860" y="3571876"/>
            <a:ext cx="428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Onde ficam os quartis?</a:t>
            </a:r>
          </a:p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Qual os seus valores?</a:t>
            </a:r>
          </a:p>
        </p:txBody>
      </p:sp>
    </p:spTree>
    <p:extLst>
      <p:ext uri="{BB962C8B-B14F-4D97-AF65-F5344CB8AC3E}">
        <p14:creationId xmlns:p14="http://schemas.microsoft.com/office/powerpoint/2010/main" val="4269279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4"/>
          <p:cNvSpPr txBox="1">
            <a:spLocks noChangeArrowheads="1"/>
          </p:cNvSpPr>
          <p:nvPr/>
        </p:nvSpPr>
        <p:spPr bwMode="auto">
          <a:xfrm>
            <a:off x="422275" y="7620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3200"/>
          </a:p>
        </p:txBody>
      </p:sp>
      <p:sp>
        <p:nvSpPr>
          <p:cNvPr id="239638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0813" cy="1433512"/>
          </a:xfrm>
        </p:spPr>
        <p:txBody>
          <a:bodyPr/>
          <a:lstStyle/>
          <a:p>
            <a:pPr>
              <a:defRPr/>
            </a:pPr>
            <a:r>
              <a:rPr lang="pt-BR" sz="4400" b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</a:t>
            </a:r>
            <a:r>
              <a:rPr lang="pt-BR" sz="4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/>
              <a:t>Cálculo</a:t>
            </a:r>
            <a:r>
              <a:rPr lang="pt-BR" b="0" dirty="0"/>
              <a:t> </a:t>
            </a:r>
            <a:r>
              <a:rPr lang="pt-BR" dirty="0"/>
              <a:t>dos</a:t>
            </a:r>
            <a:r>
              <a:rPr lang="pt-BR" b="0" dirty="0"/>
              <a:t> </a:t>
            </a:r>
            <a:r>
              <a:rPr lang="pt-BR" dirty="0"/>
              <a:t>quartis</a:t>
            </a:r>
          </a:p>
        </p:txBody>
      </p:sp>
      <p:sp>
        <p:nvSpPr>
          <p:cNvPr id="51204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2074863"/>
            <a:ext cx="9324975" cy="4233862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pt-BR" sz="2400" dirty="0"/>
              <a:t>			10  19  </a:t>
            </a:r>
            <a:r>
              <a:rPr lang="pt-BR" sz="2400" dirty="0">
                <a:solidFill>
                  <a:srgbClr val="0EC431"/>
                </a:solidFill>
              </a:rPr>
              <a:t>20  21  </a:t>
            </a:r>
            <a:r>
              <a:rPr lang="pt-BR" sz="2400" dirty="0"/>
              <a:t>25  30  </a:t>
            </a:r>
            <a:r>
              <a:rPr lang="pt-BR" sz="2400" dirty="0">
                <a:solidFill>
                  <a:srgbClr val="0EC431"/>
                </a:solidFill>
              </a:rPr>
              <a:t>31</a:t>
            </a:r>
            <a:r>
              <a:rPr lang="pt-BR" sz="2400" dirty="0"/>
              <a:t>  33  37  </a:t>
            </a:r>
            <a:r>
              <a:rPr lang="pt-BR" sz="2400" dirty="0">
                <a:solidFill>
                  <a:srgbClr val="0EC431"/>
                </a:solidFill>
              </a:rPr>
              <a:t>61  77  </a:t>
            </a:r>
            <a:r>
              <a:rPr lang="pt-BR" sz="2400" dirty="0"/>
              <a:t>88	91	</a:t>
            </a:r>
            <a:r>
              <a:rPr lang="en-GB" sz="2400" dirty="0">
                <a:sym typeface="Wingdings" pitchFamily="2" charset="2"/>
              </a:rPr>
              <a:t> </a:t>
            </a:r>
            <a:r>
              <a:rPr lang="en-GB" sz="2400" b="0" dirty="0">
                <a:sym typeface="Wingdings" pitchFamily="2" charset="2"/>
              </a:rPr>
              <a:t>n=13</a:t>
            </a:r>
          </a:p>
          <a:p>
            <a:pPr>
              <a:buFont typeface="Times New Roman" pitchFamily="18" charset="0"/>
              <a:buNone/>
            </a:pPr>
            <a:endParaRPr lang="pt-BR" sz="2400" dirty="0"/>
          </a:p>
          <a:p>
            <a:pPr>
              <a:buNone/>
            </a:pPr>
            <a:endParaRPr lang="en-GB" sz="2400" dirty="0">
              <a:sym typeface="Wingdings" pitchFamily="2" charset="2"/>
            </a:endParaRPr>
          </a:p>
          <a:p>
            <a:pPr>
              <a:buNone/>
            </a:pPr>
            <a:endParaRPr lang="en-GB" sz="2400" baseline="-25000" dirty="0"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dirty="0"/>
              <a:t>	</a:t>
            </a:r>
            <a:r>
              <a:rPr lang="en-GB" sz="2400" dirty="0">
                <a:sym typeface="Wingdings" pitchFamily="2" charset="2"/>
              </a:rPr>
              <a:t>					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Times New Roman" pitchFamily="18" charset="0"/>
              <a:buNone/>
            </a:pPr>
            <a:endParaRPr lang="pt-BR" sz="2400" dirty="0"/>
          </a:p>
        </p:txBody>
      </p:sp>
      <p:sp>
        <p:nvSpPr>
          <p:cNvPr id="51205" name="Rectangle 25"/>
          <p:cNvSpPr>
            <a:spLocks noChangeArrowheads="1"/>
          </p:cNvSpPr>
          <p:nvPr/>
        </p:nvSpPr>
        <p:spPr bwMode="auto">
          <a:xfrm>
            <a:off x="361981" y="1845196"/>
            <a:ext cx="8567737" cy="6477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759510" y="2780928"/>
            <a:ext cx="56928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Posição do Q1 = ¼ (13+1) = 3,5ª posição   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Q1 = 20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+ 0,5*(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21-20)</a:t>
            </a:r>
          </a:p>
          <a:p>
            <a:r>
              <a:rPr lang="pt-BR" sz="2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Q1= 20,5                      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Posição do Q2 = ½ (13+1) = 7ª   posição</a:t>
            </a:r>
          </a:p>
          <a:p>
            <a:r>
              <a:rPr lang="pt-BR" sz="2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Q2 = 31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Posição do Q3 = ¾ (13+1) = 10,5ª posição  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Q3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= 61+0,5*(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77-61) </a:t>
            </a:r>
          </a:p>
          <a:p>
            <a:r>
              <a:rPr lang="pt-BR" sz="2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Q3 = 69</a:t>
            </a:r>
          </a:p>
        </p:txBody>
      </p:sp>
    </p:spTree>
    <p:extLst>
      <p:ext uri="{BB962C8B-B14F-4D97-AF65-F5344CB8AC3E}">
        <p14:creationId xmlns:p14="http://schemas.microsoft.com/office/powerpoint/2010/main" val="2588287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7"/>
          <p:cNvGraphicFramePr>
            <a:graphicFrameLocks/>
          </p:cNvGraphicFramePr>
          <p:nvPr/>
        </p:nvGraphicFramePr>
        <p:xfrm>
          <a:off x="539552" y="4509120"/>
          <a:ext cx="7846635" cy="663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663317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7"/>
          <p:cNvGraphicFramePr>
            <a:graphicFrameLocks/>
          </p:cNvGraphicFramePr>
          <p:nvPr/>
        </p:nvGraphicFramePr>
        <p:xfrm>
          <a:off x="539552" y="2708920"/>
          <a:ext cx="7846635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31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555776" y="386104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colocando em ordem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DDFE2685-BF11-BE13-6999-CB0E684EA0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1520" y="481205"/>
            <a:ext cx="8205093" cy="139820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pt-BR" sz="2800" b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Exercício</a:t>
            </a:r>
            <a:r>
              <a:rPr lang="pt-BR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Os dados abaixo referem-se aos salários (milhares de R$/mês) de 15 pessoas com curso superior.</a:t>
            </a:r>
          </a:p>
          <a:p>
            <a:pPr algn="just">
              <a:lnSpc>
                <a:spcPct val="150000"/>
              </a:lnSpc>
            </a:pPr>
            <a:r>
              <a:rPr lang="pt-BR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Obtenha os quartis deste conjunto de dados. </a:t>
            </a:r>
          </a:p>
        </p:txBody>
      </p:sp>
    </p:spTree>
    <p:extLst>
      <p:ext uri="{BB962C8B-B14F-4D97-AF65-F5344CB8AC3E}">
        <p14:creationId xmlns:p14="http://schemas.microsoft.com/office/powerpoint/2010/main" val="3359299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199960" y="3212976"/>
            <a:ext cx="16412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8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992048" y="3212976"/>
            <a:ext cx="16412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9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6588224" y="3212976"/>
            <a:ext cx="32701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10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7360200" y="3212976"/>
            <a:ext cx="30514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11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2576898" y="2852936"/>
            <a:ext cx="194902" cy="204788"/>
          </a:xfrm>
          <a:prstGeom prst="ellipse">
            <a:avLst/>
          </a:prstGeom>
          <a:solidFill>
            <a:srgbClr val="0EC431">
              <a:alpha val="42000"/>
            </a:srgbClr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251520" y="548680"/>
            <a:ext cx="8280920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  <a:t>Gráfico de pontos dos salários das 15 pessoas com curso superior (milhares de R$/mês):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2" name="Espaço Reservado para Conteúdo 7"/>
          <p:cNvGraphicFramePr>
            <a:graphicFrameLocks/>
          </p:cNvGraphicFramePr>
          <p:nvPr/>
        </p:nvGraphicFramePr>
        <p:xfrm>
          <a:off x="251520" y="5871584"/>
          <a:ext cx="8280915" cy="375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5" name="Conector reto 54"/>
          <p:cNvCxnSpPr/>
          <p:nvPr/>
        </p:nvCxnSpPr>
        <p:spPr bwMode="auto">
          <a:xfrm>
            <a:off x="8028384" y="3069655"/>
            <a:ext cx="0" cy="215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418" y="2420886"/>
            <a:ext cx="7671521" cy="1146175"/>
            <a:chOff x="432" y="2352"/>
            <a:chExt cx="5235" cy="722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auto">
            <a:xfrm>
              <a:off x="483" y="2822"/>
              <a:ext cx="5184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686" y="2622"/>
              <a:ext cx="133" cy="129"/>
            </a:xfrm>
            <a:prstGeom prst="ellipse">
              <a:avLst/>
            </a:prstGeom>
            <a:solidFill>
              <a:srgbClr val="E4E4E4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1834" y="2622"/>
              <a:ext cx="134" cy="129"/>
            </a:xfrm>
            <a:prstGeom prst="ellipse">
              <a:avLst/>
            </a:prstGeom>
            <a:solidFill>
              <a:srgbClr val="E4E4E4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1686" y="2490"/>
              <a:ext cx="133" cy="129"/>
            </a:xfrm>
            <a:prstGeom prst="ellipse">
              <a:avLst/>
            </a:prstGeom>
            <a:solidFill>
              <a:srgbClr val="E4E4E4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686" y="2352"/>
              <a:ext cx="133" cy="129"/>
            </a:xfrm>
            <a:prstGeom prst="ellipse">
              <a:avLst/>
            </a:prstGeom>
            <a:solidFill>
              <a:srgbClr val="E4E4E4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834" y="2490"/>
              <a:ext cx="134" cy="129"/>
            </a:xfrm>
            <a:prstGeom prst="ellipse">
              <a:avLst/>
            </a:prstGeom>
            <a:solidFill>
              <a:srgbClr val="E4E4E4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2473" y="2622"/>
              <a:ext cx="134" cy="129"/>
            </a:xfrm>
            <a:prstGeom prst="ellipse">
              <a:avLst/>
            </a:prstGeom>
            <a:solidFill>
              <a:schemeClr val="bg1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noFill/>
                <a:effectLst/>
                <a:uLnTx/>
                <a:uFillTx/>
              </a:endParaRPr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2473" y="2490"/>
              <a:ext cx="134" cy="129"/>
            </a:xfrm>
            <a:prstGeom prst="ellipse">
              <a:avLst/>
            </a:prstGeom>
            <a:solidFill>
              <a:schemeClr val="bg1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2473" y="2352"/>
              <a:ext cx="134" cy="129"/>
            </a:xfrm>
            <a:prstGeom prst="ellipse">
              <a:avLst/>
            </a:prstGeom>
            <a:solidFill>
              <a:schemeClr val="bg1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2669" y="2622"/>
              <a:ext cx="134" cy="129"/>
            </a:xfrm>
            <a:prstGeom prst="ellipse">
              <a:avLst/>
            </a:prstGeom>
            <a:solidFill>
              <a:schemeClr val="bg1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2862" y="2622"/>
              <a:ext cx="134" cy="129"/>
            </a:xfrm>
            <a:prstGeom prst="ellipse">
              <a:avLst/>
            </a:prstGeom>
            <a:solidFill>
              <a:schemeClr val="bg1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3420" y="2614"/>
              <a:ext cx="134" cy="129"/>
            </a:xfrm>
            <a:prstGeom prst="ellipse">
              <a:avLst/>
            </a:prstGeom>
            <a:solidFill>
              <a:schemeClr val="bg1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5274" y="2622"/>
              <a:ext cx="133" cy="129"/>
            </a:xfrm>
            <a:prstGeom prst="ellipse">
              <a:avLst/>
            </a:prstGeom>
            <a:solidFill>
              <a:schemeClr val="bg1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432" y="2851"/>
              <a:ext cx="11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0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753" y="2851"/>
              <a:ext cx="1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195" y="2851"/>
              <a:ext cx="1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2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1673" y="2851"/>
              <a:ext cx="1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3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080" y="2851"/>
              <a:ext cx="1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4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2473" y="2851"/>
              <a:ext cx="1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5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2866" y="2851"/>
              <a:ext cx="1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6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3259" y="2851"/>
              <a:ext cx="1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7</a:t>
              </a:r>
              <a:endPara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14" y="2614"/>
              <a:ext cx="134" cy="129"/>
            </a:xfrm>
            <a:prstGeom prst="ellipse">
              <a:avLst/>
            </a:prstGeom>
            <a:solidFill>
              <a:srgbClr val="E4E4E4"/>
            </a:solidFill>
            <a:ln w="301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5BA0878-7C2B-B451-6FF2-E6CE70A42CD6}"/>
              </a:ext>
            </a:extLst>
          </p:cNvPr>
          <p:cNvSpPr txBox="1"/>
          <p:nvPr/>
        </p:nvSpPr>
        <p:spPr>
          <a:xfrm>
            <a:off x="275744" y="3952976"/>
            <a:ext cx="85350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Posição do Q1 = ¼ (15+1) = 4ª posição   	                Q</a:t>
            </a:r>
            <a:r>
              <a:rPr lang="pt-BR" sz="1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= 3000,00 reais</a:t>
            </a:r>
          </a:p>
          <a:p>
            <a:endParaRPr lang="pt-BR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Posição do Q2 = ½ (15+1) = 8ª   posição			Q</a:t>
            </a:r>
            <a:r>
              <a:rPr lang="pt-BR" sz="1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 = 3500,00 reais</a:t>
            </a:r>
          </a:p>
          <a:p>
            <a:endParaRPr lang="pt-BR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Posição do Q3 = ¾ (15+1) = 12ª posição			Q</a:t>
            </a:r>
            <a:r>
              <a:rPr lang="pt-BR" sz="18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 = 5500,00 reais</a:t>
            </a:r>
            <a:endParaRPr lang="pt-BR" dirty="0"/>
          </a:p>
        </p:txBody>
      </p:sp>
      <p:sp>
        <p:nvSpPr>
          <p:cNvPr id="4" name="Oval 6">
            <a:extLst>
              <a:ext uri="{FF2B5EF4-FFF2-40B4-BE49-F238E27FC236}">
                <a16:creationId xmlns:a16="http://schemas.microsoft.com/office/drawing/2014/main" id="{33357598-A1A7-FE1F-903D-2AE4A77BA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564" y="2864172"/>
            <a:ext cx="196367" cy="204788"/>
          </a:xfrm>
          <a:prstGeom prst="ellipse">
            <a:avLst/>
          </a:prstGeom>
          <a:solidFill>
            <a:srgbClr val="E4E4E4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0958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184" name="Object 1024"/>
          <p:cNvGraphicFramePr>
            <a:graphicFrameLocks noChangeAspect="1"/>
          </p:cNvGraphicFramePr>
          <p:nvPr/>
        </p:nvGraphicFramePr>
        <p:xfrm>
          <a:off x="871538" y="1901825"/>
          <a:ext cx="6999287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2" imgW="5609524" imgH="2943636" progId="PBrush">
                  <p:embed/>
                </p:oleObj>
              </mc:Choice>
              <mc:Fallback>
                <p:oleObj name="Imagem de bitmap" r:id="rId2" imgW="5609524" imgH="294363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901825"/>
                        <a:ext cx="6999287" cy="389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12975" y="765175"/>
            <a:ext cx="4408488" cy="5794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765175"/>
            <a:ext cx="6172200" cy="584200"/>
          </a:xfrm>
          <a:prstGeom prst="rect">
            <a:avLst/>
          </a:prstGeom>
          <a:solidFill>
            <a:srgbClr val="FFFF00"/>
          </a:solidFill>
          <a:ln w="12700" cap="sq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/>
              <a:t>Etapas da Analise Estatística</a:t>
            </a:r>
          </a:p>
        </p:txBody>
      </p:sp>
    </p:spTree>
    <p:extLst>
      <p:ext uri="{BB962C8B-B14F-4D97-AF65-F5344CB8AC3E}">
        <p14:creationId xmlns:p14="http://schemas.microsoft.com/office/powerpoint/2010/main" val="2016111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002194"/>
              </p:ext>
            </p:extLst>
          </p:nvPr>
        </p:nvGraphicFramePr>
        <p:xfrm>
          <a:off x="827584" y="2801456"/>
          <a:ext cx="727281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3568" y="618144"/>
            <a:ext cx="7272808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Exercício</a:t>
            </a:r>
            <a:r>
              <a:rPr lang="pt-BR" sz="2000" dirty="0"/>
              <a:t>: Os dados abaixo referem-se ao tempo de permanência em UTI de bebes nascidos prematuros (dias) .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Obtenha os quartis deste conjunto de dados. </a:t>
            </a:r>
          </a:p>
          <a:p>
            <a:pPr algn="just">
              <a:lnSpc>
                <a:spcPct val="150000"/>
              </a:lnSpc>
            </a:pPr>
            <a:r>
              <a:rPr lang="pt-BR" sz="2000" dirty="0" err="1"/>
              <a:t>Voce</a:t>
            </a:r>
            <a:r>
              <a:rPr lang="pt-BR" sz="2000" dirty="0"/>
              <a:t> diria que há algum </a:t>
            </a:r>
            <a:r>
              <a:rPr lang="pt-BR" sz="2000" dirty="0" err="1"/>
              <a:t>outlier</a:t>
            </a:r>
            <a:r>
              <a:rPr lang="pt-BR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676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4">
            <a:extLst>
              <a:ext uri="{FF2B5EF4-FFF2-40B4-BE49-F238E27FC236}">
                <a16:creationId xmlns:a16="http://schemas.microsoft.com/office/drawing/2014/main" id="{5A19D7A7-7ED1-4B85-9E98-4AB533D857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635814"/>
              </p:ext>
            </p:extLst>
          </p:nvPr>
        </p:nvGraphicFramePr>
        <p:xfrm>
          <a:off x="971600" y="404664"/>
          <a:ext cx="7416000" cy="2834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38225206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2388126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37457866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18172525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54362984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19188977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18064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18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21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21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25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27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29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30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31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32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32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4079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35º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36º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8261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223E3B9-DA8A-4972-8AB4-600700A1DC05}"/>
              </a:ext>
            </a:extLst>
          </p:cNvPr>
          <p:cNvSpPr txBox="1"/>
          <p:nvPr/>
        </p:nvSpPr>
        <p:spPr>
          <a:xfrm>
            <a:off x="1331640" y="3463636"/>
            <a:ext cx="6840760" cy="317009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n= 36</a:t>
            </a:r>
          </a:p>
          <a:p>
            <a:r>
              <a:rPr lang="pt-BR" sz="2000" dirty="0"/>
              <a:t>Posição do Q</a:t>
            </a:r>
            <a:r>
              <a:rPr lang="pt-BR" sz="2000" baseline="-25000" dirty="0"/>
              <a:t>1</a:t>
            </a:r>
            <a:r>
              <a:rPr lang="pt-BR" sz="2000" dirty="0"/>
              <a:t>= (n+1)/4= 37/4= 9,25º elemento</a:t>
            </a:r>
          </a:p>
          <a:p>
            <a:r>
              <a:rPr lang="pt-BR" sz="2000" dirty="0"/>
              <a:t>Q</a:t>
            </a:r>
            <a:r>
              <a:rPr lang="pt-BR" sz="2000" baseline="-25000" dirty="0"/>
              <a:t>1</a:t>
            </a:r>
            <a:r>
              <a:rPr lang="pt-BR" sz="2000" dirty="0"/>
              <a:t> = 30+0,25(31-30)= </a:t>
            </a:r>
            <a:r>
              <a:rPr lang="pt-BR" sz="2000" dirty="0">
                <a:highlight>
                  <a:srgbClr val="FFFF00"/>
                </a:highlight>
              </a:rPr>
              <a:t>30,25 dias</a:t>
            </a:r>
          </a:p>
          <a:p>
            <a:endParaRPr lang="pt-BR" sz="2000" dirty="0"/>
          </a:p>
          <a:p>
            <a:r>
              <a:rPr lang="pt-BR" sz="2000" dirty="0"/>
              <a:t>Posição do Q2= (n+1)/2 = 37/2 = 18,5º elemento</a:t>
            </a:r>
          </a:p>
          <a:p>
            <a:r>
              <a:rPr lang="pt-BR" sz="2000" dirty="0"/>
              <a:t>Q</a:t>
            </a:r>
            <a:r>
              <a:rPr lang="pt-BR" sz="2000" baseline="-25000" dirty="0"/>
              <a:t>2</a:t>
            </a:r>
            <a:r>
              <a:rPr lang="pt-BR" sz="2000" dirty="0"/>
              <a:t> = 41+0,5(42-41)= </a:t>
            </a:r>
            <a:r>
              <a:rPr lang="pt-BR" sz="2000" dirty="0">
                <a:highlight>
                  <a:srgbClr val="00FFFF"/>
                </a:highlight>
              </a:rPr>
              <a:t>41,5 dias</a:t>
            </a:r>
          </a:p>
          <a:p>
            <a:endParaRPr lang="pt-BR" sz="2000" dirty="0"/>
          </a:p>
          <a:p>
            <a:r>
              <a:rPr lang="pt-BR" sz="2000" dirty="0"/>
              <a:t>Posição do Q</a:t>
            </a:r>
            <a:r>
              <a:rPr lang="pt-BR" sz="2000" baseline="-25000" dirty="0"/>
              <a:t>3</a:t>
            </a:r>
            <a:r>
              <a:rPr lang="pt-BR" sz="2000" dirty="0"/>
              <a:t>= (n+</a:t>
            </a:r>
            <a:r>
              <a:rPr lang="pt-BR" sz="2000"/>
              <a:t>1)*(</a:t>
            </a:r>
            <a:r>
              <a:rPr lang="pt-BR" sz="2000" dirty="0"/>
              <a:t>3/4)= 27,75º elemento</a:t>
            </a:r>
          </a:p>
          <a:p>
            <a:r>
              <a:rPr lang="pt-BR" sz="2000" dirty="0"/>
              <a:t>Q</a:t>
            </a:r>
            <a:r>
              <a:rPr lang="pt-BR" sz="2000" baseline="-25000" dirty="0"/>
              <a:t>3 </a:t>
            </a:r>
            <a:r>
              <a:rPr lang="pt-BR" sz="2000" dirty="0"/>
              <a:t>= 48+0,75(50-48)= </a:t>
            </a:r>
            <a:r>
              <a:rPr lang="pt-BR" sz="2000" dirty="0">
                <a:highlight>
                  <a:srgbClr val="00FF00"/>
                </a:highlight>
              </a:rPr>
              <a:t>49,5 dias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92547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aixaDeTexto 4"/>
          <p:cNvSpPr txBox="1">
            <a:spLocks noChangeArrowheads="1"/>
          </p:cNvSpPr>
          <p:nvPr/>
        </p:nvSpPr>
        <p:spPr bwMode="auto">
          <a:xfrm>
            <a:off x="357188" y="260648"/>
            <a:ext cx="85725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pt-BR" sz="2400" u="sng" dirty="0"/>
              <a:t>Exercício:</a:t>
            </a:r>
          </a:p>
          <a:p>
            <a:pPr>
              <a:spcBef>
                <a:spcPct val="0"/>
              </a:spcBef>
            </a:pPr>
            <a:endParaRPr lang="pt-BR" sz="2400" dirty="0"/>
          </a:p>
          <a:p>
            <a:pPr>
              <a:spcBef>
                <a:spcPct val="0"/>
              </a:spcBef>
            </a:pPr>
            <a:r>
              <a:rPr lang="pt-BR" sz="2400" dirty="0"/>
              <a:t>Uma pesquisa foi realizada com o objetivo de verificar se o peso ao nascer está associado à ocorrência de óbito em bebês nascidos com problemas respiratórios. </a:t>
            </a:r>
          </a:p>
          <a:p>
            <a:pPr>
              <a:spcBef>
                <a:spcPct val="0"/>
              </a:spcBef>
            </a:pPr>
            <a:endParaRPr lang="pt-BR" sz="2400" dirty="0"/>
          </a:p>
          <a:p>
            <a:pPr>
              <a:spcBef>
                <a:spcPct val="0"/>
              </a:spcBef>
            </a:pPr>
            <a:r>
              <a:rPr lang="pt-BR" sz="2400" dirty="0"/>
              <a:t>Foram obtidos os pesos de 50 recém-nascidos, todos com problemas respiratórios, sendo que 23 sobreviveram e 27 morreram. </a:t>
            </a:r>
          </a:p>
          <a:p>
            <a:pPr>
              <a:spcBef>
                <a:spcPct val="0"/>
              </a:spcBef>
            </a:pPr>
            <a:endParaRPr lang="pt-BR" sz="2400" dirty="0"/>
          </a:p>
          <a:p>
            <a:pPr>
              <a:spcBef>
                <a:spcPct val="0"/>
              </a:spcBef>
            </a:pPr>
            <a:r>
              <a:rPr lang="pt-BR" sz="2400" dirty="0"/>
              <a:t>Qual foi a conclusão da pesquisa?</a:t>
            </a:r>
          </a:p>
        </p:txBody>
      </p:sp>
    </p:spTree>
    <p:extLst>
      <p:ext uri="{BB962C8B-B14F-4D97-AF65-F5344CB8AC3E}">
        <p14:creationId xmlns:p14="http://schemas.microsoft.com/office/powerpoint/2010/main" val="3485289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D689C60-5FAB-E127-5A6C-08DF4DF0A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52199"/>
              </p:ext>
            </p:extLst>
          </p:nvPr>
        </p:nvGraphicFramePr>
        <p:xfrm>
          <a:off x="2231740" y="44624"/>
          <a:ext cx="1062118" cy="66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118">
                  <a:extLst>
                    <a:ext uri="{9D8B030D-6E8A-4147-A177-3AD203B41FA5}">
                      <a16:colId xmlns:a16="http://schemas.microsoft.com/office/drawing/2014/main" val="8581861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1130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93947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1410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02763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1575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32485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1680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93764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1715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493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1720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3137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1760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7721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1930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1929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2015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4753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2040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2345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2090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7082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2200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7463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2400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804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2550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0891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2570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0089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2600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1333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2700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8047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2830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0655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2950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4466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3005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549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3160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73307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3400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5627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3640</a:t>
                      </a:r>
                      <a:endParaRPr lang="pt-BR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78435"/>
                  </a:ext>
                </a:extLst>
              </a:tr>
            </a:tbl>
          </a:graphicData>
        </a:graphic>
      </p:graphicFrame>
      <p:sp>
        <p:nvSpPr>
          <p:cNvPr id="4" name="Espaço Reservado para Conteúdo 5">
            <a:extLst>
              <a:ext uri="{FF2B5EF4-FFF2-40B4-BE49-F238E27FC236}">
                <a16:creationId xmlns:a16="http://schemas.microsoft.com/office/drawing/2014/main" id="{F2342F7B-819D-BF76-02B2-60EC84E9A703}"/>
              </a:ext>
            </a:extLst>
          </p:cNvPr>
          <p:cNvSpPr txBox="1">
            <a:spLocks/>
          </p:cNvSpPr>
          <p:nvPr/>
        </p:nvSpPr>
        <p:spPr>
          <a:xfrm>
            <a:off x="4355976" y="116632"/>
            <a:ext cx="2412268" cy="1368152"/>
          </a:xfrm>
          <a:prstGeom prst="rect">
            <a:avLst/>
          </a:prstGeom>
        </p:spPr>
        <p:txBody>
          <a:bodyPr anchor="t"/>
          <a:lstStyle/>
          <a:p>
            <a:pPr marL="341313" indent="-341313" algn="ctr" eaLnBrk="0" hangingPunct="0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2000" i="1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Peso dos recém  nascidos que morreram    (n=27)</a:t>
            </a:r>
            <a:endParaRPr lang="pt-BR" sz="200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5">
            <a:extLst>
              <a:ext uri="{FF2B5EF4-FFF2-40B4-BE49-F238E27FC236}">
                <a16:creationId xmlns:a16="http://schemas.microsoft.com/office/drawing/2014/main" id="{A6C61B4A-9122-14DE-48AD-55BB066FE508}"/>
              </a:ext>
            </a:extLst>
          </p:cNvPr>
          <p:cNvSpPr txBox="1">
            <a:spLocks/>
          </p:cNvSpPr>
          <p:nvPr/>
        </p:nvSpPr>
        <p:spPr>
          <a:xfrm>
            <a:off x="35496" y="44624"/>
            <a:ext cx="2124236" cy="1440160"/>
          </a:xfrm>
          <a:prstGeom prst="rect">
            <a:avLst/>
          </a:prstGeom>
        </p:spPr>
        <p:txBody>
          <a:bodyPr anchor="t"/>
          <a:lstStyle/>
          <a:p>
            <a:pPr marL="341313" indent="-341313" algn="ctr" eaLnBrk="0" hangingPunct="0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2000" i="1" kern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Peso dos recém  nascidos que sobreviveram (n=23)</a:t>
            </a:r>
            <a:endParaRPr lang="pt-BR" sz="2000" kern="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262DAF2-6204-672D-155B-A719EECDB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72658"/>
              </p:ext>
            </p:extLst>
          </p:nvPr>
        </p:nvGraphicFramePr>
        <p:xfrm>
          <a:off x="6876256" y="44624"/>
          <a:ext cx="1062118" cy="63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118">
                  <a:extLst>
                    <a:ext uri="{9D8B030D-6E8A-4147-A177-3AD203B41FA5}">
                      <a16:colId xmlns:a16="http://schemas.microsoft.com/office/drawing/2014/main" val="320870926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1030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1629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1050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381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1100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374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1175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16606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1185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8970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1225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6243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1230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57767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1262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92922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1295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7499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1300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9218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1310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2345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1500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416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1550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0040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1600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1957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1720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6213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1750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78253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1770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0464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1820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4057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1890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14016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1940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871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2200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778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2270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84396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5579215-16BC-6E37-63A5-B7A6616A5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90778"/>
              </p:ext>
            </p:extLst>
          </p:nvPr>
        </p:nvGraphicFramePr>
        <p:xfrm>
          <a:off x="8028384" y="44624"/>
          <a:ext cx="1062118" cy="63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118">
                  <a:extLst>
                    <a:ext uri="{9D8B030D-6E8A-4147-A177-3AD203B41FA5}">
                      <a16:colId xmlns:a16="http://schemas.microsoft.com/office/drawing/2014/main" val="24822534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2275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1548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2440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501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2500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47532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2560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3685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2730</a:t>
                      </a: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1941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6014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0805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74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17276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9149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85623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0534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53559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9153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8640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5206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6949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418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702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5353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8020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50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197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22275" y="7620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pt-BR" sz="320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0813" cy="1433512"/>
          </a:xfrm>
        </p:spPr>
        <p:txBody>
          <a:bodyPr/>
          <a:lstStyle/>
          <a:p>
            <a:pPr>
              <a:defRPr/>
            </a:pPr>
            <a:r>
              <a:rPr lang="pt-BR" dirty="0"/>
              <a:t>Cálculo</a:t>
            </a:r>
            <a:r>
              <a:rPr lang="pt-BR" b="0" dirty="0"/>
              <a:t> </a:t>
            </a:r>
            <a:r>
              <a:rPr lang="pt-BR" dirty="0"/>
              <a:t>dos</a:t>
            </a:r>
            <a:r>
              <a:rPr lang="pt-BR" b="0" dirty="0"/>
              <a:t> </a:t>
            </a:r>
            <a:r>
              <a:rPr lang="pt-BR" dirty="0" err="1"/>
              <a:t>quartis</a:t>
            </a:r>
            <a:endParaRPr lang="pt-BR" dirty="0"/>
          </a:p>
        </p:txBody>
      </p:sp>
      <p:sp>
        <p:nvSpPr>
          <p:cNvPr id="61444" name="Espaço Reservado para Conteúdo 5"/>
          <p:cNvSpPr>
            <a:spLocks noGrp="1"/>
          </p:cNvSpPr>
          <p:nvPr>
            <p:ph idx="1"/>
          </p:nvPr>
        </p:nvSpPr>
        <p:spPr>
          <a:xfrm>
            <a:off x="468312" y="1683594"/>
            <a:ext cx="7770813" cy="571500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pt-BR" b="0" i="1" dirty="0"/>
              <a:t>Grupo dos Recém-nascidos que sobreviveram</a:t>
            </a:r>
          </a:p>
          <a:p>
            <a:endParaRPr lang="pt-BR" b="0" dirty="0"/>
          </a:p>
        </p:txBody>
      </p:sp>
      <p:sp>
        <p:nvSpPr>
          <p:cNvPr id="61445" name="Retângulo 7"/>
          <p:cNvSpPr>
            <a:spLocks noChangeArrowheads="1"/>
          </p:cNvSpPr>
          <p:nvPr/>
        </p:nvSpPr>
        <p:spPr bwMode="auto">
          <a:xfrm>
            <a:off x="396875" y="2132856"/>
            <a:ext cx="8278813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Times New Roman" pitchFamily="18" charset="0"/>
              <a:buNone/>
            </a:pPr>
            <a:endParaRPr lang="en-GB" sz="2400" dirty="0">
              <a:solidFill>
                <a:srgbClr val="FF3300"/>
              </a:solidFill>
            </a:endParaRPr>
          </a:p>
          <a:p>
            <a:pPr>
              <a:buFont typeface="Times New Roman" pitchFamily="18" charset="0"/>
              <a:buNone/>
            </a:pPr>
            <a:r>
              <a:rPr lang="en-GB" sz="2400" b="1" dirty="0" err="1">
                <a:solidFill>
                  <a:srgbClr val="FF3300"/>
                </a:solidFill>
              </a:rPr>
              <a:t>Posição</a:t>
            </a:r>
            <a:r>
              <a:rPr lang="en-GB" sz="2400" b="1" dirty="0">
                <a:solidFill>
                  <a:srgbClr val="FF3300"/>
                </a:solidFill>
              </a:rPr>
              <a:t> </a:t>
            </a:r>
            <a:r>
              <a:rPr lang="en-GB" sz="2400" b="1" dirty="0">
                <a:solidFill>
                  <a:srgbClr val="FF3300"/>
                </a:solidFill>
                <a:cs typeface="Times New Roman" pitchFamily="18" charset="0"/>
              </a:rPr>
              <a:t>Q</a:t>
            </a:r>
            <a:r>
              <a:rPr lang="en-GB" sz="2400" b="1" baseline="-30000" dirty="0">
                <a:solidFill>
                  <a:srgbClr val="FF3300"/>
                </a:solidFill>
                <a:cs typeface="Times New Roman" pitchFamily="18" charset="0"/>
              </a:rPr>
              <a:t>1</a:t>
            </a:r>
            <a:r>
              <a:rPr lang="en-GB" sz="2400" b="1" dirty="0"/>
              <a:t> = ¼ (23+1) = 6ºelemento </a:t>
            </a:r>
            <a:r>
              <a:rPr lang="en-GB" sz="2400" b="1" dirty="0">
                <a:sym typeface="Wingdings" pitchFamily="2" charset="2"/>
              </a:rPr>
              <a:t>Q</a:t>
            </a:r>
            <a:r>
              <a:rPr lang="en-GB" sz="2400" b="1" baseline="-25000" dirty="0">
                <a:sym typeface="Wingdings" pitchFamily="2" charset="2"/>
              </a:rPr>
              <a:t>1</a:t>
            </a:r>
            <a:r>
              <a:rPr lang="en-GB" sz="2400" b="1" dirty="0">
                <a:sym typeface="Wingdings" pitchFamily="2" charset="2"/>
              </a:rPr>
              <a:t>= 1720g</a:t>
            </a:r>
            <a:endParaRPr lang="en-GB" sz="2400" b="1" baseline="-25000" dirty="0"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dirty="0"/>
              <a:t>	</a:t>
            </a: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b="1" dirty="0" err="1">
                <a:solidFill>
                  <a:srgbClr val="FF3300"/>
                </a:solidFill>
              </a:rPr>
              <a:t>Posição</a:t>
            </a:r>
            <a:r>
              <a:rPr lang="en-GB" sz="2400" b="1" dirty="0">
                <a:solidFill>
                  <a:srgbClr val="FF3300"/>
                </a:solidFill>
              </a:rPr>
              <a:t> Q</a:t>
            </a:r>
            <a:r>
              <a:rPr lang="en-GB" sz="2400" b="1" baseline="-25000" dirty="0">
                <a:solidFill>
                  <a:srgbClr val="FF3300"/>
                </a:solidFill>
              </a:rPr>
              <a:t>2</a:t>
            </a:r>
            <a:r>
              <a:rPr lang="en-GB" sz="2400" b="1" dirty="0"/>
              <a:t> = ½ (23+1) = 12ºelemento	</a:t>
            </a:r>
            <a:r>
              <a:rPr lang="en-GB" sz="2400" b="1" dirty="0">
                <a:sym typeface="Wingdings" pitchFamily="2" charset="2"/>
              </a:rPr>
              <a:t> Q</a:t>
            </a:r>
            <a:r>
              <a:rPr lang="en-GB" sz="2400" b="1" baseline="-25000" dirty="0">
                <a:sym typeface="Wingdings" pitchFamily="2" charset="2"/>
              </a:rPr>
              <a:t>2 </a:t>
            </a:r>
            <a:r>
              <a:rPr lang="en-GB" sz="2400" b="1" dirty="0">
                <a:sym typeface="Wingdings" pitchFamily="2" charset="2"/>
              </a:rPr>
              <a:t>= 2200g</a:t>
            </a:r>
            <a:endParaRPr lang="en-GB" sz="2400" b="1" baseline="-25000" dirty="0"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dirty="0"/>
              <a:t>	</a:t>
            </a: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b="1" dirty="0" err="1">
                <a:solidFill>
                  <a:srgbClr val="FF3300"/>
                </a:solidFill>
              </a:rPr>
              <a:t>Posição</a:t>
            </a:r>
            <a:r>
              <a:rPr lang="en-GB" sz="2400" b="1" dirty="0">
                <a:solidFill>
                  <a:srgbClr val="FF3300"/>
                </a:solidFill>
              </a:rPr>
              <a:t> </a:t>
            </a:r>
            <a:r>
              <a:rPr lang="en-GB" sz="2400" b="1" dirty="0">
                <a:solidFill>
                  <a:srgbClr val="FF3300"/>
                </a:solidFill>
                <a:cs typeface="Times New Roman" pitchFamily="18" charset="0"/>
              </a:rPr>
              <a:t>Q</a:t>
            </a:r>
            <a:r>
              <a:rPr lang="en-GB" sz="2400" b="1" baseline="-30000" dirty="0">
                <a:solidFill>
                  <a:srgbClr val="FF3300"/>
                </a:solidFill>
                <a:cs typeface="Times New Roman" pitchFamily="18" charset="0"/>
              </a:rPr>
              <a:t>3</a:t>
            </a:r>
            <a:r>
              <a:rPr lang="en-GB" sz="2400" b="1" dirty="0"/>
              <a:t> = ¾ (23+1) = 18ºelemento</a:t>
            </a:r>
            <a:r>
              <a:rPr lang="en-GB" sz="2400" b="1" dirty="0">
                <a:sym typeface="Wingdings" pitchFamily="2" charset="2"/>
              </a:rPr>
              <a:t> Q</a:t>
            </a:r>
            <a:r>
              <a:rPr lang="en-GB" sz="2400" b="1" baseline="-25000" dirty="0">
                <a:sym typeface="Wingdings" pitchFamily="2" charset="2"/>
              </a:rPr>
              <a:t>3 </a:t>
            </a:r>
            <a:r>
              <a:rPr lang="en-GB" sz="2400" b="1" dirty="0">
                <a:sym typeface="Wingdings" pitchFamily="2" charset="2"/>
              </a:rPr>
              <a:t>= 2830g</a:t>
            </a:r>
          </a:p>
        </p:txBody>
      </p:sp>
    </p:spTree>
    <p:extLst>
      <p:ext uri="{BB962C8B-B14F-4D97-AF65-F5344CB8AC3E}">
        <p14:creationId xmlns:p14="http://schemas.microsoft.com/office/powerpoint/2010/main" val="3456222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B6FF288-DBF5-DEC5-D21E-C6F2B24E8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63309"/>
              </p:ext>
            </p:extLst>
          </p:nvPr>
        </p:nvGraphicFramePr>
        <p:xfrm>
          <a:off x="4211960" y="1"/>
          <a:ext cx="3528392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3896853732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717807447"/>
                    </a:ext>
                  </a:extLst>
                </a:gridCol>
              </a:tblGrid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1130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1335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1410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847478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1575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369054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1680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37890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1715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886818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1720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Q1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1837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1760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49351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1930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92243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2015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80725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2040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892422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2090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668300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2200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Q2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2263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2400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09873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2550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868830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2570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04564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2600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863591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2700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85748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2830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Q3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579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2950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73045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3005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836499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3160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355531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3400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449273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3640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4" marR="9204" marT="9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075654"/>
                  </a:ext>
                </a:extLst>
              </a:tr>
            </a:tbl>
          </a:graphicData>
        </a:graphic>
      </p:graphicFrame>
      <p:sp>
        <p:nvSpPr>
          <p:cNvPr id="3" name="Espaço Reservado para Conteúdo 5">
            <a:extLst>
              <a:ext uri="{FF2B5EF4-FFF2-40B4-BE49-F238E27FC236}">
                <a16:creationId xmlns:a16="http://schemas.microsoft.com/office/drawing/2014/main" id="{F7F9349E-7F70-0269-6919-FEA450135903}"/>
              </a:ext>
            </a:extLst>
          </p:cNvPr>
          <p:cNvSpPr txBox="1">
            <a:spLocks/>
          </p:cNvSpPr>
          <p:nvPr/>
        </p:nvSpPr>
        <p:spPr>
          <a:xfrm>
            <a:off x="-13574" y="1052736"/>
            <a:ext cx="4248472" cy="2232248"/>
          </a:xfrm>
          <a:prstGeom prst="rect">
            <a:avLst/>
          </a:prstGeom>
        </p:spPr>
        <p:txBody>
          <a:bodyPr anchor="ctr"/>
          <a:lstStyle/>
          <a:p>
            <a:pPr marL="341313" indent="-341313" algn="ctr" eaLnBrk="0" hangingPunct="0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2800" b="1" i="1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Peso dos recém  nascidos que sobreviveram (n=23)</a:t>
            </a:r>
            <a:endParaRPr lang="pt-BR" sz="2800" b="1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230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2275" y="7620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pt-BR" sz="320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0813" cy="1433512"/>
          </a:xfrm>
        </p:spPr>
        <p:txBody>
          <a:bodyPr/>
          <a:lstStyle/>
          <a:p>
            <a:pPr>
              <a:defRPr/>
            </a:pPr>
            <a:r>
              <a:rPr lang="pt-BR" dirty="0"/>
              <a:t>Cálculo</a:t>
            </a:r>
            <a:r>
              <a:rPr lang="pt-BR" b="0" dirty="0"/>
              <a:t> </a:t>
            </a:r>
            <a:r>
              <a:rPr lang="pt-BR" dirty="0"/>
              <a:t>dos</a:t>
            </a:r>
            <a:r>
              <a:rPr lang="pt-BR" b="0" dirty="0"/>
              <a:t> </a:t>
            </a:r>
            <a:r>
              <a:rPr lang="pt-BR" dirty="0" err="1"/>
              <a:t>quartis</a:t>
            </a:r>
            <a:endParaRPr lang="pt-BR" dirty="0"/>
          </a:p>
        </p:txBody>
      </p:sp>
      <p:sp>
        <p:nvSpPr>
          <p:cNvPr id="63492" name="Espaço Reservado para Conteúdo 5"/>
          <p:cNvSpPr>
            <a:spLocks noGrp="1"/>
          </p:cNvSpPr>
          <p:nvPr>
            <p:ph idx="1"/>
          </p:nvPr>
        </p:nvSpPr>
        <p:spPr>
          <a:xfrm>
            <a:off x="468312" y="1630363"/>
            <a:ext cx="7770813" cy="571500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pt-BR" b="0" i="1" dirty="0"/>
              <a:t>Grupo dos Recém-nascidos que morreram</a:t>
            </a:r>
          </a:p>
          <a:p>
            <a:endParaRPr lang="pt-BR" b="0" dirty="0"/>
          </a:p>
        </p:txBody>
      </p:sp>
      <p:sp>
        <p:nvSpPr>
          <p:cNvPr id="63493" name="Retângulo 7"/>
          <p:cNvSpPr>
            <a:spLocks noChangeArrowheads="1"/>
          </p:cNvSpPr>
          <p:nvPr/>
        </p:nvSpPr>
        <p:spPr bwMode="auto">
          <a:xfrm>
            <a:off x="396875" y="2079625"/>
            <a:ext cx="8278813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Times New Roman" pitchFamily="18" charset="0"/>
              <a:buNone/>
            </a:pPr>
            <a:endParaRPr lang="en-GB" sz="2400" dirty="0">
              <a:solidFill>
                <a:srgbClr val="FF3300"/>
              </a:solidFill>
            </a:endParaRPr>
          </a:p>
          <a:p>
            <a:pPr>
              <a:buFont typeface="Times New Roman" pitchFamily="18" charset="0"/>
              <a:buNone/>
            </a:pPr>
            <a:r>
              <a:rPr lang="en-GB" sz="2400" b="1" dirty="0" err="1">
                <a:solidFill>
                  <a:srgbClr val="FF3300"/>
                </a:solidFill>
              </a:rPr>
              <a:t>Posição</a:t>
            </a:r>
            <a:r>
              <a:rPr lang="en-GB" sz="2400" b="1" dirty="0">
                <a:solidFill>
                  <a:srgbClr val="FF3300"/>
                </a:solidFill>
              </a:rPr>
              <a:t> </a:t>
            </a:r>
            <a:r>
              <a:rPr lang="en-GB" sz="2400" b="1" dirty="0">
                <a:solidFill>
                  <a:srgbClr val="FF3300"/>
                </a:solidFill>
                <a:cs typeface="Times New Roman" pitchFamily="18" charset="0"/>
              </a:rPr>
              <a:t>Q</a:t>
            </a:r>
            <a:r>
              <a:rPr lang="en-GB" sz="2400" b="1" baseline="-30000" dirty="0">
                <a:solidFill>
                  <a:srgbClr val="FF3300"/>
                </a:solidFill>
                <a:cs typeface="Times New Roman" pitchFamily="18" charset="0"/>
              </a:rPr>
              <a:t>1</a:t>
            </a:r>
            <a:r>
              <a:rPr lang="en-GB" sz="2400" b="1" dirty="0"/>
              <a:t> = ¼ (27+1) = 7ºelemento </a:t>
            </a:r>
            <a:r>
              <a:rPr lang="en-GB" sz="2400" b="1" dirty="0">
                <a:sym typeface="Wingdings" pitchFamily="2" charset="2"/>
              </a:rPr>
              <a:t>Q</a:t>
            </a:r>
            <a:r>
              <a:rPr lang="en-GB" sz="2400" b="1" baseline="-25000" dirty="0">
                <a:sym typeface="Wingdings" pitchFamily="2" charset="2"/>
              </a:rPr>
              <a:t>1</a:t>
            </a:r>
            <a:r>
              <a:rPr lang="en-GB" sz="2400" b="1" dirty="0">
                <a:sym typeface="Wingdings" pitchFamily="2" charset="2"/>
              </a:rPr>
              <a:t>= 1230g</a:t>
            </a:r>
            <a:endParaRPr lang="en-GB" sz="2400" b="1" baseline="-25000" dirty="0"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dirty="0"/>
              <a:t>	</a:t>
            </a: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b="1" dirty="0" err="1">
                <a:solidFill>
                  <a:srgbClr val="FF3300"/>
                </a:solidFill>
              </a:rPr>
              <a:t>Posição</a:t>
            </a:r>
            <a:r>
              <a:rPr lang="en-GB" sz="2400" b="1" dirty="0">
                <a:solidFill>
                  <a:srgbClr val="FF3300"/>
                </a:solidFill>
              </a:rPr>
              <a:t> Q</a:t>
            </a:r>
            <a:r>
              <a:rPr lang="en-GB" sz="2400" b="1" baseline="-25000" dirty="0">
                <a:solidFill>
                  <a:srgbClr val="FF3300"/>
                </a:solidFill>
              </a:rPr>
              <a:t>2</a:t>
            </a:r>
            <a:r>
              <a:rPr lang="en-GB" sz="2400" b="1" dirty="0"/>
              <a:t> = ½ (27+1) = 14ºelemento	</a:t>
            </a:r>
            <a:r>
              <a:rPr lang="en-GB" sz="2400" b="1" dirty="0">
                <a:sym typeface="Wingdings" pitchFamily="2" charset="2"/>
              </a:rPr>
              <a:t> Q</a:t>
            </a:r>
            <a:r>
              <a:rPr lang="en-GB" sz="2400" b="1" baseline="-25000" dirty="0">
                <a:sym typeface="Wingdings" pitchFamily="2" charset="2"/>
              </a:rPr>
              <a:t>2 </a:t>
            </a:r>
            <a:r>
              <a:rPr lang="en-GB" sz="2400" b="1" dirty="0">
                <a:sym typeface="Wingdings" pitchFamily="2" charset="2"/>
              </a:rPr>
              <a:t>= 1600g</a:t>
            </a:r>
            <a:endParaRPr lang="en-GB" sz="2400" b="1" baseline="-25000" dirty="0"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dirty="0"/>
              <a:t>	</a:t>
            </a:r>
          </a:p>
          <a:p>
            <a:pPr>
              <a:spcBef>
                <a:spcPts val="1200"/>
              </a:spcBef>
              <a:buFont typeface="Times New Roman" pitchFamily="18" charset="0"/>
              <a:buNone/>
            </a:pPr>
            <a:r>
              <a:rPr lang="en-GB" sz="2400" b="1" dirty="0" err="1">
                <a:solidFill>
                  <a:srgbClr val="FF3300"/>
                </a:solidFill>
              </a:rPr>
              <a:t>Posição</a:t>
            </a:r>
            <a:r>
              <a:rPr lang="en-GB" sz="2400" b="1" dirty="0">
                <a:solidFill>
                  <a:srgbClr val="FF3300"/>
                </a:solidFill>
              </a:rPr>
              <a:t> </a:t>
            </a:r>
            <a:r>
              <a:rPr lang="en-GB" sz="2400" b="1" dirty="0">
                <a:solidFill>
                  <a:srgbClr val="FF3300"/>
                </a:solidFill>
                <a:cs typeface="Times New Roman" pitchFamily="18" charset="0"/>
              </a:rPr>
              <a:t>Q</a:t>
            </a:r>
            <a:r>
              <a:rPr lang="en-GB" sz="2400" b="1" baseline="-30000" dirty="0">
                <a:solidFill>
                  <a:srgbClr val="FF3300"/>
                </a:solidFill>
                <a:cs typeface="Times New Roman" pitchFamily="18" charset="0"/>
              </a:rPr>
              <a:t>3</a:t>
            </a:r>
            <a:r>
              <a:rPr lang="en-GB" sz="2400" b="1" dirty="0"/>
              <a:t> = ¾ (27+1) = 21ºelemento</a:t>
            </a:r>
            <a:r>
              <a:rPr lang="en-GB" sz="2400" b="1" dirty="0">
                <a:sym typeface="Wingdings" pitchFamily="2" charset="2"/>
              </a:rPr>
              <a:t> Q</a:t>
            </a:r>
            <a:r>
              <a:rPr lang="en-GB" sz="2400" b="1" baseline="-25000" dirty="0">
                <a:sym typeface="Wingdings" pitchFamily="2" charset="2"/>
              </a:rPr>
              <a:t>3 </a:t>
            </a:r>
            <a:r>
              <a:rPr lang="en-GB" sz="2400" b="1" dirty="0">
                <a:sym typeface="Wingdings" pitchFamily="2" charset="2"/>
              </a:rPr>
              <a:t>= 2200g</a:t>
            </a:r>
          </a:p>
        </p:txBody>
      </p:sp>
    </p:spTree>
    <p:extLst>
      <p:ext uri="{BB962C8B-B14F-4D97-AF65-F5344CB8AC3E}">
        <p14:creationId xmlns:p14="http://schemas.microsoft.com/office/powerpoint/2010/main" val="4087733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975DCCF-FAD9-F786-74D7-82BF93122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71725"/>
              </p:ext>
            </p:extLst>
          </p:nvPr>
        </p:nvGraphicFramePr>
        <p:xfrm>
          <a:off x="5004048" y="0"/>
          <a:ext cx="3816424" cy="679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25527825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3001042448"/>
                    </a:ext>
                  </a:extLst>
                </a:gridCol>
              </a:tblGrid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1030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15993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1050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537289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1100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627116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1175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223929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1185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580218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1225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36869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effectLst/>
                        </a:rPr>
                        <a:t>1230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Q1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8624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effectLst/>
                        </a:rPr>
                        <a:t>1262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633963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1295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936486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1300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400404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1310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975182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1500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344807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1550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76699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effectLst/>
                        </a:rPr>
                        <a:t>1600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Q2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5346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1720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367560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1750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452850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1770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512443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1820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479495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1890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42511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1940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265984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2200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Q3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284118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2270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558188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2275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06699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2440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396529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2500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811060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>
                          <a:effectLst/>
                        </a:rPr>
                        <a:t>2560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94132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effectLst/>
                        </a:rPr>
                        <a:t>2730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40" marR="7840" marT="78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49410"/>
                  </a:ext>
                </a:extLst>
              </a:tr>
            </a:tbl>
          </a:graphicData>
        </a:graphic>
      </p:graphicFrame>
      <p:sp>
        <p:nvSpPr>
          <p:cNvPr id="3" name="Espaço Reservado para Conteúdo 5">
            <a:extLst>
              <a:ext uri="{FF2B5EF4-FFF2-40B4-BE49-F238E27FC236}">
                <a16:creationId xmlns:a16="http://schemas.microsoft.com/office/drawing/2014/main" id="{5EF928A1-6B1E-0B53-9A62-F46D2AE32207}"/>
              </a:ext>
            </a:extLst>
          </p:cNvPr>
          <p:cNvSpPr txBox="1">
            <a:spLocks/>
          </p:cNvSpPr>
          <p:nvPr/>
        </p:nvSpPr>
        <p:spPr>
          <a:xfrm>
            <a:off x="323528" y="620688"/>
            <a:ext cx="4248472" cy="2232248"/>
          </a:xfrm>
          <a:prstGeom prst="rect">
            <a:avLst/>
          </a:prstGeom>
        </p:spPr>
        <p:txBody>
          <a:bodyPr anchor="ctr"/>
          <a:lstStyle/>
          <a:p>
            <a:pPr marL="341313" indent="-341313" algn="ctr" eaLnBrk="0" hangingPunct="0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2800" b="1" i="1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Peso dos recém  nascidos que morreram (n=27)</a:t>
            </a:r>
            <a:endParaRPr lang="pt-BR" sz="2800" b="1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097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4040188" cy="639762"/>
          </a:xfrm>
        </p:spPr>
        <p:txBody>
          <a:bodyPr anchor="ctr"/>
          <a:lstStyle/>
          <a:p>
            <a:pPr algn="ctr"/>
            <a:r>
              <a:rPr lang="pt-BR" dirty="0"/>
              <a:t>Bebês que sobreviveram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23042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GB" b="0" dirty="0">
              <a:sym typeface="Wingdings" pitchFamily="2" charset="2"/>
            </a:endParaRPr>
          </a:p>
          <a:p>
            <a:pPr lvl="1"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1</a:t>
            </a:r>
            <a:r>
              <a:rPr lang="en-GB" sz="2400" b="0" dirty="0">
                <a:sym typeface="Wingdings" pitchFamily="2" charset="2"/>
              </a:rPr>
              <a:t>= 1720g</a:t>
            </a:r>
            <a:endParaRPr lang="en-GB" sz="2400" b="0" baseline="-25000" dirty="0">
              <a:cs typeface="Times New Roman" pitchFamily="18" charset="0"/>
              <a:sym typeface="Wingdings" pitchFamily="2" charset="2"/>
            </a:endParaRPr>
          </a:p>
          <a:p>
            <a:pPr lvl="1">
              <a:spcBef>
                <a:spcPts val="1200"/>
              </a:spcBef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2 </a:t>
            </a:r>
            <a:r>
              <a:rPr lang="en-GB" sz="2400" b="0" dirty="0">
                <a:sym typeface="Wingdings" pitchFamily="2" charset="2"/>
              </a:rPr>
              <a:t>= 2200g</a:t>
            </a:r>
            <a:endParaRPr lang="en-GB" sz="2400" b="0" baseline="-25000" dirty="0">
              <a:cs typeface="Times New Roman" pitchFamily="18" charset="0"/>
              <a:sym typeface="Wingdings" pitchFamily="2" charset="2"/>
            </a:endParaRPr>
          </a:p>
          <a:p>
            <a:pPr lvl="1">
              <a:spcBef>
                <a:spcPts val="1200"/>
              </a:spcBef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3 </a:t>
            </a:r>
            <a:r>
              <a:rPr lang="en-GB" sz="2400" b="0" dirty="0">
                <a:sym typeface="Wingdings" pitchFamily="2" charset="2"/>
              </a:rPr>
              <a:t>= 2830g</a:t>
            </a:r>
          </a:p>
          <a:p>
            <a:pPr algn="ctr">
              <a:spcBef>
                <a:spcPts val="1200"/>
              </a:spcBef>
              <a:buNone/>
            </a:pPr>
            <a:endParaRPr lang="pt-BR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692696"/>
            <a:ext cx="4041775" cy="639762"/>
          </a:xfrm>
        </p:spPr>
        <p:txBody>
          <a:bodyPr anchor="ctr"/>
          <a:lstStyle/>
          <a:p>
            <a:pPr algn="ctr"/>
            <a:r>
              <a:rPr lang="pt-BR" dirty="0"/>
              <a:t>Bebês que morreram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23042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endParaRPr lang="en-GB" sz="2800" b="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1 </a:t>
            </a:r>
            <a:r>
              <a:rPr lang="en-GB" sz="2400" b="0" dirty="0">
                <a:sym typeface="Wingdings" pitchFamily="2" charset="2"/>
              </a:rPr>
              <a:t>= 1230g</a:t>
            </a:r>
            <a:endParaRPr lang="en-GB" sz="2400" b="0" baseline="-25000" dirty="0">
              <a:cs typeface="Times New Roman" pitchFamily="18" charset="0"/>
              <a:sym typeface="Wingdings" pitchFamily="2" charset="2"/>
            </a:endParaRPr>
          </a:p>
          <a:p>
            <a:pPr marL="400050" lvl="1" indent="0">
              <a:spcBef>
                <a:spcPts val="1200"/>
              </a:spcBef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2 </a:t>
            </a:r>
            <a:r>
              <a:rPr lang="en-GB" sz="2400" b="0" dirty="0">
                <a:sym typeface="Wingdings" pitchFamily="2" charset="2"/>
              </a:rPr>
              <a:t>= 1600g</a:t>
            </a:r>
            <a:endParaRPr lang="en-GB" sz="2400" b="0" baseline="-25000" dirty="0">
              <a:cs typeface="Times New Roman" pitchFamily="18" charset="0"/>
              <a:sym typeface="Wingdings" pitchFamily="2" charset="2"/>
            </a:endParaRPr>
          </a:p>
          <a:p>
            <a:pPr marL="400050" lvl="1" indent="0">
              <a:spcBef>
                <a:spcPts val="1200"/>
              </a:spcBef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3 </a:t>
            </a:r>
            <a:r>
              <a:rPr lang="en-GB" sz="2400" b="0" dirty="0">
                <a:sym typeface="Wingdings" pitchFamily="2" charset="2"/>
              </a:rPr>
              <a:t>= 2200g </a:t>
            </a:r>
          </a:p>
        </p:txBody>
      </p:sp>
    </p:spTree>
    <p:extLst>
      <p:ext uri="{BB962C8B-B14F-4D97-AF65-F5344CB8AC3E}">
        <p14:creationId xmlns:p14="http://schemas.microsoft.com/office/powerpoint/2010/main" val="4008847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2209800"/>
            <a:ext cx="4103687" cy="12192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sz="4400" b="1" kern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BOX-PLOT</a:t>
            </a:r>
          </a:p>
        </p:txBody>
      </p:sp>
      <p:sp>
        <p:nvSpPr>
          <p:cNvPr id="66564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DESCRITIVA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latin typeface="Arial" pitchFamily="34" charset="0"/>
                <a:cs typeface="Arial" pitchFamily="34" charset="0"/>
              </a:rPr>
              <a:t>tabelas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latin typeface="Arial" pitchFamily="34" charset="0"/>
                <a:cs typeface="Arial" pitchFamily="34" charset="0"/>
              </a:rPr>
              <a:t>gráficos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latin typeface="Arial" pitchFamily="34" charset="0"/>
                <a:cs typeface="Arial" pitchFamily="34" charset="0"/>
              </a:rPr>
              <a:t>medidas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latin typeface="Arial" pitchFamily="34" charset="0"/>
                <a:cs typeface="Arial" pitchFamily="34" charset="0"/>
              </a:rPr>
              <a:t>média, mediana, moda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variância, desvio-padrão, coeficiente de variação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percentil, decil, quartil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165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2209800"/>
            <a:ext cx="4103687" cy="12192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sz="4400" b="1" kern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0813" cy="1433513"/>
          </a:xfrm>
        </p:spPr>
        <p:txBody>
          <a:bodyPr/>
          <a:lstStyle/>
          <a:p>
            <a:pPr>
              <a:defRPr/>
            </a:pPr>
            <a:r>
              <a:rPr lang="pt-BR" dirty="0"/>
              <a:t>BOX-PLOT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556792"/>
            <a:ext cx="8425184" cy="42338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0" dirty="0"/>
              <a:t>Ferramenta gráfica para representar uma </a:t>
            </a:r>
            <a:r>
              <a:rPr lang="pt-BR" sz="2400" b="0" u="sng" dirty="0"/>
              <a:t>variável quantitativa</a:t>
            </a:r>
            <a:r>
              <a:rPr lang="pt-BR" sz="2400" b="0" dirty="0"/>
              <a:t> por meio de quartis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0" dirty="0"/>
              <a:t>Forma prática de comparação entre dois ou mais grupos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0" dirty="0"/>
              <a:t>Pode-se representar </a:t>
            </a:r>
            <a:r>
              <a:rPr lang="pt-BR" sz="2400" b="0" u="sng" dirty="0"/>
              <a:t>vários box-</a:t>
            </a:r>
            <a:r>
              <a:rPr lang="pt-BR" sz="2400" b="0" u="sng" dirty="0" err="1"/>
              <a:t>plots</a:t>
            </a:r>
            <a:r>
              <a:rPr lang="pt-BR" sz="2400" b="0" u="sng" dirty="0"/>
              <a:t> </a:t>
            </a:r>
            <a:r>
              <a:rPr lang="pt-BR" sz="2400" b="0" dirty="0"/>
              <a:t>numa mesma figura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0" dirty="0"/>
              <a:t>Pode ser feito para um número reduzido de dados, enquanto histogramas não são recomendados quando o conjunto de dados é pequeno.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04800"/>
            <a:ext cx="5049838" cy="676275"/>
          </a:xfrm>
        </p:spPr>
        <p:txBody>
          <a:bodyPr/>
          <a:lstStyle/>
          <a:p>
            <a:pPr>
              <a:defRPr/>
            </a:pPr>
            <a:r>
              <a:rPr lang="pt-BR"/>
              <a:t>BOX-PLOT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53814" y="1090955"/>
            <a:ext cx="9186779" cy="5445125"/>
            <a:chOff x="2291" y="870"/>
            <a:chExt cx="6270" cy="343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912" y="870"/>
              <a:ext cx="2510" cy="3430"/>
              <a:chOff x="2912" y="870"/>
              <a:chExt cx="2510" cy="3430"/>
            </a:xfrm>
          </p:grpSpPr>
          <p:sp>
            <p:nvSpPr>
              <p:cNvPr id="39951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2984" y="1117"/>
                <a:ext cx="1903" cy="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2" name="Line 7"/>
              <p:cNvSpPr>
                <a:spLocks noChangeShapeType="1"/>
              </p:cNvSpPr>
              <p:nvPr/>
            </p:nvSpPr>
            <p:spPr bwMode="auto">
              <a:xfrm flipH="1">
                <a:off x="2912" y="870"/>
                <a:ext cx="108" cy="162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3" name="Line 8"/>
              <p:cNvSpPr>
                <a:spLocks noChangeShapeType="1"/>
              </p:cNvSpPr>
              <p:nvPr/>
            </p:nvSpPr>
            <p:spPr bwMode="auto">
              <a:xfrm>
                <a:off x="3046" y="870"/>
                <a:ext cx="111" cy="162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4" name="Line 9"/>
              <p:cNvSpPr>
                <a:spLocks noChangeShapeType="1"/>
              </p:cNvSpPr>
              <p:nvPr/>
            </p:nvSpPr>
            <p:spPr bwMode="auto">
              <a:xfrm>
                <a:off x="3046" y="908"/>
                <a:ext cx="13" cy="3392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5773" name="Line 13"/>
              <p:cNvSpPr>
                <a:spLocks noChangeShapeType="1"/>
              </p:cNvSpPr>
              <p:nvPr/>
            </p:nvSpPr>
            <p:spPr bwMode="auto">
              <a:xfrm flipV="1">
                <a:off x="3105" y="1390"/>
                <a:ext cx="2317" cy="15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dash"/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pt-BR" dirty="0"/>
              </a:p>
            </p:txBody>
          </p:sp>
          <p:sp>
            <p:nvSpPr>
              <p:cNvPr id="39959" name="Rectangle 14"/>
              <p:cNvSpPr>
                <a:spLocks noChangeArrowheads="1"/>
              </p:cNvSpPr>
              <p:nvPr/>
            </p:nvSpPr>
            <p:spPr bwMode="auto">
              <a:xfrm>
                <a:off x="3991" y="2398"/>
                <a:ext cx="878" cy="520"/>
              </a:xfrm>
              <a:prstGeom prst="rect">
                <a:avLst/>
              </a:prstGeom>
              <a:solidFill>
                <a:srgbClr val="FFFFFF"/>
              </a:solidFill>
              <a:ln w="412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60" name="Rectangle 15"/>
              <p:cNvSpPr>
                <a:spLocks noChangeArrowheads="1"/>
              </p:cNvSpPr>
              <p:nvPr/>
            </p:nvSpPr>
            <p:spPr bwMode="auto">
              <a:xfrm>
                <a:off x="3991" y="2942"/>
                <a:ext cx="878" cy="204"/>
              </a:xfrm>
              <a:prstGeom prst="rect">
                <a:avLst/>
              </a:prstGeom>
              <a:solidFill>
                <a:srgbClr val="FFFFFF"/>
              </a:solidFill>
              <a:ln w="412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61" name="Line 17"/>
              <p:cNvSpPr>
                <a:spLocks noChangeShapeType="1"/>
              </p:cNvSpPr>
              <p:nvPr/>
            </p:nvSpPr>
            <p:spPr bwMode="auto">
              <a:xfrm flipH="1" flipV="1">
                <a:off x="4424" y="1624"/>
                <a:ext cx="6" cy="778"/>
              </a:xfrm>
              <a:prstGeom prst="line">
                <a:avLst/>
              </a:prstGeom>
              <a:noFill/>
              <a:ln w="412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62" name="Line 18"/>
              <p:cNvSpPr>
                <a:spLocks noChangeShapeType="1"/>
              </p:cNvSpPr>
              <p:nvPr/>
            </p:nvSpPr>
            <p:spPr bwMode="auto">
              <a:xfrm>
                <a:off x="4430" y="3142"/>
                <a:ext cx="5" cy="495"/>
              </a:xfrm>
              <a:prstGeom prst="line">
                <a:avLst/>
              </a:prstGeom>
              <a:noFill/>
              <a:ln w="412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9944" name="Rectangle 22"/>
            <p:cNvSpPr>
              <a:spLocks noChangeArrowheads="1"/>
            </p:cNvSpPr>
            <p:nvPr/>
          </p:nvSpPr>
          <p:spPr bwMode="auto">
            <a:xfrm>
              <a:off x="5502" y="1173"/>
              <a:ext cx="2973" cy="37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Limite superior = Q</a:t>
              </a:r>
              <a:r>
                <a:rPr lang="pt-BR" sz="2000" baseline="-25000" dirty="0">
                  <a:solidFill>
                    <a:schemeClr val="tx1"/>
                  </a:solidFill>
                  <a:latin typeface="Arial" pitchFamily="34" charset="0"/>
                </a:rPr>
                <a:t>3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 + 1,5</a:t>
              </a:r>
              <a:r>
                <a:rPr lang="pt-BR" sz="1000" dirty="0">
                  <a:solidFill>
                    <a:schemeClr val="tx1"/>
                  </a:solidFill>
                  <a:latin typeface="Arial" pitchFamily="34" charset="0"/>
                </a:rPr>
                <a:t>x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(Q</a:t>
              </a:r>
              <a:r>
                <a:rPr lang="pt-BR" sz="2000" baseline="-25000" dirty="0">
                  <a:solidFill>
                    <a:schemeClr val="tx1"/>
                  </a:solidFill>
                  <a:latin typeface="Arial" pitchFamily="34" charset="0"/>
                </a:rPr>
                <a:t>3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 – Q</a:t>
              </a:r>
              <a:r>
                <a:rPr lang="pt-BR" sz="2000" baseline="-25000" dirty="0">
                  <a:solidFill>
                    <a:schemeClr val="tx1"/>
                  </a:solidFill>
                  <a:latin typeface="Arial" pitchFamily="34" charset="0"/>
                </a:rPr>
                <a:t>1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)</a:t>
              </a:r>
            </a:p>
          </p:txBody>
        </p:sp>
        <p:sp>
          <p:nvSpPr>
            <p:cNvPr id="39948" name="Rectangle 26"/>
            <p:cNvSpPr>
              <a:spLocks noChangeArrowheads="1"/>
            </p:cNvSpPr>
            <p:nvPr/>
          </p:nvSpPr>
          <p:spPr bwMode="auto">
            <a:xfrm>
              <a:off x="4653" y="1510"/>
              <a:ext cx="2973" cy="3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pt-BR" sz="1600" dirty="0">
                  <a:latin typeface="Arial" pitchFamily="34" charset="0"/>
                </a:rPr>
                <a:t>maior valor dentro dos limites (novo máximo)</a:t>
              </a:r>
            </a:p>
          </p:txBody>
        </p:sp>
        <p:sp>
          <p:nvSpPr>
            <p:cNvPr id="39949" name="Rectangle 27"/>
            <p:cNvSpPr>
              <a:spLocks noChangeArrowheads="1"/>
            </p:cNvSpPr>
            <p:nvPr/>
          </p:nvSpPr>
          <p:spPr bwMode="auto">
            <a:xfrm>
              <a:off x="2291" y="3705"/>
              <a:ext cx="581" cy="3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lnSpc>
                  <a:spcPct val="100000"/>
                </a:lnSpc>
                <a:buClrTx/>
                <a:buSzTx/>
                <a:buFontTx/>
                <a:buNone/>
              </a:pPr>
              <a:endParaRPr lang="pt-BR" sz="1800" i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9950" name="Rectangle 28"/>
            <p:cNvSpPr>
              <a:spLocks noChangeArrowheads="1"/>
            </p:cNvSpPr>
            <p:nvPr/>
          </p:nvSpPr>
          <p:spPr bwMode="auto">
            <a:xfrm>
              <a:off x="5637" y="3720"/>
              <a:ext cx="2924" cy="34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Limite Inferior = Q</a:t>
              </a:r>
              <a:r>
                <a:rPr lang="pt-BR" sz="2000" baseline="-25000" dirty="0">
                  <a:solidFill>
                    <a:schemeClr val="tx1"/>
                  </a:solidFill>
                  <a:latin typeface="Arial" pitchFamily="34" charset="0"/>
                </a:rPr>
                <a:t>1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 - 1,5</a:t>
              </a:r>
              <a:r>
                <a:rPr lang="pt-BR" sz="1000" dirty="0">
                  <a:solidFill>
                    <a:schemeClr val="tx1"/>
                  </a:solidFill>
                  <a:latin typeface="Arial" pitchFamily="34" charset="0"/>
                </a:rPr>
                <a:t>x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(Q</a:t>
              </a:r>
              <a:r>
                <a:rPr lang="pt-BR" sz="2000" baseline="-25000" dirty="0">
                  <a:solidFill>
                    <a:schemeClr val="tx1"/>
                  </a:solidFill>
                  <a:latin typeface="Arial" pitchFamily="34" charset="0"/>
                </a:rPr>
                <a:t>3 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- Q</a:t>
              </a:r>
              <a:r>
                <a:rPr lang="pt-BR" sz="2000" baseline="-25000" dirty="0">
                  <a:solidFill>
                    <a:schemeClr val="tx1"/>
                  </a:solidFill>
                  <a:latin typeface="Arial" pitchFamily="34" charset="0"/>
                </a:rPr>
                <a:t>1</a:t>
              </a:r>
              <a:r>
                <a:rPr lang="pt-BR" sz="2000" dirty="0">
                  <a:solidFill>
                    <a:schemeClr val="tx1"/>
                  </a:solidFill>
                  <a:latin typeface="Arial" pitchFamily="34" charset="0"/>
                </a:rPr>
                <a:t>)</a:t>
              </a:r>
            </a:p>
          </p:txBody>
        </p:sp>
      </p:grpSp>
      <p:sp>
        <p:nvSpPr>
          <p:cNvPr id="39942" name="Rectangle 26"/>
          <p:cNvSpPr>
            <a:spLocks noChangeArrowheads="1"/>
          </p:cNvSpPr>
          <p:nvPr/>
        </p:nvSpPr>
        <p:spPr bwMode="auto">
          <a:xfrm>
            <a:off x="2699792" y="5085184"/>
            <a:ext cx="4752528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pt-BR" sz="1600" dirty="0">
                <a:latin typeface="Arial" pitchFamily="34" charset="0"/>
              </a:rPr>
              <a:t>menor valor dentro dos limites (novo mínimo)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3064614" y="3226414"/>
            <a:ext cx="870321" cy="512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Arial" pitchFamily="34" charset="0"/>
              </a:rPr>
              <a:t>Q3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3053138" y="4408322"/>
            <a:ext cx="855663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Arial" pitchFamily="34" charset="0"/>
              </a:rPr>
              <a:t>Q1</a:t>
            </a: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635559" y="4103562"/>
            <a:ext cx="1440161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Arial" pitchFamily="34" charset="0"/>
              </a:rPr>
              <a:t>   Q2</a:t>
            </a: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814359" y="986974"/>
            <a:ext cx="2971873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pt-BR" sz="1800" dirty="0">
                <a:solidFill>
                  <a:schemeClr val="accent2"/>
                </a:solidFill>
                <a:latin typeface="Arial" pitchFamily="34" charset="0"/>
              </a:rPr>
              <a:t>outlier (pode ter mais que 1)</a:t>
            </a:r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2771800" y="6052839"/>
            <a:ext cx="3024336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pt-BR" sz="1800" dirty="0">
                <a:solidFill>
                  <a:schemeClr val="accent2"/>
                </a:solidFill>
                <a:latin typeface="Arial" pitchFamily="34" charset="0"/>
              </a:rPr>
              <a:t>outlier (pode ter mais que 1)</a:t>
            </a:r>
          </a:p>
        </p:txBody>
      </p:sp>
      <p:sp>
        <p:nvSpPr>
          <p:cNvPr id="37" name="Line 7">
            <a:extLst>
              <a:ext uri="{FF2B5EF4-FFF2-40B4-BE49-F238E27FC236}">
                <a16:creationId xmlns:a16="http://schemas.microsoft.com/office/drawing/2014/main" id="{917BFA9C-FDB6-49EE-BCC6-87A6ED51ED37}"/>
              </a:ext>
            </a:extLst>
          </p:cNvPr>
          <p:cNvSpPr/>
          <p:nvPr/>
        </p:nvSpPr>
        <p:spPr>
          <a:xfrm>
            <a:off x="1979712" y="2271600"/>
            <a:ext cx="1004566" cy="0"/>
          </a:xfrm>
          <a:prstGeom prst="line">
            <a:avLst/>
          </a:prstGeom>
          <a:ln w="25400" cap="rnd">
            <a:solidFill>
              <a:srgbClr val="000000"/>
            </a:solidFill>
            <a:custDash/>
          </a:ln>
        </p:spPr>
      </p:sp>
      <p:sp>
        <p:nvSpPr>
          <p:cNvPr id="39" name="Line 13">
            <a:extLst>
              <a:ext uri="{FF2B5EF4-FFF2-40B4-BE49-F238E27FC236}">
                <a16:creationId xmlns:a16="http://schemas.microsoft.com/office/drawing/2014/main" id="{A560F332-5D6B-400E-9376-A00F50B34C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256" y="5925467"/>
            <a:ext cx="3394859" cy="23813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7F4B285-5A2D-43CD-9D41-E77A91EB48FB}"/>
              </a:ext>
            </a:extLst>
          </p:cNvPr>
          <p:cNvSpPr txBox="1"/>
          <p:nvPr/>
        </p:nvSpPr>
        <p:spPr>
          <a:xfrm>
            <a:off x="2358760" y="6095037"/>
            <a:ext cx="48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2"/>
                </a:solidFill>
              </a:rPr>
              <a:t>*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0A96FCE7-F040-4D7F-8D4F-C3CFD1133C2F}"/>
              </a:ext>
            </a:extLst>
          </p:cNvPr>
          <p:cNvSpPr txBox="1"/>
          <p:nvPr/>
        </p:nvSpPr>
        <p:spPr>
          <a:xfrm>
            <a:off x="2267744" y="1052736"/>
            <a:ext cx="48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2"/>
                </a:solidFill>
              </a:rPr>
              <a:t>*</a:t>
            </a:r>
          </a:p>
        </p:txBody>
      </p:sp>
      <p:sp>
        <p:nvSpPr>
          <p:cNvPr id="41" name="Line 7">
            <a:extLst>
              <a:ext uri="{FF2B5EF4-FFF2-40B4-BE49-F238E27FC236}">
                <a16:creationId xmlns:a16="http://schemas.microsoft.com/office/drawing/2014/main" id="{79EC30AD-548F-4D78-9426-B95958357FAD}"/>
              </a:ext>
            </a:extLst>
          </p:cNvPr>
          <p:cNvSpPr/>
          <p:nvPr/>
        </p:nvSpPr>
        <p:spPr>
          <a:xfrm>
            <a:off x="2055266" y="5517232"/>
            <a:ext cx="1004566" cy="0"/>
          </a:xfrm>
          <a:prstGeom prst="line">
            <a:avLst/>
          </a:prstGeom>
          <a:ln w="25400" cap="rnd">
            <a:solidFill>
              <a:srgbClr val="000000"/>
            </a:solidFill>
            <a:custDash/>
          </a:ln>
        </p:spPr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CustomShape 1"/>
          <p:cNvSpPr/>
          <p:nvPr/>
        </p:nvSpPr>
        <p:spPr>
          <a:xfrm>
            <a:off x="755640" y="6021360"/>
            <a:ext cx="7703640" cy="516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b="1" strike="noStrike">
                <a:solidFill>
                  <a:srgbClr val="000000"/>
                </a:solidFill>
                <a:latin typeface="Arial"/>
                <a:ea typeface="Arial Unicode MS"/>
              </a:rPr>
              <a:t>LS = limite superior	LI=limite inferior</a:t>
            </a:r>
            <a:endParaRPr/>
          </a:p>
        </p:txBody>
      </p:sp>
      <p:pic>
        <p:nvPicPr>
          <p:cNvPr id="773" name="Picture 4"/>
          <p:cNvPicPr/>
          <p:nvPr/>
        </p:nvPicPr>
        <p:blipFill>
          <a:blip r:embed="rId2"/>
          <a:stretch/>
        </p:blipFill>
        <p:spPr>
          <a:xfrm>
            <a:off x="107640" y="91329"/>
            <a:ext cx="8690760" cy="644940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39890922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049293"/>
              </p:ext>
            </p:extLst>
          </p:nvPr>
        </p:nvGraphicFramePr>
        <p:xfrm>
          <a:off x="1367643" y="1772816"/>
          <a:ext cx="6408714" cy="2743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8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18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21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21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b="0" kern="1200" dirty="0">
                          <a:solidFill>
                            <a:schemeClr val="dk1"/>
                          </a:solidFill>
                        </a:rPr>
                        <a:t>25</a:t>
                      </a:r>
                      <a:endParaRPr lang="pt-B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51520" y="63497"/>
            <a:ext cx="8136904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Exercício</a:t>
            </a:r>
            <a:r>
              <a:rPr lang="pt-BR" sz="2000" dirty="0"/>
              <a:t>: Os dados abaixo referem-se ao tempo de permanência em UTI de bebes nascidos prematuros (dias) .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Obtenha os quartis deste conjunto de dados e construa um box-</a:t>
            </a:r>
            <a:r>
              <a:rPr lang="pt-BR" sz="2000" dirty="0" err="1"/>
              <a:t>plot</a:t>
            </a:r>
            <a:r>
              <a:rPr lang="pt-BR" sz="2000" dirty="0"/>
              <a:t>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F68B118-76FE-44C2-80B7-FA6E0C08567B}"/>
              </a:ext>
            </a:extLst>
          </p:cNvPr>
          <p:cNvSpPr txBox="1"/>
          <p:nvPr/>
        </p:nvSpPr>
        <p:spPr>
          <a:xfrm>
            <a:off x="2591780" y="4805010"/>
            <a:ext cx="3960440" cy="12875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/>
              <a:t>Q1= 30,25 dias</a:t>
            </a:r>
          </a:p>
          <a:p>
            <a:pPr algn="ctr">
              <a:lnSpc>
                <a:spcPct val="150000"/>
              </a:lnSpc>
            </a:pPr>
            <a:r>
              <a:rPr lang="pt-BR" dirty="0"/>
              <a:t>Q2= 41,5 dias</a:t>
            </a:r>
          </a:p>
          <a:p>
            <a:pPr algn="ctr">
              <a:lnSpc>
                <a:spcPct val="150000"/>
              </a:lnSpc>
            </a:pPr>
            <a:r>
              <a:rPr lang="pt-BR" dirty="0"/>
              <a:t>Q3= 49,5 dias  </a:t>
            </a:r>
          </a:p>
        </p:txBody>
      </p:sp>
    </p:spTree>
    <p:extLst>
      <p:ext uri="{BB962C8B-B14F-4D97-AF65-F5344CB8AC3E}">
        <p14:creationId xmlns:p14="http://schemas.microsoft.com/office/powerpoint/2010/main" val="2692673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B09153E2-CB49-4096-B1B2-BB5D33167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191" y="27779"/>
            <a:ext cx="3093318" cy="1202977"/>
          </a:xfrm>
        </p:spPr>
        <p:txBody>
          <a:bodyPr/>
          <a:lstStyle/>
          <a:p>
            <a:r>
              <a:rPr lang="pt-BR" dirty="0"/>
              <a:t>Box-</a:t>
            </a:r>
            <a:r>
              <a:rPr lang="pt-BR" dirty="0" err="1"/>
              <a:t>plot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7CEAC09-3768-4228-929D-6DBA89486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700808"/>
            <a:ext cx="3571875" cy="436245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5C46947-AC8C-4096-91F9-26935D92DF4B}"/>
              </a:ext>
            </a:extLst>
          </p:cNvPr>
          <p:cNvSpPr txBox="1"/>
          <p:nvPr/>
        </p:nvSpPr>
        <p:spPr>
          <a:xfrm>
            <a:off x="264899" y="5209343"/>
            <a:ext cx="4301866" cy="10618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itchFamily="34" charset="0"/>
              </a:rPr>
              <a:t>Limite Inferior= Q</a:t>
            </a:r>
            <a:r>
              <a:rPr lang="pt-BR" baseline="-25000" dirty="0">
                <a:latin typeface="Arial" pitchFamily="34" charset="0"/>
              </a:rPr>
              <a:t>1</a:t>
            </a:r>
            <a:r>
              <a:rPr lang="pt-BR" dirty="0">
                <a:latin typeface="Arial" pitchFamily="34" charset="0"/>
              </a:rPr>
              <a:t>-1,5(Q</a:t>
            </a:r>
            <a:r>
              <a:rPr lang="pt-BR" baseline="-25000" dirty="0">
                <a:latin typeface="Arial" pitchFamily="34" charset="0"/>
              </a:rPr>
              <a:t>3</a:t>
            </a:r>
            <a:r>
              <a:rPr lang="pt-BR" dirty="0">
                <a:latin typeface="Arial" pitchFamily="34" charset="0"/>
              </a:rPr>
              <a:t>-Q</a:t>
            </a:r>
            <a:r>
              <a:rPr lang="pt-BR" baseline="-25000" dirty="0">
                <a:latin typeface="Arial" pitchFamily="34" charset="0"/>
              </a:rPr>
              <a:t>1</a:t>
            </a:r>
            <a:r>
              <a:rPr lang="pt-BR" dirty="0">
                <a:latin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</a:rPr>
              <a:t>Limite inferior = 30,25 – 1,5.(49,5-30,25)</a:t>
            </a:r>
          </a:p>
          <a:p>
            <a:r>
              <a:rPr lang="pt-BR" dirty="0">
                <a:latin typeface="Arial" pitchFamily="34" charset="0"/>
              </a:rPr>
              <a:t>Limite inferior = 1,375 dias</a:t>
            </a:r>
            <a:r>
              <a:rPr lang="pt-BR" dirty="0"/>
              <a:t> </a:t>
            </a:r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305CE55E-E769-4D4E-A022-6A9361AEE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60" y="4797152"/>
            <a:ext cx="4356027" cy="965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pt-BR" sz="2000" dirty="0">
              <a:latin typeface="Arial" pitchFamily="34" charset="0"/>
            </a:endParaRPr>
          </a:p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pt-BR" sz="20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8CD7354-BDFC-4714-9E36-6673600A6370}"/>
              </a:ext>
            </a:extLst>
          </p:cNvPr>
          <p:cNvSpPr txBox="1"/>
          <p:nvPr/>
        </p:nvSpPr>
        <p:spPr>
          <a:xfrm>
            <a:off x="251520" y="927010"/>
            <a:ext cx="4301867" cy="12875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Q1= = 30,25 dias</a:t>
            </a:r>
          </a:p>
          <a:p>
            <a:pPr>
              <a:lnSpc>
                <a:spcPct val="150000"/>
              </a:lnSpc>
            </a:pPr>
            <a:r>
              <a:rPr lang="pt-BR" dirty="0"/>
              <a:t>Q2= 41,5 dias</a:t>
            </a:r>
          </a:p>
          <a:p>
            <a:pPr>
              <a:lnSpc>
                <a:spcPct val="150000"/>
              </a:lnSpc>
            </a:pPr>
            <a:r>
              <a:rPr lang="pt-BR" dirty="0"/>
              <a:t>Q3= 49,5 dias 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6C6BE60-9805-4803-A626-A4A932322877}"/>
              </a:ext>
            </a:extLst>
          </p:cNvPr>
          <p:cNvSpPr txBox="1"/>
          <p:nvPr/>
        </p:nvSpPr>
        <p:spPr>
          <a:xfrm>
            <a:off x="179512" y="2748960"/>
            <a:ext cx="4356027" cy="12875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t-BR" dirty="0">
                <a:latin typeface="Arial" pitchFamily="34" charset="0"/>
              </a:rPr>
              <a:t>Limite superior= Q</a:t>
            </a:r>
            <a:r>
              <a:rPr lang="pt-BR" baseline="-25000" dirty="0">
                <a:latin typeface="Arial" pitchFamily="34" charset="0"/>
              </a:rPr>
              <a:t>3</a:t>
            </a:r>
            <a:r>
              <a:rPr lang="pt-BR" dirty="0">
                <a:latin typeface="Arial" pitchFamily="34" charset="0"/>
              </a:rPr>
              <a:t> + 1,5(Q</a:t>
            </a:r>
            <a:r>
              <a:rPr lang="pt-BR" baseline="-25000" dirty="0">
                <a:latin typeface="Arial" pitchFamily="34" charset="0"/>
              </a:rPr>
              <a:t>3</a:t>
            </a:r>
            <a:r>
              <a:rPr lang="pt-BR" dirty="0">
                <a:latin typeface="Arial" pitchFamily="34" charset="0"/>
              </a:rPr>
              <a:t> – Q</a:t>
            </a:r>
            <a:r>
              <a:rPr lang="pt-BR" baseline="-25000" dirty="0">
                <a:latin typeface="Arial" pitchFamily="34" charset="0"/>
              </a:rPr>
              <a:t>1</a:t>
            </a:r>
            <a:r>
              <a:rPr lang="pt-BR" dirty="0">
                <a:latin typeface="Arial" pitchFamily="34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pt-BR" dirty="0">
                <a:latin typeface="Arial" pitchFamily="34" charset="0"/>
              </a:rPr>
              <a:t>Limite superior = 49,5 + 1,5.(49,5-30,25)</a:t>
            </a:r>
          </a:p>
          <a:p>
            <a:pPr eaLnBrk="0" hangingPunct="0">
              <a:lnSpc>
                <a:spcPct val="150000"/>
              </a:lnSpc>
            </a:pPr>
            <a:r>
              <a:rPr lang="pt-BR" dirty="0">
                <a:latin typeface="Arial" pitchFamily="34" charset="0"/>
              </a:rPr>
              <a:t>Limite superior = 78,375 dias</a:t>
            </a:r>
            <a:endParaRPr lang="pt-BR" dirty="0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E1CFB898-E5D5-456D-A5D8-BBF48053077A}"/>
              </a:ext>
            </a:extLst>
          </p:cNvPr>
          <p:cNvCxnSpPr/>
          <p:nvPr/>
        </p:nvCxnSpPr>
        <p:spPr bwMode="auto">
          <a:xfrm flipV="1">
            <a:off x="3275856" y="3429000"/>
            <a:ext cx="2088232" cy="45303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4E70BB98-B1E9-4E8B-ACC2-91C88A1D634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15816" y="5740257"/>
            <a:ext cx="2448272" cy="35195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C058A06-EC83-4413-B458-547248829A8F}"/>
              </a:ext>
            </a:extLst>
          </p:cNvPr>
          <p:cNvSpPr txBox="1"/>
          <p:nvPr/>
        </p:nvSpPr>
        <p:spPr>
          <a:xfrm>
            <a:off x="5148063" y="1202511"/>
            <a:ext cx="357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Conclusão: há 2 outliers.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7FBAE08-0307-4D87-8F43-2043338E9996}"/>
              </a:ext>
            </a:extLst>
          </p:cNvPr>
          <p:cNvSpPr/>
          <p:nvPr/>
        </p:nvSpPr>
        <p:spPr bwMode="auto">
          <a:xfrm>
            <a:off x="6300192" y="1918091"/>
            <a:ext cx="504056" cy="12228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DD4D6BA3-EFC6-457D-9720-1E919510C62C}"/>
              </a:ext>
            </a:extLst>
          </p:cNvPr>
          <p:cNvCxnSpPr/>
          <p:nvPr/>
        </p:nvCxnSpPr>
        <p:spPr bwMode="auto">
          <a:xfrm>
            <a:off x="6300192" y="1570776"/>
            <a:ext cx="252028" cy="490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57846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7690564" cy="1219200"/>
          </a:xfrm>
        </p:spPr>
        <p:txBody>
          <a:bodyPr/>
          <a:lstStyle/>
          <a:p>
            <a:pPr>
              <a:defRPr/>
            </a:pPr>
            <a:r>
              <a:rPr lang="pt-BR" dirty="0"/>
              <a:t>BOX-PLOT x HISTOGRAMA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2738" y="2516188"/>
            <a:ext cx="2717800" cy="2455862"/>
            <a:chOff x="213" y="1585"/>
            <a:chExt cx="1855" cy="1547"/>
          </a:xfrm>
        </p:grpSpPr>
        <p:sp>
          <p:nvSpPr>
            <p:cNvPr id="69677" name="Freeform 4"/>
            <p:cNvSpPr>
              <a:spLocks/>
            </p:cNvSpPr>
            <p:nvPr/>
          </p:nvSpPr>
          <p:spPr bwMode="auto">
            <a:xfrm>
              <a:off x="1340" y="2115"/>
              <a:ext cx="541" cy="1016"/>
            </a:xfrm>
            <a:custGeom>
              <a:avLst/>
              <a:gdLst>
                <a:gd name="T0" fmla="*/ 0 w 1081"/>
                <a:gd name="T1" fmla="*/ 1 h 2031"/>
                <a:gd name="T2" fmla="*/ 1 w 1081"/>
                <a:gd name="T3" fmla="*/ 1 h 2031"/>
                <a:gd name="T4" fmla="*/ 1 w 1081"/>
                <a:gd name="T5" fmla="*/ 1 h 2031"/>
                <a:gd name="T6" fmla="*/ 1 w 1081"/>
                <a:gd name="T7" fmla="*/ 1 h 2031"/>
                <a:gd name="T8" fmla="*/ 1 w 1081"/>
                <a:gd name="T9" fmla="*/ 1 h 2031"/>
                <a:gd name="T10" fmla="*/ 1 w 1081"/>
                <a:gd name="T11" fmla="*/ 1 h 2031"/>
                <a:gd name="T12" fmla="*/ 1 w 1081"/>
                <a:gd name="T13" fmla="*/ 1 h 2031"/>
                <a:gd name="T14" fmla="*/ 1 w 1081"/>
                <a:gd name="T15" fmla="*/ 1 h 2031"/>
                <a:gd name="T16" fmla="*/ 0 w 1081"/>
                <a:gd name="T17" fmla="*/ 0 h 2031"/>
                <a:gd name="T18" fmla="*/ 0 w 1081"/>
                <a:gd name="T19" fmla="*/ 1 h 20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1"/>
                <a:gd name="T31" fmla="*/ 0 h 2031"/>
                <a:gd name="T32" fmla="*/ 1081 w 1081"/>
                <a:gd name="T33" fmla="*/ 2031 h 20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1" h="2031">
                  <a:moveTo>
                    <a:pt x="0" y="2031"/>
                  </a:moveTo>
                  <a:lnTo>
                    <a:pt x="1081" y="2031"/>
                  </a:lnTo>
                  <a:lnTo>
                    <a:pt x="940" y="1944"/>
                  </a:lnTo>
                  <a:lnTo>
                    <a:pt x="799" y="1855"/>
                  </a:lnTo>
                  <a:lnTo>
                    <a:pt x="611" y="1678"/>
                  </a:lnTo>
                  <a:lnTo>
                    <a:pt x="470" y="1413"/>
                  </a:lnTo>
                  <a:lnTo>
                    <a:pt x="329" y="1060"/>
                  </a:lnTo>
                  <a:lnTo>
                    <a:pt x="188" y="619"/>
                  </a:lnTo>
                  <a:lnTo>
                    <a:pt x="0" y="0"/>
                  </a:lnTo>
                  <a:lnTo>
                    <a:pt x="0" y="2031"/>
                  </a:lnTo>
                  <a:close/>
                </a:path>
              </a:pathLst>
            </a:custGeom>
            <a:solidFill>
              <a:srgbClr val="DFDFDF"/>
            </a:solidFill>
            <a:ln w="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78" name="Freeform 5"/>
            <p:cNvSpPr>
              <a:spLocks/>
            </p:cNvSpPr>
            <p:nvPr/>
          </p:nvSpPr>
          <p:spPr bwMode="auto">
            <a:xfrm>
              <a:off x="353" y="2115"/>
              <a:ext cx="517" cy="1016"/>
            </a:xfrm>
            <a:custGeom>
              <a:avLst/>
              <a:gdLst>
                <a:gd name="T0" fmla="*/ 0 w 1034"/>
                <a:gd name="T1" fmla="*/ 1 h 2031"/>
                <a:gd name="T2" fmla="*/ 1 w 1034"/>
                <a:gd name="T3" fmla="*/ 1 h 2031"/>
                <a:gd name="T4" fmla="*/ 1 w 1034"/>
                <a:gd name="T5" fmla="*/ 1 h 2031"/>
                <a:gd name="T6" fmla="*/ 1 w 1034"/>
                <a:gd name="T7" fmla="*/ 1 h 2031"/>
                <a:gd name="T8" fmla="*/ 1 w 1034"/>
                <a:gd name="T9" fmla="*/ 1 h 2031"/>
                <a:gd name="T10" fmla="*/ 1 w 1034"/>
                <a:gd name="T11" fmla="*/ 1 h 2031"/>
                <a:gd name="T12" fmla="*/ 1 w 1034"/>
                <a:gd name="T13" fmla="*/ 1 h 2031"/>
                <a:gd name="T14" fmla="*/ 1 w 1034"/>
                <a:gd name="T15" fmla="*/ 1 h 2031"/>
                <a:gd name="T16" fmla="*/ 1 w 1034"/>
                <a:gd name="T17" fmla="*/ 1 h 2031"/>
                <a:gd name="T18" fmla="*/ 1 w 1034"/>
                <a:gd name="T19" fmla="*/ 1 h 2031"/>
                <a:gd name="T20" fmla="*/ 1 w 1034"/>
                <a:gd name="T21" fmla="*/ 1 h 2031"/>
                <a:gd name="T22" fmla="*/ 1 w 1034"/>
                <a:gd name="T23" fmla="*/ 0 h 2031"/>
                <a:gd name="T24" fmla="*/ 1 w 1034"/>
                <a:gd name="T25" fmla="*/ 1 h 2031"/>
                <a:gd name="T26" fmla="*/ 1 w 1034"/>
                <a:gd name="T27" fmla="*/ 1 h 2031"/>
                <a:gd name="T28" fmla="*/ 1 w 1034"/>
                <a:gd name="T29" fmla="*/ 1 h 2031"/>
                <a:gd name="T30" fmla="*/ 0 w 1034"/>
                <a:gd name="T31" fmla="*/ 1 h 203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4"/>
                <a:gd name="T49" fmla="*/ 0 h 2031"/>
                <a:gd name="T50" fmla="*/ 1034 w 1034"/>
                <a:gd name="T51" fmla="*/ 2031 h 203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4" h="2031">
                  <a:moveTo>
                    <a:pt x="0" y="2031"/>
                  </a:moveTo>
                  <a:lnTo>
                    <a:pt x="141" y="1944"/>
                  </a:lnTo>
                  <a:lnTo>
                    <a:pt x="282" y="1855"/>
                  </a:lnTo>
                  <a:lnTo>
                    <a:pt x="423" y="1678"/>
                  </a:lnTo>
                  <a:lnTo>
                    <a:pt x="517" y="1502"/>
                  </a:lnTo>
                  <a:lnTo>
                    <a:pt x="611" y="1326"/>
                  </a:lnTo>
                  <a:lnTo>
                    <a:pt x="705" y="1060"/>
                  </a:lnTo>
                  <a:lnTo>
                    <a:pt x="752" y="884"/>
                  </a:lnTo>
                  <a:lnTo>
                    <a:pt x="846" y="619"/>
                  </a:lnTo>
                  <a:lnTo>
                    <a:pt x="940" y="353"/>
                  </a:lnTo>
                  <a:lnTo>
                    <a:pt x="987" y="88"/>
                  </a:lnTo>
                  <a:lnTo>
                    <a:pt x="1034" y="0"/>
                  </a:lnTo>
                  <a:lnTo>
                    <a:pt x="1034" y="2031"/>
                  </a:lnTo>
                  <a:lnTo>
                    <a:pt x="752" y="2031"/>
                  </a:lnTo>
                  <a:lnTo>
                    <a:pt x="517" y="2031"/>
                  </a:lnTo>
                  <a:lnTo>
                    <a:pt x="0" y="2031"/>
                  </a:lnTo>
                  <a:close/>
                </a:path>
              </a:pathLst>
            </a:custGeom>
            <a:solidFill>
              <a:srgbClr val="DFDFDF"/>
            </a:solidFill>
            <a:ln w="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6" y="1585"/>
              <a:ext cx="1598" cy="1546"/>
              <a:chOff x="306" y="1585"/>
              <a:chExt cx="1598" cy="1546"/>
            </a:xfrm>
          </p:grpSpPr>
          <p:sp>
            <p:nvSpPr>
              <p:cNvPr id="69689" name="Freeform 7"/>
              <p:cNvSpPr>
                <a:spLocks/>
              </p:cNvSpPr>
              <p:nvPr/>
            </p:nvSpPr>
            <p:spPr bwMode="auto">
              <a:xfrm>
                <a:off x="306" y="3098"/>
                <a:ext cx="102" cy="33"/>
              </a:xfrm>
              <a:custGeom>
                <a:avLst/>
                <a:gdLst>
                  <a:gd name="T0" fmla="*/ 1 w 203"/>
                  <a:gd name="T1" fmla="*/ 1 h 66"/>
                  <a:gd name="T2" fmla="*/ 1 w 203"/>
                  <a:gd name="T3" fmla="*/ 1 h 66"/>
                  <a:gd name="T4" fmla="*/ 1 w 203"/>
                  <a:gd name="T5" fmla="*/ 1 h 66"/>
                  <a:gd name="T6" fmla="*/ 1 w 203"/>
                  <a:gd name="T7" fmla="*/ 1 h 66"/>
                  <a:gd name="T8" fmla="*/ 1 w 203"/>
                  <a:gd name="T9" fmla="*/ 1 h 66"/>
                  <a:gd name="T10" fmla="*/ 1 w 203"/>
                  <a:gd name="T11" fmla="*/ 1 h 66"/>
                  <a:gd name="T12" fmla="*/ 1 w 203"/>
                  <a:gd name="T13" fmla="*/ 1 h 66"/>
                  <a:gd name="T14" fmla="*/ 1 w 203"/>
                  <a:gd name="T15" fmla="*/ 1 h 66"/>
                  <a:gd name="T16" fmla="*/ 1 w 203"/>
                  <a:gd name="T17" fmla="*/ 1 h 66"/>
                  <a:gd name="T18" fmla="*/ 1 w 203"/>
                  <a:gd name="T19" fmla="*/ 1 h 66"/>
                  <a:gd name="T20" fmla="*/ 1 w 203"/>
                  <a:gd name="T21" fmla="*/ 1 h 66"/>
                  <a:gd name="T22" fmla="*/ 1 w 203"/>
                  <a:gd name="T23" fmla="*/ 1 h 66"/>
                  <a:gd name="T24" fmla="*/ 1 w 203"/>
                  <a:gd name="T25" fmla="*/ 1 h 66"/>
                  <a:gd name="T26" fmla="*/ 1 w 203"/>
                  <a:gd name="T27" fmla="*/ 1 h 66"/>
                  <a:gd name="T28" fmla="*/ 1 w 203"/>
                  <a:gd name="T29" fmla="*/ 1 h 66"/>
                  <a:gd name="T30" fmla="*/ 1 w 203"/>
                  <a:gd name="T31" fmla="*/ 1 h 66"/>
                  <a:gd name="T32" fmla="*/ 1 w 203"/>
                  <a:gd name="T33" fmla="*/ 1 h 66"/>
                  <a:gd name="T34" fmla="*/ 1 w 203"/>
                  <a:gd name="T35" fmla="*/ 1 h 66"/>
                  <a:gd name="T36" fmla="*/ 1 w 203"/>
                  <a:gd name="T37" fmla="*/ 1 h 66"/>
                  <a:gd name="T38" fmla="*/ 1 w 203"/>
                  <a:gd name="T39" fmla="*/ 1 h 66"/>
                  <a:gd name="T40" fmla="*/ 1 w 203"/>
                  <a:gd name="T41" fmla="*/ 1 h 66"/>
                  <a:gd name="T42" fmla="*/ 1 w 203"/>
                  <a:gd name="T43" fmla="*/ 1 h 66"/>
                  <a:gd name="T44" fmla="*/ 1 w 203"/>
                  <a:gd name="T45" fmla="*/ 1 h 66"/>
                  <a:gd name="T46" fmla="*/ 1 w 203"/>
                  <a:gd name="T47" fmla="*/ 1 h 66"/>
                  <a:gd name="T48" fmla="*/ 1 w 203"/>
                  <a:gd name="T49" fmla="*/ 1 h 66"/>
                  <a:gd name="T50" fmla="*/ 1 w 203"/>
                  <a:gd name="T51" fmla="*/ 1 h 66"/>
                  <a:gd name="T52" fmla="*/ 1 w 203"/>
                  <a:gd name="T53" fmla="*/ 1 h 66"/>
                  <a:gd name="T54" fmla="*/ 1 w 203"/>
                  <a:gd name="T55" fmla="*/ 1 h 66"/>
                  <a:gd name="T56" fmla="*/ 1 w 203"/>
                  <a:gd name="T57" fmla="*/ 1 h 66"/>
                  <a:gd name="T58" fmla="*/ 1 w 203"/>
                  <a:gd name="T59" fmla="*/ 1 h 66"/>
                  <a:gd name="T60" fmla="*/ 1 w 203"/>
                  <a:gd name="T61" fmla="*/ 1 h 66"/>
                  <a:gd name="T62" fmla="*/ 1 w 203"/>
                  <a:gd name="T63" fmla="*/ 1 h 66"/>
                  <a:gd name="T64" fmla="*/ 1 w 203"/>
                  <a:gd name="T65" fmla="*/ 1 h 66"/>
                  <a:gd name="T66" fmla="*/ 1 w 203"/>
                  <a:gd name="T67" fmla="*/ 1 h 66"/>
                  <a:gd name="T68" fmla="*/ 1 w 203"/>
                  <a:gd name="T69" fmla="*/ 1 h 66"/>
                  <a:gd name="T70" fmla="*/ 1 w 203"/>
                  <a:gd name="T71" fmla="*/ 1 h 66"/>
                  <a:gd name="T72" fmla="*/ 1 w 203"/>
                  <a:gd name="T73" fmla="*/ 1 h 66"/>
                  <a:gd name="T74" fmla="*/ 1 w 203"/>
                  <a:gd name="T75" fmla="*/ 1 h 66"/>
                  <a:gd name="T76" fmla="*/ 1 w 203"/>
                  <a:gd name="T77" fmla="*/ 1 h 66"/>
                  <a:gd name="T78" fmla="*/ 1 w 203"/>
                  <a:gd name="T79" fmla="*/ 1 h 66"/>
                  <a:gd name="T80" fmla="*/ 1 w 203"/>
                  <a:gd name="T81" fmla="*/ 1 h 66"/>
                  <a:gd name="T82" fmla="*/ 1 w 203"/>
                  <a:gd name="T83" fmla="*/ 1 h 66"/>
                  <a:gd name="T84" fmla="*/ 1 w 203"/>
                  <a:gd name="T85" fmla="*/ 1 h 66"/>
                  <a:gd name="T86" fmla="*/ 1 w 203"/>
                  <a:gd name="T87" fmla="*/ 1 h 66"/>
                  <a:gd name="T88" fmla="*/ 1 w 203"/>
                  <a:gd name="T89" fmla="*/ 1 h 66"/>
                  <a:gd name="T90" fmla="*/ 1 w 203"/>
                  <a:gd name="T91" fmla="*/ 1 h 66"/>
                  <a:gd name="T92" fmla="*/ 1 w 203"/>
                  <a:gd name="T93" fmla="*/ 1 h 66"/>
                  <a:gd name="T94" fmla="*/ 1 w 203"/>
                  <a:gd name="T95" fmla="*/ 1 h 66"/>
                  <a:gd name="T96" fmla="*/ 1 w 203"/>
                  <a:gd name="T97" fmla="*/ 1 h 66"/>
                  <a:gd name="T98" fmla="*/ 1 w 203"/>
                  <a:gd name="T99" fmla="*/ 1 h 66"/>
                  <a:gd name="T100" fmla="*/ 1 w 203"/>
                  <a:gd name="T101" fmla="*/ 1 h 66"/>
                  <a:gd name="T102" fmla="*/ 1 w 203"/>
                  <a:gd name="T103" fmla="*/ 1 h 66"/>
                  <a:gd name="T104" fmla="*/ 1 w 203"/>
                  <a:gd name="T105" fmla="*/ 1 h 66"/>
                  <a:gd name="T106" fmla="*/ 1 w 203"/>
                  <a:gd name="T107" fmla="*/ 1 h 66"/>
                  <a:gd name="T108" fmla="*/ 1 w 203"/>
                  <a:gd name="T109" fmla="*/ 1 h 66"/>
                  <a:gd name="T110" fmla="*/ 1 w 203"/>
                  <a:gd name="T111" fmla="*/ 1 h 6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3"/>
                  <a:gd name="T169" fmla="*/ 0 h 66"/>
                  <a:gd name="T170" fmla="*/ 203 w 203"/>
                  <a:gd name="T171" fmla="*/ 66 h 6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3" h="66">
                    <a:moveTo>
                      <a:pt x="0" y="66"/>
                    </a:moveTo>
                    <a:lnTo>
                      <a:pt x="1" y="66"/>
                    </a:lnTo>
                    <a:lnTo>
                      <a:pt x="3" y="66"/>
                    </a:lnTo>
                    <a:lnTo>
                      <a:pt x="4" y="66"/>
                    </a:lnTo>
                    <a:lnTo>
                      <a:pt x="6" y="66"/>
                    </a:lnTo>
                    <a:lnTo>
                      <a:pt x="9" y="65"/>
                    </a:lnTo>
                    <a:lnTo>
                      <a:pt x="12" y="65"/>
                    </a:lnTo>
                    <a:lnTo>
                      <a:pt x="13" y="63"/>
                    </a:lnTo>
                    <a:lnTo>
                      <a:pt x="16" y="63"/>
                    </a:lnTo>
                    <a:lnTo>
                      <a:pt x="19" y="63"/>
                    </a:lnTo>
                    <a:lnTo>
                      <a:pt x="22" y="63"/>
                    </a:lnTo>
                    <a:lnTo>
                      <a:pt x="24" y="63"/>
                    </a:lnTo>
                    <a:lnTo>
                      <a:pt x="25" y="63"/>
                    </a:lnTo>
                    <a:lnTo>
                      <a:pt x="27" y="63"/>
                    </a:lnTo>
                    <a:lnTo>
                      <a:pt x="28" y="62"/>
                    </a:lnTo>
                    <a:lnTo>
                      <a:pt x="30" y="62"/>
                    </a:lnTo>
                    <a:lnTo>
                      <a:pt x="31" y="62"/>
                    </a:lnTo>
                    <a:lnTo>
                      <a:pt x="33" y="62"/>
                    </a:lnTo>
                    <a:lnTo>
                      <a:pt x="34" y="60"/>
                    </a:lnTo>
                    <a:lnTo>
                      <a:pt x="36" y="60"/>
                    </a:lnTo>
                    <a:lnTo>
                      <a:pt x="39" y="60"/>
                    </a:lnTo>
                    <a:lnTo>
                      <a:pt x="39" y="57"/>
                    </a:lnTo>
                    <a:lnTo>
                      <a:pt x="41" y="57"/>
                    </a:lnTo>
                    <a:lnTo>
                      <a:pt x="44" y="57"/>
                    </a:lnTo>
                    <a:lnTo>
                      <a:pt x="45" y="57"/>
                    </a:lnTo>
                    <a:lnTo>
                      <a:pt x="47" y="57"/>
                    </a:lnTo>
                    <a:lnTo>
                      <a:pt x="50" y="57"/>
                    </a:lnTo>
                    <a:lnTo>
                      <a:pt x="51" y="55"/>
                    </a:lnTo>
                    <a:lnTo>
                      <a:pt x="53" y="55"/>
                    </a:lnTo>
                    <a:lnTo>
                      <a:pt x="54" y="55"/>
                    </a:lnTo>
                    <a:lnTo>
                      <a:pt x="56" y="55"/>
                    </a:lnTo>
                    <a:lnTo>
                      <a:pt x="59" y="54"/>
                    </a:lnTo>
                    <a:lnTo>
                      <a:pt x="60" y="54"/>
                    </a:lnTo>
                    <a:lnTo>
                      <a:pt x="62" y="52"/>
                    </a:lnTo>
                    <a:lnTo>
                      <a:pt x="63" y="52"/>
                    </a:lnTo>
                    <a:lnTo>
                      <a:pt x="66" y="52"/>
                    </a:lnTo>
                    <a:lnTo>
                      <a:pt x="68" y="52"/>
                    </a:lnTo>
                    <a:lnTo>
                      <a:pt x="69" y="51"/>
                    </a:lnTo>
                    <a:lnTo>
                      <a:pt x="71" y="51"/>
                    </a:lnTo>
                    <a:lnTo>
                      <a:pt x="74" y="51"/>
                    </a:lnTo>
                    <a:lnTo>
                      <a:pt x="75" y="51"/>
                    </a:lnTo>
                    <a:lnTo>
                      <a:pt x="77" y="51"/>
                    </a:lnTo>
                    <a:lnTo>
                      <a:pt x="80" y="48"/>
                    </a:lnTo>
                    <a:lnTo>
                      <a:pt x="81" y="48"/>
                    </a:lnTo>
                    <a:lnTo>
                      <a:pt x="83" y="46"/>
                    </a:lnTo>
                    <a:lnTo>
                      <a:pt x="85" y="46"/>
                    </a:lnTo>
                    <a:lnTo>
                      <a:pt x="86" y="46"/>
                    </a:lnTo>
                    <a:lnTo>
                      <a:pt x="88" y="46"/>
                    </a:lnTo>
                    <a:lnTo>
                      <a:pt x="89" y="45"/>
                    </a:lnTo>
                    <a:lnTo>
                      <a:pt x="91" y="45"/>
                    </a:lnTo>
                    <a:lnTo>
                      <a:pt x="92" y="45"/>
                    </a:lnTo>
                    <a:lnTo>
                      <a:pt x="94" y="45"/>
                    </a:lnTo>
                    <a:lnTo>
                      <a:pt x="95" y="45"/>
                    </a:lnTo>
                    <a:lnTo>
                      <a:pt x="97" y="45"/>
                    </a:lnTo>
                    <a:lnTo>
                      <a:pt x="98" y="43"/>
                    </a:lnTo>
                    <a:lnTo>
                      <a:pt x="101" y="43"/>
                    </a:lnTo>
                    <a:lnTo>
                      <a:pt x="103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6" y="39"/>
                    </a:lnTo>
                    <a:lnTo>
                      <a:pt x="109" y="39"/>
                    </a:lnTo>
                    <a:lnTo>
                      <a:pt x="110" y="39"/>
                    </a:lnTo>
                    <a:lnTo>
                      <a:pt x="110" y="37"/>
                    </a:lnTo>
                    <a:lnTo>
                      <a:pt x="113" y="37"/>
                    </a:lnTo>
                    <a:lnTo>
                      <a:pt x="116" y="37"/>
                    </a:lnTo>
                    <a:lnTo>
                      <a:pt x="118" y="37"/>
                    </a:lnTo>
                    <a:lnTo>
                      <a:pt x="119" y="36"/>
                    </a:lnTo>
                    <a:lnTo>
                      <a:pt x="121" y="36"/>
                    </a:lnTo>
                    <a:lnTo>
                      <a:pt x="122" y="36"/>
                    </a:lnTo>
                    <a:lnTo>
                      <a:pt x="124" y="34"/>
                    </a:lnTo>
                    <a:lnTo>
                      <a:pt x="125" y="34"/>
                    </a:lnTo>
                    <a:lnTo>
                      <a:pt x="127" y="32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29"/>
                    </a:lnTo>
                    <a:lnTo>
                      <a:pt x="136" y="29"/>
                    </a:lnTo>
                    <a:lnTo>
                      <a:pt x="138" y="29"/>
                    </a:lnTo>
                    <a:lnTo>
                      <a:pt x="141" y="28"/>
                    </a:lnTo>
                    <a:lnTo>
                      <a:pt x="144" y="26"/>
                    </a:lnTo>
                    <a:lnTo>
                      <a:pt x="145" y="26"/>
                    </a:lnTo>
                    <a:lnTo>
                      <a:pt x="147" y="25"/>
                    </a:lnTo>
                    <a:lnTo>
                      <a:pt x="148" y="25"/>
                    </a:lnTo>
                    <a:lnTo>
                      <a:pt x="150" y="25"/>
                    </a:lnTo>
                    <a:lnTo>
                      <a:pt x="153" y="25"/>
                    </a:lnTo>
                    <a:lnTo>
                      <a:pt x="154" y="23"/>
                    </a:lnTo>
                    <a:lnTo>
                      <a:pt x="156" y="23"/>
                    </a:lnTo>
                    <a:lnTo>
                      <a:pt x="159" y="20"/>
                    </a:lnTo>
                    <a:lnTo>
                      <a:pt x="160" y="20"/>
                    </a:lnTo>
                    <a:lnTo>
                      <a:pt x="160" y="19"/>
                    </a:lnTo>
                    <a:lnTo>
                      <a:pt x="163" y="19"/>
                    </a:lnTo>
                    <a:lnTo>
                      <a:pt x="163" y="17"/>
                    </a:lnTo>
                    <a:lnTo>
                      <a:pt x="166" y="17"/>
                    </a:lnTo>
                    <a:lnTo>
                      <a:pt x="168" y="17"/>
                    </a:lnTo>
                    <a:lnTo>
                      <a:pt x="171" y="16"/>
                    </a:lnTo>
                    <a:lnTo>
                      <a:pt x="172" y="16"/>
                    </a:lnTo>
                    <a:lnTo>
                      <a:pt x="174" y="16"/>
                    </a:lnTo>
                    <a:lnTo>
                      <a:pt x="175" y="14"/>
                    </a:lnTo>
                    <a:lnTo>
                      <a:pt x="177" y="11"/>
                    </a:lnTo>
                    <a:lnTo>
                      <a:pt x="179" y="11"/>
                    </a:lnTo>
                    <a:lnTo>
                      <a:pt x="180" y="11"/>
                    </a:lnTo>
                    <a:lnTo>
                      <a:pt x="182" y="11"/>
                    </a:lnTo>
                    <a:lnTo>
                      <a:pt x="183" y="9"/>
                    </a:lnTo>
                    <a:lnTo>
                      <a:pt x="185" y="9"/>
                    </a:lnTo>
                    <a:lnTo>
                      <a:pt x="188" y="9"/>
                    </a:lnTo>
                    <a:lnTo>
                      <a:pt x="188" y="8"/>
                    </a:lnTo>
                    <a:lnTo>
                      <a:pt x="191" y="6"/>
                    </a:lnTo>
                    <a:lnTo>
                      <a:pt x="192" y="6"/>
                    </a:lnTo>
                    <a:lnTo>
                      <a:pt x="195" y="5"/>
                    </a:lnTo>
                    <a:lnTo>
                      <a:pt x="197" y="5"/>
                    </a:lnTo>
                    <a:lnTo>
                      <a:pt x="198" y="5"/>
                    </a:lnTo>
                    <a:lnTo>
                      <a:pt x="198" y="2"/>
                    </a:lnTo>
                    <a:lnTo>
                      <a:pt x="201" y="2"/>
                    </a:lnTo>
                    <a:lnTo>
                      <a:pt x="203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0" name="Freeform 8"/>
              <p:cNvSpPr>
                <a:spLocks/>
              </p:cNvSpPr>
              <p:nvPr/>
            </p:nvSpPr>
            <p:spPr bwMode="auto">
              <a:xfrm>
                <a:off x="408" y="3022"/>
                <a:ext cx="101" cy="76"/>
              </a:xfrm>
              <a:custGeom>
                <a:avLst/>
                <a:gdLst>
                  <a:gd name="T0" fmla="*/ 0 w 203"/>
                  <a:gd name="T1" fmla="*/ 1 h 152"/>
                  <a:gd name="T2" fmla="*/ 0 w 203"/>
                  <a:gd name="T3" fmla="*/ 1 h 152"/>
                  <a:gd name="T4" fmla="*/ 0 w 203"/>
                  <a:gd name="T5" fmla="*/ 1 h 152"/>
                  <a:gd name="T6" fmla="*/ 0 w 203"/>
                  <a:gd name="T7" fmla="*/ 1 h 152"/>
                  <a:gd name="T8" fmla="*/ 0 w 203"/>
                  <a:gd name="T9" fmla="*/ 1 h 152"/>
                  <a:gd name="T10" fmla="*/ 0 w 203"/>
                  <a:gd name="T11" fmla="*/ 1 h 152"/>
                  <a:gd name="T12" fmla="*/ 0 w 203"/>
                  <a:gd name="T13" fmla="*/ 1 h 152"/>
                  <a:gd name="T14" fmla="*/ 0 w 203"/>
                  <a:gd name="T15" fmla="*/ 1 h 152"/>
                  <a:gd name="T16" fmla="*/ 0 w 203"/>
                  <a:gd name="T17" fmla="*/ 1 h 152"/>
                  <a:gd name="T18" fmla="*/ 0 w 203"/>
                  <a:gd name="T19" fmla="*/ 1 h 152"/>
                  <a:gd name="T20" fmla="*/ 0 w 203"/>
                  <a:gd name="T21" fmla="*/ 1 h 152"/>
                  <a:gd name="T22" fmla="*/ 0 w 203"/>
                  <a:gd name="T23" fmla="*/ 1 h 152"/>
                  <a:gd name="T24" fmla="*/ 0 w 203"/>
                  <a:gd name="T25" fmla="*/ 1 h 152"/>
                  <a:gd name="T26" fmla="*/ 0 w 203"/>
                  <a:gd name="T27" fmla="*/ 1 h 152"/>
                  <a:gd name="T28" fmla="*/ 0 w 203"/>
                  <a:gd name="T29" fmla="*/ 1 h 152"/>
                  <a:gd name="T30" fmla="*/ 0 w 203"/>
                  <a:gd name="T31" fmla="*/ 1 h 152"/>
                  <a:gd name="T32" fmla="*/ 0 w 203"/>
                  <a:gd name="T33" fmla="*/ 1 h 152"/>
                  <a:gd name="T34" fmla="*/ 0 w 203"/>
                  <a:gd name="T35" fmla="*/ 1 h 152"/>
                  <a:gd name="T36" fmla="*/ 0 w 203"/>
                  <a:gd name="T37" fmla="*/ 1 h 152"/>
                  <a:gd name="T38" fmla="*/ 0 w 203"/>
                  <a:gd name="T39" fmla="*/ 1 h 152"/>
                  <a:gd name="T40" fmla="*/ 0 w 203"/>
                  <a:gd name="T41" fmla="*/ 1 h 152"/>
                  <a:gd name="T42" fmla="*/ 0 w 203"/>
                  <a:gd name="T43" fmla="*/ 1 h 152"/>
                  <a:gd name="T44" fmla="*/ 0 w 203"/>
                  <a:gd name="T45" fmla="*/ 1 h 152"/>
                  <a:gd name="T46" fmla="*/ 0 w 203"/>
                  <a:gd name="T47" fmla="*/ 1 h 152"/>
                  <a:gd name="T48" fmla="*/ 0 w 203"/>
                  <a:gd name="T49" fmla="*/ 1 h 152"/>
                  <a:gd name="T50" fmla="*/ 0 w 203"/>
                  <a:gd name="T51" fmla="*/ 1 h 152"/>
                  <a:gd name="T52" fmla="*/ 0 w 203"/>
                  <a:gd name="T53" fmla="*/ 1 h 152"/>
                  <a:gd name="T54" fmla="*/ 0 w 203"/>
                  <a:gd name="T55" fmla="*/ 1 h 152"/>
                  <a:gd name="T56" fmla="*/ 0 w 203"/>
                  <a:gd name="T57" fmla="*/ 1 h 152"/>
                  <a:gd name="T58" fmla="*/ 0 w 203"/>
                  <a:gd name="T59" fmla="*/ 1 h 152"/>
                  <a:gd name="T60" fmla="*/ 0 w 203"/>
                  <a:gd name="T61" fmla="*/ 1 h 152"/>
                  <a:gd name="T62" fmla="*/ 0 w 203"/>
                  <a:gd name="T63" fmla="*/ 1 h 152"/>
                  <a:gd name="T64" fmla="*/ 0 w 203"/>
                  <a:gd name="T65" fmla="*/ 1 h 152"/>
                  <a:gd name="T66" fmla="*/ 0 w 203"/>
                  <a:gd name="T67" fmla="*/ 1 h 152"/>
                  <a:gd name="T68" fmla="*/ 0 w 203"/>
                  <a:gd name="T69" fmla="*/ 1 h 152"/>
                  <a:gd name="T70" fmla="*/ 0 w 203"/>
                  <a:gd name="T71" fmla="*/ 1 h 152"/>
                  <a:gd name="T72" fmla="*/ 0 w 203"/>
                  <a:gd name="T73" fmla="*/ 1 h 152"/>
                  <a:gd name="T74" fmla="*/ 0 w 203"/>
                  <a:gd name="T75" fmla="*/ 1 h 152"/>
                  <a:gd name="T76" fmla="*/ 0 w 203"/>
                  <a:gd name="T77" fmla="*/ 1 h 152"/>
                  <a:gd name="T78" fmla="*/ 0 w 203"/>
                  <a:gd name="T79" fmla="*/ 1 h 152"/>
                  <a:gd name="T80" fmla="*/ 0 w 203"/>
                  <a:gd name="T81" fmla="*/ 1 h 152"/>
                  <a:gd name="T82" fmla="*/ 0 w 203"/>
                  <a:gd name="T83" fmla="*/ 1 h 152"/>
                  <a:gd name="T84" fmla="*/ 0 w 203"/>
                  <a:gd name="T85" fmla="*/ 1 h 152"/>
                  <a:gd name="T86" fmla="*/ 0 w 203"/>
                  <a:gd name="T87" fmla="*/ 1 h 152"/>
                  <a:gd name="T88" fmla="*/ 0 w 203"/>
                  <a:gd name="T89" fmla="*/ 1 h 152"/>
                  <a:gd name="T90" fmla="*/ 0 w 203"/>
                  <a:gd name="T91" fmla="*/ 1 h 152"/>
                  <a:gd name="T92" fmla="*/ 0 w 203"/>
                  <a:gd name="T93" fmla="*/ 1 h 152"/>
                  <a:gd name="T94" fmla="*/ 0 w 203"/>
                  <a:gd name="T95" fmla="*/ 1 h 152"/>
                  <a:gd name="T96" fmla="*/ 0 w 203"/>
                  <a:gd name="T97" fmla="*/ 1 h 152"/>
                  <a:gd name="T98" fmla="*/ 0 w 203"/>
                  <a:gd name="T99" fmla="*/ 1 h 152"/>
                  <a:gd name="T100" fmla="*/ 0 w 203"/>
                  <a:gd name="T101" fmla="*/ 1 h 152"/>
                  <a:gd name="T102" fmla="*/ 0 w 203"/>
                  <a:gd name="T103" fmla="*/ 1 h 152"/>
                  <a:gd name="T104" fmla="*/ 0 w 203"/>
                  <a:gd name="T105" fmla="*/ 1 h 152"/>
                  <a:gd name="T106" fmla="*/ 0 w 203"/>
                  <a:gd name="T107" fmla="*/ 1 h 152"/>
                  <a:gd name="T108" fmla="*/ 0 w 203"/>
                  <a:gd name="T109" fmla="*/ 1 h 152"/>
                  <a:gd name="T110" fmla="*/ 0 w 203"/>
                  <a:gd name="T111" fmla="*/ 1 h 152"/>
                  <a:gd name="T112" fmla="*/ 0 w 203"/>
                  <a:gd name="T113" fmla="*/ 1 h 152"/>
                  <a:gd name="T114" fmla="*/ 0 w 203"/>
                  <a:gd name="T115" fmla="*/ 1 h 152"/>
                  <a:gd name="T116" fmla="*/ 0 w 203"/>
                  <a:gd name="T117" fmla="*/ 1 h 152"/>
                  <a:gd name="T118" fmla="*/ 0 w 203"/>
                  <a:gd name="T119" fmla="*/ 1 h 152"/>
                  <a:gd name="T120" fmla="*/ 0 w 203"/>
                  <a:gd name="T121" fmla="*/ 0 h 1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03"/>
                  <a:gd name="T184" fmla="*/ 0 h 152"/>
                  <a:gd name="T185" fmla="*/ 203 w 203"/>
                  <a:gd name="T186" fmla="*/ 152 h 1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03" h="152">
                    <a:moveTo>
                      <a:pt x="0" y="152"/>
                    </a:moveTo>
                    <a:lnTo>
                      <a:pt x="1" y="152"/>
                    </a:lnTo>
                    <a:lnTo>
                      <a:pt x="3" y="151"/>
                    </a:lnTo>
                    <a:lnTo>
                      <a:pt x="4" y="151"/>
                    </a:lnTo>
                    <a:lnTo>
                      <a:pt x="6" y="151"/>
                    </a:lnTo>
                    <a:lnTo>
                      <a:pt x="7" y="149"/>
                    </a:lnTo>
                    <a:lnTo>
                      <a:pt x="9" y="149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5" y="145"/>
                    </a:lnTo>
                    <a:lnTo>
                      <a:pt x="15" y="143"/>
                    </a:lnTo>
                    <a:lnTo>
                      <a:pt x="16" y="143"/>
                    </a:lnTo>
                    <a:lnTo>
                      <a:pt x="18" y="143"/>
                    </a:lnTo>
                    <a:lnTo>
                      <a:pt x="21" y="142"/>
                    </a:lnTo>
                    <a:lnTo>
                      <a:pt x="23" y="142"/>
                    </a:lnTo>
                    <a:lnTo>
                      <a:pt x="24" y="142"/>
                    </a:lnTo>
                    <a:lnTo>
                      <a:pt x="24" y="140"/>
                    </a:lnTo>
                    <a:lnTo>
                      <a:pt x="27" y="138"/>
                    </a:lnTo>
                    <a:lnTo>
                      <a:pt x="29" y="138"/>
                    </a:lnTo>
                    <a:lnTo>
                      <a:pt x="30" y="138"/>
                    </a:lnTo>
                    <a:lnTo>
                      <a:pt x="32" y="135"/>
                    </a:lnTo>
                    <a:lnTo>
                      <a:pt x="35" y="134"/>
                    </a:lnTo>
                    <a:lnTo>
                      <a:pt x="36" y="132"/>
                    </a:lnTo>
                    <a:lnTo>
                      <a:pt x="38" y="132"/>
                    </a:lnTo>
                    <a:lnTo>
                      <a:pt x="39" y="131"/>
                    </a:lnTo>
                    <a:lnTo>
                      <a:pt x="42" y="131"/>
                    </a:lnTo>
                    <a:lnTo>
                      <a:pt x="44" y="129"/>
                    </a:lnTo>
                    <a:lnTo>
                      <a:pt x="45" y="126"/>
                    </a:lnTo>
                    <a:lnTo>
                      <a:pt x="47" y="126"/>
                    </a:lnTo>
                    <a:lnTo>
                      <a:pt x="50" y="125"/>
                    </a:lnTo>
                    <a:lnTo>
                      <a:pt x="51" y="123"/>
                    </a:lnTo>
                    <a:lnTo>
                      <a:pt x="53" y="123"/>
                    </a:lnTo>
                    <a:lnTo>
                      <a:pt x="54" y="123"/>
                    </a:lnTo>
                    <a:lnTo>
                      <a:pt x="56" y="122"/>
                    </a:lnTo>
                    <a:lnTo>
                      <a:pt x="57" y="122"/>
                    </a:lnTo>
                    <a:lnTo>
                      <a:pt x="59" y="120"/>
                    </a:lnTo>
                    <a:lnTo>
                      <a:pt x="59" y="117"/>
                    </a:lnTo>
                    <a:lnTo>
                      <a:pt x="62" y="117"/>
                    </a:lnTo>
                    <a:lnTo>
                      <a:pt x="63" y="117"/>
                    </a:lnTo>
                    <a:lnTo>
                      <a:pt x="65" y="115"/>
                    </a:lnTo>
                    <a:lnTo>
                      <a:pt x="66" y="114"/>
                    </a:lnTo>
                    <a:lnTo>
                      <a:pt x="68" y="112"/>
                    </a:lnTo>
                    <a:lnTo>
                      <a:pt x="71" y="112"/>
                    </a:lnTo>
                    <a:lnTo>
                      <a:pt x="71" y="111"/>
                    </a:lnTo>
                    <a:lnTo>
                      <a:pt x="73" y="111"/>
                    </a:lnTo>
                    <a:lnTo>
                      <a:pt x="74" y="111"/>
                    </a:lnTo>
                    <a:lnTo>
                      <a:pt x="77" y="108"/>
                    </a:lnTo>
                    <a:lnTo>
                      <a:pt x="79" y="106"/>
                    </a:lnTo>
                    <a:lnTo>
                      <a:pt x="79" y="105"/>
                    </a:lnTo>
                    <a:lnTo>
                      <a:pt x="82" y="105"/>
                    </a:lnTo>
                    <a:lnTo>
                      <a:pt x="85" y="103"/>
                    </a:lnTo>
                    <a:lnTo>
                      <a:pt x="86" y="102"/>
                    </a:lnTo>
                    <a:lnTo>
                      <a:pt x="88" y="102"/>
                    </a:lnTo>
                    <a:lnTo>
                      <a:pt x="89" y="99"/>
                    </a:lnTo>
                    <a:lnTo>
                      <a:pt x="89" y="97"/>
                    </a:lnTo>
                    <a:lnTo>
                      <a:pt x="92" y="97"/>
                    </a:lnTo>
                    <a:lnTo>
                      <a:pt x="94" y="95"/>
                    </a:lnTo>
                    <a:lnTo>
                      <a:pt x="95" y="95"/>
                    </a:lnTo>
                    <a:lnTo>
                      <a:pt x="97" y="94"/>
                    </a:lnTo>
                    <a:lnTo>
                      <a:pt x="98" y="92"/>
                    </a:lnTo>
                    <a:lnTo>
                      <a:pt x="101" y="92"/>
                    </a:lnTo>
                    <a:lnTo>
                      <a:pt x="101" y="89"/>
                    </a:lnTo>
                    <a:lnTo>
                      <a:pt x="103" y="88"/>
                    </a:lnTo>
                    <a:lnTo>
                      <a:pt x="104" y="86"/>
                    </a:lnTo>
                    <a:lnTo>
                      <a:pt x="106" y="86"/>
                    </a:lnTo>
                    <a:lnTo>
                      <a:pt x="109" y="85"/>
                    </a:lnTo>
                    <a:lnTo>
                      <a:pt x="112" y="83"/>
                    </a:lnTo>
                    <a:lnTo>
                      <a:pt x="113" y="80"/>
                    </a:lnTo>
                    <a:lnTo>
                      <a:pt x="115" y="79"/>
                    </a:lnTo>
                    <a:lnTo>
                      <a:pt x="117" y="79"/>
                    </a:lnTo>
                    <a:lnTo>
                      <a:pt x="118" y="79"/>
                    </a:lnTo>
                    <a:lnTo>
                      <a:pt x="118" y="77"/>
                    </a:lnTo>
                    <a:lnTo>
                      <a:pt x="121" y="76"/>
                    </a:lnTo>
                    <a:lnTo>
                      <a:pt x="123" y="74"/>
                    </a:lnTo>
                    <a:lnTo>
                      <a:pt x="124" y="71"/>
                    </a:lnTo>
                    <a:lnTo>
                      <a:pt x="126" y="71"/>
                    </a:lnTo>
                    <a:lnTo>
                      <a:pt x="129" y="69"/>
                    </a:lnTo>
                    <a:lnTo>
                      <a:pt x="129" y="68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5"/>
                    </a:lnTo>
                    <a:lnTo>
                      <a:pt x="136" y="65"/>
                    </a:lnTo>
                    <a:lnTo>
                      <a:pt x="136" y="60"/>
                    </a:lnTo>
                    <a:lnTo>
                      <a:pt x="139" y="60"/>
                    </a:lnTo>
                    <a:lnTo>
                      <a:pt x="139" y="59"/>
                    </a:lnTo>
                    <a:lnTo>
                      <a:pt x="142" y="59"/>
                    </a:lnTo>
                    <a:lnTo>
                      <a:pt x="144" y="57"/>
                    </a:lnTo>
                    <a:lnTo>
                      <a:pt x="145" y="56"/>
                    </a:lnTo>
                    <a:lnTo>
                      <a:pt x="145" y="53"/>
                    </a:lnTo>
                    <a:lnTo>
                      <a:pt x="148" y="51"/>
                    </a:lnTo>
                    <a:lnTo>
                      <a:pt x="150" y="51"/>
                    </a:lnTo>
                    <a:lnTo>
                      <a:pt x="151" y="49"/>
                    </a:lnTo>
                    <a:lnTo>
                      <a:pt x="153" y="48"/>
                    </a:lnTo>
                    <a:lnTo>
                      <a:pt x="154" y="46"/>
                    </a:lnTo>
                    <a:lnTo>
                      <a:pt x="156" y="46"/>
                    </a:lnTo>
                    <a:lnTo>
                      <a:pt x="157" y="43"/>
                    </a:lnTo>
                    <a:lnTo>
                      <a:pt x="159" y="42"/>
                    </a:lnTo>
                    <a:lnTo>
                      <a:pt x="160" y="40"/>
                    </a:lnTo>
                    <a:lnTo>
                      <a:pt x="164" y="39"/>
                    </a:lnTo>
                    <a:lnTo>
                      <a:pt x="165" y="39"/>
                    </a:lnTo>
                    <a:lnTo>
                      <a:pt x="167" y="37"/>
                    </a:lnTo>
                    <a:lnTo>
                      <a:pt x="167" y="34"/>
                    </a:lnTo>
                    <a:lnTo>
                      <a:pt x="168" y="33"/>
                    </a:lnTo>
                    <a:lnTo>
                      <a:pt x="171" y="31"/>
                    </a:lnTo>
                    <a:lnTo>
                      <a:pt x="173" y="30"/>
                    </a:lnTo>
                    <a:lnTo>
                      <a:pt x="173" y="28"/>
                    </a:lnTo>
                    <a:lnTo>
                      <a:pt x="176" y="25"/>
                    </a:lnTo>
                    <a:lnTo>
                      <a:pt x="179" y="25"/>
                    </a:lnTo>
                    <a:lnTo>
                      <a:pt x="179" y="23"/>
                    </a:lnTo>
                    <a:lnTo>
                      <a:pt x="180" y="22"/>
                    </a:lnTo>
                    <a:lnTo>
                      <a:pt x="182" y="20"/>
                    </a:lnTo>
                    <a:lnTo>
                      <a:pt x="183" y="20"/>
                    </a:lnTo>
                    <a:lnTo>
                      <a:pt x="185" y="19"/>
                    </a:lnTo>
                    <a:lnTo>
                      <a:pt x="186" y="14"/>
                    </a:lnTo>
                    <a:lnTo>
                      <a:pt x="188" y="13"/>
                    </a:lnTo>
                    <a:lnTo>
                      <a:pt x="189" y="13"/>
                    </a:lnTo>
                    <a:lnTo>
                      <a:pt x="191" y="11"/>
                    </a:lnTo>
                    <a:lnTo>
                      <a:pt x="194" y="10"/>
                    </a:lnTo>
                    <a:lnTo>
                      <a:pt x="195" y="5"/>
                    </a:lnTo>
                    <a:lnTo>
                      <a:pt x="197" y="3"/>
                    </a:lnTo>
                    <a:lnTo>
                      <a:pt x="200" y="2"/>
                    </a:lnTo>
                    <a:lnTo>
                      <a:pt x="200" y="0"/>
                    </a:lnTo>
                    <a:lnTo>
                      <a:pt x="203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1" name="Freeform 9"/>
              <p:cNvSpPr>
                <a:spLocks/>
              </p:cNvSpPr>
              <p:nvPr/>
            </p:nvSpPr>
            <p:spPr bwMode="auto">
              <a:xfrm>
                <a:off x="509" y="2870"/>
                <a:ext cx="101" cy="152"/>
              </a:xfrm>
              <a:custGeom>
                <a:avLst/>
                <a:gdLst>
                  <a:gd name="T0" fmla="*/ 1 w 202"/>
                  <a:gd name="T1" fmla="*/ 1 h 303"/>
                  <a:gd name="T2" fmla="*/ 1 w 202"/>
                  <a:gd name="T3" fmla="*/ 1 h 303"/>
                  <a:gd name="T4" fmla="*/ 1 w 202"/>
                  <a:gd name="T5" fmla="*/ 1 h 303"/>
                  <a:gd name="T6" fmla="*/ 1 w 202"/>
                  <a:gd name="T7" fmla="*/ 1 h 303"/>
                  <a:gd name="T8" fmla="*/ 1 w 202"/>
                  <a:gd name="T9" fmla="*/ 1 h 303"/>
                  <a:gd name="T10" fmla="*/ 1 w 202"/>
                  <a:gd name="T11" fmla="*/ 1 h 303"/>
                  <a:gd name="T12" fmla="*/ 1 w 202"/>
                  <a:gd name="T13" fmla="*/ 1 h 303"/>
                  <a:gd name="T14" fmla="*/ 1 w 202"/>
                  <a:gd name="T15" fmla="*/ 1 h 303"/>
                  <a:gd name="T16" fmla="*/ 1 w 202"/>
                  <a:gd name="T17" fmla="*/ 1 h 303"/>
                  <a:gd name="T18" fmla="*/ 1 w 202"/>
                  <a:gd name="T19" fmla="*/ 1 h 303"/>
                  <a:gd name="T20" fmla="*/ 1 w 202"/>
                  <a:gd name="T21" fmla="*/ 1 h 303"/>
                  <a:gd name="T22" fmla="*/ 1 w 202"/>
                  <a:gd name="T23" fmla="*/ 1 h 303"/>
                  <a:gd name="T24" fmla="*/ 1 w 202"/>
                  <a:gd name="T25" fmla="*/ 1 h 303"/>
                  <a:gd name="T26" fmla="*/ 1 w 202"/>
                  <a:gd name="T27" fmla="*/ 1 h 303"/>
                  <a:gd name="T28" fmla="*/ 1 w 202"/>
                  <a:gd name="T29" fmla="*/ 1 h 303"/>
                  <a:gd name="T30" fmla="*/ 1 w 202"/>
                  <a:gd name="T31" fmla="*/ 1 h 303"/>
                  <a:gd name="T32" fmla="*/ 1 w 202"/>
                  <a:gd name="T33" fmla="*/ 1 h 303"/>
                  <a:gd name="T34" fmla="*/ 1 w 202"/>
                  <a:gd name="T35" fmla="*/ 1 h 303"/>
                  <a:gd name="T36" fmla="*/ 1 w 202"/>
                  <a:gd name="T37" fmla="*/ 1 h 303"/>
                  <a:gd name="T38" fmla="*/ 1 w 202"/>
                  <a:gd name="T39" fmla="*/ 1 h 303"/>
                  <a:gd name="T40" fmla="*/ 1 w 202"/>
                  <a:gd name="T41" fmla="*/ 1 h 303"/>
                  <a:gd name="T42" fmla="*/ 1 w 202"/>
                  <a:gd name="T43" fmla="*/ 1 h 303"/>
                  <a:gd name="T44" fmla="*/ 1 w 202"/>
                  <a:gd name="T45" fmla="*/ 1 h 303"/>
                  <a:gd name="T46" fmla="*/ 1 w 202"/>
                  <a:gd name="T47" fmla="*/ 1 h 303"/>
                  <a:gd name="T48" fmla="*/ 1 w 202"/>
                  <a:gd name="T49" fmla="*/ 1 h 303"/>
                  <a:gd name="T50" fmla="*/ 1 w 202"/>
                  <a:gd name="T51" fmla="*/ 1 h 303"/>
                  <a:gd name="T52" fmla="*/ 1 w 202"/>
                  <a:gd name="T53" fmla="*/ 1 h 303"/>
                  <a:gd name="T54" fmla="*/ 1 w 202"/>
                  <a:gd name="T55" fmla="*/ 1 h 303"/>
                  <a:gd name="T56" fmla="*/ 1 w 202"/>
                  <a:gd name="T57" fmla="*/ 1 h 303"/>
                  <a:gd name="T58" fmla="*/ 1 w 202"/>
                  <a:gd name="T59" fmla="*/ 1 h 303"/>
                  <a:gd name="T60" fmla="*/ 1 w 202"/>
                  <a:gd name="T61" fmla="*/ 1 h 303"/>
                  <a:gd name="T62" fmla="*/ 1 w 202"/>
                  <a:gd name="T63" fmla="*/ 1 h 303"/>
                  <a:gd name="T64" fmla="*/ 1 w 202"/>
                  <a:gd name="T65" fmla="*/ 1 h 303"/>
                  <a:gd name="T66" fmla="*/ 1 w 202"/>
                  <a:gd name="T67" fmla="*/ 1 h 303"/>
                  <a:gd name="T68" fmla="*/ 1 w 202"/>
                  <a:gd name="T69" fmla="*/ 1 h 303"/>
                  <a:gd name="T70" fmla="*/ 1 w 202"/>
                  <a:gd name="T71" fmla="*/ 1 h 303"/>
                  <a:gd name="T72" fmla="*/ 1 w 202"/>
                  <a:gd name="T73" fmla="*/ 1 h 303"/>
                  <a:gd name="T74" fmla="*/ 1 w 202"/>
                  <a:gd name="T75" fmla="*/ 1 h 303"/>
                  <a:gd name="T76" fmla="*/ 1 w 202"/>
                  <a:gd name="T77" fmla="*/ 1 h 303"/>
                  <a:gd name="T78" fmla="*/ 1 w 202"/>
                  <a:gd name="T79" fmla="*/ 1 h 303"/>
                  <a:gd name="T80" fmla="*/ 1 w 202"/>
                  <a:gd name="T81" fmla="*/ 1 h 303"/>
                  <a:gd name="T82" fmla="*/ 1 w 202"/>
                  <a:gd name="T83" fmla="*/ 1 h 303"/>
                  <a:gd name="T84" fmla="*/ 1 w 202"/>
                  <a:gd name="T85" fmla="*/ 1 h 303"/>
                  <a:gd name="T86" fmla="*/ 1 w 202"/>
                  <a:gd name="T87" fmla="*/ 1 h 303"/>
                  <a:gd name="T88" fmla="*/ 1 w 202"/>
                  <a:gd name="T89" fmla="*/ 1 h 303"/>
                  <a:gd name="T90" fmla="*/ 1 w 202"/>
                  <a:gd name="T91" fmla="*/ 1 h 303"/>
                  <a:gd name="T92" fmla="*/ 1 w 202"/>
                  <a:gd name="T93" fmla="*/ 1 h 303"/>
                  <a:gd name="T94" fmla="*/ 1 w 202"/>
                  <a:gd name="T95" fmla="*/ 1 h 303"/>
                  <a:gd name="T96" fmla="*/ 1 w 202"/>
                  <a:gd name="T97" fmla="*/ 1 h 303"/>
                  <a:gd name="T98" fmla="*/ 1 w 202"/>
                  <a:gd name="T99" fmla="*/ 1 h 303"/>
                  <a:gd name="T100" fmla="*/ 1 w 202"/>
                  <a:gd name="T101" fmla="*/ 1 h 303"/>
                  <a:gd name="T102" fmla="*/ 1 w 202"/>
                  <a:gd name="T103" fmla="*/ 1 h 303"/>
                  <a:gd name="T104" fmla="*/ 1 w 202"/>
                  <a:gd name="T105" fmla="*/ 1 h 303"/>
                  <a:gd name="T106" fmla="*/ 1 w 202"/>
                  <a:gd name="T107" fmla="*/ 1 h 303"/>
                  <a:gd name="T108" fmla="*/ 1 w 202"/>
                  <a:gd name="T109" fmla="*/ 1 h 303"/>
                  <a:gd name="T110" fmla="*/ 1 w 202"/>
                  <a:gd name="T111" fmla="*/ 1 h 303"/>
                  <a:gd name="T112" fmla="*/ 1 w 202"/>
                  <a:gd name="T113" fmla="*/ 1 h 303"/>
                  <a:gd name="T114" fmla="*/ 1 w 202"/>
                  <a:gd name="T115" fmla="*/ 1 h 303"/>
                  <a:gd name="T116" fmla="*/ 1 w 202"/>
                  <a:gd name="T117" fmla="*/ 1 h 303"/>
                  <a:gd name="T118" fmla="*/ 1 w 202"/>
                  <a:gd name="T119" fmla="*/ 1 h 303"/>
                  <a:gd name="T120" fmla="*/ 1 w 202"/>
                  <a:gd name="T121" fmla="*/ 1 h 303"/>
                  <a:gd name="T122" fmla="*/ 1 w 202"/>
                  <a:gd name="T123" fmla="*/ 1 h 303"/>
                  <a:gd name="T124" fmla="*/ 1 w 202"/>
                  <a:gd name="T125" fmla="*/ 1 h 30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2"/>
                  <a:gd name="T190" fmla="*/ 0 h 303"/>
                  <a:gd name="T191" fmla="*/ 202 w 202"/>
                  <a:gd name="T192" fmla="*/ 303 h 30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2" h="303">
                    <a:moveTo>
                      <a:pt x="0" y="303"/>
                    </a:moveTo>
                    <a:lnTo>
                      <a:pt x="1" y="300"/>
                    </a:lnTo>
                    <a:lnTo>
                      <a:pt x="3" y="297"/>
                    </a:lnTo>
                    <a:lnTo>
                      <a:pt x="4" y="296"/>
                    </a:lnTo>
                    <a:lnTo>
                      <a:pt x="6" y="296"/>
                    </a:lnTo>
                    <a:lnTo>
                      <a:pt x="7" y="294"/>
                    </a:lnTo>
                    <a:lnTo>
                      <a:pt x="9" y="290"/>
                    </a:lnTo>
                    <a:lnTo>
                      <a:pt x="11" y="290"/>
                    </a:lnTo>
                    <a:lnTo>
                      <a:pt x="12" y="288"/>
                    </a:lnTo>
                    <a:lnTo>
                      <a:pt x="14" y="287"/>
                    </a:lnTo>
                    <a:lnTo>
                      <a:pt x="15" y="282"/>
                    </a:lnTo>
                    <a:lnTo>
                      <a:pt x="18" y="282"/>
                    </a:lnTo>
                    <a:lnTo>
                      <a:pt x="20" y="280"/>
                    </a:lnTo>
                    <a:lnTo>
                      <a:pt x="20" y="277"/>
                    </a:lnTo>
                    <a:lnTo>
                      <a:pt x="23" y="277"/>
                    </a:lnTo>
                    <a:lnTo>
                      <a:pt x="23" y="276"/>
                    </a:lnTo>
                    <a:lnTo>
                      <a:pt x="24" y="273"/>
                    </a:lnTo>
                    <a:lnTo>
                      <a:pt x="27" y="271"/>
                    </a:lnTo>
                    <a:lnTo>
                      <a:pt x="27" y="270"/>
                    </a:lnTo>
                    <a:lnTo>
                      <a:pt x="30" y="268"/>
                    </a:lnTo>
                    <a:lnTo>
                      <a:pt x="30" y="267"/>
                    </a:lnTo>
                    <a:lnTo>
                      <a:pt x="33" y="264"/>
                    </a:lnTo>
                    <a:lnTo>
                      <a:pt x="35" y="262"/>
                    </a:lnTo>
                    <a:lnTo>
                      <a:pt x="36" y="260"/>
                    </a:lnTo>
                    <a:lnTo>
                      <a:pt x="38" y="257"/>
                    </a:lnTo>
                    <a:lnTo>
                      <a:pt x="39" y="257"/>
                    </a:lnTo>
                    <a:lnTo>
                      <a:pt x="41" y="253"/>
                    </a:lnTo>
                    <a:lnTo>
                      <a:pt x="42" y="251"/>
                    </a:lnTo>
                    <a:lnTo>
                      <a:pt x="44" y="250"/>
                    </a:lnTo>
                    <a:lnTo>
                      <a:pt x="47" y="248"/>
                    </a:lnTo>
                    <a:lnTo>
                      <a:pt x="47" y="245"/>
                    </a:lnTo>
                    <a:lnTo>
                      <a:pt x="50" y="244"/>
                    </a:lnTo>
                    <a:lnTo>
                      <a:pt x="50" y="242"/>
                    </a:lnTo>
                    <a:lnTo>
                      <a:pt x="51" y="241"/>
                    </a:lnTo>
                    <a:lnTo>
                      <a:pt x="54" y="236"/>
                    </a:lnTo>
                    <a:lnTo>
                      <a:pt x="56" y="236"/>
                    </a:lnTo>
                    <a:lnTo>
                      <a:pt x="58" y="233"/>
                    </a:lnTo>
                    <a:lnTo>
                      <a:pt x="58" y="231"/>
                    </a:lnTo>
                    <a:lnTo>
                      <a:pt x="61" y="230"/>
                    </a:lnTo>
                    <a:lnTo>
                      <a:pt x="62" y="227"/>
                    </a:lnTo>
                    <a:lnTo>
                      <a:pt x="64" y="225"/>
                    </a:lnTo>
                    <a:lnTo>
                      <a:pt x="65" y="224"/>
                    </a:lnTo>
                    <a:lnTo>
                      <a:pt x="67" y="221"/>
                    </a:lnTo>
                    <a:lnTo>
                      <a:pt x="70" y="217"/>
                    </a:lnTo>
                    <a:lnTo>
                      <a:pt x="71" y="214"/>
                    </a:lnTo>
                    <a:lnTo>
                      <a:pt x="73" y="211"/>
                    </a:lnTo>
                    <a:lnTo>
                      <a:pt x="74" y="211"/>
                    </a:lnTo>
                    <a:lnTo>
                      <a:pt x="77" y="208"/>
                    </a:lnTo>
                    <a:lnTo>
                      <a:pt x="77" y="205"/>
                    </a:lnTo>
                    <a:lnTo>
                      <a:pt x="79" y="204"/>
                    </a:lnTo>
                    <a:lnTo>
                      <a:pt x="80" y="202"/>
                    </a:lnTo>
                    <a:lnTo>
                      <a:pt x="83" y="198"/>
                    </a:lnTo>
                    <a:lnTo>
                      <a:pt x="85" y="198"/>
                    </a:lnTo>
                    <a:lnTo>
                      <a:pt x="86" y="194"/>
                    </a:lnTo>
                    <a:lnTo>
                      <a:pt x="88" y="193"/>
                    </a:lnTo>
                    <a:lnTo>
                      <a:pt x="89" y="190"/>
                    </a:lnTo>
                    <a:lnTo>
                      <a:pt x="91" y="188"/>
                    </a:lnTo>
                    <a:lnTo>
                      <a:pt x="92" y="185"/>
                    </a:lnTo>
                    <a:lnTo>
                      <a:pt x="94" y="184"/>
                    </a:lnTo>
                    <a:lnTo>
                      <a:pt x="97" y="181"/>
                    </a:lnTo>
                    <a:lnTo>
                      <a:pt x="97" y="178"/>
                    </a:lnTo>
                    <a:lnTo>
                      <a:pt x="98" y="178"/>
                    </a:lnTo>
                    <a:lnTo>
                      <a:pt x="100" y="175"/>
                    </a:lnTo>
                    <a:lnTo>
                      <a:pt x="101" y="171"/>
                    </a:lnTo>
                    <a:lnTo>
                      <a:pt x="105" y="168"/>
                    </a:lnTo>
                    <a:lnTo>
                      <a:pt x="105" y="167"/>
                    </a:lnTo>
                    <a:lnTo>
                      <a:pt x="106" y="165"/>
                    </a:lnTo>
                    <a:lnTo>
                      <a:pt x="108" y="162"/>
                    </a:lnTo>
                    <a:lnTo>
                      <a:pt x="109" y="159"/>
                    </a:lnTo>
                    <a:lnTo>
                      <a:pt x="112" y="158"/>
                    </a:lnTo>
                    <a:lnTo>
                      <a:pt x="114" y="153"/>
                    </a:lnTo>
                    <a:lnTo>
                      <a:pt x="115" y="152"/>
                    </a:lnTo>
                    <a:lnTo>
                      <a:pt x="117" y="150"/>
                    </a:lnTo>
                    <a:lnTo>
                      <a:pt x="118" y="147"/>
                    </a:lnTo>
                    <a:lnTo>
                      <a:pt x="120" y="147"/>
                    </a:lnTo>
                    <a:lnTo>
                      <a:pt x="121" y="142"/>
                    </a:lnTo>
                    <a:lnTo>
                      <a:pt x="121" y="139"/>
                    </a:lnTo>
                    <a:lnTo>
                      <a:pt x="124" y="138"/>
                    </a:lnTo>
                    <a:lnTo>
                      <a:pt x="126" y="133"/>
                    </a:lnTo>
                    <a:lnTo>
                      <a:pt x="127" y="132"/>
                    </a:lnTo>
                    <a:lnTo>
                      <a:pt x="129" y="130"/>
                    </a:lnTo>
                    <a:lnTo>
                      <a:pt x="130" y="125"/>
                    </a:lnTo>
                    <a:lnTo>
                      <a:pt x="133" y="124"/>
                    </a:lnTo>
                    <a:lnTo>
                      <a:pt x="133" y="122"/>
                    </a:lnTo>
                    <a:lnTo>
                      <a:pt x="135" y="119"/>
                    </a:lnTo>
                    <a:lnTo>
                      <a:pt x="136" y="116"/>
                    </a:lnTo>
                    <a:lnTo>
                      <a:pt x="138" y="113"/>
                    </a:lnTo>
                    <a:lnTo>
                      <a:pt x="141" y="112"/>
                    </a:lnTo>
                    <a:lnTo>
                      <a:pt x="142" y="107"/>
                    </a:lnTo>
                    <a:lnTo>
                      <a:pt x="144" y="106"/>
                    </a:lnTo>
                    <a:lnTo>
                      <a:pt x="144" y="104"/>
                    </a:lnTo>
                    <a:lnTo>
                      <a:pt x="147" y="101"/>
                    </a:lnTo>
                    <a:lnTo>
                      <a:pt x="148" y="98"/>
                    </a:lnTo>
                    <a:lnTo>
                      <a:pt x="148" y="95"/>
                    </a:lnTo>
                    <a:lnTo>
                      <a:pt x="152" y="93"/>
                    </a:lnTo>
                    <a:lnTo>
                      <a:pt x="152" y="89"/>
                    </a:lnTo>
                    <a:lnTo>
                      <a:pt x="155" y="87"/>
                    </a:lnTo>
                    <a:lnTo>
                      <a:pt x="156" y="86"/>
                    </a:lnTo>
                    <a:lnTo>
                      <a:pt x="158" y="83"/>
                    </a:lnTo>
                    <a:lnTo>
                      <a:pt x="159" y="79"/>
                    </a:lnTo>
                    <a:lnTo>
                      <a:pt x="161" y="76"/>
                    </a:lnTo>
                    <a:lnTo>
                      <a:pt x="164" y="73"/>
                    </a:lnTo>
                    <a:lnTo>
                      <a:pt x="164" y="70"/>
                    </a:lnTo>
                    <a:lnTo>
                      <a:pt x="165" y="67"/>
                    </a:lnTo>
                    <a:lnTo>
                      <a:pt x="167" y="66"/>
                    </a:lnTo>
                    <a:lnTo>
                      <a:pt x="168" y="61"/>
                    </a:lnTo>
                    <a:lnTo>
                      <a:pt x="171" y="60"/>
                    </a:lnTo>
                    <a:lnTo>
                      <a:pt x="171" y="56"/>
                    </a:lnTo>
                    <a:lnTo>
                      <a:pt x="173" y="55"/>
                    </a:lnTo>
                    <a:lnTo>
                      <a:pt x="176" y="50"/>
                    </a:lnTo>
                    <a:lnTo>
                      <a:pt x="177" y="47"/>
                    </a:lnTo>
                    <a:lnTo>
                      <a:pt x="179" y="46"/>
                    </a:lnTo>
                    <a:lnTo>
                      <a:pt x="179" y="41"/>
                    </a:lnTo>
                    <a:lnTo>
                      <a:pt x="182" y="40"/>
                    </a:lnTo>
                    <a:lnTo>
                      <a:pt x="183" y="37"/>
                    </a:lnTo>
                    <a:lnTo>
                      <a:pt x="185" y="33"/>
                    </a:lnTo>
                    <a:lnTo>
                      <a:pt x="186" y="30"/>
                    </a:lnTo>
                    <a:lnTo>
                      <a:pt x="188" y="27"/>
                    </a:lnTo>
                    <a:lnTo>
                      <a:pt x="191" y="24"/>
                    </a:lnTo>
                    <a:lnTo>
                      <a:pt x="191" y="21"/>
                    </a:lnTo>
                    <a:lnTo>
                      <a:pt x="192" y="18"/>
                    </a:lnTo>
                    <a:lnTo>
                      <a:pt x="194" y="14"/>
                    </a:lnTo>
                    <a:lnTo>
                      <a:pt x="195" y="12"/>
                    </a:lnTo>
                    <a:lnTo>
                      <a:pt x="199" y="9"/>
                    </a:lnTo>
                    <a:lnTo>
                      <a:pt x="199" y="6"/>
                    </a:lnTo>
                    <a:lnTo>
                      <a:pt x="200" y="1"/>
                    </a:lnTo>
                    <a:lnTo>
                      <a:pt x="20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2" name="Freeform 10"/>
              <p:cNvSpPr>
                <a:spLocks/>
              </p:cNvSpPr>
              <p:nvPr/>
            </p:nvSpPr>
            <p:spPr bwMode="auto">
              <a:xfrm>
                <a:off x="610" y="2622"/>
                <a:ext cx="103" cy="248"/>
              </a:xfrm>
              <a:custGeom>
                <a:avLst/>
                <a:gdLst>
                  <a:gd name="T0" fmla="*/ 1 w 204"/>
                  <a:gd name="T1" fmla="*/ 1 h 496"/>
                  <a:gd name="T2" fmla="*/ 1 w 204"/>
                  <a:gd name="T3" fmla="*/ 1 h 496"/>
                  <a:gd name="T4" fmla="*/ 1 w 204"/>
                  <a:gd name="T5" fmla="*/ 1 h 496"/>
                  <a:gd name="T6" fmla="*/ 1 w 204"/>
                  <a:gd name="T7" fmla="*/ 1 h 496"/>
                  <a:gd name="T8" fmla="*/ 1 w 204"/>
                  <a:gd name="T9" fmla="*/ 1 h 496"/>
                  <a:gd name="T10" fmla="*/ 1 w 204"/>
                  <a:gd name="T11" fmla="*/ 1 h 496"/>
                  <a:gd name="T12" fmla="*/ 1 w 204"/>
                  <a:gd name="T13" fmla="*/ 1 h 496"/>
                  <a:gd name="T14" fmla="*/ 1 w 204"/>
                  <a:gd name="T15" fmla="*/ 1 h 496"/>
                  <a:gd name="T16" fmla="*/ 1 w 204"/>
                  <a:gd name="T17" fmla="*/ 1 h 496"/>
                  <a:gd name="T18" fmla="*/ 1 w 204"/>
                  <a:gd name="T19" fmla="*/ 1 h 496"/>
                  <a:gd name="T20" fmla="*/ 1 w 204"/>
                  <a:gd name="T21" fmla="*/ 1 h 496"/>
                  <a:gd name="T22" fmla="*/ 1 w 204"/>
                  <a:gd name="T23" fmla="*/ 1 h 496"/>
                  <a:gd name="T24" fmla="*/ 1 w 204"/>
                  <a:gd name="T25" fmla="*/ 1 h 496"/>
                  <a:gd name="T26" fmla="*/ 1 w 204"/>
                  <a:gd name="T27" fmla="*/ 1 h 496"/>
                  <a:gd name="T28" fmla="*/ 1 w 204"/>
                  <a:gd name="T29" fmla="*/ 1 h 496"/>
                  <a:gd name="T30" fmla="*/ 1 w 204"/>
                  <a:gd name="T31" fmla="*/ 1 h 496"/>
                  <a:gd name="T32" fmla="*/ 1 w 204"/>
                  <a:gd name="T33" fmla="*/ 1 h 496"/>
                  <a:gd name="T34" fmla="*/ 1 w 204"/>
                  <a:gd name="T35" fmla="*/ 1 h 496"/>
                  <a:gd name="T36" fmla="*/ 1 w 204"/>
                  <a:gd name="T37" fmla="*/ 1 h 496"/>
                  <a:gd name="T38" fmla="*/ 1 w 204"/>
                  <a:gd name="T39" fmla="*/ 1 h 496"/>
                  <a:gd name="T40" fmla="*/ 1 w 204"/>
                  <a:gd name="T41" fmla="*/ 1 h 496"/>
                  <a:gd name="T42" fmla="*/ 1 w 204"/>
                  <a:gd name="T43" fmla="*/ 1 h 496"/>
                  <a:gd name="T44" fmla="*/ 1 w 204"/>
                  <a:gd name="T45" fmla="*/ 1 h 496"/>
                  <a:gd name="T46" fmla="*/ 1 w 204"/>
                  <a:gd name="T47" fmla="*/ 1 h 496"/>
                  <a:gd name="T48" fmla="*/ 1 w 204"/>
                  <a:gd name="T49" fmla="*/ 1 h 496"/>
                  <a:gd name="T50" fmla="*/ 1 w 204"/>
                  <a:gd name="T51" fmla="*/ 1 h 496"/>
                  <a:gd name="T52" fmla="*/ 1 w 204"/>
                  <a:gd name="T53" fmla="*/ 1 h 496"/>
                  <a:gd name="T54" fmla="*/ 1 w 204"/>
                  <a:gd name="T55" fmla="*/ 1 h 496"/>
                  <a:gd name="T56" fmla="*/ 1 w 204"/>
                  <a:gd name="T57" fmla="*/ 1 h 496"/>
                  <a:gd name="T58" fmla="*/ 1 w 204"/>
                  <a:gd name="T59" fmla="*/ 1 h 496"/>
                  <a:gd name="T60" fmla="*/ 1 w 204"/>
                  <a:gd name="T61" fmla="*/ 1 h 496"/>
                  <a:gd name="T62" fmla="*/ 1 w 204"/>
                  <a:gd name="T63" fmla="*/ 1 h 496"/>
                  <a:gd name="T64" fmla="*/ 1 w 204"/>
                  <a:gd name="T65" fmla="*/ 1 h 496"/>
                  <a:gd name="T66" fmla="*/ 1 w 204"/>
                  <a:gd name="T67" fmla="*/ 1 h 496"/>
                  <a:gd name="T68" fmla="*/ 1 w 204"/>
                  <a:gd name="T69" fmla="*/ 1 h 496"/>
                  <a:gd name="T70" fmla="*/ 1 w 204"/>
                  <a:gd name="T71" fmla="*/ 1 h 496"/>
                  <a:gd name="T72" fmla="*/ 1 w 204"/>
                  <a:gd name="T73" fmla="*/ 1 h 496"/>
                  <a:gd name="T74" fmla="*/ 1 w 204"/>
                  <a:gd name="T75" fmla="*/ 1 h 496"/>
                  <a:gd name="T76" fmla="*/ 1 w 204"/>
                  <a:gd name="T77" fmla="*/ 1 h 496"/>
                  <a:gd name="T78" fmla="*/ 1 w 204"/>
                  <a:gd name="T79" fmla="*/ 1 h 496"/>
                  <a:gd name="T80" fmla="*/ 1 w 204"/>
                  <a:gd name="T81" fmla="*/ 1 h 496"/>
                  <a:gd name="T82" fmla="*/ 1 w 204"/>
                  <a:gd name="T83" fmla="*/ 1 h 49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4"/>
                  <a:gd name="T127" fmla="*/ 0 h 496"/>
                  <a:gd name="T128" fmla="*/ 204 w 204"/>
                  <a:gd name="T129" fmla="*/ 496 h 49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4" h="496">
                    <a:moveTo>
                      <a:pt x="0" y="496"/>
                    </a:moveTo>
                    <a:lnTo>
                      <a:pt x="3" y="491"/>
                    </a:lnTo>
                    <a:lnTo>
                      <a:pt x="4" y="490"/>
                    </a:lnTo>
                    <a:lnTo>
                      <a:pt x="6" y="486"/>
                    </a:lnTo>
                    <a:lnTo>
                      <a:pt x="7" y="483"/>
                    </a:lnTo>
                    <a:lnTo>
                      <a:pt x="9" y="480"/>
                    </a:lnTo>
                    <a:lnTo>
                      <a:pt x="10" y="477"/>
                    </a:lnTo>
                    <a:lnTo>
                      <a:pt x="12" y="473"/>
                    </a:lnTo>
                    <a:lnTo>
                      <a:pt x="13" y="471"/>
                    </a:lnTo>
                    <a:lnTo>
                      <a:pt x="13" y="468"/>
                    </a:lnTo>
                    <a:lnTo>
                      <a:pt x="16" y="463"/>
                    </a:lnTo>
                    <a:lnTo>
                      <a:pt x="18" y="460"/>
                    </a:lnTo>
                    <a:lnTo>
                      <a:pt x="19" y="459"/>
                    </a:lnTo>
                    <a:lnTo>
                      <a:pt x="21" y="454"/>
                    </a:lnTo>
                    <a:lnTo>
                      <a:pt x="24" y="451"/>
                    </a:lnTo>
                    <a:lnTo>
                      <a:pt x="24" y="447"/>
                    </a:lnTo>
                    <a:lnTo>
                      <a:pt x="25" y="445"/>
                    </a:lnTo>
                    <a:lnTo>
                      <a:pt x="27" y="440"/>
                    </a:lnTo>
                    <a:lnTo>
                      <a:pt x="28" y="437"/>
                    </a:lnTo>
                    <a:lnTo>
                      <a:pt x="30" y="434"/>
                    </a:lnTo>
                    <a:lnTo>
                      <a:pt x="33" y="431"/>
                    </a:lnTo>
                    <a:lnTo>
                      <a:pt x="34" y="427"/>
                    </a:lnTo>
                    <a:lnTo>
                      <a:pt x="36" y="425"/>
                    </a:lnTo>
                    <a:lnTo>
                      <a:pt x="36" y="419"/>
                    </a:lnTo>
                    <a:lnTo>
                      <a:pt x="39" y="417"/>
                    </a:lnTo>
                    <a:lnTo>
                      <a:pt x="40" y="414"/>
                    </a:lnTo>
                    <a:lnTo>
                      <a:pt x="40" y="410"/>
                    </a:lnTo>
                    <a:lnTo>
                      <a:pt x="44" y="407"/>
                    </a:lnTo>
                    <a:lnTo>
                      <a:pt x="45" y="404"/>
                    </a:lnTo>
                    <a:lnTo>
                      <a:pt x="47" y="399"/>
                    </a:lnTo>
                    <a:lnTo>
                      <a:pt x="48" y="398"/>
                    </a:lnTo>
                    <a:lnTo>
                      <a:pt x="50" y="391"/>
                    </a:lnTo>
                    <a:lnTo>
                      <a:pt x="51" y="390"/>
                    </a:lnTo>
                    <a:lnTo>
                      <a:pt x="53" y="387"/>
                    </a:lnTo>
                    <a:lnTo>
                      <a:pt x="54" y="382"/>
                    </a:lnTo>
                    <a:lnTo>
                      <a:pt x="56" y="379"/>
                    </a:lnTo>
                    <a:lnTo>
                      <a:pt x="57" y="376"/>
                    </a:lnTo>
                    <a:lnTo>
                      <a:pt x="60" y="371"/>
                    </a:lnTo>
                    <a:lnTo>
                      <a:pt x="60" y="368"/>
                    </a:lnTo>
                    <a:lnTo>
                      <a:pt x="63" y="367"/>
                    </a:lnTo>
                    <a:lnTo>
                      <a:pt x="63" y="361"/>
                    </a:lnTo>
                    <a:lnTo>
                      <a:pt x="66" y="358"/>
                    </a:lnTo>
                    <a:lnTo>
                      <a:pt x="68" y="353"/>
                    </a:lnTo>
                    <a:lnTo>
                      <a:pt x="69" y="350"/>
                    </a:lnTo>
                    <a:lnTo>
                      <a:pt x="71" y="345"/>
                    </a:lnTo>
                    <a:lnTo>
                      <a:pt x="71" y="342"/>
                    </a:lnTo>
                    <a:lnTo>
                      <a:pt x="74" y="341"/>
                    </a:lnTo>
                    <a:lnTo>
                      <a:pt x="75" y="335"/>
                    </a:lnTo>
                    <a:lnTo>
                      <a:pt x="77" y="332"/>
                    </a:lnTo>
                    <a:lnTo>
                      <a:pt x="78" y="327"/>
                    </a:lnTo>
                    <a:lnTo>
                      <a:pt x="80" y="324"/>
                    </a:lnTo>
                    <a:lnTo>
                      <a:pt x="83" y="321"/>
                    </a:lnTo>
                    <a:lnTo>
                      <a:pt x="83" y="316"/>
                    </a:lnTo>
                    <a:lnTo>
                      <a:pt x="84" y="315"/>
                    </a:lnTo>
                    <a:lnTo>
                      <a:pt x="86" y="309"/>
                    </a:lnTo>
                    <a:lnTo>
                      <a:pt x="89" y="306"/>
                    </a:lnTo>
                    <a:lnTo>
                      <a:pt x="91" y="302"/>
                    </a:lnTo>
                    <a:lnTo>
                      <a:pt x="91" y="298"/>
                    </a:lnTo>
                    <a:lnTo>
                      <a:pt x="94" y="295"/>
                    </a:lnTo>
                    <a:lnTo>
                      <a:pt x="94" y="290"/>
                    </a:lnTo>
                    <a:lnTo>
                      <a:pt x="97" y="287"/>
                    </a:lnTo>
                    <a:lnTo>
                      <a:pt x="98" y="281"/>
                    </a:lnTo>
                    <a:lnTo>
                      <a:pt x="100" y="279"/>
                    </a:lnTo>
                    <a:lnTo>
                      <a:pt x="101" y="275"/>
                    </a:lnTo>
                    <a:lnTo>
                      <a:pt x="103" y="270"/>
                    </a:lnTo>
                    <a:lnTo>
                      <a:pt x="104" y="267"/>
                    </a:lnTo>
                    <a:lnTo>
                      <a:pt x="106" y="263"/>
                    </a:lnTo>
                    <a:lnTo>
                      <a:pt x="107" y="259"/>
                    </a:lnTo>
                    <a:lnTo>
                      <a:pt x="110" y="256"/>
                    </a:lnTo>
                    <a:lnTo>
                      <a:pt x="110" y="252"/>
                    </a:lnTo>
                    <a:lnTo>
                      <a:pt x="112" y="249"/>
                    </a:lnTo>
                    <a:lnTo>
                      <a:pt x="113" y="243"/>
                    </a:lnTo>
                    <a:lnTo>
                      <a:pt x="115" y="240"/>
                    </a:lnTo>
                    <a:lnTo>
                      <a:pt x="118" y="235"/>
                    </a:lnTo>
                    <a:lnTo>
                      <a:pt x="118" y="232"/>
                    </a:lnTo>
                    <a:lnTo>
                      <a:pt x="121" y="229"/>
                    </a:lnTo>
                    <a:lnTo>
                      <a:pt x="121" y="223"/>
                    </a:lnTo>
                    <a:lnTo>
                      <a:pt x="122" y="220"/>
                    </a:lnTo>
                    <a:lnTo>
                      <a:pt x="125" y="215"/>
                    </a:lnTo>
                    <a:lnTo>
                      <a:pt x="127" y="212"/>
                    </a:lnTo>
                    <a:lnTo>
                      <a:pt x="128" y="207"/>
                    </a:lnTo>
                    <a:lnTo>
                      <a:pt x="130" y="203"/>
                    </a:lnTo>
                    <a:lnTo>
                      <a:pt x="131" y="198"/>
                    </a:lnTo>
                    <a:lnTo>
                      <a:pt x="133" y="195"/>
                    </a:lnTo>
                    <a:lnTo>
                      <a:pt x="134" y="189"/>
                    </a:lnTo>
                    <a:lnTo>
                      <a:pt x="136" y="186"/>
                    </a:lnTo>
                    <a:lnTo>
                      <a:pt x="138" y="184"/>
                    </a:lnTo>
                    <a:lnTo>
                      <a:pt x="139" y="177"/>
                    </a:lnTo>
                    <a:lnTo>
                      <a:pt x="141" y="175"/>
                    </a:lnTo>
                    <a:lnTo>
                      <a:pt x="142" y="169"/>
                    </a:lnTo>
                    <a:lnTo>
                      <a:pt x="144" y="166"/>
                    </a:lnTo>
                    <a:lnTo>
                      <a:pt x="147" y="161"/>
                    </a:lnTo>
                    <a:lnTo>
                      <a:pt x="148" y="157"/>
                    </a:lnTo>
                    <a:lnTo>
                      <a:pt x="148" y="152"/>
                    </a:lnTo>
                    <a:lnTo>
                      <a:pt x="150" y="149"/>
                    </a:lnTo>
                    <a:lnTo>
                      <a:pt x="153" y="143"/>
                    </a:lnTo>
                    <a:lnTo>
                      <a:pt x="154" y="140"/>
                    </a:lnTo>
                    <a:lnTo>
                      <a:pt x="154" y="137"/>
                    </a:lnTo>
                    <a:lnTo>
                      <a:pt x="157" y="131"/>
                    </a:lnTo>
                    <a:lnTo>
                      <a:pt x="157" y="128"/>
                    </a:lnTo>
                    <a:lnTo>
                      <a:pt x="160" y="123"/>
                    </a:lnTo>
                    <a:lnTo>
                      <a:pt x="162" y="118"/>
                    </a:lnTo>
                    <a:lnTo>
                      <a:pt x="163" y="114"/>
                    </a:lnTo>
                    <a:lnTo>
                      <a:pt x="165" y="111"/>
                    </a:lnTo>
                    <a:lnTo>
                      <a:pt x="165" y="105"/>
                    </a:lnTo>
                    <a:lnTo>
                      <a:pt x="168" y="100"/>
                    </a:lnTo>
                    <a:lnTo>
                      <a:pt x="169" y="97"/>
                    </a:lnTo>
                    <a:lnTo>
                      <a:pt x="171" y="92"/>
                    </a:lnTo>
                    <a:lnTo>
                      <a:pt x="172" y="86"/>
                    </a:lnTo>
                    <a:lnTo>
                      <a:pt x="175" y="83"/>
                    </a:lnTo>
                    <a:lnTo>
                      <a:pt x="177" y="78"/>
                    </a:lnTo>
                    <a:lnTo>
                      <a:pt x="177" y="74"/>
                    </a:lnTo>
                    <a:lnTo>
                      <a:pt x="178" y="69"/>
                    </a:lnTo>
                    <a:lnTo>
                      <a:pt x="180" y="66"/>
                    </a:lnTo>
                    <a:lnTo>
                      <a:pt x="183" y="60"/>
                    </a:lnTo>
                    <a:lnTo>
                      <a:pt x="185" y="57"/>
                    </a:lnTo>
                    <a:lnTo>
                      <a:pt x="185" y="51"/>
                    </a:lnTo>
                    <a:lnTo>
                      <a:pt x="188" y="46"/>
                    </a:lnTo>
                    <a:lnTo>
                      <a:pt x="189" y="42"/>
                    </a:lnTo>
                    <a:lnTo>
                      <a:pt x="191" y="39"/>
                    </a:lnTo>
                    <a:lnTo>
                      <a:pt x="192" y="32"/>
                    </a:lnTo>
                    <a:lnTo>
                      <a:pt x="194" y="28"/>
                    </a:lnTo>
                    <a:lnTo>
                      <a:pt x="195" y="23"/>
                    </a:lnTo>
                    <a:lnTo>
                      <a:pt x="197" y="20"/>
                    </a:lnTo>
                    <a:lnTo>
                      <a:pt x="198" y="14"/>
                    </a:lnTo>
                    <a:lnTo>
                      <a:pt x="200" y="11"/>
                    </a:lnTo>
                    <a:lnTo>
                      <a:pt x="201" y="5"/>
                    </a:lnTo>
                    <a:lnTo>
                      <a:pt x="204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3" name="Freeform 11"/>
              <p:cNvSpPr>
                <a:spLocks/>
              </p:cNvSpPr>
              <p:nvPr/>
            </p:nvSpPr>
            <p:spPr bwMode="auto">
              <a:xfrm>
                <a:off x="713" y="2290"/>
                <a:ext cx="100" cy="332"/>
              </a:xfrm>
              <a:custGeom>
                <a:avLst/>
                <a:gdLst>
                  <a:gd name="T0" fmla="*/ 0 w 202"/>
                  <a:gd name="T1" fmla="*/ 1 h 664"/>
                  <a:gd name="T2" fmla="*/ 0 w 202"/>
                  <a:gd name="T3" fmla="*/ 1 h 664"/>
                  <a:gd name="T4" fmla="*/ 0 w 202"/>
                  <a:gd name="T5" fmla="*/ 1 h 664"/>
                  <a:gd name="T6" fmla="*/ 0 w 202"/>
                  <a:gd name="T7" fmla="*/ 1 h 664"/>
                  <a:gd name="T8" fmla="*/ 0 w 202"/>
                  <a:gd name="T9" fmla="*/ 1 h 664"/>
                  <a:gd name="T10" fmla="*/ 0 w 202"/>
                  <a:gd name="T11" fmla="*/ 1 h 664"/>
                  <a:gd name="T12" fmla="*/ 0 w 202"/>
                  <a:gd name="T13" fmla="*/ 1 h 664"/>
                  <a:gd name="T14" fmla="*/ 0 w 202"/>
                  <a:gd name="T15" fmla="*/ 1 h 664"/>
                  <a:gd name="T16" fmla="*/ 0 w 202"/>
                  <a:gd name="T17" fmla="*/ 1 h 664"/>
                  <a:gd name="T18" fmla="*/ 0 w 202"/>
                  <a:gd name="T19" fmla="*/ 1 h 664"/>
                  <a:gd name="T20" fmla="*/ 0 w 202"/>
                  <a:gd name="T21" fmla="*/ 1 h 664"/>
                  <a:gd name="T22" fmla="*/ 0 w 202"/>
                  <a:gd name="T23" fmla="*/ 1 h 664"/>
                  <a:gd name="T24" fmla="*/ 0 w 202"/>
                  <a:gd name="T25" fmla="*/ 1 h 664"/>
                  <a:gd name="T26" fmla="*/ 0 w 202"/>
                  <a:gd name="T27" fmla="*/ 1 h 664"/>
                  <a:gd name="T28" fmla="*/ 0 w 202"/>
                  <a:gd name="T29" fmla="*/ 1 h 664"/>
                  <a:gd name="T30" fmla="*/ 0 w 202"/>
                  <a:gd name="T31" fmla="*/ 1 h 664"/>
                  <a:gd name="T32" fmla="*/ 0 w 202"/>
                  <a:gd name="T33" fmla="*/ 1 h 664"/>
                  <a:gd name="T34" fmla="*/ 0 w 202"/>
                  <a:gd name="T35" fmla="*/ 1 h 664"/>
                  <a:gd name="T36" fmla="*/ 0 w 202"/>
                  <a:gd name="T37" fmla="*/ 1 h 664"/>
                  <a:gd name="T38" fmla="*/ 0 w 202"/>
                  <a:gd name="T39" fmla="*/ 1 h 664"/>
                  <a:gd name="T40" fmla="*/ 0 w 202"/>
                  <a:gd name="T41" fmla="*/ 1 h 664"/>
                  <a:gd name="T42" fmla="*/ 0 w 202"/>
                  <a:gd name="T43" fmla="*/ 1 h 664"/>
                  <a:gd name="T44" fmla="*/ 0 w 202"/>
                  <a:gd name="T45" fmla="*/ 1 h 664"/>
                  <a:gd name="T46" fmla="*/ 0 w 202"/>
                  <a:gd name="T47" fmla="*/ 1 h 664"/>
                  <a:gd name="T48" fmla="*/ 0 w 202"/>
                  <a:gd name="T49" fmla="*/ 1 h 664"/>
                  <a:gd name="T50" fmla="*/ 0 w 202"/>
                  <a:gd name="T51" fmla="*/ 1 h 664"/>
                  <a:gd name="T52" fmla="*/ 0 w 202"/>
                  <a:gd name="T53" fmla="*/ 1 h 664"/>
                  <a:gd name="T54" fmla="*/ 0 w 202"/>
                  <a:gd name="T55" fmla="*/ 1 h 664"/>
                  <a:gd name="T56" fmla="*/ 0 w 202"/>
                  <a:gd name="T57" fmla="*/ 1 h 664"/>
                  <a:gd name="T58" fmla="*/ 0 w 202"/>
                  <a:gd name="T59" fmla="*/ 1 h 664"/>
                  <a:gd name="T60" fmla="*/ 0 w 202"/>
                  <a:gd name="T61" fmla="*/ 1 h 664"/>
                  <a:gd name="T62" fmla="*/ 0 w 202"/>
                  <a:gd name="T63" fmla="*/ 1 h 664"/>
                  <a:gd name="T64" fmla="*/ 0 w 202"/>
                  <a:gd name="T65" fmla="*/ 1 h 664"/>
                  <a:gd name="T66" fmla="*/ 0 w 202"/>
                  <a:gd name="T67" fmla="*/ 1 h 664"/>
                  <a:gd name="T68" fmla="*/ 0 w 202"/>
                  <a:gd name="T69" fmla="*/ 1 h 664"/>
                  <a:gd name="T70" fmla="*/ 0 w 202"/>
                  <a:gd name="T71" fmla="*/ 1 h 664"/>
                  <a:gd name="T72" fmla="*/ 0 w 202"/>
                  <a:gd name="T73" fmla="*/ 1 h 664"/>
                  <a:gd name="T74" fmla="*/ 0 w 202"/>
                  <a:gd name="T75" fmla="*/ 1 h 664"/>
                  <a:gd name="T76" fmla="*/ 0 w 202"/>
                  <a:gd name="T77" fmla="*/ 1 h 664"/>
                  <a:gd name="T78" fmla="*/ 0 w 202"/>
                  <a:gd name="T79" fmla="*/ 1 h 664"/>
                  <a:gd name="T80" fmla="*/ 0 w 202"/>
                  <a:gd name="T81" fmla="*/ 1 h 664"/>
                  <a:gd name="T82" fmla="*/ 0 w 202"/>
                  <a:gd name="T83" fmla="*/ 1 h 66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2"/>
                  <a:gd name="T127" fmla="*/ 0 h 664"/>
                  <a:gd name="T128" fmla="*/ 202 w 202"/>
                  <a:gd name="T129" fmla="*/ 664 h 66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2" h="664">
                    <a:moveTo>
                      <a:pt x="0" y="664"/>
                    </a:moveTo>
                    <a:lnTo>
                      <a:pt x="0" y="660"/>
                    </a:lnTo>
                    <a:lnTo>
                      <a:pt x="3" y="657"/>
                    </a:lnTo>
                    <a:lnTo>
                      <a:pt x="3" y="650"/>
                    </a:lnTo>
                    <a:lnTo>
                      <a:pt x="5" y="646"/>
                    </a:lnTo>
                    <a:lnTo>
                      <a:pt x="8" y="641"/>
                    </a:lnTo>
                    <a:lnTo>
                      <a:pt x="8" y="638"/>
                    </a:lnTo>
                    <a:lnTo>
                      <a:pt x="11" y="631"/>
                    </a:lnTo>
                    <a:lnTo>
                      <a:pt x="11" y="627"/>
                    </a:lnTo>
                    <a:lnTo>
                      <a:pt x="14" y="623"/>
                    </a:lnTo>
                    <a:lnTo>
                      <a:pt x="15" y="618"/>
                    </a:lnTo>
                    <a:lnTo>
                      <a:pt x="17" y="612"/>
                    </a:lnTo>
                    <a:lnTo>
                      <a:pt x="18" y="609"/>
                    </a:lnTo>
                    <a:lnTo>
                      <a:pt x="20" y="603"/>
                    </a:lnTo>
                    <a:lnTo>
                      <a:pt x="21" y="598"/>
                    </a:lnTo>
                    <a:lnTo>
                      <a:pt x="23" y="594"/>
                    </a:lnTo>
                    <a:lnTo>
                      <a:pt x="24" y="589"/>
                    </a:lnTo>
                    <a:lnTo>
                      <a:pt x="26" y="585"/>
                    </a:lnTo>
                    <a:lnTo>
                      <a:pt x="28" y="580"/>
                    </a:lnTo>
                    <a:lnTo>
                      <a:pt x="31" y="574"/>
                    </a:lnTo>
                    <a:lnTo>
                      <a:pt x="31" y="571"/>
                    </a:lnTo>
                    <a:lnTo>
                      <a:pt x="32" y="565"/>
                    </a:lnTo>
                    <a:lnTo>
                      <a:pt x="35" y="558"/>
                    </a:lnTo>
                    <a:lnTo>
                      <a:pt x="37" y="554"/>
                    </a:lnTo>
                    <a:lnTo>
                      <a:pt x="38" y="549"/>
                    </a:lnTo>
                    <a:lnTo>
                      <a:pt x="38" y="546"/>
                    </a:lnTo>
                    <a:lnTo>
                      <a:pt x="41" y="538"/>
                    </a:lnTo>
                    <a:lnTo>
                      <a:pt x="43" y="535"/>
                    </a:lnTo>
                    <a:lnTo>
                      <a:pt x="44" y="529"/>
                    </a:lnTo>
                    <a:lnTo>
                      <a:pt x="46" y="526"/>
                    </a:lnTo>
                    <a:lnTo>
                      <a:pt x="47" y="520"/>
                    </a:lnTo>
                    <a:lnTo>
                      <a:pt x="47" y="515"/>
                    </a:lnTo>
                    <a:lnTo>
                      <a:pt x="50" y="511"/>
                    </a:lnTo>
                    <a:lnTo>
                      <a:pt x="52" y="506"/>
                    </a:lnTo>
                    <a:lnTo>
                      <a:pt x="53" y="500"/>
                    </a:lnTo>
                    <a:lnTo>
                      <a:pt x="55" y="494"/>
                    </a:lnTo>
                    <a:lnTo>
                      <a:pt x="58" y="491"/>
                    </a:lnTo>
                    <a:lnTo>
                      <a:pt x="58" y="485"/>
                    </a:lnTo>
                    <a:lnTo>
                      <a:pt x="59" y="480"/>
                    </a:lnTo>
                    <a:lnTo>
                      <a:pt x="61" y="474"/>
                    </a:lnTo>
                    <a:lnTo>
                      <a:pt x="62" y="469"/>
                    </a:lnTo>
                    <a:lnTo>
                      <a:pt x="65" y="465"/>
                    </a:lnTo>
                    <a:lnTo>
                      <a:pt x="67" y="460"/>
                    </a:lnTo>
                    <a:lnTo>
                      <a:pt x="68" y="454"/>
                    </a:lnTo>
                    <a:lnTo>
                      <a:pt x="68" y="448"/>
                    </a:lnTo>
                    <a:lnTo>
                      <a:pt x="71" y="445"/>
                    </a:lnTo>
                    <a:lnTo>
                      <a:pt x="73" y="439"/>
                    </a:lnTo>
                    <a:lnTo>
                      <a:pt x="75" y="434"/>
                    </a:lnTo>
                    <a:lnTo>
                      <a:pt x="75" y="428"/>
                    </a:lnTo>
                    <a:lnTo>
                      <a:pt x="78" y="423"/>
                    </a:lnTo>
                    <a:lnTo>
                      <a:pt x="79" y="419"/>
                    </a:lnTo>
                    <a:lnTo>
                      <a:pt x="81" y="414"/>
                    </a:lnTo>
                    <a:lnTo>
                      <a:pt x="82" y="408"/>
                    </a:lnTo>
                    <a:lnTo>
                      <a:pt x="84" y="402"/>
                    </a:lnTo>
                    <a:lnTo>
                      <a:pt x="85" y="397"/>
                    </a:lnTo>
                    <a:lnTo>
                      <a:pt x="87" y="393"/>
                    </a:lnTo>
                    <a:lnTo>
                      <a:pt x="88" y="388"/>
                    </a:lnTo>
                    <a:lnTo>
                      <a:pt x="90" y="382"/>
                    </a:lnTo>
                    <a:lnTo>
                      <a:pt x="93" y="377"/>
                    </a:lnTo>
                    <a:lnTo>
                      <a:pt x="94" y="371"/>
                    </a:lnTo>
                    <a:lnTo>
                      <a:pt x="96" y="365"/>
                    </a:lnTo>
                    <a:lnTo>
                      <a:pt x="97" y="362"/>
                    </a:lnTo>
                    <a:lnTo>
                      <a:pt x="97" y="356"/>
                    </a:lnTo>
                    <a:lnTo>
                      <a:pt x="100" y="350"/>
                    </a:lnTo>
                    <a:lnTo>
                      <a:pt x="102" y="345"/>
                    </a:lnTo>
                    <a:lnTo>
                      <a:pt x="102" y="341"/>
                    </a:lnTo>
                    <a:lnTo>
                      <a:pt x="105" y="334"/>
                    </a:lnTo>
                    <a:lnTo>
                      <a:pt x="108" y="331"/>
                    </a:lnTo>
                    <a:lnTo>
                      <a:pt x="108" y="324"/>
                    </a:lnTo>
                    <a:lnTo>
                      <a:pt x="109" y="318"/>
                    </a:lnTo>
                    <a:lnTo>
                      <a:pt x="111" y="313"/>
                    </a:lnTo>
                    <a:lnTo>
                      <a:pt x="112" y="308"/>
                    </a:lnTo>
                    <a:lnTo>
                      <a:pt x="114" y="304"/>
                    </a:lnTo>
                    <a:lnTo>
                      <a:pt x="115" y="298"/>
                    </a:lnTo>
                    <a:lnTo>
                      <a:pt x="117" y="292"/>
                    </a:lnTo>
                    <a:lnTo>
                      <a:pt x="118" y="287"/>
                    </a:lnTo>
                    <a:lnTo>
                      <a:pt x="121" y="281"/>
                    </a:lnTo>
                    <a:lnTo>
                      <a:pt x="123" y="276"/>
                    </a:lnTo>
                    <a:lnTo>
                      <a:pt x="125" y="272"/>
                    </a:lnTo>
                    <a:lnTo>
                      <a:pt x="125" y="264"/>
                    </a:lnTo>
                    <a:lnTo>
                      <a:pt x="128" y="259"/>
                    </a:lnTo>
                    <a:lnTo>
                      <a:pt x="129" y="255"/>
                    </a:lnTo>
                    <a:lnTo>
                      <a:pt x="129" y="250"/>
                    </a:lnTo>
                    <a:lnTo>
                      <a:pt x="132" y="244"/>
                    </a:lnTo>
                    <a:lnTo>
                      <a:pt x="132" y="239"/>
                    </a:lnTo>
                    <a:lnTo>
                      <a:pt x="135" y="232"/>
                    </a:lnTo>
                    <a:lnTo>
                      <a:pt x="137" y="226"/>
                    </a:lnTo>
                    <a:lnTo>
                      <a:pt x="138" y="223"/>
                    </a:lnTo>
                    <a:lnTo>
                      <a:pt x="140" y="216"/>
                    </a:lnTo>
                    <a:lnTo>
                      <a:pt x="141" y="212"/>
                    </a:lnTo>
                    <a:lnTo>
                      <a:pt x="144" y="206"/>
                    </a:lnTo>
                    <a:lnTo>
                      <a:pt x="144" y="200"/>
                    </a:lnTo>
                    <a:lnTo>
                      <a:pt x="146" y="195"/>
                    </a:lnTo>
                    <a:lnTo>
                      <a:pt x="147" y="189"/>
                    </a:lnTo>
                    <a:lnTo>
                      <a:pt x="149" y="184"/>
                    </a:lnTo>
                    <a:lnTo>
                      <a:pt x="152" y="178"/>
                    </a:lnTo>
                    <a:lnTo>
                      <a:pt x="152" y="172"/>
                    </a:lnTo>
                    <a:lnTo>
                      <a:pt x="155" y="167"/>
                    </a:lnTo>
                    <a:lnTo>
                      <a:pt x="155" y="161"/>
                    </a:lnTo>
                    <a:lnTo>
                      <a:pt x="158" y="157"/>
                    </a:lnTo>
                    <a:lnTo>
                      <a:pt x="159" y="150"/>
                    </a:lnTo>
                    <a:lnTo>
                      <a:pt x="159" y="144"/>
                    </a:lnTo>
                    <a:lnTo>
                      <a:pt x="162" y="140"/>
                    </a:lnTo>
                    <a:lnTo>
                      <a:pt x="164" y="134"/>
                    </a:lnTo>
                    <a:lnTo>
                      <a:pt x="165" y="129"/>
                    </a:lnTo>
                    <a:lnTo>
                      <a:pt x="167" y="123"/>
                    </a:lnTo>
                    <a:lnTo>
                      <a:pt x="168" y="117"/>
                    </a:lnTo>
                    <a:lnTo>
                      <a:pt x="170" y="112"/>
                    </a:lnTo>
                    <a:lnTo>
                      <a:pt x="172" y="106"/>
                    </a:lnTo>
                    <a:lnTo>
                      <a:pt x="173" y="101"/>
                    </a:lnTo>
                    <a:lnTo>
                      <a:pt x="175" y="95"/>
                    </a:lnTo>
                    <a:lnTo>
                      <a:pt x="176" y="88"/>
                    </a:lnTo>
                    <a:lnTo>
                      <a:pt x="179" y="84"/>
                    </a:lnTo>
                    <a:lnTo>
                      <a:pt x="179" y="78"/>
                    </a:lnTo>
                    <a:lnTo>
                      <a:pt x="182" y="74"/>
                    </a:lnTo>
                    <a:lnTo>
                      <a:pt x="182" y="68"/>
                    </a:lnTo>
                    <a:lnTo>
                      <a:pt x="184" y="61"/>
                    </a:lnTo>
                    <a:lnTo>
                      <a:pt x="187" y="55"/>
                    </a:lnTo>
                    <a:lnTo>
                      <a:pt x="188" y="49"/>
                    </a:lnTo>
                    <a:lnTo>
                      <a:pt x="188" y="43"/>
                    </a:lnTo>
                    <a:lnTo>
                      <a:pt x="191" y="38"/>
                    </a:lnTo>
                    <a:lnTo>
                      <a:pt x="193" y="34"/>
                    </a:lnTo>
                    <a:lnTo>
                      <a:pt x="194" y="29"/>
                    </a:lnTo>
                    <a:lnTo>
                      <a:pt x="196" y="22"/>
                    </a:lnTo>
                    <a:lnTo>
                      <a:pt x="197" y="15"/>
                    </a:lnTo>
                    <a:lnTo>
                      <a:pt x="199" y="11"/>
                    </a:lnTo>
                    <a:lnTo>
                      <a:pt x="202" y="5"/>
                    </a:lnTo>
                    <a:lnTo>
                      <a:pt x="20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4" name="Freeform 12"/>
              <p:cNvSpPr>
                <a:spLocks/>
              </p:cNvSpPr>
              <p:nvPr/>
            </p:nvSpPr>
            <p:spPr bwMode="auto">
              <a:xfrm>
                <a:off x="813" y="1937"/>
                <a:ext cx="102" cy="353"/>
              </a:xfrm>
              <a:custGeom>
                <a:avLst/>
                <a:gdLst>
                  <a:gd name="T0" fmla="*/ 1 w 203"/>
                  <a:gd name="T1" fmla="*/ 0 h 707"/>
                  <a:gd name="T2" fmla="*/ 1 w 203"/>
                  <a:gd name="T3" fmla="*/ 0 h 707"/>
                  <a:gd name="T4" fmla="*/ 1 w 203"/>
                  <a:gd name="T5" fmla="*/ 0 h 707"/>
                  <a:gd name="T6" fmla="*/ 1 w 203"/>
                  <a:gd name="T7" fmla="*/ 0 h 707"/>
                  <a:gd name="T8" fmla="*/ 1 w 203"/>
                  <a:gd name="T9" fmla="*/ 0 h 707"/>
                  <a:gd name="T10" fmla="*/ 1 w 203"/>
                  <a:gd name="T11" fmla="*/ 0 h 707"/>
                  <a:gd name="T12" fmla="*/ 1 w 203"/>
                  <a:gd name="T13" fmla="*/ 0 h 707"/>
                  <a:gd name="T14" fmla="*/ 1 w 203"/>
                  <a:gd name="T15" fmla="*/ 0 h 707"/>
                  <a:gd name="T16" fmla="*/ 1 w 203"/>
                  <a:gd name="T17" fmla="*/ 0 h 707"/>
                  <a:gd name="T18" fmla="*/ 1 w 203"/>
                  <a:gd name="T19" fmla="*/ 0 h 707"/>
                  <a:gd name="T20" fmla="*/ 1 w 203"/>
                  <a:gd name="T21" fmla="*/ 0 h 707"/>
                  <a:gd name="T22" fmla="*/ 1 w 203"/>
                  <a:gd name="T23" fmla="*/ 0 h 707"/>
                  <a:gd name="T24" fmla="*/ 1 w 203"/>
                  <a:gd name="T25" fmla="*/ 0 h 707"/>
                  <a:gd name="T26" fmla="*/ 1 w 203"/>
                  <a:gd name="T27" fmla="*/ 0 h 707"/>
                  <a:gd name="T28" fmla="*/ 1 w 203"/>
                  <a:gd name="T29" fmla="*/ 0 h 707"/>
                  <a:gd name="T30" fmla="*/ 1 w 203"/>
                  <a:gd name="T31" fmla="*/ 0 h 707"/>
                  <a:gd name="T32" fmla="*/ 1 w 203"/>
                  <a:gd name="T33" fmla="*/ 0 h 707"/>
                  <a:gd name="T34" fmla="*/ 1 w 203"/>
                  <a:gd name="T35" fmla="*/ 0 h 707"/>
                  <a:gd name="T36" fmla="*/ 1 w 203"/>
                  <a:gd name="T37" fmla="*/ 0 h 707"/>
                  <a:gd name="T38" fmla="*/ 1 w 203"/>
                  <a:gd name="T39" fmla="*/ 0 h 707"/>
                  <a:gd name="T40" fmla="*/ 1 w 203"/>
                  <a:gd name="T41" fmla="*/ 0 h 707"/>
                  <a:gd name="T42" fmla="*/ 1 w 203"/>
                  <a:gd name="T43" fmla="*/ 0 h 707"/>
                  <a:gd name="T44" fmla="*/ 1 w 203"/>
                  <a:gd name="T45" fmla="*/ 0 h 707"/>
                  <a:gd name="T46" fmla="*/ 1 w 203"/>
                  <a:gd name="T47" fmla="*/ 0 h 707"/>
                  <a:gd name="T48" fmla="*/ 1 w 203"/>
                  <a:gd name="T49" fmla="*/ 0 h 707"/>
                  <a:gd name="T50" fmla="*/ 1 w 203"/>
                  <a:gd name="T51" fmla="*/ 0 h 707"/>
                  <a:gd name="T52" fmla="*/ 1 w 203"/>
                  <a:gd name="T53" fmla="*/ 0 h 707"/>
                  <a:gd name="T54" fmla="*/ 1 w 203"/>
                  <a:gd name="T55" fmla="*/ 0 h 707"/>
                  <a:gd name="T56" fmla="*/ 1 w 203"/>
                  <a:gd name="T57" fmla="*/ 0 h 707"/>
                  <a:gd name="T58" fmla="*/ 1 w 203"/>
                  <a:gd name="T59" fmla="*/ 0 h 707"/>
                  <a:gd name="T60" fmla="*/ 1 w 203"/>
                  <a:gd name="T61" fmla="*/ 0 h 707"/>
                  <a:gd name="T62" fmla="*/ 1 w 203"/>
                  <a:gd name="T63" fmla="*/ 0 h 707"/>
                  <a:gd name="T64" fmla="*/ 1 w 203"/>
                  <a:gd name="T65" fmla="*/ 0 h 707"/>
                  <a:gd name="T66" fmla="*/ 1 w 203"/>
                  <a:gd name="T67" fmla="*/ 0 h 707"/>
                  <a:gd name="T68" fmla="*/ 1 w 203"/>
                  <a:gd name="T69" fmla="*/ 0 h 707"/>
                  <a:gd name="T70" fmla="*/ 1 w 203"/>
                  <a:gd name="T71" fmla="*/ 0 h 707"/>
                  <a:gd name="T72" fmla="*/ 1 w 203"/>
                  <a:gd name="T73" fmla="*/ 0 h 707"/>
                  <a:gd name="T74" fmla="*/ 1 w 203"/>
                  <a:gd name="T75" fmla="*/ 0 h 707"/>
                  <a:gd name="T76" fmla="*/ 1 w 203"/>
                  <a:gd name="T77" fmla="*/ 0 h 707"/>
                  <a:gd name="T78" fmla="*/ 1 w 203"/>
                  <a:gd name="T79" fmla="*/ 0 h 707"/>
                  <a:gd name="T80" fmla="*/ 1 w 203"/>
                  <a:gd name="T81" fmla="*/ 0 h 707"/>
                  <a:gd name="T82" fmla="*/ 1 w 203"/>
                  <a:gd name="T83" fmla="*/ 0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3"/>
                  <a:gd name="T127" fmla="*/ 0 h 707"/>
                  <a:gd name="T128" fmla="*/ 203 w 203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3" h="707">
                    <a:moveTo>
                      <a:pt x="0" y="707"/>
                    </a:moveTo>
                    <a:lnTo>
                      <a:pt x="1" y="701"/>
                    </a:lnTo>
                    <a:lnTo>
                      <a:pt x="3" y="695"/>
                    </a:lnTo>
                    <a:lnTo>
                      <a:pt x="4" y="690"/>
                    </a:lnTo>
                    <a:lnTo>
                      <a:pt x="7" y="684"/>
                    </a:lnTo>
                    <a:lnTo>
                      <a:pt x="7" y="676"/>
                    </a:lnTo>
                    <a:lnTo>
                      <a:pt x="9" y="672"/>
                    </a:lnTo>
                    <a:lnTo>
                      <a:pt x="12" y="666"/>
                    </a:lnTo>
                    <a:lnTo>
                      <a:pt x="13" y="661"/>
                    </a:lnTo>
                    <a:lnTo>
                      <a:pt x="15" y="655"/>
                    </a:lnTo>
                    <a:lnTo>
                      <a:pt x="17" y="652"/>
                    </a:lnTo>
                    <a:lnTo>
                      <a:pt x="18" y="644"/>
                    </a:lnTo>
                    <a:lnTo>
                      <a:pt x="20" y="638"/>
                    </a:lnTo>
                    <a:lnTo>
                      <a:pt x="21" y="634"/>
                    </a:lnTo>
                    <a:lnTo>
                      <a:pt x="23" y="627"/>
                    </a:lnTo>
                    <a:lnTo>
                      <a:pt x="24" y="621"/>
                    </a:lnTo>
                    <a:lnTo>
                      <a:pt x="24" y="617"/>
                    </a:lnTo>
                    <a:lnTo>
                      <a:pt x="27" y="610"/>
                    </a:lnTo>
                    <a:lnTo>
                      <a:pt x="29" y="606"/>
                    </a:lnTo>
                    <a:lnTo>
                      <a:pt x="30" y="598"/>
                    </a:lnTo>
                    <a:lnTo>
                      <a:pt x="32" y="592"/>
                    </a:lnTo>
                    <a:lnTo>
                      <a:pt x="35" y="587"/>
                    </a:lnTo>
                    <a:lnTo>
                      <a:pt x="35" y="581"/>
                    </a:lnTo>
                    <a:lnTo>
                      <a:pt x="36" y="575"/>
                    </a:lnTo>
                    <a:lnTo>
                      <a:pt x="38" y="571"/>
                    </a:lnTo>
                    <a:lnTo>
                      <a:pt x="39" y="564"/>
                    </a:lnTo>
                    <a:lnTo>
                      <a:pt x="41" y="560"/>
                    </a:lnTo>
                    <a:lnTo>
                      <a:pt x="44" y="552"/>
                    </a:lnTo>
                    <a:lnTo>
                      <a:pt x="45" y="548"/>
                    </a:lnTo>
                    <a:lnTo>
                      <a:pt x="47" y="543"/>
                    </a:lnTo>
                    <a:lnTo>
                      <a:pt x="48" y="537"/>
                    </a:lnTo>
                    <a:lnTo>
                      <a:pt x="50" y="532"/>
                    </a:lnTo>
                    <a:lnTo>
                      <a:pt x="51" y="526"/>
                    </a:lnTo>
                    <a:lnTo>
                      <a:pt x="51" y="520"/>
                    </a:lnTo>
                    <a:lnTo>
                      <a:pt x="54" y="514"/>
                    </a:lnTo>
                    <a:lnTo>
                      <a:pt x="56" y="508"/>
                    </a:lnTo>
                    <a:lnTo>
                      <a:pt x="57" y="502"/>
                    </a:lnTo>
                    <a:lnTo>
                      <a:pt x="59" y="497"/>
                    </a:lnTo>
                    <a:lnTo>
                      <a:pt x="60" y="491"/>
                    </a:lnTo>
                    <a:lnTo>
                      <a:pt x="64" y="486"/>
                    </a:lnTo>
                    <a:lnTo>
                      <a:pt x="64" y="480"/>
                    </a:lnTo>
                    <a:lnTo>
                      <a:pt x="67" y="474"/>
                    </a:lnTo>
                    <a:lnTo>
                      <a:pt x="67" y="468"/>
                    </a:lnTo>
                    <a:lnTo>
                      <a:pt x="68" y="462"/>
                    </a:lnTo>
                    <a:lnTo>
                      <a:pt x="71" y="456"/>
                    </a:lnTo>
                    <a:lnTo>
                      <a:pt x="71" y="451"/>
                    </a:lnTo>
                    <a:lnTo>
                      <a:pt x="74" y="445"/>
                    </a:lnTo>
                    <a:lnTo>
                      <a:pt x="74" y="440"/>
                    </a:lnTo>
                    <a:lnTo>
                      <a:pt x="77" y="434"/>
                    </a:lnTo>
                    <a:lnTo>
                      <a:pt x="79" y="428"/>
                    </a:lnTo>
                    <a:lnTo>
                      <a:pt x="80" y="422"/>
                    </a:lnTo>
                    <a:lnTo>
                      <a:pt x="82" y="416"/>
                    </a:lnTo>
                    <a:lnTo>
                      <a:pt x="82" y="410"/>
                    </a:lnTo>
                    <a:lnTo>
                      <a:pt x="85" y="405"/>
                    </a:lnTo>
                    <a:lnTo>
                      <a:pt x="86" y="399"/>
                    </a:lnTo>
                    <a:lnTo>
                      <a:pt x="88" y="394"/>
                    </a:lnTo>
                    <a:lnTo>
                      <a:pt x="89" y="388"/>
                    </a:lnTo>
                    <a:lnTo>
                      <a:pt x="91" y="382"/>
                    </a:lnTo>
                    <a:lnTo>
                      <a:pt x="94" y="377"/>
                    </a:lnTo>
                    <a:lnTo>
                      <a:pt x="94" y="371"/>
                    </a:lnTo>
                    <a:lnTo>
                      <a:pt x="95" y="367"/>
                    </a:lnTo>
                    <a:lnTo>
                      <a:pt x="98" y="360"/>
                    </a:lnTo>
                    <a:lnTo>
                      <a:pt x="100" y="354"/>
                    </a:lnTo>
                    <a:lnTo>
                      <a:pt x="101" y="350"/>
                    </a:lnTo>
                    <a:lnTo>
                      <a:pt x="101" y="344"/>
                    </a:lnTo>
                    <a:lnTo>
                      <a:pt x="104" y="336"/>
                    </a:lnTo>
                    <a:lnTo>
                      <a:pt x="106" y="331"/>
                    </a:lnTo>
                    <a:lnTo>
                      <a:pt x="107" y="325"/>
                    </a:lnTo>
                    <a:lnTo>
                      <a:pt x="109" y="322"/>
                    </a:lnTo>
                    <a:lnTo>
                      <a:pt x="111" y="316"/>
                    </a:lnTo>
                    <a:lnTo>
                      <a:pt x="112" y="311"/>
                    </a:lnTo>
                    <a:lnTo>
                      <a:pt x="114" y="304"/>
                    </a:lnTo>
                    <a:lnTo>
                      <a:pt x="115" y="298"/>
                    </a:lnTo>
                    <a:lnTo>
                      <a:pt x="117" y="293"/>
                    </a:lnTo>
                    <a:lnTo>
                      <a:pt x="118" y="287"/>
                    </a:lnTo>
                    <a:lnTo>
                      <a:pt x="121" y="281"/>
                    </a:lnTo>
                    <a:lnTo>
                      <a:pt x="121" y="276"/>
                    </a:lnTo>
                    <a:lnTo>
                      <a:pt x="123" y="270"/>
                    </a:lnTo>
                    <a:lnTo>
                      <a:pt x="124" y="265"/>
                    </a:lnTo>
                    <a:lnTo>
                      <a:pt x="126" y="259"/>
                    </a:lnTo>
                    <a:lnTo>
                      <a:pt x="129" y="253"/>
                    </a:lnTo>
                    <a:lnTo>
                      <a:pt x="129" y="249"/>
                    </a:lnTo>
                    <a:lnTo>
                      <a:pt x="132" y="242"/>
                    </a:lnTo>
                    <a:lnTo>
                      <a:pt x="132" y="238"/>
                    </a:lnTo>
                    <a:lnTo>
                      <a:pt x="135" y="232"/>
                    </a:lnTo>
                    <a:lnTo>
                      <a:pt x="136" y="226"/>
                    </a:lnTo>
                    <a:lnTo>
                      <a:pt x="138" y="221"/>
                    </a:lnTo>
                    <a:lnTo>
                      <a:pt x="139" y="215"/>
                    </a:lnTo>
                    <a:lnTo>
                      <a:pt x="141" y="210"/>
                    </a:lnTo>
                    <a:lnTo>
                      <a:pt x="142" y="204"/>
                    </a:lnTo>
                    <a:lnTo>
                      <a:pt x="144" y="198"/>
                    </a:lnTo>
                    <a:lnTo>
                      <a:pt x="145" y="193"/>
                    </a:lnTo>
                    <a:lnTo>
                      <a:pt x="147" y="186"/>
                    </a:lnTo>
                    <a:lnTo>
                      <a:pt x="148" y="179"/>
                    </a:lnTo>
                    <a:lnTo>
                      <a:pt x="150" y="176"/>
                    </a:lnTo>
                    <a:lnTo>
                      <a:pt x="151" y="170"/>
                    </a:lnTo>
                    <a:lnTo>
                      <a:pt x="153" y="166"/>
                    </a:lnTo>
                    <a:lnTo>
                      <a:pt x="156" y="160"/>
                    </a:lnTo>
                    <a:lnTo>
                      <a:pt x="158" y="155"/>
                    </a:lnTo>
                    <a:lnTo>
                      <a:pt x="159" y="149"/>
                    </a:lnTo>
                    <a:lnTo>
                      <a:pt x="159" y="143"/>
                    </a:lnTo>
                    <a:lnTo>
                      <a:pt x="161" y="138"/>
                    </a:lnTo>
                    <a:lnTo>
                      <a:pt x="164" y="132"/>
                    </a:lnTo>
                    <a:lnTo>
                      <a:pt x="165" y="127"/>
                    </a:lnTo>
                    <a:lnTo>
                      <a:pt x="165" y="121"/>
                    </a:lnTo>
                    <a:lnTo>
                      <a:pt x="168" y="115"/>
                    </a:lnTo>
                    <a:lnTo>
                      <a:pt x="168" y="110"/>
                    </a:lnTo>
                    <a:lnTo>
                      <a:pt x="171" y="106"/>
                    </a:lnTo>
                    <a:lnTo>
                      <a:pt x="173" y="101"/>
                    </a:lnTo>
                    <a:lnTo>
                      <a:pt x="174" y="94"/>
                    </a:lnTo>
                    <a:lnTo>
                      <a:pt x="176" y="87"/>
                    </a:lnTo>
                    <a:lnTo>
                      <a:pt x="177" y="83"/>
                    </a:lnTo>
                    <a:lnTo>
                      <a:pt x="179" y="78"/>
                    </a:lnTo>
                    <a:lnTo>
                      <a:pt x="180" y="74"/>
                    </a:lnTo>
                    <a:lnTo>
                      <a:pt x="182" y="68"/>
                    </a:lnTo>
                    <a:lnTo>
                      <a:pt x="185" y="63"/>
                    </a:lnTo>
                    <a:lnTo>
                      <a:pt x="186" y="57"/>
                    </a:lnTo>
                    <a:lnTo>
                      <a:pt x="188" y="51"/>
                    </a:lnTo>
                    <a:lnTo>
                      <a:pt x="188" y="48"/>
                    </a:lnTo>
                    <a:lnTo>
                      <a:pt x="189" y="41"/>
                    </a:lnTo>
                    <a:lnTo>
                      <a:pt x="192" y="37"/>
                    </a:lnTo>
                    <a:lnTo>
                      <a:pt x="192" y="31"/>
                    </a:lnTo>
                    <a:lnTo>
                      <a:pt x="195" y="26"/>
                    </a:lnTo>
                    <a:lnTo>
                      <a:pt x="195" y="20"/>
                    </a:lnTo>
                    <a:lnTo>
                      <a:pt x="198" y="17"/>
                    </a:lnTo>
                    <a:lnTo>
                      <a:pt x="200" y="9"/>
                    </a:lnTo>
                    <a:lnTo>
                      <a:pt x="201" y="5"/>
                    </a:lnTo>
                    <a:lnTo>
                      <a:pt x="203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5" name="Freeform 13"/>
              <p:cNvSpPr>
                <a:spLocks/>
              </p:cNvSpPr>
              <p:nvPr/>
            </p:nvSpPr>
            <p:spPr bwMode="auto">
              <a:xfrm>
                <a:off x="915" y="1669"/>
                <a:ext cx="102" cy="268"/>
              </a:xfrm>
              <a:custGeom>
                <a:avLst/>
                <a:gdLst>
                  <a:gd name="T0" fmla="*/ 1 w 203"/>
                  <a:gd name="T1" fmla="*/ 1 h 535"/>
                  <a:gd name="T2" fmla="*/ 1 w 203"/>
                  <a:gd name="T3" fmla="*/ 1 h 535"/>
                  <a:gd name="T4" fmla="*/ 1 w 203"/>
                  <a:gd name="T5" fmla="*/ 1 h 535"/>
                  <a:gd name="T6" fmla="*/ 1 w 203"/>
                  <a:gd name="T7" fmla="*/ 1 h 535"/>
                  <a:gd name="T8" fmla="*/ 1 w 203"/>
                  <a:gd name="T9" fmla="*/ 1 h 535"/>
                  <a:gd name="T10" fmla="*/ 1 w 203"/>
                  <a:gd name="T11" fmla="*/ 1 h 535"/>
                  <a:gd name="T12" fmla="*/ 1 w 203"/>
                  <a:gd name="T13" fmla="*/ 1 h 535"/>
                  <a:gd name="T14" fmla="*/ 1 w 203"/>
                  <a:gd name="T15" fmla="*/ 1 h 535"/>
                  <a:gd name="T16" fmla="*/ 1 w 203"/>
                  <a:gd name="T17" fmla="*/ 1 h 535"/>
                  <a:gd name="T18" fmla="*/ 1 w 203"/>
                  <a:gd name="T19" fmla="*/ 1 h 535"/>
                  <a:gd name="T20" fmla="*/ 1 w 203"/>
                  <a:gd name="T21" fmla="*/ 1 h 535"/>
                  <a:gd name="T22" fmla="*/ 1 w 203"/>
                  <a:gd name="T23" fmla="*/ 1 h 535"/>
                  <a:gd name="T24" fmla="*/ 1 w 203"/>
                  <a:gd name="T25" fmla="*/ 1 h 535"/>
                  <a:gd name="T26" fmla="*/ 1 w 203"/>
                  <a:gd name="T27" fmla="*/ 1 h 535"/>
                  <a:gd name="T28" fmla="*/ 1 w 203"/>
                  <a:gd name="T29" fmla="*/ 1 h 535"/>
                  <a:gd name="T30" fmla="*/ 1 w 203"/>
                  <a:gd name="T31" fmla="*/ 1 h 535"/>
                  <a:gd name="T32" fmla="*/ 1 w 203"/>
                  <a:gd name="T33" fmla="*/ 1 h 535"/>
                  <a:gd name="T34" fmla="*/ 1 w 203"/>
                  <a:gd name="T35" fmla="*/ 1 h 535"/>
                  <a:gd name="T36" fmla="*/ 1 w 203"/>
                  <a:gd name="T37" fmla="*/ 1 h 535"/>
                  <a:gd name="T38" fmla="*/ 1 w 203"/>
                  <a:gd name="T39" fmla="*/ 1 h 535"/>
                  <a:gd name="T40" fmla="*/ 1 w 203"/>
                  <a:gd name="T41" fmla="*/ 1 h 535"/>
                  <a:gd name="T42" fmla="*/ 1 w 203"/>
                  <a:gd name="T43" fmla="*/ 1 h 535"/>
                  <a:gd name="T44" fmla="*/ 1 w 203"/>
                  <a:gd name="T45" fmla="*/ 1 h 535"/>
                  <a:gd name="T46" fmla="*/ 1 w 203"/>
                  <a:gd name="T47" fmla="*/ 1 h 535"/>
                  <a:gd name="T48" fmla="*/ 1 w 203"/>
                  <a:gd name="T49" fmla="*/ 1 h 535"/>
                  <a:gd name="T50" fmla="*/ 1 w 203"/>
                  <a:gd name="T51" fmla="*/ 1 h 535"/>
                  <a:gd name="T52" fmla="*/ 1 w 203"/>
                  <a:gd name="T53" fmla="*/ 1 h 535"/>
                  <a:gd name="T54" fmla="*/ 1 w 203"/>
                  <a:gd name="T55" fmla="*/ 1 h 535"/>
                  <a:gd name="T56" fmla="*/ 1 w 203"/>
                  <a:gd name="T57" fmla="*/ 1 h 535"/>
                  <a:gd name="T58" fmla="*/ 1 w 203"/>
                  <a:gd name="T59" fmla="*/ 1 h 535"/>
                  <a:gd name="T60" fmla="*/ 1 w 203"/>
                  <a:gd name="T61" fmla="*/ 1 h 535"/>
                  <a:gd name="T62" fmla="*/ 1 w 203"/>
                  <a:gd name="T63" fmla="*/ 1 h 535"/>
                  <a:gd name="T64" fmla="*/ 1 w 203"/>
                  <a:gd name="T65" fmla="*/ 1 h 535"/>
                  <a:gd name="T66" fmla="*/ 1 w 203"/>
                  <a:gd name="T67" fmla="*/ 1 h 535"/>
                  <a:gd name="T68" fmla="*/ 1 w 203"/>
                  <a:gd name="T69" fmla="*/ 1 h 535"/>
                  <a:gd name="T70" fmla="*/ 1 w 203"/>
                  <a:gd name="T71" fmla="*/ 1 h 535"/>
                  <a:gd name="T72" fmla="*/ 1 w 203"/>
                  <a:gd name="T73" fmla="*/ 1 h 535"/>
                  <a:gd name="T74" fmla="*/ 1 w 203"/>
                  <a:gd name="T75" fmla="*/ 1 h 535"/>
                  <a:gd name="T76" fmla="*/ 1 w 203"/>
                  <a:gd name="T77" fmla="*/ 1 h 535"/>
                  <a:gd name="T78" fmla="*/ 1 w 203"/>
                  <a:gd name="T79" fmla="*/ 1 h 535"/>
                  <a:gd name="T80" fmla="*/ 1 w 203"/>
                  <a:gd name="T81" fmla="*/ 1 h 535"/>
                  <a:gd name="T82" fmla="*/ 1 w 203"/>
                  <a:gd name="T83" fmla="*/ 1 h 53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3"/>
                  <a:gd name="T127" fmla="*/ 0 h 535"/>
                  <a:gd name="T128" fmla="*/ 203 w 203"/>
                  <a:gd name="T129" fmla="*/ 535 h 53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3" h="535">
                    <a:moveTo>
                      <a:pt x="0" y="535"/>
                    </a:moveTo>
                    <a:lnTo>
                      <a:pt x="2" y="529"/>
                    </a:lnTo>
                    <a:lnTo>
                      <a:pt x="3" y="526"/>
                    </a:lnTo>
                    <a:lnTo>
                      <a:pt x="5" y="518"/>
                    </a:lnTo>
                    <a:lnTo>
                      <a:pt x="6" y="515"/>
                    </a:lnTo>
                    <a:lnTo>
                      <a:pt x="8" y="509"/>
                    </a:lnTo>
                    <a:lnTo>
                      <a:pt x="11" y="503"/>
                    </a:lnTo>
                    <a:lnTo>
                      <a:pt x="12" y="498"/>
                    </a:lnTo>
                    <a:lnTo>
                      <a:pt x="12" y="492"/>
                    </a:lnTo>
                    <a:lnTo>
                      <a:pt x="15" y="489"/>
                    </a:lnTo>
                    <a:lnTo>
                      <a:pt x="15" y="483"/>
                    </a:lnTo>
                    <a:lnTo>
                      <a:pt x="18" y="480"/>
                    </a:lnTo>
                    <a:lnTo>
                      <a:pt x="20" y="472"/>
                    </a:lnTo>
                    <a:lnTo>
                      <a:pt x="20" y="469"/>
                    </a:lnTo>
                    <a:lnTo>
                      <a:pt x="23" y="463"/>
                    </a:lnTo>
                    <a:lnTo>
                      <a:pt x="24" y="457"/>
                    </a:lnTo>
                    <a:lnTo>
                      <a:pt x="26" y="452"/>
                    </a:lnTo>
                    <a:lnTo>
                      <a:pt x="27" y="448"/>
                    </a:lnTo>
                    <a:lnTo>
                      <a:pt x="29" y="443"/>
                    </a:lnTo>
                    <a:lnTo>
                      <a:pt x="30" y="438"/>
                    </a:lnTo>
                    <a:lnTo>
                      <a:pt x="32" y="434"/>
                    </a:lnTo>
                    <a:lnTo>
                      <a:pt x="33" y="428"/>
                    </a:lnTo>
                    <a:lnTo>
                      <a:pt x="35" y="423"/>
                    </a:lnTo>
                    <a:lnTo>
                      <a:pt x="36" y="418"/>
                    </a:lnTo>
                    <a:lnTo>
                      <a:pt x="39" y="414"/>
                    </a:lnTo>
                    <a:lnTo>
                      <a:pt x="39" y="408"/>
                    </a:lnTo>
                    <a:lnTo>
                      <a:pt x="42" y="405"/>
                    </a:lnTo>
                    <a:lnTo>
                      <a:pt x="42" y="399"/>
                    </a:lnTo>
                    <a:lnTo>
                      <a:pt x="44" y="392"/>
                    </a:lnTo>
                    <a:lnTo>
                      <a:pt x="47" y="388"/>
                    </a:lnTo>
                    <a:lnTo>
                      <a:pt x="49" y="383"/>
                    </a:lnTo>
                    <a:lnTo>
                      <a:pt x="50" y="380"/>
                    </a:lnTo>
                    <a:lnTo>
                      <a:pt x="50" y="374"/>
                    </a:lnTo>
                    <a:lnTo>
                      <a:pt x="53" y="369"/>
                    </a:lnTo>
                    <a:lnTo>
                      <a:pt x="55" y="365"/>
                    </a:lnTo>
                    <a:lnTo>
                      <a:pt x="56" y="360"/>
                    </a:lnTo>
                    <a:lnTo>
                      <a:pt x="58" y="354"/>
                    </a:lnTo>
                    <a:lnTo>
                      <a:pt x="59" y="351"/>
                    </a:lnTo>
                    <a:lnTo>
                      <a:pt x="61" y="346"/>
                    </a:lnTo>
                    <a:lnTo>
                      <a:pt x="62" y="342"/>
                    </a:lnTo>
                    <a:lnTo>
                      <a:pt x="64" y="336"/>
                    </a:lnTo>
                    <a:lnTo>
                      <a:pt x="65" y="333"/>
                    </a:lnTo>
                    <a:lnTo>
                      <a:pt x="67" y="328"/>
                    </a:lnTo>
                    <a:lnTo>
                      <a:pt x="70" y="322"/>
                    </a:lnTo>
                    <a:lnTo>
                      <a:pt x="70" y="317"/>
                    </a:lnTo>
                    <a:lnTo>
                      <a:pt x="71" y="314"/>
                    </a:lnTo>
                    <a:lnTo>
                      <a:pt x="73" y="308"/>
                    </a:lnTo>
                    <a:lnTo>
                      <a:pt x="76" y="305"/>
                    </a:lnTo>
                    <a:lnTo>
                      <a:pt x="77" y="299"/>
                    </a:lnTo>
                    <a:lnTo>
                      <a:pt x="79" y="296"/>
                    </a:lnTo>
                    <a:lnTo>
                      <a:pt x="80" y="290"/>
                    </a:lnTo>
                    <a:lnTo>
                      <a:pt x="82" y="287"/>
                    </a:lnTo>
                    <a:lnTo>
                      <a:pt x="83" y="282"/>
                    </a:lnTo>
                    <a:lnTo>
                      <a:pt x="85" y="277"/>
                    </a:lnTo>
                    <a:lnTo>
                      <a:pt x="86" y="273"/>
                    </a:lnTo>
                    <a:lnTo>
                      <a:pt x="86" y="268"/>
                    </a:lnTo>
                    <a:lnTo>
                      <a:pt x="89" y="262"/>
                    </a:lnTo>
                    <a:lnTo>
                      <a:pt x="91" y="259"/>
                    </a:lnTo>
                    <a:lnTo>
                      <a:pt x="92" y="257"/>
                    </a:lnTo>
                    <a:lnTo>
                      <a:pt x="94" y="250"/>
                    </a:lnTo>
                    <a:lnTo>
                      <a:pt x="97" y="245"/>
                    </a:lnTo>
                    <a:lnTo>
                      <a:pt x="97" y="242"/>
                    </a:lnTo>
                    <a:lnTo>
                      <a:pt x="99" y="236"/>
                    </a:lnTo>
                    <a:lnTo>
                      <a:pt x="100" y="233"/>
                    </a:lnTo>
                    <a:lnTo>
                      <a:pt x="102" y="230"/>
                    </a:lnTo>
                    <a:lnTo>
                      <a:pt x="105" y="224"/>
                    </a:lnTo>
                    <a:lnTo>
                      <a:pt x="106" y="221"/>
                    </a:lnTo>
                    <a:lnTo>
                      <a:pt x="106" y="216"/>
                    </a:lnTo>
                    <a:lnTo>
                      <a:pt x="109" y="213"/>
                    </a:lnTo>
                    <a:lnTo>
                      <a:pt x="111" y="208"/>
                    </a:lnTo>
                    <a:lnTo>
                      <a:pt x="112" y="204"/>
                    </a:lnTo>
                    <a:lnTo>
                      <a:pt x="114" y="199"/>
                    </a:lnTo>
                    <a:lnTo>
                      <a:pt x="114" y="196"/>
                    </a:lnTo>
                    <a:lnTo>
                      <a:pt x="117" y="190"/>
                    </a:lnTo>
                    <a:lnTo>
                      <a:pt x="120" y="187"/>
                    </a:lnTo>
                    <a:lnTo>
                      <a:pt x="120" y="184"/>
                    </a:lnTo>
                    <a:lnTo>
                      <a:pt x="121" y="178"/>
                    </a:lnTo>
                    <a:lnTo>
                      <a:pt x="123" y="176"/>
                    </a:lnTo>
                    <a:lnTo>
                      <a:pt x="126" y="170"/>
                    </a:lnTo>
                    <a:lnTo>
                      <a:pt x="126" y="167"/>
                    </a:lnTo>
                    <a:lnTo>
                      <a:pt x="127" y="162"/>
                    </a:lnTo>
                    <a:lnTo>
                      <a:pt x="129" y="158"/>
                    </a:lnTo>
                    <a:lnTo>
                      <a:pt x="132" y="156"/>
                    </a:lnTo>
                    <a:lnTo>
                      <a:pt x="133" y="152"/>
                    </a:lnTo>
                    <a:lnTo>
                      <a:pt x="135" y="147"/>
                    </a:lnTo>
                    <a:lnTo>
                      <a:pt x="136" y="144"/>
                    </a:lnTo>
                    <a:lnTo>
                      <a:pt x="136" y="139"/>
                    </a:lnTo>
                    <a:lnTo>
                      <a:pt x="139" y="135"/>
                    </a:lnTo>
                    <a:lnTo>
                      <a:pt x="141" y="132"/>
                    </a:lnTo>
                    <a:lnTo>
                      <a:pt x="141" y="129"/>
                    </a:lnTo>
                    <a:lnTo>
                      <a:pt x="144" y="124"/>
                    </a:lnTo>
                    <a:lnTo>
                      <a:pt x="144" y="121"/>
                    </a:lnTo>
                    <a:lnTo>
                      <a:pt x="147" y="116"/>
                    </a:lnTo>
                    <a:lnTo>
                      <a:pt x="149" y="112"/>
                    </a:lnTo>
                    <a:lnTo>
                      <a:pt x="150" y="110"/>
                    </a:lnTo>
                    <a:lnTo>
                      <a:pt x="152" y="106"/>
                    </a:lnTo>
                    <a:lnTo>
                      <a:pt x="153" y="102"/>
                    </a:lnTo>
                    <a:lnTo>
                      <a:pt x="156" y="98"/>
                    </a:lnTo>
                    <a:lnTo>
                      <a:pt x="156" y="95"/>
                    </a:lnTo>
                    <a:lnTo>
                      <a:pt x="158" y="92"/>
                    </a:lnTo>
                    <a:lnTo>
                      <a:pt x="159" y="87"/>
                    </a:lnTo>
                    <a:lnTo>
                      <a:pt x="161" y="84"/>
                    </a:lnTo>
                    <a:lnTo>
                      <a:pt x="164" y="79"/>
                    </a:lnTo>
                    <a:lnTo>
                      <a:pt x="164" y="78"/>
                    </a:lnTo>
                    <a:lnTo>
                      <a:pt x="167" y="73"/>
                    </a:lnTo>
                    <a:lnTo>
                      <a:pt x="168" y="69"/>
                    </a:lnTo>
                    <a:lnTo>
                      <a:pt x="170" y="67"/>
                    </a:lnTo>
                    <a:lnTo>
                      <a:pt x="171" y="64"/>
                    </a:lnTo>
                    <a:lnTo>
                      <a:pt x="173" y="60"/>
                    </a:lnTo>
                    <a:lnTo>
                      <a:pt x="174" y="56"/>
                    </a:lnTo>
                    <a:lnTo>
                      <a:pt x="176" y="52"/>
                    </a:lnTo>
                    <a:lnTo>
                      <a:pt x="177" y="49"/>
                    </a:lnTo>
                    <a:lnTo>
                      <a:pt x="179" y="47"/>
                    </a:lnTo>
                    <a:lnTo>
                      <a:pt x="180" y="43"/>
                    </a:lnTo>
                    <a:lnTo>
                      <a:pt x="183" y="40"/>
                    </a:lnTo>
                    <a:lnTo>
                      <a:pt x="183" y="37"/>
                    </a:lnTo>
                    <a:lnTo>
                      <a:pt x="185" y="33"/>
                    </a:lnTo>
                    <a:lnTo>
                      <a:pt x="186" y="30"/>
                    </a:lnTo>
                    <a:lnTo>
                      <a:pt x="188" y="27"/>
                    </a:lnTo>
                    <a:lnTo>
                      <a:pt x="191" y="23"/>
                    </a:lnTo>
                    <a:lnTo>
                      <a:pt x="191" y="21"/>
                    </a:lnTo>
                    <a:lnTo>
                      <a:pt x="194" y="18"/>
                    </a:lnTo>
                    <a:lnTo>
                      <a:pt x="194" y="14"/>
                    </a:lnTo>
                    <a:lnTo>
                      <a:pt x="197" y="12"/>
                    </a:lnTo>
                    <a:lnTo>
                      <a:pt x="199" y="9"/>
                    </a:lnTo>
                    <a:lnTo>
                      <a:pt x="200" y="6"/>
                    </a:lnTo>
                    <a:lnTo>
                      <a:pt x="200" y="3"/>
                    </a:lnTo>
                    <a:lnTo>
                      <a:pt x="203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6" name="Freeform 14"/>
              <p:cNvSpPr>
                <a:spLocks/>
              </p:cNvSpPr>
              <p:nvPr/>
            </p:nvSpPr>
            <p:spPr bwMode="auto">
              <a:xfrm>
                <a:off x="1017" y="1585"/>
                <a:ext cx="101" cy="84"/>
              </a:xfrm>
              <a:custGeom>
                <a:avLst/>
                <a:gdLst>
                  <a:gd name="T0" fmla="*/ 0 w 203"/>
                  <a:gd name="T1" fmla="*/ 1 h 167"/>
                  <a:gd name="T2" fmla="*/ 0 w 203"/>
                  <a:gd name="T3" fmla="*/ 1 h 167"/>
                  <a:gd name="T4" fmla="*/ 0 w 203"/>
                  <a:gd name="T5" fmla="*/ 1 h 167"/>
                  <a:gd name="T6" fmla="*/ 0 w 203"/>
                  <a:gd name="T7" fmla="*/ 1 h 167"/>
                  <a:gd name="T8" fmla="*/ 0 w 203"/>
                  <a:gd name="T9" fmla="*/ 1 h 167"/>
                  <a:gd name="T10" fmla="*/ 0 w 203"/>
                  <a:gd name="T11" fmla="*/ 1 h 167"/>
                  <a:gd name="T12" fmla="*/ 0 w 203"/>
                  <a:gd name="T13" fmla="*/ 1 h 167"/>
                  <a:gd name="T14" fmla="*/ 0 w 203"/>
                  <a:gd name="T15" fmla="*/ 1 h 167"/>
                  <a:gd name="T16" fmla="*/ 0 w 203"/>
                  <a:gd name="T17" fmla="*/ 1 h 167"/>
                  <a:gd name="T18" fmla="*/ 0 w 203"/>
                  <a:gd name="T19" fmla="*/ 1 h 167"/>
                  <a:gd name="T20" fmla="*/ 0 w 203"/>
                  <a:gd name="T21" fmla="*/ 1 h 167"/>
                  <a:gd name="T22" fmla="*/ 0 w 203"/>
                  <a:gd name="T23" fmla="*/ 1 h 167"/>
                  <a:gd name="T24" fmla="*/ 0 w 203"/>
                  <a:gd name="T25" fmla="*/ 1 h 167"/>
                  <a:gd name="T26" fmla="*/ 0 w 203"/>
                  <a:gd name="T27" fmla="*/ 1 h 167"/>
                  <a:gd name="T28" fmla="*/ 0 w 203"/>
                  <a:gd name="T29" fmla="*/ 1 h 167"/>
                  <a:gd name="T30" fmla="*/ 0 w 203"/>
                  <a:gd name="T31" fmla="*/ 1 h 167"/>
                  <a:gd name="T32" fmla="*/ 0 w 203"/>
                  <a:gd name="T33" fmla="*/ 1 h 167"/>
                  <a:gd name="T34" fmla="*/ 0 w 203"/>
                  <a:gd name="T35" fmla="*/ 1 h 167"/>
                  <a:gd name="T36" fmla="*/ 0 w 203"/>
                  <a:gd name="T37" fmla="*/ 1 h 167"/>
                  <a:gd name="T38" fmla="*/ 0 w 203"/>
                  <a:gd name="T39" fmla="*/ 1 h 167"/>
                  <a:gd name="T40" fmla="*/ 0 w 203"/>
                  <a:gd name="T41" fmla="*/ 1 h 167"/>
                  <a:gd name="T42" fmla="*/ 0 w 203"/>
                  <a:gd name="T43" fmla="*/ 1 h 167"/>
                  <a:gd name="T44" fmla="*/ 0 w 203"/>
                  <a:gd name="T45" fmla="*/ 1 h 167"/>
                  <a:gd name="T46" fmla="*/ 0 w 203"/>
                  <a:gd name="T47" fmla="*/ 1 h 167"/>
                  <a:gd name="T48" fmla="*/ 0 w 203"/>
                  <a:gd name="T49" fmla="*/ 1 h 167"/>
                  <a:gd name="T50" fmla="*/ 0 w 203"/>
                  <a:gd name="T51" fmla="*/ 1 h 167"/>
                  <a:gd name="T52" fmla="*/ 0 w 203"/>
                  <a:gd name="T53" fmla="*/ 1 h 167"/>
                  <a:gd name="T54" fmla="*/ 0 w 203"/>
                  <a:gd name="T55" fmla="*/ 1 h 167"/>
                  <a:gd name="T56" fmla="*/ 0 w 203"/>
                  <a:gd name="T57" fmla="*/ 1 h 167"/>
                  <a:gd name="T58" fmla="*/ 0 w 203"/>
                  <a:gd name="T59" fmla="*/ 1 h 167"/>
                  <a:gd name="T60" fmla="*/ 0 w 203"/>
                  <a:gd name="T61" fmla="*/ 1 h 167"/>
                  <a:gd name="T62" fmla="*/ 0 w 203"/>
                  <a:gd name="T63" fmla="*/ 1 h 167"/>
                  <a:gd name="T64" fmla="*/ 0 w 203"/>
                  <a:gd name="T65" fmla="*/ 1 h 167"/>
                  <a:gd name="T66" fmla="*/ 0 w 203"/>
                  <a:gd name="T67" fmla="*/ 1 h 167"/>
                  <a:gd name="T68" fmla="*/ 0 w 203"/>
                  <a:gd name="T69" fmla="*/ 1 h 167"/>
                  <a:gd name="T70" fmla="*/ 0 w 203"/>
                  <a:gd name="T71" fmla="*/ 1 h 167"/>
                  <a:gd name="T72" fmla="*/ 0 w 203"/>
                  <a:gd name="T73" fmla="*/ 1 h 167"/>
                  <a:gd name="T74" fmla="*/ 0 w 203"/>
                  <a:gd name="T75" fmla="*/ 1 h 167"/>
                  <a:gd name="T76" fmla="*/ 0 w 203"/>
                  <a:gd name="T77" fmla="*/ 1 h 167"/>
                  <a:gd name="T78" fmla="*/ 0 w 203"/>
                  <a:gd name="T79" fmla="*/ 1 h 167"/>
                  <a:gd name="T80" fmla="*/ 0 w 203"/>
                  <a:gd name="T81" fmla="*/ 1 h 167"/>
                  <a:gd name="T82" fmla="*/ 0 w 203"/>
                  <a:gd name="T83" fmla="*/ 1 h 167"/>
                  <a:gd name="T84" fmla="*/ 0 w 203"/>
                  <a:gd name="T85" fmla="*/ 1 h 167"/>
                  <a:gd name="T86" fmla="*/ 0 w 203"/>
                  <a:gd name="T87" fmla="*/ 1 h 167"/>
                  <a:gd name="T88" fmla="*/ 0 w 203"/>
                  <a:gd name="T89" fmla="*/ 1 h 167"/>
                  <a:gd name="T90" fmla="*/ 0 w 203"/>
                  <a:gd name="T91" fmla="*/ 1 h 167"/>
                  <a:gd name="T92" fmla="*/ 0 w 203"/>
                  <a:gd name="T93" fmla="*/ 1 h 167"/>
                  <a:gd name="T94" fmla="*/ 0 w 203"/>
                  <a:gd name="T95" fmla="*/ 0 h 167"/>
                  <a:gd name="T96" fmla="*/ 0 w 203"/>
                  <a:gd name="T97" fmla="*/ 0 h 167"/>
                  <a:gd name="T98" fmla="*/ 0 w 203"/>
                  <a:gd name="T99" fmla="*/ 0 h 167"/>
                  <a:gd name="T100" fmla="*/ 0 w 203"/>
                  <a:gd name="T101" fmla="*/ 0 h 167"/>
                  <a:gd name="T102" fmla="*/ 0 w 203"/>
                  <a:gd name="T103" fmla="*/ 0 h 167"/>
                  <a:gd name="T104" fmla="*/ 0 w 203"/>
                  <a:gd name="T105" fmla="*/ 0 h 167"/>
                  <a:gd name="T106" fmla="*/ 0 w 203"/>
                  <a:gd name="T107" fmla="*/ 0 h 167"/>
                  <a:gd name="T108" fmla="*/ 0 w 203"/>
                  <a:gd name="T109" fmla="*/ 0 h 167"/>
                  <a:gd name="T110" fmla="*/ 0 w 203"/>
                  <a:gd name="T111" fmla="*/ 0 h 167"/>
                  <a:gd name="T112" fmla="*/ 0 w 203"/>
                  <a:gd name="T113" fmla="*/ 0 h 167"/>
                  <a:gd name="T114" fmla="*/ 0 w 203"/>
                  <a:gd name="T115" fmla="*/ 1 h 167"/>
                  <a:gd name="T116" fmla="*/ 0 w 203"/>
                  <a:gd name="T117" fmla="*/ 1 h 16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03"/>
                  <a:gd name="T178" fmla="*/ 0 h 167"/>
                  <a:gd name="T179" fmla="*/ 203 w 203"/>
                  <a:gd name="T180" fmla="*/ 167 h 16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03" h="167">
                    <a:moveTo>
                      <a:pt x="0" y="167"/>
                    </a:moveTo>
                    <a:lnTo>
                      <a:pt x="2" y="162"/>
                    </a:lnTo>
                    <a:lnTo>
                      <a:pt x="3" y="161"/>
                    </a:lnTo>
                    <a:lnTo>
                      <a:pt x="5" y="158"/>
                    </a:lnTo>
                    <a:lnTo>
                      <a:pt x="6" y="154"/>
                    </a:lnTo>
                    <a:lnTo>
                      <a:pt x="8" y="151"/>
                    </a:lnTo>
                    <a:lnTo>
                      <a:pt x="9" y="148"/>
                    </a:lnTo>
                    <a:lnTo>
                      <a:pt x="11" y="145"/>
                    </a:lnTo>
                    <a:lnTo>
                      <a:pt x="12" y="142"/>
                    </a:lnTo>
                    <a:lnTo>
                      <a:pt x="15" y="142"/>
                    </a:lnTo>
                    <a:lnTo>
                      <a:pt x="15" y="139"/>
                    </a:lnTo>
                    <a:lnTo>
                      <a:pt x="18" y="135"/>
                    </a:lnTo>
                    <a:lnTo>
                      <a:pt x="18" y="133"/>
                    </a:lnTo>
                    <a:lnTo>
                      <a:pt x="20" y="130"/>
                    </a:lnTo>
                    <a:lnTo>
                      <a:pt x="23" y="127"/>
                    </a:lnTo>
                    <a:lnTo>
                      <a:pt x="24" y="124"/>
                    </a:lnTo>
                    <a:lnTo>
                      <a:pt x="26" y="122"/>
                    </a:lnTo>
                    <a:lnTo>
                      <a:pt x="27" y="121"/>
                    </a:lnTo>
                    <a:lnTo>
                      <a:pt x="30" y="116"/>
                    </a:lnTo>
                    <a:lnTo>
                      <a:pt x="30" y="115"/>
                    </a:lnTo>
                    <a:lnTo>
                      <a:pt x="32" y="113"/>
                    </a:lnTo>
                    <a:lnTo>
                      <a:pt x="34" y="108"/>
                    </a:lnTo>
                    <a:lnTo>
                      <a:pt x="35" y="107"/>
                    </a:lnTo>
                    <a:lnTo>
                      <a:pt x="37" y="104"/>
                    </a:lnTo>
                    <a:lnTo>
                      <a:pt x="38" y="102"/>
                    </a:lnTo>
                    <a:lnTo>
                      <a:pt x="40" y="99"/>
                    </a:lnTo>
                    <a:lnTo>
                      <a:pt x="41" y="98"/>
                    </a:lnTo>
                    <a:lnTo>
                      <a:pt x="43" y="96"/>
                    </a:lnTo>
                    <a:lnTo>
                      <a:pt x="46" y="93"/>
                    </a:lnTo>
                    <a:lnTo>
                      <a:pt x="47" y="90"/>
                    </a:lnTo>
                    <a:lnTo>
                      <a:pt x="47" y="89"/>
                    </a:lnTo>
                    <a:lnTo>
                      <a:pt x="49" y="87"/>
                    </a:lnTo>
                    <a:lnTo>
                      <a:pt x="52" y="84"/>
                    </a:lnTo>
                    <a:lnTo>
                      <a:pt x="55" y="79"/>
                    </a:lnTo>
                    <a:lnTo>
                      <a:pt x="56" y="78"/>
                    </a:lnTo>
                    <a:lnTo>
                      <a:pt x="58" y="76"/>
                    </a:lnTo>
                    <a:lnTo>
                      <a:pt x="59" y="75"/>
                    </a:lnTo>
                    <a:lnTo>
                      <a:pt x="61" y="72"/>
                    </a:lnTo>
                    <a:lnTo>
                      <a:pt x="62" y="70"/>
                    </a:lnTo>
                    <a:lnTo>
                      <a:pt x="62" y="69"/>
                    </a:lnTo>
                    <a:lnTo>
                      <a:pt x="65" y="65"/>
                    </a:lnTo>
                    <a:lnTo>
                      <a:pt x="67" y="62"/>
                    </a:lnTo>
                    <a:lnTo>
                      <a:pt x="68" y="62"/>
                    </a:lnTo>
                    <a:lnTo>
                      <a:pt x="70" y="61"/>
                    </a:lnTo>
                    <a:lnTo>
                      <a:pt x="73" y="58"/>
                    </a:lnTo>
                    <a:lnTo>
                      <a:pt x="74" y="58"/>
                    </a:lnTo>
                    <a:lnTo>
                      <a:pt x="74" y="56"/>
                    </a:lnTo>
                    <a:lnTo>
                      <a:pt x="77" y="52"/>
                    </a:lnTo>
                    <a:lnTo>
                      <a:pt x="77" y="50"/>
                    </a:lnTo>
                    <a:lnTo>
                      <a:pt x="79" y="50"/>
                    </a:lnTo>
                    <a:lnTo>
                      <a:pt x="82" y="49"/>
                    </a:lnTo>
                    <a:lnTo>
                      <a:pt x="82" y="47"/>
                    </a:lnTo>
                    <a:lnTo>
                      <a:pt x="85" y="42"/>
                    </a:lnTo>
                    <a:lnTo>
                      <a:pt x="87" y="42"/>
                    </a:lnTo>
                    <a:lnTo>
                      <a:pt x="88" y="41"/>
                    </a:lnTo>
                    <a:lnTo>
                      <a:pt x="90" y="39"/>
                    </a:lnTo>
                    <a:lnTo>
                      <a:pt x="91" y="38"/>
                    </a:lnTo>
                    <a:lnTo>
                      <a:pt x="94" y="35"/>
                    </a:lnTo>
                    <a:lnTo>
                      <a:pt x="96" y="33"/>
                    </a:lnTo>
                    <a:lnTo>
                      <a:pt x="97" y="32"/>
                    </a:lnTo>
                    <a:lnTo>
                      <a:pt x="99" y="30"/>
                    </a:lnTo>
                    <a:lnTo>
                      <a:pt x="102" y="30"/>
                    </a:lnTo>
                    <a:lnTo>
                      <a:pt x="103" y="26"/>
                    </a:lnTo>
                    <a:lnTo>
                      <a:pt x="105" y="26"/>
                    </a:lnTo>
                    <a:lnTo>
                      <a:pt x="106" y="24"/>
                    </a:lnTo>
                    <a:lnTo>
                      <a:pt x="109" y="24"/>
                    </a:lnTo>
                    <a:lnTo>
                      <a:pt x="109" y="23"/>
                    </a:lnTo>
                    <a:lnTo>
                      <a:pt x="112" y="21"/>
                    </a:lnTo>
                    <a:lnTo>
                      <a:pt x="114" y="19"/>
                    </a:lnTo>
                    <a:lnTo>
                      <a:pt x="117" y="16"/>
                    </a:lnTo>
                    <a:lnTo>
                      <a:pt x="118" y="16"/>
                    </a:lnTo>
                    <a:lnTo>
                      <a:pt x="118" y="15"/>
                    </a:lnTo>
                    <a:lnTo>
                      <a:pt x="121" y="15"/>
                    </a:lnTo>
                    <a:lnTo>
                      <a:pt x="123" y="13"/>
                    </a:lnTo>
                    <a:lnTo>
                      <a:pt x="124" y="12"/>
                    </a:lnTo>
                    <a:lnTo>
                      <a:pt x="126" y="12"/>
                    </a:lnTo>
                    <a:lnTo>
                      <a:pt x="127" y="12"/>
                    </a:lnTo>
                    <a:lnTo>
                      <a:pt x="129" y="12"/>
                    </a:lnTo>
                    <a:lnTo>
                      <a:pt x="131" y="10"/>
                    </a:lnTo>
                    <a:lnTo>
                      <a:pt x="132" y="10"/>
                    </a:lnTo>
                    <a:lnTo>
                      <a:pt x="134" y="7"/>
                    </a:lnTo>
                    <a:lnTo>
                      <a:pt x="135" y="6"/>
                    </a:lnTo>
                    <a:lnTo>
                      <a:pt x="138" y="6"/>
                    </a:lnTo>
                    <a:lnTo>
                      <a:pt x="140" y="6"/>
                    </a:lnTo>
                    <a:lnTo>
                      <a:pt x="140" y="4"/>
                    </a:lnTo>
                    <a:lnTo>
                      <a:pt x="141" y="4"/>
                    </a:lnTo>
                    <a:lnTo>
                      <a:pt x="144" y="4"/>
                    </a:lnTo>
                    <a:lnTo>
                      <a:pt x="146" y="4"/>
                    </a:lnTo>
                    <a:lnTo>
                      <a:pt x="149" y="3"/>
                    </a:lnTo>
                    <a:lnTo>
                      <a:pt x="152" y="3"/>
                    </a:lnTo>
                    <a:lnTo>
                      <a:pt x="152" y="1"/>
                    </a:lnTo>
                    <a:lnTo>
                      <a:pt x="153" y="1"/>
                    </a:lnTo>
                    <a:lnTo>
                      <a:pt x="155" y="1"/>
                    </a:lnTo>
                    <a:lnTo>
                      <a:pt x="156" y="1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1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199" y="1"/>
                    </a:lnTo>
                    <a:lnTo>
                      <a:pt x="200" y="1"/>
                    </a:lnTo>
                    <a:lnTo>
                      <a:pt x="203" y="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7" name="Freeform 15"/>
              <p:cNvSpPr>
                <a:spLocks/>
              </p:cNvSpPr>
              <p:nvPr/>
            </p:nvSpPr>
            <p:spPr bwMode="auto">
              <a:xfrm>
                <a:off x="1118" y="1586"/>
                <a:ext cx="101" cy="136"/>
              </a:xfrm>
              <a:custGeom>
                <a:avLst/>
                <a:gdLst>
                  <a:gd name="T0" fmla="*/ 0 w 202"/>
                  <a:gd name="T1" fmla="*/ 1 h 272"/>
                  <a:gd name="T2" fmla="*/ 1 w 202"/>
                  <a:gd name="T3" fmla="*/ 1 h 272"/>
                  <a:gd name="T4" fmla="*/ 1 w 202"/>
                  <a:gd name="T5" fmla="*/ 1 h 272"/>
                  <a:gd name="T6" fmla="*/ 1 w 202"/>
                  <a:gd name="T7" fmla="*/ 1 h 272"/>
                  <a:gd name="T8" fmla="*/ 1 w 202"/>
                  <a:gd name="T9" fmla="*/ 1 h 272"/>
                  <a:gd name="T10" fmla="*/ 1 w 202"/>
                  <a:gd name="T11" fmla="*/ 1 h 272"/>
                  <a:gd name="T12" fmla="*/ 1 w 202"/>
                  <a:gd name="T13" fmla="*/ 1 h 272"/>
                  <a:gd name="T14" fmla="*/ 1 w 202"/>
                  <a:gd name="T15" fmla="*/ 1 h 272"/>
                  <a:gd name="T16" fmla="*/ 1 w 202"/>
                  <a:gd name="T17" fmla="*/ 1 h 272"/>
                  <a:gd name="T18" fmla="*/ 1 w 202"/>
                  <a:gd name="T19" fmla="*/ 1 h 272"/>
                  <a:gd name="T20" fmla="*/ 1 w 202"/>
                  <a:gd name="T21" fmla="*/ 1 h 272"/>
                  <a:gd name="T22" fmla="*/ 1 w 202"/>
                  <a:gd name="T23" fmla="*/ 1 h 272"/>
                  <a:gd name="T24" fmla="*/ 1 w 202"/>
                  <a:gd name="T25" fmla="*/ 1 h 272"/>
                  <a:gd name="T26" fmla="*/ 1 w 202"/>
                  <a:gd name="T27" fmla="*/ 1 h 272"/>
                  <a:gd name="T28" fmla="*/ 1 w 202"/>
                  <a:gd name="T29" fmla="*/ 1 h 272"/>
                  <a:gd name="T30" fmla="*/ 1 w 202"/>
                  <a:gd name="T31" fmla="*/ 1 h 272"/>
                  <a:gd name="T32" fmla="*/ 1 w 202"/>
                  <a:gd name="T33" fmla="*/ 1 h 272"/>
                  <a:gd name="T34" fmla="*/ 1 w 202"/>
                  <a:gd name="T35" fmla="*/ 1 h 272"/>
                  <a:gd name="T36" fmla="*/ 1 w 202"/>
                  <a:gd name="T37" fmla="*/ 1 h 272"/>
                  <a:gd name="T38" fmla="*/ 1 w 202"/>
                  <a:gd name="T39" fmla="*/ 1 h 272"/>
                  <a:gd name="T40" fmla="*/ 1 w 202"/>
                  <a:gd name="T41" fmla="*/ 1 h 272"/>
                  <a:gd name="T42" fmla="*/ 1 w 202"/>
                  <a:gd name="T43" fmla="*/ 1 h 272"/>
                  <a:gd name="T44" fmla="*/ 1 w 202"/>
                  <a:gd name="T45" fmla="*/ 1 h 272"/>
                  <a:gd name="T46" fmla="*/ 1 w 202"/>
                  <a:gd name="T47" fmla="*/ 1 h 272"/>
                  <a:gd name="T48" fmla="*/ 1 w 202"/>
                  <a:gd name="T49" fmla="*/ 1 h 272"/>
                  <a:gd name="T50" fmla="*/ 1 w 202"/>
                  <a:gd name="T51" fmla="*/ 1 h 272"/>
                  <a:gd name="T52" fmla="*/ 1 w 202"/>
                  <a:gd name="T53" fmla="*/ 1 h 272"/>
                  <a:gd name="T54" fmla="*/ 1 w 202"/>
                  <a:gd name="T55" fmla="*/ 1 h 272"/>
                  <a:gd name="T56" fmla="*/ 1 w 202"/>
                  <a:gd name="T57" fmla="*/ 1 h 272"/>
                  <a:gd name="T58" fmla="*/ 1 w 202"/>
                  <a:gd name="T59" fmla="*/ 1 h 272"/>
                  <a:gd name="T60" fmla="*/ 1 w 202"/>
                  <a:gd name="T61" fmla="*/ 1 h 272"/>
                  <a:gd name="T62" fmla="*/ 1 w 202"/>
                  <a:gd name="T63" fmla="*/ 1 h 272"/>
                  <a:gd name="T64" fmla="*/ 1 w 202"/>
                  <a:gd name="T65" fmla="*/ 1 h 272"/>
                  <a:gd name="T66" fmla="*/ 1 w 202"/>
                  <a:gd name="T67" fmla="*/ 1 h 272"/>
                  <a:gd name="T68" fmla="*/ 1 w 202"/>
                  <a:gd name="T69" fmla="*/ 1 h 272"/>
                  <a:gd name="T70" fmla="*/ 1 w 202"/>
                  <a:gd name="T71" fmla="*/ 1 h 272"/>
                  <a:gd name="T72" fmla="*/ 1 w 202"/>
                  <a:gd name="T73" fmla="*/ 1 h 272"/>
                  <a:gd name="T74" fmla="*/ 1 w 202"/>
                  <a:gd name="T75" fmla="*/ 1 h 272"/>
                  <a:gd name="T76" fmla="*/ 1 w 202"/>
                  <a:gd name="T77" fmla="*/ 1 h 272"/>
                  <a:gd name="T78" fmla="*/ 1 w 202"/>
                  <a:gd name="T79" fmla="*/ 1 h 272"/>
                  <a:gd name="T80" fmla="*/ 1 w 202"/>
                  <a:gd name="T81" fmla="*/ 1 h 272"/>
                  <a:gd name="T82" fmla="*/ 1 w 202"/>
                  <a:gd name="T83" fmla="*/ 1 h 272"/>
                  <a:gd name="T84" fmla="*/ 1 w 202"/>
                  <a:gd name="T85" fmla="*/ 1 h 272"/>
                  <a:gd name="T86" fmla="*/ 1 w 202"/>
                  <a:gd name="T87" fmla="*/ 1 h 272"/>
                  <a:gd name="T88" fmla="*/ 1 w 202"/>
                  <a:gd name="T89" fmla="*/ 1 h 272"/>
                  <a:gd name="T90" fmla="*/ 1 w 202"/>
                  <a:gd name="T91" fmla="*/ 1 h 272"/>
                  <a:gd name="T92" fmla="*/ 1 w 202"/>
                  <a:gd name="T93" fmla="*/ 1 h 272"/>
                  <a:gd name="T94" fmla="*/ 1 w 202"/>
                  <a:gd name="T95" fmla="*/ 1 h 272"/>
                  <a:gd name="T96" fmla="*/ 1 w 202"/>
                  <a:gd name="T97" fmla="*/ 1 h 272"/>
                  <a:gd name="T98" fmla="*/ 1 w 202"/>
                  <a:gd name="T99" fmla="*/ 1 h 272"/>
                  <a:gd name="T100" fmla="*/ 1 w 202"/>
                  <a:gd name="T101" fmla="*/ 1 h 272"/>
                  <a:gd name="T102" fmla="*/ 1 w 202"/>
                  <a:gd name="T103" fmla="*/ 1 h 272"/>
                  <a:gd name="T104" fmla="*/ 1 w 202"/>
                  <a:gd name="T105" fmla="*/ 1 h 272"/>
                  <a:gd name="T106" fmla="*/ 1 w 202"/>
                  <a:gd name="T107" fmla="*/ 1 h 272"/>
                  <a:gd name="T108" fmla="*/ 1 w 202"/>
                  <a:gd name="T109" fmla="*/ 1 h 272"/>
                  <a:gd name="T110" fmla="*/ 1 w 202"/>
                  <a:gd name="T111" fmla="*/ 1 h 272"/>
                  <a:gd name="T112" fmla="*/ 1 w 202"/>
                  <a:gd name="T113" fmla="*/ 1 h 272"/>
                  <a:gd name="T114" fmla="*/ 1 w 202"/>
                  <a:gd name="T115" fmla="*/ 1 h 272"/>
                  <a:gd name="T116" fmla="*/ 1 w 202"/>
                  <a:gd name="T117" fmla="*/ 1 h 272"/>
                  <a:gd name="T118" fmla="*/ 1 w 202"/>
                  <a:gd name="T119" fmla="*/ 1 h 272"/>
                  <a:gd name="T120" fmla="*/ 1 w 202"/>
                  <a:gd name="T121" fmla="*/ 1 h 272"/>
                  <a:gd name="T122" fmla="*/ 1 w 202"/>
                  <a:gd name="T123" fmla="*/ 1 h 27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02"/>
                  <a:gd name="T187" fmla="*/ 0 h 272"/>
                  <a:gd name="T188" fmla="*/ 202 w 202"/>
                  <a:gd name="T189" fmla="*/ 272 h 27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02" h="272">
                    <a:moveTo>
                      <a:pt x="0" y="0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20" y="9"/>
                    </a:lnTo>
                    <a:lnTo>
                      <a:pt x="23" y="11"/>
                    </a:lnTo>
                    <a:lnTo>
                      <a:pt x="25" y="11"/>
                    </a:lnTo>
                    <a:lnTo>
                      <a:pt x="28" y="11"/>
                    </a:lnTo>
                    <a:lnTo>
                      <a:pt x="29" y="12"/>
                    </a:lnTo>
                    <a:lnTo>
                      <a:pt x="31" y="14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7" y="18"/>
                    </a:lnTo>
                    <a:lnTo>
                      <a:pt x="38" y="20"/>
                    </a:lnTo>
                    <a:lnTo>
                      <a:pt x="40" y="20"/>
                    </a:lnTo>
                    <a:lnTo>
                      <a:pt x="43" y="22"/>
                    </a:lnTo>
                    <a:lnTo>
                      <a:pt x="43" y="23"/>
                    </a:lnTo>
                    <a:lnTo>
                      <a:pt x="44" y="23"/>
                    </a:lnTo>
                    <a:lnTo>
                      <a:pt x="46" y="25"/>
                    </a:lnTo>
                    <a:lnTo>
                      <a:pt x="47" y="25"/>
                    </a:lnTo>
                    <a:lnTo>
                      <a:pt x="50" y="29"/>
                    </a:lnTo>
                    <a:lnTo>
                      <a:pt x="52" y="29"/>
                    </a:lnTo>
                    <a:lnTo>
                      <a:pt x="53" y="31"/>
                    </a:lnTo>
                    <a:lnTo>
                      <a:pt x="56" y="32"/>
                    </a:lnTo>
                    <a:lnTo>
                      <a:pt x="58" y="34"/>
                    </a:lnTo>
                    <a:lnTo>
                      <a:pt x="59" y="37"/>
                    </a:lnTo>
                    <a:lnTo>
                      <a:pt x="61" y="37"/>
                    </a:lnTo>
                    <a:lnTo>
                      <a:pt x="61" y="38"/>
                    </a:lnTo>
                    <a:lnTo>
                      <a:pt x="64" y="40"/>
                    </a:lnTo>
                    <a:lnTo>
                      <a:pt x="65" y="41"/>
                    </a:lnTo>
                    <a:lnTo>
                      <a:pt x="67" y="41"/>
                    </a:lnTo>
                    <a:lnTo>
                      <a:pt x="67" y="46"/>
                    </a:lnTo>
                    <a:lnTo>
                      <a:pt x="70" y="48"/>
                    </a:lnTo>
                    <a:lnTo>
                      <a:pt x="72" y="49"/>
                    </a:lnTo>
                    <a:lnTo>
                      <a:pt x="73" y="49"/>
                    </a:lnTo>
                    <a:lnTo>
                      <a:pt x="75" y="51"/>
                    </a:lnTo>
                    <a:lnTo>
                      <a:pt x="78" y="55"/>
                    </a:lnTo>
                    <a:lnTo>
                      <a:pt x="78" y="57"/>
                    </a:lnTo>
                    <a:lnTo>
                      <a:pt x="79" y="57"/>
                    </a:lnTo>
                    <a:lnTo>
                      <a:pt x="81" y="60"/>
                    </a:lnTo>
                    <a:lnTo>
                      <a:pt x="82" y="61"/>
                    </a:lnTo>
                    <a:lnTo>
                      <a:pt x="84" y="61"/>
                    </a:lnTo>
                    <a:lnTo>
                      <a:pt x="87" y="64"/>
                    </a:lnTo>
                    <a:lnTo>
                      <a:pt x="88" y="68"/>
                    </a:lnTo>
                    <a:lnTo>
                      <a:pt x="90" y="69"/>
                    </a:lnTo>
                    <a:lnTo>
                      <a:pt x="90" y="71"/>
                    </a:lnTo>
                    <a:lnTo>
                      <a:pt x="93" y="74"/>
                    </a:lnTo>
                    <a:lnTo>
                      <a:pt x="94" y="75"/>
                    </a:lnTo>
                    <a:lnTo>
                      <a:pt x="94" y="77"/>
                    </a:lnTo>
                    <a:lnTo>
                      <a:pt x="97" y="78"/>
                    </a:lnTo>
                    <a:lnTo>
                      <a:pt x="99" y="83"/>
                    </a:lnTo>
                    <a:lnTo>
                      <a:pt x="100" y="83"/>
                    </a:lnTo>
                    <a:lnTo>
                      <a:pt x="102" y="86"/>
                    </a:lnTo>
                    <a:lnTo>
                      <a:pt x="103" y="88"/>
                    </a:lnTo>
                    <a:lnTo>
                      <a:pt x="105" y="89"/>
                    </a:lnTo>
                    <a:lnTo>
                      <a:pt x="106" y="92"/>
                    </a:lnTo>
                    <a:lnTo>
                      <a:pt x="108" y="95"/>
                    </a:lnTo>
                    <a:lnTo>
                      <a:pt x="109" y="97"/>
                    </a:lnTo>
                    <a:lnTo>
                      <a:pt x="111" y="98"/>
                    </a:lnTo>
                    <a:lnTo>
                      <a:pt x="114" y="101"/>
                    </a:lnTo>
                    <a:lnTo>
                      <a:pt x="116" y="103"/>
                    </a:lnTo>
                    <a:lnTo>
                      <a:pt x="117" y="106"/>
                    </a:lnTo>
                    <a:lnTo>
                      <a:pt x="117" y="107"/>
                    </a:lnTo>
                    <a:lnTo>
                      <a:pt x="120" y="112"/>
                    </a:lnTo>
                    <a:lnTo>
                      <a:pt x="122" y="114"/>
                    </a:lnTo>
                    <a:lnTo>
                      <a:pt x="122" y="115"/>
                    </a:lnTo>
                    <a:lnTo>
                      <a:pt x="125" y="120"/>
                    </a:lnTo>
                    <a:lnTo>
                      <a:pt x="125" y="121"/>
                    </a:lnTo>
                    <a:lnTo>
                      <a:pt x="128" y="123"/>
                    </a:lnTo>
                    <a:lnTo>
                      <a:pt x="129" y="126"/>
                    </a:lnTo>
                    <a:lnTo>
                      <a:pt x="131" y="129"/>
                    </a:lnTo>
                    <a:lnTo>
                      <a:pt x="132" y="132"/>
                    </a:lnTo>
                    <a:lnTo>
                      <a:pt x="134" y="134"/>
                    </a:lnTo>
                    <a:lnTo>
                      <a:pt x="137" y="138"/>
                    </a:lnTo>
                    <a:lnTo>
                      <a:pt x="137" y="141"/>
                    </a:lnTo>
                    <a:lnTo>
                      <a:pt x="138" y="141"/>
                    </a:lnTo>
                    <a:lnTo>
                      <a:pt x="140" y="144"/>
                    </a:lnTo>
                    <a:lnTo>
                      <a:pt x="143" y="147"/>
                    </a:lnTo>
                    <a:lnTo>
                      <a:pt x="144" y="150"/>
                    </a:lnTo>
                    <a:lnTo>
                      <a:pt x="144" y="153"/>
                    </a:lnTo>
                    <a:lnTo>
                      <a:pt x="147" y="157"/>
                    </a:lnTo>
                    <a:lnTo>
                      <a:pt x="147" y="160"/>
                    </a:lnTo>
                    <a:lnTo>
                      <a:pt x="150" y="161"/>
                    </a:lnTo>
                    <a:lnTo>
                      <a:pt x="152" y="166"/>
                    </a:lnTo>
                    <a:lnTo>
                      <a:pt x="153" y="169"/>
                    </a:lnTo>
                    <a:lnTo>
                      <a:pt x="155" y="172"/>
                    </a:lnTo>
                    <a:lnTo>
                      <a:pt x="156" y="175"/>
                    </a:lnTo>
                    <a:lnTo>
                      <a:pt x="158" y="178"/>
                    </a:lnTo>
                    <a:lnTo>
                      <a:pt x="159" y="180"/>
                    </a:lnTo>
                    <a:lnTo>
                      <a:pt x="161" y="184"/>
                    </a:lnTo>
                    <a:lnTo>
                      <a:pt x="164" y="187"/>
                    </a:lnTo>
                    <a:lnTo>
                      <a:pt x="164" y="189"/>
                    </a:lnTo>
                    <a:lnTo>
                      <a:pt x="166" y="193"/>
                    </a:lnTo>
                    <a:lnTo>
                      <a:pt x="167" y="196"/>
                    </a:lnTo>
                    <a:lnTo>
                      <a:pt x="169" y="199"/>
                    </a:lnTo>
                    <a:lnTo>
                      <a:pt x="172" y="203"/>
                    </a:lnTo>
                    <a:lnTo>
                      <a:pt x="172" y="206"/>
                    </a:lnTo>
                    <a:lnTo>
                      <a:pt x="175" y="209"/>
                    </a:lnTo>
                    <a:lnTo>
                      <a:pt x="175" y="213"/>
                    </a:lnTo>
                    <a:lnTo>
                      <a:pt x="176" y="215"/>
                    </a:lnTo>
                    <a:lnTo>
                      <a:pt x="179" y="218"/>
                    </a:lnTo>
                    <a:lnTo>
                      <a:pt x="181" y="222"/>
                    </a:lnTo>
                    <a:lnTo>
                      <a:pt x="182" y="226"/>
                    </a:lnTo>
                    <a:lnTo>
                      <a:pt x="184" y="230"/>
                    </a:lnTo>
                    <a:lnTo>
                      <a:pt x="185" y="233"/>
                    </a:lnTo>
                    <a:lnTo>
                      <a:pt x="187" y="235"/>
                    </a:lnTo>
                    <a:lnTo>
                      <a:pt x="188" y="239"/>
                    </a:lnTo>
                    <a:lnTo>
                      <a:pt x="190" y="244"/>
                    </a:lnTo>
                    <a:lnTo>
                      <a:pt x="191" y="245"/>
                    </a:lnTo>
                    <a:lnTo>
                      <a:pt x="193" y="250"/>
                    </a:lnTo>
                    <a:lnTo>
                      <a:pt x="194" y="253"/>
                    </a:lnTo>
                    <a:lnTo>
                      <a:pt x="196" y="258"/>
                    </a:lnTo>
                    <a:lnTo>
                      <a:pt x="197" y="261"/>
                    </a:lnTo>
                    <a:lnTo>
                      <a:pt x="199" y="264"/>
                    </a:lnTo>
                    <a:lnTo>
                      <a:pt x="202" y="268"/>
                    </a:lnTo>
                    <a:lnTo>
                      <a:pt x="202" y="272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8" name="Freeform 16"/>
              <p:cNvSpPr>
                <a:spLocks/>
              </p:cNvSpPr>
              <p:nvPr/>
            </p:nvSpPr>
            <p:spPr bwMode="auto">
              <a:xfrm>
                <a:off x="1219" y="1722"/>
                <a:ext cx="102" cy="300"/>
              </a:xfrm>
              <a:custGeom>
                <a:avLst/>
                <a:gdLst>
                  <a:gd name="T0" fmla="*/ 1 w 203"/>
                  <a:gd name="T1" fmla="*/ 1 h 599"/>
                  <a:gd name="T2" fmla="*/ 1 w 203"/>
                  <a:gd name="T3" fmla="*/ 1 h 599"/>
                  <a:gd name="T4" fmla="*/ 1 w 203"/>
                  <a:gd name="T5" fmla="*/ 1 h 599"/>
                  <a:gd name="T6" fmla="*/ 1 w 203"/>
                  <a:gd name="T7" fmla="*/ 1 h 599"/>
                  <a:gd name="T8" fmla="*/ 1 w 203"/>
                  <a:gd name="T9" fmla="*/ 1 h 599"/>
                  <a:gd name="T10" fmla="*/ 1 w 203"/>
                  <a:gd name="T11" fmla="*/ 1 h 599"/>
                  <a:gd name="T12" fmla="*/ 1 w 203"/>
                  <a:gd name="T13" fmla="*/ 1 h 599"/>
                  <a:gd name="T14" fmla="*/ 1 w 203"/>
                  <a:gd name="T15" fmla="*/ 1 h 599"/>
                  <a:gd name="T16" fmla="*/ 1 w 203"/>
                  <a:gd name="T17" fmla="*/ 1 h 599"/>
                  <a:gd name="T18" fmla="*/ 1 w 203"/>
                  <a:gd name="T19" fmla="*/ 1 h 599"/>
                  <a:gd name="T20" fmla="*/ 1 w 203"/>
                  <a:gd name="T21" fmla="*/ 1 h 599"/>
                  <a:gd name="T22" fmla="*/ 1 w 203"/>
                  <a:gd name="T23" fmla="*/ 1 h 599"/>
                  <a:gd name="T24" fmla="*/ 1 w 203"/>
                  <a:gd name="T25" fmla="*/ 1 h 599"/>
                  <a:gd name="T26" fmla="*/ 1 w 203"/>
                  <a:gd name="T27" fmla="*/ 1 h 599"/>
                  <a:gd name="T28" fmla="*/ 1 w 203"/>
                  <a:gd name="T29" fmla="*/ 1 h 599"/>
                  <a:gd name="T30" fmla="*/ 1 w 203"/>
                  <a:gd name="T31" fmla="*/ 1 h 599"/>
                  <a:gd name="T32" fmla="*/ 1 w 203"/>
                  <a:gd name="T33" fmla="*/ 1 h 599"/>
                  <a:gd name="T34" fmla="*/ 1 w 203"/>
                  <a:gd name="T35" fmla="*/ 1 h 599"/>
                  <a:gd name="T36" fmla="*/ 1 w 203"/>
                  <a:gd name="T37" fmla="*/ 1 h 599"/>
                  <a:gd name="T38" fmla="*/ 1 w 203"/>
                  <a:gd name="T39" fmla="*/ 1 h 599"/>
                  <a:gd name="T40" fmla="*/ 1 w 203"/>
                  <a:gd name="T41" fmla="*/ 1 h 599"/>
                  <a:gd name="T42" fmla="*/ 1 w 203"/>
                  <a:gd name="T43" fmla="*/ 1 h 599"/>
                  <a:gd name="T44" fmla="*/ 1 w 203"/>
                  <a:gd name="T45" fmla="*/ 1 h 599"/>
                  <a:gd name="T46" fmla="*/ 1 w 203"/>
                  <a:gd name="T47" fmla="*/ 1 h 599"/>
                  <a:gd name="T48" fmla="*/ 1 w 203"/>
                  <a:gd name="T49" fmla="*/ 1 h 599"/>
                  <a:gd name="T50" fmla="*/ 1 w 203"/>
                  <a:gd name="T51" fmla="*/ 1 h 599"/>
                  <a:gd name="T52" fmla="*/ 1 w 203"/>
                  <a:gd name="T53" fmla="*/ 1 h 599"/>
                  <a:gd name="T54" fmla="*/ 1 w 203"/>
                  <a:gd name="T55" fmla="*/ 1 h 599"/>
                  <a:gd name="T56" fmla="*/ 1 w 203"/>
                  <a:gd name="T57" fmla="*/ 1 h 599"/>
                  <a:gd name="T58" fmla="*/ 1 w 203"/>
                  <a:gd name="T59" fmla="*/ 1 h 599"/>
                  <a:gd name="T60" fmla="*/ 1 w 203"/>
                  <a:gd name="T61" fmla="*/ 1 h 599"/>
                  <a:gd name="T62" fmla="*/ 1 w 203"/>
                  <a:gd name="T63" fmla="*/ 1 h 599"/>
                  <a:gd name="T64" fmla="*/ 1 w 203"/>
                  <a:gd name="T65" fmla="*/ 1 h 599"/>
                  <a:gd name="T66" fmla="*/ 1 w 203"/>
                  <a:gd name="T67" fmla="*/ 1 h 599"/>
                  <a:gd name="T68" fmla="*/ 1 w 203"/>
                  <a:gd name="T69" fmla="*/ 1 h 599"/>
                  <a:gd name="T70" fmla="*/ 1 w 203"/>
                  <a:gd name="T71" fmla="*/ 1 h 599"/>
                  <a:gd name="T72" fmla="*/ 1 w 203"/>
                  <a:gd name="T73" fmla="*/ 1 h 599"/>
                  <a:gd name="T74" fmla="*/ 1 w 203"/>
                  <a:gd name="T75" fmla="*/ 1 h 599"/>
                  <a:gd name="T76" fmla="*/ 1 w 203"/>
                  <a:gd name="T77" fmla="*/ 1 h 599"/>
                  <a:gd name="T78" fmla="*/ 1 w 203"/>
                  <a:gd name="T79" fmla="*/ 1 h 599"/>
                  <a:gd name="T80" fmla="*/ 1 w 203"/>
                  <a:gd name="T81" fmla="*/ 1 h 599"/>
                  <a:gd name="T82" fmla="*/ 1 w 203"/>
                  <a:gd name="T83" fmla="*/ 1 h 59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3"/>
                  <a:gd name="T127" fmla="*/ 0 h 599"/>
                  <a:gd name="T128" fmla="*/ 203 w 203"/>
                  <a:gd name="T129" fmla="*/ 599 h 59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3" h="599">
                    <a:moveTo>
                      <a:pt x="0" y="0"/>
                    </a:moveTo>
                    <a:lnTo>
                      <a:pt x="1" y="4"/>
                    </a:lnTo>
                    <a:lnTo>
                      <a:pt x="4" y="6"/>
                    </a:lnTo>
                    <a:lnTo>
                      <a:pt x="6" y="10"/>
                    </a:lnTo>
                    <a:lnTo>
                      <a:pt x="8" y="15"/>
                    </a:lnTo>
                    <a:lnTo>
                      <a:pt x="9" y="18"/>
                    </a:lnTo>
                    <a:lnTo>
                      <a:pt x="9" y="23"/>
                    </a:lnTo>
                    <a:lnTo>
                      <a:pt x="12" y="26"/>
                    </a:lnTo>
                    <a:lnTo>
                      <a:pt x="14" y="29"/>
                    </a:lnTo>
                    <a:lnTo>
                      <a:pt x="15" y="33"/>
                    </a:lnTo>
                    <a:lnTo>
                      <a:pt x="17" y="38"/>
                    </a:lnTo>
                    <a:lnTo>
                      <a:pt x="17" y="41"/>
                    </a:lnTo>
                    <a:lnTo>
                      <a:pt x="20" y="46"/>
                    </a:lnTo>
                    <a:lnTo>
                      <a:pt x="21" y="50"/>
                    </a:lnTo>
                    <a:lnTo>
                      <a:pt x="23" y="52"/>
                    </a:lnTo>
                    <a:lnTo>
                      <a:pt x="24" y="56"/>
                    </a:lnTo>
                    <a:lnTo>
                      <a:pt x="27" y="61"/>
                    </a:lnTo>
                    <a:lnTo>
                      <a:pt x="29" y="64"/>
                    </a:lnTo>
                    <a:lnTo>
                      <a:pt x="29" y="70"/>
                    </a:lnTo>
                    <a:lnTo>
                      <a:pt x="30" y="72"/>
                    </a:lnTo>
                    <a:lnTo>
                      <a:pt x="32" y="78"/>
                    </a:lnTo>
                    <a:lnTo>
                      <a:pt x="33" y="81"/>
                    </a:lnTo>
                    <a:lnTo>
                      <a:pt x="36" y="84"/>
                    </a:lnTo>
                    <a:lnTo>
                      <a:pt x="36" y="90"/>
                    </a:lnTo>
                    <a:lnTo>
                      <a:pt x="39" y="93"/>
                    </a:lnTo>
                    <a:lnTo>
                      <a:pt x="41" y="98"/>
                    </a:lnTo>
                    <a:lnTo>
                      <a:pt x="42" y="102"/>
                    </a:lnTo>
                    <a:lnTo>
                      <a:pt x="44" y="107"/>
                    </a:lnTo>
                    <a:lnTo>
                      <a:pt x="44" y="110"/>
                    </a:lnTo>
                    <a:lnTo>
                      <a:pt x="47" y="115"/>
                    </a:lnTo>
                    <a:lnTo>
                      <a:pt x="48" y="118"/>
                    </a:lnTo>
                    <a:lnTo>
                      <a:pt x="50" y="124"/>
                    </a:lnTo>
                    <a:lnTo>
                      <a:pt x="51" y="127"/>
                    </a:lnTo>
                    <a:lnTo>
                      <a:pt x="53" y="130"/>
                    </a:lnTo>
                    <a:lnTo>
                      <a:pt x="56" y="136"/>
                    </a:lnTo>
                    <a:lnTo>
                      <a:pt x="56" y="139"/>
                    </a:lnTo>
                    <a:lnTo>
                      <a:pt x="59" y="144"/>
                    </a:lnTo>
                    <a:lnTo>
                      <a:pt x="59" y="151"/>
                    </a:lnTo>
                    <a:lnTo>
                      <a:pt x="62" y="153"/>
                    </a:lnTo>
                    <a:lnTo>
                      <a:pt x="64" y="156"/>
                    </a:lnTo>
                    <a:lnTo>
                      <a:pt x="64" y="162"/>
                    </a:lnTo>
                    <a:lnTo>
                      <a:pt x="67" y="167"/>
                    </a:lnTo>
                    <a:lnTo>
                      <a:pt x="67" y="171"/>
                    </a:lnTo>
                    <a:lnTo>
                      <a:pt x="70" y="176"/>
                    </a:lnTo>
                    <a:lnTo>
                      <a:pt x="71" y="181"/>
                    </a:lnTo>
                    <a:lnTo>
                      <a:pt x="73" y="184"/>
                    </a:lnTo>
                    <a:lnTo>
                      <a:pt x="74" y="190"/>
                    </a:lnTo>
                    <a:lnTo>
                      <a:pt x="74" y="193"/>
                    </a:lnTo>
                    <a:lnTo>
                      <a:pt x="77" y="199"/>
                    </a:lnTo>
                    <a:lnTo>
                      <a:pt x="79" y="202"/>
                    </a:lnTo>
                    <a:lnTo>
                      <a:pt x="80" y="208"/>
                    </a:lnTo>
                    <a:lnTo>
                      <a:pt x="82" y="211"/>
                    </a:lnTo>
                    <a:lnTo>
                      <a:pt x="83" y="216"/>
                    </a:lnTo>
                    <a:lnTo>
                      <a:pt x="86" y="222"/>
                    </a:lnTo>
                    <a:lnTo>
                      <a:pt x="86" y="227"/>
                    </a:lnTo>
                    <a:lnTo>
                      <a:pt x="88" y="230"/>
                    </a:lnTo>
                    <a:lnTo>
                      <a:pt x="91" y="236"/>
                    </a:lnTo>
                    <a:lnTo>
                      <a:pt x="91" y="240"/>
                    </a:lnTo>
                    <a:lnTo>
                      <a:pt x="94" y="245"/>
                    </a:lnTo>
                    <a:lnTo>
                      <a:pt x="94" y="248"/>
                    </a:lnTo>
                    <a:lnTo>
                      <a:pt x="97" y="254"/>
                    </a:lnTo>
                    <a:lnTo>
                      <a:pt x="98" y="259"/>
                    </a:lnTo>
                    <a:lnTo>
                      <a:pt x="100" y="263"/>
                    </a:lnTo>
                    <a:lnTo>
                      <a:pt x="102" y="268"/>
                    </a:lnTo>
                    <a:lnTo>
                      <a:pt x="103" y="274"/>
                    </a:lnTo>
                    <a:lnTo>
                      <a:pt x="103" y="277"/>
                    </a:lnTo>
                    <a:lnTo>
                      <a:pt x="106" y="282"/>
                    </a:lnTo>
                    <a:lnTo>
                      <a:pt x="108" y="286"/>
                    </a:lnTo>
                    <a:lnTo>
                      <a:pt x="109" y="293"/>
                    </a:lnTo>
                    <a:lnTo>
                      <a:pt x="111" y="299"/>
                    </a:lnTo>
                    <a:lnTo>
                      <a:pt x="114" y="302"/>
                    </a:lnTo>
                    <a:lnTo>
                      <a:pt x="114" y="308"/>
                    </a:lnTo>
                    <a:lnTo>
                      <a:pt x="115" y="312"/>
                    </a:lnTo>
                    <a:lnTo>
                      <a:pt x="117" y="317"/>
                    </a:lnTo>
                    <a:lnTo>
                      <a:pt x="118" y="322"/>
                    </a:lnTo>
                    <a:lnTo>
                      <a:pt x="121" y="328"/>
                    </a:lnTo>
                    <a:lnTo>
                      <a:pt x="121" y="332"/>
                    </a:lnTo>
                    <a:lnTo>
                      <a:pt x="124" y="337"/>
                    </a:lnTo>
                    <a:lnTo>
                      <a:pt x="124" y="342"/>
                    </a:lnTo>
                    <a:lnTo>
                      <a:pt x="127" y="346"/>
                    </a:lnTo>
                    <a:lnTo>
                      <a:pt x="129" y="351"/>
                    </a:lnTo>
                    <a:lnTo>
                      <a:pt x="130" y="357"/>
                    </a:lnTo>
                    <a:lnTo>
                      <a:pt x="130" y="363"/>
                    </a:lnTo>
                    <a:lnTo>
                      <a:pt x="133" y="366"/>
                    </a:lnTo>
                    <a:lnTo>
                      <a:pt x="135" y="374"/>
                    </a:lnTo>
                    <a:lnTo>
                      <a:pt x="136" y="377"/>
                    </a:lnTo>
                    <a:lnTo>
                      <a:pt x="138" y="383"/>
                    </a:lnTo>
                    <a:lnTo>
                      <a:pt x="139" y="386"/>
                    </a:lnTo>
                    <a:lnTo>
                      <a:pt x="141" y="392"/>
                    </a:lnTo>
                    <a:lnTo>
                      <a:pt x="142" y="397"/>
                    </a:lnTo>
                    <a:lnTo>
                      <a:pt x="144" y="403"/>
                    </a:lnTo>
                    <a:lnTo>
                      <a:pt x="145" y="409"/>
                    </a:lnTo>
                    <a:lnTo>
                      <a:pt x="149" y="412"/>
                    </a:lnTo>
                    <a:lnTo>
                      <a:pt x="150" y="420"/>
                    </a:lnTo>
                    <a:lnTo>
                      <a:pt x="152" y="423"/>
                    </a:lnTo>
                    <a:lnTo>
                      <a:pt x="152" y="429"/>
                    </a:lnTo>
                    <a:lnTo>
                      <a:pt x="153" y="434"/>
                    </a:lnTo>
                    <a:lnTo>
                      <a:pt x="156" y="438"/>
                    </a:lnTo>
                    <a:lnTo>
                      <a:pt x="158" y="446"/>
                    </a:lnTo>
                    <a:lnTo>
                      <a:pt x="158" y="449"/>
                    </a:lnTo>
                    <a:lnTo>
                      <a:pt x="161" y="455"/>
                    </a:lnTo>
                    <a:lnTo>
                      <a:pt x="164" y="460"/>
                    </a:lnTo>
                    <a:lnTo>
                      <a:pt x="164" y="466"/>
                    </a:lnTo>
                    <a:lnTo>
                      <a:pt x="165" y="470"/>
                    </a:lnTo>
                    <a:lnTo>
                      <a:pt x="167" y="477"/>
                    </a:lnTo>
                    <a:lnTo>
                      <a:pt x="168" y="480"/>
                    </a:lnTo>
                    <a:lnTo>
                      <a:pt x="170" y="486"/>
                    </a:lnTo>
                    <a:lnTo>
                      <a:pt x="171" y="492"/>
                    </a:lnTo>
                    <a:lnTo>
                      <a:pt x="173" y="497"/>
                    </a:lnTo>
                    <a:lnTo>
                      <a:pt x="174" y="503"/>
                    </a:lnTo>
                    <a:lnTo>
                      <a:pt x="177" y="507"/>
                    </a:lnTo>
                    <a:lnTo>
                      <a:pt x="179" y="512"/>
                    </a:lnTo>
                    <a:lnTo>
                      <a:pt x="180" y="516"/>
                    </a:lnTo>
                    <a:lnTo>
                      <a:pt x="180" y="523"/>
                    </a:lnTo>
                    <a:lnTo>
                      <a:pt x="183" y="530"/>
                    </a:lnTo>
                    <a:lnTo>
                      <a:pt x="185" y="535"/>
                    </a:lnTo>
                    <a:lnTo>
                      <a:pt x="185" y="539"/>
                    </a:lnTo>
                    <a:lnTo>
                      <a:pt x="188" y="544"/>
                    </a:lnTo>
                    <a:lnTo>
                      <a:pt x="188" y="550"/>
                    </a:lnTo>
                    <a:lnTo>
                      <a:pt x="191" y="556"/>
                    </a:lnTo>
                    <a:lnTo>
                      <a:pt x="192" y="561"/>
                    </a:lnTo>
                    <a:lnTo>
                      <a:pt x="194" y="567"/>
                    </a:lnTo>
                    <a:lnTo>
                      <a:pt x="195" y="572"/>
                    </a:lnTo>
                    <a:lnTo>
                      <a:pt x="197" y="578"/>
                    </a:lnTo>
                    <a:lnTo>
                      <a:pt x="199" y="584"/>
                    </a:lnTo>
                    <a:lnTo>
                      <a:pt x="200" y="589"/>
                    </a:lnTo>
                    <a:lnTo>
                      <a:pt x="202" y="595"/>
                    </a:lnTo>
                    <a:lnTo>
                      <a:pt x="203" y="599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99" name="Freeform 17"/>
              <p:cNvSpPr>
                <a:spLocks/>
              </p:cNvSpPr>
              <p:nvPr/>
            </p:nvSpPr>
            <p:spPr bwMode="auto">
              <a:xfrm>
                <a:off x="1321" y="2022"/>
                <a:ext cx="101" cy="357"/>
              </a:xfrm>
              <a:custGeom>
                <a:avLst/>
                <a:gdLst>
                  <a:gd name="T0" fmla="*/ 0 w 203"/>
                  <a:gd name="T1" fmla="*/ 0 h 715"/>
                  <a:gd name="T2" fmla="*/ 0 w 203"/>
                  <a:gd name="T3" fmla="*/ 0 h 715"/>
                  <a:gd name="T4" fmla="*/ 0 w 203"/>
                  <a:gd name="T5" fmla="*/ 0 h 715"/>
                  <a:gd name="T6" fmla="*/ 0 w 203"/>
                  <a:gd name="T7" fmla="*/ 0 h 715"/>
                  <a:gd name="T8" fmla="*/ 0 w 203"/>
                  <a:gd name="T9" fmla="*/ 0 h 715"/>
                  <a:gd name="T10" fmla="*/ 0 w 203"/>
                  <a:gd name="T11" fmla="*/ 0 h 715"/>
                  <a:gd name="T12" fmla="*/ 0 w 203"/>
                  <a:gd name="T13" fmla="*/ 0 h 715"/>
                  <a:gd name="T14" fmla="*/ 0 w 203"/>
                  <a:gd name="T15" fmla="*/ 0 h 715"/>
                  <a:gd name="T16" fmla="*/ 0 w 203"/>
                  <a:gd name="T17" fmla="*/ 0 h 715"/>
                  <a:gd name="T18" fmla="*/ 0 w 203"/>
                  <a:gd name="T19" fmla="*/ 0 h 715"/>
                  <a:gd name="T20" fmla="*/ 0 w 203"/>
                  <a:gd name="T21" fmla="*/ 0 h 715"/>
                  <a:gd name="T22" fmla="*/ 0 w 203"/>
                  <a:gd name="T23" fmla="*/ 0 h 715"/>
                  <a:gd name="T24" fmla="*/ 0 w 203"/>
                  <a:gd name="T25" fmla="*/ 0 h 715"/>
                  <a:gd name="T26" fmla="*/ 0 w 203"/>
                  <a:gd name="T27" fmla="*/ 0 h 715"/>
                  <a:gd name="T28" fmla="*/ 0 w 203"/>
                  <a:gd name="T29" fmla="*/ 0 h 715"/>
                  <a:gd name="T30" fmla="*/ 0 w 203"/>
                  <a:gd name="T31" fmla="*/ 0 h 715"/>
                  <a:gd name="T32" fmla="*/ 0 w 203"/>
                  <a:gd name="T33" fmla="*/ 0 h 715"/>
                  <a:gd name="T34" fmla="*/ 0 w 203"/>
                  <a:gd name="T35" fmla="*/ 0 h 715"/>
                  <a:gd name="T36" fmla="*/ 0 w 203"/>
                  <a:gd name="T37" fmla="*/ 0 h 715"/>
                  <a:gd name="T38" fmla="*/ 0 w 203"/>
                  <a:gd name="T39" fmla="*/ 0 h 715"/>
                  <a:gd name="T40" fmla="*/ 0 w 203"/>
                  <a:gd name="T41" fmla="*/ 0 h 715"/>
                  <a:gd name="T42" fmla="*/ 0 w 203"/>
                  <a:gd name="T43" fmla="*/ 0 h 715"/>
                  <a:gd name="T44" fmla="*/ 0 w 203"/>
                  <a:gd name="T45" fmla="*/ 0 h 715"/>
                  <a:gd name="T46" fmla="*/ 0 w 203"/>
                  <a:gd name="T47" fmla="*/ 0 h 715"/>
                  <a:gd name="T48" fmla="*/ 0 w 203"/>
                  <a:gd name="T49" fmla="*/ 0 h 715"/>
                  <a:gd name="T50" fmla="*/ 0 w 203"/>
                  <a:gd name="T51" fmla="*/ 0 h 715"/>
                  <a:gd name="T52" fmla="*/ 0 w 203"/>
                  <a:gd name="T53" fmla="*/ 0 h 715"/>
                  <a:gd name="T54" fmla="*/ 0 w 203"/>
                  <a:gd name="T55" fmla="*/ 0 h 715"/>
                  <a:gd name="T56" fmla="*/ 0 w 203"/>
                  <a:gd name="T57" fmla="*/ 0 h 715"/>
                  <a:gd name="T58" fmla="*/ 0 w 203"/>
                  <a:gd name="T59" fmla="*/ 0 h 715"/>
                  <a:gd name="T60" fmla="*/ 0 w 203"/>
                  <a:gd name="T61" fmla="*/ 0 h 715"/>
                  <a:gd name="T62" fmla="*/ 0 w 203"/>
                  <a:gd name="T63" fmla="*/ 0 h 715"/>
                  <a:gd name="T64" fmla="*/ 0 w 203"/>
                  <a:gd name="T65" fmla="*/ 0 h 715"/>
                  <a:gd name="T66" fmla="*/ 0 w 203"/>
                  <a:gd name="T67" fmla="*/ 0 h 715"/>
                  <a:gd name="T68" fmla="*/ 0 w 203"/>
                  <a:gd name="T69" fmla="*/ 0 h 715"/>
                  <a:gd name="T70" fmla="*/ 0 w 203"/>
                  <a:gd name="T71" fmla="*/ 0 h 715"/>
                  <a:gd name="T72" fmla="*/ 0 w 203"/>
                  <a:gd name="T73" fmla="*/ 0 h 715"/>
                  <a:gd name="T74" fmla="*/ 0 w 203"/>
                  <a:gd name="T75" fmla="*/ 0 h 715"/>
                  <a:gd name="T76" fmla="*/ 0 w 203"/>
                  <a:gd name="T77" fmla="*/ 0 h 715"/>
                  <a:gd name="T78" fmla="*/ 0 w 203"/>
                  <a:gd name="T79" fmla="*/ 0 h 715"/>
                  <a:gd name="T80" fmla="*/ 0 w 203"/>
                  <a:gd name="T81" fmla="*/ 0 h 715"/>
                  <a:gd name="T82" fmla="*/ 0 w 203"/>
                  <a:gd name="T83" fmla="*/ 0 h 71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3"/>
                  <a:gd name="T127" fmla="*/ 0 h 715"/>
                  <a:gd name="T128" fmla="*/ 203 w 203"/>
                  <a:gd name="T129" fmla="*/ 715 h 71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3" h="715">
                    <a:moveTo>
                      <a:pt x="0" y="0"/>
                    </a:moveTo>
                    <a:lnTo>
                      <a:pt x="2" y="6"/>
                    </a:lnTo>
                    <a:lnTo>
                      <a:pt x="5" y="9"/>
                    </a:lnTo>
                    <a:lnTo>
                      <a:pt x="5" y="16"/>
                    </a:lnTo>
                    <a:lnTo>
                      <a:pt x="8" y="23"/>
                    </a:lnTo>
                    <a:lnTo>
                      <a:pt x="8" y="28"/>
                    </a:lnTo>
                    <a:lnTo>
                      <a:pt x="11" y="34"/>
                    </a:lnTo>
                    <a:lnTo>
                      <a:pt x="12" y="40"/>
                    </a:lnTo>
                    <a:lnTo>
                      <a:pt x="12" y="45"/>
                    </a:lnTo>
                    <a:lnTo>
                      <a:pt x="15" y="51"/>
                    </a:lnTo>
                    <a:lnTo>
                      <a:pt x="17" y="56"/>
                    </a:lnTo>
                    <a:lnTo>
                      <a:pt x="18" y="62"/>
                    </a:lnTo>
                    <a:lnTo>
                      <a:pt x="20" y="68"/>
                    </a:lnTo>
                    <a:lnTo>
                      <a:pt x="21" y="72"/>
                    </a:lnTo>
                    <a:lnTo>
                      <a:pt x="24" y="79"/>
                    </a:lnTo>
                    <a:lnTo>
                      <a:pt x="24" y="83"/>
                    </a:lnTo>
                    <a:lnTo>
                      <a:pt x="26" y="89"/>
                    </a:lnTo>
                    <a:lnTo>
                      <a:pt x="27" y="95"/>
                    </a:lnTo>
                    <a:lnTo>
                      <a:pt x="29" y="100"/>
                    </a:lnTo>
                    <a:lnTo>
                      <a:pt x="32" y="106"/>
                    </a:lnTo>
                    <a:lnTo>
                      <a:pt x="32" y="111"/>
                    </a:lnTo>
                    <a:lnTo>
                      <a:pt x="35" y="117"/>
                    </a:lnTo>
                    <a:lnTo>
                      <a:pt x="35" y="123"/>
                    </a:lnTo>
                    <a:lnTo>
                      <a:pt x="36" y="128"/>
                    </a:lnTo>
                    <a:lnTo>
                      <a:pt x="39" y="134"/>
                    </a:lnTo>
                    <a:lnTo>
                      <a:pt x="41" y="141"/>
                    </a:lnTo>
                    <a:lnTo>
                      <a:pt x="41" y="146"/>
                    </a:lnTo>
                    <a:lnTo>
                      <a:pt x="43" y="152"/>
                    </a:lnTo>
                    <a:lnTo>
                      <a:pt x="46" y="155"/>
                    </a:lnTo>
                    <a:lnTo>
                      <a:pt x="47" y="161"/>
                    </a:lnTo>
                    <a:lnTo>
                      <a:pt x="49" y="166"/>
                    </a:lnTo>
                    <a:lnTo>
                      <a:pt x="50" y="174"/>
                    </a:lnTo>
                    <a:lnTo>
                      <a:pt x="52" y="180"/>
                    </a:lnTo>
                    <a:lnTo>
                      <a:pt x="53" y="184"/>
                    </a:lnTo>
                    <a:lnTo>
                      <a:pt x="55" y="190"/>
                    </a:lnTo>
                    <a:lnTo>
                      <a:pt x="56" y="197"/>
                    </a:lnTo>
                    <a:lnTo>
                      <a:pt x="58" y="201"/>
                    </a:lnTo>
                    <a:lnTo>
                      <a:pt x="59" y="207"/>
                    </a:lnTo>
                    <a:lnTo>
                      <a:pt x="62" y="212"/>
                    </a:lnTo>
                    <a:lnTo>
                      <a:pt x="62" y="218"/>
                    </a:lnTo>
                    <a:lnTo>
                      <a:pt x="64" y="224"/>
                    </a:lnTo>
                    <a:lnTo>
                      <a:pt x="67" y="229"/>
                    </a:lnTo>
                    <a:lnTo>
                      <a:pt x="68" y="235"/>
                    </a:lnTo>
                    <a:lnTo>
                      <a:pt x="70" y="240"/>
                    </a:lnTo>
                    <a:lnTo>
                      <a:pt x="71" y="246"/>
                    </a:lnTo>
                    <a:lnTo>
                      <a:pt x="73" y="252"/>
                    </a:lnTo>
                    <a:lnTo>
                      <a:pt x="74" y="258"/>
                    </a:lnTo>
                    <a:lnTo>
                      <a:pt x="76" y="264"/>
                    </a:lnTo>
                    <a:lnTo>
                      <a:pt x="77" y="270"/>
                    </a:lnTo>
                    <a:lnTo>
                      <a:pt x="79" y="275"/>
                    </a:lnTo>
                    <a:lnTo>
                      <a:pt x="79" y="281"/>
                    </a:lnTo>
                    <a:lnTo>
                      <a:pt x="82" y="286"/>
                    </a:lnTo>
                    <a:lnTo>
                      <a:pt x="83" y="292"/>
                    </a:lnTo>
                    <a:lnTo>
                      <a:pt x="85" y="298"/>
                    </a:lnTo>
                    <a:lnTo>
                      <a:pt x="86" y="304"/>
                    </a:lnTo>
                    <a:lnTo>
                      <a:pt x="90" y="310"/>
                    </a:lnTo>
                    <a:lnTo>
                      <a:pt x="90" y="316"/>
                    </a:lnTo>
                    <a:lnTo>
                      <a:pt x="91" y="321"/>
                    </a:lnTo>
                    <a:lnTo>
                      <a:pt x="93" y="327"/>
                    </a:lnTo>
                    <a:lnTo>
                      <a:pt x="94" y="332"/>
                    </a:lnTo>
                    <a:lnTo>
                      <a:pt x="96" y="338"/>
                    </a:lnTo>
                    <a:lnTo>
                      <a:pt x="99" y="344"/>
                    </a:lnTo>
                    <a:lnTo>
                      <a:pt x="100" y="350"/>
                    </a:lnTo>
                    <a:lnTo>
                      <a:pt x="102" y="356"/>
                    </a:lnTo>
                    <a:lnTo>
                      <a:pt x="103" y="362"/>
                    </a:lnTo>
                    <a:lnTo>
                      <a:pt x="105" y="367"/>
                    </a:lnTo>
                    <a:lnTo>
                      <a:pt x="106" y="373"/>
                    </a:lnTo>
                    <a:lnTo>
                      <a:pt x="106" y="378"/>
                    </a:lnTo>
                    <a:lnTo>
                      <a:pt x="109" y="382"/>
                    </a:lnTo>
                    <a:lnTo>
                      <a:pt x="111" y="390"/>
                    </a:lnTo>
                    <a:lnTo>
                      <a:pt x="112" y="394"/>
                    </a:lnTo>
                    <a:lnTo>
                      <a:pt x="114" y="401"/>
                    </a:lnTo>
                    <a:lnTo>
                      <a:pt x="115" y="405"/>
                    </a:lnTo>
                    <a:lnTo>
                      <a:pt x="118" y="411"/>
                    </a:lnTo>
                    <a:lnTo>
                      <a:pt x="118" y="417"/>
                    </a:lnTo>
                    <a:lnTo>
                      <a:pt x="120" y="422"/>
                    </a:lnTo>
                    <a:lnTo>
                      <a:pt x="121" y="428"/>
                    </a:lnTo>
                    <a:lnTo>
                      <a:pt x="123" y="436"/>
                    </a:lnTo>
                    <a:lnTo>
                      <a:pt x="126" y="440"/>
                    </a:lnTo>
                    <a:lnTo>
                      <a:pt x="127" y="447"/>
                    </a:lnTo>
                    <a:lnTo>
                      <a:pt x="129" y="451"/>
                    </a:lnTo>
                    <a:lnTo>
                      <a:pt x="129" y="457"/>
                    </a:lnTo>
                    <a:lnTo>
                      <a:pt x="132" y="464"/>
                    </a:lnTo>
                    <a:lnTo>
                      <a:pt x="133" y="468"/>
                    </a:lnTo>
                    <a:lnTo>
                      <a:pt x="135" y="474"/>
                    </a:lnTo>
                    <a:lnTo>
                      <a:pt x="137" y="482"/>
                    </a:lnTo>
                    <a:lnTo>
                      <a:pt x="137" y="485"/>
                    </a:lnTo>
                    <a:lnTo>
                      <a:pt x="140" y="491"/>
                    </a:lnTo>
                    <a:lnTo>
                      <a:pt x="141" y="496"/>
                    </a:lnTo>
                    <a:lnTo>
                      <a:pt x="143" y="502"/>
                    </a:lnTo>
                    <a:lnTo>
                      <a:pt x="144" y="506"/>
                    </a:lnTo>
                    <a:lnTo>
                      <a:pt x="146" y="514"/>
                    </a:lnTo>
                    <a:lnTo>
                      <a:pt x="149" y="520"/>
                    </a:lnTo>
                    <a:lnTo>
                      <a:pt x="149" y="525"/>
                    </a:lnTo>
                    <a:lnTo>
                      <a:pt x="150" y="531"/>
                    </a:lnTo>
                    <a:lnTo>
                      <a:pt x="153" y="537"/>
                    </a:lnTo>
                    <a:lnTo>
                      <a:pt x="153" y="542"/>
                    </a:lnTo>
                    <a:lnTo>
                      <a:pt x="156" y="548"/>
                    </a:lnTo>
                    <a:lnTo>
                      <a:pt x="156" y="552"/>
                    </a:lnTo>
                    <a:lnTo>
                      <a:pt x="159" y="559"/>
                    </a:lnTo>
                    <a:lnTo>
                      <a:pt x="161" y="566"/>
                    </a:lnTo>
                    <a:lnTo>
                      <a:pt x="162" y="571"/>
                    </a:lnTo>
                    <a:lnTo>
                      <a:pt x="164" y="575"/>
                    </a:lnTo>
                    <a:lnTo>
                      <a:pt x="165" y="580"/>
                    </a:lnTo>
                    <a:lnTo>
                      <a:pt x="167" y="586"/>
                    </a:lnTo>
                    <a:lnTo>
                      <a:pt x="168" y="592"/>
                    </a:lnTo>
                    <a:lnTo>
                      <a:pt x="170" y="598"/>
                    </a:lnTo>
                    <a:lnTo>
                      <a:pt x="171" y="605"/>
                    </a:lnTo>
                    <a:lnTo>
                      <a:pt x="173" y="611"/>
                    </a:lnTo>
                    <a:lnTo>
                      <a:pt x="176" y="615"/>
                    </a:lnTo>
                    <a:lnTo>
                      <a:pt x="176" y="621"/>
                    </a:lnTo>
                    <a:lnTo>
                      <a:pt x="177" y="625"/>
                    </a:lnTo>
                    <a:lnTo>
                      <a:pt x="179" y="632"/>
                    </a:lnTo>
                    <a:lnTo>
                      <a:pt x="182" y="638"/>
                    </a:lnTo>
                    <a:lnTo>
                      <a:pt x="184" y="643"/>
                    </a:lnTo>
                    <a:lnTo>
                      <a:pt x="184" y="649"/>
                    </a:lnTo>
                    <a:lnTo>
                      <a:pt x="187" y="654"/>
                    </a:lnTo>
                    <a:lnTo>
                      <a:pt x="187" y="660"/>
                    </a:lnTo>
                    <a:lnTo>
                      <a:pt x="190" y="666"/>
                    </a:lnTo>
                    <a:lnTo>
                      <a:pt x="191" y="671"/>
                    </a:lnTo>
                    <a:lnTo>
                      <a:pt x="193" y="677"/>
                    </a:lnTo>
                    <a:lnTo>
                      <a:pt x="194" y="681"/>
                    </a:lnTo>
                    <a:lnTo>
                      <a:pt x="196" y="687"/>
                    </a:lnTo>
                    <a:lnTo>
                      <a:pt x="197" y="694"/>
                    </a:lnTo>
                    <a:lnTo>
                      <a:pt x="199" y="698"/>
                    </a:lnTo>
                    <a:lnTo>
                      <a:pt x="200" y="704"/>
                    </a:lnTo>
                    <a:lnTo>
                      <a:pt x="202" y="709"/>
                    </a:lnTo>
                    <a:lnTo>
                      <a:pt x="203" y="71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700" name="Freeform 18"/>
              <p:cNvSpPr>
                <a:spLocks/>
              </p:cNvSpPr>
              <p:nvPr/>
            </p:nvSpPr>
            <p:spPr bwMode="auto">
              <a:xfrm>
                <a:off x="1422" y="2379"/>
                <a:ext cx="102" cy="314"/>
              </a:xfrm>
              <a:custGeom>
                <a:avLst/>
                <a:gdLst>
                  <a:gd name="T0" fmla="*/ 1 w 203"/>
                  <a:gd name="T1" fmla="*/ 0 h 629"/>
                  <a:gd name="T2" fmla="*/ 1 w 203"/>
                  <a:gd name="T3" fmla="*/ 0 h 629"/>
                  <a:gd name="T4" fmla="*/ 1 w 203"/>
                  <a:gd name="T5" fmla="*/ 0 h 629"/>
                  <a:gd name="T6" fmla="*/ 1 w 203"/>
                  <a:gd name="T7" fmla="*/ 0 h 629"/>
                  <a:gd name="T8" fmla="*/ 1 w 203"/>
                  <a:gd name="T9" fmla="*/ 0 h 629"/>
                  <a:gd name="T10" fmla="*/ 1 w 203"/>
                  <a:gd name="T11" fmla="*/ 0 h 629"/>
                  <a:gd name="T12" fmla="*/ 1 w 203"/>
                  <a:gd name="T13" fmla="*/ 0 h 629"/>
                  <a:gd name="T14" fmla="*/ 1 w 203"/>
                  <a:gd name="T15" fmla="*/ 0 h 629"/>
                  <a:gd name="T16" fmla="*/ 1 w 203"/>
                  <a:gd name="T17" fmla="*/ 0 h 629"/>
                  <a:gd name="T18" fmla="*/ 1 w 203"/>
                  <a:gd name="T19" fmla="*/ 0 h 629"/>
                  <a:gd name="T20" fmla="*/ 1 w 203"/>
                  <a:gd name="T21" fmla="*/ 0 h 629"/>
                  <a:gd name="T22" fmla="*/ 1 w 203"/>
                  <a:gd name="T23" fmla="*/ 0 h 629"/>
                  <a:gd name="T24" fmla="*/ 1 w 203"/>
                  <a:gd name="T25" fmla="*/ 0 h 629"/>
                  <a:gd name="T26" fmla="*/ 1 w 203"/>
                  <a:gd name="T27" fmla="*/ 0 h 629"/>
                  <a:gd name="T28" fmla="*/ 1 w 203"/>
                  <a:gd name="T29" fmla="*/ 0 h 629"/>
                  <a:gd name="T30" fmla="*/ 1 w 203"/>
                  <a:gd name="T31" fmla="*/ 0 h 629"/>
                  <a:gd name="T32" fmla="*/ 1 w 203"/>
                  <a:gd name="T33" fmla="*/ 0 h 629"/>
                  <a:gd name="T34" fmla="*/ 1 w 203"/>
                  <a:gd name="T35" fmla="*/ 0 h 629"/>
                  <a:gd name="T36" fmla="*/ 1 w 203"/>
                  <a:gd name="T37" fmla="*/ 0 h 629"/>
                  <a:gd name="T38" fmla="*/ 1 w 203"/>
                  <a:gd name="T39" fmla="*/ 0 h 629"/>
                  <a:gd name="T40" fmla="*/ 1 w 203"/>
                  <a:gd name="T41" fmla="*/ 0 h 629"/>
                  <a:gd name="T42" fmla="*/ 1 w 203"/>
                  <a:gd name="T43" fmla="*/ 0 h 629"/>
                  <a:gd name="T44" fmla="*/ 1 w 203"/>
                  <a:gd name="T45" fmla="*/ 0 h 629"/>
                  <a:gd name="T46" fmla="*/ 1 w 203"/>
                  <a:gd name="T47" fmla="*/ 0 h 629"/>
                  <a:gd name="T48" fmla="*/ 1 w 203"/>
                  <a:gd name="T49" fmla="*/ 0 h 629"/>
                  <a:gd name="T50" fmla="*/ 1 w 203"/>
                  <a:gd name="T51" fmla="*/ 0 h 629"/>
                  <a:gd name="T52" fmla="*/ 1 w 203"/>
                  <a:gd name="T53" fmla="*/ 0 h 629"/>
                  <a:gd name="T54" fmla="*/ 1 w 203"/>
                  <a:gd name="T55" fmla="*/ 0 h 629"/>
                  <a:gd name="T56" fmla="*/ 1 w 203"/>
                  <a:gd name="T57" fmla="*/ 0 h 629"/>
                  <a:gd name="T58" fmla="*/ 1 w 203"/>
                  <a:gd name="T59" fmla="*/ 0 h 629"/>
                  <a:gd name="T60" fmla="*/ 1 w 203"/>
                  <a:gd name="T61" fmla="*/ 0 h 629"/>
                  <a:gd name="T62" fmla="*/ 1 w 203"/>
                  <a:gd name="T63" fmla="*/ 0 h 629"/>
                  <a:gd name="T64" fmla="*/ 1 w 203"/>
                  <a:gd name="T65" fmla="*/ 0 h 629"/>
                  <a:gd name="T66" fmla="*/ 1 w 203"/>
                  <a:gd name="T67" fmla="*/ 0 h 629"/>
                  <a:gd name="T68" fmla="*/ 1 w 203"/>
                  <a:gd name="T69" fmla="*/ 0 h 629"/>
                  <a:gd name="T70" fmla="*/ 1 w 203"/>
                  <a:gd name="T71" fmla="*/ 0 h 629"/>
                  <a:gd name="T72" fmla="*/ 1 w 203"/>
                  <a:gd name="T73" fmla="*/ 0 h 629"/>
                  <a:gd name="T74" fmla="*/ 1 w 203"/>
                  <a:gd name="T75" fmla="*/ 0 h 629"/>
                  <a:gd name="T76" fmla="*/ 1 w 203"/>
                  <a:gd name="T77" fmla="*/ 0 h 629"/>
                  <a:gd name="T78" fmla="*/ 1 w 203"/>
                  <a:gd name="T79" fmla="*/ 0 h 629"/>
                  <a:gd name="T80" fmla="*/ 1 w 203"/>
                  <a:gd name="T81" fmla="*/ 0 h 629"/>
                  <a:gd name="T82" fmla="*/ 1 w 203"/>
                  <a:gd name="T83" fmla="*/ 0 h 62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3"/>
                  <a:gd name="T127" fmla="*/ 0 h 629"/>
                  <a:gd name="T128" fmla="*/ 203 w 203"/>
                  <a:gd name="T129" fmla="*/ 629 h 62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3" h="629">
                    <a:moveTo>
                      <a:pt x="0" y="0"/>
                    </a:moveTo>
                    <a:lnTo>
                      <a:pt x="2" y="6"/>
                    </a:lnTo>
                    <a:lnTo>
                      <a:pt x="3" y="11"/>
                    </a:lnTo>
                    <a:lnTo>
                      <a:pt x="5" y="17"/>
                    </a:lnTo>
                    <a:lnTo>
                      <a:pt x="8" y="22"/>
                    </a:lnTo>
                    <a:lnTo>
                      <a:pt x="9" y="28"/>
                    </a:lnTo>
                    <a:lnTo>
                      <a:pt x="11" y="34"/>
                    </a:lnTo>
                    <a:lnTo>
                      <a:pt x="11" y="38"/>
                    </a:lnTo>
                    <a:lnTo>
                      <a:pt x="12" y="45"/>
                    </a:lnTo>
                    <a:lnTo>
                      <a:pt x="15" y="48"/>
                    </a:lnTo>
                    <a:lnTo>
                      <a:pt x="17" y="54"/>
                    </a:lnTo>
                    <a:lnTo>
                      <a:pt x="18" y="61"/>
                    </a:lnTo>
                    <a:lnTo>
                      <a:pt x="20" y="66"/>
                    </a:lnTo>
                    <a:lnTo>
                      <a:pt x="20" y="72"/>
                    </a:lnTo>
                    <a:lnTo>
                      <a:pt x="23" y="77"/>
                    </a:lnTo>
                    <a:lnTo>
                      <a:pt x="24" y="81"/>
                    </a:lnTo>
                    <a:lnTo>
                      <a:pt x="26" y="86"/>
                    </a:lnTo>
                    <a:lnTo>
                      <a:pt x="28" y="94"/>
                    </a:lnTo>
                    <a:lnTo>
                      <a:pt x="29" y="98"/>
                    </a:lnTo>
                    <a:lnTo>
                      <a:pt x="31" y="103"/>
                    </a:lnTo>
                    <a:lnTo>
                      <a:pt x="32" y="109"/>
                    </a:lnTo>
                    <a:lnTo>
                      <a:pt x="34" y="114"/>
                    </a:lnTo>
                    <a:lnTo>
                      <a:pt x="37" y="120"/>
                    </a:lnTo>
                    <a:lnTo>
                      <a:pt x="38" y="126"/>
                    </a:lnTo>
                    <a:lnTo>
                      <a:pt x="40" y="130"/>
                    </a:lnTo>
                    <a:lnTo>
                      <a:pt x="40" y="135"/>
                    </a:lnTo>
                    <a:lnTo>
                      <a:pt x="41" y="140"/>
                    </a:lnTo>
                    <a:lnTo>
                      <a:pt x="44" y="146"/>
                    </a:lnTo>
                    <a:lnTo>
                      <a:pt x="44" y="153"/>
                    </a:lnTo>
                    <a:lnTo>
                      <a:pt x="47" y="156"/>
                    </a:lnTo>
                    <a:lnTo>
                      <a:pt x="47" y="163"/>
                    </a:lnTo>
                    <a:lnTo>
                      <a:pt x="50" y="167"/>
                    </a:lnTo>
                    <a:lnTo>
                      <a:pt x="52" y="172"/>
                    </a:lnTo>
                    <a:lnTo>
                      <a:pt x="53" y="178"/>
                    </a:lnTo>
                    <a:lnTo>
                      <a:pt x="55" y="184"/>
                    </a:lnTo>
                    <a:lnTo>
                      <a:pt x="55" y="187"/>
                    </a:lnTo>
                    <a:lnTo>
                      <a:pt x="58" y="193"/>
                    </a:lnTo>
                    <a:lnTo>
                      <a:pt x="59" y="199"/>
                    </a:lnTo>
                    <a:lnTo>
                      <a:pt x="61" y="204"/>
                    </a:lnTo>
                    <a:lnTo>
                      <a:pt x="62" y="210"/>
                    </a:lnTo>
                    <a:lnTo>
                      <a:pt x="65" y="215"/>
                    </a:lnTo>
                    <a:lnTo>
                      <a:pt x="67" y="219"/>
                    </a:lnTo>
                    <a:lnTo>
                      <a:pt x="67" y="224"/>
                    </a:lnTo>
                    <a:lnTo>
                      <a:pt x="70" y="230"/>
                    </a:lnTo>
                    <a:lnTo>
                      <a:pt x="70" y="236"/>
                    </a:lnTo>
                    <a:lnTo>
                      <a:pt x="73" y="241"/>
                    </a:lnTo>
                    <a:lnTo>
                      <a:pt x="75" y="245"/>
                    </a:lnTo>
                    <a:lnTo>
                      <a:pt x="75" y="250"/>
                    </a:lnTo>
                    <a:lnTo>
                      <a:pt x="78" y="256"/>
                    </a:lnTo>
                    <a:lnTo>
                      <a:pt x="79" y="261"/>
                    </a:lnTo>
                    <a:lnTo>
                      <a:pt x="81" y="267"/>
                    </a:lnTo>
                    <a:lnTo>
                      <a:pt x="82" y="270"/>
                    </a:lnTo>
                    <a:lnTo>
                      <a:pt x="84" y="276"/>
                    </a:lnTo>
                    <a:lnTo>
                      <a:pt x="85" y="282"/>
                    </a:lnTo>
                    <a:lnTo>
                      <a:pt x="87" y="287"/>
                    </a:lnTo>
                    <a:lnTo>
                      <a:pt x="88" y="291"/>
                    </a:lnTo>
                    <a:lnTo>
                      <a:pt x="90" y="296"/>
                    </a:lnTo>
                    <a:lnTo>
                      <a:pt x="91" y="302"/>
                    </a:lnTo>
                    <a:lnTo>
                      <a:pt x="94" y="307"/>
                    </a:lnTo>
                    <a:lnTo>
                      <a:pt x="94" y="313"/>
                    </a:lnTo>
                    <a:lnTo>
                      <a:pt x="97" y="316"/>
                    </a:lnTo>
                    <a:lnTo>
                      <a:pt x="97" y="322"/>
                    </a:lnTo>
                    <a:lnTo>
                      <a:pt x="99" y="328"/>
                    </a:lnTo>
                    <a:lnTo>
                      <a:pt x="102" y="333"/>
                    </a:lnTo>
                    <a:lnTo>
                      <a:pt x="102" y="337"/>
                    </a:lnTo>
                    <a:lnTo>
                      <a:pt x="105" y="342"/>
                    </a:lnTo>
                    <a:lnTo>
                      <a:pt x="105" y="348"/>
                    </a:lnTo>
                    <a:lnTo>
                      <a:pt x="108" y="351"/>
                    </a:lnTo>
                    <a:lnTo>
                      <a:pt x="109" y="357"/>
                    </a:lnTo>
                    <a:lnTo>
                      <a:pt x="111" y="360"/>
                    </a:lnTo>
                    <a:lnTo>
                      <a:pt x="112" y="368"/>
                    </a:lnTo>
                    <a:lnTo>
                      <a:pt x="114" y="371"/>
                    </a:lnTo>
                    <a:lnTo>
                      <a:pt x="115" y="376"/>
                    </a:lnTo>
                    <a:lnTo>
                      <a:pt x="117" y="380"/>
                    </a:lnTo>
                    <a:lnTo>
                      <a:pt x="118" y="387"/>
                    </a:lnTo>
                    <a:lnTo>
                      <a:pt x="120" y="393"/>
                    </a:lnTo>
                    <a:lnTo>
                      <a:pt x="122" y="396"/>
                    </a:lnTo>
                    <a:lnTo>
                      <a:pt x="125" y="402"/>
                    </a:lnTo>
                    <a:lnTo>
                      <a:pt x="125" y="407"/>
                    </a:lnTo>
                    <a:lnTo>
                      <a:pt x="126" y="411"/>
                    </a:lnTo>
                    <a:lnTo>
                      <a:pt x="128" y="416"/>
                    </a:lnTo>
                    <a:lnTo>
                      <a:pt x="131" y="420"/>
                    </a:lnTo>
                    <a:lnTo>
                      <a:pt x="132" y="425"/>
                    </a:lnTo>
                    <a:lnTo>
                      <a:pt x="132" y="431"/>
                    </a:lnTo>
                    <a:lnTo>
                      <a:pt x="135" y="434"/>
                    </a:lnTo>
                    <a:lnTo>
                      <a:pt x="137" y="440"/>
                    </a:lnTo>
                    <a:lnTo>
                      <a:pt x="138" y="445"/>
                    </a:lnTo>
                    <a:lnTo>
                      <a:pt x="140" y="449"/>
                    </a:lnTo>
                    <a:lnTo>
                      <a:pt x="141" y="453"/>
                    </a:lnTo>
                    <a:lnTo>
                      <a:pt x="141" y="460"/>
                    </a:lnTo>
                    <a:lnTo>
                      <a:pt x="144" y="463"/>
                    </a:lnTo>
                    <a:lnTo>
                      <a:pt x="146" y="468"/>
                    </a:lnTo>
                    <a:lnTo>
                      <a:pt x="147" y="472"/>
                    </a:lnTo>
                    <a:lnTo>
                      <a:pt x="149" y="479"/>
                    </a:lnTo>
                    <a:lnTo>
                      <a:pt x="152" y="482"/>
                    </a:lnTo>
                    <a:lnTo>
                      <a:pt x="152" y="486"/>
                    </a:lnTo>
                    <a:lnTo>
                      <a:pt x="153" y="491"/>
                    </a:lnTo>
                    <a:lnTo>
                      <a:pt x="155" y="497"/>
                    </a:lnTo>
                    <a:lnTo>
                      <a:pt x="156" y="500"/>
                    </a:lnTo>
                    <a:lnTo>
                      <a:pt x="159" y="506"/>
                    </a:lnTo>
                    <a:lnTo>
                      <a:pt x="161" y="509"/>
                    </a:lnTo>
                    <a:lnTo>
                      <a:pt x="161" y="514"/>
                    </a:lnTo>
                    <a:lnTo>
                      <a:pt x="164" y="518"/>
                    </a:lnTo>
                    <a:lnTo>
                      <a:pt x="165" y="525"/>
                    </a:lnTo>
                    <a:lnTo>
                      <a:pt x="167" y="528"/>
                    </a:lnTo>
                    <a:lnTo>
                      <a:pt x="169" y="532"/>
                    </a:lnTo>
                    <a:lnTo>
                      <a:pt x="169" y="537"/>
                    </a:lnTo>
                    <a:lnTo>
                      <a:pt x="172" y="543"/>
                    </a:lnTo>
                    <a:lnTo>
                      <a:pt x="173" y="546"/>
                    </a:lnTo>
                    <a:lnTo>
                      <a:pt x="175" y="552"/>
                    </a:lnTo>
                    <a:lnTo>
                      <a:pt x="176" y="555"/>
                    </a:lnTo>
                    <a:lnTo>
                      <a:pt x="178" y="560"/>
                    </a:lnTo>
                    <a:lnTo>
                      <a:pt x="179" y="564"/>
                    </a:lnTo>
                    <a:lnTo>
                      <a:pt x="181" y="569"/>
                    </a:lnTo>
                    <a:lnTo>
                      <a:pt x="182" y="572"/>
                    </a:lnTo>
                    <a:lnTo>
                      <a:pt x="184" y="578"/>
                    </a:lnTo>
                    <a:lnTo>
                      <a:pt x="187" y="583"/>
                    </a:lnTo>
                    <a:lnTo>
                      <a:pt x="188" y="586"/>
                    </a:lnTo>
                    <a:lnTo>
                      <a:pt x="190" y="591"/>
                    </a:lnTo>
                    <a:lnTo>
                      <a:pt x="191" y="597"/>
                    </a:lnTo>
                    <a:lnTo>
                      <a:pt x="191" y="600"/>
                    </a:lnTo>
                    <a:lnTo>
                      <a:pt x="194" y="604"/>
                    </a:lnTo>
                    <a:lnTo>
                      <a:pt x="196" y="609"/>
                    </a:lnTo>
                    <a:lnTo>
                      <a:pt x="196" y="614"/>
                    </a:lnTo>
                    <a:lnTo>
                      <a:pt x="199" y="617"/>
                    </a:lnTo>
                    <a:lnTo>
                      <a:pt x="199" y="623"/>
                    </a:lnTo>
                    <a:lnTo>
                      <a:pt x="202" y="626"/>
                    </a:lnTo>
                    <a:lnTo>
                      <a:pt x="203" y="629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701" name="Freeform 19"/>
              <p:cNvSpPr>
                <a:spLocks/>
              </p:cNvSpPr>
              <p:nvPr/>
            </p:nvSpPr>
            <p:spPr bwMode="auto">
              <a:xfrm>
                <a:off x="1524" y="2693"/>
                <a:ext cx="101" cy="224"/>
              </a:xfrm>
              <a:custGeom>
                <a:avLst/>
                <a:gdLst>
                  <a:gd name="T0" fmla="*/ 0 w 204"/>
                  <a:gd name="T1" fmla="*/ 1 h 446"/>
                  <a:gd name="T2" fmla="*/ 0 w 204"/>
                  <a:gd name="T3" fmla="*/ 1 h 446"/>
                  <a:gd name="T4" fmla="*/ 0 w 204"/>
                  <a:gd name="T5" fmla="*/ 1 h 446"/>
                  <a:gd name="T6" fmla="*/ 0 w 204"/>
                  <a:gd name="T7" fmla="*/ 1 h 446"/>
                  <a:gd name="T8" fmla="*/ 0 w 204"/>
                  <a:gd name="T9" fmla="*/ 1 h 446"/>
                  <a:gd name="T10" fmla="*/ 0 w 204"/>
                  <a:gd name="T11" fmla="*/ 1 h 446"/>
                  <a:gd name="T12" fmla="*/ 0 w 204"/>
                  <a:gd name="T13" fmla="*/ 1 h 446"/>
                  <a:gd name="T14" fmla="*/ 0 w 204"/>
                  <a:gd name="T15" fmla="*/ 1 h 446"/>
                  <a:gd name="T16" fmla="*/ 0 w 204"/>
                  <a:gd name="T17" fmla="*/ 1 h 446"/>
                  <a:gd name="T18" fmla="*/ 0 w 204"/>
                  <a:gd name="T19" fmla="*/ 1 h 446"/>
                  <a:gd name="T20" fmla="*/ 0 w 204"/>
                  <a:gd name="T21" fmla="*/ 1 h 446"/>
                  <a:gd name="T22" fmla="*/ 0 w 204"/>
                  <a:gd name="T23" fmla="*/ 1 h 446"/>
                  <a:gd name="T24" fmla="*/ 0 w 204"/>
                  <a:gd name="T25" fmla="*/ 1 h 446"/>
                  <a:gd name="T26" fmla="*/ 0 w 204"/>
                  <a:gd name="T27" fmla="*/ 1 h 446"/>
                  <a:gd name="T28" fmla="*/ 0 w 204"/>
                  <a:gd name="T29" fmla="*/ 1 h 446"/>
                  <a:gd name="T30" fmla="*/ 0 w 204"/>
                  <a:gd name="T31" fmla="*/ 1 h 446"/>
                  <a:gd name="T32" fmla="*/ 0 w 204"/>
                  <a:gd name="T33" fmla="*/ 1 h 446"/>
                  <a:gd name="T34" fmla="*/ 0 w 204"/>
                  <a:gd name="T35" fmla="*/ 1 h 446"/>
                  <a:gd name="T36" fmla="*/ 0 w 204"/>
                  <a:gd name="T37" fmla="*/ 1 h 446"/>
                  <a:gd name="T38" fmla="*/ 0 w 204"/>
                  <a:gd name="T39" fmla="*/ 1 h 446"/>
                  <a:gd name="T40" fmla="*/ 0 w 204"/>
                  <a:gd name="T41" fmla="*/ 1 h 446"/>
                  <a:gd name="T42" fmla="*/ 0 w 204"/>
                  <a:gd name="T43" fmla="*/ 1 h 446"/>
                  <a:gd name="T44" fmla="*/ 0 w 204"/>
                  <a:gd name="T45" fmla="*/ 1 h 446"/>
                  <a:gd name="T46" fmla="*/ 0 w 204"/>
                  <a:gd name="T47" fmla="*/ 1 h 446"/>
                  <a:gd name="T48" fmla="*/ 0 w 204"/>
                  <a:gd name="T49" fmla="*/ 1 h 446"/>
                  <a:gd name="T50" fmla="*/ 0 w 204"/>
                  <a:gd name="T51" fmla="*/ 1 h 446"/>
                  <a:gd name="T52" fmla="*/ 0 w 204"/>
                  <a:gd name="T53" fmla="*/ 1 h 446"/>
                  <a:gd name="T54" fmla="*/ 0 w 204"/>
                  <a:gd name="T55" fmla="*/ 1 h 446"/>
                  <a:gd name="T56" fmla="*/ 0 w 204"/>
                  <a:gd name="T57" fmla="*/ 1 h 446"/>
                  <a:gd name="T58" fmla="*/ 0 w 204"/>
                  <a:gd name="T59" fmla="*/ 1 h 446"/>
                  <a:gd name="T60" fmla="*/ 0 w 204"/>
                  <a:gd name="T61" fmla="*/ 1 h 446"/>
                  <a:gd name="T62" fmla="*/ 0 w 204"/>
                  <a:gd name="T63" fmla="*/ 1 h 446"/>
                  <a:gd name="T64" fmla="*/ 0 w 204"/>
                  <a:gd name="T65" fmla="*/ 1 h 446"/>
                  <a:gd name="T66" fmla="*/ 0 w 204"/>
                  <a:gd name="T67" fmla="*/ 1 h 446"/>
                  <a:gd name="T68" fmla="*/ 0 w 204"/>
                  <a:gd name="T69" fmla="*/ 1 h 446"/>
                  <a:gd name="T70" fmla="*/ 0 w 204"/>
                  <a:gd name="T71" fmla="*/ 1 h 446"/>
                  <a:gd name="T72" fmla="*/ 0 w 204"/>
                  <a:gd name="T73" fmla="*/ 1 h 446"/>
                  <a:gd name="T74" fmla="*/ 0 w 204"/>
                  <a:gd name="T75" fmla="*/ 1 h 446"/>
                  <a:gd name="T76" fmla="*/ 0 w 204"/>
                  <a:gd name="T77" fmla="*/ 1 h 446"/>
                  <a:gd name="T78" fmla="*/ 0 w 204"/>
                  <a:gd name="T79" fmla="*/ 1 h 446"/>
                  <a:gd name="T80" fmla="*/ 0 w 204"/>
                  <a:gd name="T81" fmla="*/ 1 h 446"/>
                  <a:gd name="T82" fmla="*/ 0 w 204"/>
                  <a:gd name="T83" fmla="*/ 1 h 44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4"/>
                  <a:gd name="T127" fmla="*/ 0 h 446"/>
                  <a:gd name="T128" fmla="*/ 204 w 204"/>
                  <a:gd name="T129" fmla="*/ 446 h 44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4" h="446">
                    <a:moveTo>
                      <a:pt x="0" y="0"/>
                    </a:moveTo>
                    <a:lnTo>
                      <a:pt x="2" y="6"/>
                    </a:lnTo>
                    <a:lnTo>
                      <a:pt x="3" y="9"/>
                    </a:lnTo>
                    <a:lnTo>
                      <a:pt x="5" y="14"/>
                    </a:lnTo>
                    <a:lnTo>
                      <a:pt x="6" y="18"/>
                    </a:lnTo>
                    <a:lnTo>
                      <a:pt x="8" y="23"/>
                    </a:lnTo>
                    <a:lnTo>
                      <a:pt x="9" y="26"/>
                    </a:lnTo>
                    <a:lnTo>
                      <a:pt x="11" y="32"/>
                    </a:lnTo>
                    <a:lnTo>
                      <a:pt x="13" y="34"/>
                    </a:lnTo>
                    <a:lnTo>
                      <a:pt x="16" y="41"/>
                    </a:lnTo>
                    <a:lnTo>
                      <a:pt x="16" y="43"/>
                    </a:lnTo>
                    <a:lnTo>
                      <a:pt x="17" y="46"/>
                    </a:lnTo>
                    <a:lnTo>
                      <a:pt x="20" y="52"/>
                    </a:lnTo>
                    <a:lnTo>
                      <a:pt x="22" y="55"/>
                    </a:lnTo>
                    <a:lnTo>
                      <a:pt x="23" y="60"/>
                    </a:lnTo>
                    <a:lnTo>
                      <a:pt x="23" y="64"/>
                    </a:lnTo>
                    <a:lnTo>
                      <a:pt x="26" y="69"/>
                    </a:lnTo>
                    <a:lnTo>
                      <a:pt x="28" y="72"/>
                    </a:lnTo>
                    <a:lnTo>
                      <a:pt x="29" y="77"/>
                    </a:lnTo>
                    <a:lnTo>
                      <a:pt x="31" y="80"/>
                    </a:lnTo>
                    <a:lnTo>
                      <a:pt x="32" y="86"/>
                    </a:lnTo>
                    <a:lnTo>
                      <a:pt x="32" y="89"/>
                    </a:lnTo>
                    <a:lnTo>
                      <a:pt x="35" y="92"/>
                    </a:lnTo>
                    <a:lnTo>
                      <a:pt x="37" y="97"/>
                    </a:lnTo>
                    <a:lnTo>
                      <a:pt x="38" y="100"/>
                    </a:lnTo>
                    <a:lnTo>
                      <a:pt x="40" y="106"/>
                    </a:lnTo>
                    <a:lnTo>
                      <a:pt x="43" y="109"/>
                    </a:lnTo>
                    <a:lnTo>
                      <a:pt x="43" y="113"/>
                    </a:lnTo>
                    <a:lnTo>
                      <a:pt x="44" y="116"/>
                    </a:lnTo>
                    <a:lnTo>
                      <a:pt x="46" y="120"/>
                    </a:lnTo>
                    <a:lnTo>
                      <a:pt x="49" y="124"/>
                    </a:lnTo>
                    <a:lnTo>
                      <a:pt x="50" y="127"/>
                    </a:lnTo>
                    <a:lnTo>
                      <a:pt x="52" y="132"/>
                    </a:lnTo>
                    <a:lnTo>
                      <a:pt x="52" y="136"/>
                    </a:lnTo>
                    <a:lnTo>
                      <a:pt x="53" y="138"/>
                    </a:lnTo>
                    <a:lnTo>
                      <a:pt x="56" y="144"/>
                    </a:lnTo>
                    <a:lnTo>
                      <a:pt x="58" y="147"/>
                    </a:lnTo>
                    <a:lnTo>
                      <a:pt x="60" y="152"/>
                    </a:lnTo>
                    <a:lnTo>
                      <a:pt x="60" y="155"/>
                    </a:lnTo>
                    <a:lnTo>
                      <a:pt x="63" y="159"/>
                    </a:lnTo>
                    <a:lnTo>
                      <a:pt x="64" y="163"/>
                    </a:lnTo>
                    <a:lnTo>
                      <a:pt x="66" y="166"/>
                    </a:lnTo>
                    <a:lnTo>
                      <a:pt x="67" y="172"/>
                    </a:lnTo>
                    <a:lnTo>
                      <a:pt x="70" y="173"/>
                    </a:lnTo>
                    <a:lnTo>
                      <a:pt x="70" y="178"/>
                    </a:lnTo>
                    <a:lnTo>
                      <a:pt x="72" y="181"/>
                    </a:lnTo>
                    <a:lnTo>
                      <a:pt x="73" y="184"/>
                    </a:lnTo>
                    <a:lnTo>
                      <a:pt x="75" y="189"/>
                    </a:lnTo>
                    <a:lnTo>
                      <a:pt x="76" y="192"/>
                    </a:lnTo>
                    <a:lnTo>
                      <a:pt x="79" y="198"/>
                    </a:lnTo>
                    <a:lnTo>
                      <a:pt x="81" y="199"/>
                    </a:lnTo>
                    <a:lnTo>
                      <a:pt x="82" y="202"/>
                    </a:lnTo>
                    <a:lnTo>
                      <a:pt x="82" y="207"/>
                    </a:lnTo>
                    <a:lnTo>
                      <a:pt x="85" y="210"/>
                    </a:lnTo>
                    <a:lnTo>
                      <a:pt x="87" y="215"/>
                    </a:lnTo>
                    <a:lnTo>
                      <a:pt x="87" y="218"/>
                    </a:lnTo>
                    <a:lnTo>
                      <a:pt x="90" y="224"/>
                    </a:lnTo>
                    <a:lnTo>
                      <a:pt x="91" y="225"/>
                    </a:lnTo>
                    <a:lnTo>
                      <a:pt x="93" y="228"/>
                    </a:lnTo>
                    <a:lnTo>
                      <a:pt x="94" y="233"/>
                    </a:lnTo>
                    <a:lnTo>
                      <a:pt x="96" y="236"/>
                    </a:lnTo>
                    <a:lnTo>
                      <a:pt x="99" y="239"/>
                    </a:lnTo>
                    <a:lnTo>
                      <a:pt x="99" y="244"/>
                    </a:lnTo>
                    <a:lnTo>
                      <a:pt x="100" y="247"/>
                    </a:lnTo>
                    <a:lnTo>
                      <a:pt x="102" y="248"/>
                    </a:lnTo>
                    <a:lnTo>
                      <a:pt x="103" y="255"/>
                    </a:lnTo>
                    <a:lnTo>
                      <a:pt x="106" y="256"/>
                    </a:lnTo>
                    <a:lnTo>
                      <a:pt x="106" y="261"/>
                    </a:lnTo>
                    <a:lnTo>
                      <a:pt x="110" y="264"/>
                    </a:lnTo>
                    <a:lnTo>
                      <a:pt x="110" y="267"/>
                    </a:lnTo>
                    <a:lnTo>
                      <a:pt x="113" y="271"/>
                    </a:lnTo>
                    <a:lnTo>
                      <a:pt x="114" y="274"/>
                    </a:lnTo>
                    <a:lnTo>
                      <a:pt x="116" y="276"/>
                    </a:lnTo>
                    <a:lnTo>
                      <a:pt x="117" y="282"/>
                    </a:lnTo>
                    <a:lnTo>
                      <a:pt x="117" y="284"/>
                    </a:lnTo>
                    <a:lnTo>
                      <a:pt x="120" y="288"/>
                    </a:lnTo>
                    <a:lnTo>
                      <a:pt x="122" y="291"/>
                    </a:lnTo>
                    <a:lnTo>
                      <a:pt x="123" y="294"/>
                    </a:lnTo>
                    <a:lnTo>
                      <a:pt x="125" y="297"/>
                    </a:lnTo>
                    <a:lnTo>
                      <a:pt x="126" y="302"/>
                    </a:lnTo>
                    <a:lnTo>
                      <a:pt x="129" y="304"/>
                    </a:lnTo>
                    <a:lnTo>
                      <a:pt x="129" y="308"/>
                    </a:lnTo>
                    <a:lnTo>
                      <a:pt x="131" y="311"/>
                    </a:lnTo>
                    <a:lnTo>
                      <a:pt x="132" y="316"/>
                    </a:lnTo>
                    <a:lnTo>
                      <a:pt x="134" y="317"/>
                    </a:lnTo>
                    <a:lnTo>
                      <a:pt x="137" y="320"/>
                    </a:lnTo>
                    <a:lnTo>
                      <a:pt x="137" y="325"/>
                    </a:lnTo>
                    <a:lnTo>
                      <a:pt x="140" y="328"/>
                    </a:lnTo>
                    <a:lnTo>
                      <a:pt x="141" y="330"/>
                    </a:lnTo>
                    <a:lnTo>
                      <a:pt x="143" y="334"/>
                    </a:lnTo>
                    <a:lnTo>
                      <a:pt x="144" y="337"/>
                    </a:lnTo>
                    <a:lnTo>
                      <a:pt x="146" y="340"/>
                    </a:lnTo>
                    <a:lnTo>
                      <a:pt x="146" y="343"/>
                    </a:lnTo>
                    <a:lnTo>
                      <a:pt x="149" y="347"/>
                    </a:lnTo>
                    <a:lnTo>
                      <a:pt x="150" y="348"/>
                    </a:lnTo>
                    <a:lnTo>
                      <a:pt x="152" y="353"/>
                    </a:lnTo>
                    <a:lnTo>
                      <a:pt x="153" y="354"/>
                    </a:lnTo>
                    <a:lnTo>
                      <a:pt x="157" y="359"/>
                    </a:lnTo>
                    <a:lnTo>
                      <a:pt x="157" y="362"/>
                    </a:lnTo>
                    <a:lnTo>
                      <a:pt x="158" y="365"/>
                    </a:lnTo>
                    <a:lnTo>
                      <a:pt x="160" y="367"/>
                    </a:lnTo>
                    <a:lnTo>
                      <a:pt x="161" y="371"/>
                    </a:lnTo>
                    <a:lnTo>
                      <a:pt x="164" y="374"/>
                    </a:lnTo>
                    <a:lnTo>
                      <a:pt x="164" y="377"/>
                    </a:lnTo>
                    <a:lnTo>
                      <a:pt x="167" y="380"/>
                    </a:lnTo>
                    <a:lnTo>
                      <a:pt x="167" y="383"/>
                    </a:lnTo>
                    <a:lnTo>
                      <a:pt x="169" y="386"/>
                    </a:lnTo>
                    <a:lnTo>
                      <a:pt x="172" y="390"/>
                    </a:lnTo>
                    <a:lnTo>
                      <a:pt x="173" y="393"/>
                    </a:lnTo>
                    <a:lnTo>
                      <a:pt x="173" y="394"/>
                    </a:lnTo>
                    <a:lnTo>
                      <a:pt x="176" y="399"/>
                    </a:lnTo>
                    <a:lnTo>
                      <a:pt x="178" y="400"/>
                    </a:lnTo>
                    <a:lnTo>
                      <a:pt x="179" y="403"/>
                    </a:lnTo>
                    <a:lnTo>
                      <a:pt x="181" y="408"/>
                    </a:lnTo>
                    <a:lnTo>
                      <a:pt x="182" y="409"/>
                    </a:lnTo>
                    <a:lnTo>
                      <a:pt x="184" y="413"/>
                    </a:lnTo>
                    <a:lnTo>
                      <a:pt x="185" y="414"/>
                    </a:lnTo>
                    <a:lnTo>
                      <a:pt x="187" y="419"/>
                    </a:lnTo>
                    <a:lnTo>
                      <a:pt x="188" y="420"/>
                    </a:lnTo>
                    <a:lnTo>
                      <a:pt x="190" y="423"/>
                    </a:lnTo>
                    <a:lnTo>
                      <a:pt x="193" y="426"/>
                    </a:lnTo>
                    <a:lnTo>
                      <a:pt x="194" y="429"/>
                    </a:lnTo>
                    <a:lnTo>
                      <a:pt x="194" y="432"/>
                    </a:lnTo>
                    <a:lnTo>
                      <a:pt x="196" y="436"/>
                    </a:lnTo>
                    <a:lnTo>
                      <a:pt x="199" y="439"/>
                    </a:lnTo>
                    <a:lnTo>
                      <a:pt x="200" y="440"/>
                    </a:lnTo>
                    <a:lnTo>
                      <a:pt x="200" y="442"/>
                    </a:lnTo>
                    <a:lnTo>
                      <a:pt x="204" y="446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702" name="Freeform 20"/>
              <p:cNvSpPr>
                <a:spLocks/>
              </p:cNvSpPr>
              <p:nvPr/>
            </p:nvSpPr>
            <p:spPr bwMode="auto">
              <a:xfrm>
                <a:off x="1625" y="2917"/>
                <a:ext cx="101" cy="129"/>
              </a:xfrm>
              <a:custGeom>
                <a:avLst/>
                <a:gdLst>
                  <a:gd name="T0" fmla="*/ 1 w 201"/>
                  <a:gd name="T1" fmla="*/ 0 h 259"/>
                  <a:gd name="T2" fmla="*/ 1 w 201"/>
                  <a:gd name="T3" fmla="*/ 0 h 259"/>
                  <a:gd name="T4" fmla="*/ 1 w 201"/>
                  <a:gd name="T5" fmla="*/ 0 h 259"/>
                  <a:gd name="T6" fmla="*/ 1 w 201"/>
                  <a:gd name="T7" fmla="*/ 0 h 259"/>
                  <a:gd name="T8" fmla="*/ 1 w 201"/>
                  <a:gd name="T9" fmla="*/ 0 h 259"/>
                  <a:gd name="T10" fmla="*/ 1 w 201"/>
                  <a:gd name="T11" fmla="*/ 0 h 259"/>
                  <a:gd name="T12" fmla="*/ 1 w 201"/>
                  <a:gd name="T13" fmla="*/ 0 h 259"/>
                  <a:gd name="T14" fmla="*/ 1 w 201"/>
                  <a:gd name="T15" fmla="*/ 0 h 259"/>
                  <a:gd name="T16" fmla="*/ 1 w 201"/>
                  <a:gd name="T17" fmla="*/ 0 h 259"/>
                  <a:gd name="T18" fmla="*/ 1 w 201"/>
                  <a:gd name="T19" fmla="*/ 0 h 259"/>
                  <a:gd name="T20" fmla="*/ 1 w 201"/>
                  <a:gd name="T21" fmla="*/ 0 h 259"/>
                  <a:gd name="T22" fmla="*/ 1 w 201"/>
                  <a:gd name="T23" fmla="*/ 0 h 259"/>
                  <a:gd name="T24" fmla="*/ 1 w 201"/>
                  <a:gd name="T25" fmla="*/ 0 h 259"/>
                  <a:gd name="T26" fmla="*/ 1 w 201"/>
                  <a:gd name="T27" fmla="*/ 0 h 259"/>
                  <a:gd name="T28" fmla="*/ 1 w 201"/>
                  <a:gd name="T29" fmla="*/ 0 h 259"/>
                  <a:gd name="T30" fmla="*/ 1 w 201"/>
                  <a:gd name="T31" fmla="*/ 0 h 259"/>
                  <a:gd name="T32" fmla="*/ 1 w 201"/>
                  <a:gd name="T33" fmla="*/ 0 h 259"/>
                  <a:gd name="T34" fmla="*/ 1 w 201"/>
                  <a:gd name="T35" fmla="*/ 0 h 259"/>
                  <a:gd name="T36" fmla="*/ 1 w 201"/>
                  <a:gd name="T37" fmla="*/ 0 h 259"/>
                  <a:gd name="T38" fmla="*/ 1 w 201"/>
                  <a:gd name="T39" fmla="*/ 0 h 259"/>
                  <a:gd name="T40" fmla="*/ 1 w 201"/>
                  <a:gd name="T41" fmla="*/ 0 h 259"/>
                  <a:gd name="T42" fmla="*/ 1 w 201"/>
                  <a:gd name="T43" fmla="*/ 0 h 259"/>
                  <a:gd name="T44" fmla="*/ 1 w 201"/>
                  <a:gd name="T45" fmla="*/ 0 h 259"/>
                  <a:gd name="T46" fmla="*/ 1 w 201"/>
                  <a:gd name="T47" fmla="*/ 0 h 259"/>
                  <a:gd name="T48" fmla="*/ 1 w 201"/>
                  <a:gd name="T49" fmla="*/ 0 h 259"/>
                  <a:gd name="T50" fmla="*/ 1 w 201"/>
                  <a:gd name="T51" fmla="*/ 0 h 259"/>
                  <a:gd name="T52" fmla="*/ 1 w 201"/>
                  <a:gd name="T53" fmla="*/ 0 h 259"/>
                  <a:gd name="T54" fmla="*/ 1 w 201"/>
                  <a:gd name="T55" fmla="*/ 0 h 259"/>
                  <a:gd name="T56" fmla="*/ 1 w 201"/>
                  <a:gd name="T57" fmla="*/ 0 h 259"/>
                  <a:gd name="T58" fmla="*/ 1 w 201"/>
                  <a:gd name="T59" fmla="*/ 0 h 259"/>
                  <a:gd name="T60" fmla="*/ 1 w 201"/>
                  <a:gd name="T61" fmla="*/ 0 h 259"/>
                  <a:gd name="T62" fmla="*/ 1 w 201"/>
                  <a:gd name="T63" fmla="*/ 0 h 259"/>
                  <a:gd name="T64" fmla="*/ 1 w 201"/>
                  <a:gd name="T65" fmla="*/ 0 h 259"/>
                  <a:gd name="T66" fmla="*/ 1 w 201"/>
                  <a:gd name="T67" fmla="*/ 0 h 259"/>
                  <a:gd name="T68" fmla="*/ 1 w 201"/>
                  <a:gd name="T69" fmla="*/ 0 h 259"/>
                  <a:gd name="T70" fmla="*/ 1 w 201"/>
                  <a:gd name="T71" fmla="*/ 0 h 259"/>
                  <a:gd name="T72" fmla="*/ 1 w 201"/>
                  <a:gd name="T73" fmla="*/ 0 h 259"/>
                  <a:gd name="T74" fmla="*/ 1 w 201"/>
                  <a:gd name="T75" fmla="*/ 0 h 259"/>
                  <a:gd name="T76" fmla="*/ 1 w 201"/>
                  <a:gd name="T77" fmla="*/ 0 h 259"/>
                  <a:gd name="T78" fmla="*/ 1 w 201"/>
                  <a:gd name="T79" fmla="*/ 0 h 259"/>
                  <a:gd name="T80" fmla="*/ 1 w 201"/>
                  <a:gd name="T81" fmla="*/ 0 h 259"/>
                  <a:gd name="T82" fmla="*/ 1 w 201"/>
                  <a:gd name="T83" fmla="*/ 0 h 259"/>
                  <a:gd name="T84" fmla="*/ 1 w 201"/>
                  <a:gd name="T85" fmla="*/ 0 h 259"/>
                  <a:gd name="T86" fmla="*/ 1 w 201"/>
                  <a:gd name="T87" fmla="*/ 0 h 259"/>
                  <a:gd name="T88" fmla="*/ 1 w 201"/>
                  <a:gd name="T89" fmla="*/ 0 h 259"/>
                  <a:gd name="T90" fmla="*/ 1 w 201"/>
                  <a:gd name="T91" fmla="*/ 0 h 259"/>
                  <a:gd name="T92" fmla="*/ 1 w 201"/>
                  <a:gd name="T93" fmla="*/ 0 h 259"/>
                  <a:gd name="T94" fmla="*/ 1 w 201"/>
                  <a:gd name="T95" fmla="*/ 0 h 259"/>
                  <a:gd name="T96" fmla="*/ 1 w 201"/>
                  <a:gd name="T97" fmla="*/ 0 h 259"/>
                  <a:gd name="T98" fmla="*/ 1 w 201"/>
                  <a:gd name="T99" fmla="*/ 0 h 259"/>
                  <a:gd name="T100" fmla="*/ 1 w 201"/>
                  <a:gd name="T101" fmla="*/ 0 h 259"/>
                  <a:gd name="T102" fmla="*/ 1 w 201"/>
                  <a:gd name="T103" fmla="*/ 0 h 259"/>
                  <a:gd name="T104" fmla="*/ 1 w 201"/>
                  <a:gd name="T105" fmla="*/ 0 h 259"/>
                  <a:gd name="T106" fmla="*/ 1 w 201"/>
                  <a:gd name="T107" fmla="*/ 0 h 259"/>
                  <a:gd name="T108" fmla="*/ 1 w 201"/>
                  <a:gd name="T109" fmla="*/ 0 h 259"/>
                  <a:gd name="T110" fmla="*/ 1 w 201"/>
                  <a:gd name="T111" fmla="*/ 0 h 259"/>
                  <a:gd name="T112" fmla="*/ 1 w 201"/>
                  <a:gd name="T113" fmla="*/ 0 h 259"/>
                  <a:gd name="T114" fmla="*/ 1 w 201"/>
                  <a:gd name="T115" fmla="*/ 0 h 259"/>
                  <a:gd name="T116" fmla="*/ 1 w 201"/>
                  <a:gd name="T117" fmla="*/ 0 h 259"/>
                  <a:gd name="T118" fmla="*/ 1 w 201"/>
                  <a:gd name="T119" fmla="*/ 0 h 259"/>
                  <a:gd name="T120" fmla="*/ 1 w 201"/>
                  <a:gd name="T121" fmla="*/ 0 h 25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01"/>
                  <a:gd name="T184" fmla="*/ 0 h 259"/>
                  <a:gd name="T185" fmla="*/ 201 w 201"/>
                  <a:gd name="T186" fmla="*/ 259 h 25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01" h="259">
                    <a:moveTo>
                      <a:pt x="0" y="0"/>
                    </a:moveTo>
                    <a:lnTo>
                      <a:pt x="3" y="2"/>
                    </a:lnTo>
                    <a:lnTo>
                      <a:pt x="3" y="5"/>
                    </a:lnTo>
                    <a:lnTo>
                      <a:pt x="4" y="8"/>
                    </a:lnTo>
                    <a:lnTo>
                      <a:pt x="6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10" y="19"/>
                    </a:lnTo>
                    <a:lnTo>
                      <a:pt x="12" y="20"/>
                    </a:lnTo>
                    <a:lnTo>
                      <a:pt x="13" y="23"/>
                    </a:lnTo>
                    <a:lnTo>
                      <a:pt x="15" y="26"/>
                    </a:lnTo>
                    <a:lnTo>
                      <a:pt x="18" y="29"/>
                    </a:lnTo>
                    <a:lnTo>
                      <a:pt x="19" y="31"/>
                    </a:lnTo>
                    <a:lnTo>
                      <a:pt x="19" y="32"/>
                    </a:lnTo>
                    <a:lnTo>
                      <a:pt x="21" y="37"/>
                    </a:lnTo>
                    <a:lnTo>
                      <a:pt x="24" y="39"/>
                    </a:lnTo>
                    <a:lnTo>
                      <a:pt x="24" y="40"/>
                    </a:lnTo>
                    <a:lnTo>
                      <a:pt x="27" y="45"/>
                    </a:lnTo>
                    <a:lnTo>
                      <a:pt x="28" y="46"/>
                    </a:lnTo>
                    <a:lnTo>
                      <a:pt x="30" y="49"/>
                    </a:lnTo>
                    <a:lnTo>
                      <a:pt x="31" y="54"/>
                    </a:lnTo>
                    <a:lnTo>
                      <a:pt x="33" y="54"/>
                    </a:lnTo>
                    <a:lnTo>
                      <a:pt x="34" y="57"/>
                    </a:lnTo>
                    <a:lnTo>
                      <a:pt x="34" y="59"/>
                    </a:lnTo>
                    <a:lnTo>
                      <a:pt x="37" y="60"/>
                    </a:lnTo>
                    <a:lnTo>
                      <a:pt x="39" y="65"/>
                    </a:lnTo>
                    <a:lnTo>
                      <a:pt x="40" y="66"/>
                    </a:lnTo>
                    <a:lnTo>
                      <a:pt x="42" y="69"/>
                    </a:lnTo>
                    <a:lnTo>
                      <a:pt x="45" y="72"/>
                    </a:lnTo>
                    <a:lnTo>
                      <a:pt x="47" y="74"/>
                    </a:lnTo>
                    <a:lnTo>
                      <a:pt x="47" y="75"/>
                    </a:lnTo>
                    <a:lnTo>
                      <a:pt x="50" y="78"/>
                    </a:lnTo>
                    <a:lnTo>
                      <a:pt x="50" y="82"/>
                    </a:lnTo>
                    <a:lnTo>
                      <a:pt x="51" y="85"/>
                    </a:lnTo>
                    <a:lnTo>
                      <a:pt x="54" y="85"/>
                    </a:lnTo>
                    <a:lnTo>
                      <a:pt x="54" y="88"/>
                    </a:lnTo>
                    <a:lnTo>
                      <a:pt x="57" y="91"/>
                    </a:lnTo>
                    <a:lnTo>
                      <a:pt x="57" y="92"/>
                    </a:lnTo>
                    <a:lnTo>
                      <a:pt x="60" y="95"/>
                    </a:lnTo>
                    <a:lnTo>
                      <a:pt x="62" y="97"/>
                    </a:lnTo>
                    <a:lnTo>
                      <a:pt x="63" y="100"/>
                    </a:lnTo>
                    <a:lnTo>
                      <a:pt x="65" y="101"/>
                    </a:lnTo>
                    <a:lnTo>
                      <a:pt x="66" y="105"/>
                    </a:lnTo>
                    <a:lnTo>
                      <a:pt x="68" y="105"/>
                    </a:lnTo>
                    <a:lnTo>
                      <a:pt x="69" y="109"/>
                    </a:lnTo>
                    <a:lnTo>
                      <a:pt x="71" y="111"/>
                    </a:lnTo>
                    <a:lnTo>
                      <a:pt x="72" y="112"/>
                    </a:lnTo>
                    <a:lnTo>
                      <a:pt x="74" y="115"/>
                    </a:lnTo>
                    <a:lnTo>
                      <a:pt x="77" y="118"/>
                    </a:lnTo>
                    <a:lnTo>
                      <a:pt x="78" y="121"/>
                    </a:lnTo>
                    <a:lnTo>
                      <a:pt x="81" y="124"/>
                    </a:lnTo>
                    <a:lnTo>
                      <a:pt x="84" y="128"/>
                    </a:lnTo>
                    <a:lnTo>
                      <a:pt x="84" y="131"/>
                    </a:lnTo>
                    <a:lnTo>
                      <a:pt x="87" y="132"/>
                    </a:lnTo>
                    <a:lnTo>
                      <a:pt x="89" y="134"/>
                    </a:lnTo>
                    <a:lnTo>
                      <a:pt x="90" y="137"/>
                    </a:lnTo>
                    <a:lnTo>
                      <a:pt x="92" y="138"/>
                    </a:lnTo>
                    <a:lnTo>
                      <a:pt x="94" y="140"/>
                    </a:lnTo>
                    <a:lnTo>
                      <a:pt x="97" y="143"/>
                    </a:lnTo>
                    <a:lnTo>
                      <a:pt x="98" y="148"/>
                    </a:lnTo>
                    <a:lnTo>
                      <a:pt x="100" y="149"/>
                    </a:lnTo>
                    <a:lnTo>
                      <a:pt x="101" y="151"/>
                    </a:lnTo>
                    <a:lnTo>
                      <a:pt x="104" y="152"/>
                    </a:lnTo>
                    <a:lnTo>
                      <a:pt x="104" y="155"/>
                    </a:lnTo>
                    <a:lnTo>
                      <a:pt x="106" y="157"/>
                    </a:lnTo>
                    <a:lnTo>
                      <a:pt x="107" y="158"/>
                    </a:lnTo>
                    <a:lnTo>
                      <a:pt x="110" y="160"/>
                    </a:lnTo>
                    <a:lnTo>
                      <a:pt x="112" y="164"/>
                    </a:lnTo>
                    <a:lnTo>
                      <a:pt x="115" y="167"/>
                    </a:lnTo>
                    <a:lnTo>
                      <a:pt x="115" y="169"/>
                    </a:lnTo>
                    <a:lnTo>
                      <a:pt x="118" y="171"/>
                    </a:lnTo>
                    <a:lnTo>
                      <a:pt x="119" y="174"/>
                    </a:lnTo>
                    <a:lnTo>
                      <a:pt x="121" y="175"/>
                    </a:lnTo>
                    <a:lnTo>
                      <a:pt x="122" y="177"/>
                    </a:lnTo>
                    <a:lnTo>
                      <a:pt x="124" y="178"/>
                    </a:lnTo>
                    <a:lnTo>
                      <a:pt x="125" y="180"/>
                    </a:lnTo>
                    <a:lnTo>
                      <a:pt x="127" y="183"/>
                    </a:lnTo>
                    <a:lnTo>
                      <a:pt x="128" y="184"/>
                    </a:lnTo>
                    <a:lnTo>
                      <a:pt x="131" y="184"/>
                    </a:lnTo>
                    <a:lnTo>
                      <a:pt x="131" y="187"/>
                    </a:lnTo>
                    <a:lnTo>
                      <a:pt x="133" y="189"/>
                    </a:lnTo>
                    <a:lnTo>
                      <a:pt x="134" y="189"/>
                    </a:lnTo>
                    <a:lnTo>
                      <a:pt x="136" y="194"/>
                    </a:lnTo>
                    <a:lnTo>
                      <a:pt x="139" y="195"/>
                    </a:lnTo>
                    <a:lnTo>
                      <a:pt x="141" y="197"/>
                    </a:lnTo>
                    <a:lnTo>
                      <a:pt x="142" y="197"/>
                    </a:lnTo>
                    <a:lnTo>
                      <a:pt x="144" y="201"/>
                    </a:lnTo>
                    <a:lnTo>
                      <a:pt x="144" y="203"/>
                    </a:lnTo>
                    <a:lnTo>
                      <a:pt x="147" y="203"/>
                    </a:lnTo>
                    <a:lnTo>
                      <a:pt x="148" y="204"/>
                    </a:lnTo>
                    <a:lnTo>
                      <a:pt x="148" y="207"/>
                    </a:lnTo>
                    <a:lnTo>
                      <a:pt x="151" y="210"/>
                    </a:lnTo>
                    <a:lnTo>
                      <a:pt x="153" y="210"/>
                    </a:lnTo>
                    <a:lnTo>
                      <a:pt x="154" y="212"/>
                    </a:lnTo>
                    <a:lnTo>
                      <a:pt x="156" y="213"/>
                    </a:lnTo>
                    <a:lnTo>
                      <a:pt x="157" y="215"/>
                    </a:lnTo>
                    <a:lnTo>
                      <a:pt x="159" y="215"/>
                    </a:lnTo>
                    <a:lnTo>
                      <a:pt x="160" y="220"/>
                    </a:lnTo>
                    <a:lnTo>
                      <a:pt x="162" y="221"/>
                    </a:lnTo>
                    <a:lnTo>
                      <a:pt x="163" y="223"/>
                    </a:lnTo>
                    <a:lnTo>
                      <a:pt x="165" y="223"/>
                    </a:lnTo>
                    <a:lnTo>
                      <a:pt x="168" y="224"/>
                    </a:lnTo>
                    <a:lnTo>
                      <a:pt x="169" y="229"/>
                    </a:lnTo>
                    <a:lnTo>
                      <a:pt x="171" y="230"/>
                    </a:lnTo>
                    <a:lnTo>
                      <a:pt x="174" y="232"/>
                    </a:lnTo>
                    <a:lnTo>
                      <a:pt x="175" y="233"/>
                    </a:lnTo>
                    <a:lnTo>
                      <a:pt x="175" y="235"/>
                    </a:lnTo>
                    <a:lnTo>
                      <a:pt x="178" y="235"/>
                    </a:lnTo>
                    <a:lnTo>
                      <a:pt x="178" y="238"/>
                    </a:lnTo>
                    <a:lnTo>
                      <a:pt x="181" y="240"/>
                    </a:lnTo>
                    <a:lnTo>
                      <a:pt x="183" y="241"/>
                    </a:lnTo>
                    <a:lnTo>
                      <a:pt x="184" y="243"/>
                    </a:lnTo>
                    <a:lnTo>
                      <a:pt x="186" y="244"/>
                    </a:lnTo>
                    <a:lnTo>
                      <a:pt x="188" y="247"/>
                    </a:lnTo>
                    <a:lnTo>
                      <a:pt x="189" y="249"/>
                    </a:lnTo>
                    <a:lnTo>
                      <a:pt x="191" y="249"/>
                    </a:lnTo>
                    <a:lnTo>
                      <a:pt x="192" y="250"/>
                    </a:lnTo>
                    <a:lnTo>
                      <a:pt x="194" y="252"/>
                    </a:lnTo>
                    <a:lnTo>
                      <a:pt x="195" y="253"/>
                    </a:lnTo>
                    <a:lnTo>
                      <a:pt x="198" y="256"/>
                    </a:lnTo>
                    <a:lnTo>
                      <a:pt x="201" y="258"/>
                    </a:lnTo>
                    <a:lnTo>
                      <a:pt x="201" y="259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703" name="Freeform 21"/>
              <p:cNvSpPr>
                <a:spLocks/>
              </p:cNvSpPr>
              <p:nvPr/>
            </p:nvSpPr>
            <p:spPr bwMode="auto">
              <a:xfrm>
                <a:off x="1726" y="3046"/>
                <a:ext cx="102" cy="64"/>
              </a:xfrm>
              <a:custGeom>
                <a:avLst/>
                <a:gdLst>
                  <a:gd name="T0" fmla="*/ 0 w 205"/>
                  <a:gd name="T1" fmla="*/ 1 h 128"/>
                  <a:gd name="T2" fmla="*/ 0 w 205"/>
                  <a:gd name="T3" fmla="*/ 1 h 128"/>
                  <a:gd name="T4" fmla="*/ 0 w 205"/>
                  <a:gd name="T5" fmla="*/ 1 h 128"/>
                  <a:gd name="T6" fmla="*/ 0 w 205"/>
                  <a:gd name="T7" fmla="*/ 1 h 128"/>
                  <a:gd name="T8" fmla="*/ 0 w 205"/>
                  <a:gd name="T9" fmla="*/ 1 h 128"/>
                  <a:gd name="T10" fmla="*/ 0 w 205"/>
                  <a:gd name="T11" fmla="*/ 1 h 128"/>
                  <a:gd name="T12" fmla="*/ 0 w 205"/>
                  <a:gd name="T13" fmla="*/ 1 h 128"/>
                  <a:gd name="T14" fmla="*/ 0 w 205"/>
                  <a:gd name="T15" fmla="*/ 1 h 128"/>
                  <a:gd name="T16" fmla="*/ 0 w 205"/>
                  <a:gd name="T17" fmla="*/ 1 h 128"/>
                  <a:gd name="T18" fmla="*/ 0 w 205"/>
                  <a:gd name="T19" fmla="*/ 1 h 128"/>
                  <a:gd name="T20" fmla="*/ 0 w 205"/>
                  <a:gd name="T21" fmla="*/ 1 h 128"/>
                  <a:gd name="T22" fmla="*/ 0 w 205"/>
                  <a:gd name="T23" fmla="*/ 1 h 128"/>
                  <a:gd name="T24" fmla="*/ 0 w 205"/>
                  <a:gd name="T25" fmla="*/ 1 h 128"/>
                  <a:gd name="T26" fmla="*/ 0 w 205"/>
                  <a:gd name="T27" fmla="*/ 1 h 128"/>
                  <a:gd name="T28" fmla="*/ 0 w 205"/>
                  <a:gd name="T29" fmla="*/ 1 h 128"/>
                  <a:gd name="T30" fmla="*/ 0 w 205"/>
                  <a:gd name="T31" fmla="*/ 1 h 128"/>
                  <a:gd name="T32" fmla="*/ 0 w 205"/>
                  <a:gd name="T33" fmla="*/ 1 h 128"/>
                  <a:gd name="T34" fmla="*/ 0 w 205"/>
                  <a:gd name="T35" fmla="*/ 1 h 128"/>
                  <a:gd name="T36" fmla="*/ 0 w 205"/>
                  <a:gd name="T37" fmla="*/ 1 h 128"/>
                  <a:gd name="T38" fmla="*/ 0 w 205"/>
                  <a:gd name="T39" fmla="*/ 1 h 128"/>
                  <a:gd name="T40" fmla="*/ 0 w 205"/>
                  <a:gd name="T41" fmla="*/ 1 h 128"/>
                  <a:gd name="T42" fmla="*/ 0 w 205"/>
                  <a:gd name="T43" fmla="*/ 1 h 128"/>
                  <a:gd name="T44" fmla="*/ 0 w 205"/>
                  <a:gd name="T45" fmla="*/ 1 h 128"/>
                  <a:gd name="T46" fmla="*/ 0 w 205"/>
                  <a:gd name="T47" fmla="*/ 1 h 128"/>
                  <a:gd name="T48" fmla="*/ 0 w 205"/>
                  <a:gd name="T49" fmla="*/ 1 h 128"/>
                  <a:gd name="T50" fmla="*/ 0 w 205"/>
                  <a:gd name="T51" fmla="*/ 1 h 128"/>
                  <a:gd name="T52" fmla="*/ 0 w 205"/>
                  <a:gd name="T53" fmla="*/ 1 h 128"/>
                  <a:gd name="T54" fmla="*/ 0 w 205"/>
                  <a:gd name="T55" fmla="*/ 1 h 128"/>
                  <a:gd name="T56" fmla="*/ 0 w 205"/>
                  <a:gd name="T57" fmla="*/ 1 h 128"/>
                  <a:gd name="T58" fmla="*/ 0 w 205"/>
                  <a:gd name="T59" fmla="*/ 1 h 128"/>
                  <a:gd name="T60" fmla="*/ 0 w 205"/>
                  <a:gd name="T61" fmla="*/ 1 h 128"/>
                  <a:gd name="T62" fmla="*/ 0 w 205"/>
                  <a:gd name="T63" fmla="*/ 1 h 128"/>
                  <a:gd name="T64" fmla="*/ 0 w 205"/>
                  <a:gd name="T65" fmla="*/ 1 h 128"/>
                  <a:gd name="T66" fmla="*/ 0 w 205"/>
                  <a:gd name="T67" fmla="*/ 1 h 128"/>
                  <a:gd name="T68" fmla="*/ 0 w 205"/>
                  <a:gd name="T69" fmla="*/ 1 h 128"/>
                  <a:gd name="T70" fmla="*/ 0 w 205"/>
                  <a:gd name="T71" fmla="*/ 1 h 128"/>
                  <a:gd name="T72" fmla="*/ 0 w 205"/>
                  <a:gd name="T73" fmla="*/ 1 h 128"/>
                  <a:gd name="T74" fmla="*/ 0 w 205"/>
                  <a:gd name="T75" fmla="*/ 1 h 128"/>
                  <a:gd name="T76" fmla="*/ 0 w 205"/>
                  <a:gd name="T77" fmla="*/ 1 h 128"/>
                  <a:gd name="T78" fmla="*/ 0 w 205"/>
                  <a:gd name="T79" fmla="*/ 1 h 128"/>
                  <a:gd name="T80" fmla="*/ 0 w 205"/>
                  <a:gd name="T81" fmla="*/ 1 h 128"/>
                  <a:gd name="T82" fmla="*/ 0 w 205"/>
                  <a:gd name="T83" fmla="*/ 1 h 128"/>
                  <a:gd name="T84" fmla="*/ 0 w 205"/>
                  <a:gd name="T85" fmla="*/ 1 h 128"/>
                  <a:gd name="T86" fmla="*/ 0 w 205"/>
                  <a:gd name="T87" fmla="*/ 1 h 128"/>
                  <a:gd name="T88" fmla="*/ 0 w 205"/>
                  <a:gd name="T89" fmla="*/ 1 h 128"/>
                  <a:gd name="T90" fmla="*/ 0 w 205"/>
                  <a:gd name="T91" fmla="*/ 1 h 128"/>
                  <a:gd name="T92" fmla="*/ 0 w 205"/>
                  <a:gd name="T93" fmla="*/ 1 h 128"/>
                  <a:gd name="T94" fmla="*/ 0 w 205"/>
                  <a:gd name="T95" fmla="*/ 1 h 128"/>
                  <a:gd name="T96" fmla="*/ 0 w 205"/>
                  <a:gd name="T97" fmla="*/ 1 h 128"/>
                  <a:gd name="T98" fmla="*/ 0 w 205"/>
                  <a:gd name="T99" fmla="*/ 1 h 128"/>
                  <a:gd name="T100" fmla="*/ 0 w 205"/>
                  <a:gd name="T101" fmla="*/ 1 h 128"/>
                  <a:gd name="T102" fmla="*/ 0 w 205"/>
                  <a:gd name="T103" fmla="*/ 1 h 128"/>
                  <a:gd name="T104" fmla="*/ 0 w 205"/>
                  <a:gd name="T105" fmla="*/ 1 h 128"/>
                  <a:gd name="T106" fmla="*/ 0 w 205"/>
                  <a:gd name="T107" fmla="*/ 1 h 128"/>
                  <a:gd name="T108" fmla="*/ 0 w 205"/>
                  <a:gd name="T109" fmla="*/ 1 h 128"/>
                  <a:gd name="T110" fmla="*/ 0 w 205"/>
                  <a:gd name="T111" fmla="*/ 1 h 128"/>
                  <a:gd name="T112" fmla="*/ 0 w 205"/>
                  <a:gd name="T113" fmla="*/ 1 h 128"/>
                  <a:gd name="T114" fmla="*/ 0 w 205"/>
                  <a:gd name="T115" fmla="*/ 1 h 12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05"/>
                  <a:gd name="T175" fmla="*/ 0 h 128"/>
                  <a:gd name="T176" fmla="*/ 205 w 205"/>
                  <a:gd name="T177" fmla="*/ 128 h 12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05" h="128">
                    <a:moveTo>
                      <a:pt x="0" y="0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8" y="7"/>
                    </a:lnTo>
                    <a:lnTo>
                      <a:pt x="9" y="8"/>
                    </a:lnTo>
                    <a:lnTo>
                      <a:pt x="11" y="10"/>
                    </a:lnTo>
                    <a:lnTo>
                      <a:pt x="12" y="10"/>
                    </a:lnTo>
                    <a:lnTo>
                      <a:pt x="14" y="11"/>
                    </a:lnTo>
                    <a:lnTo>
                      <a:pt x="17" y="11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7" y="22"/>
                    </a:lnTo>
                    <a:lnTo>
                      <a:pt x="29" y="25"/>
                    </a:lnTo>
                    <a:lnTo>
                      <a:pt x="32" y="27"/>
                    </a:lnTo>
                    <a:lnTo>
                      <a:pt x="34" y="28"/>
                    </a:lnTo>
                    <a:lnTo>
                      <a:pt x="35" y="30"/>
                    </a:lnTo>
                    <a:lnTo>
                      <a:pt x="38" y="30"/>
                    </a:lnTo>
                    <a:lnTo>
                      <a:pt x="40" y="31"/>
                    </a:lnTo>
                    <a:lnTo>
                      <a:pt x="41" y="34"/>
                    </a:lnTo>
                    <a:lnTo>
                      <a:pt x="43" y="36"/>
                    </a:lnTo>
                    <a:lnTo>
                      <a:pt x="44" y="36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9" y="39"/>
                    </a:lnTo>
                    <a:lnTo>
                      <a:pt x="50" y="40"/>
                    </a:lnTo>
                    <a:lnTo>
                      <a:pt x="52" y="43"/>
                    </a:lnTo>
                    <a:lnTo>
                      <a:pt x="55" y="43"/>
                    </a:lnTo>
                    <a:lnTo>
                      <a:pt x="55" y="45"/>
                    </a:lnTo>
                    <a:lnTo>
                      <a:pt x="56" y="46"/>
                    </a:lnTo>
                    <a:lnTo>
                      <a:pt x="59" y="46"/>
                    </a:lnTo>
                    <a:lnTo>
                      <a:pt x="61" y="48"/>
                    </a:lnTo>
                    <a:lnTo>
                      <a:pt x="62" y="48"/>
                    </a:lnTo>
                    <a:lnTo>
                      <a:pt x="64" y="50"/>
                    </a:lnTo>
                    <a:lnTo>
                      <a:pt x="64" y="53"/>
                    </a:lnTo>
                    <a:lnTo>
                      <a:pt x="67" y="53"/>
                    </a:lnTo>
                    <a:lnTo>
                      <a:pt x="68" y="54"/>
                    </a:lnTo>
                    <a:lnTo>
                      <a:pt x="70" y="56"/>
                    </a:lnTo>
                    <a:lnTo>
                      <a:pt x="71" y="56"/>
                    </a:lnTo>
                    <a:lnTo>
                      <a:pt x="74" y="57"/>
                    </a:lnTo>
                    <a:lnTo>
                      <a:pt x="76" y="59"/>
                    </a:lnTo>
                    <a:lnTo>
                      <a:pt x="77" y="62"/>
                    </a:lnTo>
                    <a:lnTo>
                      <a:pt x="79" y="62"/>
                    </a:lnTo>
                    <a:lnTo>
                      <a:pt x="82" y="62"/>
                    </a:lnTo>
                    <a:lnTo>
                      <a:pt x="82" y="63"/>
                    </a:lnTo>
                    <a:lnTo>
                      <a:pt x="84" y="63"/>
                    </a:lnTo>
                    <a:lnTo>
                      <a:pt x="85" y="65"/>
                    </a:lnTo>
                    <a:lnTo>
                      <a:pt x="87" y="66"/>
                    </a:lnTo>
                    <a:lnTo>
                      <a:pt x="88" y="68"/>
                    </a:lnTo>
                    <a:lnTo>
                      <a:pt x="91" y="68"/>
                    </a:lnTo>
                    <a:lnTo>
                      <a:pt x="94" y="71"/>
                    </a:lnTo>
                    <a:lnTo>
                      <a:pt x="96" y="73"/>
                    </a:lnTo>
                    <a:lnTo>
                      <a:pt x="97" y="73"/>
                    </a:lnTo>
                    <a:lnTo>
                      <a:pt x="99" y="74"/>
                    </a:lnTo>
                    <a:lnTo>
                      <a:pt x="102" y="74"/>
                    </a:lnTo>
                    <a:lnTo>
                      <a:pt x="103" y="76"/>
                    </a:lnTo>
                    <a:lnTo>
                      <a:pt x="105" y="77"/>
                    </a:lnTo>
                    <a:lnTo>
                      <a:pt x="106" y="77"/>
                    </a:lnTo>
                    <a:lnTo>
                      <a:pt x="108" y="80"/>
                    </a:lnTo>
                    <a:lnTo>
                      <a:pt x="111" y="82"/>
                    </a:lnTo>
                    <a:lnTo>
                      <a:pt x="112" y="82"/>
                    </a:lnTo>
                    <a:lnTo>
                      <a:pt x="114" y="83"/>
                    </a:lnTo>
                    <a:lnTo>
                      <a:pt x="117" y="83"/>
                    </a:lnTo>
                    <a:lnTo>
                      <a:pt x="118" y="85"/>
                    </a:lnTo>
                    <a:lnTo>
                      <a:pt x="118" y="86"/>
                    </a:lnTo>
                    <a:lnTo>
                      <a:pt x="121" y="86"/>
                    </a:lnTo>
                    <a:lnTo>
                      <a:pt x="121" y="89"/>
                    </a:lnTo>
                    <a:lnTo>
                      <a:pt x="124" y="89"/>
                    </a:lnTo>
                    <a:lnTo>
                      <a:pt x="126" y="89"/>
                    </a:lnTo>
                    <a:lnTo>
                      <a:pt x="128" y="91"/>
                    </a:lnTo>
                    <a:lnTo>
                      <a:pt x="129" y="93"/>
                    </a:lnTo>
                    <a:lnTo>
                      <a:pt x="132" y="93"/>
                    </a:lnTo>
                    <a:lnTo>
                      <a:pt x="134" y="94"/>
                    </a:lnTo>
                    <a:lnTo>
                      <a:pt x="135" y="94"/>
                    </a:lnTo>
                    <a:lnTo>
                      <a:pt x="137" y="94"/>
                    </a:lnTo>
                    <a:lnTo>
                      <a:pt x="138" y="96"/>
                    </a:lnTo>
                    <a:lnTo>
                      <a:pt x="141" y="99"/>
                    </a:lnTo>
                    <a:lnTo>
                      <a:pt x="143" y="100"/>
                    </a:lnTo>
                    <a:lnTo>
                      <a:pt x="146" y="100"/>
                    </a:lnTo>
                    <a:lnTo>
                      <a:pt x="146" y="102"/>
                    </a:lnTo>
                    <a:lnTo>
                      <a:pt x="149" y="102"/>
                    </a:lnTo>
                    <a:lnTo>
                      <a:pt x="152" y="103"/>
                    </a:lnTo>
                    <a:lnTo>
                      <a:pt x="153" y="103"/>
                    </a:lnTo>
                    <a:lnTo>
                      <a:pt x="155" y="105"/>
                    </a:lnTo>
                    <a:lnTo>
                      <a:pt x="156" y="105"/>
                    </a:lnTo>
                    <a:lnTo>
                      <a:pt x="158" y="108"/>
                    </a:lnTo>
                    <a:lnTo>
                      <a:pt x="161" y="108"/>
                    </a:lnTo>
                    <a:lnTo>
                      <a:pt x="162" y="109"/>
                    </a:lnTo>
                    <a:lnTo>
                      <a:pt x="164" y="109"/>
                    </a:lnTo>
                    <a:lnTo>
                      <a:pt x="165" y="109"/>
                    </a:lnTo>
                    <a:lnTo>
                      <a:pt x="168" y="111"/>
                    </a:lnTo>
                    <a:lnTo>
                      <a:pt x="168" y="112"/>
                    </a:lnTo>
                    <a:lnTo>
                      <a:pt x="170" y="112"/>
                    </a:lnTo>
                    <a:lnTo>
                      <a:pt x="171" y="112"/>
                    </a:lnTo>
                    <a:lnTo>
                      <a:pt x="175" y="114"/>
                    </a:lnTo>
                    <a:lnTo>
                      <a:pt x="176" y="114"/>
                    </a:lnTo>
                    <a:lnTo>
                      <a:pt x="179" y="114"/>
                    </a:lnTo>
                    <a:lnTo>
                      <a:pt x="179" y="117"/>
                    </a:lnTo>
                    <a:lnTo>
                      <a:pt x="182" y="119"/>
                    </a:lnTo>
                    <a:lnTo>
                      <a:pt x="184" y="119"/>
                    </a:lnTo>
                    <a:lnTo>
                      <a:pt x="185" y="119"/>
                    </a:lnTo>
                    <a:lnTo>
                      <a:pt x="185" y="120"/>
                    </a:lnTo>
                    <a:lnTo>
                      <a:pt x="188" y="120"/>
                    </a:lnTo>
                    <a:lnTo>
                      <a:pt x="190" y="120"/>
                    </a:lnTo>
                    <a:lnTo>
                      <a:pt x="191" y="120"/>
                    </a:lnTo>
                    <a:lnTo>
                      <a:pt x="193" y="122"/>
                    </a:lnTo>
                    <a:lnTo>
                      <a:pt x="196" y="122"/>
                    </a:lnTo>
                    <a:lnTo>
                      <a:pt x="196" y="123"/>
                    </a:lnTo>
                    <a:lnTo>
                      <a:pt x="197" y="123"/>
                    </a:lnTo>
                    <a:lnTo>
                      <a:pt x="199" y="126"/>
                    </a:lnTo>
                    <a:lnTo>
                      <a:pt x="200" y="126"/>
                    </a:lnTo>
                    <a:lnTo>
                      <a:pt x="203" y="128"/>
                    </a:lnTo>
                    <a:lnTo>
                      <a:pt x="205" y="12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704" name="Freeform 22"/>
              <p:cNvSpPr>
                <a:spLocks/>
              </p:cNvSpPr>
              <p:nvPr/>
            </p:nvSpPr>
            <p:spPr bwMode="auto">
              <a:xfrm>
                <a:off x="1828" y="3110"/>
                <a:ext cx="76" cy="21"/>
              </a:xfrm>
              <a:custGeom>
                <a:avLst/>
                <a:gdLst>
                  <a:gd name="T0" fmla="*/ 1 w 151"/>
                  <a:gd name="T1" fmla="*/ 0 h 41"/>
                  <a:gd name="T2" fmla="*/ 1 w 151"/>
                  <a:gd name="T3" fmla="*/ 1 h 41"/>
                  <a:gd name="T4" fmla="*/ 1 w 151"/>
                  <a:gd name="T5" fmla="*/ 1 h 41"/>
                  <a:gd name="T6" fmla="*/ 1 w 151"/>
                  <a:gd name="T7" fmla="*/ 1 h 41"/>
                  <a:gd name="T8" fmla="*/ 1 w 151"/>
                  <a:gd name="T9" fmla="*/ 1 h 41"/>
                  <a:gd name="T10" fmla="*/ 1 w 151"/>
                  <a:gd name="T11" fmla="*/ 1 h 41"/>
                  <a:gd name="T12" fmla="*/ 1 w 151"/>
                  <a:gd name="T13" fmla="*/ 1 h 41"/>
                  <a:gd name="T14" fmla="*/ 1 w 151"/>
                  <a:gd name="T15" fmla="*/ 1 h 41"/>
                  <a:gd name="T16" fmla="*/ 1 w 151"/>
                  <a:gd name="T17" fmla="*/ 1 h 41"/>
                  <a:gd name="T18" fmla="*/ 1 w 151"/>
                  <a:gd name="T19" fmla="*/ 1 h 41"/>
                  <a:gd name="T20" fmla="*/ 1 w 151"/>
                  <a:gd name="T21" fmla="*/ 1 h 41"/>
                  <a:gd name="T22" fmla="*/ 1 w 151"/>
                  <a:gd name="T23" fmla="*/ 1 h 41"/>
                  <a:gd name="T24" fmla="*/ 1 w 151"/>
                  <a:gd name="T25" fmla="*/ 1 h 41"/>
                  <a:gd name="T26" fmla="*/ 1 w 151"/>
                  <a:gd name="T27" fmla="*/ 1 h 41"/>
                  <a:gd name="T28" fmla="*/ 1 w 151"/>
                  <a:gd name="T29" fmla="*/ 1 h 41"/>
                  <a:gd name="T30" fmla="*/ 1 w 151"/>
                  <a:gd name="T31" fmla="*/ 1 h 41"/>
                  <a:gd name="T32" fmla="*/ 1 w 151"/>
                  <a:gd name="T33" fmla="*/ 1 h 41"/>
                  <a:gd name="T34" fmla="*/ 1 w 151"/>
                  <a:gd name="T35" fmla="*/ 1 h 41"/>
                  <a:gd name="T36" fmla="*/ 1 w 151"/>
                  <a:gd name="T37" fmla="*/ 1 h 41"/>
                  <a:gd name="T38" fmla="*/ 1 w 151"/>
                  <a:gd name="T39" fmla="*/ 1 h 41"/>
                  <a:gd name="T40" fmla="*/ 1 w 151"/>
                  <a:gd name="T41" fmla="*/ 1 h 41"/>
                  <a:gd name="T42" fmla="*/ 1 w 151"/>
                  <a:gd name="T43" fmla="*/ 1 h 41"/>
                  <a:gd name="T44" fmla="*/ 1 w 151"/>
                  <a:gd name="T45" fmla="*/ 1 h 41"/>
                  <a:gd name="T46" fmla="*/ 1 w 151"/>
                  <a:gd name="T47" fmla="*/ 1 h 41"/>
                  <a:gd name="T48" fmla="*/ 1 w 151"/>
                  <a:gd name="T49" fmla="*/ 1 h 41"/>
                  <a:gd name="T50" fmla="*/ 1 w 151"/>
                  <a:gd name="T51" fmla="*/ 1 h 41"/>
                  <a:gd name="T52" fmla="*/ 1 w 151"/>
                  <a:gd name="T53" fmla="*/ 1 h 41"/>
                  <a:gd name="T54" fmla="*/ 1 w 151"/>
                  <a:gd name="T55" fmla="*/ 1 h 41"/>
                  <a:gd name="T56" fmla="*/ 1 w 151"/>
                  <a:gd name="T57" fmla="*/ 1 h 41"/>
                  <a:gd name="T58" fmla="*/ 1 w 151"/>
                  <a:gd name="T59" fmla="*/ 1 h 41"/>
                  <a:gd name="T60" fmla="*/ 1 w 151"/>
                  <a:gd name="T61" fmla="*/ 1 h 41"/>
                  <a:gd name="T62" fmla="*/ 1 w 151"/>
                  <a:gd name="T63" fmla="*/ 1 h 41"/>
                  <a:gd name="T64" fmla="*/ 1 w 151"/>
                  <a:gd name="T65" fmla="*/ 1 h 41"/>
                  <a:gd name="T66" fmla="*/ 1 w 151"/>
                  <a:gd name="T67" fmla="*/ 1 h 41"/>
                  <a:gd name="T68" fmla="*/ 1 w 151"/>
                  <a:gd name="T69" fmla="*/ 1 h 41"/>
                  <a:gd name="T70" fmla="*/ 1 w 151"/>
                  <a:gd name="T71" fmla="*/ 1 h 41"/>
                  <a:gd name="T72" fmla="*/ 1 w 151"/>
                  <a:gd name="T73" fmla="*/ 1 h 41"/>
                  <a:gd name="T74" fmla="*/ 1 w 151"/>
                  <a:gd name="T75" fmla="*/ 1 h 41"/>
                  <a:gd name="T76" fmla="*/ 1 w 151"/>
                  <a:gd name="T77" fmla="*/ 1 h 41"/>
                  <a:gd name="T78" fmla="*/ 1 w 151"/>
                  <a:gd name="T79" fmla="*/ 1 h 4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1"/>
                  <a:gd name="T121" fmla="*/ 0 h 41"/>
                  <a:gd name="T122" fmla="*/ 151 w 151"/>
                  <a:gd name="T123" fmla="*/ 41 h 4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1" h="41">
                    <a:moveTo>
                      <a:pt x="0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3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8" y="4"/>
                    </a:lnTo>
                    <a:lnTo>
                      <a:pt x="20" y="7"/>
                    </a:lnTo>
                    <a:lnTo>
                      <a:pt x="21" y="7"/>
                    </a:lnTo>
                    <a:lnTo>
                      <a:pt x="23" y="7"/>
                    </a:lnTo>
                    <a:lnTo>
                      <a:pt x="24" y="9"/>
                    </a:lnTo>
                    <a:lnTo>
                      <a:pt x="27" y="9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3" y="12"/>
                    </a:lnTo>
                    <a:lnTo>
                      <a:pt x="35" y="12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41" y="14"/>
                    </a:lnTo>
                    <a:lnTo>
                      <a:pt x="42" y="14"/>
                    </a:lnTo>
                    <a:lnTo>
                      <a:pt x="44" y="14"/>
                    </a:lnTo>
                    <a:lnTo>
                      <a:pt x="45" y="17"/>
                    </a:lnTo>
                    <a:lnTo>
                      <a:pt x="47" y="17"/>
                    </a:lnTo>
                    <a:lnTo>
                      <a:pt x="48" y="17"/>
                    </a:lnTo>
                    <a:lnTo>
                      <a:pt x="50" y="18"/>
                    </a:lnTo>
                    <a:lnTo>
                      <a:pt x="51" y="18"/>
                    </a:lnTo>
                    <a:lnTo>
                      <a:pt x="53" y="20"/>
                    </a:lnTo>
                    <a:lnTo>
                      <a:pt x="56" y="20"/>
                    </a:lnTo>
                    <a:lnTo>
                      <a:pt x="57" y="20"/>
                    </a:lnTo>
                    <a:lnTo>
                      <a:pt x="60" y="20"/>
                    </a:lnTo>
                    <a:lnTo>
                      <a:pt x="62" y="21"/>
                    </a:lnTo>
                    <a:lnTo>
                      <a:pt x="65" y="21"/>
                    </a:lnTo>
                    <a:lnTo>
                      <a:pt x="68" y="21"/>
                    </a:lnTo>
                    <a:lnTo>
                      <a:pt x="70" y="23"/>
                    </a:lnTo>
                    <a:lnTo>
                      <a:pt x="71" y="23"/>
                    </a:lnTo>
                    <a:lnTo>
                      <a:pt x="73" y="26"/>
                    </a:lnTo>
                    <a:lnTo>
                      <a:pt x="74" y="26"/>
                    </a:lnTo>
                    <a:lnTo>
                      <a:pt x="77" y="26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2" y="27"/>
                    </a:lnTo>
                    <a:lnTo>
                      <a:pt x="85" y="27"/>
                    </a:lnTo>
                    <a:lnTo>
                      <a:pt x="88" y="27"/>
                    </a:lnTo>
                    <a:lnTo>
                      <a:pt x="89" y="29"/>
                    </a:lnTo>
                    <a:lnTo>
                      <a:pt x="92" y="29"/>
                    </a:lnTo>
                    <a:lnTo>
                      <a:pt x="95" y="30"/>
                    </a:lnTo>
                    <a:lnTo>
                      <a:pt x="98" y="30"/>
                    </a:lnTo>
                    <a:lnTo>
                      <a:pt x="100" y="30"/>
                    </a:lnTo>
                    <a:lnTo>
                      <a:pt x="101" y="32"/>
                    </a:lnTo>
                    <a:lnTo>
                      <a:pt x="103" y="32"/>
                    </a:lnTo>
                    <a:lnTo>
                      <a:pt x="104" y="32"/>
                    </a:lnTo>
                    <a:lnTo>
                      <a:pt x="106" y="32"/>
                    </a:lnTo>
                    <a:lnTo>
                      <a:pt x="107" y="32"/>
                    </a:lnTo>
                    <a:lnTo>
                      <a:pt x="109" y="32"/>
                    </a:lnTo>
                    <a:lnTo>
                      <a:pt x="110" y="32"/>
                    </a:lnTo>
                    <a:lnTo>
                      <a:pt x="112" y="35"/>
                    </a:lnTo>
                    <a:lnTo>
                      <a:pt x="115" y="35"/>
                    </a:lnTo>
                    <a:lnTo>
                      <a:pt x="117" y="37"/>
                    </a:lnTo>
                    <a:lnTo>
                      <a:pt x="120" y="37"/>
                    </a:lnTo>
                    <a:lnTo>
                      <a:pt x="121" y="37"/>
                    </a:lnTo>
                    <a:lnTo>
                      <a:pt x="123" y="37"/>
                    </a:lnTo>
                    <a:lnTo>
                      <a:pt x="124" y="38"/>
                    </a:lnTo>
                    <a:lnTo>
                      <a:pt x="126" y="38"/>
                    </a:lnTo>
                    <a:lnTo>
                      <a:pt x="127" y="38"/>
                    </a:lnTo>
                    <a:lnTo>
                      <a:pt x="129" y="38"/>
                    </a:lnTo>
                    <a:lnTo>
                      <a:pt x="130" y="38"/>
                    </a:lnTo>
                    <a:lnTo>
                      <a:pt x="132" y="38"/>
                    </a:lnTo>
                    <a:lnTo>
                      <a:pt x="135" y="38"/>
                    </a:lnTo>
                    <a:lnTo>
                      <a:pt x="136" y="38"/>
                    </a:lnTo>
                    <a:lnTo>
                      <a:pt x="138" y="40"/>
                    </a:lnTo>
                    <a:lnTo>
                      <a:pt x="139" y="40"/>
                    </a:lnTo>
                    <a:lnTo>
                      <a:pt x="142" y="40"/>
                    </a:lnTo>
                    <a:lnTo>
                      <a:pt x="144" y="41"/>
                    </a:lnTo>
                    <a:lnTo>
                      <a:pt x="145" y="41"/>
                    </a:lnTo>
                    <a:lnTo>
                      <a:pt x="147" y="41"/>
                    </a:lnTo>
                    <a:lnTo>
                      <a:pt x="150" y="41"/>
                    </a:lnTo>
                    <a:lnTo>
                      <a:pt x="151" y="4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9680" name="Line 23"/>
            <p:cNvSpPr>
              <a:spLocks noChangeShapeType="1"/>
            </p:cNvSpPr>
            <p:nvPr/>
          </p:nvSpPr>
          <p:spPr bwMode="auto">
            <a:xfrm>
              <a:off x="306" y="3131"/>
              <a:ext cx="24" cy="1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81" name="Line 24"/>
            <p:cNvSpPr>
              <a:spLocks noChangeShapeType="1"/>
            </p:cNvSpPr>
            <p:nvPr/>
          </p:nvSpPr>
          <p:spPr bwMode="auto">
            <a:xfrm>
              <a:off x="213" y="3131"/>
              <a:ext cx="185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82" name="Line 25"/>
            <p:cNvSpPr>
              <a:spLocks noChangeShapeType="1"/>
            </p:cNvSpPr>
            <p:nvPr/>
          </p:nvSpPr>
          <p:spPr bwMode="auto">
            <a:xfrm>
              <a:off x="1105" y="1585"/>
              <a:ext cx="1" cy="15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83" name="Line 26"/>
            <p:cNvSpPr>
              <a:spLocks noChangeShapeType="1"/>
            </p:cNvSpPr>
            <p:nvPr/>
          </p:nvSpPr>
          <p:spPr bwMode="auto">
            <a:xfrm>
              <a:off x="870" y="2071"/>
              <a:ext cx="1" cy="10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84" name="Line 27"/>
            <p:cNvSpPr>
              <a:spLocks noChangeShapeType="1"/>
            </p:cNvSpPr>
            <p:nvPr/>
          </p:nvSpPr>
          <p:spPr bwMode="auto">
            <a:xfrm>
              <a:off x="1340" y="2071"/>
              <a:ext cx="1" cy="10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85" name="Rectangle 28"/>
            <p:cNvSpPr>
              <a:spLocks noChangeArrowheads="1"/>
            </p:cNvSpPr>
            <p:nvPr/>
          </p:nvSpPr>
          <p:spPr bwMode="auto">
            <a:xfrm>
              <a:off x="635" y="2903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4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  <p:sp>
          <p:nvSpPr>
            <p:cNvPr id="69686" name="Rectangle 29"/>
            <p:cNvSpPr>
              <a:spLocks noChangeArrowheads="1"/>
            </p:cNvSpPr>
            <p:nvPr/>
          </p:nvSpPr>
          <p:spPr bwMode="auto">
            <a:xfrm>
              <a:off x="894" y="2387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4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  <p:sp>
          <p:nvSpPr>
            <p:cNvPr id="69687" name="Rectangle 30"/>
            <p:cNvSpPr>
              <a:spLocks noChangeArrowheads="1"/>
            </p:cNvSpPr>
            <p:nvPr/>
          </p:nvSpPr>
          <p:spPr bwMode="auto">
            <a:xfrm>
              <a:off x="1129" y="2498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4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  <p:sp>
          <p:nvSpPr>
            <p:cNvPr id="69688" name="Rectangle 31"/>
            <p:cNvSpPr>
              <a:spLocks noChangeArrowheads="1"/>
            </p:cNvSpPr>
            <p:nvPr/>
          </p:nvSpPr>
          <p:spPr bwMode="auto">
            <a:xfrm>
              <a:off x="1400" y="2917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4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25463" y="5203825"/>
            <a:ext cx="2239962" cy="585788"/>
            <a:chOff x="359" y="3278"/>
            <a:chExt cx="1528" cy="369"/>
          </a:xfrm>
        </p:grpSpPr>
        <p:sp>
          <p:nvSpPr>
            <p:cNvPr id="69673" name="Rectangle 33"/>
            <p:cNvSpPr>
              <a:spLocks noChangeArrowheads="1"/>
            </p:cNvSpPr>
            <p:nvPr/>
          </p:nvSpPr>
          <p:spPr bwMode="auto">
            <a:xfrm>
              <a:off x="904" y="3278"/>
              <a:ext cx="219" cy="369"/>
            </a:xfrm>
            <a:prstGeom prst="rect">
              <a:avLst/>
            </a:prstGeom>
            <a:solidFill>
              <a:srgbClr val="FFFFE5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0"/>
                </a:spcBef>
              </a:pPr>
              <a:endParaRPr lang="pt-BR" sz="1800"/>
            </a:p>
          </p:txBody>
        </p:sp>
        <p:sp>
          <p:nvSpPr>
            <p:cNvPr id="69674" name="Rectangle 34"/>
            <p:cNvSpPr>
              <a:spLocks noChangeArrowheads="1"/>
            </p:cNvSpPr>
            <p:nvPr/>
          </p:nvSpPr>
          <p:spPr bwMode="auto">
            <a:xfrm>
              <a:off x="1123" y="3278"/>
              <a:ext cx="218" cy="369"/>
            </a:xfrm>
            <a:prstGeom prst="rect">
              <a:avLst/>
            </a:prstGeom>
            <a:solidFill>
              <a:srgbClr val="FFFFE5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0"/>
                </a:spcBef>
              </a:pPr>
              <a:endParaRPr lang="pt-BR" sz="1800"/>
            </a:p>
          </p:txBody>
        </p:sp>
        <p:sp>
          <p:nvSpPr>
            <p:cNvPr id="69675" name="Line 35"/>
            <p:cNvSpPr>
              <a:spLocks noChangeShapeType="1"/>
            </p:cNvSpPr>
            <p:nvPr/>
          </p:nvSpPr>
          <p:spPr bwMode="auto">
            <a:xfrm>
              <a:off x="1341" y="3463"/>
              <a:ext cx="546" cy="1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76" name="Line 36"/>
            <p:cNvSpPr>
              <a:spLocks noChangeShapeType="1"/>
            </p:cNvSpPr>
            <p:nvPr/>
          </p:nvSpPr>
          <p:spPr bwMode="auto">
            <a:xfrm>
              <a:off x="359" y="3463"/>
              <a:ext cx="545" cy="1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4054475" y="2514600"/>
            <a:ext cx="4189413" cy="2465388"/>
            <a:chOff x="2767" y="1584"/>
            <a:chExt cx="2859" cy="1553"/>
          </a:xfrm>
        </p:grpSpPr>
        <p:sp>
          <p:nvSpPr>
            <p:cNvPr id="69646" name="Freeform 38"/>
            <p:cNvSpPr>
              <a:spLocks/>
            </p:cNvSpPr>
            <p:nvPr/>
          </p:nvSpPr>
          <p:spPr bwMode="auto">
            <a:xfrm>
              <a:off x="4108" y="2687"/>
              <a:ext cx="1518" cy="446"/>
            </a:xfrm>
            <a:custGeom>
              <a:avLst/>
              <a:gdLst>
                <a:gd name="T0" fmla="*/ 0 w 3035"/>
                <a:gd name="T1" fmla="*/ 0 h 893"/>
                <a:gd name="T2" fmla="*/ 1 w 3035"/>
                <a:gd name="T3" fmla="*/ 0 h 893"/>
                <a:gd name="T4" fmla="*/ 1 w 3035"/>
                <a:gd name="T5" fmla="*/ 0 h 893"/>
                <a:gd name="T6" fmla="*/ 1 w 3035"/>
                <a:gd name="T7" fmla="*/ 0 h 893"/>
                <a:gd name="T8" fmla="*/ 1 w 3035"/>
                <a:gd name="T9" fmla="*/ 0 h 893"/>
                <a:gd name="T10" fmla="*/ 1 w 3035"/>
                <a:gd name="T11" fmla="*/ 0 h 893"/>
                <a:gd name="T12" fmla="*/ 1 w 3035"/>
                <a:gd name="T13" fmla="*/ 0 h 893"/>
                <a:gd name="T14" fmla="*/ 2 w 3035"/>
                <a:gd name="T15" fmla="*/ 0 h 893"/>
                <a:gd name="T16" fmla="*/ 2 w 3035"/>
                <a:gd name="T17" fmla="*/ 0 h 893"/>
                <a:gd name="T18" fmla="*/ 2 w 3035"/>
                <a:gd name="T19" fmla="*/ 0 h 893"/>
                <a:gd name="T20" fmla="*/ 0 w 3035"/>
                <a:gd name="T21" fmla="*/ 0 h 893"/>
                <a:gd name="T22" fmla="*/ 0 w 3035"/>
                <a:gd name="T23" fmla="*/ 0 h 8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35"/>
                <a:gd name="T37" fmla="*/ 0 h 893"/>
                <a:gd name="T38" fmla="*/ 3035 w 3035"/>
                <a:gd name="T39" fmla="*/ 893 h 8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35" h="893">
                  <a:moveTo>
                    <a:pt x="0" y="0"/>
                  </a:moveTo>
                  <a:lnTo>
                    <a:pt x="303" y="275"/>
                  </a:lnTo>
                  <a:lnTo>
                    <a:pt x="505" y="344"/>
                  </a:lnTo>
                  <a:lnTo>
                    <a:pt x="758" y="481"/>
                  </a:lnTo>
                  <a:lnTo>
                    <a:pt x="1062" y="618"/>
                  </a:lnTo>
                  <a:lnTo>
                    <a:pt x="1467" y="687"/>
                  </a:lnTo>
                  <a:lnTo>
                    <a:pt x="1872" y="756"/>
                  </a:lnTo>
                  <a:lnTo>
                    <a:pt x="2226" y="824"/>
                  </a:lnTo>
                  <a:lnTo>
                    <a:pt x="2681" y="824"/>
                  </a:lnTo>
                  <a:lnTo>
                    <a:pt x="3035" y="893"/>
                  </a:lnTo>
                  <a:lnTo>
                    <a:pt x="0" y="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DFDF"/>
            </a:solidFill>
            <a:ln w="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47" name="Freeform 39"/>
            <p:cNvSpPr>
              <a:spLocks/>
            </p:cNvSpPr>
            <p:nvPr/>
          </p:nvSpPr>
          <p:spPr bwMode="auto">
            <a:xfrm>
              <a:off x="2792" y="1588"/>
              <a:ext cx="405" cy="1545"/>
            </a:xfrm>
            <a:custGeom>
              <a:avLst/>
              <a:gdLst>
                <a:gd name="T0" fmla="*/ 0 w 809"/>
                <a:gd name="T1" fmla="*/ 2 h 3090"/>
                <a:gd name="T2" fmla="*/ 1 w 809"/>
                <a:gd name="T3" fmla="*/ 2 h 3090"/>
                <a:gd name="T4" fmla="*/ 1 w 809"/>
                <a:gd name="T5" fmla="*/ 2 h 3090"/>
                <a:gd name="T6" fmla="*/ 1 w 809"/>
                <a:gd name="T7" fmla="*/ 2 h 3090"/>
                <a:gd name="T8" fmla="*/ 1 w 809"/>
                <a:gd name="T9" fmla="*/ 2 h 3090"/>
                <a:gd name="T10" fmla="*/ 1 w 809"/>
                <a:gd name="T11" fmla="*/ 2 h 3090"/>
                <a:gd name="T12" fmla="*/ 1 w 809"/>
                <a:gd name="T13" fmla="*/ 2 h 3090"/>
                <a:gd name="T14" fmla="*/ 1 w 809"/>
                <a:gd name="T15" fmla="*/ 2 h 3090"/>
                <a:gd name="T16" fmla="*/ 1 w 809"/>
                <a:gd name="T17" fmla="*/ 2 h 3090"/>
                <a:gd name="T18" fmla="*/ 1 w 809"/>
                <a:gd name="T19" fmla="*/ 2 h 3090"/>
                <a:gd name="T20" fmla="*/ 1 w 809"/>
                <a:gd name="T21" fmla="*/ 2 h 3090"/>
                <a:gd name="T22" fmla="*/ 1 w 809"/>
                <a:gd name="T23" fmla="*/ 2 h 3090"/>
                <a:gd name="T24" fmla="*/ 1 w 809"/>
                <a:gd name="T25" fmla="*/ 1 h 3090"/>
                <a:gd name="T26" fmla="*/ 1 w 809"/>
                <a:gd name="T27" fmla="*/ 1 h 3090"/>
                <a:gd name="T28" fmla="*/ 1 w 809"/>
                <a:gd name="T29" fmla="*/ 1 h 3090"/>
                <a:gd name="T30" fmla="*/ 1 w 809"/>
                <a:gd name="T31" fmla="*/ 1 h 3090"/>
                <a:gd name="T32" fmla="*/ 1 w 809"/>
                <a:gd name="T33" fmla="*/ 1 h 3090"/>
                <a:gd name="T34" fmla="*/ 1 w 809"/>
                <a:gd name="T35" fmla="*/ 0 h 3090"/>
                <a:gd name="T36" fmla="*/ 1 w 809"/>
                <a:gd name="T37" fmla="*/ 0 h 3090"/>
                <a:gd name="T38" fmla="*/ 1 w 809"/>
                <a:gd name="T39" fmla="*/ 0 h 3090"/>
                <a:gd name="T40" fmla="*/ 1 w 809"/>
                <a:gd name="T41" fmla="*/ 2 h 3090"/>
                <a:gd name="T42" fmla="*/ 0 w 809"/>
                <a:gd name="T43" fmla="*/ 2 h 309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09"/>
                <a:gd name="T67" fmla="*/ 0 h 3090"/>
                <a:gd name="T68" fmla="*/ 809 w 809"/>
                <a:gd name="T69" fmla="*/ 3090 h 309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09" h="3090">
                  <a:moveTo>
                    <a:pt x="0" y="3090"/>
                  </a:moveTo>
                  <a:lnTo>
                    <a:pt x="12" y="3045"/>
                  </a:lnTo>
                  <a:lnTo>
                    <a:pt x="25" y="3011"/>
                  </a:lnTo>
                  <a:lnTo>
                    <a:pt x="25" y="2977"/>
                  </a:lnTo>
                  <a:lnTo>
                    <a:pt x="25" y="2942"/>
                  </a:lnTo>
                  <a:lnTo>
                    <a:pt x="25" y="2908"/>
                  </a:lnTo>
                  <a:lnTo>
                    <a:pt x="25" y="2874"/>
                  </a:lnTo>
                  <a:lnTo>
                    <a:pt x="25" y="2840"/>
                  </a:lnTo>
                  <a:lnTo>
                    <a:pt x="25" y="2805"/>
                  </a:lnTo>
                  <a:lnTo>
                    <a:pt x="25" y="2771"/>
                  </a:lnTo>
                  <a:lnTo>
                    <a:pt x="25" y="2737"/>
                  </a:lnTo>
                  <a:lnTo>
                    <a:pt x="38" y="2702"/>
                  </a:lnTo>
                  <a:lnTo>
                    <a:pt x="101" y="1991"/>
                  </a:lnTo>
                  <a:lnTo>
                    <a:pt x="202" y="1305"/>
                  </a:lnTo>
                  <a:lnTo>
                    <a:pt x="303" y="893"/>
                  </a:lnTo>
                  <a:lnTo>
                    <a:pt x="404" y="549"/>
                  </a:lnTo>
                  <a:lnTo>
                    <a:pt x="506" y="137"/>
                  </a:lnTo>
                  <a:lnTo>
                    <a:pt x="657" y="0"/>
                  </a:lnTo>
                  <a:lnTo>
                    <a:pt x="759" y="0"/>
                  </a:lnTo>
                  <a:lnTo>
                    <a:pt x="809" y="0"/>
                  </a:lnTo>
                  <a:lnTo>
                    <a:pt x="809" y="3090"/>
                  </a:lnTo>
                  <a:lnTo>
                    <a:pt x="0" y="3090"/>
                  </a:lnTo>
                  <a:close/>
                </a:path>
              </a:pathLst>
            </a:custGeom>
            <a:solidFill>
              <a:srgbClr val="DFDFDF"/>
            </a:solidFill>
            <a:ln w="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2792" y="1584"/>
              <a:ext cx="2808" cy="1553"/>
              <a:chOff x="2792" y="1584"/>
              <a:chExt cx="2808" cy="1553"/>
            </a:xfrm>
          </p:grpSpPr>
          <p:sp>
            <p:nvSpPr>
              <p:cNvPr id="69657" name="Freeform 41"/>
              <p:cNvSpPr>
                <a:spLocks/>
              </p:cNvSpPr>
              <p:nvPr/>
            </p:nvSpPr>
            <p:spPr bwMode="auto">
              <a:xfrm>
                <a:off x="2792" y="1888"/>
                <a:ext cx="178" cy="1249"/>
              </a:xfrm>
              <a:custGeom>
                <a:avLst/>
                <a:gdLst>
                  <a:gd name="T0" fmla="*/ 1 w 356"/>
                  <a:gd name="T1" fmla="*/ 1 h 2499"/>
                  <a:gd name="T2" fmla="*/ 1 w 356"/>
                  <a:gd name="T3" fmla="*/ 1 h 2499"/>
                  <a:gd name="T4" fmla="*/ 1 w 356"/>
                  <a:gd name="T5" fmla="*/ 1 h 2499"/>
                  <a:gd name="T6" fmla="*/ 1 w 356"/>
                  <a:gd name="T7" fmla="*/ 1 h 2499"/>
                  <a:gd name="T8" fmla="*/ 1 w 356"/>
                  <a:gd name="T9" fmla="*/ 1 h 2499"/>
                  <a:gd name="T10" fmla="*/ 1 w 356"/>
                  <a:gd name="T11" fmla="*/ 0 h 2499"/>
                  <a:gd name="T12" fmla="*/ 1 w 356"/>
                  <a:gd name="T13" fmla="*/ 0 h 2499"/>
                  <a:gd name="T14" fmla="*/ 1 w 356"/>
                  <a:gd name="T15" fmla="*/ 0 h 2499"/>
                  <a:gd name="T16" fmla="*/ 1 w 356"/>
                  <a:gd name="T17" fmla="*/ 0 h 2499"/>
                  <a:gd name="T18" fmla="*/ 1 w 356"/>
                  <a:gd name="T19" fmla="*/ 0 h 2499"/>
                  <a:gd name="T20" fmla="*/ 1 w 356"/>
                  <a:gd name="T21" fmla="*/ 0 h 2499"/>
                  <a:gd name="T22" fmla="*/ 1 w 356"/>
                  <a:gd name="T23" fmla="*/ 0 h 2499"/>
                  <a:gd name="T24" fmla="*/ 1 w 356"/>
                  <a:gd name="T25" fmla="*/ 0 h 2499"/>
                  <a:gd name="T26" fmla="*/ 1 w 356"/>
                  <a:gd name="T27" fmla="*/ 0 h 2499"/>
                  <a:gd name="T28" fmla="*/ 1 w 356"/>
                  <a:gd name="T29" fmla="*/ 0 h 2499"/>
                  <a:gd name="T30" fmla="*/ 1 w 356"/>
                  <a:gd name="T31" fmla="*/ 0 h 2499"/>
                  <a:gd name="T32" fmla="*/ 1 w 356"/>
                  <a:gd name="T33" fmla="*/ 0 h 2499"/>
                  <a:gd name="T34" fmla="*/ 1 w 356"/>
                  <a:gd name="T35" fmla="*/ 0 h 2499"/>
                  <a:gd name="T36" fmla="*/ 1 w 356"/>
                  <a:gd name="T37" fmla="*/ 0 h 2499"/>
                  <a:gd name="T38" fmla="*/ 1 w 356"/>
                  <a:gd name="T39" fmla="*/ 0 h 2499"/>
                  <a:gd name="T40" fmla="*/ 1 w 356"/>
                  <a:gd name="T41" fmla="*/ 0 h 2499"/>
                  <a:gd name="T42" fmla="*/ 1 w 356"/>
                  <a:gd name="T43" fmla="*/ 0 h 2499"/>
                  <a:gd name="T44" fmla="*/ 1 w 356"/>
                  <a:gd name="T45" fmla="*/ 0 h 2499"/>
                  <a:gd name="T46" fmla="*/ 1 w 356"/>
                  <a:gd name="T47" fmla="*/ 0 h 2499"/>
                  <a:gd name="T48" fmla="*/ 1 w 356"/>
                  <a:gd name="T49" fmla="*/ 0 h 2499"/>
                  <a:gd name="T50" fmla="*/ 1 w 356"/>
                  <a:gd name="T51" fmla="*/ 0 h 2499"/>
                  <a:gd name="T52" fmla="*/ 1 w 356"/>
                  <a:gd name="T53" fmla="*/ 0 h 2499"/>
                  <a:gd name="T54" fmla="*/ 1 w 356"/>
                  <a:gd name="T55" fmla="*/ 0 h 2499"/>
                  <a:gd name="T56" fmla="*/ 1 w 356"/>
                  <a:gd name="T57" fmla="*/ 0 h 2499"/>
                  <a:gd name="T58" fmla="*/ 1 w 356"/>
                  <a:gd name="T59" fmla="*/ 0 h 2499"/>
                  <a:gd name="T60" fmla="*/ 1 w 356"/>
                  <a:gd name="T61" fmla="*/ 0 h 2499"/>
                  <a:gd name="T62" fmla="*/ 1 w 356"/>
                  <a:gd name="T63" fmla="*/ 0 h 2499"/>
                  <a:gd name="T64" fmla="*/ 1 w 356"/>
                  <a:gd name="T65" fmla="*/ 0 h 2499"/>
                  <a:gd name="T66" fmla="*/ 1 w 356"/>
                  <a:gd name="T67" fmla="*/ 0 h 2499"/>
                  <a:gd name="T68" fmla="*/ 1 w 356"/>
                  <a:gd name="T69" fmla="*/ 0 h 2499"/>
                  <a:gd name="T70" fmla="*/ 1 w 356"/>
                  <a:gd name="T71" fmla="*/ 0 h 2499"/>
                  <a:gd name="T72" fmla="*/ 1 w 356"/>
                  <a:gd name="T73" fmla="*/ 0 h 2499"/>
                  <a:gd name="T74" fmla="*/ 1 w 356"/>
                  <a:gd name="T75" fmla="*/ 0 h 2499"/>
                  <a:gd name="T76" fmla="*/ 1 w 356"/>
                  <a:gd name="T77" fmla="*/ 0 h 2499"/>
                  <a:gd name="T78" fmla="*/ 1 w 356"/>
                  <a:gd name="T79" fmla="*/ 0 h 2499"/>
                  <a:gd name="T80" fmla="*/ 1 w 356"/>
                  <a:gd name="T81" fmla="*/ 0 h 2499"/>
                  <a:gd name="T82" fmla="*/ 1 w 356"/>
                  <a:gd name="T83" fmla="*/ 0 h 249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2499"/>
                  <a:gd name="T128" fmla="*/ 356 w 356"/>
                  <a:gd name="T129" fmla="*/ 2499 h 249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2499">
                    <a:moveTo>
                      <a:pt x="0" y="2499"/>
                    </a:moveTo>
                    <a:lnTo>
                      <a:pt x="1" y="2468"/>
                    </a:lnTo>
                    <a:lnTo>
                      <a:pt x="5" y="2436"/>
                    </a:lnTo>
                    <a:lnTo>
                      <a:pt x="7" y="2406"/>
                    </a:lnTo>
                    <a:lnTo>
                      <a:pt x="9" y="2375"/>
                    </a:lnTo>
                    <a:lnTo>
                      <a:pt x="13" y="2343"/>
                    </a:lnTo>
                    <a:lnTo>
                      <a:pt x="15" y="2313"/>
                    </a:lnTo>
                    <a:lnTo>
                      <a:pt x="19" y="2283"/>
                    </a:lnTo>
                    <a:lnTo>
                      <a:pt x="21" y="2255"/>
                    </a:lnTo>
                    <a:lnTo>
                      <a:pt x="25" y="2223"/>
                    </a:lnTo>
                    <a:lnTo>
                      <a:pt x="27" y="2195"/>
                    </a:lnTo>
                    <a:lnTo>
                      <a:pt x="29" y="2165"/>
                    </a:lnTo>
                    <a:lnTo>
                      <a:pt x="33" y="2138"/>
                    </a:lnTo>
                    <a:lnTo>
                      <a:pt x="35" y="2107"/>
                    </a:lnTo>
                    <a:lnTo>
                      <a:pt x="37" y="2077"/>
                    </a:lnTo>
                    <a:lnTo>
                      <a:pt x="41" y="2050"/>
                    </a:lnTo>
                    <a:lnTo>
                      <a:pt x="45" y="2022"/>
                    </a:lnTo>
                    <a:lnTo>
                      <a:pt x="47" y="1994"/>
                    </a:lnTo>
                    <a:lnTo>
                      <a:pt x="49" y="1967"/>
                    </a:lnTo>
                    <a:lnTo>
                      <a:pt x="53" y="1939"/>
                    </a:lnTo>
                    <a:lnTo>
                      <a:pt x="54" y="1911"/>
                    </a:lnTo>
                    <a:lnTo>
                      <a:pt x="57" y="1884"/>
                    </a:lnTo>
                    <a:lnTo>
                      <a:pt x="61" y="1859"/>
                    </a:lnTo>
                    <a:lnTo>
                      <a:pt x="63" y="1830"/>
                    </a:lnTo>
                    <a:lnTo>
                      <a:pt x="67" y="1804"/>
                    </a:lnTo>
                    <a:lnTo>
                      <a:pt x="69" y="1778"/>
                    </a:lnTo>
                    <a:lnTo>
                      <a:pt x="72" y="1753"/>
                    </a:lnTo>
                    <a:lnTo>
                      <a:pt x="74" y="1727"/>
                    </a:lnTo>
                    <a:lnTo>
                      <a:pt x="77" y="1701"/>
                    </a:lnTo>
                    <a:lnTo>
                      <a:pt x="81" y="1675"/>
                    </a:lnTo>
                    <a:lnTo>
                      <a:pt x="83" y="1651"/>
                    </a:lnTo>
                    <a:lnTo>
                      <a:pt x="87" y="1625"/>
                    </a:lnTo>
                    <a:lnTo>
                      <a:pt x="89" y="1600"/>
                    </a:lnTo>
                    <a:lnTo>
                      <a:pt x="92" y="1577"/>
                    </a:lnTo>
                    <a:lnTo>
                      <a:pt x="95" y="1552"/>
                    </a:lnTo>
                    <a:lnTo>
                      <a:pt x="97" y="1528"/>
                    </a:lnTo>
                    <a:lnTo>
                      <a:pt x="101" y="1502"/>
                    </a:lnTo>
                    <a:lnTo>
                      <a:pt x="103" y="1479"/>
                    </a:lnTo>
                    <a:lnTo>
                      <a:pt x="105" y="1455"/>
                    </a:lnTo>
                    <a:lnTo>
                      <a:pt x="108" y="1431"/>
                    </a:lnTo>
                    <a:lnTo>
                      <a:pt x="110" y="1408"/>
                    </a:lnTo>
                    <a:lnTo>
                      <a:pt x="115" y="1387"/>
                    </a:lnTo>
                    <a:lnTo>
                      <a:pt x="117" y="1364"/>
                    </a:lnTo>
                    <a:lnTo>
                      <a:pt x="121" y="1341"/>
                    </a:lnTo>
                    <a:lnTo>
                      <a:pt x="123" y="1319"/>
                    </a:lnTo>
                    <a:lnTo>
                      <a:pt x="125" y="1295"/>
                    </a:lnTo>
                    <a:lnTo>
                      <a:pt x="128" y="1274"/>
                    </a:lnTo>
                    <a:lnTo>
                      <a:pt x="130" y="1251"/>
                    </a:lnTo>
                    <a:lnTo>
                      <a:pt x="132" y="1229"/>
                    </a:lnTo>
                    <a:lnTo>
                      <a:pt x="137" y="1208"/>
                    </a:lnTo>
                    <a:lnTo>
                      <a:pt x="141" y="1188"/>
                    </a:lnTo>
                    <a:lnTo>
                      <a:pt x="143" y="1166"/>
                    </a:lnTo>
                    <a:lnTo>
                      <a:pt x="144" y="1143"/>
                    </a:lnTo>
                    <a:lnTo>
                      <a:pt x="148" y="1123"/>
                    </a:lnTo>
                    <a:lnTo>
                      <a:pt x="150" y="1102"/>
                    </a:lnTo>
                    <a:lnTo>
                      <a:pt x="152" y="1082"/>
                    </a:lnTo>
                    <a:lnTo>
                      <a:pt x="157" y="1062"/>
                    </a:lnTo>
                    <a:lnTo>
                      <a:pt x="159" y="1042"/>
                    </a:lnTo>
                    <a:lnTo>
                      <a:pt x="162" y="1022"/>
                    </a:lnTo>
                    <a:lnTo>
                      <a:pt x="164" y="1002"/>
                    </a:lnTo>
                    <a:lnTo>
                      <a:pt x="168" y="982"/>
                    </a:lnTo>
                    <a:lnTo>
                      <a:pt x="170" y="963"/>
                    </a:lnTo>
                    <a:lnTo>
                      <a:pt x="173" y="943"/>
                    </a:lnTo>
                    <a:lnTo>
                      <a:pt x="177" y="924"/>
                    </a:lnTo>
                    <a:lnTo>
                      <a:pt x="179" y="904"/>
                    </a:lnTo>
                    <a:lnTo>
                      <a:pt x="180" y="886"/>
                    </a:lnTo>
                    <a:lnTo>
                      <a:pt x="184" y="867"/>
                    </a:lnTo>
                    <a:lnTo>
                      <a:pt x="186" y="849"/>
                    </a:lnTo>
                    <a:lnTo>
                      <a:pt x="190" y="830"/>
                    </a:lnTo>
                    <a:lnTo>
                      <a:pt x="193" y="813"/>
                    </a:lnTo>
                    <a:lnTo>
                      <a:pt x="197" y="794"/>
                    </a:lnTo>
                    <a:lnTo>
                      <a:pt x="198" y="776"/>
                    </a:lnTo>
                    <a:lnTo>
                      <a:pt x="200" y="759"/>
                    </a:lnTo>
                    <a:lnTo>
                      <a:pt x="204" y="741"/>
                    </a:lnTo>
                    <a:lnTo>
                      <a:pt x="206" y="723"/>
                    </a:lnTo>
                    <a:lnTo>
                      <a:pt x="210" y="706"/>
                    </a:lnTo>
                    <a:lnTo>
                      <a:pt x="213" y="690"/>
                    </a:lnTo>
                    <a:lnTo>
                      <a:pt x="215" y="673"/>
                    </a:lnTo>
                    <a:lnTo>
                      <a:pt x="218" y="656"/>
                    </a:lnTo>
                    <a:lnTo>
                      <a:pt x="220" y="638"/>
                    </a:lnTo>
                    <a:lnTo>
                      <a:pt x="224" y="623"/>
                    </a:lnTo>
                    <a:lnTo>
                      <a:pt x="226" y="605"/>
                    </a:lnTo>
                    <a:lnTo>
                      <a:pt x="228" y="590"/>
                    </a:lnTo>
                    <a:lnTo>
                      <a:pt x="233" y="573"/>
                    </a:lnTo>
                    <a:lnTo>
                      <a:pt x="234" y="558"/>
                    </a:lnTo>
                    <a:lnTo>
                      <a:pt x="238" y="543"/>
                    </a:lnTo>
                    <a:lnTo>
                      <a:pt x="240" y="527"/>
                    </a:lnTo>
                    <a:lnTo>
                      <a:pt x="244" y="511"/>
                    </a:lnTo>
                    <a:lnTo>
                      <a:pt x="246" y="495"/>
                    </a:lnTo>
                    <a:lnTo>
                      <a:pt x="248" y="481"/>
                    </a:lnTo>
                    <a:lnTo>
                      <a:pt x="252" y="465"/>
                    </a:lnTo>
                    <a:lnTo>
                      <a:pt x="254" y="451"/>
                    </a:lnTo>
                    <a:lnTo>
                      <a:pt x="258" y="435"/>
                    </a:lnTo>
                    <a:lnTo>
                      <a:pt x="260" y="421"/>
                    </a:lnTo>
                    <a:lnTo>
                      <a:pt x="264" y="407"/>
                    </a:lnTo>
                    <a:lnTo>
                      <a:pt x="266" y="392"/>
                    </a:lnTo>
                    <a:lnTo>
                      <a:pt x="268" y="378"/>
                    </a:lnTo>
                    <a:lnTo>
                      <a:pt x="272" y="364"/>
                    </a:lnTo>
                    <a:lnTo>
                      <a:pt x="274" y="351"/>
                    </a:lnTo>
                    <a:lnTo>
                      <a:pt x="276" y="337"/>
                    </a:lnTo>
                    <a:lnTo>
                      <a:pt x="280" y="322"/>
                    </a:lnTo>
                    <a:lnTo>
                      <a:pt x="282" y="311"/>
                    </a:lnTo>
                    <a:lnTo>
                      <a:pt x="286" y="297"/>
                    </a:lnTo>
                    <a:lnTo>
                      <a:pt x="287" y="282"/>
                    </a:lnTo>
                    <a:lnTo>
                      <a:pt x="292" y="271"/>
                    </a:lnTo>
                    <a:lnTo>
                      <a:pt x="294" y="256"/>
                    </a:lnTo>
                    <a:lnTo>
                      <a:pt x="296" y="244"/>
                    </a:lnTo>
                    <a:lnTo>
                      <a:pt x="300" y="231"/>
                    </a:lnTo>
                    <a:lnTo>
                      <a:pt x="302" y="218"/>
                    </a:lnTo>
                    <a:lnTo>
                      <a:pt x="305" y="205"/>
                    </a:lnTo>
                    <a:lnTo>
                      <a:pt x="307" y="192"/>
                    </a:lnTo>
                    <a:lnTo>
                      <a:pt x="310" y="181"/>
                    </a:lnTo>
                    <a:lnTo>
                      <a:pt x="314" y="168"/>
                    </a:lnTo>
                    <a:lnTo>
                      <a:pt x="316" y="158"/>
                    </a:lnTo>
                    <a:lnTo>
                      <a:pt x="320" y="145"/>
                    </a:lnTo>
                    <a:lnTo>
                      <a:pt x="322" y="133"/>
                    </a:lnTo>
                    <a:lnTo>
                      <a:pt x="323" y="122"/>
                    </a:lnTo>
                    <a:lnTo>
                      <a:pt x="327" y="111"/>
                    </a:lnTo>
                    <a:lnTo>
                      <a:pt x="330" y="99"/>
                    </a:lnTo>
                    <a:lnTo>
                      <a:pt x="334" y="88"/>
                    </a:lnTo>
                    <a:lnTo>
                      <a:pt x="336" y="76"/>
                    </a:lnTo>
                    <a:lnTo>
                      <a:pt x="340" y="66"/>
                    </a:lnTo>
                    <a:lnTo>
                      <a:pt x="341" y="53"/>
                    </a:lnTo>
                    <a:lnTo>
                      <a:pt x="343" y="45"/>
                    </a:lnTo>
                    <a:lnTo>
                      <a:pt x="347" y="32"/>
                    </a:lnTo>
                    <a:lnTo>
                      <a:pt x="350" y="23"/>
                    </a:lnTo>
                    <a:lnTo>
                      <a:pt x="352" y="12"/>
                    </a:lnTo>
                    <a:lnTo>
                      <a:pt x="356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58" name="Freeform 42"/>
              <p:cNvSpPr>
                <a:spLocks/>
              </p:cNvSpPr>
              <p:nvPr/>
            </p:nvSpPr>
            <p:spPr bwMode="auto">
              <a:xfrm>
                <a:off x="2970" y="1586"/>
                <a:ext cx="179" cy="302"/>
              </a:xfrm>
              <a:custGeom>
                <a:avLst/>
                <a:gdLst>
                  <a:gd name="T0" fmla="*/ 1 w 356"/>
                  <a:gd name="T1" fmla="*/ 1 h 603"/>
                  <a:gd name="T2" fmla="*/ 1 w 356"/>
                  <a:gd name="T3" fmla="*/ 1 h 603"/>
                  <a:gd name="T4" fmla="*/ 1 w 356"/>
                  <a:gd name="T5" fmla="*/ 1 h 603"/>
                  <a:gd name="T6" fmla="*/ 1 w 356"/>
                  <a:gd name="T7" fmla="*/ 1 h 603"/>
                  <a:gd name="T8" fmla="*/ 1 w 356"/>
                  <a:gd name="T9" fmla="*/ 1 h 603"/>
                  <a:gd name="T10" fmla="*/ 1 w 356"/>
                  <a:gd name="T11" fmla="*/ 1 h 603"/>
                  <a:gd name="T12" fmla="*/ 1 w 356"/>
                  <a:gd name="T13" fmla="*/ 1 h 603"/>
                  <a:gd name="T14" fmla="*/ 1 w 356"/>
                  <a:gd name="T15" fmla="*/ 1 h 603"/>
                  <a:gd name="T16" fmla="*/ 1 w 356"/>
                  <a:gd name="T17" fmla="*/ 1 h 603"/>
                  <a:gd name="T18" fmla="*/ 1 w 356"/>
                  <a:gd name="T19" fmla="*/ 1 h 603"/>
                  <a:gd name="T20" fmla="*/ 1 w 356"/>
                  <a:gd name="T21" fmla="*/ 1 h 603"/>
                  <a:gd name="T22" fmla="*/ 1 w 356"/>
                  <a:gd name="T23" fmla="*/ 1 h 603"/>
                  <a:gd name="T24" fmla="*/ 1 w 356"/>
                  <a:gd name="T25" fmla="*/ 1 h 603"/>
                  <a:gd name="T26" fmla="*/ 1 w 356"/>
                  <a:gd name="T27" fmla="*/ 1 h 603"/>
                  <a:gd name="T28" fmla="*/ 1 w 356"/>
                  <a:gd name="T29" fmla="*/ 1 h 603"/>
                  <a:gd name="T30" fmla="*/ 1 w 356"/>
                  <a:gd name="T31" fmla="*/ 1 h 603"/>
                  <a:gd name="T32" fmla="*/ 1 w 356"/>
                  <a:gd name="T33" fmla="*/ 1 h 603"/>
                  <a:gd name="T34" fmla="*/ 1 w 356"/>
                  <a:gd name="T35" fmla="*/ 1 h 603"/>
                  <a:gd name="T36" fmla="*/ 1 w 356"/>
                  <a:gd name="T37" fmla="*/ 1 h 603"/>
                  <a:gd name="T38" fmla="*/ 1 w 356"/>
                  <a:gd name="T39" fmla="*/ 1 h 603"/>
                  <a:gd name="T40" fmla="*/ 1 w 356"/>
                  <a:gd name="T41" fmla="*/ 1 h 603"/>
                  <a:gd name="T42" fmla="*/ 1 w 356"/>
                  <a:gd name="T43" fmla="*/ 1 h 603"/>
                  <a:gd name="T44" fmla="*/ 1 w 356"/>
                  <a:gd name="T45" fmla="*/ 1 h 603"/>
                  <a:gd name="T46" fmla="*/ 1 w 356"/>
                  <a:gd name="T47" fmla="*/ 1 h 603"/>
                  <a:gd name="T48" fmla="*/ 1 w 356"/>
                  <a:gd name="T49" fmla="*/ 1 h 603"/>
                  <a:gd name="T50" fmla="*/ 1 w 356"/>
                  <a:gd name="T51" fmla="*/ 1 h 603"/>
                  <a:gd name="T52" fmla="*/ 1 w 356"/>
                  <a:gd name="T53" fmla="*/ 1 h 603"/>
                  <a:gd name="T54" fmla="*/ 1 w 356"/>
                  <a:gd name="T55" fmla="*/ 1 h 603"/>
                  <a:gd name="T56" fmla="*/ 1 w 356"/>
                  <a:gd name="T57" fmla="*/ 1 h 603"/>
                  <a:gd name="T58" fmla="*/ 1 w 356"/>
                  <a:gd name="T59" fmla="*/ 1 h 603"/>
                  <a:gd name="T60" fmla="*/ 1 w 356"/>
                  <a:gd name="T61" fmla="*/ 1 h 603"/>
                  <a:gd name="T62" fmla="*/ 1 w 356"/>
                  <a:gd name="T63" fmla="*/ 1 h 603"/>
                  <a:gd name="T64" fmla="*/ 1 w 356"/>
                  <a:gd name="T65" fmla="*/ 1 h 603"/>
                  <a:gd name="T66" fmla="*/ 1 w 356"/>
                  <a:gd name="T67" fmla="*/ 1 h 603"/>
                  <a:gd name="T68" fmla="*/ 1 w 356"/>
                  <a:gd name="T69" fmla="*/ 1 h 603"/>
                  <a:gd name="T70" fmla="*/ 1 w 356"/>
                  <a:gd name="T71" fmla="*/ 1 h 603"/>
                  <a:gd name="T72" fmla="*/ 1 w 356"/>
                  <a:gd name="T73" fmla="*/ 1 h 603"/>
                  <a:gd name="T74" fmla="*/ 1 w 356"/>
                  <a:gd name="T75" fmla="*/ 1 h 603"/>
                  <a:gd name="T76" fmla="*/ 1 w 356"/>
                  <a:gd name="T77" fmla="*/ 1 h 603"/>
                  <a:gd name="T78" fmla="*/ 1 w 356"/>
                  <a:gd name="T79" fmla="*/ 1 h 603"/>
                  <a:gd name="T80" fmla="*/ 1 w 356"/>
                  <a:gd name="T81" fmla="*/ 1 h 603"/>
                  <a:gd name="T82" fmla="*/ 1 w 356"/>
                  <a:gd name="T83" fmla="*/ 1 h 60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603"/>
                  <a:gd name="T128" fmla="*/ 356 w 356"/>
                  <a:gd name="T129" fmla="*/ 603 h 60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603">
                    <a:moveTo>
                      <a:pt x="0" y="603"/>
                    </a:moveTo>
                    <a:lnTo>
                      <a:pt x="2" y="595"/>
                    </a:lnTo>
                    <a:lnTo>
                      <a:pt x="5" y="583"/>
                    </a:lnTo>
                    <a:lnTo>
                      <a:pt x="7" y="573"/>
                    </a:lnTo>
                    <a:lnTo>
                      <a:pt x="12" y="563"/>
                    </a:lnTo>
                    <a:lnTo>
                      <a:pt x="14" y="555"/>
                    </a:lnTo>
                    <a:lnTo>
                      <a:pt x="16" y="545"/>
                    </a:lnTo>
                    <a:lnTo>
                      <a:pt x="20" y="536"/>
                    </a:lnTo>
                    <a:lnTo>
                      <a:pt x="21" y="525"/>
                    </a:lnTo>
                    <a:lnTo>
                      <a:pt x="23" y="516"/>
                    </a:lnTo>
                    <a:lnTo>
                      <a:pt x="27" y="506"/>
                    </a:lnTo>
                    <a:lnTo>
                      <a:pt x="32" y="498"/>
                    </a:lnTo>
                    <a:lnTo>
                      <a:pt x="34" y="489"/>
                    </a:lnTo>
                    <a:lnTo>
                      <a:pt x="36" y="480"/>
                    </a:lnTo>
                    <a:lnTo>
                      <a:pt x="39" y="470"/>
                    </a:lnTo>
                    <a:lnTo>
                      <a:pt x="41" y="462"/>
                    </a:lnTo>
                    <a:lnTo>
                      <a:pt x="43" y="455"/>
                    </a:lnTo>
                    <a:lnTo>
                      <a:pt x="47" y="445"/>
                    </a:lnTo>
                    <a:lnTo>
                      <a:pt x="49" y="437"/>
                    </a:lnTo>
                    <a:lnTo>
                      <a:pt x="54" y="427"/>
                    </a:lnTo>
                    <a:lnTo>
                      <a:pt x="56" y="420"/>
                    </a:lnTo>
                    <a:lnTo>
                      <a:pt x="59" y="412"/>
                    </a:lnTo>
                    <a:lnTo>
                      <a:pt x="61" y="405"/>
                    </a:lnTo>
                    <a:lnTo>
                      <a:pt x="63" y="397"/>
                    </a:lnTo>
                    <a:lnTo>
                      <a:pt x="67" y="387"/>
                    </a:lnTo>
                    <a:lnTo>
                      <a:pt x="69" y="382"/>
                    </a:lnTo>
                    <a:lnTo>
                      <a:pt x="72" y="372"/>
                    </a:lnTo>
                    <a:lnTo>
                      <a:pt x="75" y="366"/>
                    </a:lnTo>
                    <a:lnTo>
                      <a:pt x="79" y="357"/>
                    </a:lnTo>
                    <a:lnTo>
                      <a:pt x="81" y="350"/>
                    </a:lnTo>
                    <a:lnTo>
                      <a:pt x="83" y="343"/>
                    </a:lnTo>
                    <a:lnTo>
                      <a:pt x="87" y="336"/>
                    </a:lnTo>
                    <a:lnTo>
                      <a:pt x="90" y="329"/>
                    </a:lnTo>
                    <a:lnTo>
                      <a:pt x="92" y="323"/>
                    </a:lnTo>
                    <a:lnTo>
                      <a:pt x="95" y="314"/>
                    </a:lnTo>
                    <a:lnTo>
                      <a:pt x="97" y="309"/>
                    </a:lnTo>
                    <a:lnTo>
                      <a:pt x="101" y="300"/>
                    </a:lnTo>
                    <a:lnTo>
                      <a:pt x="103" y="294"/>
                    </a:lnTo>
                    <a:lnTo>
                      <a:pt x="107" y="289"/>
                    </a:lnTo>
                    <a:lnTo>
                      <a:pt x="110" y="283"/>
                    </a:lnTo>
                    <a:lnTo>
                      <a:pt x="112" y="276"/>
                    </a:lnTo>
                    <a:lnTo>
                      <a:pt x="115" y="270"/>
                    </a:lnTo>
                    <a:lnTo>
                      <a:pt x="117" y="262"/>
                    </a:lnTo>
                    <a:lnTo>
                      <a:pt x="119" y="257"/>
                    </a:lnTo>
                    <a:lnTo>
                      <a:pt x="123" y="252"/>
                    </a:lnTo>
                    <a:lnTo>
                      <a:pt x="127" y="246"/>
                    </a:lnTo>
                    <a:lnTo>
                      <a:pt x="130" y="239"/>
                    </a:lnTo>
                    <a:lnTo>
                      <a:pt x="131" y="233"/>
                    </a:lnTo>
                    <a:lnTo>
                      <a:pt x="135" y="227"/>
                    </a:lnTo>
                    <a:lnTo>
                      <a:pt x="137" y="221"/>
                    </a:lnTo>
                    <a:lnTo>
                      <a:pt x="139" y="216"/>
                    </a:lnTo>
                    <a:lnTo>
                      <a:pt x="143" y="211"/>
                    </a:lnTo>
                    <a:lnTo>
                      <a:pt x="145" y="204"/>
                    </a:lnTo>
                    <a:lnTo>
                      <a:pt x="149" y="200"/>
                    </a:lnTo>
                    <a:lnTo>
                      <a:pt x="151" y="196"/>
                    </a:lnTo>
                    <a:lnTo>
                      <a:pt x="155" y="190"/>
                    </a:lnTo>
                    <a:lnTo>
                      <a:pt x="157" y="184"/>
                    </a:lnTo>
                    <a:lnTo>
                      <a:pt x="159" y="180"/>
                    </a:lnTo>
                    <a:lnTo>
                      <a:pt x="163" y="176"/>
                    </a:lnTo>
                    <a:lnTo>
                      <a:pt x="165" y="171"/>
                    </a:lnTo>
                    <a:lnTo>
                      <a:pt x="166" y="164"/>
                    </a:lnTo>
                    <a:lnTo>
                      <a:pt x="171" y="161"/>
                    </a:lnTo>
                    <a:lnTo>
                      <a:pt x="175" y="156"/>
                    </a:lnTo>
                    <a:lnTo>
                      <a:pt x="177" y="153"/>
                    </a:lnTo>
                    <a:lnTo>
                      <a:pt x="179" y="147"/>
                    </a:lnTo>
                    <a:lnTo>
                      <a:pt x="183" y="143"/>
                    </a:lnTo>
                    <a:lnTo>
                      <a:pt x="184" y="139"/>
                    </a:lnTo>
                    <a:lnTo>
                      <a:pt x="186" y="134"/>
                    </a:lnTo>
                    <a:lnTo>
                      <a:pt x="191" y="131"/>
                    </a:lnTo>
                    <a:lnTo>
                      <a:pt x="193" y="126"/>
                    </a:lnTo>
                    <a:lnTo>
                      <a:pt x="197" y="121"/>
                    </a:lnTo>
                    <a:lnTo>
                      <a:pt x="199" y="118"/>
                    </a:lnTo>
                    <a:lnTo>
                      <a:pt x="202" y="116"/>
                    </a:lnTo>
                    <a:lnTo>
                      <a:pt x="204" y="111"/>
                    </a:lnTo>
                    <a:lnTo>
                      <a:pt x="207" y="107"/>
                    </a:lnTo>
                    <a:lnTo>
                      <a:pt x="211" y="103"/>
                    </a:lnTo>
                    <a:lnTo>
                      <a:pt x="213" y="100"/>
                    </a:lnTo>
                    <a:lnTo>
                      <a:pt x="215" y="97"/>
                    </a:lnTo>
                    <a:lnTo>
                      <a:pt x="219" y="94"/>
                    </a:lnTo>
                    <a:lnTo>
                      <a:pt x="220" y="88"/>
                    </a:lnTo>
                    <a:lnTo>
                      <a:pt x="224" y="86"/>
                    </a:lnTo>
                    <a:lnTo>
                      <a:pt x="227" y="83"/>
                    </a:lnTo>
                    <a:lnTo>
                      <a:pt x="231" y="80"/>
                    </a:lnTo>
                    <a:lnTo>
                      <a:pt x="233" y="77"/>
                    </a:lnTo>
                    <a:lnTo>
                      <a:pt x="235" y="74"/>
                    </a:lnTo>
                    <a:lnTo>
                      <a:pt x="238" y="70"/>
                    </a:lnTo>
                    <a:lnTo>
                      <a:pt x="240" y="67"/>
                    </a:lnTo>
                    <a:lnTo>
                      <a:pt x="244" y="66"/>
                    </a:lnTo>
                    <a:lnTo>
                      <a:pt x="247" y="63"/>
                    </a:lnTo>
                    <a:lnTo>
                      <a:pt x="249" y="60"/>
                    </a:lnTo>
                    <a:lnTo>
                      <a:pt x="253" y="57"/>
                    </a:lnTo>
                    <a:lnTo>
                      <a:pt x="255" y="54"/>
                    </a:lnTo>
                    <a:lnTo>
                      <a:pt x="258" y="51"/>
                    </a:lnTo>
                    <a:lnTo>
                      <a:pt x="260" y="48"/>
                    </a:lnTo>
                    <a:lnTo>
                      <a:pt x="262" y="47"/>
                    </a:lnTo>
                    <a:lnTo>
                      <a:pt x="267" y="44"/>
                    </a:lnTo>
                    <a:lnTo>
                      <a:pt x="269" y="43"/>
                    </a:lnTo>
                    <a:lnTo>
                      <a:pt x="273" y="41"/>
                    </a:lnTo>
                    <a:lnTo>
                      <a:pt x="274" y="38"/>
                    </a:lnTo>
                    <a:lnTo>
                      <a:pt x="278" y="36"/>
                    </a:lnTo>
                    <a:lnTo>
                      <a:pt x="280" y="36"/>
                    </a:lnTo>
                    <a:lnTo>
                      <a:pt x="282" y="31"/>
                    </a:lnTo>
                    <a:lnTo>
                      <a:pt x="287" y="30"/>
                    </a:lnTo>
                    <a:lnTo>
                      <a:pt x="289" y="28"/>
                    </a:lnTo>
                    <a:lnTo>
                      <a:pt x="292" y="25"/>
                    </a:lnTo>
                    <a:lnTo>
                      <a:pt x="294" y="24"/>
                    </a:lnTo>
                    <a:lnTo>
                      <a:pt x="298" y="23"/>
                    </a:lnTo>
                    <a:lnTo>
                      <a:pt x="300" y="21"/>
                    </a:lnTo>
                    <a:lnTo>
                      <a:pt x="302" y="20"/>
                    </a:lnTo>
                    <a:lnTo>
                      <a:pt x="307" y="18"/>
                    </a:lnTo>
                    <a:lnTo>
                      <a:pt x="309" y="17"/>
                    </a:lnTo>
                    <a:lnTo>
                      <a:pt x="310" y="14"/>
                    </a:lnTo>
                    <a:lnTo>
                      <a:pt x="314" y="13"/>
                    </a:lnTo>
                    <a:lnTo>
                      <a:pt x="316" y="13"/>
                    </a:lnTo>
                    <a:lnTo>
                      <a:pt x="320" y="11"/>
                    </a:lnTo>
                    <a:lnTo>
                      <a:pt x="322" y="10"/>
                    </a:lnTo>
                    <a:lnTo>
                      <a:pt x="327" y="8"/>
                    </a:lnTo>
                    <a:lnTo>
                      <a:pt x="328" y="7"/>
                    </a:lnTo>
                    <a:lnTo>
                      <a:pt x="330" y="7"/>
                    </a:lnTo>
                    <a:lnTo>
                      <a:pt x="334" y="5"/>
                    </a:lnTo>
                    <a:lnTo>
                      <a:pt x="336" y="4"/>
                    </a:lnTo>
                    <a:lnTo>
                      <a:pt x="340" y="4"/>
                    </a:lnTo>
                    <a:lnTo>
                      <a:pt x="342" y="4"/>
                    </a:lnTo>
                    <a:lnTo>
                      <a:pt x="345" y="3"/>
                    </a:lnTo>
                    <a:lnTo>
                      <a:pt x="348" y="1"/>
                    </a:lnTo>
                    <a:lnTo>
                      <a:pt x="350" y="1"/>
                    </a:lnTo>
                    <a:lnTo>
                      <a:pt x="354" y="1"/>
                    </a:lnTo>
                    <a:lnTo>
                      <a:pt x="356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59" name="Freeform 43"/>
              <p:cNvSpPr>
                <a:spLocks/>
              </p:cNvSpPr>
              <p:nvPr/>
            </p:nvSpPr>
            <p:spPr bwMode="auto">
              <a:xfrm>
                <a:off x="3149" y="1584"/>
                <a:ext cx="178" cy="108"/>
              </a:xfrm>
              <a:custGeom>
                <a:avLst/>
                <a:gdLst>
                  <a:gd name="T0" fmla="*/ 1 w 356"/>
                  <a:gd name="T1" fmla="*/ 1 h 214"/>
                  <a:gd name="T2" fmla="*/ 1 w 356"/>
                  <a:gd name="T3" fmla="*/ 1 h 214"/>
                  <a:gd name="T4" fmla="*/ 1 w 356"/>
                  <a:gd name="T5" fmla="*/ 0 h 214"/>
                  <a:gd name="T6" fmla="*/ 1 w 356"/>
                  <a:gd name="T7" fmla="*/ 0 h 214"/>
                  <a:gd name="T8" fmla="*/ 1 w 356"/>
                  <a:gd name="T9" fmla="*/ 0 h 214"/>
                  <a:gd name="T10" fmla="*/ 1 w 356"/>
                  <a:gd name="T11" fmla="*/ 0 h 214"/>
                  <a:gd name="T12" fmla="*/ 1 w 356"/>
                  <a:gd name="T13" fmla="*/ 1 h 214"/>
                  <a:gd name="T14" fmla="*/ 1 w 356"/>
                  <a:gd name="T15" fmla="*/ 1 h 214"/>
                  <a:gd name="T16" fmla="*/ 1 w 356"/>
                  <a:gd name="T17" fmla="*/ 1 h 214"/>
                  <a:gd name="T18" fmla="*/ 1 w 356"/>
                  <a:gd name="T19" fmla="*/ 1 h 214"/>
                  <a:gd name="T20" fmla="*/ 1 w 356"/>
                  <a:gd name="T21" fmla="*/ 1 h 214"/>
                  <a:gd name="T22" fmla="*/ 1 w 356"/>
                  <a:gd name="T23" fmla="*/ 1 h 214"/>
                  <a:gd name="T24" fmla="*/ 1 w 356"/>
                  <a:gd name="T25" fmla="*/ 1 h 214"/>
                  <a:gd name="T26" fmla="*/ 1 w 356"/>
                  <a:gd name="T27" fmla="*/ 1 h 214"/>
                  <a:gd name="T28" fmla="*/ 1 w 356"/>
                  <a:gd name="T29" fmla="*/ 1 h 214"/>
                  <a:gd name="T30" fmla="*/ 1 w 356"/>
                  <a:gd name="T31" fmla="*/ 1 h 214"/>
                  <a:gd name="T32" fmla="*/ 1 w 356"/>
                  <a:gd name="T33" fmla="*/ 1 h 214"/>
                  <a:gd name="T34" fmla="*/ 1 w 356"/>
                  <a:gd name="T35" fmla="*/ 1 h 214"/>
                  <a:gd name="T36" fmla="*/ 1 w 356"/>
                  <a:gd name="T37" fmla="*/ 1 h 214"/>
                  <a:gd name="T38" fmla="*/ 1 w 356"/>
                  <a:gd name="T39" fmla="*/ 1 h 214"/>
                  <a:gd name="T40" fmla="*/ 1 w 356"/>
                  <a:gd name="T41" fmla="*/ 1 h 214"/>
                  <a:gd name="T42" fmla="*/ 1 w 356"/>
                  <a:gd name="T43" fmla="*/ 1 h 214"/>
                  <a:gd name="T44" fmla="*/ 1 w 356"/>
                  <a:gd name="T45" fmla="*/ 1 h 214"/>
                  <a:gd name="T46" fmla="*/ 1 w 356"/>
                  <a:gd name="T47" fmla="*/ 1 h 214"/>
                  <a:gd name="T48" fmla="*/ 1 w 356"/>
                  <a:gd name="T49" fmla="*/ 1 h 214"/>
                  <a:gd name="T50" fmla="*/ 1 w 356"/>
                  <a:gd name="T51" fmla="*/ 1 h 214"/>
                  <a:gd name="T52" fmla="*/ 1 w 356"/>
                  <a:gd name="T53" fmla="*/ 1 h 214"/>
                  <a:gd name="T54" fmla="*/ 1 w 356"/>
                  <a:gd name="T55" fmla="*/ 1 h 214"/>
                  <a:gd name="T56" fmla="*/ 1 w 356"/>
                  <a:gd name="T57" fmla="*/ 1 h 214"/>
                  <a:gd name="T58" fmla="*/ 1 w 356"/>
                  <a:gd name="T59" fmla="*/ 1 h 214"/>
                  <a:gd name="T60" fmla="*/ 1 w 356"/>
                  <a:gd name="T61" fmla="*/ 1 h 214"/>
                  <a:gd name="T62" fmla="*/ 1 w 356"/>
                  <a:gd name="T63" fmla="*/ 1 h 214"/>
                  <a:gd name="T64" fmla="*/ 1 w 356"/>
                  <a:gd name="T65" fmla="*/ 1 h 214"/>
                  <a:gd name="T66" fmla="*/ 1 w 356"/>
                  <a:gd name="T67" fmla="*/ 1 h 214"/>
                  <a:gd name="T68" fmla="*/ 1 w 356"/>
                  <a:gd name="T69" fmla="*/ 1 h 214"/>
                  <a:gd name="T70" fmla="*/ 1 w 356"/>
                  <a:gd name="T71" fmla="*/ 1 h 214"/>
                  <a:gd name="T72" fmla="*/ 1 w 356"/>
                  <a:gd name="T73" fmla="*/ 1 h 214"/>
                  <a:gd name="T74" fmla="*/ 1 w 356"/>
                  <a:gd name="T75" fmla="*/ 1 h 214"/>
                  <a:gd name="T76" fmla="*/ 1 w 356"/>
                  <a:gd name="T77" fmla="*/ 1 h 214"/>
                  <a:gd name="T78" fmla="*/ 1 w 356"/>
                  <a:gd name="T79" fmla="*/ 1 h 214"/>
                  <a:gd name="T80" fmla="*/ 1 w 356"/>
                  <a:gd name="T81" fmla="*/ 1 h 214"/>
                  <a:gd name="T82" fmla="*/ 1 w 356"/>
                  <a:gd name="T83" fmla="*/ 1 h 21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214"/>
                  <a:gd name="T128" fmla="*/ 356 w 356"/>
                  <a:gd name="T129" fmla="*/ 214 h 21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214">
                    <a:moveTo>
                      <a:pt x="0" y="3"/>
                    </a:moveTo>
                    <a:lnTo>
                      <a:pt x="2" y="3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6" y="1"/>
                    </a:lnTo>
                    <a:lnTo>
                      <a:pt x="58" y="1"/>
                    </a:lnTo>
                    <a:lnTo>
                      <a:pt x="61" y="1"/>
                    </a:lnTo>
                    <a:lnTo>
                      <a:pt x="66" y="1"/>
                    </a:lnTo>
                    <a:lnTo>
                      <a:pt x="68" y="1"/>
                    </a:lnTo>
                    <a:lnTo>
                      <a:pt x="70" y="3"/>
                    </a:lnTo>
                    <a:lnTo>
                      <a:pt x="74" y="3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1" y="4"/>
                    </a:lnTo>
                    <a:lnTo>
                      <a:pt x="83" y="6"/>
                    </a:lnTo>
                    <a:lnTo>
                      <a:pt x="88" y="6"/>
                    </a:lnTo>
                    <a:lnTo>
                      <a:pt x="90" y="7"/>
                    </a:lnTo>
                    <a:lnTo>
                      <a:pt x="94" y="7"/>
                    </a:lnTo>
                    <a:lnTo>
                      <a:pt x="96" y="8"/>
                    </a:lnTo>
                    <a:lnTo>
                      <a:pt x="97" y="10"/>
                    </a:lnTo>
                    <a:lnTo>
                      <a:pt x="101" y="10"/>
                    </a:lnTo>
                    <a:lnTo>
                      <a:pt x="103" y="11"/>
                    </a:lnTo>
                    <a:lnTo>
                      <a:pt x="108" y="11"/>
                    </a:lnTo>
                    <a:lnTo>
                      <a:pt x="110" y="13"/>
                    </a:lnTo>
                    <a:lnTo>
                      <a:pt x="114" y="13"/>
                    </a:lnTo>
                    <a:lnTo>
                      <a:pt x="115" y="14"/>
                    </a:lnTo>
                    <a:lnTo>
                      <a:pt x="117" y="16"/>
                    </a:lnTo>
                    <a:lnTo>
                      <a:pt x="121" y="17"/>
                    </a:lnTo>
                    <a:lnTo>
                      <a:pt x="123" y="20"/>
                    </a:lnTo>
                    <a:lnTo>
                      <a:pt x="126" y="20"/>
                    </a:lnTo>
                    <a:lnTo>
                      <a:pt x="130" y="21"/>
                    </a:lnTo>
                    <a:lnTo>
                      <a:pt x="132" y="23"/>
                    </a:lnTo>
                    <a:lnTo>
                      <a:pt x="135" y="24"/>
                    </a:lnTo>
                    <a:lnTo>
                      <a:pt x="137" y="26"/>
                    </a:lnTo>
                    <a:lnTo>
                      <a:pt x="141" y="27"/>
                    </a:lnTo>
                    <a:lnTo>
                      <a:pt x="144" y="28"/>
                    </a:lnTo>
                    <a:lnTo>
                      <a:pt x="146" y="28"/>
                    </a:lnTo>
                    <a:lnTo>
                      <a:pt x="150" y="31"/>
                    </a:lnTo>
                    <a:lnTo>
                      <a:pt x="151" y="31"/>
                    </a:lnTo>
                    <a:lnTo>
                      <a:pt x="153" y="34"/>
                    </a:lnTo>
                    <a:lnTo>
                      <a:pt x="157" y="36"/>
                    </a:lnTo>
                    <a:lnTo>
                      <a:pt x="161" y="39"/>
                    </a:lnTo>
                    <a:lnTo>
                      <a:pt x="164" y="40"/>
                    </a:lnTo>
                    <a:lnTo>
                      <a:pt x="166" y="41"/>
                    </a:lnTo>
                    <a:lnTo>
                      <a:pt x="169" y="43"/>
                    </a:lnTo>
                    <a:lnTo>
                      <a:pt x="171" y="44"/>
                    </a:lnTo>
                    <a:lnTo>
                      <a:pt x="173" y="46"/>
                    </a:lnTo>
                    <a:lnTo>
                      <a:pt x="177" y="47"/>
                    </a:lnTo>
                    <a:lnTo>
                      <a:pt x="179" y="50"/>
                    </a:lnTo>
                    <a:lnTo>
                      <a:pt x="184" y="51"/>
                    </a:lnTo>
                    <a:lnTo>
                      <a:pt x="186" y="53"/>
                    </a:lnTo>
                    <a:lnTo>
                      <a:pt x="189" y="54"/>
                    </a:lnTo>
                    <a:lnTo>
                      <a:pt x="191" y="57"/>
                    </a:lnTo>
                    <a:lnTo>
                      <a:pt x="193" y="60"/>
                    </a:lnTo>
                    <a:lnTo>
                      <a:pt x="197" y="61"/>
                    </a:lnTo>
                    <a:lnTo>
                      <a:pt x="199" y="63"/>
                    </a:lnTo>
                    <a:lnTo>
                      <a:pt x="201" y="66"/>
                    </a:lnTo>
                    <a:lnTo>
                      <a:pt x="206" y="67"/>
                    </a:lnTo>
                    <a:lnTo>
                      <a:pt x="207" y="69"/>
                    </a:lnTo>
                    <a:lnTo>
                      <a:pt x="211" y="71"/>
                    </a:lnTo>
                    <a:lnTo>
                      <a:pt x="213" y="73"/>
                    </a:lnTo>
                    <a:lnTo>
                      <a:pt x="217" y="77"/>
                    </a:lnTo>
                    <a:lnTo>
                      <a:pt x="219" y="79"/>
                    </a:lnTo>
                    <a:lnTo>
                      <a:pt x="222" y="81"/>
                    </a:lnTo>
                    <a:lnTo>
                      <a:pt x="225" y="83"/>
                    </a:lnTo>
                    <a:lnTo>
                      <a:pt x="227" y="84"/>
                    </a:lnTo>
                    <a:lnTo>
                      <a:pt x="231" y="87"/>
                    </a:lnTo>
                    <a:lnTo>
                      <a:pt x="233" y="90"/>
                    </a:lnTo>
                    <a:lnTo>
                      <a:pt x="235" y="91"/>
                    </a:lnTo>
                    <a:lnTo>
                      <a:pt x="239" y="93"/>
                    </a:lnTo>
                    <a:lnTo>
                      <a:pt x="242" y="97"/>
                    </a:lnTo>
                    <a:lnTo>
                      <a:pt x="245" y="100"/>
                    </a:lnTo>
                    <a:lnTo>
                      <a:pt x="247" y="101"/>
                    </a:lnTo>
                    <a:lnTo>
                      <a:pt x="249" y="104"/>
                    </a:lnTo>
                    <a:lnTo>
                      <a:pt x="253" y="106"/>
                    </a:lnTo>
                    <a:lnTo>
                      <a:pt x="255" y="109"/>
                    </a:lnTo>
                    <a:lnTo>
                      <a:pt x="259" y="111"/>
                    </a:lnTo>
                    <a:lnTo>
                      <a:pt x="261" y="116"/>
                    </a:lnTo>
                    <a:lnTo>
                      <a:pt x="265" y="117"/>
                    </a:lnTo>
                    <a:lnTo>
                      <a:pt x="267" y="120"/>
                    </a:lnTo>
                    <a:lnTo>
                      <a:pt x="269" y="123"/>
                    </a:lnTo>
                    <a:lnTo>
                      <a:pt x="273" y="124"/>
                    </a:lnTo>
                    <a:lnTo>
                      <a:pt x="275" y="127"/>
                    </a:lnTo>
                    <a:lnTo>
                      <a:pt x="277" y="130"/>
                    </a:lnTo>
                    <a:lnTo>
                      <a:pt x="281" y="134"/>
                    </a:lnTo>
                    <a:lnTo>
                      <a:pt x="283" y="137"/>
                    </a:lnTo>
                    <a:lnTo>
                      <a:pt x="287" y="139"/>
                    </a:lnTo>
                    <a:lnTo>
                      <a:pt x="289" y="142"/>
                    </a:lnTo>
                    <a:lnTo>
                      <a:pt x="293" y="144"/>
                    </a:lnTo>
                    <a:lnTo>
                      <a:pt x="295" y="147"/>
                    </a:lnTo>
                    <a:lnTo>
                      <a:pt x="296" y="149"/>
                    </a:lnTo>
                    <a:lnTo>
                      <a:pt x="301" y="153"/>
                    </a:lnTo>
                    <a:lnTo>
                      <a:pt x="303" y="156"/>
                    </a:lnTo>
                    <a:lnTo>
                      <a:pt x="307" y="159"/>
                    </a:lnTo>
                    <a:lnTo>
                      <a:pt x="309" y="162"/>
                    </a:lnTo>
                    <a:lnTo>
                      <a:pt x="313" y="164"/>
                    </a:lnTo>
                    <a:lnTo>
                      <a:pt x="314" y="167"/>
                    </a:lnTo>
                    <a:lnTo>
                      <a:pt x="316" y="172"/>
                    </a:lnTo>
                    <a:lnTo>
                      <a:pt x="321" y="174"/>
                    </a:lnTo>
                    <a:lnTo>
                      <a:pt x="323" y="177"/>
                    </a:lnTo>
                    <a:lnTo>
                      <a:pt x="327" y="180"/>
                    </a:lnTo>
                    <a:lnTo>
                      <a:pt x="329" y="183"/>
                    </a:lnTo>
                    <a:lnTo>
                      <a:pt x="331" y="186"/>
                    </a:lnTo>
                    <a:lnTo>
                      <a:pt x="334" y="189"/>
                    </a:lnTo>
                    <a:lnTo>
                      <a:pt x="336" y="193"/>
                    </a:lnTo>
                    <a:lnTo>
                      <a:pt x="341" y="196"/>
                    </a:lnTo>
                    <a:lnTo>
                      <a:pt x="343" y="199"/>
                    </a:lnTo>
                    <a:lnTo>
                      <a:pt x="345" y="202"/>
                    </a:lnTo>
                    <a:lnTo>
                      <a:pt x="349" y="204"/>
                    </a:lnTo>
                    <a:lnTo>
                      <a:pt x="350" y="207"/>
                    </a:lnTo>
                    <a:lnTo>
                      <a:pt x="354" y="212"/>
                    </a:lnTo>
                    <a:lnTo>
                      <a:pt x="356" y="214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0" name="Freeform 44"/>
              <p:cNvSpPr>
                <a:spLocks/>
              </p:cNvSpPr>
              <p:nvPr/>
            </p:nvSpPr>
            <p:spPr bwMode="auto">
              <a:xfrm>
                <a:off x="3327" y="1692"/>
                <a:ext cx="178" cy="249"/>
              </a:xfrm>
              <a:custGeom>
                <a:avLst/>
                <a:gdLst>
                  <a:gd name="T0" fmla="*/ 0 w 357"/>
                  <a:gd name="T1" fmla="*/ 1 h 498"/>
                  <a:gd name="T2" fmla="*/ 0 w 357"/>
                  <a:gd name="T3" fmla="*/ 1 h 498"/>
                  <a:gd name="T4" fmla="*/ 0 w 357"/>
                  <a:gd name="T5" fmla="*/ 1 h 498"/>
                  <a:gd name="T6" fmla="*/ 0 w 357"/>
                  <a:gd name="T7" fmla="*/ 1 h 498"/>
                  <a:gd name="T8" fmla="*/ 0 w 357"/>
                  <a:gd name="T9" fmla="*/ 1 h 498"/>
                  <a:gd name="T10" fmla="*/ 0 w 357"/>
                  <a:gd name="T11" fmla="*/ 1 h 498"/>
                  <a:gd name="T12" fmla="*/ 0 w 357"/>
                  <a:gd name="T13" fmla="*/ 1 h 498"/>
                  <a:gd name="T14" fmla="*/ 0 w 357"/>
                  <a:gd name="T15" fmla="*/ 1 h 498"/>
                  <a:gd name="T16" fmla="*/ 0 w 357"/>
                  <a:gd name="T17" fmla="*/ 1 h 498"/>
                  <a:gd name="T18" fmla="*/ 0 w 357"/>
                  <a:gd name="T19" fmla="*/ 1 h 498"/>
                  <a:gd name="T20" fmla="*/ 0 w 357"/>
                  <a:gd name="T21" fmla="*/ 1 h 498"/>
                  <a:gd name="T22" fmla="*/ 0 w 357"/>
                  <a:gd name="T23" fmla="*/ 1 h 498"/>
                  <a:gd name="T24" fmla="*/ 0 w 357"/>
                  <a:gd name="T25" fmla="*/ 1 h 498"/>
                  <a:gd name="T26" fmla="*/ 0 w 357"/>
                  <a:gd name="T27" fmla="*/ 1 h 498"/>
                  <a:gd name="T28" fmla="*/ 0 w 357"/>
                  <a:gd name="T29" fmla="*/ 1 h 498"/>
                  <a:gd name="T30" fmla="*/ 0 w 357"/>
                  <a:gd name="T31" fmla="*/ 1 h 498"/>
                  <a:gd name="T32" fmla="*/ 0 w 357"/>
                  <a:gd name="T33" fmla="*/ 1 h 498"/>
                  <a:gd name="T34" fmla="*/ 0 w 357"/>
                  <a:gd name="T35" fmla="*/ 1 h 498"/>
                  <a:gd name="T36" fmla="*/ 0 w 357"/>
                  <a:gd name="T37" fmla="*/ 1 h 498"/>
                  <a:gd name="T38" fmla="*/ 0 w 357"/>
                  <a:gd name="T39" fmla="*/ 1 h 498"/>
                  <a:gd name="T40" fmla="*/ 0 w 357"/>
                  <a:gd name="T41" fmla="*/ 1 h 498"/>
                  <a:gd name="T42" fmla="*/ 0 w 357"/>
                  <a:gd name="T43" fmla="*/ 1 h 498"/>
                  <a:gd name="T44" fmla="*/ 0 w 357"/>
                  <a:gd name="T45" fmla="*/ 1 h 498"/>
                  <a:gd name="T46" fmla="*/ 0 w 357"/>
                  <a:gd name="T47" fmla="*/ 1 h 498"/>
                  <a:gd name="T48" fmla="*/ 0 w 357"/>
                  <a:gd name="T49" fmla="*/ 1 h 498"/>
                  <a:gd name="T50" fmla="*/ 0 w 357"/>
                  <a:gd name="T51" fmla="*/ 1 h 498"/>
                  <a:gd name="T52" fmla="*/ 0 w 357"/>
                  <a:gd name="T53" fmla="*/ 1 h 498"/>
                  <a:gd name="T54" fmla="*/ 0 w 357"/>
                  <a:gd name="T55" fmla="*/ 1 h 498"/>
                  <a:gd name="T56" fmla="*/ 0 w 357"/>
                  <a:gd name="T57" fmla="*/ 1 h 498"/>
                  <a:gd name="T58" fmla="*/ 0 w 357"/>
                  <a:gd name="T59" fmla="*/ 1 h 498"/>
                  <a:gd name="T60" fmla="*/ 0 w 357"/>
                  <a:gd name="T61" fmla="*/ 1 h 498"/>
                  <a:gd name="T62" fmla="*/ 0 w 357"/>
                  <a:gd name="T63" fmla="*/ 1 h 498"/>
                  <a:gd name="T64" fmla="*/ 0 w 357"/>
                  <a:gd name="T65" fmla="*/ 1 h 498"/>
                  <a:gd name="T66" fmla="*/ 0 w 357"/>
                  <a:gd name="T67" fmla="*/ 1 h 498"/>
                  <a:gd name="T68" fmla="*/ 0 w 357"/>
                  <a:gd name="T69" fmla="*/ 1 h 498"/>
                  <a:gd name="T70" fmla="*/ 0 w 357"/>
                  <a:gd name="T71" fmla="*/ 1 h 498"/>
                  <a:gd name="T72" fmla="*/ 0 w 357"/>
                  <a:gd name="T73" fmla="*/ 1 h 498"/>
                  <a:gd name="T74" fmla="*/ 0 w 357"/>
                  <a:gd name="T75" fmla="*/ 1 h 498"/>
                  <a:gd name="T76" fmla="*/ 0 w 357"/>
                  <a:gd name="T77" fmla="*/ 1 h 498"/>
                  <a:gd name="T78" fmla="*/ 0 w 357"/>
                  <a:gd name="T79" fmla="*/ 1 h 498"/>
                  <a:gd name="T80" fmla="*/ 0 w 357"/>
                  <a:gd name="T81" fmla="*/ 1 h 498"/>
                  <a:gd name="T82" fmla="*/ 0 w 357"/>
                  <a:gd name="T83" fmla="*/ 1 h 49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7"/>
                  <a:gd name="T127" fmla="*/ 0 h 498"/>
                  <a:gd name="T128" fmla="*/ 357 w 357"/>
                  <a:gd name="T129" fmla="*/ 498 h 49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7" h="498">
                    <a:moveTo>
                      <a:pt x="0" y="0"/>
                    </a:moveTo>
                    <a:lnTo>
                      <a:pt x="5" y="3"/>
                    </a:lnTo>
                    <a:lnTo>
                      <a:pt x="7" y="6"/>
                    </a:lnTo>
                    <a:lnTo>
                      <a:pt x="9" y="9"/>
                    </a:lnTo>
                    <a:lnTo>
                      <a:pt x="12" y="15"/>
                    </a:lnTo>
                    <a:lnTo>
                      <a:pt x="14" y="18"/>
                    </a:lnTo>
                    <a:lnTo>
                      <a:pt x="16" y="20"/>
                    </a:lnTo>
                    <a:lnTo>
                      <a:pt x="20" y="23"/>
                    </a:lnTo>
                    <a:lnTo>
                      <a:pt x="23" y="28"/>
                    </a:lnTo>
                    <a:lnTo>
                      <a:pt x="27" y="30"/>
                    </a:lnTo>
                    <a:lnTo>
                      <a:pt x="29" y="35"/>
                    </a:lnTo>
                    <a:lnTo>
                      <a:pt x="32" y="38"/>
                    </a:lnTo>
                    <a:lnTo>
                      <a:pt x="34" y="41"/>
                    </a:lnTo>
                    <a:lnTo>
                      <a:pt x="36" y="43"/>
                    </a:lnTo>
                    <a:lnTo>
                      <a:pt x="40" y="48"/>
                    </a:lnTo>
                    <a:lnTo>
                      <a:pt x="43" y="51"/>
                    </a:lnTo>
                    <a:lnTo>
                      <a:pt x="45" y="55"/>
                    </a:lnTo>
                    <a:lnTo>
                      <a:pt x="48" y="59"/>
                    </a:lnTo>
                    <a:lnTo>
                      <a:pt x="52" y="62"/>
                    </a:lnTo>
                    <a:lnTo>
                      <a:pt x="54" y="65"/>
                    </a:lnTo>
                    <a:lnTo>
                      <a:pt x="56" y="68"/>
                    </a:lnTo>
                    <a:lnTo>
                      <a:pt x="61" y="72"/>
                    </a:lnTo>
                    <a:lnTo>
                      <a:pt x="63" y="76"/>
                    </a:lnTo>
                    <a:lnTo>
                      <a:pt x="65" y="79"/>
                    </a:lnTo>
                    <a:lnTo>
                      <a:pt x="68" y="83"/>
                    </a:lnTo>
                    <a:lnTo>
                      <a:pt x="70" y="86"/>
                    </a:lnTo>
                    <a:lnTo>
                      <a:pt x="74" y="89"/>
                    </a:lnTo>
                    <a:lnTo>
                      <a:pt x="76" y="93"/>
                    </a:lnTo>
                    <a:lnTo>
                      <a:pt x="81" y="98"/>
                    </a:lnTo>
                    <a:lnTo>
                      <a:pt x="83" y="101"/>
                    </a:lnTo>
                    <a:lnTo>
                      <a:pt x="84" y="105"/>
                    </a:lnTo>
                    <a:lnTo>
                      <a:pt x="88" y="108"/>
                    </a:lnTo>
                    <a:lnTo>
                      <a:pt x="90" y="112"/>
                    </a:lnTo>
                    <a:lnTo>
                      <a:pt x="92" y="116"/>
                    </a:lnTo>
                    <a:lnTo>
                      <a:pt x="96" y="119"/>
                    </a:lnTo>
                    <a:lnTo>
                      <a:pt x="101" y="123"/>
                    </a:lnTo>
                    <a:lnTo>
                      <a:pt x="102" y="126"/>
                    </a:lnTo>
                    <a:lnTo>
                      <a:pt x="104" y="131"/>
                    </a:lnTo>
                    <a:lnTo>
                      <a:pt x="108" y="135"/>
                    </a:lnTo>
                    <a:lnTo>
                      <a:pt x="110" y="138"/>
                    </a:lnTo>
                    <a:lnTo>
                      <a:pt x="112" y="142"/>
                    </a:lnTo>
                    <a:lnTo>
                      <a:pt x="116" y="145"/>
                    </a:lnTo>
                    <a:lnTo>
                      <a:pt x="118" y="151"/>
                    </a:lnTo>
                    <a:lnTo>
                      <a:pt x="122" y="154"/>
                    </a:lnTo>
                    <a:lnTo>
                      <a:pt x="124" y="158"/>
                    </a:lnTo>
                    <a:lnTo>
                      <a:pt x="128" y="161"/>
                    </a:lnTo>
                    <a:lnTo>
                      <a:pt x="130" y="164"/>
                    </a:lnTo>
                    <a:lnTo>
                      <a:pt x="132" y="169"/>
                    </a:lnTo>
                    <a:lnTo>
                      <a:pt x="136" y="172"/>
                    </a:lnTo>
                    <a:lnTo>
                      <a:pt x="137" y="176"/>
                    </a:lnTo>
                    <a:lnTo>
                      <a:pt x="140" y="179"/>
                    </a:lnTo>
                    <a:lnTo>
                      <a:pt x="144" y="184"/>
                    </a:lnTo>
                    <a:lnTo>
                      <a:pt x="148" y="189"/>
                    </a:lnTo>
                    <a:lnTo>
                      <a:pt x="150" y="192"/>
                    </a:lnTo>
                    <a:lnTo>
                      <a:pt x="152" y="195"/>
                    </a:lnTo>
                    <a:lnTo>
                      <a:pt x="155" y="199"/>
                    </a:lnTo>
                    <a:lnTo>
                      <a:pt x="157" y="204"/>
                    </a:lnTo>
                    <a:lnTo>
                      <a:pt x="160" y="208"/>
                    </a:lnTo>
                    <a:lnTo>
                      <a:pt x="164" y="212"/>
                    </a:lnTo>
                    <a:lnTo>
                      <a:pt x="166" y="215"/>
                    </a:lnTo>
                    <a:lnTo>
                      <a:pt x="170" y="219"/>
                    </a:lnTo>
                    <a:lnTo>
                      <a:pt x="172" y="222"/>
                    </a:lnTo>
                    <a:lnTo>
                      <a:pt x="175" y="228"/>
                    </a:lnTo>
                    <a:lnTo>
                      <a:pt x="178" y="232"/>
                    </a:lnTo>
                    <a:lnTo>
                      <a:pt x="180" y="235"/>
                    </a:lnTo>
                    <a:lnTo>
                      <a:pt x="184" y="238"/>
                    </a:lnTo>
                    <a:lnTo>
                      <a:pt x="186" y="244"/>
                    </a:lnTo>
                    <a:lnTo>
                      <a:pt x="188" y="248"/>
                    </a:lnTo>
                    <a:lnTo>
                      <a:pt x="191" y="251"/>
                    </a:lnTo>
                    <a:lnTo>
                      <a:pt x="195" y="255"/>
                    </a:lnTo>
                    <a:lnTo>
                      <a:pt x="198" y="259"/>
                    </a:lnTo>
                    <a:lnTo>
                      <a:pt x="200" y="264"/>
                    </a:lnTo>
                    <a:lnTo>
                      <a:pt x="204" y="268"/>
                    </a:lnTo>
                    <a:lnTo>
                      <a:pt x="206" y="272"/>
                    </a:lnTo>
                    <a:lnTo>
                      <a:pt x="208" y="275"/>
                    </a:lnTo>
                    <a:lnTo>
                      <a:pt x="211" y="279"/>
                    </a:lnTo>
                    <a:lnTo>
                      <a:pt x="213" y="284"/>
                    </a:lnTo>
                    <a:lnTo>
                      <a:pt x="218" y="288"/>
                    </a:lnTo>
                    <a:lnTo>
                      <a:pt x="220" y="292"/>
                    </a:lnTo>
                    <a:lnTo>
                      <a:pt x="224" y="295"/>
                    </a:lnTo>
                    <a:lnTo>
                      <a:pt x="226" y="301"/>
                    </a:lnTo>
                    <a:lnTo>
                      <a:pt x="227" y="304"/>
                    </a:lnTo>
                    <a:lnTo>
                      <a:pt x="231" y="308"/>
                    </a:lnTo>
                    <a:lnTo>
                      <a:pt x="233" y="312"/>
                    </a:lnTo>
                    <a:lnTo>
                      <a:pt x="235" y="317"/>
                    </a:lnTo>
                    <a:lnTo>
                      <a:pt x="240" y="321"/>
                    </a:lnTo>
                    <a:lnTo>
                      <a:pt x="242" y="325"/>
                    </a:lnTo>
                    <a:lnTo>
                      <a:pt x="245" y="328"/>
                    </a:lnTo>
                    <a:lnTo>
                      <a:pt x="247" y="332"/>
                    </a:lnTo>
                    <a:lnTo>
                      <a:pt x="251" y="337"/>
                    </a:lnTo>
                    <a:lnTo>
                      <a:pt x="253" y="342"/>
                    </a:lnTo>
                    <a:lnTo>
                      <a:pt x="256" y="345"/>
                    </a:lnTo>
                    <a:lnTo>
                      <a:pt x="260" y="349"/>
                    </a:lnTo>
                    <a:lnTo>
                      <a:pt x="262" y="354"/>
                    </a:lnTo>
                    <a:lnTo>
                      <a:pt x="265" y="358"/>
                    </a:lnTo>
                    <a:lnTo>
                      <a:pt x="267" y="362"/>
                    </a:lnTo>
                    <a:lnTo>
                      <a:pt x="269" y="367"/>
                    </a:lnTo>
                    <a:lnTo>
                      <a:pt x="273" y="370"/>
                    </a:lnTo>
                    <a:lnTo>
                      <a:pt x="276" y="374"/>
                    </a:lnTo>
                    <a:lnTo>
                      <a:pt x="280" y="380"/>
                    </a:lnTo>
                    <a:lnTo>
                      <a:pt x="282" y="384"/>
                    </a:lnTo>
                    <a:lnTo>
                      <a:pt x="283" y="387"/>
                    </a:lnTo>
                    <a:lnTo>
                      <a:pt x="287" y="391"/>
                    </a:lnTo>
                    <a:lnTo>
                      <a:pt x="289" y="397"/>
                    </a:lnTo>
                    <a:lnTo>
                      <a:pt x="293" y="400"/>
                    </a:lnTo>
                    <a:lnTo>
                      <a:pt x="296" y="404"/>
                    </a:lnTo>
                    <a:lnTo>
                      <a:pt x="300" y="408"/>
                    </a:lnTo>
                    <a:lnTo>
                      <a:pt x="301" y="411"/>
                    </a:lnTo>
                    <a:lnTo>
                      <a:pt x="303" y="417"/>
                    </a:lnTo>
                    <a:lnTo>
                      <a:pt x="307" y="421"/>
                    </a:lnTo>
                    <a:lnTo>
                      <a:pt x="309" y="425"/>
                    </a:lnTo>
                    <a:lnTo>
                      <a:pt x="311" y="430"/>
                    </a:lnTo>
                    <a:lnTo>
                      <a:pt x="316" y="434"/>
                    </a:lnTo>
                    <a:lnTo>
                      <a:pt x="319" y="438"/>
                    </a:lnTo>
                    <a:lnTo>
                      <a:pt x="321" y="442"/>
                    </a:lnTo>
                    <a:lnTo>
                      <a:pt x="323" y="445"/>
                    </a:lnTo>
                    <a:lnTo>
                      <a:pt x="327" y="450"/>
                    </a:lnTo>
                    <a:lnTo>
                      <a:pt x="329" y="455"/>
                    </a:lnTo>
                    <a:lnTo>
                      <a:pt x="331" y="460"/>
                    </a:lnTo>
                    <a:lnTo>
                      <a:pt x="336" y="464"/>
                    </a:lnTo>
                    <a:lnTo>
                      <a:pt x="337" y="467"/>
                    </a:lnTo>
                    <a:lnTo>
                      <a:pt x="341" y="473"/>
                    </a:lnTo>
                    <a:lnTo>
                      <a:pt x="343" y="477"/>
                    </a:lnTo>
                    <a:lnTo>
                      <a:pt x="347" y="480"/>
                    </a:lnTo>
                    <a:lnTo>
                      <a:pt x="349" y="484"/>
                    </a:lnTo>
                    <a:lnTo>
                      <a:pt x="351" y="488"/>
                    </a:lnTo>
                    <a:lnTo>
                      <a:pt x="355" y="494"/>
                    </a:lnTo>
                    <a:lnTo>
                      <a:pt x="357" y="49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1" name="Freeform 45"/>
              <p:cNvSpPr>
                <a:spLocks/>
              </p:cNvSpPr>
              <p:nvPr/>
            </p:nvSpPr>
            <p:spPr bwMode="auto">
              <a:xfrm>
                <a:off x="3505" y="1941"/>
                <a:ext cx="179" cy="267"/>
              </a:xfrm>
              <a:custGeom>
                <a:avLst/>
                <a:gdLst>
                  <a:gd name="T0" fmla="*/ 1 w 357"/>
                  <a:gd name="T1" fmla="*/ 0 h 535"/>
                  <a:gd name="T2" fmla="*/ 1 w 357"/>
                  <a:gd name="T3" fmla="*/ 0 h 535"/>
                  <a:gd name="T4" fmla="*/ 1 w 357"/>
                  <a:gd name="T5" fmla="*/ 0 h 535"/>
                  <a:gd name="T6" fmla="*/ 1 w 357"/>
                  <a:gd name="T7" fmla="*/ 0 h 535"/>
                  <a:gd name="T8" fmla="*/ 1 w 357"/>
                  <a:gd name="T9" fmla="*/ 0 h 535"/>
                  <a:gd name="T10" fmla="*/ 1 w 357"/>
                  <a:gd name="T11" fmla="*/ 0 h 535"/>
                  <a:gd name="T12" fmla="*/ 1 w 357"/>
                  <a:gd name="T13" fmla="*/ 0 h 535"/>
                  <a:gd name="T14" fmla="*/ 1 w 357"/>
                  <a:gd name="T15" fmla="*/ 0 h 535"/>
                  <a:gd name="T16" fmla="*/ 1 w 357"/>
                  <a:gd name="T17" fmla="*/ 0 h 535"/>
                  <a:gd name="T18" fmla="*/ 1 w 357"/>
                  <a:gd name="T19" fmla="*/ 0 h 535"/>
                  <a:gd name="T20" fmla="*/ 1 w 357"/>
                  <a:gd name="T21" fmla="*/ 0 h 535"/>
                  <a:gd name="T22" fmla="*/ 1 w 357"/>
                  <a:gd name="T23" fmla="*/ 0 h 535"/>
                  <a:gd name="T24" fmla="*/ 1 w 357"/>
                  <a:gd name="T25" fmla="*/ 0 h 535"/>
                  <a:gd name="T26" fmla="*/ 1 w 357"/>
                  <a:gd name="T27" fmla="*/ 0 h 535"/>
                  <a:gd name="T28" fmla="*/ 1 w 357"/>
                  <a:gd name="T29" fmla="*/ 0 h 535"/>
                  <a:gd name="T30" fmla="*/ 1 w 357"/>
                  <a:gd name="T31" fmla="*/ 0 h 535"/>
                  <a:gd name="T32" fmla="*/ 1 w 357"/>
                  <a:gd name="T33" fmla="*/ 0 h 535"/>
                  <a:gd name="T34" fmla="*/ 1 w 357"/>
                  <a:gd name="T35" fmla="*/ 0 h 535"/>
                  <a:gd name="T36" fmla="*/ 1 w 357"/>
                  <a:gd name="T37" fmla="*/ 0 h 535"/>
                  <a:gd name="T38" fmla="*/ 1 w 357"/>
                  <a:gd name="T39" fmla="*/ 0 h 535"/>
                  <a:gd name="T40" fmla="*/ 1 w 357"/>
                  <a:gd name="T41" fmla="*/ 0 h 535"/>
                  <a:gd name="T42" fmla="*/ 1 w 357"/>
                  <a:gd name="T43" fmla="*/ 0 h 535"/>
                  <a:gd name="T44" fmla="*/ 1 w 357"/>
                  <a:gd name="T45" fmla="*/ 0 h 535"/>
                  <a:gd name="T46" fmla="*/ 1 w 357"/>
                  <a:gd name="T47" fmla="*/ 0 h 535"/>
                  <a:gd name="T48" fmla="*/ 1 w 357"/>
                  <a:gd name="T49" fmla="*/ 0 h 535"/>
                  <a:gd name="T50" fmla="*/ 1 w 357"/>
                  <a:gd name="T51" fmla="*/ 0 h 535"/>
                  <a:gd name="T52" fmla="*/ 1 w 357"/>
                  <a:gd name="T53" fmla="*/ 0 h 535"/>
                  <a:gd name="T54" fmla="*/ 1 w 357"/>
                  <a:gd name="T55" fmla="*/ 0 h 535"/>
                  <a:gd name="T56" fmla="*/ 1 w 357"/>
                  <a:gd name="T57" fmla="*/ 0 h 535"/>
                  <a:gd name="T58" fmla="*/ 1 w 357"/>
                  <a:gd name="T59" fmla="*/ 0 h 535"/>
                  <a:gd name="T60" fmla="*/ 1 w 357"/>
                  <a:gd name="T61" fmla="*/ 0 h 535"/>
                  <a:gd name="T62" fmla="*/ 1 w 357"/>
                  <a:gd name="T63" fmla="*/ 0 h 535"/>
                  <a:gd name="T64" fmla="*/ 1 w 357"/>
                  <a:gd name="T65" fmla="*/ 0 h 535"/>
                  <a:gd name="T66" fmla="*/ 1 w 357"/>
                  <a:gd name="T67" fmla="*/ 0 h 535"/>
                  <a:gd name="T68" fmla="*/ 1 w 357"/>
                  <a:gd name="T69" fmla="*/ 0 h 535"/>
                  <a:gd name="T70" fmla="*/ 1 w 357"/>
                  <a:gd name="T71" fmla="*/ 0 h 535"/>
                  <a:gd name="T72" fmla="*/ 1 w 357"/>
                  <a:gd name="T73" fmla="*/ 0 h 535"/>
                  <a:gd name="T74" fmla="*/ 1 w 357"/>
                  <a:gd name="T75" fmla="*/ 0 h 535"/>
                  <a:gd name="T76" fmla="*/ 1 w 357"/>
                  <a:gd name="T77" fmla="*/ 0 h 535"/>
                  <a:gd name="T78" fmla="*/ 1 w 357"/>
                  <a:gd name="T79" fmla="*/ 0 h 535"/>
                  <a:gd name="T80" fmla="*/ 1 w 357"/>
                  <a:gd name="T81" fmla="*/ 0 h 535"/>
                  <a:gd name="T82" fmla="*/ 1 w 357"/>
                  <a:gd name="T83" fmla="*/ 0 h 53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7"/>
                  <a:gd name="T127" fmla="*/ 0 h 535"/>
                  <a:gd name="T128" fmla="*/ 357 w 357"/>
                  <a:gd name="T129" fmla="*/ 535 h 53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7" h="535">
                    <a:moveTo>
                      <a:pt x="0" y="0"/>
                    </a:moveTo>
                    <a:lnTo>
                      <a:pt x="4" y="3"/>
                    </a:lnTo>
                    <a:lnTo>
                      <a:pt x="6" y="7"/>
                    </a:lnTo>
                    <a:lnTo>
                      <a:pt x="8" y="13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8" y="25"/>
                    </a:lnTo>
                    <a:lnTo>
                      <a:pt x="20" y="29"/>
                    </a:lnTo>
                    <a:lnTo>
                      <a:pt x="22" y="35"/>
                    </a:lnTo>
                    <a:lnTo>
                      <a:pt x="26" y="37"/>
                    </a:lnTo>
                    <a:lnTo>
                      <a:pt x="28" y="42"/>
                    </a:lnTo>
                    <a:lnTo>
                      <a:pt x="32" y="46"/>
                    </a:lnTo>
                    <a:lnTo>
                      <a:pt x="33" y="50"/>
                    </a:lnTo>
                    <a:lnTo>
                      <a:pt x="38" y="55"/>
                    </a:lnTo>
                    <a:lnTo>
                      <a:pt x="40" y="59"/>
                    </a:lnTo>
                    <a:lnTo>
                      <a:pt x="42" y="63"/>
                    </a:lnTo>
                    <a:lnTo>
                      <a:pt x="46" y="67"/>
                    </a:lnTo>
                    <a:lnTo>
                      <a:pt x="48" y="72"/>
                    </a:lnTo>
                    <a:lnTo>
                      <a:pt x="50" y="76"/>
                    </a:lnTo>
                    <a:lnTo>
                      <a:pt x="53" y="80"/>
                    </a:lnTo>
                    <a:lnTo>
                      <a:pt x="56" y="85"/>
                    </a:lnTo>
                    <a:lnTo>
                      <a:pt x="60" y="90"/>
                    </a:lnTo>
                    <a:lnTo>
                      <a:pt x="62" y="93"/>
                    </a:lnTo>
                    <a:lnTo>
                      <a:pt x="66" y="98"/>
                    </a:lnTo>
                    <a:lnTo>
                      <a:pt x="68" y="102"/>
                    </a:lnTo>
                    <a:lnTo>
                      <a:pt x="69" y="105"/>
                    </a:lnTo>
                    <a:lnTo>
                      <a:pt x="73" y="112"/>
                    </a:lnTo>
                    <a:lnTo>
                      <a:pt x="76" y="115"/>
                    </a:lnTo>
                    <a:lnTo>
                      <a:pt x="78" y="119"/>
                    </a:lnTo>
                    <a:lnTo>
                      <a:pt x="82" y="123"/>
                    </a:lnTo>
                    <a:lnTo>
                      <a:pt x="86" y="128"/>
                    </a:lnTo>
                    <a:lnTo>
                      <a:pt x="87" y="132"/>
                    </a:lnTo>
                    <a:lnTo>
                      <a:pt x="89" y="136"/>
                    </a:lnTo>
                    <a:lnTo>
                      <a:pt x="94" y="140"/>
                    </a:lnTo>
                    <a:lnTo>
                      <a:pt x="96" y="146"/>
                    </a:lnTo>
                    <a:lnTo>
                      <a:pt x="98" y="149"/>
                    </a:lnTo>
                    <a:lnTo>
                      <a:pt x="102" y="153"/>
                    </a:lnTo>
                    <a:lnTo>
                      <a:pt x="104" y="158"/>
                    </a:lnTo>
                    <a:lnTo>
                      <a:pt x="107" y="160"/>
                    </a:lnTo>
                    <a:lnTo>
                      <a:pt x="109" y="166"/>
                    </a:lnTo>
                    <a:lnTo>
                      <a:pt x="114" y="170"/>
                    </a:lnTo>
                    <a:lnTo>
                      <a:pt x="116" y="175"/>
                    </a:lnTo>
                    <a:lnTo>
                      <a:pt x="118" y="179"/>
                    </a:lnTo>
                    <a:lnTo>
                      <a:pt x="122" y="183"/>
                    </a:lnTo>
                    <a:lnTo>
                      <a:pt x="123" y="188"/>
                    </a:lnTo>
                    <a:lnTo>
                      <a:pt x="125" y="192"/>
                    </a:lnTo>
                    <a:lnTo>
                      <a:pt x="129" y="196"/>
                    </a:lnTo>
                    <a:lnTo>
                      <a:pt x="131" y="201"/>
                    </a:lnTo>
                    <a:lnTo>
                      <a:pt x="136" y="205"/>
                    </a:lnTo>
                    <a:lnTo>
                      <a:pt x="138" y="209"/>
                    </a:lnTo>
                    <a:lnTo>
                      <a:pt x="141" y="213"/>
                    </a:lnTo>
                    <a:lnTo>
                      <a:pt x="143" y="216"/>
                    </a:lnTo>
                    <a:lnTo>
                      <a:pt x="145" y="222"/>
                    </a:lnTo>
                    <a:lnTo>
                      <a:pt x="149" y="226"/>
                    </a:lnTo>
                    <a:lnTo>
                      <a:pt x="151" y="231"/>
                    </a:lnTo>
                    <a:lnTo>
                      <a:pt x="156" y="235"/>
                    </a:lnTo>
                    <a:lnTo>
                      <a:pt x="158" y="238"/>
                    </a:lnTo>
                    <a:lnTo>
                      <a:pt x="161" y="243"/>
                    </a:lnTo>
                    <a:lnTo>
                      <a:pt x="163" y="248"/>
                    </a:lnTo>
                    <a:lnTo>
                      <a:pt x="165" y="252"/>
                    </a:lnTo>
                    <a:lnTo>
                      <a:pt x="169" y="255"/>
                    </a:lnTo>
                    <a:lnTo>
                      <a:pt x="172" y="261"/>
                    </a:lnTo>
                    <a:lnTo>
                      <a:pt x="174" y="265"/>
                    </a:lnTo>
                    <a:lnTo>
                      <a:pt x="177" y="269"/>
                    </a:lnTo>
                    <a:lnTo>
                      <a:pt x="181" y="272"/>
                    </a:lnTo>
                    <a:lnTo>
                      <a:pt x="183" y="276"/>
                    </a:lnTo>
                    <a:lnTo>
                      <a:pt x="185" y="282"/>
                    </a:lnTo>
                    <a:lnTo>
                      <a:pt x="189" y="285"/>
                    </a:lnTo>
                    <a:lnTo>
                      <a:pt x="192" y="289"/>
                    </a:lnTo>
                    <a:lnTo>
                      <a:pt x="194" y="293"/>
                    </a:lnTo>
                    <a:lnTo>
                      <a:pt x="197" y="299"/>
                    </a:lnTo>
                    <a:lnTo>
                      <a:pt x="199" y="304"/>
                    </a:lnTo>
                    <a:lnTo>
                      <a:pt x="203" y="306"/>
                    </a:lnTo>
                    <a:lnTo>
                      <a:pt x="205" y="311"/>
                    </a:lnTo>
                    <a:lnTo>
                      <a:pt x="209" y="315"/>
                    </a:lnTo>
                    <a:lnTo>
                      <a:pt x="212" y="319"/>
                    </a:lnTo>
                    <a:lnTo>
                      <a:pt x="213" y="324"/>
                    </a:lnTo>
                    <a:lnTo>
                      <a:pt x="217" y="328"/>
                    </a:lnTo>
                    <a:lnTo>
                      <a:pt x="219" y="331"/>
                    </a:lnTo>
                    <a:lnTo>
                      <a:pt x="221" y="336"/>
                    </a:lnTo>
                    <a:lnTo>
                      <a:pt x="225" y="341"/>
                    </a:lnTo>
                    <a:lnTo>
                      <a:pt x="227" y="345"/>
                    </a:lnTo>
                    <a:lnTo>
                      <a:pt x="231" y="348"/>
                    </a:lnTo>
                    <a:lnTo>
                      <a:pt x="233" y="352"/>
                    </a:lnTo>
                    <a:lnTo>
                      <a:pt x="237" y="358"/>
                    </a:lnTo>
                    <a:lnTo>
                      <a:pt x="239" y="362"/>
                    </a:lnTo>
                    <a:lnTo>
                      <a:pt x="241" y="365"/>
                    </a:lnTo>
                    <a:lnTo>
                      <a:pt x="245" y="369"/>
                    </a:lnTo>
                    <a:lnTo>
                      <a:pt x="247" y="375"/>
                    </a:lnTo>
                    <a:lnTo>
                      <a:pt x="251" y="378"/>
                    </a:lnTo>
                    <a:lnTo>
                      <a:pt x="253" y="382"/>
                    </a:lnTo>
                    <a:lnTo>
                      <a:pt x="255" y="386"/>
                    </a:lnTo>
                    <a:lnTo>
                      <a:pt x="259" y="389"/>
                    </a:lnTo>
                    <a:lnTo>
                      <a:pt x="261" y="395"/>
                    </a:lnTo>
                    <a:lnTo>
                      <a:pt x="265" y="399"/>
                    </a:lnTo>
                    <a:lnTo>
                      <a:pt x="266" y="402"/>
                    </a:lnTo>
                    <a:lnTo>
                      <a:pt x="268" y="407"/>
                    </a:lnTo>
                    <a:lnTo>
                      <a:pt x="273" y="412"/>
                    </a:lnTo>
                    <a:lnTo>
                      <a:pt x="275" y="415"/>
                    </a:lnTo>
                    <a:lnTo>
                      <a:pt x="279" y="419"/>
                    </a:lnTo>
                    <a:lnTo>
                      <a:pt x="281" y="424"/>
                    </a:lnTo>
                    <a:lnTo>
                      <a:pt x="284" y="428"/>
                    </a:lnTo>
                    <a:lnTo>
                      <a:pt x="286" y="434"/>
                    </a:lnTo>
                    <a:lnTo>
                      <a:pt x="289" y="437"/>
                    </a:lnTo>
                    <a:lnTo>
                      <a:pt x="293" y="441"/>
                    </a:lnTo>
                    <a:lnTo>
                      <a:pt x="295" y="445"/>
                    </a:lnTo>
                    <a:lnTo>
                      <a:pt x="297" y="448"/>
                    </a:lnTo>
                    <a:lnTo>
                      <a:pt x="301" y="454"/>
                    </a:lnTo>
                    <a:lnTo>
                      <a:pt x="302" y="458"/>
                    </a:lnTo>
                    <a:lnTo>
                      <a:pt x="306" y="461"/>
                    </a:lnTo>
                    <a:lnTo>
                      <a:pt x="309" y="465"/>
                    </a:lnTo>
                    <a:lnTo>
                      <a:pt x="313" y="469"/>
                    </a:lnTo>
                    <a:lnTo>
                      <a:pt x="315" y="474"/>
                    </a:lnTo>
                    <a:lnTo>
                      <a:pt x="317" y="478"/>
                    </a:lnTo>
                    <a:lnTo>
                      <a:pt x="320" y="481"/>
                    </a:lnTo>
                    <a:lnTo>
                      <a:pt x="322" y="485"/>
                    </a:lnTo>
                    <a:lnTo>
                      <a:pt x="324" y="491"/>
                    </a:lnTo>
                    <a:lnTo>
                      <a:pt x="329" y="494"/>
                    </a:lnTo>
                    <a:lnTo>
                      <a:pt x="333" y="498"/>
                    </a:lnTo>
                    <a:lnTo>
                      <a:pt x="335" y="501"/>
                    </a:lnTo>
                    <a:lnTo>
                      <a:pt x="337" y="505"/>
                    </a:lnTo>
                    <a:lnTo>
                      <a:pt x="340" y="511"/>
                    </a:lnTo>
                    <a:lnTo>
                      <a:pt x="342" y="514"/>
                    </a:lnTo>
                    <a:lnTo>
                      <a:pt x="346" y="518"/>
                    </a:lnTo>
                    <a:lnTo>
                      <a:pt x="349" y="522"/>
                    </a:lnTo>
                    <a:lnTo>
                      <a:pt x="351" y="527"/>
                    </a:lnTo>
                    <a:lnTo>
                      <a:pt x="355" y="531"/>
                    </a:lnTo>
                    <a:lnTo>
                      <a:pt x="357" y="535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2" name="Freeform 46"/>
              <p:cNvSpPr>
                <a:spLocks/>
              </p:cNvSpPr>
              <p:nvPr/>
            </p:nvSpPr>
            <p:spPr bwMode="auto">
              <a:xfrm>
                <a:off x="3684" y="2208"/>
                <a:ext cx="178" cy="237"/>
              </a:xfrm>
              <a:custGeom>
                <a:avLst/>
                <a:gdLst>
                  <a:gd name="T0" fmla="*/ 1 w 356"/>
                  <a:gd name="T1" fmla="*/ 1 h 474"/>
                  <a:gd name="T2" fmla="*/ 1 w 356"/>
                  <a:gd name="T3" fmla="*/ 1 h 474"/>
                  <a:gd name="T4" fmla="*/ 1 w 356"/>
                  <a:gd name="T5" fmla="*/ 1 h 474"/>
                  <a:gd name="T6" fmla="*/ 1 w 356"/>
                  <a:gd name="T7" fmla="*/ 1 h 474"/>
                  <a:gd name="T8" fmla="*/ 1 w 356"/>
                  <a:gd name="T9" fmla="*/ 1 h 474"/>
                  <a:gd name="T10" fmla="*/ 1 w 356"/>
                  <a:gd name="T11" fmla="*/ 1 h 474"/>
                  <a:gd name="T12" fmla="*/ 1 w 356"/>
                  <a:gd name="T13" fmla="*/ 1 h 474"/>
                  <a:gd name="T14" fmla="*/ 1 w 356"/>
                  <a:gd name="T15" fmla="*/ 1 h 474"/>
                  <a:gd name="T16" fmla="*/ 1 w 356"/>
                  <a:gd name="T17" fmla="*/ 1 h 474"/>
                  <a:gd name="T18" fmla="*/ 1 w 356"/>
                  <a:gd name="T19" fmla="*/ 1 h 474"/>
                  <a:gd name="T20" fmla="*/ 1 w 356"/>
                  <a:gd name="T21" fmla="*/ 1 h 474"/>
                  <a:gd name="T22" fmla="*/ 1 w 356"/>
                  <a:gd name="T23" fmla="*/ 1 h 474"/>
                  <a:gd name="T24" fmla="*/ 1 w 356"/>
                  <a:gd name="T25" fmla="*/ 1 h 474"/>
                  <a:gd name="T26" fmla="*/ 1 w 356"/>
                  <a:gd name="T27" fmla="*/ 1 h 474"/>
                  <a:gd name="T28" fmla="*/ 1 w 356"/>
                  <a:gd name="T29" fmla="*/ 1 h 474"/>
                  <a:gd name="T30" fmla="*/ 1 w 356"/>
                  <a:gd name="T31" fmla="*/ 1 h 474"/>
                  <a:gd name="T32" fmla="*/ 1 w 356"/>
                  <a:gd name="T33" fmla="*/ 1 h 474"/>
                  <a:gd name="T34" fmla="*/ 1 w 356"/>
                  <a:gd name="T35" fmla="*/ 1 h 474"/>
                  <a:gd name="T36" fmla="*/ 1 w 356"/>
                  <a:gd name="T37" fmla="*/ 1 h 474"/>
                  <a:gd name="T38" fmla="*/ 1 w 356"/>
                  <a:gd name="T39" fmla="*/ 1 h 474"/>
                  <a:gd name="T40" fmla="*/ 1 w 356"/>
                  <a:gd name="T41" fmla="*/ 1 h 474"/>
                  <a:gd name="T42" fmla="*/ 1 w 356"/>
                  <a:gd name="T43" fmla="*/ 1 h 474"/>
                  <a:gd name="T44" fmla="*/ 1 w 356"/>
                  <a:gd name="T45" fmla="*/ 1 h 474"/>
                  <a:gd name="T46" fmla="*/ 1 w 356"/>
                  <a:gd name="T47" fmla="*/ 1 h 474"/>
                  <a:gd name="T48" fmla="*/ 1 w 356"/>
                  <a:gd name="T49" fmla="*/ 1 h 474"/>
                  <a:gd name="T50" fmla="*/ 1 w 356"/>
                  <a:gd name="T51" fmla="*/ 1 h 474"/>
                  <a:gd name="T52" fmla="*/ 1 w 356"/>
                  <a:gd name="T53" fmla="*/ 1 h 474"/>
                  <a:gd name="T54" fmla="*/ 1 w 356"/>
                  <a:gd name="T55" fmla="*/ 1 h 474"/>
                  <a:gd name="T56" fmla="*/ 1 w 356"/>
                  <a:gd name="T57" fmla="*/ 1 h 474"/>
                  <a:gd name="T58" fmla="*/ 1 w 356"/>
                  <a:gd name="T59" fmla="*/ 1 h 474"/>
                  <a:gd name="T60" fmla="*/ 1 w 356"/>
                  <a:gd name="T61" fmla="*/ 1 h 474"/>
                  <a:gd name="T62" fmla="*/ 1 w 356"/>
                  <a:gd name="T63" fmla="*/ 1 h 474"/>
                  <a:gd name="T64" fmla="*/ 1 w 356"/>
                  <a:gd name="T65" fmla="*/ 1 h 474"/>
                  <a:gd name="T66" fmla="*/ 1 w 356"/>
                  <a:gd name="T67" fmla="*/ 1 h 474"/>
                  <a:gd name="T68" fmla="*/ 1 w 356"/>
                  <a:gd name="T69" fmla="*/ 1 h 474"/>
                  <a:gd name="T70" fmla="*/ 1 w 356"/>
                  <a:gd name="T71" fmla="*/ 1 h 474"/>
                  <a:gd name="T72" fmla="*/ 1 w 356"/>
                  <a:gd name="T73" fmla="*/ 1 h 474"/>
                  <a:gd name="T74" fmla="*/ 1 w 356"/>
                  <a:gd name="T75" fmla="*/ 1 h 474"/>
                  <a:gd name="T76" fmla="*/ 1 w 356"/>
                  <a:gd name="T77" fmla="*/ 1 h 474"/>
                  <a:gd name="T78" fmla="*/ 1 w 356"/>
                  <a:gd name="T79" fmla="*/ 1 h 474"/>
                  <a:gd name="T80" fmla="*/ 1 w 356"/>
                  <a:gd name="T81" fmla="*/ 1 h 474"/>
                  <a:gd name="T82" fmla="*/ 1 w 356"/>
                  <a:gd name="T83" fmla="*/ 1 h 4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474"/>
                  <a:gd name="T128" fmla="*/ 356 w 356"/>
                  <a:gd name="T129" fmla="*/ 474 h 47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474">
                    <a:moveTo>
                      <a:pt x="0" y="0"/>
                    </a:moveTo>
                    <a:lnTo>
                      <a:pt x="3" y="3"/>
                    </a:lnTo>
                    <a:lnTo>
                      <a:pt x="5" y="7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8" y="23"/>
                    </a:lnTo>
                    <a:lnTo>
                      <a:pt x="19" y="27"/>
                    </a:lnTo>
                    <a:lnTo>
                      <a:pt x="23" y="32"/>
                    </a:lnTo>
                    <a:lnTo>
                      <a:pt x="25" y="36"/>
                    </a:lnTo>
                    <a:lnTo>
                      <a:pt x="27" y="40"/>
                    </a:lnTo>
                    <a:lnTo>
                      <a:pt x="32" y="43"/>
                    </a:lnTo>
                    <a:lnTo>
                      <a:pt x="34" y="49"/>
                    </a:lnTo>
                    <a:lnTo>
                      <a:pt x="36" y="52"/>
                    </a:lnTo>
                    <a:lnTo>
                      <a:pt x="39" y="56"/>
                    </a:lnTo>
                    <a:lnTo>
                      <a:pt x="41" y="59"/>
                    </a:lnTo>
                    <a:lnTo>
                      <a:pt x="45" y="63"/>
                    </a:lnTo>
                    <a:lnTo>
                      <a:pt x="47" y="69"/>
                    </a:lnTo>
                    <a:lnTo>
                      <a:pt x="52" y="72"/>
                    </a:lnTo>
                    <a:lnTo>
                      <a:pt x="54" y="76"/>
                    </a:lnTo>
                    <a:lnTo>
                      <a:pt x="55" y="79"/>
                    </a:lnTo>
                    <a:lnTo>
                      <a:pt x="59" y="83"/>
                    </a:lnTo>
                    <a:lnTo>
                      <a:pt x="61" y="88"/>
                    </a:lnTo>
                    <a:lnTo>
                      <a:pt x="63" y="92"/>
                    </a:lnTo>
                    <a:lnTo>
                      <a:pt x="67" y="96"/>
                    </a:lnTo>
                    <a:lnTo>
                      <a:pt x="72" y="99"/>
                    </a:lnTo>
                    <a:lnTo>
                      <a:pt x="73" y="102"/>
                    </a:lnTo>
                    <a:lnTo>
                      <a:pt x="75" y="108"/>
                    </a:lnTo>
                    <a:lnTo>
                      <a:pt x="79" y="112"/>
                    </a:lnTo>
                    <a:lnTo>
                      <a:pt x="81" y="115"/>
                    </a:lnTo>
                    <a:lnTo>
                      <a:pt x="83" y="119"/>
                    </a:lnTo>
                    <a:lnTo>
                      <a:pt x="88" y="122"/>
                    </a:lnTo>
                    <a:lnTo>
                      <a:pt x="90" y="128"/>
                    </a:lnTo>
                    <a:lnTo>
                      <a:pt x="93" y="130"/>
                    </a:lnTo>
                    <a:lnTo>
                      <a:pt x="95" y="135"/>
                    </a:lnTo>
                    <a:lnTo>
                      <a:pt x="99" y="138"/>
                    </a:lnTo>
                    <a:lnTo>
                      <a:pt x="101" y="142"/>
                    </a:lnTo>
                    <a:lnTo>
                      <a:pt x="103" y="146"/>
                    </a:lnTo>
                    <a:lnTo>
                      <a:pt x="108" y="150"/>
                    </a:lnTo>
                    <a:lnTo>
                      <a:pt x="109" y="153"/>
                    </a:lnTo>
                    <a:lnTo>
                      <a:pt x="111" y="158"/>
                    </a:lnTo>
                    <a:lnTo>
                      <a:pt x="115" y="160"/>
                    </a:lnTo>
                    <a:lnTo>
                      <a:pt x="119" y="166"/>
                    </a:lnTo>
                    <a:lnTo>
                      <a:pt x="121" y="169"/>
                    </a:lnTo>
                    <a:lnTo>
                      <a:pt x="123" y="173"/>
                    </a:lnTo>
                    <a:lnTo>
                      <a:pt x="127" y="176"/>
                    </a:lnTo>
                    <a:lnTo>
                      <a:pt x="129" y="182"/>
                    </a:lnTo>
                    <a:lnTo>
                      <a:pt x="131" y="185"/>
                    </a:lnTo>
                    <a:lnTo>
                      <a:pt x="135" y="189"/>
                    </a:lnTo>
                    <a:lnTo>
                      <a:pt x="137" y="192"/>
                    </a:lnTo>
                    <a:lnTo>
                      <a:pt x="141" y="195"/>
                    </a:lnTo>
                    <a:lnTo>
                      <a:pt x="143" y="199"/>
                    </a:lnTo>
                    <a:lnTo>
                      <a:pt x="147" y="205"/>
                    </a:lnTo>
                    <a:lnTo>
                      <a:pt x="149" y="208"/>
                    </a:lnTo>
                    <a:lnTo>
                      <a:pt x="151" y="211"/>
                    </a:lnTo>
                    <a:lnTo>
                      <a:pt x="155" y="215"/>
                    </a:lnTo>
                    <a:lnTo>
                      <a:pt x="157" y="218"/>
                    </a:lnTo>
                    <a:lnTo>
                      <a:pt x="159" y="223"/>
                    </a:lnTo>
                    <a:lnTo>
                      <a:pt x="162" y="226"/>
                    </a:lnTo>
                    <a:lnTo>
                      <a:pt x="164" y="229"/>
                    </a:lnTo>
                    <a:lnTo>
                      <a:pt x="169" y="233"/>
                    </a:lnTo>
                    <a:lnTo>
                      <a:pt x="171" y="239"/>
                    </a:lnTo>
                    <a:lnTo>
                      <a:pt x="175" y="242"/>
                    </a:lnTo>
                    <a:lnTo>
                      <a:pt x="177" y="245"/>
                    </a:lnTo>
                    <a:lnTo>
                      <a:pt x="179" y="249"/>
                    </a:lnTo>
                    <a:lnTo>
                      <a:pt x="182" y="252"/>
                    </a:lnTo>
                    <a:lnTo>
                      <a:pt x="184" y="256"/>
                    </a:lnTo>
                    <a:lnTo>
                      <a:pt x="189" y="261"/>
                    </a:lnTo>
                    <a:lnTo>
                      <a:pt x="191" y="263"/>
                    </a:lnTo>
                    <a:lnTo>
                      <a:pt x="195" y="268"/>
                    </a:lnTo>
                    <a:lnTo>
                      <a:pt x="197" y="271"/>
                    </a:lnTo>
                    <a:lnTo>
                      <a:pt x="198" y="275"/>
                    </a:lnTo>
                    <a:lnTo>
                      <a:pt x="202" y="279"/>
                    </a:lnTo>
                    <a:lnTo>
                      <a:pt x="205" y="282"/>
                    </a:lnTo>
                    <a:lnTo>
                      <a:pt x="207" y="286"/>
                    </a:lnTo>
                    <a:lnTo>
                      <a:pt x="211" y="289"/>
                    </a:lnTo>
                    <a:lnTo>
                      <a:pt x="215" y="293"/>
                    </a:lnTo>
                    <a:lnTo>
                      <a:pt x="216" y="298"/>
                    </a:lnTo>
                    <a:lnTo>
                      <a:pt x="218" y="301"/>
                    </a:lnTo>
                    <a:lnTo>
                      <a:pt x="222" y="304"/>
                    </a:lnTo>
                    <a:lnTo>
                      <a:pt x="225" y="308"/>
                    </a:lnTo>
                    <a:lnTo>
                      <a:pt x="227" y="311"/>
                    </a:lnTo>
                    <a:lnTo>
                      <a:pt x="231" y="316"/>
                    </a:lnTo>
                    <a:lnTo>
                      <a:pt x="233" y="319"/>
                    </a:lnTo>
                    <a:lnTo>
                      <a:pt x="236" y="322"/>
                    </a:lnTo>
                    <a:lnTo>
                      <a:pt x="238" y="325"/>
                    </a:lnTo>
                    <a:lnTo>
                      <a:pt x="242" y="329"/>
                    </a:lnTo>
                    <a:lnTo>
                      <a:pt x="245" y="332"/>
                    </a:lnTo>
                    <a:lnTo>
                      <a:pt x="247" y="338"/>
                    </a:lnTo>
                    <a:lnTo>
                      <a:pt x="251" y="341"/>
                    </a:lnTo>
                    <a:lnTo>
                      <a:pt x="252" y="344"/>
                    </a:lnTo>
                    <a:lnTo>
                      <a:pt x="254" y="348"/>
                    </a:lnTo>
                    <a:lnTo>
                      <a:pt x="258" y="351"/>
                    </a:lnTo>
                    <a:lnTo>
                      <a:pt x="260" y="355"/>
                    </a:lnTo>
                    <a:lnTo>
                      <a:pt x="265" y="359"/>
                    </a:lnTo>
                    <a:lnTo>
                      <a:pt x="267" y="362"/>
                    </a:lnTo>
                    <a:lnTo>
                      <a:pt x="270" y="365"/>
                    </a:lnTo>
                    <a:lnTo>
                      <a:pt x="272" y="368"/>
                    </a:lnTo>
                    <a:lnTo>
                      <a:pt x="274" y="374"/>
                    </a:lnTo>
                    <a:lnTo>
                      <a:pt x="278" y="376"/>
                    </a:lnTo>
                    <a:lnTo>
                      <a:pt x="280" y="379"/>
                    </a:lnTo>
                    <a:lnTo>
                      <a:pt x="285" y="384"/>
                    </a:lnTo>
                    <a:lnTo>
                      <a:pt x="287" y="386"/>
                    </a:lnTo>
                    <a:lnTo>
                      <a:pt x="288" y="389"/>
                    </a:lnTo>
                    <a:lnTo>
                      <a:pt x="292" y="394"/>
                    </a:lnTo>
                    <a:lnTo>
                      <a:pt x="294" y="398"/>
                    </a:lnTo>
                    <a:lnTo>
                      <a:pt x="298" y="401"/>
                    </a:lnTo>
                    <a:lnTo>
                      <a:pt x="300" y="404"/>
                    </a:lnTo>
                    <a:lnTo>
                      <a:pt x="303" y="408"/>
                    </a:lnTo>
                    <a:lnTo>
                      <a:pt x="306" y="412"/>
                    </a:lnTo>
                    <a:lnTo>
                      <a:pt x="308" y="415"/>
                    </a:lnTo>
                    <a:lnTo>
                      <a:pt x="312" y="418"/>
                    </a:lnTo>
                    <a:lnTo>
                      <a:pt x="314" y="421"/>
                    </a:lnTo>
                    <a:lnTo>
                      <a:pt x="318" y="425"/>
                    </a:lnTo>
                    <a:lnTo>
                      <a:pt x="320" y="428"/>
                    </a:lnTo>
                    <a:lnTo>
                      <a:pt x="323" y="432"/>
                    </a:lnTo>
                    <a:lnTo>
                      <a:pt x="326" y="437"/>
                    </a:lnTo>
                    <a:lnTo>
                      <a:pt x="328" y="439"/>
                    </a:lnTo>
                    <a:lnTo>
                      <a:pt x="330" y="442"/>
                    </a:lnTo>
                    <a:lnTo>
                      <a:pt x="334" y="445"/>
                    </a:lnTo>
                    <a:lnTo>
                      <a:pt x="336" y="449"/>
                    </a:lnTo>
                    <a:lnTo>
                      <a:pt x="340" y="452"/>
                    </a:lnTo>
                    <a:lnTo>
                      <a:pt x="342" y="455"/>
                    </a:lnTo>
                    <a:lnTo>
                      <a:pt x="346" y="459"/>
                    </a:lnTo>
                    <a:lnTo>
                      <a:pt x="348" y="462"/>
                    </a:lnTo>
                    <a:lnTo>
                      <a:pt x="350" y="465"/>
                    </a:lnTo>
                    <a:lnTo>
                      <a:pt x="354" y="469"/>
                    </a:lnTo>
                    <a:lnTo>
                      <a:pt x="356" y="474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3" name="Freeform 47"/>
              <p:cNvSpPr>
                <a:spLocks/>
              </p:cNvSpPr>
              <p:nvPr/>
            </p:nvSpPr>
            <p:spPr bwMode="auto">
              <a:xfrm>
                <a:off x="3862" y="2445"/>
                <a:ext cx="178" cy="190"/>
              </a:xfrm>
              <a:custGeom>
                <a:avLst/>
                <a:gdLst>
                  <a:gd name="T0" fmla="*/ 0 w 357"/>
                  <a:gd name="T1" fmla="*/ 1 h 380"/>
                  <a:gd name="T2" fmla="*/ 0 w 357"/>
                  <a:gd name="T3" fmla="*/ 1 h 380"/>
                  <a:gd name="T4" fmla="*/ 0 w 357"/>
                  <a:gd name="T5" fmla="*/ 1 h 380"/>
                  <a:gd name="T6" fmla="*/ 0 w 357"/>
                  <a:gd name="T7" fmla="*/ 1 h 380"/>
                  <a:gd name="T8" fmla="*/ 0 w 357"/>
                  <a:gd name="T9" fmla="*/ 1 h 380"/>
                  <a:gd name="T10" fmla="*/ 0 w 357"/>
                  <a:gd name="T11" fmla="*/ 1 h 380"/>
                  <a:gd name="T12" fmla="*/ 0 w 357"/>
                  <a:gd name="T13" fmla="*/ 1 h 380"/>
                  <a:gd name="T14" fmla="*/ 0 w 357"/>
                  <a:gd name="T15" fmla="*/ 1 h 380"/>
                  <a:gd name="T16" fmla="*/ 0 w 357"/>
                  <a:gd name="T17" fmla="*/ 1 h 380"/>
                  <a:gd name="T18" fmla="*/ 0 w 357"/>
                  <a:gd name="T19" fmla="*/ 1 h 380"/>
                  <a:gd name="T20" fmla="*/ 0 w 357"/>
                  <a:gd name="T21" fmla="*/ 1 h 380"/>
                  <a:gd name="T22" fmla="*/ 0 w 357"/>
                  <a:gd name="T23" fmla="*/ 1 h 380"/>
                  <a:gd name="T24" fmla="*/ 0 w 357"/>
                  <a:gd name="T25" fmla="*/ 1 h 380"/>
                  <a:gd name="T26" fmla="*/ 0 w 357"/>
                  <a:gd name="T27" fmla="*/ 1 h 380"/>
                  <a:gd name="T28" fmla="*/ 0 w 357"/>
                  <a:gd name="T29" fmla="*/ 1 h 380"/>
                  <a:gd name="T30" fmla="*/ 0 w 357"/>
                  <a:gd name="T31" fmla="*/ 1 h 380"/>
                  <a:gd name="T32" fmla="*/ 0 w 357"/>
                  <a:gd name="T33" fmla="*/ 1 h 380"/>
                  <a:gd name="T34" fmla="*/ 0 w 357"/>
                  <a:gd name="T35" fmla="*/ 1 h 380"/>
                  <a:gd name="T36" fmla="*/ 0 w 357"/>
                  <a:gd name="T37" fmla="*/ 1 h 380"/>
                  <a:gd name="T38" fmla="*/ 0 w 357"/>
                  <a:gd name="T39" fmla="*/ 1 h 380"/>
                  <a:gd name="T40" fmla="*/ 0 w 357"/>
                  <a:gd name="T41" fmla="*/ 1 h 380"/>
                  <a:gd name="T42" fmla="*/ 0 w 357"/>
                  <a:gd name="T43" fmla="*/ 1 h 380"/>
                  <a:gd name="T44" fmla="*/ 0 w 357"/>
                  <a:gd name="T45" fmla="*/ 1 h 380"/>
                  <a:gd name="T46" fmla="*/ 0 w 357"/>
                  <a:gd name="T47" fmla="*/ 1 h 380"/>
                  <a:gd name="T48" fmla="*/ 0 w 357"/>
                  <a:gd name="T49" fmla="*/ 1 h 380"/>
                  <a:gd name="T50" fmla="*/ 0 w 357"/>
                  <a:gd name="T51" fmla="*/ 1 h 380"/>
                  <a:gd name="T52" fmla="*/ 0 w 357"/>
                  <a:gd name="T53" fmla="*/ 1 h 380"/>
                  <a:gd name="T54" fmla="*/ 0 w 357"/>
                  <a:gd name="T55" fmla="*/ 1 h 380"/>
                  <a:gd name="T56" fmla="*/ 0 w 357"/>
                  <a:gd name="T57" fmla="*/ 1 h 380"/>
                  <a:gd name="T58" fmla="*/ 0 w 357"/>
                  <a:gd name="T59" fmla="*/ 1 h 380"/>
                  <a:gd name="T60" fmla="*/ 0 w 357"/>
                  <a:gd name="T61" fmla="*/ 1 h 380"/>
                  <a:gd name="T62" fmla="*/ 0 w 357"/>
                  <a:gd name="T63" fmla="*/ 1 h 380"/>
                  <a:gd name="T64" fmla="*/ 0 w 357"/>
                  <a:gd name="T65" fmla="*/ 1 h 380"/>
                  <a:gd name="T66" fmla="*/ 0 w 357"/>
                  <a:gd name="T67" fmla="*/ 1 h 380"/>
                  <a:gd name="T68" fmla="*/ 0 w 357"/>
                  <a:gd name="T69" fmla="*/ 1 h 380"/>
                  <a:gd name="T70" fmla="*/ 0 w 357"/>
                  <a:gd name="T71" fmla="*/ 1 h 380"/>
                  <a:gd name="T72" fmla="*/ 0 w 357"/>
                  <a:gd name="T73" fmla="*/ 1 h 380"/>
                  <a:gd name="T74" fmla="*/ 0 w 357"/>
                  <a:gd name="T75" fmla="*/ 1 h 380"/>
                  <a:gd name="T76" fmla="*/ 0 w 357"/>
                  <a:gd name="T77" fmla="*/ 1 h 380"/>
                  <a:gd name="T78" fmla="*/ 0 w 357"/>
                  <a:gd name="T79" fmla="*/ 1 h 380"/>
                  <a:gd name="T80" fmla="*/ 0 w 357"/>
                  <a:gd name="T81" fmla="*/ 1 h 380"/>
                  <a:gd name="T82" fmla="*/ 0 w 357"/>
                  <a:gd name="T83" fmla="*/ 1 h 38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7"/>
                  <a:gd name="T127" fmla="*/ 0 h 380"/>
                  <a:gd name="T128" fmla="*/ 357 w 357"/>
                  <a:gd name="T129" fmla="*/ 380 h 38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7" h="380">
                    <a:moveTo>
                      <a:pt x="0" y="0"/>
                    </a:moveTo>
                    <a:lnTo>
                      <a:pt x="2" y="3"/>
                    </a:lnTo>
                    <a:lnTo>
                      <a:pt x="6" y="5"/>
                    </a:lnTo>
                    <a:lnTo>
                      <a:pt x="10" y="8"/>
                    </a:lnTo>
                    <a:lnTo>
                      <a:pt x="12" y="11"/>
                    </a:lnTo>
                    <a:lnTo>
                      <a:pt x="14" y="15"/>
                    </a:lnTo>
                    <a:lnTo>
                      <a:pt x="18" y="20"/>
                    </a:lnTo>
                    <a:lnTo>
                      <a:pt x="20" y="23"/>
                    </a:lnTo>
                    <a:lnTo>
                      <a:pt x="23" y="25"/>
                    </a:lnTo>
                    <a:lnTo>
                      <a:pt x="26" y="28"/>
                    </a:lnTo>
                    <a:lnTo>
                      <a:pt x="28" y="33"/>
                    </a:lnTo>
                    <a:lnTo>
                      <a:pt x="32" y="37"/>
                    </a:lnTo>
                    <a:lnTo>
                      <a:pt x="34" y="40"/>
                    </a:lnTo>
                    <a:lnTo>
                      <a:pt x="38" y="43"/>
                    </a:lnTo>
                    <a:lnTo>
                      <a:pt x="39" y="46"/>
                    </a:lnTo>
                    <a:lnTo>
                      <a:pt x="41" y="48"/>
                    </a:lnTo>
                    <a:lnTo>
                      <a:pt x="46" y="53"/>
                    </a:lnTo>
                    <a:lnTo>
                      <a:pt x="48" y="56"/>
                    </a:lnTo>
                    <a:lnTo>
                      <a:pt x="52" y="58"/>
                    </a:lnTo>
                    <a:lnTo>
                      <a:pt x="54" y="61"/>
                    </a:lnTo>
                    <a:lnTo>
                      <a:pt x="57" y="64"/>
                    </a:lnTo>
                    <a:lnTo>
                      <a:pt x="59" y="67"/>
                    </a:lnTo>
                    <a:lnTo>
                      <a:pt x="61" y="73"/>
                    </a:lnTo>
                    <a:lnTo>
                      <a:pt x="66" y="76"/>
                    </a:lnTo>
                    <a:lnTo>
                      <a:pt x="68" y="78"/>
                    </a:lnTo>
                    <a:lnTo>
                      <a:pt x="70" y="81"/>
                    </a:lnTo>
                    <a:lnTo>
                      <a:pt x="74" y="84"/>
                    </a:lnTo>
                    <a:lnTo>
                      <a:pt x="75" y="87"/>
                    </a:lnTo>
                    <a:lnTo>
                      <a:pt x="79" y="91"/>
                    </a:lnTo>
                    <a:lnTo>
                      <a:pt x="81" y="94"/>
                    </a:lnTo>
                    <a:lnTo>
                      <a:pt x="86" y="98"/>
                    </a:lnTo>
                    <a:lnTo>
                      <a:pt x="88" y="100"/>
                    </a:lnTo>
                    <a:lnTo>
                      <a:pt x="90" y="104"/>
                    </a:lnTo>
                    <a:lnTo>
                      <a:pt x="94" y="108"/>
                    </a:lnTo>
                    <a:lnTo>
                      <a:pt x="95" y="111"/>
                    </a:lnTo>
                    <a:lnTo>
                      <a:pt x="97" y="114"/>
                    </a:lnTo>
                    <a:lnTo>
                      <a:pt x="101" y="117"/>
                    </a:lnTo>
                    <a:lnTo>
                      <a:pt x="106" y="120"/>
                    </a:lnTo>
                    <a:lnTo>
                      <a:pt x="108" y="123"/>
                    </a:lnTo>
                    <a:lnTo>
                      <a:pt x="110" y="127"/>
                    </a:lnTo>
                    <a:lnTo>
                      <a:pt x="113" y="130"/>
                    </a:lnTo>
                    <a:lnTo>
                      <a:pt x="115" y="133"/>
                    </a:lnTo>
                    <a:lnTo>
                      <a:pt x="117" y="136"/>
                    </a:lnTo>
                    <a:lnTo>
                      <a:pt x="122" y="138"/>
                    </a:lnTo>
                    <a:lnTo>
                      <a:pt x="124" y="141"/>
                    </a:lnTo>
                    <a:lnTo>
                      <a:pt x="128" y="144"/>
                    </a:lnTo>
                    <a:lnTo>
                      <a:pt x="130" y="148"/>
                    </a:lnTo>
                    <a:lnTo>
                      <a:pt x="133" y="151"/>
                    </a:lnTo>
                    <a:lnTo>
                      <a:pt x="135" y="154"/>
                    </a:lnTo>
                    <a:lnTo>
                      <a:pt x="137" y="157"/>
                    </a:lnTo>
                    <a:lnTo>
                      <a:pt x="142" y="160"/>
                    </a:lnTo>
                    <a:lnTo>
                      <a:pt x="144" y="163"/>
                    </a:lnTo>
                    <a:lnTo>
                      <a:pt x="146" y="167"/>
                    </a:lnTo>
                    <a:lnTo>
                      <a:pt x="149" y="170"/>
                    </a:lnTo>
                    <a:lnTo>
                      <a:pt x="151" y="173"/>
                    </a:lnTo>
                    <a:lnTo>
                      <a:pt x="155" y="176"/>
                    </a:lnTo>
                    <a:lnTo>
                      <a:pt x="157" y="179"/>
                    </a:lnTo>
                    <a:lnTo>
                      <a:pt x="162" y="181"/>
                    </a:lnTo>
                    <a:lnTo>
                      <a:pt x="164" y="186"/>
                    </a:lnTo>
                    <a:lnTo>
                      <a:pt x="166" y="189"/>
                    </a:lnTo>
                    <a:lnTo>
                      <a:pt x="169" y="191"/>
                    </a:lnTo>
                    <a:lnTo>
                      <a:pt x="171" y="194"/>
                    </a:lnTo>
                    <a:lnTo>
                      <a:pt x="175" y="197"/>
                    </a:lnTo>
                    <a:lnTo>
                      <a:pt x="177" y="200"/>
                    </a:lnTo>
                    <a:lnTo>
                      <a:pt x="179" y="204"/>
                    </a:lnTo>
                    <a:lnTo>
                      <a:pt x="184" y="206"/>
                    </a:lnTo>
                    <a:lnTo>
                      <a:pt x="185" y="210"/>
                    </a:lnTo>
                    <a:lnTo>
                      <a:pt x="189" y="211"/>
                    </a:lnTo>
                    <a:lnTo>
                      <a:pt x="191" y="214"/>
                    </a:lnTo>
                    <a:lnTo>
                      <a:pt x="193" y="217"/>
                    </a:lnTo>
                    <a:lnTo>
                      <a:pt x="197" y="220"/>
                    </a:lnTo>
                    <a:lnTo>
                      <a:pt x="202" y="224"/>
                    </a:lnTo>
                    <a:lnTo>
                      <a:pt x="203" y="227"/>
                    </a:lnTo>
                    <a:lnTo>
                      <a:pt x="205" y="230"/>
                    </a:lnTo>
                    <a:lnTo>
                      <a:pt x="209" y="233"/>
                    </a:lnTo>
                    <a:lnTo>
                      <a:pt x="211" y="236"/>
                    </a:lnTo>
                    <a:lnTo>
                      <a:pt x="213" y="239"/>
                    </a:lnTo>
                    <a:lnTo>
                      <a:pt x="217" y="241"/>
                    </a:lnTo>
                    <a:lnTo>
                      <a:pt x="220" y="244"/>
                    </a:lnTo>
                    <a:lnTo>
                      <a:pt x="223" y="247"/>
                    </a:lnTo>
                    <a:lnTo>
                      <a:pt x="225" y="250"/>
                    </a:lnTo>
                    <a:lnTo>
                      <a:pt x="229" y="253"/>
                    </a:lnTo>
                    <a:lnTo>
                      <a:pt x="231" y="256"/>
                    </a:lnTo>
                    <a:lnTo>
                      <a:pt x="233" y="259"/>
                    </a:lnTo>
                    <a:lnTo>
                      <a:pt x="237" y="263"/>
                    </a:lnTo>
                    <a:lnTo>
                      <a:pt x="239" y="266"/>
                    </a:lnTo>
                    <a:lnTo>
                      <a:pt x="241" y="267"/>
                    </a:lnTo>
                    <a:lnTo>
                      <a:pt x="245" y="270"/>
                    </a:lnTo>
                    <a:lnTo>
                      <a:pt x="247" y="273"/>
                    </a:lnTo>
                    <a:lnTo>
                      <a:pt x="251" y="276"/>
                    </a:lnTo>
                    <a:lnTo>
                      <a:pt x="253" y="280"/>
                    </a:lnTo>
                    <a:lnTo>
                      <a:pt x="256" y="282"/>
                    </a:lnTo>
                    <a:lnTo>
                      <a:pt x="259" y="284"/>
                    </a:lnTo>
                    <a:lnTo>
                      <a:pt x="261" y="287"/>
                    </a:lnTo>
                    <a:lnTo>
                      <a:pt x="265" y="290"/>
                    </a:lnTo>
                    <a:lnTo>
                      <a:pt x="267" y="293"/>
                    </a:lnTo>
                    <a:lnTo>
                      <a:pt x="271" y="296"/>
                    </a:lnTo>
                    <a:lnTo>
                      <a:pt x="273" y="299"/>
                    </a:lnTo>
                    <a:lnTo>
                      <a:pt x="274" y="302"/>
                    </a:lnTo>
                    <a:lnTo>
                      <a:pt x="279" y="304"/>
                    </a:lnTo>
                    <a:lnTo>
                      <a:pt x="281" y="307"/>
                    </a:lnTo>
                    <a:lnTo>
                      <a:pt x="285" y="310"/>
                    </a:lnTo>
                    <a:lnTo>
                      <a:pt x="287" y="312"/>
                    </a:lnTo>
                    <a:lnTo>
                      <a:pt x="289" y="314"/>
                    </a:lnTo>
                    <a:lnTo>
                      <a:pt x="292" y="319"/>
                    </a:lnTo>
                    <a:lnTo>
                      <a:pt x="294" y="322"/>
                    </a:lnTo>
                    <a:lnTo>
                      <a:pt x="299" y="324"/>
                    </a:lnTo>
                    <a:lnTo>
                      <a:pt x="301" y="327"/>
                    </a:lnTo>
                    <a:lnTo>
                      <a:pt x="305" y="329"/>
                    </a:lnTo>
                    <a:lnTo>
                      <a:pt x="307" y="332"/>
                    </a:lnTo>
                    <a:lnTo>
                      <a:pt x="309" y="334"/>
                    </a:lnTo>
                    <a:lnTo>
                      <a:pt x="312" y="337"/>
                    </a:lnTo>
                    <a:lnTo>
                      <a:pt x="314" y="340"/>
                    </a:lnTo>
                    <a:lnTo>
                      <a:pt x="317" y="343"/>
                    </a:lnTo>
                    <a:lnTo>
                      <a:pt x="321" y="346"/>
                    </a:lnTo>
                    <a:lnTo>
                      <a:pt x="323" y="349"/>
                    </a:lnTo>
                    <a:lnTo>
                      <a:pt x="327" y="350"/>
                    </a:lnTo>
                    <a:lnTo>
                      <a:pt x="328" y="353"/>
                    </a:lnTo>
                    <a:lnTo>
                      <a:pt x="332" y="357"/>
                    </a:lnTo>
                    <a:lnTo>
                      <a:pt x="334" y="360"/>
                    </a:lnTo>
                    <a:lnTo>
                      <a:pt x="337" y="362"/>
                    </a:lnTo>
                    <a:lnTo>
                      <a:pt x="341" y="364"/>
                    </a:lnTo>
                    <a:lnTo>
                      <a:pt x="343" y="367"/>
                    </a:lnTo>
                    <a:lnTo>
                      <a:pt x="345" y="369"/>
                    </a:lnTo>
                    <a:lnTo>
                      <a:pt x="348" y="372"/>
                    </a:lnTo>
                    <a:lnTo>
                      <a:pt x="352" y="376"/>
                    </a:lnTo>
                    <a:lnTo>
                      <a:pt x="354" y="379"/>
                    </a:lnTo>
                    <a:lnTo>
                      <a:pt x="357" y="38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4" name="Freeform 48"/>
              <p:cNvSpPr>
                <a:spLocks/>
              </p:cNvSpPr>
              <p:nvPr/>
            </p:nvSpPr>
            <p:spPr bwMode="auto">
              <a:xfrm>
                <a:off x="4040" y="2635"/>
                <a:ext cx="178" cy="146"/>
              </a:xfrm>
              <a:custGeom>
                <a:avLst/>
                <a:gdLst>
                  <a:gd name="T0" fmla="*/ 1 w 356"/>
                  <a:gd name="T1" fmla="*/ 1 h 292"/>
                  <a:gd name="T2" fmla="*/ 1 w 356"/>
                  <a:gd name="T3" fmla="*/ 1 h 292"/>
                  <a:gd name="T4" fmla="*/ 1 w 356"/>
                  <a:gd name="T5" fmla="*/ 1 h 292"/>
                  <a:gd name="T6" fmla="*/ 1 w 356"/>
                  <a:gd name="T7" fmla="*/ 1 h 292"/>
                  <a:gd name="T8" fmla="*/ 1 w 356"/>
                  <a:gd name="T9" fmla="*/ 1 h 292"/>
                  <a:gd name="T10" fmla="*/ 1 w 356"/>
                  <a:gd name="T11" fmla="*/ 1 h 292"/>
                  <a:gd name="T12" fmla="*/ 1 w 356"/>
                  <a:gd name="T13" fmla="*/ 1 h 292"/>
                  <a:gd name="T14" fmla="*/ 1 w 356"/>
                  <a:gd name="T15" fmla="*/ 1 h 292"/>
                  <a:gd name="T16" fmla="*/ 1 w 356"/>
                  <a:gd name="T17" fmla="*/ 1 h 292"/>
                  <a:gd name="T18" fmla="*/ 1 w 356"/>
                  <a:gd name="T19" fmla="*/ 1 h 292"/>
                  <a:gd name="T20" fmla="*/ 1 w 356"/>
                  <a:gd name="T21" fmla="*/ 1 h 292"/>
                  <a:gd name="T22" fmla="*/ 1 w 356"/>
                  <a:gd name="T23" fmla="*/ 1 h 292"/>
                  <a:gd name="T24" fmla="*/ 1 w 356"/>
                  <a:gd name="T25" fmla="*/ 1 h 292"/>
                  <a:gd name="T26" fmla="*/ 1 w 356"/>
                  <a:gd name="T27" fmla="*/ 1 h 292"/>
                  <a:gd name="T28" fmla="*/ 1 w 356"/>
                  <a:gd name="T29" fmla="*/ 1 h 292"/>
                  <a:gd name="T30" fmla="*/ 1 w 356"/>
                  <a:gd name="T31" fmla="*/ 1 h 292"/>
                  <a:gd name="T32" fmla="*/ 1 w 356"/>
                  <a:gd name="T33" fmla="*/ 1 h 292"/>
                  <a:gd name="T34" fmla="*/ 1 w 356"/>
                  <a:gd name="T35" fmla="*/ 1 h 292"/>
                  <a:gd name="T36" fmla="*/ 1 w 356"/>
                  <a:gd name="T37" fmla="*/ 1 h 292"/>
                  <a:gd name="T38" fmla="*/ 1 w 356"/>
                  <a:gd name="T39" fmla="*/ 1 h 292"/>
                  <a:gd name="T40" fmla="*/ 1 w 356"/>
                  <a:gd name="T41" fmla="*/ 1 h 292"/>
                  <a:gd name="T42" fmla="*/ 1 w 356"/>
                  <a:gd name="T43" fmla="*/ 1 h 292"/>
                  <a:gd name="T44" fmla="*/ 1 w 356"/>
                  <a:gd name="T45" fmla="*/ 1 h 292"/>
                  <a:gd name="T46" fmla="*/ 1 w 356"/>
                  <a:gd name="T47" fmla="*/ 1 h 292"/>
                  <a:gd name="T48" fmla="*/ 1 w 356"/>
                  <a:gd name="T49" fmla="*/ 1 h 292"/>
                  <a:gd name="T50" fmla="*/ 1 w 356"/>
                  <a:gd name="T51" fmla="*/ 1 h 292"/>
                  <a:gd name="T52" fmla="*/ 1 w 356"/>
                  <a:gd name="T53" fmla="*/ 1 h 292"/>
                  <a:gd name="T54" fmla="*/ 1 w 356"/>
                  <a:gd name="T55" fmla="*/ 1 h 292"/>
                  <a:gd name="T56" fmla="*/ 1 w 356"/>
                  <a:gd name="T57" fmla="*/ 1 h 292"/>
                  <a:gd name="T58" fmla="*/ 1 w 356"/>
                  <a:gd name="T59" fmla="*/ 1 h 292"/>
                  <a:gd name="T60" fmla="*/ 1 w 356"/>
                  <a:gd name="T61" fmla="*/ 1 h 292"/>
                  <a:gd name="T62" fmla="*/ 1 w 356"/>
                  <a:gd name="T63" fmla="*/ 1 h 292"/>
                  <a:gd name="T64" fmla="*/ 1 w 356"/>
                  <a:gd name="T65" fmla="*/ 1 h 292"/>
                  <a:gd name="T66" fmla="*/ 1 w 356"/>
                  <a:gd name="T67" fmla="*/ 1 h 292"/>
                  <a:gd name="T68" fmla="*/ 1 w 356"/>
                  <a:gd name="T69" fmla="*/ 1 h 292"/>
                  <a:gd name="T70" fmla="*/ 1 w 356"/>
                  <a:gd name="T71" fmla="*/ 1 h 292"/>
                  <a:gd name="T72" fmla="*/ 1 w 356"/>
                  <a:gd name="T73" fmla="*/ 1 h 292"/>
                  <a:gd name="T74" fmla="*/ 1 w 356"/>
                  <a:gd name="T75" fmla="*/ 1 h 292"/>
                  <a:gd name="T76" fmla="*/ 1 w 356"/>
                  <a:gd name="T77" fmla="*/ 1 h 292"/>
                  <a:gd name="T78" fmla="*/ 1 w 356"/>
                  <a:gd name="T79" fmla="*/ 1 h 292"/>
                  <a:gd name="T80" fmla="*/ 1 w 356"/>
                  <a:gd name="T81" fmla="*/ 1 h 292"/>
                  <a:gd name="T82" fmla="*/ 1 w 356"/>
                  <a:gd name="T83" fmla="*/ 1 h 29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292"/>
                  <a:gd name="T128" fmla="*/ 356 w 356"/>
                  <a:gd name="T129" fmla="*/ 292 h 29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292">
                    <a:moveTo>
                      <a:pt x="0" y="0"/>
                    </a:moveTo>
                    <a:lnTo>
                      <a:pt x="4" y="3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11" y="10"/>
                    </a:lnTo>
                    <a:lnTo>
                      <a:pt x="13" y="15"/>
                    </a:lnTo>
                    <a:lnTo>
                      <a:pt x="17" y="17"/>
                    </a:lnTo>
                    <a:lnTo>
                      <a:pt x="20" y="19"/>
                    </a:lnTo>
                    <a:lnTo>
                      <a:pt x="24" y="22"/>
                    </a:lnTo>
                    <a:lnTo>
                      <a:pt x="25" y="23"/>
                    </a:lnTo>
                    <a:lnTo>
                      <a:pt x="27" y="26"/>
                    </a:lnTo>
                    <a:lnTo>
                      <a:pt x="31" y="29"/>
                    </a:lnTo>
                    <a:lnTo>
                      <a:pt x="33" y="33"/>
                    </a:lnTo>
                    <a:lnTo>
                      <a:pt x="38" y="35"/>
                    </a:lnTo>
                    <a:lnTo>
                      <a:pt x="40" y="37"/>
                    </a:lnTo>
                    <a:lnTo>
                      <a:pt x="43" y="40"/>
                    </a:lnTo>
                    <a:lnTo>
                      <a:pt x="45" y="42"/>
                    </a:lnTo>
                    <a:lnTo>
                      <a:pt x="47" y="45"/>
                    </a:lnTo>
                    <a:lnTo>
                      <a:pt x="51" y="47"/>
                    </a:lnTo>
                    <a:lnTo>
                      <a:pt x="53" y="49"/>
                    </a:lnTo>
                    <a:lnTo>
                      <a:pt x="55" y="53"/>
                    </a:lnTo>
                    <a:lnTo>
                      <a:pt x="60" y="55"/>
                    </a:lnTo>
                    <a:lnTo>
                      <a:pt x="61" y="57"/>
                    </a:lnTo>
                    <a:lnTo>
                      <a:pt x="65" y="60"/>
                    </a:lnTo>
                    <a:lnTo>
                      <a:pt x="67" y="62"/>
                    </a:lnTo>
                    <a:lnTo>
                      <a:pt x="71" y="65"/>
                    </a:lnTo>
                    <a:lnTo>
                      <a:pt x="73" y="66"/>
                    </a:lnTo>
                    <a:lnTo>
                      <a:pt x="75" y="69"/>
                    </a:lnTo>
                    <a:lnTo>
                      <a:pt x="79" y="73"/>
                    </a:lnTo>
                    <a:lnTo>
                      <a:pt x="81" y="75"/>
                    </a:lnTo>
                    <a:lnTo>
                      <a:pt x="83" y="77"/>
                    </a:lnTo>
                    <a:lnTo>
                      <a:pt x="87" y="79"/>
                    </a:lnTo>
                    <a:lnTo>
                      <a:pt x="91" y="82"/>
                    </a:lnTo>
                    <a:lnTo>
                      <a:pt x="93" y="85"/>
                    </a:lnTo>
                    <a:lnTo>
                      <a:pt x="95" y="86"/>
                    </a:lnTo>
                    <a:lnTo>
                      <a:pt x="99" y="90"/>
                    </a:lnTo>
                    <a:lnTo>
                      <a:pt x="101" y="92"/>
                    </a:lnTo>
                    <a:lnTo>
                      <a:pt x="103" y="95"/>
                    </a:lnTo>
                    <a:lnTo>
                      <a:pt x="107" y="98"/>
                    </a:lnTo>
                    <a:lnTo>
                      <a:pt x="109" y="99"/>
                    </a:lnTo>
                    <a:lnTo>
                      <a:pt x="113" y="102"/>
                    </a:lnTo>
                    <a:lnTo>
                      <a:pt x="114" y="103"/>
                    </a:lnTo>
                    <a:lnTo>
                      <a:pt x="119" y="106"/>
                    </a:lnTo>
                    <a:lnTo>
                      <a:pt x="121" y="110"/>
                    </a:lnTo>
                    <a:lnTo>
                      <a:pt x="123" y="112"/>
                    </a:lnTo>
                    <a:lnTo>
                      <a:pt x="127" y="113"/>
                    </a:lnTo>
                    <a:lnTo>
                      <a:pt x="129" y="116"/>
                    </a:lnTo>
                    <a:lnTo>
                      <a:pt x="131" y="119"/>
                    </a:lnTo>
                    <a:lnTo>
                      <a:pt x="134" y="120"/>
                    </a:lnTo>
                    <a:lnTo>
                      <a:pt x="139" y="122"/>
                    </a:lnTo>
                    <a:lnTo>
                      <a:pt x="141" y="125"/>
                    </a:lnTo>
                    <a:lnTo>
                      <a:pt x="143" y="129"/>
                    </a:lnTo>
                    <a:lnTo>
                      <a:pt x="147" y="130"/>
                    </a:lnTo>
                    <a:lnTo>
                      <a:pt x="149" y="133"/>
                    </a:lnTo>
                    <a:lnTo>
                      <a:pt x="150" y="135"/>
                    </a:lnTo>
                    <a:lnTo>
                      <a:pt x="155" y="138"/>
                    </a:lnTo>
                    <a:lnTo>
                      <a:pt x="157" y="139"/>
                    </a:lnTo>
                    <a:lnTo>
                      <a:pt x="161" y="142"/>
                    </a:lnTo>
                    <a:lnTo>
                      <a:pt x="163" y="143"/>
                    </a:lnTo>
                    <a:lnTo>
                      <a:pt x="167" y="148"/>
                    </a:lnTo>
                    <a:lnTo>
                      <a:pt x="168" y="149"/>
                    </a:lnTo>
                    <a:lnTo>
                      <a:pt x="170" y="152"/>
                    </a:lnTo>
                    <a:lnTo>
                      <a:pt x="175" y="153"/>
                    </a:lnTo>
                    <a:lnTo>
                      <a:pt x="177" y="156"/>
                    </a:lnTo>
                    <a:lnTo>
                      <a:pt x="179" y="158"/>
                    </a:lnTo>
                    <a:lnTo>
                      <a:pt x="183" y="160"/>
                    </a:lnTo>
                    <a:lnTo>
                      <a:pt x="185" y="162"/>
                    </a:lnTo>
                    <a:lnTo>
                      <a:pt x="188" y="166"/>
                    </a:lnTo>
                    <a:lnTo>
                      <a:pt x="190" y="168"/>
                    </a:lnTo>
                    <a:lnTo>
                      <a:pt x="195" y="169"/>
                    </a:lnTo>
                    <a:lnTo>
                      <a:pt x="197" y="172"/>
                    </a:lnTo>
                    <a:lnTo>
                      <a:pt x="199" y="173"/>
                    </a:lnTo>
                    <a:lnTo>
                      <a:pt x="203" y="176"/>
                    </a:lnTo>
                    <a:lnTo>
                      <a:pt x="205" y="178"/>
                    </a:lnTo>
                    <a:lnTo>
                      <a:pt x="208" y="180"/>
                    </a:lnTo>
                    <a:lnTo>
                      <a:pt x="210" y="182"/>
                    </a:lnTo>
                    <a:lnTo>
                      <a:pt x="212" y="186"/>
                    </a:lnTo>
                    <a:lnTo>
                      <a:pt x="217" y="188"/>
                    </a:lnTo>
                    <a:lnTo>
                      <a:pt x="219" y="190"/>
                    </a:lnTo>
                    <a:lnTo>
                      <a:pt x="223" y="192"/>
                    </a:lnTo>
                    <a:lnTo>
                      <a:pt x="224" y="193"/>
                    </a:lnTo>
                    <a:lnTo>
                      <a:pt x="226" y="196"/>
                    </a:lnTo>
                    <a:lnTo>
                      <a:pt x="230" y="198"/>
                    </a:lnTo>
                    <a:lnTo>
                      <a:pt x="235" y="200"/>
                    </a:lnTo>
                    <a:lnTo>
                      <a:pt x="237" y="202"/>
                    </a:lnTo>
                    <a:lnTo>
                      <a:pt x="239" y="206"/>
                    </a:lnTo>
                    <a:lnTo>
                      <a:pt x="242" y="208"/>
                    </a:lnTo>
                    <a:lnTo>
                      <a:pt x="244" y="209"/>
                    </a:lnTo>
                    <a:lnTo>
                      <a:pt x="246" y="212"/>
                    </a:lnTo>
                    <a:lnTo>
                      <a:pt x="250" y="213"/>
                    </a:lnTo>
                    <a:lnTo>
                      <a:pt x="253" y="215"/>
                    </a:lnTo>
                    <a:lnTo>
                      <a:pt x="257" y="218"/>
                    </a:lnTo>
                    <a:lnTo>
                      <a:pt x="259" y="219"/>
                    </a:lnTo>
                    <a:lnTo>
                      <a:pt x="262" y="223"/>
                    </a:lnTo>
                    <a:lnTo>
                      <a:pt x="264" y="225"/>
                    </a:lnTo>
                    <a:lnTo>
                      <a:pt x="266" y="226"/>
                    </a:lnTo>
                    <a:lnTo>
                      <a:pt x="270" y="229"/>
                    </a:lnTo>
                    <a:lnTo>
                      <a:pt x="273" y="231"/>
                    </a:lnTo>
                    <a:lnTo>
                      <a:pt x="275" y="233"/>
                    </a:lnTo>
                    <a:lnTo>
                      <a:pt x="278" y="235"/>
                    </a:lnTo>
                    <a:lnTo>
                      <a:pt x="280" y="236"/>
                    </a:lnTo>
                    <a:lnTo>
                      <a:pt x="284" y="239"/>
                    </a:lnTo>
                    <a:lnTo>
                      <a:pt x="286" y="241"/>
                    </a:lnTo>
                    <a:lnTo>
                      <a:pt x="290" y="243"/>
                    </a:lnTo>
                    <a:lnTo>
                      <a:pt x="293" y="246"/>
                    </a:lnTo>
                    <a:lnTo>
                      <a:pt x="295" y="248"/>
                    </a:lnTo>
                    <a:lnTo>
                      <a:pt x="298" y="249"/>
                    </a:lnTo>
                    <a:lnTo>
                      <a:pt x="300" y="252"/>
                    </a:lnTo>
                    <a:lnTo>
                      <a:pt x="304" y="253"/>
                    </a:lnTo>
                    <a:lnTo>
                      <a:pt x="306" y="255"/>
                    </a:lnTo>
                    <a:lnTo>
                      <a:pt x="308" y="258"/>
                    </a:lnTo>
                    <a:lnTo>
                      <a:pt x="313" y="259"/>
                    </a:lnTo>
                    <a:lnTo>
                      <a:pt x="314" y="262"/>
                    </a:lnTo>
                    <a:lnTo>
                      <a:pt x="318" y="265"/>
                    </a:lnTo>
                    <a:lnTo>
                      <a:pt x="320" y="266"/>
                    </a:lnTo>
                    <a:lnTo>
                      <a:pt x="322" y="268"/>
                    </a:lnTo>
                    <a:lnTo>
                      <a:pt x="326" y="271"/>
                    </a:lnTo>
                    <a:lnTo>
                      <a:pt x="328" y="272"/>
                    </a:lnTo>
                    <a:lnTo>
                      <a:pt x="332" y="273"/>
                    </a:lnTo>
                    <a:lnTo>
                      <a:pt x="334" y="276"/>
                    </a:lnTo>
                    <a:lnTo>
                      <a:pt x="338" y="278"/>
                    </a:lnTo>
                    <a:lnTo>
                      <a:pt x="340" y="281"/>
                    </a:lnTo>
                    <a:lnTo>
                      <a:pt x="342" y="283"/>
                    </a:lnTo>
                    <a:lnTo>
                      <a:pt x="346" y="283"/>
                    </a:lnTo>
                    <a:lnTo>
                      <a:pt x="348" y="286"/>
                    </a:lnTo>
                    <a:lnTo>
                      <a:pt x="350" y="288"/>
                    </a:lnTo>
                    <a:lnTo>
                      <a:pt x="354" y="289"/>
                    </a:lnTo>
                    <a:lnTo>
                      <a:pt x="356" y="29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5" name="Freeform 49"/>
              <p:cNvSpPr>
                <a:spLocks/>
              </p:cNvSpPr>
              <p:nvPr/>
            </p:nvSpPr>
            <p:spPr bwMode="auto">
              <a:xfrm>
                <a:off x="4218" y="2781"/>
                <a:ext cx="178" cy="107"/>
              </a:xfrm>
              <a:custGeom>
                <a:avLst/>
                <a:gdLst>
                  <a:gd name="T0" fmla="*/ 1 w 356"/>
                  <a:gd name="T1" fmla="*/ 1 h 213"/>
                  <a:gd name="T2" fmla="*/ 1 w 356"/>
                  <a:gd name="T3" fmla="*/ 1 h 213"/>
                  <a:gd name="T4" fmla="*/ 1 w 356"/>
                  <a:gd name="T5" fmla="*/ 1 h 213"/>
                  <a:gd name="T6" fmla="*/ 1 w 356"/>
                  <a:gd name="T7" fmla="*/ 1 h 213"/>
                  <a:gd name="T8" fmla="*/ 1 w 356"/>
                  <a:gd name="T9" fmla="*/ 1 h 213"/>
                  <a:gd name="T10" fmla="*/ 1 w 356"/>
                  <a:gd name="T11" fmla="*/ 1 h 213"/>
                  <a:gd name="T12" fmla="*/ 1 w 356"/>
                  <a:gd name="T13" fmla="*/ 1 h 213"/>
                  <a:gd name="T14" fmla="*/ 1 w 356"/>
                  <a:gd name="T15" fmla="*/ 1 h 213"/>
                  <a:gd name="T16" fmla="*/ 1 w 356"/>
                  <a:gd name="T17" fmla="*/ 1 h 213"/>
                  <a:gd name="T18" fmla="*/ 1 w 356"/>
                  <a:gd name="T19" fmla="*/ 1 h 213"/>
                  <a:gd name="T20" fmla="*/ 1 w 356"/>
                  <a:gd name="T21" fmla="*/ 1 h 213"/>
                  <a:gd name="T22" fmla="*/ 1 w 356"/>
                  <a:gd name="T23" fmla="*/ 1 h 213"/>
                  <a:gd name="T24" fmla="*/ 1 w 356"/>
                  <a:gd name="T25" fmla="*/ 1 h 213"/>
                  <a:gd name="T26" fmla="*/ 1 w 356"/>
                  <a:gd name="T27" fmla="*/ 1 h 213"/>
                  <a:gd name="T28" fmla="*/ 1 w 356"/>
                  <a:gd name="T29" fmla="*/ 1 h 213"/>
                  <a:gd name="T30" fmla="*/ 1 w 356"/>
                  <a:gd name="T31" fmla="*/ 1 h 213"/>
                  <a:gd name="T32" fmla="*/ 1 w 356"/>
                  <a:gd name="T33" fmla="*/ 1 h 213"/>
                  <a:gd name="T34" fmla="*/ 1 w 356"/>
                  <a:gd name="T35" fmla="*/ 1 h 213"/>
                  <a:gd name="T36" fmla="*/ 1 w 356"/>
                  <a:gd name="T37" fmla="*/ 1 h 213"/>
                  <a:gd name="T38" fmla="*/ 1 w 356"/>
                  <a:gd name="T39" fmla="*/ 1 h 213"/>
                  <a:gd name="T40" fmla="*/ 1 w 356"/>
                  <a:gd name="T41" fmla="*/ 1 h 213"/>
                  <a:gd name="T42" fmla="*/ 1 w 356"/>
                  <a:gd name="T43" fmla="*/ 1 h 213"/>
                  <a:gd name="T44" fmla="*/ 1 w 356"/>
                  <a:gd name="T45" fmla="*/ 1 h 213"/>
                  <a:gd name="T46" fmla="*/ 1 w 356"/>
                  <a:gd name="T47" fmla="*/ 1 h 213"/>
                  <a:gd name="T48" fmla="*/ 1 w 356"/>
                  <a:gd name="T49" fmla="*/ 1 h 213"/>
                  <a:gd name="T50" fmla="*/ 1 w 356"/>
                  <a:gd name="T51" fmla="*/ 1 h 213"/>
                  <a:gd name="T52" fmla="*/ 1 w 356"/>
                  <a:gd name="T53" fmla="*/ 1 h 213"/>
                  <a:gd name="T54" fmla="*/ 1 w 356"/>
                  <a:gd name="T55" fmla="*/ 1 h 213"/>
                  <a:gd name="T56" fmla="*/ 1 w 356"/>
                  <a:gd name="T57" fmla="*/ 1 h 213"/>
                  <a:gd name="T58" fmla="*/ 1 w 356"/>
                  <a:gd name="T59" fmla="*/ 1 h 213"/>
                  <a:gd name="T60" fmla="*/ 1 w 356"/>
                  <a:gd name="T61" fmla="*/ 1 h 213"/>
                  <a:gd name="T62" fmla="*/ 1 w 356"/>
                  <a:gd name="T63" fmla="*/ 1 h 213"/>
                  <a:gd name="T64" fmla="*/ 1 w 356"/>
                  <a:gd name="T65" fmla="*/ 1 h 213"/>
                  <a:gd name="T66" fmla="*/ 1 w 356"/>
                  <a:gd name="T67" fmla="*/ 1 h 213"/>
                  <a:gd name="T68" fmla="*/ 1 w 356"/>
                  <a:gd name="T69" fmla="*/ 1 h 213"/>
                  <a:gd name="T70" fmla="*/ 1 w 356"/>
                  <a:gd name="T71" fmla="*/ 1 h 213"/>
                  <a:gd name="T72" fmla="*/ 1 w 356"/>
                  <a:gd name="T73" fmla="*/ 1 h 213"/>
                  <a:gd name="T74" fmla="*/ 1 w 356"/>
                  <a:gd name="T75" fmla="*/ 1 h 213"/>
                  <a:gd name="T76" fmla="*/ 1 w 356"/>
                  <a:gd name="T77" fmla="*/ 1 h 213"/>
                  <a:gd name="T78" fmla="*/ 1 w 356"/>
                  <a:gd name="T79" fmla="*/ 1 h 213"/>
                  <a:gd name="T80" fmla="*/ 1 w 356"/>
                  <a:gd name="T81" fmla="*/ 1 h 213"/>
                  <a:gd name="T82" fmla="*/ 1 w 356"/>
                  <a:gd name="T83" fmla="*/ 1 h 21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213"/>
                  <a:gd name="T128" fmla="*/ 356 w 356"/>
                  <a:gd name="T129" fmla="*/ 213 h 21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213">
                    <a:moveTo>
                      <a:pt x="0" y="0"/>
                    </a:moveTo>
                    <a:lnTo>
                      <a:pt x="4" y="1"/>
                    </a:lnTo>
                    <a:lnTo>
                      <a:pt x="6" y="3"/>
                    </a:lnTo>
                    <a:lnTo>
                      <a:pt x="10" y="6"/>
                    </a:lnTo>
                    <a:lnTo>
                      <a:pt x="11" y="9"/>
                    </a:lnTo>
                    <a:lnTo>
                      <a:pt x="14" y="10"/>
                    </a:lnTo>
                    <a:lnTo>
                      <a:pt x="18" y="11"/>
                    </a:lnTo>
                    <a:lnTo>
                      <a:pt x="20" y="14"/>
                    </a:lnTo>
                    <a:lnTo>
                      <a:pt x="22" y="16"/>
                    </a:lnTo>
                    <a:lnTo>
                      <a:pt x="26" y="17"/>
                    </a:lnTo>
                    <a:lnTo>
                      <a:pt x="29" y="19"/>
                    </a:lnTo>
                    <a:lnTo>
                      <a:pt x="31" y="22"/>
                    </a:lnTo>
                    <a:lnTo>
                      <a:pt x="34" y="23"/>
                    </a:lnTo>
                    <a:lnTo>
                      <a:pt x="38" y="24"/>
                    </a:lnTo>
                    <a:lnTo>
                      <a:pt x="40" y="27"/>
                    </a:lnTo>
                    <a:lnTo>
                      <a:pt x="42" y="29"/>
                    </a:lnTo>
                    <a:lnTo>
                      <a:pt x="46" y="32"/>
                    </a:lnTo>
                    <a:lnTo>
                      <a:pt x="47" y="33"/>
                    </a:lnTo>
                    <a:lnTo>
                      <a:pt x="51" y="34"/>
                    </a:lnTo>
                    <a:lnTo>
                      <a:pt x="54" y="36"/>
                    </a:lnTo>
                    <a:lnTo>
                      <a:pt x="58" y="39"/>
                    </a:lnTo>
                    <a:lnTo>
                      <a:pt x="60" y="40"/>
                    </a:lnTo>
                    <a:lnTo>
                      <a:pt x="62" y="42"/>
                    </a:lnTo>
                    <a:lnTo>
                      <a:pt x="65" y="43"/>
                    </a:lnTo>
                    <a:lnTo>
                      <a:pt x="67" y="47"/>
                    </a:lnTo>
                    <a:lnTo>
                      <a:pt x="72" y="49"/>
                    </a:lnTo>
                    <a:lnTo>
                      <a:pt x="74" y="50"/>
                    </a:lnTo>
                    <a:lnTo>
                      <a:pt x="78" y="52"/>
                    </a:lnTo>
                    <a:lnTo>
                      <a:pt x="80" y="53"/>
                    </a:lnTo>
                    <a:lnTo>
                      <a:pt x="82" y="54"/>
                    </a:lnTo>
                    <a:lnTo>
                      <a:pt x="85" y="57"/>
                    </a:lnTo>
                    <a:lnTo>
                      <a:pt x="87" y="59"/>
                    </a:lnTo>
                    <a:lnTo>
                      <a:pt x="89" y="60"/>
                    </a:lnTo>
                    <a:lnTo>
                      <a:pt x="94" y="62"/>
                    </a:lnTo>
                    <a:lnTo>
                      <a:pt x="96" y="63"/>
                    </a:lnTo>
                    <a:lnTo>
                      <a:pt x="100" y="66"/>
                    </a:lnTo>
                    <a:lnTo>
                      <a:pt x="101" y="69"/>
                    </a:lnTo>
                    <a:lnTo>
                      <a:pt x="105" y="70"/>
                    </a:lnTo>
                    <a:lnTo>
                      <a:pt x="107" y="72"/>
                    </a:lnTo>
                    <a:lnTo>
                      <a:pt x="109" y="73"/>
                    </a:lnTo>
                    <a:lnTo>
                      <a:pt x="114" y="74"/>
                    </a:lnTo>
                    <a:lnTo>
                      <a:pt x="116" y="77"/>
                    </a:lnTo>
                    <a:lnTo>
                      <a:pt x="118" y="77"/>
                    </a:lnTo>
                    <a:lnTo>
                      <a:pt x="121" y="80"/>
                    </a:lnTo>
                    <a:lnTo>
                      <a:pt x="125" y="82"/>
                    </a:lnTo>
                    <a:lnTo>
                      <a:pt x="127" y="84"/>
                    </a:lnTo>
                    <a:lnTo>
                      <a:pt x="129" y="86"/>
                    </a:lnTo>
                    <a:lnTo>
                      <a:pt x="134" y="87"/>
                    </a:lnTo>
                    <a:lnTo>
                      <a:pt x="136" y="90"/>
                    </a:lnTo>
                    <a:lnTo>
                      <a:pt x="137" y="90"/>
                    </a:lnTo>
                    <a:lnTo>
                      <a:pt x="141" y="93"/>
                    </a:lnTo>
                    <a:lnTo>
                      <a:pt x="143" y="94"/>
                    </a:lnTo>
                    <a:lnTo>
                      <a:pt x="147" y="96"/>
                    </a:lnTo>
                    <a:lnTo>
                      <a:pt x="150" y="97"/>
                    </a:lnTo>
                    <a:lnTo>
                      <a:pt x="154" y="99"/>
                    </a:lnTo>
                    <a:lnTo>
                      <a:pt x="155" y="100"/>
                    </a:lnTo>
                    <a:lnTo>
                      <a:pt x="157" y="103"/>
                    </a:lnTo>
                    <a:lnTo>
                      <a:pt x="161" y="106"/>
                    </a:lnTo>
                    <a:lnTo>
                      <a:pt x="163" y="107"/>
                    </a:lnTo>
                    <a:lnTo>
                      <a:pt x="165" y="109"/>
                    </a:lnTo>
                    <a:lnTo>
                      <a:pt x="170" y="110"/>
                    </a:lnTo>
                    <a:lnTo>
                      <a:pt x="172" y="112"/>
                    </a:lnTo>
                    <a:lnTo>
                      <a:pt x="175" y="113"/>
                    </a:lnTo>
                    <a:lnTo>
                      <a:pt x="177" y="114"/>
                    </a:lnTo>
                    <a:lnTo>
                      <a:pt x="181" y="116"/>
                    </a:lnTo>
                    <a:lnTo>
                      <a:pt x="183" y="117"/>
                    </a:lnTo>
                    <a:lnTo>
                      <a:pt x="185" y="120"/>
                    </a:lnTo>
                    <a:lnTo>
                      <a:pt x="190" y="120"/>
                    </a:lnTo>
                    <a:lnTo>
                      <a:pt x="191" y="124"/>
                    </a:lnTo>
                    <a:lnTo>
                      <a:pt x="195" y="126"/>
                    </a:lnTo>
                    <a:lnTo>
                      <a:pt x="197" y="127"/>
                    </a:lnTo>
                    <a:lnTo>
                      <a:pt x="199" y="129"/>
                    </a:lnTo>
                    <a:lnTo>
                      <a:pt x="203" y="130"/>
                    </a:lnTo>
                    <a:lnTo>
                      <a:pt x="205" y="132"/>
                    </a:lnTo>
                    <a:lnTo>
                      <a:pt x="209" y="133"/>
                    </a:lnTo>
                    <a:lnTo>
                      <a:pt x="211" y="135"/>
                    </a:lnTo>
                    <a:lnTo>
                      <a:pt x="213" y="136"/>
                    </a:lnTo>
                    <a:lnTo>
                      <a:pt x="217" y="137"/>
                    </a:lnTo>
                    <a:lnTo>
                      <a:pt x="219" y="139"/>
                    </a:lnTo>
                    <a:lnTo>
                      <a:pt x="223" y="142"/>
                    </a:lnTo>
                    <a:lnTo>
                      <a:pt x="225" y="143"/>
                    </a:lnTo>
                    <a:lnTo>
                      <a:pt x="229" y="145"/>
                    </a:lnTo>
                    <a:lnTo>
                      <a:pt x="231" y="146"/>
                    </a:lnTo>
                    <a:lnTo>
                      <a:pt x="233" y="147"/>
                    </a:lnTo>
                    <a:lnTo>
                      <a:pt x="237" y="149"/>
                    </a:lnTo>
                    <a:lnTo>
                      <a:pt x="239" y="152"/>
                    </a:lnTo>
                    <a:lnTo>
                      <a:pt x="243" y="152"/>
                    </a:lnTo>
                    <a:lnTo>
                      <a:pt x="244" y="155"/>
                    </a:lnTo>
                    <a:lnTo>
                      <a:pt x="249" y="156"/>
                    </a:lnTo>
                    <a:lnTo>
                      <a:pt x="251" y="157"/>
                    </a:lnTo>
                    <a:lnTo>
                      <a:pt x="253" y="157"/>
                    </a:lnTo>
                    <a:lnTo>
                      <a:pt x="257" y="162"/>
                    </a:lnTo>
                    <a:lnTo>
                      <a:pt x="259" y="163"/>
                    </a:lnTo>
                    <a:lnTo>
                      <a:pt x="261" y="165"/>
                    </a:lnTo>
                    <a:lnTo>
                      <a:pt x="264" y="165"/>
                    </a:lnTo>
                    <a:lnTo>
                      <a:pt x="267" y="167"/>
                    </a:lnTo>
                    <a:lnTo>
                      <a:pt x="271" y="169"/>
                    </a:lnTo>
                    <a:lnTo>
                      <a:pt x="273" y="170"/>
                    </a:lnTo>
                    <a:lnTo>
                      <a:pt x="277" y="172"/>
                    </a:lnTo>
                    <a:lnTo>
                      <a:pt x="279" y="173"/>
                    </a:lnTo>
                    <a:lnTo>
                      <a:pt x="281" y="175"/>
                    </a:lnTo>
                    <a:lnTo>
                      <a:pt x="284" y="176"/>
                    </a:lnTo>
                    <a:lnTo>
                      <a:pt x="287" y="177"/>
                    </a:lnTo>
                    <a:lnTo>
                      <a:pt x="291" y="180"/>
                    </a:lnTo>
                    <a:lnTo>
                      <a:pt x="293" y="182"/>
                    </a:lnTo>
                    <a:lnTo>
                      <a:pt x="295" y="183"/>
                    </a:lnTo>
                    <a:lnTo>
                      <a:pt x="299" y="183"/>
                    </a:lnTo>
                    <a:lnTo>
                      <a:pt x="300" y="186"/>
                    </a:lnTo>
                    <a:lnTo>
                      <a:pt x="304" y="186"/>
                    </a:lnTo>
                    <a:lnTo>
                      <a:pt x="307" y="189"/>
                    </a:lnTo>
                    <a:lnTo>
                      <a:pt x="309" y="189"/>
                    </a:lnTo>
                    <a:lnTo>
                      <a:pt x="313" y="190"/>
                    </a:lnTo>
                    <a:lnTo>
                      <a:pt x="315" y="192"/>
                    </a:lnTo>
                    <a:lnTo>
                      <a:pt x="318" y="193"/>
                    </a:lnTo>
                    <a:lnTo>
                      <a:pt x="320" y="195"/>
                    </a:lnTo>
                    <a:lnTo>
                      <a:pt x="324" y="196"/>
                    </a:lnTo>
                    <a:lnTo>
                      <a:pt x="327" y="199"/>
                    </a:lnTo>
                    <a:lnTo>
                      <a:pt x="329" y="200"/>
                    </a:lnTo>
                    <a:lnTo>
                      <a:pt x="333" y="202"/>
                    </a:lnTo>
                    <a:lnTo>
                      <a:pt x="335" y="203"/>
                    </a:lnTo>
                    <a:lnTo>
                      <a:pt x="336" y="205"/>
                    </a:lnTo>
                    <a:lnTo>
                      <a:pt x="340" y="206"/>
                    </a:lnTo>
                    <a:lnTo>
                      <a:pt x="342" y="207"/>
                    </a:lnTo>
                    <a:lnTo>
                      <a:pt x="347" y="209"/>
                    </a:lnTo>
                    <a:lnTo>
                      <a:pt x="349" y="210"/>
                    </a:lnTo>
                    <a:lnTo>
                      <a:pt x="353" y="212"/>
                    </a:lnTo>
                    <a:lnTo>
                      <a:pt x="354" y="213"/>
                    </a:lnTo>
                    <a:lnTo>
                      <a:pt x="356" y="21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6" name="Freeform 50"/>
              <p:cNvSpPr>
                <a:spLocks/>
              </p:cNvSpPr>
              <p:nvPr/>
            </p:nvSpPr>
            <p:spPr bwMode="auto">
              <a:xfrm>
                <a:off x="4396" y="2888"/>
                <a:ext cx="179" cy="77"/>
              </a:xfrm>
              <a:custGeom>
                <a:avLst/>
                <a:gdLst>
                  <a:gd name="T0" fmla="*/ 1 w 358"/>
                  <a:gd name="T1" fmla="*/ 0 h 155"/>
                  <a:gd name="T2" fmla="*/ 1 w 358"/>
                  <a:gd name="T3" fmla="*/ 0 h 155"/>
                  <a:gd name="T4" fmla="*/ 1 w 358"/>
                  <a:gd name="T5" fmla="*/ 0 h 155"/>
                  <a:gd name="T6" fmla="*/ 1 w 358"/>
                  <a:gd name="T7" fmla="*/ 0 h 155"/>
                  <a:gd name="T8" fmla="*/ 1 w 358"/>
                  <a:gd name="T9" fmla="*/ 0 h 155"/>
                  <a:gd name="T10" fmla="*/ 1 w 358"/>
                  <a:gd name="T11" fmla="*/ 0 h 155"/>
                  <a:gd name="T12" fmla="*/ 1 w 358"/>
                  <a:gd name="T13" fmla="*/ 0 h 155"/>
                  <a:gd name="T14" fmla="*/ 1 w 358"/>
                  <a:gd name="T15" fmla="*/ 0 h 155"/>
                  <a:gd name="T16" fmla="*/ 1 w 358"/>
                  <a:gd name="T17" fmla="*/ 0 h 155"/>
                  <a:gd name="T18" fmla="*/ 1 w 358"/>
                  <a:gd name="T19" fmla="*/ 0 h 155"/>
                  <a:gd name="T20" fmla="*/ 1 w 358"/>
                  <a:gd name="T21" fmla="*/ 0 h 155"/>
                  <a:gd name="T22" fmla="*/ 1 w 358"/>
                  <a:gd name="T23" fmla="*/ 0 h 155"/>
                  <a:gd name="T24" fmla="*/ 1 w 358"/>
                  <a:gd name="T25" fmla="*/ 0 h 155"/>
                  <a:gd name="T26" fmla="*/ 1 w 358"/>
                  <a:gd name="T27" fmla="*/ 0 h 155"/>
                  <a:gd name="T28" fmla="*/ 1 w 358"/>
                  <a:gd name="T29" fmla="*/ 0 h 155"/>
                  <a:gd name="T30" fmla="*/ 1 w 358"/>
                  <a:gd name="T31" fmla="*/ 0 h 155"/>
                  <a:gd name="T32" fmla="*/ 1 w 358"/>
                  <a:gd name="T33" fmla="*/ 0 h 155"/>
                  <a:gd name="T34" fmla="*/ 1 w 358"/>
                  <a:gd name="T35" fmla="*/ 0 h 155"/>
                  <a:gd name="T36" fmla="*/ 1 w 358"/>
                  <a:gd name="T37" fmla="*/ 0 h 155"/>
                  <a:gd name="T38" fmla="*/ 1 w 358"/>
                  <a:gd name="T39" fmla="*/ 0 h 155"/>
                  <a:gd name="T40" fmla="*/ 1 w 358"/>
                  <a:gd name="T41" fmla="*/ 0 h 155"/>
                  <a:gd name="T42" fmla="*/ 1 w 358"/>
                  <a:gd name="T43" fmla="*/ 0 h 155"/>
                  <a:gd name="T44" fmla="*/ 1 w 358"/>
                  <a:gd name="T45" fmla="*/ 0 h 155"/>
                  <a:gd name="T46" fmla="*/ 1 w 358"/>
                  <a:gd name="T47" fmla="*/ 0 h 155"/>
                  <a:gd name="T48" fmla="*/ 1 w 358"/>
                  <a:gd name="T49" fmla="*/ 0 h 155"/>
                  <a:gd name="T50" fmla="*/ 1 w 358"/>
                  <a:gd name="T51" fmla="*/ 0 h 155"/>
                  <a:gd name="T52" fmla="*/ 1 w 358"/>
                  <a:gd name="T53" fmla="*/ 0 h 155"/>
                  <a:gd name="T54" fmla="*/ 1 w 358"/>
                  <a:gd name="T55" fmla="*/ 0 h 155"/>
                  <a:gd name="T56" fmla="*/ 1 w 358"/>
                  <a:gd name="T57" fmla="*/ 0 h 155"/>
                  <a:gd name="T58" fmla="*/ 1 w 358"/>
                  <a:gd name="T59" fmla="*/ 0 h 155"/>
                  <a:gd name="T60" fmla="*/ 1 w 358"/>
                  <a:gd name="T61" fmla="*/ 0 h 155"/>
                  <a:gd name="T62" fmla="*/ 1 w 358"/>
                  <a:gd name="T63" fmla="*/ 0 h 155"/>
                  <a:gd name="T64" fmla="*/ 1 w 358"/>
                  <a:gd name="T65" fmla="*/ 0 h 155"/>
                  <a:gd name="T66" fmla="*/ 1 w 358"/>
                  <a:gd name="T67" fmla="*/ 0 h 155"/>
                  <a:gd name="T68" fmla="*/ 1 w 358"/>
                  <a:gd name="T69" fmla="*/ 0 h 155"/>
                  <a:gd name="T70" fmla="*/ 1 w 358"/>
                  <a:gd name="T71" fmla="*/ 0 h 155"/>
                  <a:gd name="T72" fmla="*/ 1 w 358"/>
                  <a:gd name="T73" fmla="*/ 0 h 155"/>
                  <a:gd name="T74" fmla="*/ 1 w 358"/>
                  <a:gd name="T75" fmla="*/ 0 h 155"/>
                  <a:gd name="T76" fmla="*/ 1 w 358"/>
                  <a:gd name="T77" fmla="*/ 0 h 155"/>
                  <a:gd name="T78" fmla="*/ 1 w 358"/>
                  <a:gd name="T79" fmla="*/ 0 h 155"/>
                  <a:gd name="T80" fmla="*/ 1 w 358"/>
                  <a:gd name="T81" fmla="*/ 0 h 155"/>
                  <a:gd name="T82" fmla="*/ 1 w 358"/>
                  <a:gd name="T83" fmla="*/ 0 h 15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8"/>
                  <a:gd name="T127" fmla="*/ 0 h 155"/>
                  <a:gd name="T128" fmla="*/ 358 w 358"/>
                  <a:gd name="T129" fmla="*/ 155 h 15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8" h="155">
                    <a:moveTo>
                      <a:pt x="0" y="0"/>
                    </a:moveTo>
                    <a:lnTo>
                      <a:pt x="4" y="2"/>
                    </a:lnTo>
                    <a:lnTo>
                      <a:pt x="6" y="4"/>
                    </a:lnTo>
                    <a:lnTo>
                      <a:pt x="9" y="6"/>
                    </a:lnTo>
                    <a:lnTo>
                      <a:pt x="13" y="7"/>
                    </a:lnTo>
                    <a:lnTo>
                      <a:pt x="16" y="9"/>
                    </a:lnTo>
                    <a:lnTo>
                      <a:pt x="18" y="10"/>
                    </a:lnTo>
                    <a:lnTo>
                      <a:pt x="20" y="12"/>
                    </a:lnTo>
                    <a:lnTo>
                      <a:pt x="24" y="13"/>
                    </a:lnTo>
                    <a:lnTo>
                      <a:pt x="26" y="14"/>
                    </a:lnTo>
                    <a:lnTo>
                      <a:pt x="29" y="16"/>
                    </a:lnTo>
                    <a:lnTo>
                      <a:pt x="33" y="17"/>
                    </a:lnTo>
                    <a:lnTo>
                      <a:pt x="34" y="19"/>
                    </a:lnTo>
                    <a:lnTo>
                      <a:pt x="38" y="19"/>
                    </a:lnTo>
                    <a:lnTo>
                      <a:pt x="40" y="20"/>
                    </a:lnTo>
                    <a:lnTo>
                      <a:pt x="44" y="22"/>
                    </a:lnTo>
                    <a:lnTo>
                      <a:pt x="46" y="25"/>
                    </a:lnTo>
                    <a:lnTo>
                      <a:pt x="49" y="26"/>
                    </a:lnTo>
                    <a:lnTo>
                      <a:pt x="52" y="27"/>
                    </a:lnTo>
                    <a:lnTo>
                      <a:pt x="54" y="29"/>
                    </a:lnTo>
                    <a:lnTo>
                      <a:pt x="56" y="30"/>
                    </a:lnTo>
                    <a:lnTo>
                      <a:pt x="60" y="32"/>
                    </a:lnTo>
                    <a:lnTo>
                      <a:pt x="64" y="32"/>
                    </a:lnTo>
                    <a:lnTo>
                      <a:pt x="67" y="33"/>
                    </a:lnTo>
                    <a:lnTo>
                      <a:pt x="69" y="35"/>
                    </a:lnTo>
                    <a:lnTo>
                      <a:pt x="72" y="36"/>
                    </a:lnTo>
                    <a:lnTo>
                      <a:pt x="74" y="37"/>
                    </a:lnTo>
                    <a:lnTo>
                      <a:pt x="76" y="37"/>
                    </a:lnTo>
                    <a:lnTo>
                      <a:pt x="80" y="40"/>
                    </a:lnTo>
                    <a:lnTo>
                      <a:pt x="82" y="40"/>
                    </a:lnTo>
                    <a:lnTo>
                      <a:pt x="87" y="43"/>
                    </a:lnTo>
                    <a:lnTo>
                      <a:pt x="88" y="45"/>
                    </a:lnTo>
                    <a:lnTo>
                      <a:pt x="92" y="46"/>
                    </a:lnTo>
                    <a:lnTo>
                      <a:pt x="94" y="47"/>
                    </a:lnTo>
                    <a:lnTo>
                      <a:pt x="96" y="49"/>
                    </a:lnTo>
                    <a:lnTo>
                      <a:pt x="100" y="50"/>
                    </a:lnTo>
                    <a:lnTo>
                      <a:pt x="102" y="50"/>
                    </a:lnTo>
                    <a:lnTo>
                      <a:pt x="104" y="52"/>
                    </a:lnTo>
                    <a:lnTo>
                      <a:pt x="108" y="53"/>
                    </a:lnTo>
                    <a:lnTo>
                      <a:pt x="112" y="55"/>
                    </a:lnTo>
                    <a:lnTo>
                      <a:pt x="114" y="56"/>
                    </a:lnTo>
                    <a:lnTo>
                      <a:pt x="116" y="56"/>
                    </a:lnTo>
                    <a:lnTo>
                      <a:pt x="120" y="57"/>
                    </a:lnTo>
                    <a:lnTo>
                      <a:pt x="122" y="59"/>
                    </a:lnTo>
                    <a:lnTo>
                      <a:pt x="123" y="62"/>
                    </a:lnTo>
                    <a:lnTo>
                      <a:pt x="128" y="63"/>
                    </a:lnTo>
                    <a:lnTo>
                      <a:pt x="130" y="63"/>
                    </a:lnTo>
                    <a:lnTo>
                      <a:pt x="134" y="65"/>
                    </a:lnTo>
                    <a:lnTo>
                      <a:pt x="136" y="66"/>
                    </a:lnTo>
                    <a:lnTo>
                      <a:pt x="140" y="67"/>
                    </a:lnTo>
                    <a:lnTo>
                      <a:pt x="141" y="69"/>
                    </a:lnTo>
                    <a:lnTo>
                      <a:pt x="143" y="70"/>
                    </a:lnTo>
                    <a:lnTo>
                      <a:pt x="148" y="72"/>
                    </a:lnTo>
                    <a:lnTo>
                      <a:pt x="150" y="72"/>
                    </a:lnTo>
                    <a:lnTo>
                      <a:pt x="152" y="73"/>
                    </a:lnTo>
                    <a:lnTo>
                      <a:pt x="156" y="75"/>
                    </a:lnTo>
                    <a:lnTo>
                      <a:pt x="159" y="76"/>
                    </a:lnTo>
                    <a:lnTo>
                      <a:pt x="161" y="77"/>
                    </a:lnTo>
                    <a:lnTo>
                      <a:pt x="163" y="77"/>
                    </a:lnTo>
                    <a:lnTo>
                      <a:pt x="168" y="80"/>
                    </a:lnTo>
                    <a:lnTo>
                      <a:pt x="170" y="82"/>
                    </a:lnTo>
                    <a:lnTo>
                      <a:pt x="172" y="83"/>
                    </a:lnTo>
                    <a:lnTo>
                      <a:pt x="176" y="85"/>
                    </a:lnTo>
                    <a:lnTo>
                      <a:pt x="177" y="85"/>
                    </a:lnTo>
                    <a:lnTo>
                      <a:pt x="181" y="86"/>
                    </a:lnTo>
                    <a:lnTo>
                      <a:pt x="184" y="87"/>
                    </a:lnTo>
                    <a:lnTo>
                      <a:pt x="188" y="89"/>
                    </a:lnTo>
                    <a:lnTo>
                      <a:pt x="190" y="89"/>
                    </a:lnTo>
                    <a:lnTo>
                      <a:pt x="192" y="90"/>
                    </a:lnTo>
                    <a:lnTo>
                      <a:pt x="195" y="92"/>
                    </a:lnTo>
                    <a:lnTo>
                      <a:pt x="197" y="93"/>
                    </a:lnTo>
                    <a:lnTo>
                      <a:pt x="199" y="93"/>
                    </a:lnTo>
                    <a:lnTo>
                      <a:pt x="204" y="95"/>
                    </a:lnTo>
                    <a:lnTo>
                      <a:pt x="206" y="96"/>
                    </a:lnTo>
                    <a:lnTo>
                      <a:pt x="210" y="97"/>
                    </a:lnTo>
                    <a:lnTo>
                      <a:pt x="212" y="100"/>
                    </a:lnTo>
                    <a:lnTo>
                      <a:pt x="215" y="100"/>
                    </a:lnTo>
                    <a:lnTo>
                      <a:pt x="217" y="102"/>
                    </a:lnTo>
                    <a:lnTo>
                      <a:pt x="219" y="103"/>
                    </a:lnTo>
                    <a:lnTo>
                      <a:pt x="224" y="103"/>
                    </a:lnTo>
                    <a:lnTo>
                      <a:pt x="226" y="105"/>
                    </a:lnTo>
                    <a:lnTo>
                      <a:pt x="230" y="106"/>
                    </a:lnTo>
                    <a:lnTo>
                      <a:pt x="231" y="107"/>
                    </a:lnTo>
                    <a:lnTo>
                      <a:pt x="233" y="109"/>
                    </a:lnTo>
                    <a:lnTo>
                      <a:pt x="237" y="109"/>
                    </a:lnTo>
                    <a:lnTo>
                      <a:pt x="239" y="110"/>
                    </a:lnTo>
                    <a:lnTo>
                      <a:pt x="244" y="112"/>
                    </a:lnTo>
                    <a:lnTo>
                      <a:pt x="246" y="112"/>
                    </a:lnTo>
                    <a:lnTo>
                      <a:pt x="248" y="113"/>
                    </a:lnTo>
                    <a:lnTo>
                      <a:pt x="251" y="115"/>
                    </a:lnTo>
                    <a:lnTo>
                      <a:pt x="253" y="116"/>
                    </a:lnTo>
                    <a:lnTo>
                      <a:pt x="257" y="116"/>
                    </a:lnTo>
                    <a:lnTo>
                      <a:pt x="259" y="119"/>
                    </a:lnTo>
                    <a:lnTo>
                      <a:pt x="264" y="120"/>
                    </a:lnTo>
                    <a:lnTo>
                      <a:pt x="266" y="122"/>
                    </a:lnTo>
                    <a:lnTo>
                      <a:pt x="267" y="122"/>
                    </a:lnTo>
                    <a:lnTo>
                      <a:pt x="271" y="123"/>
                    </a:lnTo>
                    <a:lnTo>
                      <a:pt x="273" y="125"/>
                    </a:lnTo>
                    <a:lnTo>
                      <a:pt x="277" y="125"/>
                    </a:lnTo>
                    <a:lnTo>
                      <a:pt x="279" y="126"/>
                    </a:lnTo>
                    <a:lnTo>
                      <a:pt x="284" y="127"/>
                    </a:lnTo>
                    <a:lnTo>
                      <a:pt x="285" y="127"/>
                    </a:lnTo>
                    <a:lnTo>
                      <a:pt x="287" y="129"/>
                    </a:lnTo>
                    <a:lnTo>
                      <a:pt x="291" y="130"/>
                    </a:lnTo>
                    <a:lnTo>
                      <a:pt x="293" y="132"/>
                    </a:lnTo>
                    <a:lnTo>
                      <a:pt x="295" y="132"/>
                    </a:lnTo>
                    <a:lnTo>
                      <a:pt x="299" y="133"/>
                    </a:lnTo>
                    <a:lnTo>
                      <a:pt x="302" y="135"/>
                    </a:lnTo>
                    <a:lnTo>
                      <a:pt x="305" y="138"/>
                    </a:lnTo>
                    <a:lnTo>
                      <a:pt x="307" y="138"/>
                    </a:lnTo>
                    <a:lnTo>
                      <a:pt x="311" y="139"/>
                    </a:lnTo>
                    <a:lnTo>
                      <a:pt x="313" y="140"/>
                    </a:lnTo>
                    <a:lnTo>
                      <a:pt x="315" y="140"/>
                    </a:lnTo>
                    <a:lnTo>
                      <a:pt x="319" y="142"/>
                    </a:lnTo>
                    <a:lnTo>
                      <a:pt x="321" y="143"/>
                    </a:lnTo>
                    <a:lnTo>
                      <a:pt x="325" y="143"/>
                    </a:lnTo>
                    <a:lnTo>
                      <a:pt x="327" y="145"/>
                    </a:lnTo>
                    <a:lnTo>
                      <a:pt x="329" y="146"/>
                    </a:lnTo>
                    <a:lnTo>
                      <a:pt x="333" y="146"/>
                    </a:lnTo>
                    <a:lnTo>
                      <a:pt x="335" y="148"/>
                    </a:lnTo>
                    <a:lnTo>
                      <a:pt x="338" y="149"/>
                    </a:lnTo>
                    <a:lnTo>
                      <a:pt x="341" y="149"/>
                    </a:lnTo>
                    <a:lnTo>
                      <a:pt x="343" y="150"/>
                    </a:lnTo>
                    <a:lnTo>
                      <a:pt x="347" y="152"/>
                    </a:lnTo>
                    <a:lnTo>
                      <a:pt x="349" y="152"/>
                    </a:lnTo>
                    <a:lnTo>
                      <a:pt x="353" y="153"/>
                    </a:lnTo>
                    <a:lnTo>
                      <a:pt x="355" y="155"/>
                    </a:lnTo>
                    <a:lnTo>
                      <a:pt x="358" y="155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7" name="Freeform 51"/>
              <p:cNvSpPr>
                <a:spLocks/>
              </p:cNvSpPr>
              <p:nvPr/>
            </p:nvSpPr>
            <p:spPr bwMode="auto">
              <a:xfrm>
                <a:off x="4575" y="2965"/>
                <a:ext cx="178" cy="55"/>
              </a:xfrm>
              <a:custGeom>
                <a:avLst/>
                <a:gdLst>
                  <a:gd name="T0" fmla="*/ 1 w 356"/>
                  <a:gd name="T1" fmla="*/ 1 h 110"/>
                  <a:gd name="T2" fmla="*/ 1 w 356"/>
                  <a:gd name="T3" fmla="*/ 1 h 110"/>
                  <a:gd name="T4" fmla="*/ 1 w 356"/>
                  <a:gd name="T5" fmla="*/ 1 h 110"/>
                  <a:gd name="T6" fmla="*/ 1 w 356"/>
                  <a:gd name="T7" fmla="*/ 1 h 110"/>
                  <a:gd name="T8" fmla="*/ 1 w 356"/>
                  <a:gd name="T9" fmla="*/ 1 h 110"/>
                  <a:gd name="T10" fmla="*/ 1 w 356"/>
                  <a:gd name="T11" fmla="*/ 1 h 110"/>
                  <a:gd name="T12" fmla="*/ 1 w 356"/>
                  <a:gd name="T13" fmla="*/ 1 h 110"/>
                  <a:gd name="T14" fmla="*/ 1 w 356"/>
                  <a:gd name="T15" fmla="*/ 1 h 110"/>
                  <a:gd name="T16" fmla="*/ 1 w 356"/>
                  <a:gd name="T17" fmla="*/ 1 h 110"/>
                  <a:gd name="T18" fmla="*/ 1 w 356"/>
                  <a:gd name="T19" fmla="*/ 1 h 110"/>
                  <a:gd name="T20" fmla="*/ 1 w 356"/>
                  <a:gd name="T21" fmla="*/ 1 h 110"/>
                  <a:gd name="T22" fmla="*/ 1 w 356"/>
                  <a:gd name="T23" fmla="*/ 1 h 110"/>
                  <a:gd name="T24" fmla="*/ 1 w 356"/>
                  <a:gd name="T25" fmla="*/ 1 h 110"/>
                  <a:gd name="T26" fmla="*/ 1 w 356"/>
                  <a:gd name="T27" fmla="*/ 1 h 110"/>
                  <a:gd name="T28" fmla="*/ 1 w 356"/>
                  <a:gd name="T29" fmla="*/ 1 h 110"/>
                  <a:gd name="T30" fmla="*/ 1 w 356"/>
                  <a:gd name="T31" fmla="*/ 1 h 110"/>
                  <a:gd name="T32" fmla="*/ 1 w 356"/>
                  <a:gd name="T33" fmla="*/ 1 h 110"/>
                  <a:gd name="T34" fmla="*/ 1 w 356"/>
                  <a:gd name="T35" fmla="*/ 1 h 110"/>
                  <a:gd name="T36" fmla="*/ 1 w 356"/>
                  <a:gd name="T37" fmla="*/ 1 h 110"/>
                  <a:gd name="T38" fmla="*/ 1 w 356"/>
                  <a:gd name="T39" fmla="*/ 1 h 110"/>
                  <a:gd name="T40" fmla="*/ 1 w 356"/>
                  <a:gd name="T41" fmla="*/ 1 h 110"/>
                  <a:gd name="T42" fmla="*/ 1 w 356"/>
                  <a:gd name="T43" fmla="*/ 1 h 110"/>
                  <a:gd name="T44" fmla="*/ 1 w 356"/>
                  <a:gd name="T45" fmla="*/ 1 h 110"/>
                  <a:gd name="T46" fmla="*/ 1 w 356"/>
                  <a:gd name="T47" fmla="*/ 1 h 110"/>
                  <a:gd name="T48" fmla="*/ 1 w 356"/>
                  <a:gd name="T49" fmla="*/ 1 h 110"/>
                  <a:gd name="T50" fmla="*/ 1 w 356"/>
                  <a:gd name="T51" fmla="*/ 1 h 110"/>
                  <a:gd name="T52" fmla="*/ 1 w 356"/>
                  <a:gd name="T53" fmla="*/ 1 h 110"/>
                  <a:gd name="T54" fmla="*/ 1 w 356"/>
                  <a:gd name="T55" fmla="*/ 1 h 110"/>
                  <a:gd name="T56" fmla="*/ 1 w 356"/>
                  <a:gd name="T57" fmla="*/ 1 h 110"/>
                  <a:gd name="T58" fmla="*/ 1 w 356"/>
                  <a:gd name="T59" fmla="*/ 1 h 110"/>
                  <a:gd name="T60" fmla="*/ 1 w 356"/>
                  <a:gd name="T61" fmla="*/ 1 h 110"/>
                  <a:gd name="T62" fmla="*/ 1 w 356"/>
                  <a:gd name="T63" fmla="*/ 1 h 110"/>
                  <a:gd name="T64" fmla="*/ 1 w 356"/>
                  <a:gd name="T65" fmla="*/ 1 h 110"/>
                  <a:gd name="T66" fmla="*/ 1 w 356"/>
                  <a:gd name="T67" fmla="*/ 1 h 110"/>
                  <a:gd name="T68" fmla="*/ 1 w 356"/>
                  <a:gd name="T69" fmla="*/ 1 h 110"/>
                  <a:gd name="T70" fmla="*/ 1 w 356"/>
                  <a:gd name="T71" fmla="*/ 1 h 110"/>
                  <a:gd name="T72" fmla="*/ 1 w 356"/>
                  <a:gd name="T73" fmla="*/ 1 h 110"/>
                  <a:gd name="T74" fmla="*/ 1 w 356"/>
                  <a:gd name="T75" fmla="*/ 1 h 110"/>
                  <a:gd name="T76" fmla="*/ 1 w 356"/>
                  <a:gd name="T77" fmla="*/ 1 h 110"/>
                  <a:gd name="T78" fmla="*/ 1 w 356"/>
                  <a:gd name="T79" fmla="*/ 1 h 110"/>
                  <a:gd name="T80" fmla="*/ 1 w 356"/>
                  <a:gd name="T81" fmla="*/ 1 h 110"/>
                  <a:gd name="T82" fmla="*/ 1 w 356"/>
                  <a:gd name="T83" fmla="*/ 1 h 11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110"/>
                  <a:gd name="T128" fmla="*/ 356 w 356"/>
                  <a:gd name="T129" fmla="*/ 110 h 11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110">
                    <a:moveTo>
                      <a:pt x="0" y="0"/>
                    </a:moveTo>
                    <a:lnTo>
                      <a:pt x="3" y="3"/>
                    </a:lnTo>
                    <a:lnTo>
                      <a:pt x="5" y="4"/>
                    </a:lnTo>
                    <a:lnTo>
                      <a:pt x="9" y="4"/>
                    </a:lnTo>
                    <a:lnTo>
                      <a:pt x="11" y="5"/>
                    </a:lnTo>
                    <a:lnTo>
                      <a:pt x="13" y="7"/>
                    </a:lnTo>
                    <a:lnTo>
                      <a:pt x="17" y="7"/>
                    </a:lnTo>
                    <a:lnTo>
                      <a:pt x="18" y="8"/>
                    </a:lnTo>
                    <a:lnTo>
                      <a:pt x="23" y="10"/>
                    </a:lnTo>
                    <a:lnTo>
                      <a:pt x="25" y="10"/>
                    </a:lnTo>
                    <a:lnTo>
                      <a:pt x="29" y="11"/>
                    </a:lnTo>
                    <a:lnTo>
                      <a:pt x="31" y="13"/>
                    </a:lnTo>
                    <a:lnTo>
                      <a:pt x="33" y="13"/>
                    </a:lnTo>
                    <a:lnTo>
                      <a:pt x="36" y="14"/>
                    </a:lnTo>
                    <a:lnTo>
                      <a:pt x="38" y="14"/>
                    </a:lnTo>
                    <a:lnTo>
                      <a:pt x="41" y="15"/>
                    </a:lnTo>
                    <a:lnTo>
                      <a:pt x="45" y="17"/>
                    </a:lnTo>
                    <a:lnTo>
                      <a:pt x="49" y="17"/>
                    </a:lnTo>
                    <a:lnTo>
                      <a:pt x="51" y="18"/>
                    </a:lnTo>
                    <a:lnTo>
                      <a:pt x="53" y="18"/>
                    </a:lnTo>
                    <a:lnTo>
                      <a:pt x="56" y="21"/>
                    </a:lnTo>
                    <a:lnTo>
                      <a:pt x="58" y="23"/>
                    </a:lnTo>
                    <a:lnTo>
                      <a:pt x="61" y="23"/>
                    </a:lnTo>
                    <a:lnTo>
                      <a:pt x="65" y="24"/>
                    </a:lnTo>
                    <a:lnTo>
                      <a:pt x="67" y="25"/>
                    </a:lnTo>
                    <a:lnTo>
                      <a:pt x="71" y="25"/>
                    </a:lnTo>
                    <a:lnTo>
                      <a:pt x="72" y="27"/>
                    </a:lnTo>
                    <a:lnTo>
                      <a:pt x="76" y="28"/>
                    </a:lnTo>
                    <a:lnTo>
                      <a:pt x="78" y="28"/>
                    </a:lnTo>
                    <a:lnTo>
                      <a:pt x="81" y="30"/>
                    </a:lnTo>
                    <a:lnTo>
                      <a:pt x="85" y="30"/>
                    </a:lnTo>
                    <a:lnTo>
                      <a:pt x="87" y="31"/>
                    </a:lnTo>
                    <a:lnTo>
                      <a:pt x="89" y="31"/>
                    </a:lnTo>
                    <a:lnTo>
                      <a:pt x="92" y="33"/>
                    </a:lnTo>
                    <a:lnTo>
                      <a:pt x="96" y="34"/>
                    </a:lnTo>
                    <a:lnTo>
                      <a:pt x="98" y="34"/>
                    </a:lnTo>
                    <a:lnTo>
                      <a:pt x="101" y="35"/>
                    </a:lnTo>
                    <a:lnTo>
                      <a:pt x="105" y="37"/>
                    </a:lnTo>
                    <a:lnTo>
                      <a:pt x="107" y="37"/>
                    </a:lnTo>
                    <a:lnTo>
                      <a:pt x="108" y="37"/>
                    </a:lnTo>
                    <a:lnTo>
                      <a:pt x="112" y="40"/>
                    </a:lnTo>
                    <a:lnTo>
                      <a:pt x="114" y="41"/>
                    </a:lnTo>
                    <a:lnTo>
                      <a:pt x="119" y="41"/>
                    </a:lnTo>
                    <a:lnTo>
                      <a:pt x="121" y="43"/>
                    </a:lnTo>
                    <a:lnTo>
                      <a:pt x="125" y="44"/>
                    </a:lnTo>
                    <a:lnTo>
                      <a:pt x="126" y="44"/>
                    </a:lnTo>
                    <a:lnTo>
                      <a:pt x="128" y="45"/>
                    </a:lnTo>
                    <a:lnTo>
                      <a:pt x="132" y="45"/>
                    </a:lnTo>
                    <a:lnTo>
                      <a:pt x="134" y="47"/>
                    </a:lnTo>
                    <a:lnTo>
                      <a:pt x="136" y="47"/>
                    </a:lnTo>
                    <a:lnTo>
                      <a:pt x="141" y="48"/>
                    </a:lnTo>
                    <a:lnTo>
                      <a:pt x="144" y="50"/>
                    </a:lnTo>
                    <a:lnTo>
                      <a:pt x="146" y="50"/>
                    </a:lnTo>
                    <a:lnTo>
                      <a:pt x="148" y="51"/>
                    </a:lnTo>
                    <a:lnTo>
                      <a:pt x="152" y="51"/>
                    </a:lnTo>
                    <a:lnTo>
                      <a:pt x="154" y="53"/>
                    </a:lnTo>
                    <a:lnTo>
                      <a:pt x="156" y="53"/>
                    </a:lnTo>
                    <a:lnTo>
                      <a:pt x="161" y="54"/>
                    </a:lnTo>
                    <a:lnTo>
                      <a:pt x="162" y="55"/>
                    </a:lnTo>
                    <a:lnTo>
                      <a:pt x="166" y="55"/>
                    </a:lnTo>
                    <a:lnTo>
                      <a:pt x="168" y="57"/>
                    </a:lnTo>
                    <a:lnTo>
                      <a:pt x="172" y="57"/>
                    </a:lnTo>
                    <a:lnTo>
                      <a:pt x="174" y="60"/>
                    </a:lnTo>
                    <a:lnTo>
                      <a:pt x="176" y="60"/>
                    </a:lnTo>
                    <a:lnTo>
                      <a:pt x="180" y="61"/>
                    </a:lnTo>
                    <a:lnTo>
                      <a:pt x="182" y="63"/>
                    </a:lnTo>
                    <a:lnTo>
                      <a:pt x="184" y="63"/>
                    </a:lnTo>
                    <a:lnTo>
                      <a:pt x="188" y="63"/>
                    </a:lnTo>
                    <a:lnTo>
                      <a:pt x="190" y="64"/>
                    </a:lnTo>
                    <a:lnTo>
                      <a:pt x="194" y="65"/>
                    </a:lnTo>
                    <a:lnTo>
                      <a:pt x="197" y="65"/>
                    </a:lnTo>
                    <a:lnTo>
                      <a:pt x="200" y="67"/>
                    </a:lnTo>
                    <a:lnTo>
                      <a:pt x="202" y="67"/>
                    </a:lnTo>
                    <a:lnTo>
                      <a:pt x="204" y="68"/>
                    </a:lnTo>
                    <a:lnTo>
                      <a:pt x="208" y="68"/>
                    </a:lnTo>
                    <a:lnTo>
                      <a:pt x="210" y="70"/>
                    </a:lnTo>
                    <a:lnTo>
                      <a:pt x="214" y="70"/>
                    </a:lnTo>
                    <a:lnTo>
                      <a:pt x="215" y="71"/>
                    </a:lnTo>
                    <a:lnTo>
                      <a:pt x="218" y="71"/>
                    </a:lnTo>
                    <a:lnTo>
                      <a:pt x="222" y="73"/>
                    </a:lnTo>
                    <a:lnTo>
                      <a:pt x="224" y="74"/>
                    </a:lnTo>
                    <a:lnTo>
                      <a:pt x="228" y="74"/>
                    </a:lnTo>
                    <a:lnTo>
                      <a:pt x="230" y="74"/>
                    </a:lnTo>
                    <a:lnTo>
                      <a:pt x="232" y="75"/>
                    </a:lnTo>
                    <a:lnTo>
                      <a:pt x="236" y="78"/>
                    </a:lnTo>
                    <a:lnTo>
                      <a:pt x="238" y="78"/>
                    </a:lnTo>
                    <a:lnTo>
                      <a:pt x="242" y="80"/>
                    </a:lnTo>
                    <a:lnTo>
                      <a:pt x="244" y="80"/>
                    </a:lnTo>
                    <a:lnTo>
                      <a:pt x="248" y="81"/>
                    </a:lnTo>
                    <a:lnTo>
                      <a:pt x="250" y="81"/>
                    </a:lnTo>
                    <a:lnTo>
                      <a:pt x="251" y="83"/>
                    </a:lnTo>
                    <a:lnTo>
                      <a:pt x="256" y="83"/>
                    </a:lnTo>
                    <a:lnTo>
                      <a:pt x="258" y="84"/>
                    </a:lnTo>
                    <a:lnTo>
                      <a:pt x="260" y="84"/>
                    </a:lnTo>
                    <a:lnTo>
                      <a:pt x="264" y="86"/>
                    </a:lnTo>
                    <a:lnTo>
                      <a:pt x="266" y="86"/>
                    </a:lnTo>
                    <a:lnTo>
                      <a:pt x="269" y="87"/>
                    </a:lnTo>
                    <a:lnTo>
                      <a:pt x="271" y="87"/>
                    </a:lnTo>
                    <a:lnTo>
                      <a:pt x="276" y="88"/>
                    </a:lnTo>
                    <a:lnTo>
                      <a:pt x="278" y="88"/>
                    </a:lnTo>
                    <a:lnTo>
                      <a:pt x="280" y="90"/>
                    </a:lnTo>
                    <a:lnTo>
                      <a:pt x="284" y="90"/>
                    </a:lnTo>
                    <a:lnTo>
                      <a:pt x="286" y="91"/>
                    </a:lnTo>
                    <a:lnTo>
                      <a:pt x="289" y="91"/>
                    </a:lnTo>
                    <a:lnTo>
                      <a:pt x="291" y="93"/>
                    </a:lnTo>
                    <a:lnTo>
                      <a:pt x="296" y="93"/>
                    </a:lnTo>
                    <a:lnTo>
                      <a:pt x="298" y="94"/>
                    </a:lnTo>
                    <a:lnTo>
                      <a:pt x="300" y="94"/>
                    </a:lnTo>
                    <a:lnTo>
                      <a:pt x="304" y="97"/>
                    </a:lnTo>
                    <a:lnTo>
                      <a:pt x="305" y="97"/>
                    </a:lnTo>
                    <a:lnTo>
                      <a:pt x="309" y="98"/>
                    </a:lnTo>
                    <a:lnTo>
                      <a:pt x="311" y="98"/>
                    </a:lnTo>
                    <a:lnTo>
                      <a:pt x="314" y="100"/>
                    </a:lnTo>
                    <a:lnTo>
                      <a:pt x="318" y="100"/>
                    </a:lnTo>
                    <a:lnTo>
                      <a:pt x="320" y="100"/>
                    </a:lnTo>
                    <a:lnTo>
                      <a:pt x="323" y="101"/>
                    </a:lnTo>
                    <a:lnTo>
                      <a:pt x="325" y="103"/>
                    </a:lnTo>
                    <a:lnTo>
                      <a:pt x="327" y="103"/>
                    </a:lnTo>
                    <a:lnTo>
                      <a:pt x="331" y="103"/>
                    </a:lnTo>
                    <a:lnTo>
                      <a:pt x="334" y="104"/>
                    </a:lnTo>
                    <a:lnTo>
                      <a:pt x="338" y="106"/>
                    </a:lnTo>
                    <a:lnTo>
                      <a:pt x="340" y="106"/>
                    </a:lnTo>
                    <a:lnTo>
                      <a:pt x="343" y="106"/>
                    </a:lnTo>
                    <a:lnTo>
                      <a:pt x="345" y="107"/>
                    </a:lnTo>
                    <a:lnTo>
                      <a:pt x="347" y="107"/>
                    </a:lnTo>
                    <a:lnTo>
                      <a:pt x="351" y="108"/>
                    </a:lnTo>
                    <a:lnTo>
                      <a:pt x="354" y="108"/>
                    </a:lnTo>
                    <a:lnTo>
                      <a:pt x="356" y="11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8" name="Freeform 52"/>
              <p:cNvSpPr>
                <a:spLocks/>
              </p:cNvSpPr>
              <p:nvPr/>
            </p:nvSpPr>
            <p:spPr bwMode="auto">
              <a:xfrm>
                <a:off x="4753" y="3020"/>
                <a:ext cx="179" cy="38"/>
              </a:xfrm>
              <a:custGeom>
                <a:avLst/>
                <a:gdLst>
                  <a:gd name="T0" fmla="*/ 1 w 358"/>
                  <a:gd name="T1" fmla="*/ 1 h 76"/>
                  <a:gd name="T2" fmla="*/ 1 w 358"/>
                  <a:gd name="T3" fmla="*/ 1 h 76"/>
                  <a:gd name="T4" fmla="*/ 1 w 358"/>
                  <a:gd name="T5" fmla="*/ 1 h 76"/>
                  <a:gd name="T6" fmla="*/ 1 w 358"/>
                  <a:gd name="T7" fmla="*/ 1 h 76"/>
                  <a:gd name="T8" fmla="*/ 1 w 358"/>
                  <a:gd name="T9" fmla="*/ 1 h 76"/>
                  <a:gd name="T10" fmla="*/ 1 w 358"/>
                  <a:gd name="T11" fmla="*/ 1 h 76"/>
                  <a:gd name="T12" fmla="*/ 1 w 358"/>
                  <a:gd name="T13" fmla="*/ 1 h 76"/>
                  <a:gd name="T14" fmla="*/ 1 w 358"/>
                  <a:gd name="T15" fmla="*/ 1 h 76"/>
                  <a:gd name="T16" fmla="*/ 1 w 358"/>
                  <a:gd name="T17" fmla="*/ 1 h 76"/>
                  <a:gd name="T18" fmla="*/ 1 w 358"/>
                  <a:gd name="T19" fmla="*/ 1 h 76"/>
                  <a:gd name="T20" fmla="*/ 1 w 358"/>
                  <a:gd name="T21" fmla="*/ 1 h 76"/>
                  <a:gd name="T22" fmla="*/ 1 w 358"/>
                  <a:gd name="T23" fmla="*/ 1 h 76"/>
                  <a:gd name="T24" fmla="*/ 1 w 358"/>
                  <a:gd name="T25" fmla="*/ 1 h 76"/>
                  <a:gd name="T26" fmla="*/ 1 w 358"/>
                  <a:gd name="T27" fmla="*/ 1 h 76"/>
                  <a:gd name="T28" fmla="*/ 1 w 358"/>
                  <a:gd name="T29" fmla="*/ 1 h 76"/>
                  <a:gd name="T30" fmla="*/ 1 w 358"/>
                  <a:gd name="T31" fmla="*/ 1 h 76"/>
                  <a:gd name="T32" fmla="*/ 1 w 358"/>
                  <a:gd name="T33" fmla="*/ 1 h 76"/>
                  <a:gd name="T34" fmla="*/ 1 w 358"/>
                  <a:gd name="T35" fmla="*/ 1 h 76"/>
                  <a:gd name="T36" fmla="*/ 1 w 358"/>
                  <a:gd name="T37" fmla="*/ 1 h 76"/>
                  <a:gd name="T38" fmla="*/ 1 w 358"/>
                  <a:gd name="T39" fmla="*/ 1 h 76"/>
                  <a:gd name="T40" fmla="*/ 1 w 358"/>
                  <a:gd name="T41" fmla="*/ 1 h 76"/>
                  <a:gd name="T42" fmla="*/ 1 w 358"/>
                  <a:gd name="T43" fmla="*/ 1 h 76"/>
                  <a:gd name="T44" fmla="*/ 1 w 358"/>
                  <a:gd name="T45" fmla="*/ 1 h 76"/>
                  <a:gd name="T46" fmla="*/ 1 w 358"/>
                  <a:gd name="T47" fmla="*/ 1 h 76"/>
                  <a:gd name="T48" fmla="*/ 1 w 358"/>
                  <a:gd name="T49" fmla="*/ 1 h 76"/>
                  <a:gd name="T50" fmla="*/ 1 w 358"/>
                  <a:gd name="T51" fmla="*/ 1 h 76"/>
                  <a:gd name="T52" fmla="*/ 1 w 358"/>
                  <a:gd name="T53" fmla="*/ 1 h 76"/>
                  <a:gd name="T54" fmla="*/ 1 w 358"/>
                  <a:gd name="T55" fmla="*/ 1 h 76"/>
                  <a:gd name="T56" fmla="*/ 1 w 358"/>
                  <a:gd name="T57" fmla="*/ 1 h 76"/>
                  <a:gd name="T58" fmla="*/ 1 w 358"/>
                  <a:gd name="T59" fmla="*/ 1 h 76"/>
                  <a:gd name="T60" fmla="*/ 1 w 358"/>
                  <a:gd name="T61" fmla="*/ 1 h 76"/>
                  <a:gd name="T62" fmla="*/ 1 w 358"/>
                  <a:gd name="T63" fmla="*/ 1 h 76"/>
                  <a:gd name="T64" fmla="*/ 1 w 358"/>
                  <a:gd name="T65" fmla="*/ 1 h 76"/>
                  <a:gd name="T66" fmla="*/ 1 w 358"/>
                  <a:gd name="T67" fmla="*/ 1 h 76"/>
                  <a:gd name="T68" fmla="*/ 1 w 358"/>
                  <a:gd name="T69" fmla="*/ 1 h 76"/>
                  <a:gd name="T70" fmla="*/ 1 w 358"/>
                  <a:gd name="T71" fmla="*/ 1 h 76"/>
                  <a:gd name="T72" fmla="*/ 1 w 358"/>
                  <a:gd name="T73" fmla="*/ 1 h 76"/>
                  <a:gd name="T74" fmla="*/ 1 w 358"/>
                  <a:gd name="T75" fmla="*/ 1 h 76"/>
                  <a:gd name="T76" fmla="*/ 1 w 358"/>
                  <a:gd name="T77" fmla="*/ 1 h 76"/>
                  <a:gd name="T78" fmla="*/ 1 w 358"/>
                  <a:gd name="T79" fmla="*/ 1 h 76"/>
                  <a:gd name="T80" fmla="*/ 1 w 358"/>
                  <a:gd name="T81" fmla="*/ 1 h 76"/>
                  <a:gd name="T82" fmla="*/ 1 w 358"/>
                  <a:gd name="T83" fmla="*/ 1 h 7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8"/>
                  <a:gd name="T127" fmla="*/ 0 h 76"/>
                  <a:gd name="T128" fmla="*/ 358 w 358"/>
                  <a:gd name="T129" fmla="*/ 76 h 7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8" h="76">
                    <a:moveTo>
                      <a:pt x="0" y="0"/>
                    </a:moveTo>
                    <a:lnTo>
                      <a:pt x="3" y="0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5" y="3"/>
                    </a:lnTo>
                    <a:lnTo>
                      <a:pt x="18" y="4"/>
                    </a:lnTo>
                    <a:lnTo>
                      <a:pt x="20" y="4"/>
                    </a:lnTo>
                    <a:lnTo>
                      <a:pt x="23" y="4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9" y="10"/>
                    </a:lnTo>
                    <a:lnTo>
                      <a:pt x="43" y="10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51" y="13"/>
                    </a:lnTo>
                    <a:lnTo>
                      <a:pt x="53" y="13"/>
                    </a:lnTo>
                    <a:lnTo>
                      <a:pt x="57" y="14"/>
                    </a:lnTo>
                    <a:lnTo>
                      <a:pt x="59" y="14"/>
                    </a:lnTo>
                    <a:lnTo>
                      <a:pt x="63" y="14"/>
                    </a:lnTo>
                    <a:lnTo>
                      <a:pt x="65" y="16"/>
                    </a:lnTo>
                    <a:lnTo>
                      <a:pt x="67" y="16"/>
                    </a:lnTo>
                    <a:lnTo>
                      <a:pt x="71" y="17"/>
                    </a:lnTo>
                    <a:lnTo>
                      <a:pt x="73" y="17"/>
                    </a:lnTo>
                    <a:lnTo>
                      <a:pt x="75" y="18"/>
                    </a:lnTo>
                    <a:lnTo>
                      <a:pt x="79" y="18"/>
                    </a:lnTo>
                    <a:lnTo>
                      <a:pt x="83" y="20"/>
                    </a:lnTo>
                    <a:lnTo>
                      <a:pt x="85" y="20"/>
                    </a:lnTo>
                    <a:lnTo>
                      <a:pt x="87" y="20"/>
                    </a:lnTo>
                    <a:lnTo>
                      <a:pt x="91" y="21"/>
                    </a:lnTo>
                    <a:lnTo>
                      <a:pt x="93" y="21"/>
                    </a:lnTo>
                    <a:lnTo>
                      <a:pt x="95" y="23"/>
                    </a:lnTo>
                    <a:lnTo>
                      <a:pt x="99" y="23"/>
                    </a:lnTo>
                    <a:lnTo>
                      <a:pt x="101" y="23"/>
                    </a:lnTo>
                    <a:lnTo>
                      <a:pt x="105" y="26"/>
                    </a:lnTo>
                    <a:lnTo>
                      <a:pt x="107" y="26"/>
                    </a:lnTo>
                    <a:lnTo>
                      <a:pt x="111" y="27"/>
                    </a:lnTo>
                    <a:lnTo>
                      <a:pt x="112" y="27"/>
                    </a:lnTo>
                    <a:lnTo>
                      <a:pt x="115" y="27"/>
                    </a:lnTo>
                    <a:lnTo>
                      <a:pt x="119" y="28"/>
                    </a:lnTo>
                    <a:lnTo>
                      <a:pt x="121" y="28"/>
                    </a:lnTo>
                    <a:lnTo>
                      <a:pt x="123" y="30"/>
                    </a:lnTo>
                    <a:lnTo>
                      <a:pt x="127" y="30"/>
                    </a:lnTo>
                    <a:lnTo>
                      <a:pt x="130" y="30"/>
                    </a:lnTo>
                    <a:lnTo>
                      <a:pt x="132" y="31"/>
                    </a:lnTo>
                    <a:lnTo>
                      <a:pt x="135" y="31"/>
                    </a:lnTo>
                    <a:lnTo>
                      <a:pt x="139" y="33"/>
                    </a:lnTo>
                    <a:lnTo>
                      <a:pt x="141" y="33"/>
                    </a:lnTo>
                    <a:lnTo>
                      <a:pt x="143" y="33"/>
                    </a:lnTo>
                    <a:lnTo>
                      <a:pt x="147" y="34"/>
                    </a:lnTo>
                    <a:lnTo>
                      <a:pt x="148" y="34"/>
                    </a:lnTo>
                    <a:lnTo>
                      <a:pt x="153" y="36"/>
                    </a:lnTo>
                    <a:lnTo>
                      <a:pt x="155" y="36"/>
                    </a:lnTo>
                    <a:lnTo>
                      <a:pt x="159" y="36"/>
                    </a:lnTo>
                    <a:lnTo>
                      <a:pt x="161" y="37"/>
                    </a:lnTo>
                    <a:lnTo>
                      <a:pt x="163" y="37"/>
                    </a:lnTo>
                    <a:lnTo>
                      <a:pt x="166" y="38"/>
                    </a:lnTo>
                    <a:lnTo>
                      <a:pt x="168" y="38"/>
                    </a:lnTo>
                    <a:lnTo>
                      <a:pt x="170" y="38"/>
                    </a:lnTo>
                    <a:lnTo>
                      <a:pt x="175" y="40"/>
                    </a:lnTo>
                    <a:lnTo>
                      <a:pt x="179" y="40"/>
                    </a:lnTo>
                    <a:lnTo>
                      <a:pt x="181" y="41"/>
                    </a:lnTo>
                    <a:lnTo>
                      <a:pt x="183" y="41"/>
                    </a:lnTo>
                    <a:lnTo>
                      <a:pt x="186" y="41"/>
                    </a:lnTo>
                    <a:lnTo>
                      <a:pt x="188" y="44"/>
                    </a:lnTo>
                    <a:lnTo>
                      <a:pt x="190" y="44"/>
                    </a:lnTo>
                    <a:lnTo>
                      <a:pt x="195" y="46"/>
                    </a:lnTo>
                    <a:lnTo>
                      <a:pt x="197" y="46"/>
                    </a:lnTo>
                    <a:lnTo>
                      <a:pt x="201" y="46"/>
                    </a:lnTo>
                    <a:lnTo>
                      <a:pt x="202" y="46"/>
                    </a:lnTo>
                    <a:lnTo>
                      <a:pt x="206" y="47"/>
                    </a:lnTo>
                    <a:lnTo>
                      <a:pt x="208" y="47"/>
                    </a:lnTo>
                    <a:lnTo>
                      <a:pt x="210" y="48"/>
                    </a:lnTo>
                    <a:lnTo>
                      <a:pt x="215" y="48"/>
                    </a:lnTo>
                    <a:lnTo>
                      <a:pt x="217" y="48"/>
                    </a:lnTo>
                    <a:lnTo>
                      <a:pt x="219" y="50"/>
                    </a:lnTo>
                    <a:lnTo>
                      <a:pt x="222" y="50"/>
                    </a:lnTo>
                    <a:lnTo>
                      <a:pt x="224" y="51"/>
                    </a:lnTo>
                    <a:lnTo>
                      <a:pt x="228" y="51"/>
                    </a:lnTo>
                    <a:lnTo>
                      <a:pt x="231" y="51"/>
                    </a:lnTo>
                    <a:lnTo>
                      <a:pt x="235" y="53"/>
                    </a:lnTo>
                    <a:lnTo>
                      <a:pt x="237" y="53"/>
                    </a:lnTo>
                    <a:lnTo>
                      <a:pt x="238" y="53"/>
                    </a:lnTo>
                    <a:lnTo>
                      <a:pt x="242" y="54"/>
                    </a:lnTo>
                    <a:lnTo>
                      <a:pt x="244" y="54"/>
                    </a:lnTo>
                    <a:lnTo>
                      <a:pt x="248" y="54"/>
                    </a:lnTo>
                    <a:lnTo>
                      <a:pt x="251" y="56"/>
                    </a:lnTo>
                    <a:lnTo>
                      <a:pt x="253" y="56"/>
                    </a:lnTo>
                    <a:lnTo>
                      <a:pt x="256" y="57"/>
                    </a:lnTo>
                    <a:lnTo>
                      <a:pt x="258" y="57"/>
                    </a:lnTo>
                    <a:lnTo>
                      <a:pt x="262" y="57"/>
                    </a:lnTo>
                    <a:lnTo>
                      <a:pt x="264" y="57"/>
                    </a:lnTo>
                    <a:lnTo>
                      <a:pt x="266" y="58"/>
                    </a:lnTo>
                    <a:lnTo>
                      <a:pt x="271" y="58"/>
                    </a:lnTo>
                    <a:lnTo>
                      <a:pt x="273" y="60"/>
                    </a:lnTo>
                    <a:lnTo>
                      <a:pt x="276" y="60"/>
                    </a:lnTo>
                    <a:lnTo>
                      <a:pt x="278" y="60"/>
                    </a:lnTo>
                    <a:lnTo>
                      <a:pt x="282" y="61"/>
                    </a:lnTo>
                    <a:lnTo>
                      <a:pt x="284" y="61"/>
                    </a:lnTo>
                    <a:lnTo>
                      <a:pt x="286" y="61"/>
                    </a:lnTo>
                    <a:lnTo>
                      <a:pt x="291" y="64"/>
                    </a:lnTo>
                    <a:lnTo>
                      <a:pt x="292" y="64"/>
                    </a:lnTo>
                    <a:lnTo>
                      <a:pt x="294" y="64"/>
                    </a:lnTo>
                    <a:lnTo>
                      <a:pt x="298" y="66"/>
                    </a:lnTo>
                    <a:lnTo>
                      <a:pt x="300" y="66"/>
                    </a:lnTo>
                    <a:lnTo>
                      <a:pt x="304" y="66"/>
                    </a:lnTo>
                    <a:lnTo>
                      <a:pt x="306" y="67"/>
                    </a:lnTo>
                    <a:lnTo>
                      <a:pt x="310" y="67"/>
                    </a:lnTo>
                    <a:lnTo>
                      <a:pt x="312" y="67"/>
                    </a:lnTo>
                    <a:lnTo>
                      <a:pt x="314" y="68"/>
                    </a:lnTo>
                    <a:lnTo>
                      <a:pt x="318" y="68"/>
                    </a:lnTo>
                    <a:lnTo>
                      <a:pt x="320" y="68"/>
                    </a:lnTo>
                    <a:lnTo>
                      <a:pt x="324" y="70"/>
                    </a:lnTo>
                    <a:lnTo>
                      <a:pt x="326" y="70"/>
                    </a:lnTo>
                    <a:lnTo>
                      <a:pt x="330" y="70"/>
                    </a:lnTo>
                    <a:lnTo>
                      <a:pt x="332" y="71"/>
                    </a:lnTo>
                    <a:lnTo>
                      <a:pt x="334" y="71"/>
                    </a:lnTo>
                    <a:lnTo>
                      <a:pt x="338" y="71"/>
                    </a:lnTo>
                    <a:lnTo>
                      <a:pt x="340" y="73"/>
                    </a:lnTo>
                    <a:lnTo>
                      <a:pt x="344" y="73"/>
                    </a:lnTo>
                    <a:lnTo>
                      <a:pt x="345" y="73"/>
                    </a:lnTo>
                    <a:lnTo>
                      <a:pt x="348" y="74"/>
                    </a:lnTo>
                    <a:lnTo>
                      <a:pt x="352" y="74"/>
                    </a:lnTo>
                    <a:lnTo>
                      <a:pt x="354" y="74"/>
                    </a:lnTo>
                    <a:lnTo>
                      <a:pt x="358" y="76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69" name="Freeform 53"/>
              <p:cNvSpPr>
                <a:spLocks/>
              </p:cNvSpPr>
              <p:nvPr/>
            </p:nvSpPr>
            <p:spPr bwMode="auto">
              <a:xfrm>
                <a:off x="4932" y="3058"/>
                <a:ext cx="178" cy="26"/>
              </a:xfrm>
              <a:custGeom>
                <a:avLst/>
                <a:gdLst>
                  <a:gd name="T0" fmla="*/ 1 w 356"/>
                  <a:gd name="T1" fmla="*/ 0 h 51"/>
                  <a:gd name="T2" fmla="*/ 1 w 356"/>
                  <a:gd name="T3" fmla="*/ 1 h 51"/>
                  <a:gd name="T4" fmla="*/ 1 w 356"/>
                  <a:gd name="T5" fmla="*/ 1 h 51"/>
                  <a:gd name="T6" fmla="*/ 1 w 356"/>
                  <a:gd name="T7" fmla="*/ 1 h 51"/>
                  <a:gd name="T8" fmla="*/ 1 w 356"/>
                  <a:gd name="T9" fmla="*/ 1 h 51"/>
                  <a:gd name="T10" fmla="*/ 1 w 356"/>
                  <a:gd name="T11" fmla="*/ 1 h 51"/>
                  <a:gd name="T12" fmla="*/ 1 w 356"/>
                  <a:gd name="T13" fmla="*/ 1 h 51"/>
                  <a:gd name="T14" fmla="*/ 1 w 356"/>
                  <a:gd name="T15" fmla="*/ 1 h 51"/>
                  <a:gd name="T16" fmla="*/ 1 w 356"/>
                  <a:gd name="T17" fmla="*/ 1 h 51"/>
                  <a:gd name="T18" fmla="*/ 1 w 356"/>
                  <a:gd name="T19" fmla="*/ 1 h 51"/>
                  <a:gd name="T20" fmla="*/ 1 w 356"/>
                  <a:gd name="T21" fmla="*/ 1 h 51"/>
                  <a:gd name="T22" fmla="*/ 1 w 356"/>
                  <a:gd name="T23" fmla="*/ 1 h 51"/>
                  <a:gd name="T24" fmla="*/ 1 w 356"/>
                  <a:gd name="T25" fmla="*/ 1 h 51"/>
                  <a:gd name="T26" fmla="*/ 1 w 356"/>
                  <a:gd name="T27" fmla="*/ 1 h 51"/>
                  <a:gd name="T28" fmla="*/ 1 w 356"/>
                  <a:gd name="T29" fmla="*/ 1 h 51"/>
                  <a:gd name="T30" fmla="*/ 1 w 356"/>
                  <a:gd name="T31" fmla="*/ 1 h 51"/>
                  <a:gd name="T32" fmla="*/ 1 w 356"/>
                  <a:gd name="T33" fmla="*/ 1 h 51"/>
                  <a:gd name="T34" fmla="*/ 1 w 356"/>
                  <a:gd name="T35" fmla="*/ 1 h 51"/>
                  <a:gd name="T36" fmla="*/ 1 w 356"/>
                  <a:gd name="T37" fmla="*/ 1 h 51"/>
                  <a:gd name="T38" fmla="*/ 1 w 356"/>
                  <a:gd name="T39" fmla="*/ 1 h 51"/>
                  <a:gd name="T40" fmla="*/ 1 w 356"/>
                  <a:gd name="T41" fmla="*/ 1 h 51"/>
                  <a:gd name="T42" fmla="*/ 1 w 356"/>
                  <a:gd name="T43" fmla="*/ 1 h 51"/>
                  <a:gd name="T44" fmla="*/ 1 w 356"/>
                  <a:gd name="T45" fmla="*/ 1 h 51"/>
                  <a:gd name="T46" fmla="*/ 1 w 356"/>
                  <a:gd name="T47" fmla="*/ 1 h 51"/>
                  <a:gd name="T48" fmla="*/ 1 w 356"/>
                  <a:gd name="T49" fmla="*/ 1 h 51"/>
                  <a:gd name="T50" fmla="*/ 1 w 356"/>
                  <a:gd name="T51" fmla="*/ 1 h 51"/>
                  <a:gd name="T52" fmla="*/ 1 w 356"/>
                  <a:gd name="T53" fmla="*/ 1 h 51"/>
                  <a:gd name="T54" fmla="*/ 1 w 356"/>
                  <a:gd name="T55" fmla="*/ 1 h 51"/>
                  <a:gd name="T56" fmla="*/ 1 w 356"/>
                  <a:gd name="T57" fmla="*/ 1 h 51"/>
                  <a:gd name="T58" fmla="*/ 1 w 356"/>
                  <a:gd name="T59" fmla="*/ 1 h 51"/>
                  <a:gd name="T60" fmla="*/ 1 w 356"/>
                  <a:gd name="T61" fmla="*/ 1 h 51"/>
                  <a:gd name="T62" fmla="*/ 1 w 356"/>
                  <a:gd name="T63" fmla="*/ 1 h 51"/>
                  <a:gd name="T64" fmla="*/ 1 w 356"/>
                  <a:gd name="T65" fmla="*/ 1 h 51"/>
                  <a:gd name="T66" fmla="*/ 1 w 356"/>
                  <a:gd name="T67" fmla="*/ 1 h 51"/>
                  <a:gd name="T68" fmla="*/ 1 w 356"/>
                  <a:gd name="T69" fmla="*/ 1 h 51"/>
                  <a:gd name="T70" fmla="*/ 1 w 356"/>
                  <a:gd name="T71" fmla="*/ 1 h 51"/>
                  <a:gd name="T72" fmla="*/ 1 w 356"/>
                  <a:gd name="T73" fmla="*/ 1 h 51"/>
                  <a:gd name="T74" fmla="*/ 1 w 356"/>
                  <a:gd name="T75" fmla="*/ 1 h 51"/>
                  <a:gd name="T76" fmla="*/ 1 w 356"/>
                  <a:gd name="T77" fmla="*/ 1 h 51"/>
                  <a:gd name="T78" fmla="*/ 1 w 356"/>
                  <a:gd name="T79" fmla="*/ 1 h 51"/>
                  <a:gd name="T80" fmla="*/ 1 w 356"/>
                  <a:gd name="T81" fmla="*/ 1 h 51"/>
                  <a:gd name="T82" fmla="*/ 1 w 356"/>
                  <a:gd name="T83" fmla="*/ 1 h 5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51"/>
                  <a:gd name="T128" fmla="*/ 356 w 356"/>
                  <a:gd name="T129" fmla="*/ 51 h 5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51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0" y="1"/>
                    </a:lnTo>
                    <a:lnTo>
                      <a:pt x="14" y="1"/>
                    </a:lnTo>
                    <a:lnTo>
                      <a:pt x="16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7" y="4"/>
                    </a:lnTo>
                    <a:lnTo>
                      <a:pt x="30" y="4"/>
                    </a:lnTo>
                    <a:lnTo>
                      <a:pt x="32" y="7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7" y="8"/>
                    </a:lnTo>
                    <a:lnTo>
                      <a:pt x="50" y="8"/>
                    </a:lnTo>
                    <a:lnTo>
                      <a:pt x="52" y="10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3" y="11"/>
                    </a:lnTo>
                    <a:lnTo>
                      <a:pt x="68" y="11"/>
                    </a:lnTo>
                    <a:lnTo>
                      <a:pt x="70" y="11"/>
                    </a:lnTo>
                    <a:lnTo>
                      <a:pt x="72" y="13"/>
                    </a:lnTo>
                    <a:lnTo>
                      <a:pt x="76" y="13"/>
                    </a:lnTo>
                    <a:lnTo>
                      <a:pt x="77" y="13"/>
                    </a:lnTo>
                    <a:lnTo>
                      <a:pt x="79" y="13"/>
                    </a:lnTo>
                    <a:lnTo>
                      <a:pt x="83" y="14"/>
                    </a:lnTo>
                    <a:lnTo>
                      <a:pt x="85" y="14"/>
                    </a:lnTo>
                    <a:lnTo>
                      <a:pt x="90" y="14"/>
                    </a:lnTo>
                    <a:lnTo>
                      <a:pt x="92" y="15"/>
                    </a:lnTo>
                    <a:lnTo>
                      <a:pt x="95" y="15"/>
                    </a:lnTo>
                    <a:lnTo>
                      <a:pt x="97" y="15"/>
                    </a:lnTo>
                    <a:lnTo>
                      <a:pt x="99" y="15"/>
                    </a:lnTo>
                    <a:lnTo>
                      <a:pt x="103" y="17"/>
                    </a:lnTo>
                    <a:lnTo>
                      <a:pt x="105" y="17"/>
                    </a:lnTo>
                    <a:lnTo>
                      <a:pt x="108" y="18"/>
                    </a:lnTo>
                    <a:lnTo>
                      <a:pt x="112" y="18"/>
                    </a:lnTo>
                    <a:lnTo>
                      <a:pt x="113" y="18"/>
                    </a:lnTo>
                    <a:lnTo>
                      <a:pt x="117" y="18"/>
                    </a:lnTo>
                    <a:lnTo>
                      <a:pt x="119" y="18"/>
                    </a:lnTo>
                    <a:lnTo>
                      <a:pt x="123" y="20"/>
                    </a:lnTo>
                    <a:lnTo>
                      <a:pt x="125" y="20"/>
                    </a:lnTo>
                    <a:lnTo>
                      <a:pt x="128" y="20"/>
                    </a:lnTo>
                    <a:lnTo>
                      <a:pt x="131" y="21"/>
                    </a:lnTo>
                    <a:lnTo>
                      <a:pt x="133" y="21"/>
                    </a:lnTo>
                    <a:lnTo>
                      <a:pt x="137" y="21"/>
                    </a:lnTo>
                    <a:lnTo>
                      <a:pt x="139" y="21"/>
                    </a:lnTo>
                    <a:lnTo>
                      <a:pt x="143" y="23"/>
                    </a:lnTo>
                    <a:lnTo>
                      <a:pt x="146" y="23"/>
                    </a:lnTo>
                    <a:lnTo>
                      <a:pt x="148" y="23"/>
                    </a:lnTo>
                    <a:lnTo>
                      <a:pt x="151" y="25"/>
                    </a:lnTo>
                    <a:lnTo>
                      <a:pt x="153" y="25"/>
                    </a:lnTo>
                    <a:lnTo>
                      <a:pt x="155" y="25"/>
                    </a:lnTo>
                    <a:lnTo>
                      <a:pt x="159" y="25"/>
                    </a:lnTo>
                    <a:lnTo>
                      <a:pt x="163" y="25"/>
                    </a:lnTo>
                    <a:lnTo>
                      <a:pt x="166" y="27"/>
                    </a:lnTo>
                    <a:lnTo>
                      <a:pt x="167" y="27"/>
                    </a:lnTo>
                    <a:lnTo>
                      <a:pt x="171" y="27"/>
                    </a:lnTo>
                    <a:lnTo>
                      <a:pt x="173" y="28"/>
                    </a:lnTo>
                    <a:lnTo>
                      <a:pt x="175" y="28"/>
                    </a:lnTo>
                    <a:lnTo>
                      <a:pt x="179" y="28"/>
                    </a:lnTo>
                    <a:lnTo>
                      <a:pt x="181" y="28"/>
                    </a:lnTo>
                    <a:lnTo>
                      <a:pt x="186" y="30"/>
                    </a:lnTo>
                    <a:lnTo>
                      <a:pt x="187" y="30"/>
                    </a:lnTo>
                    <a:lnTo>
                      <a:pt x="191" y="30"/>
                    </a:lnTo>
                    <a:lnTo>
                      <a:pt x="193" y="31"/>
                    </a:lnTo>
                    <a:lnTo>
                      <a:pt x="195" y="31"/>
                    </a:lnTo>
                    <a:lnTo>
                      <a:pt x="199" y="31"/>
                    </a:lnTo>
                    <a:lnTo>
                      <a:pt x="201" y="31"/>
                    </a:lnTo>
                    <a:lnTo>
                      <a:pt x="203" y="31"/>
                    </a:lnTo>
                    <a:lnTo>
                      <a:pt x="207" y="33"/>
                    </a:lnTo>
                    <a:lnTo>
                      <a:pt x="209" y="33"/>
                    </a:lnTo>
                    <a:lnTo>
                      <a:pt x="213" y="33"/>
                    </a:lnTo>
                    <a:lnTo>
                      <a:pt x="215" y="34"/>
                    </a:lnTo>
                    <a:lnTo>
                      <a:pt x="219" y="34"/>
                    </a:lnTo>
                    <a:lnTo>
                      <a:pt x="221" y="34"/>
                    </a:lnTo>
                    <a:lnTo>
                      <a:pt x="222" y="34"/>
                    </a:lnTo>
                    <a:lnTo>
                      <a:pt x="227" y="35"/>
                    </a:lnTo>
                    <a:lnTo>
                      <a:pt x="229" y="35"/>
                    </a:lnTo>
                    <a:lnTo>
                      <a:pt x="233" y="35"/>
                    </a:lnTo>
                    <a:lnTo>
                      <a:pt x="235" y="35"/>
                    </a:lnTo>
                    <a:lnTo>
                      <a:pt x="237" y="37"/>
                    </a:lnTo>
                    <a:lnTo>
                      <a:pt x="240" y="37"/>
                    </a:lnTo>
                    <a:lnTo>
                      <a:pt x="242" y="37"/>
                    </a:lnTo>
                    <a:lnTo>
                      <a:pt x="247" y="37"/>
                    </a:lnTo>
                    <a:lnTo>
                      <a:pt x="249" y="37"/>
                    </a:lnTo>
                    <a:lnTo>
                      <a:pt x="251" y="38"/>
                    </a:lnTo>
                    <a:lnTo>
                      <a:pt x="255" y="38"/>
                    </a:lnTo>
                    <a:lnTo>
                      <a:pt x="257" y="38"/>
                    </a:lnTo>
                    <a:lnTo>
                      <a:pt x="260" y="40"/>
                    </a:lnTo>
                    <a:lnTo>
                      <a:pt x="263" y="40"/>
                    </a:lnTo>
                    <a:lnTo>
                      <a:pt x="267" y="40"/>
                    </a:lnTo>
                    <a:lnTo>
                      <a:pt x="269" y="40"/>
                    </a:lnTo>
                    <a:lnTo>
                      <a:pt x="271" y="40"/>
                    </a:lnTo>
                    <a:lnTo>
                      <a:pt x="275" y="41"/>
                    </a:lnTo>
                    <a:lnTo>
                      <a:pt x="276" y="41"/>
                    </a:lnTo>
                    <a:lnTo>
                      <a:pt x="278" y="41"/>
                    </a:lnTo>
                    <a:lnTo>
                      <a:pt x="283" y="43"/>
                    </a:lnTo>
                    <a:lnTo>
                      <a:pt x="285" y="43"/>
                    </a:lnTo>
                    <a:lnTo>
                      <a:pt x="289" y="43"/>
                    </a:lnTo>
                    <a:lnTo>
                      <a:pt x="291" y="43"/>
                    </a:lnTo>
                    <a:lnTo>
                      <a:pt x="294" y="43"/>
                    </a:lnTo>
                    <a:lnTo>
                      <a:pt x="296" y="43"/>
                    </a:lnTo>
                    <a:lnTo>
                      <a:pt x="298" y="45"/>
                    </a:lnTo>
                    <a:lnTo>
                      <a:pt x="303" y="45"/>
                    </a:lnTo>
                    <a:lnTo>
                      <a:pt x="305" y="45"/>
                    </a:lnTo>
                    <a:lnTo>
                      <a:pt x="307" y="47"/>
                    </a:lnTo>
                    <a:lnTo>
                      <a:pt x="311" y="47"/>
                    </a:lnTo>
                    <a:lnTo>
                      <a:pt x="314" y="47"/>
                    </a:lnTo>
                    <a:lnTo>
                      <a:pt x="316" y="47"/>
                    </a:lnTo>
                    <a:lnTo>
                      <a:pt x="318" y="47"/>
                    </a:lnTo>
                    <a:lnTo>
                      <a:pt x="323" y="48"/>
                    </a:lnTo>
                    <a:lnTo>
                      <a:pt x="325" y="48"/>
                    </a:lnTo>
                    <a:lnTo>
                      <a:pt x="327" y="48"/>
                    </a:lnTo>
                    <a:lnTo>
                      <a:pt x="330" y="48"/>
                    </a:lnTo>
                    <a:lnTo>
                      <a:pt x="332" y="50"/>
                    </a:lnTo>
                    <a:lnTo>
                      <a:pt x="336" y="50"/>
                    </a:lnTo>
                    <a:lnTo>
                      <a:pt x="338" y="50"/>
                    </a:lnTo>
                    <a:lnTo>
                      <a:pt x="343" y="50"/>
                    </a:lnTo>
                    <a:lnTo>
                      <a:pt x="345" y="50"/>
                    </a:lnTo>
                    <a:lnTo>
                      <a:pt x="347" y="51"/>
                    </a:lnTo>
                    <a:lnTo>
                      <a:pt x="350" y="51"/>
                    </a:lnTo>
                    <a:lnTo>
                      <a:pt x="352" y="51"/>
                    </a:lnTo>
                    <a:lnTo>
                      <a:pt x="356" y="51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0" name="Freeform 54"/>
              <p:cNvSpPr>
                <a:spLocks/>
              </p:cNvSpPr>
              <p:nvPr/>
            </p:nvSpPr>
            <p:spPr bwMode="auto">
              <a:xfrm>
                <a:off x="5110" y="3084"/>
                <a:ext cx="178" cy="17"/>
              </a:xfrm>
              <a:custGeom>
                <a:avLst/>
                <a:gdLst>
                  <a:gd name="T0" fmla="*/ 0 w 357"/>
                  <a:gd name="T1" fmla="*/ 0 h 36"/>
                  <a:gd name="T2" fmla="*/ 0 w 357"/>
                  <a:gd name="T3" fmla="*/ 0 h 36"/>
                  <a:gd name="T4" fmla="*/ 0 w 357"/>
                  <a:gd name="T5" fmla="*/ 0 h 36"/>
                  <a:gd name="T6" fmla="*/ 0 w 357"/>
                  <a:gd name="T7" fmla="*/ 0 h 36"/>
                  <a:gd name="T8" fmla="*/ 0 w 357"/>
                  <a:gd name="T9" fmla="*/ 0 h 36"/>
                  <a:gd name="T10" fmla="*/ 0 w 357"/>
                  <a:gd name="T11" fmla="*/ 0 h 36"/>
                  <a:gd name="T12" fmla="*/ 0 w 357"/>
                  <a:gd name="T13" fmla="*/ 0 h 36"/>
                  <a:gd name="T14" fmla="*/ 0 w 357"/>
                  <a:gd name="T15" fmla="*/ 0 h 36"/>
                  <a:gd name="T16" fmla="*/ 0 w 357"/>
                  <a:gd name="T17" fmla="*/ 0 h 36"/>
                  <a:gd name="T18" fmla="*/ 0 w 357"/>
                  <a:gd name="T19" fmla="*/ 0 h 36"/>
                  <a:gd name="T20" fmla="*/ 0 w 357"/>
                  <a:gd name="T21" fmla="*/ 0 h 36"/>
                  <a:gd name="T22" fmla="*/ 0 w 357"/>
                  <a:gd name="T23" fmla="*/ 0 h 36"/>
                  <a:gd name="T24" fmla="*/ 0 w 357"/>
                  <a:gd name="T25" fmla="*/ 0 h 36"/>
                  <a:gd name="T26" fmla="*/ 0 w 357"/>
                  <a:gd name="T27" fmla="*/ 0 h 36"/>
                  <a:gd name="T28" fmla="*/ 0 w 357"/>
                  <a:gd name="T29" fmla="*/ 0 h 36"/>
                  <a:gd name="T30" fmla="*/ 0 w 357"/>
                  <a:gd name="T31" fmla="*/ 0 h 36"/>
                  <a:gd name="T32" fmla="*/ 0 w 357"/>
                  <a:gd name="T33" fmla="*/ 0 h 36"/>
                  <a:gd name="T34" fmla="*/ 0 w 357"/>
                  <a:gd name="T35" fmla="*/ 0 h 36"/>
                  <a:gd name="T36" fmla="*/ 0 w 357"/>
                  <a:gd name="T37" fmla="*/ 0 h 36"/>
                  <a:gd name="T38" fmla="*/ 0 w 357"/>
                  <a:gd name="T39" fmla="*/ 0 h 36"/>
                  <a:gd name="T40" fmla="*/ 0 w 357"/>
                  <a:gd name="T41" fmla="*/ 0 h 36"/>
                  <a:gd name="T42" fmla="*/ 0 w 357"/>
                  <a:gd name="T43" fmla="*/ 0 h 36"/>
                  <a:gd name="T44" fmla="*/ 0 w 357"/>
                  <a:gd name="T45" fmla="*/ 0 h 36"/>
                  <a:gd name="T46" fmla="*/ 0 w 357"/>
                  <a:gd name="T47" fmla="*/ 0 h 36"/>
                  <a:gd name="T48" fmla="*/ 0 w 357"/>
                  <a:gd name="T49" fmla="*/ 0 h 36"/>
                  <a:gd name="T50" fmla="*/ 0 w 357"/>
                  <a:gd name="T51" fmla="*/ 0 h 36"/>
                  <a:gd name="T52" fmla="*/ 0 w 357"/>
                  <a:gd name="T53" fmla="*/ 0 h 36"/>
                  <a:gd name="T54" fmla="*/ 0 w 357"/>
                  <a:gd name="T55" fmla="*/ 0 h 36"/>
                  <a:gd name="T56" fmla="*/ 0 w 357"/>
                  <a:gd name="T57" fmla="*/ 0 h 36"/>
                  <a:gd name="T58" fmla="*/ 0 w 357"/>
                  <a:gd name="T59" fmla="*/ 0 h 36"/>
                  <a:gd name="T60" fmla="*/ 0 w 357"/>
                  <a:gd name="T61" fmla="*/ 0 h 36"/>
                  <a:gd name="T62" fmla="*/ 0 w 357"/>
                  <a:gd name="T63" fmla="*/ 0 h 36"/>
                  <a:gd name="T64" fmla="*/ 0 w 357"/>
                  <a:gd name="T65" fmla="*/ 0 h 36"/>
                  <a:gd name="T66" fmla="*/ 0 w 357"/>
                  <a:gd name="T67" fmla="*/ 0 h 36"/>
                  <a:gd name="T68" fmla="*/ 0 w 357"/>
                  <a:gd name="T69" fmla="*/ 0 h 36"/>
                  <a:gd name="T70" fmla="*/ 0 w 357"/>
                  <a:gd name="T71" fmla="*/ 0 h 36"/>
                  <a:gd name="T72" fmla="*/ 0 w 357"/>
                  <a:gd name="T73" fmla="*/ 0 h 36"/>
                  <a:gd name="T74" fmla="*/ 0 w 357"/>
                  <a:gd name="T75" fmla="*/ 0 h 36"/>
                  <a:gd name="T76" fmla="*/ 0 w 357"/>
                  <a:gd name="T77" fmla="*/ 0 h 36"/>
                  <a:gd name="T78" fmla="*/ 0 w 357"/>
                  <a:gd name="T79" fmla="*/ 0 h 36"/>
                  <a:gd name="T80" fmla="*/ 0 w 357"/>
                  <a:gd name="T81" fmla="*/ 0 h 36"/>
                  <a:gd name="T82" fmla="*/ 0 w 357"/>
                  <a:gd name="T83" fmla="*/ 0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7"/>
                  <a:gd name="T127" fmla="*/ 0 h 36"/>
                  <a:gd name="T128" fmla="*/ 357 w 357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7" h="36">
                    <a:moveTo>
                      <a:pt x="0" y="0"/>
                    </a:moveTo>
                    <a:lnTo>
                      <a:pt x="2" y="0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3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6" y="4"/>
                    </a:lnTo>
                    <a:lnTo>
                      <a:pt x="38" y="4"/>
                    </a:lnTo>
                    <a:lnTo>
                      <a:pt x="42" y="4"/>
                    </a:lnTo>
                    <a:lnTo>
                      <a:pt x="45" y="6"/>
                    </a:lnTo>
                    <a:lnTo>
                      <a:pt x="46" y="6"/>
                    </a:lnTo>
                    <a:lnTo>
                      <a:pt x="50" y="6"/>
                    </a:lnTo>
                    <a:lnTo>
                      <a:pt x="54" y="6"/>
                    </a:lnTo>
                    <a:lnTo>
                      <a:pt x="56" y="7"/>
                    </a:lnTo>
                    <a:lnTo>
                      <a:pt x="58" y="7"/>
                    </a:lnTo>
                    <a:lnTo>
                      <a:pt x="63" y="7"/>
                    </a:lnTo>
                    <a:lnTo>
                      <a:pt x="64" y="7"/>
                    </a:lnTo>
                    <a:lnTo>
                      <a:pt x="66" y="7"/>
                    </a:lnTo>
                    <a:lnTo>
                      <a:pt x="70" y="7"/>
                    </a:lnTo>
                    <a:lnTo>
                      <a:pt x="72" y="9"/>
                    </a:lnTo>
                    <a:lnTo>
                      <a:pt x="76" y="9"/>
                    </a:lnTo>
                    <a:lnTo>
                      <a:pt x="78" y="9"/>
                    </a:lnTo>
                    <a:lnTo>
                      <a:pt x="81" y="9"/>
                    </a:lnTo>
                    <a:lnTo>
                      <a:pt x="84" y="10"/>
                    </a:lnTo>
                    <a:lnTo>
                      <a:pt x="86" y="10"/>
                    </a:lnTo>
                    <a:lnTo>
                      <a:pt x="90" y="10"/>
                    </a:lnTo>
                    <a:lnTo>
                      <a:pt x="92" y="10"/>
                    </a:lnTo>
                    <a:lnTo>
                      <a:pt x="94" y="10"/>
                    </a:lnTo>
                    <a:lnTo>
                      <a:pt x="98" y="10"/>
                    </a:lnTo>
                    <a:lnTo>
                      <a:pt x="102" y="13"/>
                    </a:lnTo>
                    <a:lnTo>
                      <a:pt x="104" y="13"/>
                    </a:lnTo>
                    <a:lnTo>
                      <a:pt x="106" y="13"/>
                    </a:lnTo>
                    <a:lnTo>
                      <a:pt x="110" y="13"/>
                    </a:lnTo>
                    <a:lnTo>
                      <a:pt x="112" y="14"/>
                    </a:lnTo>
                    <a:lnTo>
                      <a:pt x="114" y="14"/>
                    </a:lnTo>
                    <a:lnTo>
                      <a:pt x="117" y="14"/>
                    </a:lnTo>
                    <a:lnTo>
                      <a:pt x="119" y="14"/>
                    </a:lnTo>
                    <a:lnTo>
                      <a:pt x="124" y="14"/>
                    </a:lnTo>
                    <a:lnTo>
                      <a:pt x="126" y="14"/>
                    </a:lnTo>
                    <a:lnTo>
                      <a:pt x="130" y="16"/>
                    </a:lnTo>
                    <a:lnTo>
                      <a:pt x="132" y="16"/>
                    </a:lnTo>
                    <a:lnTo>
                      <a:pt x="134" y="16"/>
                    </a:lnTo>
                    <a:lnTo>
                      <a:pt x="137" y="16"/>
                    </a:lnTo>
                    <a:lnTo>
                      <a:pt x="139" y="17"/>
                    </a:lnTo>
                    <a:lnTo>
                      <a:pt x="142" y="17"/>
                    </a:lnTo>
                    <a:lnTo>
                      <a:pt x="146" y="17"/>
                    </a:lnTo>
                    <a:lnTo>
                      <a:pt x="148" y="17"/>
                    </a:lnTo>
                    <a:lnTo>
                      <a:pt x="152" y="17"/>
                    </a:lnTo>
                    <a:lnTo>
                      <a:pt x="153" y="17"/>
                    </a:lnTo>
                    <a:lnTo>
                      <a:pt x="157" y="17"/>
                    </a:lnTo>
                    <a:lnTo>
                      <a:pt x="159" y="17"/>
                    </a:lnTo>
                    <a:lnTo>
                      <a:pt x="162" y="19"/>
                    </a:lnTo>
                    <a:lnTo>
                      <a:pt x="166" y="19"/>
                    </a:lnTo>
                    <a:lnTo>
                      <a:pt x="168" y="19"/>
                    </a:lnTo>
                    <a:lnTo>
                      <a:pt x="171" y="19"/>
                    </a:lnTo>
                    <a:lnTo>
                      <a:pt x="173" y="20"/>
                    </a:lnTo>
                    <a:lnTo>
                      <a:pt x="177" y="20"/>
                    </a:lnTo>
                    <a:lnTo>
                      <a:pt x="180" y="20"/>
                    </a:lnTo>
                    <a:lnTo>
                      <a:pt x="182" y="20"/>
                    </a:lnTo>
                    <a:lnTo>
                      <a:pt x="186" y="20"/>
                    </a:lnTo>
                    <a:lnTo>
                      <a:pt x="188" y="20"/>
                    </a:lnTo>
                    <a:lnTo>
                      <a:pt x="189" y="22"/>
                    </a:lnTo>
                    <a:lnTo>
                      <a:pt x="193" y="22"/>
                    </a:lnTo>
                    <a:lnTo>
                      <a:pt x="197" y="22"/>
                    </a:lnTo>
                    <a:lnTo>
                      <a:pt x="200" y="22"/>
                    </a:lnTo>
                    <a:lnTo>
                      <a:pt x="202" y="22"/>
                    </a:lnTo>
                    <a:lnTo>
                      <a:pt x="206" y="23"/>
                    </a:lnTo>
                    <a:lnTo>
                      <a:pt x="207" y="23"/>
                    </a:lnTo>
                    <a:lnTo>
                      <a:pt x="209" y="23"/>
                    </a:lnTo>
                    <a:lnTo>
                      <a:pt x="213" y="23"/>
                    </a:lnTo>
                    <a:lnTo>
                      <a:pt x="215" y="23"/>
                    </a:lnTo>
                    <a:lnTo>
                      <a:pt x="220" y="23"/>
                    </a:lnTo>
                    <a:lnTo>
                      <a:pt x="222" y="23"/>
                    </a:lnTo>
                    <a:lnTo>
                      <a:pt x="225" y="24"/>
                    </a:lnTo>
                    <a:lnTo>
                      <a:pt x="227" y="24"/>
                    </a:lnTo>
                    <a:lnTo>
                      <a:pt x="229" y="24"/>
                    </a:lnTo>
                    <a:lnTo>
                      <a:pt x="233" y="24"/>
                    </a:lnTo>
                    <a:lnTo>
                      <a:pt x="235" y="24"/>
                    </a:lnTo>
                    <a:lnTo>
                      <a:pt x="237" y="26"/>
                    </a:lnTo>
                    <a:lnTo>
                      <a:pt x="242" y="26"/>
                    </a:lnTo>
                    <a:lnTo>
                      <a:pt x="243" y="26"/>
                    </a:lnTo>
                    <a:lnTo>
                      <a:pt x="247" y="26"/>
                    </a:lnTo>
                    <a:lnTo>
                      <a:pt x="249" y="26"/>
                    </a:lnTo>
                    <a:lnTo>
                      <a:pt x="253" y="26"/>
                    </a:lnTo>
                    <a:lnTo>
                      <a:pt x="255" y="27"/>
                    </a:lnTo>
                    <a:lnTo>
                      <a:pt x="258" y="27"/>
                    </a:lnTo>
                    <a:lnTo>
                      <a:pt x="262" y="27"/>
                    </a:lnTo>
                    <a:lnTo>
                      <a:pt x="263" y="27"/>
                    </a:lnTo>
                    <a:lnTo>
                      <a:pt x="267" y="27"/>
                    </a:lnTo>
                    <a:lnTo>
                      <a:pt x="269" y="27"/>
                    </a:lnTo>
                    <a:lnTo>
                      <a:pt x="271" y="29"/>
                    </a:lnTo>
                    <a:lnTo>
                      <a:pt x="275" y="29"/>
                    </a:lnTo>
                    <a:lnTo>
                      <a:pt x="278" y="29"/>
                    </a:lnTo>
                    <a:lnTo>
                      <a:pt x="281" y="29"/>
                    </a:lnTo>
                    <a:lnTo>
                      <a:pt x="283" y="29"/>
                    </a:lnTo>
                    <a:lnTo>
                      <a:pt x="285" y="29"/>
                    </a:lnTo>
                    <a:lnTo>
                      <a:pt x="289" y="29"/>
                    </a:lnTo>
                    <a:lnTo>
                      <a:pt x="291" y="32"/>
                    </a:lnTo>
                    <a:lnTo>
                      <a:pt x="295" y="32"/>
                    </a:lnTo>
                    <a:lnTo>
                      <a:pt x="298" y="32"/>
                    </a:lnTo>
                    <a:lnTo>
                      <a:pt x="301" y="32"/>
                    </a:lnTo>
                    <a:lnTo>
                      <a:pt x="303" y="32"/>
                    </a:lnTo>
                    <a:lnTo>
                      <a:pt x="305" y="33"/>
                    </a:lnTo>
                    <a:lnTo>
                      <a:pt x="309" y="33"/>
                    </a:lnTo>
                    <a:lnTo>
                      <a:pt x="311" y="33"/>
                    </a:lnTo>
                    <a:lnTo>
                      <a:pt x="313" y="33"/>
                    </a:lnTo>
                    <a:lnTo>
                      <a:pt x="317" y="33"/>
                    </a:lnTo>
                    <a:lnTo>
                      <a:pt x="319" y="33"/>
                    </a:lnTo>
                    <a:lnTo>
                      <a:pt x="323" y="33"/>
                    </a:lnTo>
                    <a:lnTo>
                      <a:pt x="325" y="33"/>
                    </a:lnTo>
                    <a:lnTo>
                      <a:pt x="329" y="34"/>
                    </a:lnTo>
                    <a:lnTo>
                      <a:pt x="331" y="34"/>
                    </a:lnTo>
                    <a:lnTo>
                      <a:pt x="333" y="34"/>
                    </a:lnTo>
                    <a:lnTo>
                      <a:pt x="337" y="34"/>
                    </a:lnTo>
                    <a:lnTo>
                      <a:pt x="339" y="34"/>
                    </a:lnTo>
                    <a:lnTo>
                      <a:pt x="341" y="36"/>
                    </a:lnTo>
                    <a:lnTo>
                      <a:pt x="345" y="36"/>
                    </a:lnTo>
                    <a:lnTo>
                      <a:pt x="349" y="36"/>
                    </a:lnTo>
                    <a:lnTo>
                      <a:pt x="351" y="36"/>
                    </a:lnTo>
                    <a:lnTo>
                      <a:pt x="352" y="36"/>
                    </a:lnTo>
                    <a:lnTo>
                      <a:pt x="357" y="36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1" name="Freeform 55"/>
              <p:cNvSpPr>
                <a:spLocks/>
              </p:cNvSpPr>
              <p:nvPr/>
            </p:nvSpPr>
            <p:spPr bwMode="auto">
              <a:xfrm>
                <a:off x="5288" y="3101"/>
                <a:ext cx="178" cy="13"/>
              </a:xfrm>
              <a:custGeom>
                <a:avLst/>
                <a:gdLst>
                  <a:gd name="T0" fmla="*/ 1 w 356"/>
                  <a:gd name="T1" fmla="*/ 0 h 24"/>
                  <a:gd name="T2" fmla="*/ 1 w 356"/>
                  <a:gd name="T3" fmla="*/ 1 h 24"/>
                  <a:gd name="T4" fmla="*/ 1 w 356"/>
                  <a:gd name="T5" fmla="*/ 1 h 24"/>
                  <a:gd name="T6" fmla="*/ 1 w 356"/>
                  <a:gd name="T7" fmla="*/ 1 h 24"/>
                  <a:gd name="T8" fmla="*/ 1 w 356"/>
                  <a:gd name="T9" fmla="*/ 1 h 24"/>
                  <a:gd name="T10" fmla="*/ 1 w 356"/>
                  <a:gd name="T11" fmla="*/ 1 h 24"/>
                  <a:gd name="T12" fmla="*/ 1 w 356"/>
                  <a:gd name="T13" fmla="*/ 1 h 24"/>
                  <a:gd name="T14" fmla="*/ 1 w 356"/>
                  <a:gd name="T15" fmla="*/ 1 h 24"/>
                  <a:gd name="T16" fmla="*/ 1 w 356"/>
                  <a:gd name="T17" fmla="*/ 1 h 24"/>
                  <a:gd name="T18" fmla="*/ 1 w 356"/>
                  <a:gd name="T19" fmla="*/ 1 h 24"/>
                  <a:gd name="T20" fmla="*/ 1 w 356"/>
                  <a:gd name="T21" fmla="*/ 1 h 24"/>
                  <a:gd name="T22" fmla="*/ 1 w 356"/>
                  <a:gd name="T23" fmla="*/ 1 h 24"/>
                  <a:gd name="T24" fmla="*/ 1 w 356"/>
                  <a:gd name="T25" fmla="*/ 1 h 24"/>
                  <a:gd name="T26" fmla="*/ 1 w 356"/>
                  <a:gd name="T27" fmla="*/ 1 h 24"/>
                  <a:gd name="T28" fmla="*/ 1 w 356"/>
                  <a:gd name="T29" fmla="*/ 1 h 24"/>
                  <a:gd name="T30" fmla="*/ 1 w 356"/>
                  <a:gd name="T31" fmla="*/ 1 h 24"/>
                  <a:gd name="T32" fmla="*/ 1 w 356"/>
                  <a:gd name="T33" fmla="*/ 1 h 24"/>
                  <a:gd name="T34" fmla="*/ 1 w 356"/>
                  <a:gd name="T35" fmla="*/ 1 h 24"/>
                  <a:gd name="T36" fmla="*/ 1 w 356"/>
                  <a:gd name="T37" fmla="*/ 1 h 24"/>
                  <a:gd name="T38" fmla="*/ 1 w 356"/>
                  <a:gd name="T39" fmla="*/ 1 h 24"/>
                  <a:gd name="T40" fmla="*/ 1 w 356"/>
                  <a:gd name="T41" fmla="*/ 1 h 24"/>
                  <a:gd name="T42" fmla="*/ 1 w 356"/>
                  <a:gd name="T43" fmla="*/ 1 h 24"/>
                  <a:gd name="T44" fmla="*/ 1 w 356"/>
                  <a:gd name="T45" fmla="*/ 1 h 24"/>
                  <a:gd name="T46" fmla="*/ 1 w 356"/>
                  <a:gd name="T47" fmla="*/ 1 h 24"/>
                  <a:gd name="T48" fmla="*/ 1 w 356"/>
                  <a:gd name="T49" fmla="*/ 1 h 24"/>
                  <a:gd name="T50" fmla="*/ 1 w 356"/>
                  <a:gd name="T51" fmla="*/ 1 h 24"/>
                  <a:gd name="T52" fmla="*/ 1 w 356"/>
                  <a:gd name="T53" fmla="*/ 1 h 24"/>
                  <a:gd name="T54" fmla="*/ 1 w 356"/>
                  <a:gd name="T55" fmla="*/ 1 h 24"/>
                  <a:gd name="T56" fmla="*/ 1 w 356"/>
                  <a:gd name="T57" fmla="*/ 1 h 24"/>
                  <a:gd name="T58" fmla="*/ 1 w 356"/>
                  <a:gd name="T59" fmla="*/ 1 h 24"/>
                  <a:gd name="T60" fmla="*/ 1 w 356"/>
                  <a:gd name="T61" fmla="*/ 1 h 24"/>
                  <a:gd name="T62" fmla="*/ 1 w 356"/>
                  <a:gd name="T63" fmla="*/ 1 h 24"/>
                  <a:gd name="T64" fmla="*/ 1 w 356"/>
                  <a:gd name="T65" fmla="*/ 1 h 24"/>
                  <a:gd name="T66" fmla="*/ 1 w 356"/>
                  <a:gd name="T67" fmla="*/ 1 h 24"/>
                  <a:gd name="T68" fmla="*/ 1 w 356"/>
                  <a:gd name="T69" fmla="*/ 1 h 24"/>
                  <a:gd name="T70" fmla="*/ 1 w 356"/>
                  <a:gd name="T71" fmla="*/ 1 h 24"/>
                  <a:gd name="T72" fmla="*/ 1 w 356"/>
                  <a:gd name="T73" fmla="*/ 1 h 24"/>
                  <a:gd name="T74" fmla="*/ 1 w 356"/>
                  <a:gd name="T75" fmla="*/ 1 h 24"/>
                  <a:gd name="T76" fmla="*/ 1 w 356"/>
                  <a:gd name="T77" fmla="*/ 1 h 24"/>
                  <a:gd name="T78" fmla="*/ 1 w 356"/>
                  <a:gd name="T79" fmla="*/ 1 h 24"/>
                  <a:gd name="T80" fmla="*/ 1 w 356"/>
                  <a:gd name="T81" fmla="*/ 1 h 24"/>
                  <a:gd name="T82" fmla="*/ 1 w 356"/>
                  <a:gd name="T83" fmla="*/ 1 h 2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24"/>
                  <a:gd name="T128" fmla="*/ 356 w 356"/>
                  <a:gd name="T129" fmla="*/ 24 h 2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24">
                    <a:moveTo>
                      <a:pt x="0" y="0"/>
                    </a:moveTo>
                    <a:lnTo>
                      <a:pt x="2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3" y="1"/>
                    </a:lnTo>
                    <a:lnTo>
                      <a:pt x="15" y="1"/>
                    </a:lnTo>
                    <a:lnTo>
                      <a:pt x="20" y="1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3" y="3"/>
                    </a:lnTo>
                    <a:lnTo>
                      <a:pt x="35" y="3"/>
                    </a:lnTo>
                    <a:lnTo>
                      <a:pt x="40" y="3"/>
                    </a:lnTo>
                    <a:lnTo>
                      <a:pt x="42" y="3"/>
                    </a:lnTo>
                    <a:lnTo>
                      <a:pt x="44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51" y="4"/>
                    </a:lnTo>
                    <a:lnTo>
                      <a:pt x="55" y="4"/>
                    </a:lnTo>
                    <a:lnTo>
                      <a:pt x="58" y="4"/>
                    </a:lnTo>
                    <a:lnTo>
                      <a:pt x="62" y="4"/>
                    </a:lnTo>
                    <a:lnTo>
                      <a:pt x="64" y="6"/>
                    </a:lnTo>
                    <a:lnTo>
                      <a:pt x="67" y="6"/>
                    </a:lnTo>
                    <a:lnTo>
                      <a:pt x="69" y="6"/>
                    </a:lnTo>
                    <a:lnTo>
                      <a:pt x="71" y="6"/>
                    </a:lnTo>
                    <a:lnTo>
                      <a:pt x="75" y="6"/>
                    </a:lnTo>
                    <a:lnTo>
                      <a:pt x="78" y="6"/>
                    </a:lnTo>
                    <a:lnTo>
                      <a:pt x="80" y="6"/>
                    </a:lnTo>
                    <a:lnTo>
                      <a:pt x="84" y="6"/>
                    </a:lnTo>
                    <a:lnTo>
                      <a:pt x="87" y="6"/>
                    </a:lnTo>
                    <a:lnTo>
                      <a:pt x="89" y="7"/>
                    </a:lnTo>
                    <a:lnTo>
                      <a:pt x="91" y="7"/>
                    </a:lnTo>
                    <a:lnTo>
                      <a:pt x="96" y="7"/>
                    </a:lnTo>
                    <a:lnTo>
                      <a:pt x="98" y="7"/>
                    </a:lnTo>
                    <a:lnTo>
                      <a:pt x="100" y="7"/>
                    </a:lnTo>
                    <a:lnTo>
                      <a:pt x="103" y="7"/>
                    </a:lnTo>
                    <a:lnTo>
                      <a:pt x="105" y="7"/>
                    </a:lnTo>
                    <a:lnTo>
                      <a:pt x="109" y="8"/>
                    </a:lnTo>
                    <a:lnTo>
                      <a:pt x="111" y="8"/>
                    </a:lnTo>
                    <a:lnTo>
                      <a:pt x="116" y="8"/>
                    </a:lnTo>
                    <a:lnTo>
                      <a:pt x="118" y="8"/>
                    </a:lnTo>
                    <a:lnTo>
                      <a:pt x="120" y="8"/>
                    </a:lnTo>
                    <a:lnTo>
                      <a:pt x="123" y="8"/>
                    </a:lnTo>
                    <a:lnTo>
                      <a:pt x="125" y="8"/>
                    </a:lnTo>
                    <a:lnTo>
                      <a:pt x="127" y="8"/>
                    </a:lnTo>
                    <a:lnTo>
                      <a:pt x="131" y="10"/>
                    </a:lnTo>
                    <a:lnTo>
                      <a:pt x="133" y="10"/>
                    </a:lnTo>
                    <a:lnTo>
                      <a:pt x="138" y="10"/>
                    </a:lnTo>
                    <a:lnTo>
                      <a:pt x="139" y="10"/>
                    </a:lnTo>
                    <a:lnTo>
                      <a:pt x="143" y="10"/>
                    </a:lnTo>
                    <a:lnTo>
                      <a:pt x="145" y="10"/>
                    </a:lnTo>
                    <a:lnTo>
                      <a:pt x="147" y="10"/>
                    </a:lnTo>
                    <a:lnTo>
                      <a:pt x="151" y="11"/>
                    </a:lnTo>
                    <a:lnTo>
                      <a:pt x="153" y="11"/>
                    </a:lnTo>
                    <a:lnTo>
                      <a:pt x="157" y="11"/>
                    </a:lnTo>
                    <a:lnTo>
                      <a:pt x="159" y="11"/>
                    </a:lnTo>
                    <a:lnTo>
                      <a:pt x="161" y="11"/>
                    </a:lnTo>
                    <a:lnTo>
                      <a:pt x="165" y="11"/>
                    </a:lnTo>
                    <a:lnTo>
                      <a:pt x="167" y="11"/>
                    </a:lnTo>
                    <a:lnTo>
                      <a:pt x="171" y="11"/>
                    </a:lnTo>
                    <a:lnTo>
                      <a:pt x="174" y="11"/>
                    </a:lnTo>
                    <a:lnTo>
                      <a:pt x="175" y="11"/>
                    </a:lnTo>
                    <a:lnTo>
                      <a:pt x="179" y="13"/>
                    </a:lnTo>
                    <a:lnTo>
                      <a:pt x="181" y="13"/>
                    </a:lnTo>
                    <a:lnTo>
                      <a:pt x="185" y="13"/>
                    </a:lnTo>
                    <a:lnTo>
                      <a:pt x="187" y="13"/>
                    </a:lnTo>
                    <a:lnTo>
                      <a:pt x="191" y="13"/>
                    </a:lnTo>
                    <a:lnTo>
                      <a:pt x="192" y="13"/>
                    </a:lnTo>
                    <a:lnTo>
                      <a:pt x="195" y="16"/>
                    </a:lnTo>
                    <a:lnTo>
                      <a:pt x="199" y="16"/>
                    </a:lnTo>
                    <a:lnTo>
                      <a:pt x="201" y="16"/>
                    </a:lnTo>
                    <a:lnTo>
                      <a:pt x="205" y="16"/>
                    </a:lnTo>
                    <a:lnTo>
                      <a:pt x="207" y="16"/>
                    </a:lnTo>
                    <a:lnTo>
                      <a:pt x="210" y="16"/>
                    </a:lnTo>
                    <a:lnTo>
                      <a:pt x="213" y="16"/>
                    </a:lnTo>
                    <a:lnTo>
                      <a:pt x="215" y="16"/>
                    </a:lnTo>
                    <a:lnTo>
                      <a:pt x="219" y="16"/>
                    </a:lnTo>
                    <a:lnTo>
                      <a:pt x="221" y="16"/>
                    </a:lnTo>
                    <a:lnTo>
                      <a:pt x="223" y="17"/>
                    </a:lnTo>
                    <a:lnTo>
                      <a:pt x="227" y="17"/>
                    </a:lnTo>
                    <a:lnTo>
                      <a:pt x="228" y="17"/>
                    </a:lnTo>
                    <a:lnTo>
                      <a:pt x="233" y="17"/>
                    </a:lnTo>
                    <a:lnTo>
                      <a:pt x="235" y="17"/>
                    </a:lnTo>
                    <a:lnTo>
                      <a:pt x="239" y="17"/>
                    </a:lnTo>
                    <a:lnTo>
                      <a:pt x="241" y="17"/>
                    </a:lnTo>
                    <a:lnTo>
                      <a:pt x="243" y="18"/>
                    </a:lnTo>
                    <a:lnTo>
                      <a:pt x="246" y="18"/>
                    </a:lnTo>
                    <a:lnTo>
                      <a:pt x="248" y="18"/>
                    </a:lnTo>
                    <a:lnTo>
                      <a:pt x="253" y="18"/>
                    </a:lnTo>
                    <a:lnTo>
                      <a:pt x="255" y="18"/>
                    </a:lnTo>
                    <a:lnTo>
                      <a:pt x="257" y="18"/>
                    </a:lnTo>
                    <a:lnTo>
                      <a:pt x="261" y="18"/>
                    </a:lnTo>
                    <a:lnTo>
                      <a:pt x="263" y="18"/>
                    </a:lnTo>
                    <a:lnTo>
                      <a:pt x="266" y="18"/>
                    </a:lnTo>
                    <a:lnTo>
                      <a:pt x="268" y="18"/>
                    </a:lnTo>
                    <a:lnTo>
                      <a:pt x="270" y="18"/>
                    </a:lnTo>
                    <a:lnTo>
                      <a:pt x="275" y="18"/>
                    </a:lnTo>
                    <a:lnTo>
                      <a:pt x="277" y="20"/>
                    </a:lnTo>
                    <a:lnTo>
                      <a:pt x="281" y="20"/>
                    </a:lnTo>
                    <a:lnTo>
                      <a:pt x="282" y="20"/>
                    </a:lnTo>
                    <a:lnTo>
                      <a:pt x="286" y="20"/>
                    </a:lnTo>
                    <a:lnTo>
                      <a:pt x="288" y="20"/>
                    </a:lnTo>
                    <a:lnTo>
                      <a:pt x="291" y="20"/>
                    </a:lnTo>
                    <a:lnTo>
                      <a:pt x="295" y="20"/>
                    </a:lnTo>
                    <a:lnTo>
                      <a:pt x="297" y="21"/>
                    </a:lnTo>
                    <a:lnTo>
                      <a:pt x="299" y="21"/>
                    </a:lnTo>
                    <a:lnTo>
                      <a:pt x="302" y="21"/>
                    </a:lnTo>
                    <a:lnTo>
                      <a:pt x="304" y="21"/>
                    </a:lnTo>
                    <a:lnTo>
                      <a:pt x="308" y="21"/>
                    </a:lnTo>
                    <a:lnTo>
                      <a:pt x="311" y="21"/>
                    </a:lnTo>
                    <a:lnTo>
                      <a:pt x="315" y="21"/>
                    </a:lnTo>
                    <a:lnTo>
                      <a:pt x="317" y="21"/>
                    </a:lnTo>
                    <a:lnTo>
                      <a:pt x="318" y="21"/>
                    </a:lnTo>
                    <a:lnTo>
                      <a:pt x="322" y="21"/>
                    </a:lnTo>
                    <a:lnTo>
                      <a:pt x="324" y="21"/>
                    </a:lnTo>
                    <a:lnTo>
                      <a:pt x="326" y="23"/>
                    </a:lnTo>
                    <a:lnTo>
                      <a:pt x="331" y="23"/>
                    </a:lnTo>
                    <a:lnTo>
                      <a:pt x="335" y="23"/>
                    </a:lnTo>
                    <a:lnTo>
                      <a:pt x="336" y="23"/>
                    </a:lnTo>
                    <a:lnTo>
                      <a:pt x="338" y="23"/>
                    </a:lnTo>
                    <a:lnTo>
                      <a:pt x="342" y="23"/>
                    </a:lnTo>
                    <a:lnTo>
                      <a:pt x="344" y="23"/>
                    </a:lnTo>
                    <a:lnTo>
                      <a:pt x="346" y="24"/>
                    </a:lnTo>
                    <a:lnTo>
                      <a:pt x="351" y="24"/>
                    </a:lnTo>
                    <a:lnTo>
                      <a:pt x="353" y="24"/>
                    </a:lnTo>
                    <a:lnTo>
                      <a:pt x="356" y="24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72" name="Freeform 56"/>
              <p:cNvSpPr>
                <a:spLocks/>
              </p:cNvSpPr>
              <p:nvPr/>
            </p:nvSpPr>
            <p:spPr bwMode="auto">
              <a:xfrm>
                <a:off x="5466" y="3114"/>
                <a:ext cx="134" cy="6"/>
              </a:xfrm>
              <a:custGeom>
                <a:avLst/>
                <a:gdLst>
                  <a:gd name="T0" fmla="*/ 1 w 268"/>
                  <a:gd name="T1" fmla="*/ 0 h 13"/>
                  <a:gd name="T2" fmla="*/ 1 w 268"/>
                  <a:gd name="T3" fmla="*/ 0 h 13"/>
                  <a:gd name="T4" fmla="*/ 1 w 268"/>
                  <a:gd name="T5" fmla="*/ 0 h 13"/>
                  <a:gd name="T6" fmla="*/ 1 w 268"/>
                  <a:gd name="T7" fmla="*/ 0 h 13"/>
                  <a:gd name="T8" fmla="*/ 1 w 268"/>
                  <a:gd name="T9" fmla="*/ 0 h 13"/>
                  <a:gd name="T10" fmla="*/ 1 w 268"/>
                  <a:gd name="T11" fmla="*/ 0 h 13"/>
                  <a:gd name="T12" fmla="*/ 1 w 268"/>
                  <a:gd name="T13" fmla="*/ 0 h 13"/>
                  <a:gd name="T14" fmla="*/ 1 w 268"/>
                  <a:gd name="T15" fmla="*/ 0 h 13"/>
                  <a:gd name="T16" fmla="*/ 1 w 268"/>
                  <a:gd name="T17" fmla="*/ 0 h 13"/>
                  <a:gd name="T18" fmla="*/ 1 w 268"/>
                  <a:gd name="T19" fmla="*/ 0 h 13"/>
                  <a:gd name="T20" fmla="*/ 1 w 268"/>
                  <a:gd name="T21" fmla="*/ 0 h 13"/>
                  <a:gd name="T22" fmla="*/ 1 w 268"/>
                  <a:gd name="T23" fmla="*/ 0 h 13"/>
                  <a:gd name="T24" fmla="*/ 1 w 268"/>
                  <a:gd name="T25" fmla="*/ 0 h 13"/>
                  <a:gd name="T26" fmla="*/ 1 w 268"/>
                  <a:gd name="T27" fmla="*/ 0 h 13"/>
                  <a:gd name="T28" fmla="*/ 1 w 268"/>
                  <a:gd name="T29" fmla="*/ 0 h 13"/>
                  <a:gd name="T30" fmla="*/ 1 w 268"/>
                  <a:gd name="T31" fmla="*/ 0 h 13"/>
                  <a:gd name="T32" fmla="*/ 1 w 268"/>
                  <a:gd name="T33" fmla="*/ 0 h 13"/>
                  <a:gd name="T34" fmla="*/ 1 w 268"/>
                  <a:gd name="T35" fmla="*/ 0 h 13"/>
                  <a:gd name="T36" fmla="*/ 1 w 268"/>
                  <a:gd name="T37" fmla="*/ 0 h 13"/>
                  <a:gd name="T38" fmla="*/ 1 w 268"/>
                  <a:gd name="T39" fmla="*/ 0 h 13"/>
                  <a:gd name="T40" fmla="*/ 1 w 268"/>
                  <a:gd name="T41" fmla="*/ 0 h 13"/>
                  <a:gd name="T42" fmla="*/ 1 w 268"/>
                  <a:gd name="T43" fmla="*/ 0 h 13"/>
                  <a:gd name="T44" fmla="*/ 1 w 268"/>
                  <a:gd name="T45" fmla="*/ 0 h 13"/>
                  <a:gd name="T46" fmla="*/ 1 w 268"/>
                  <a:gd name="T47" fmla="*/ 0 h 13"/>
                  <a:gd name="T48" fmla="*/ 1 w 268"/>
                  <a:gd name="T49" fmla="*/ 0 h 13"/>
                  <a:gd name="T50" fmla="*/ 1 w 268"/>
                  <a:gd name="T51" fmla="*/ 0 h 13"/>
                  <a:gd name="T52" fmla="*/ 1 w 268"/>
                  <a:gd name="T53" fmla="*/ 0 h 13"/>
                  <a:gd name="T54" fmla="*/ 1 w 268"/>
                  <a:gd name="T55" fmla="*/ 0 h 13"/>
                  <a:gd name="T56" fmla="*/ 1 w 268"/>
                  <a:gd name="T57" fmla="*/ 0 h 13"/>
                  <a:gd name="T58" fmla="*/ 1 w 268"/>
                  <a:gd name="T59" fmla="*/ 0 h 13"/>
                  <a:gd name="T60" fmla="*/ 1 w 268"/>
                  <a:gd name="T61" fmla="*/ 0 h 13"/>
                  <a:gd name="T62" fmla="*/ 1 w 268"/>
                  <a:gd name="T63" fmla="*/ 0 h 13"/>
                  <a:gd name="T64" fmla="*/ 1 w 268"/>
                  <a:gd name="T65" fmla="*/ 0 h 13"/>
                  <a:gd name="T66" fmla="*/ 1 w 268"/>
                  <a:gd name="T67" fmla="*/ 0 h 13"/>
                  <a:gd name="T68" fmla="*/ 1 w 268"/>
                  <a:gd name="T69" fmla="*/ 0 h 13"/>
                  <a:gd name="T70" fmla="*/ 1 w 268"/>
                  <a:gd name="T71" fmla="*/ 0 h 13"/>
                  <a:gd name="T72" fmla="*/ 1 w 268"/>
                  <a:gd name="T73" fmla="*/ 0 h 13"/>
                  <a:gd name="T74" fmla="*/ 1 w 268"/>
                  <a:gd name="T75" fmla="*/ 0 h 13"/>
                  <a:gd name="T76" fmla="*/ 1 w 268"/>
                  <a:gd name="T77" fmla="*/ 0 h 13"/>
                  <a:gd name="T78" fmla="*/ 1 w 268"/>
                  <a:gd name="T79" fmla="*/ 0 h 13"/>
                  <a:gd name="T80" fmla="*/ 1 w 268"/>
                  <a:gd name="T81" fmla="*/ 0 h 13"/>
                  <a:gd name="T82" fmla="*/ 1 w 268"/>
                  <a:gd name="T83" fmla="*/ 0 h 13"/>
                  <a:gd name="T84" fmla="*/ 1 w 268"/>
                  <a:gd name="T85" fmla="*/ 0 h 13"/>
                  <a:gd name="T86" fmla="*/ 1 w 268"/>
                  <a:gd name="T87" fmla="*/ 0 h 13"/>
                  <a:gd name="T88" fmla="*/ 1 w 268"/>
                  <a:gd name="T89" fmla="*/ 0 h 13"/>
                  <a:gd name="T90" fmla="*/ 1 w 268"/>
                  <a:gd name="T91" fmla="*/ 0 h 13"/>
                  <a:gd name="T92" fmla="*/ 1 w 268"/>
                  <a:gd name="T93" fmla="*/ 0 h 13"/>
                  <a:gd name="T94" fmla="*/ 1 w 268"/>
                  <a:gd name="T95" fmla="*/ 0 h 1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68"/>
                  <a:gd name="T145" fmla="*/ 0 h 13"/>
                  <a:gd name="T146" fmla="*/ 268 w 268"/>
                  <a:gd name="T147" fmla="*/ 13 h 1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68" h="13">
                    <a:moveTo>
                      <a:pt x="0" y="0"/>
                    </a:moveTo>
                    <a:lnTo>
                      <a:pt x="2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4" y="3"/>
                    </a:lnTo>
                    <a:lnTo>
                      <a:pt x="56" y="3"/>
                    </a:lnTo>
                    <a:lnTo>
                      <a:pt x="58" y="3"/>
                    </a:lnTo>
                    <a:lnTo>
                      <a:pt x="62" y="3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70" y="3"/>
                    </a:lnTo>
                    <a:lnTo>
                      <a:pt x="74" y="3"/>
                    </a:lnTo>
                    <a:lnTo>
                      <a:pt x="76" y="3"/>
                    </a:lnTo>
                    <a:lnTo>
                      <a:pt x="78" y="3"/>
                    </a:lnTo>
                    <a:lnTo>
                      <a:pt x="82" y="3"/>
                    </a:lnTo>
                    <a:lnTo>
                      <a:pt x="84" y="3"/>
                    </a:lnTo>
                    <a:lnTo>
                      <a:pt x="86" y="3"/>
                    </a:lnTo>
                    <a:lnTo>
                      <a:pt x="89" y="4"/>
                    </a:lnTo>
                    <a:lnTo>
                      <a:pt x="92" y="4"/>
                    </a:lnTo>
                    <a:lnTo>
                      <a:pt x="96" y="4"/>
                    </a:lnTo>
                    <a:lnTo>
                      <a:pt x="98" y="4"/>
                    </a:lnTo>
                    <a:lnTo>
                      <a:pt x="102" y="4"/>
                    </a:lnTo>
                    <a:lnTo>
                      <a:pt x="104" y="4"/>
                    </a:lnTo>
                    <a:lnTo>
                      <a:pt x="106" y="4"/>
                    </a:lnTo>
                    <a:lnTo>
                      <a:pt x="109" y="4"/>
                    </a:lnTo>
                    <a:lnTo>
                      <a:pt x="112" y="6"/>
                    </a:lnTo>
                    <a:lnTo>
                      <a:pt x="114" y="6"/>
                    </a:lnTo>
                    <a:lnTo>
                      <a:pt x="118" y="6"/>
                    </a:lnTo>
                    <a:lnTo>
                      <a:pt x="122" y="6"/>
                    </a:lnTo>
                    <a:lnTo>
                      <a:pt x="124" y="6"/>
                    </a:lnTo>
                    <a:lnTo>
                      <a:pt x="125" y="6"/>
                    </a:lnTo>
                    <a:lnTo>
                      <a:pt x="130" y="6"/>
                    </a:lnTo>
                    <a:lnTo>
                      <a:pt x="132" y="6"/>
                    </a:lnTo>
                    <a:lnTo>
                      <a:pt x="134" y="6"/>
                    </a:lnTo>
                    <a:lnTo>
                      <a:pt x="138" y="6"/>
                    </a:lnTo>
                    <a:lnTo>
                      <a:pt x="140" y="6"/>
                    </a:lnTo>
                    <a:lnTo>
                      <a:pt x="143" y="6"/>
                    </a:lnTo>
                    <a:lnTo>
                      <a:pt x="145" y="6"/>
                    </a:lnTo>
                    <a:lnTo>
                      <a:pt x="150" y="6"/>
                    </a:lnTo>
                    <a:lnTo>
                      <a:pt x="152" y="6"/>
                    </a:lnTo>
                    <a:lnTo>
                      <a:pt x="154" y="7"/>
                    </a:lnTo>
                    <a:lnTo>
                      <a:pt x="158" y="7"/>
                    </a:lnTo>
                    <a:lnTo>
                      <a:pt x="160" y="7"/>
                    </a:lnTo>
                    <a:lnTo>
                      <a:pt x="161" y="7"/>
                    </a:lnTo>
                    <a:lnTo>
                      <a:pt x="165" y="7"/>
                    </a:lnTo>
                    <a:lnTo>
                      <a:pt x="167" y="7"/>
                    </a:lnTo>
                    <a:lnTo>
                      <a:pt x="172" y="7"/>
                    </a:lnTo>
                    <a:lnTo>
                      <a:pt x="174" y="7"/>
                    </a:lnTo>
                    <a:lnTo>
                      <a:pt x="178" y="7"/>
                    </a:lnTo>
                    <a:lnTo>
                      <a:pt x="179" y="10"/>
                    </a:lnTo>
                    <a:lnTo>
                      <a:pt x="181" y="10"/>
                    </a:lnTo>
                    <a:lnTo>
                      <a:pt x="185" y="10"/>
                    </a:lnTo>
                    <a:lnTo>
                      <a:pt x="187" y="10"/>
                    </a:lnTo>
                    <a:lnTo>
                      <a:pt x="192" y="10"/>
                    </a:lnTo>
                    <a:lnTo>
                      <a:pt x="194" y="10"/>
                    </a:lnTo>
                    <a:lnTo>
                      <a:pt x="196" y="10"/>
                    </a:lnTo>
                    <a:lnTo>
                      <a:pt x="199" y="10"/>
                    </a:lnTo>
                    <a:lnTo>
                      <a:pt x="201" y="10"/>
                    </a:lnTo>
                    <a:lnTo>
                      <a:pt x="205" y="10"/>
                    </a:lnTo>
                    <a:lnTo>
                      <a:pt x="208" y="10"/>
                    </a:lnTo>
                    <a:lnTo>
                      <a:pt x="210" y="10"/>
                    </a:lnTo>
                    <a:lnTo>
                      <a:pt x="214" y="10"/>
                    </a:lnTo>
                    <a:lnTo>
                      <a:pt x="217" y="10"/>
                    </a:lnTo>
                    <a:lnTo>
                      <a:pt x="219" y="12"/>
                    </a:lnTo>
                    <a:lnTo>
                      <a:pt x="221" y="12"/>
                    </a:lnTo>
                    <a:lnTo>
                      <a:pt x="225" y="12"/>
                    </a:lnTo>
                    <a:lnTo>
                      <a:pt x="228" y="12"/>
                    </a:lnTo>
                    <a:lnTo>
                      <a:pt x="230" y="12"/>
                    </a:lnTo>
                    <a:lnTo>
                      <a:pt x="233" y="12"/>
                    </a:lnTo>
                    <a:lnTo>
                      <a:pt x="235" y="12"/>
                    </a:lnTo>
                    <a:lnTo>
                      <a:pt x="239" y="12"/>
                    </a:lnTo>
                    <a:lnTo>
                      <a:pt x="241" y="12"/>
                    </a:lnTo>
                    <a:lnTo>
                      <a:pt x="245" y="12"/>
                    </a:lnTo>
                    <a:lnTo>
                      <a:pt x="248" y="12"/>
                    </a:lnTo>
                    <a:lnTo>
                      <a:pt x="250" y="12"/>
                    </a:lnTo>
                    <a:lnTo>
                      <a:pt x="253" y="13"/>
                    </a:lnTo>
                    <a:lnTo>
                      <a:pt x="255" y="13"/>
                    </a:lnTo>
                    <a:lnTo>
                      <a:pt x="257" y="13"/>
                    </a:lnTo>
                    <a:lnTo>
                      <a:pt x="261" y="13"/>
                    </a:lnTo>
                    <a:lnTo>
                      <a:pt x="263" y="13"/>
                    </a:lnTo>
                    <a:lnTo>
                      <a:pt x="268" y="1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9649" name="Line 57"/>
            <p:cNvSpPr>
              <a:spLocks noChangeShapeType="1"/>
            </p:cNvSpPr>
            <p:nvPr/>
          </p:nvSpPr>
          <p:spPr bwMode="auto">
            <a:xfrm>
              <a:off x="2767" y="3133"/>
              <a:ext cx="285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50" name="Line 58"/>
            <p:cNvSpPr>
              <a:spLocks noChangeShapeType="1"/>
            </p:cNvSpPr>
            <p:nvPr/>
          </p:nvSpPr>
          <p:spPr bwMode="auto">
            <a:xfrm>
              <a:off x="3197" y="1588"/>
              <a:ext cx="1" cy="15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51" name="Line 59"/>
            <p:cNvSpPr>
              <a:spLocks noChangeShapeType="1"/>
            </p:cNvSpPr>
            <p:nvPr/>
          </p:nvSpPr>
          <p:spPr bwMode="auto">
            <a:xfrm>
              <a:off x="4108" y="2687"/>
              <a:ext cx="1" cy="4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52" name="Line 60"/>
            <p:cNvSpPr>
              <a:spLocks noChangeShapeType="1"/>
            </p:cNvSpPr>
            <p:nvPr/>
          </p:nvSpPr>
          <p:spPr bwMode="auto">
            <a:xfrm>
              <a:off x="3551" y="2034"/>
              <a:ext cx="1" cy="1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653" name="Rectangle 61"/>
            <p:cNvSpPr>
              <a:spLocks noChangeArrowheads="1"/>
            </p:cNvSpPr>
            <p:nvPr/>
          </p:nvSpPr>
          <p:spPr bwMode="auto">
            <a:xfrm>
              <a:off x="2919" y="2525"/>
              <a:ext cx="27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7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  <p:sp>
          <p:nvSpPr>
            <p:cNvPr id="69654" name="Rectangle 62"/>
            <p:cNvSpPr>
              <a:spLocks noChangeArrowheads="1"/>
            </p:cNvSpPr>
            <p:nvPr/>
          </p:nvSpPr>
          <p:spPr bwMode="auto">
            <a:xfrm>
              <a:off x="3273" y="2525"/>
              <a:ext cx="27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7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  <p:sp>
          <p:nvSpPr>
            <p:cNvPr id="69655" name="Rectangle 63"/>
            <p:cNvSpPr>
              <a:spLocks noChangeArrowheads="1"/>
            </p:cNvSpPr>
            <p:nvPr/>
          </p:nvSpPr>
          <p:spPr bwMode="auto">
            <a:xfrm>
              <a:off x="3678" y="2663"/>
              <a:ext cx="27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7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  <p:sp>
          <p:nvSpPr>
            <p:cNvPr id="69656" name="Rectangle 64"/>
            <p:cNvSpPr>
              <a:spLocks noChangeArrowheads="1"/>
            </p:cNvSpPr>
            <p:nvPr/>
          </p:nvSpPr>
          <p:spPr bwMode="auto">
            <a:xfrm>
              <a:off x="4260" y="2937"/>
              <a:ext cx="27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1700" b="1">
                  <a:solidFill>
                    <a:srgbClr val="000000"/>
                  </a:solidFill>
                </a:rPr>
                <a:t>25%</a:t>
              </a:r>
              <a:endParaRPr lang="pt-BR" sz="2000"/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4090988" y="5157788"/>
            <a:ext cx="4365625" cy="417512"/>
            <a:chOff x="2792" y="3249"/>
            <a:chExt cx="2979" cy="263"/>
          </a:xfrm>
        </p:grpSpPr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2792" y="3269"/>
              <a:ext cx="2657" cy="243"/>
              <a:chOff x="2792" y="3269"/>
              <a:chExt cx="2657" cy="243"/>
            </a:xfrm>
          </p:grpSpPr>
          <p:sp>
            <p:nvSpPr>
              <p:cNvPr id="69642" name="Rectangle 67"/>
              <p:cNvSpPr>
                <a:spLocks noChangeArrowheads="1"/>
              </p:cNvSpPr>
              <p:nvPr/>
            </p:nvSpPr>
            <p:spPr bwMode="auto">
              <a:xfrm>
                <a:off x="3197" y="3269"/>
                <a:ext cx="329" cy="243"/>
              </a:xfrm>
              <a:prstGeom prst="rect">
                <a:avLst/>
              </a:prstGeom>
              <a:solidFill>
                <a:srgbClr val="FFFFE5"/>
              </a:solidFill>
              <a:ln w="2857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0"/>
                  </a:spcBef>
                </a:pPr>
                <a:endParaRPr lang="pt-BR" sz="1800"/>
              </a:p>
            </p:txBody>
          </p:sp>
          <p:sp>
            <p:nvSpPr>
              <p:cNvPr id="69643" name="Rectangle 68"/>
              <p:cNvSpPr>
                <a:spLocks noChangeArrowheads="1"/>
              </p:cNvSpPr>
              <p:nvPr/>
            </p:nvSpPr>
            <p:spPr bwMode="auto">
              <a:xfrm>
                <a:off x="3526" y="3269"/>
                <a:ext cx="582" cy="243"/>
              </a:xfrm>
              <a:prstGeom prst="rect">
                <a:avLst/>
              </a:prstGeom>
              <a:solidFill>
                <a:srgbClr val="FFFFE5"/>
              </a:solidFill>
              <a:ln w="2857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0"/>
                  </a:spcBef>
                </a:pPr>
                <a:endParaRPr lang="pt-BR" sz="1800"/>
              </a:p>
            </p:txBody>
          </p:sp>
          <p:sp>
            <p:nvSpPr>
              <p:cNvPr id="69644" name="Line 69"/>
              <p:cNvSpPr>
                <a:spLocks noChangeShapeType="1"/>
              </p:cNvSpPr>
              <p:nvPr/>
            </p:nvSpPr>
            <p:spPr bwMode="auto">
              <a:xfrm>
                <a:off x="4108" y="3373"/>
                <a:ext cx="1341" cy="1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645" name="Line 70"/>
              <p:cNvSpPr>
                <a:spLocks noChangeShapeType="1"/>
              </p:cNvSpPr>
              <p:nvPr/>
            </p:nvSpPr>
            <p:spPr bwMode="auto">
              <a:xfrm flipH="1">
                <a:off x="2792" y="3373"/>
                <a:ext cx="405" cy="1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9640" name="Rectangle 71"/>
            <p:cNvSpPr>
              <a:spLocks noChangeArrowheads="1"/>
            </p:cNvSpPr>
            <p:nvPr/>
          </p:nvSpPr>
          <p:spPr bwMode="auto">
            <a:xfrm>
              <a:off x="5522" y="3249"/>
              <a:ext cx="249" cy="248"/>
            </a:xfrm>
            <a:prstGeom prst="rect">
              <a:avLst/>
            </a:prstGeom>
            <a:solidFill>
              <a:srgbClr val="FFFFE5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0"/>
                </a:spcBef>
              </a:pPr>
              <a:endParaRPr lang="pt-BR" sz="1800" dirty="0"/>
            </a:p>
          </p:txBody>
        </p:sp>
        <p:sp>
          <p:nvSpPr>
            <p:cNvPr id="69641" name="Rectangle 72"/>
            <p:cNvSpPr>
              <a:spLocks noChangeArrowheads="1"/>
            </p:cNvSpPr>
            <p:nvPr/>
          </p:nvSpPr>
          <p:spPr bwMode="auto">
            <a:xfrm>
              <a:off x="5522" y="3253"/>
              <a:ext cx="89" cy="252"/>
            </a:xfrm>
            <a:prstGeom prst="rect">
              <a:avLst/>
            </a:prstGeom>
            <a:solidFill>
              <a:srgbClr val="FFFFE5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600" dirty="0">
                  <a:solidFill>
                    <a:srgbClr val="993300"/>
                  </a:solidFill>
                  <a:latin typeface="Verdana Pro Light" panose="020B0604020202020204" pitchFamily="34" charset="0"/>
                </a:rPr>
                <a:t>*</a:t>
              </a:r>
              <a:endParaRPr lang="pt-B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13" y="152400"/>
            <a:ext cx="8764587" cy="655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ctr"/>
          <a:lstStyle/>
          <a:p>
            <a:pPr algn="ctr"/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Bebês que sobreviveram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36170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 algn="ctr">
              <a:spcBef>
                <a:spcPts val="600"/>
              </a:spcBef>
              <a:buNone/>
            </a:pPr>
            <a:endParaRPr lang="en-GB" sz="2400" b="0" dirty="0">
              <a:sym typeface="Wingdings" pitchFamily="2" charset="2"/>
            </a:endParaRPr>
          </a:p>
          <a:p>
            <a:pPr lvl="1" algn="ctr">
              <a:spcBef>
                <a:spcPts val="600"/>
              </a:spcBef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1</a:t>
            </a:r>
            <a:r>
              <a:rPr lang="en-GB" sz="2400" b="0" dirty="0">
                <a:sym typeface="Wingdings" pitchFamily="2" charset="2"/>
              </a:rPr>
              <a:t>= 1720g</a:t>
            </a:r>
            <a:endParaRPr lang="en-GB" sz="2400" b="0" baseline="-25000" dirty="0">
              <a:cs typeface="Times New Roman" pitchFamily="18" charset="0"/>
              <a:sym typeface="Wingdings" pitchFamily="2" charset="2"/>
            </a:endParaRPr>
          </a:p>
          <a:p>
            <a:pPr lvl="1" algn="ctr">
              <a:spcBef>
                <a:spcPts val="600"/>
              </a:spcBef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2 </a:t>
            </a:r>
            <a:r>
              <a:rPr lang="en-GB" sz="2400" b="0" dirty="0">
                <a:sym typeface="Wingdings" pitchFamily="2" charset="2"/>
              </a:rPr>
              <a:t>= 2200g</a:t>
            </a:r>
            <a:endParaRPr lang="en-GB" sz="2400" b="0" baseline="-25000" dirty="0">
              <a:cs typeface="Times New Roman" pitchFamily="18" charset="0"/>
              <a:sym typeface="Wingdings" pitchFamily="2" charset="2"/>
            </a:endParaRPr>
          </a:p>
          <a:p>
            <a:pPr lvl="1" algn="ctr">
              <a:spcBef>
                <a:spcPts val="600"/>
              </a:spcBef>
              <a:buNone/>
            </a:pPr>
            <a:r>
              <a:rPr lang="en-GB" sz="2400" b="0" dirty="0">
                <a:sym typeface="Wingdings" pitchFamily="2" charset="2"/>
              </a:rPr>
              <a:t>Q</a:t>
            </a:r>
            <a:r>
              <a:rPr lang="en-GB" sz="2400" b="0" baseline="-25000" dirty="0">
                <a:sym typeface="Wingdings" pitchFamily="2" charset="2"/>
              </a:rPr>
              <a:t>3 </a:t>
            </a:r>
            <a:r>
              <a:rPr lang="en-GB" sz="2400" b="0" dirty="0">
                <a:sym typeface="Wingdings" pitchFamily="2" charset="2"/>
              </a:rPr>
              <a:t>= 2830g</a:t>
            </a:r>
          </a:p>
          <a:p>
            <a:pPr lvl="1" algn="ctr">
              <a:spcBef>
                <a:spcPts val="600"/>
              </a:spcBef>
              <a:buNone/>
            </a:pPr>
            <a:r>
              <a:rPr lang="en-GB" sz="2400" b="0" dirty="0">
                <a:sym typeface="Wingdings" pitchFamily="2" charset="2"/>
              </a:rPr>
              <a:t>LI = 55g</a:t>
            </a:r>
          </a:p>
          <a:p>
            <a:pPr lvl="1" algn="ctr">
              <a:spcBef>
                <a:spcPts val="600"/>
              </a:spcBef>
              <a:buNone/>
            </a:pPr>
            <a:r>
              <a:rPr lang="en-GB" sz="2400" b="0" dirty="0">
                <a:sym typeface="Wingdings" pitchFamily="2" charset="2"/>
              </a:rPr>
              <a:t>LS = 4495g</a:t>
            </a:r>
            <a:endParaRPr lang="pt-BR" sz="24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ctr"/>
          <a:lstStyle/>
          <a:p>
            <a:pPr algn="ctr"/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Bebês que morreram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36170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GB" dirty="0">
              <a:sym typeface="Wingdings" pitchFamily="2" charset="2"/>
            </a:endParaRPr>
          </a:p>
          <a:p>
            <a:pPr algn="ctr">
              <a:spcBef>
                <a:spcPts val="600"/>
              </a:spcBef>
              <a:buNone/>
            </a:pPr>
            <a:r>
              <a:rPr lang="en-GB" b="0" dirty="0">
                <a:sym typeface="Wingdings" pitchFamily="2" charset="2"/>
              </a:rPr>
              <a:t>Q</a:t>
            </a:r>
            <a:r>
              <a:rPr lang="en-GB" b="0" baseline="-25000" dirty="0">
                <a:sym typeface="Wingdings" pitchFamily="2" charset="2"/>
              </a:rPr>
              <a:t>1</a:t>
            </a:r>
            <a:r>
              <a:rPr lang="en-GB" b="0" dirty="0">
                <a:sym typeface="Wingdings" pitchFamily="2" charset="2"/>
              </a:rPr>
              <a:t>= 1230g</a:t>
            </a:r>
            <a:endParaRPr lang="en-GB" b="0" baseline="-25000" dirty="0">
              <a:cs typeface="Times New Roman" pitchFamily="18" charset="0"/>
              <a:sym typeface="Wingdings" pitchFamily="2" charset="2"/>
            </a:endParaRPr>
          </a:p>
          <a:p>
            <a:pPr algn="ctr">
              <a:spcBef>
                <a:spcPts val="600"/>
              </a:spcBef>
              <a:buNone/>
            </a:pPr>
            <a:r>
              <a:rPr lang="en-GB" b="0" dirty="0">
                <a:sym typeface="Wingdings" pitchFamily="2" charset="2"/>
              </a:rPr>
              <a:t>Q</a:t>
            </a:r>
            <a:r>
              <a:rPr lang="en-GB" b="0" baseline="-25000" dirty="0">
                <a:sym typeface="Wingdings" pitchFamily="2" charset="2"/>
              </a:rPr>
              <a:t>2 </a:t>
            </a:r>
            <a:r>
              <a:rPr lang="en-GB" b="0" dirty="0">
                <a:sym typeface="Wingdings" pitchFamily="2" charset="2"/>
              </a:rPr>
              <a:t>= 1600g</a:t>
            </a:r>
            <a:endParaRPr lang="en-GB" b="0" baseline="-25000" dirty="0">
              <a:cs typeface="Times New Roman" pitchFamily="18" charset="0"/>
              <a:sym typeface="Wingdings" pitchFamily="2" charset="2"/>
            </a:endParaRPr>
          </a:p>
          <a:p>
            <a:pPr algn="ctr">
              <a:spcBef>
                <a:spcPts val="600"/>
              </a:spcBef>
              <a:buNone/>
            </a:pPr>
            <a:r>
              <a:rPr lang="en-GB" b="0" dirty="0"/>
              <a:t>	</a:t>
            </a:r>
            <a:r>
              <a:rPr lang="en-GB" b="0" dirty="0">
                <a:sym typeface="Wingdings" pitchFamily="2" charset="2"/>
              </a:rPr>
              <a:t>Q</a:t>
            </a:r>
            <a:r>
              <a:rPr lang="en-GB" b="0" baseline="-25000" dirty="0">
                <a:sym typeface="Wingdings" pitchFamily="2" charset="2"/>
              </a:rPr>
              <a:t>3 </a:t>
            </a:r>
            <a:r>
              <a:rPr lang="en-GB" b="0" dirty="0">
                <a:sym typeface="Wingdings" pitchFamily="2" charset="2"/>
              </a:rPr>
              <a:t>=2200g </a:t>
            </a:r>
          </a:p>
          <a:p>
            <a:pPr lvl="1" algn="ctr">
              <a:spcBef>
                <a:spcPts val="600"/>
              </a:spcBef>
              <a:buNone/>
            </a:pPr>
            <a:r>
              <a:rPr lang="en-GB" sz="2400" b="0" dirty="0">
                <a:sym typeface="Wingdings" pitchFamily="2" charset="2"/>
              </a:rPr>
              <a:t>LI = -225g</a:t>
            </a:r>
          </a:p>
          <a:p>
            <a:pPr lvl="1" algn="ctr">
              <a:spcBef>
                <a:spcPts val="600"/>
              </a:spcBef>
              <a:buNone/>
            </a:pPr>
            <a:r>
              <a:rPr lang="en-GB" sz="2400" b="0" dirty="0">
                <a:sym typeface="Wingdings" pitchFamily="2" charset="2"/>
              </a:rPr>
              <a:t>LS = 3655g</a:t>
            </a:r>
            <a:endParaRPr lang="pt-BR" sz="2400" b="0" dirty="0"/>
          </a:p>
          <a:p>
            <a:pPr algn="ctr">
              <a:spcBef>
                <a:spcPts val="1200"/>
              </a:spcBef>
              <a:buNone/>
            </a:pPr>
            <a:endParaRPr lang="pt-BR" sz="2800" dirty="0"/>
          </a:p>
        </p:txBody>
      </p:sp>
      <p:sp>
        <p:nvSpPr>
          <p:cNvPr id="8" name="Elipse 7"/>
          <p:cNvSpPr/>
          <p:nvPr/>
        </p:nvSpPr>
        <p:spPr bwMode="auto">
          <a:xfrm>
            <a:off x="0" y="116632"/>
            <a:ext cx="3851920" cy="80039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pt-BR" dirty="0">
                <a:solidFill>
                  <a:schemeClr val="bg1"/>
                </a:solidFill>
              </a:rPr>
              <a:t>Voltando aos dados dos bebes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372200" y="583500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LI: limite inferior; LS = limite superior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309563" y="5012305"/>
            <a:ext cx="2318221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Portanto, sem outliers</a:t>
            </a:r>
          </a:p>
        </p:txBody>
      </p:sp>
    </p:spTree>
    <p:extLst>
      <p:ext uri="{BB962C8B-B14F-4D97-AF65-F5344CB8AC3E}">
        <p14:creationId xmlns:p14="http://schemas.microsoft.com/office/powerpoint/2010/main" val="15026657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11188" y="512763"/>
          <a:ext cx="7848600" cy="588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3" imgW="5943600" imgH="4457700" progId="STATISTICA.Graph">
                  <p:embed/>
                </p:oleObj>
              </mc:Choice>
              <mc:Fallback>
                <p:oleObj name="Graph" r:id="rId3" imgW="5943600" imgH="4457700" progId="STATISTICA.Graph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12763"/>
                        <a:ext cx="7848600" cy="588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3267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1" name="Rectangle 1"/>
          <p:cNvSpPr>
            <a:spLocks noChangeArrowheads="1"/>
          </p:cNvSpPr>
          <p:nvPr/>
        </p:nvSpPr>
        <p:spPr bwMode="auto">
          <a:xfrm>
            <a:off x="683568" y="918874"/>
            <a:ext cx="784887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rendas mensais em reais dos 25 ingressantes num certo curso de pós-graduação em finanças de uma universidade foram as seguintes: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2200, 2200, 2200, 2200, 2300, 2300, 2400, 2400, 2400, 2400, 2500, 2500, 2600, 2600, 2600, 2700, 2700, 2800, 3500, 3600, 3600, 4000, 4200, 4400, 5400.</a:t>
            </a: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dirty="0"/>
              <a:t>Construa o “</a:t>
            </a:r>
            <a:r>
              <a:rPr lang="pt-BR" sz="2400" dirty="0" err="1"/>
              <a:t>boxplot</a:t>
            </a:r>
            <a:r>
              <a:rPr lang="pt-BR" sz="2400" dirty="0"/>
              <a:t>”.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Etapas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Colocar em ordem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Obter quartis</a:t>
            </a:r>
          </a:p>
          <a:p>
            <a:pPr marL="457200" lvl="0" indent="-457200" defTabSz="914400" eaLnBrk="0" hangingPunct="0">
              <a:buFontTx/>
              <a:buAutoNum type="arabicPeriod"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Obter limite inferior = </a:t>
            </a:r>
            <a:r>
              <a:rPr lang="pt-BR" dirty="0">
                <a:latin typeface="Arial" pitchFamily="34" charset="0"/>
              </a:rPr>
              <a:t>Q</a:t>
            </a:r>
            <a:r>
              <a:rPr lang="pt-BR" baseline="-25000" dirty="0">
                <a:latin typeface="Arial" pitchFamily="34" charset="0"/>
              </a:rPr>
              <a:t>1</a:t>
            </a:r>
            <a:r>
              <a:rPr lang="pt-BR" dirty="0">
                <a:latin typeface="Arial" pitchFamily="34" charset="0"/>
              </a:rPr>
              <a:t>-1,5(Q</a:t>
            </a:r>
            <a:r>
              <a:rPr lang="pt-BR" baseline="-25000" dirty="0">
                <a:latin typeface="Arial" pitchFamily="34" charset="0"/>
              </a:rPr>
              <a:t>3</a:t>
            </a:r>
            <a:r>
              <a:rPr lang="pt-BR" dirty="0">
                <a:latin typeface="Arial" pitchFamily="34" charset="0"/>
              </a:rPr>
              <a:t>-Q</a:t>
            </a:r>
            <a:r>
              <a:rPr lang="pt-BR" baseline="-25000" dirty="0">
                <a:latin typeface="Arial" pitchFamily="34" charset="0"/>
              </a:rPr>
              <a:t>1</a:t>
            </a:r>
            <a:r>
              <a:rPr lang="pt-BR" dirty="0">
                <a:latin typeface="Arial" pitchFamily="34" charset="0"/>
              </a:rPr>
              <a:t>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457200" lvl="0" indent="-457200" defTabSz="914400" eaLnBrk="0" hangingPunct="0">
              <a:buFontTx/>
              <a:buAutoNum type="arabicPeriod"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Obter limite superior = </a:t>
            </a:r>
            <a:r>
              <a:rPr lang="pt-BR" dirty="0">
                <a:latin typeface="Arial" pitchFamily="34" charset="0"/>
              </a:rPr>
              <a:t>Q</a:t>
            </a:r>
            <a:r>
              <a:rPr lang="pt-BR" baseline="-25000" dirty="0">
                <a:latin typeface="Arial" pitchFamily="34" charset="0"/>
              </a:rPr>
              <a:t>3</a:t>
            </a:r>
            <a:r>
              <a:rPr lang="pt-BR" dirty="0">
                <a:latin typeface="Arial" pitchFamily="34" charset="0"/>
              </a:rPr>
              <a:t> + 1,5(Q</a:t>
            </a:r>
            <a:r>
              <a:rPr lang="pt-BR" baseline="-25000" dirty="0">
                <a:latin typeface="Arial" pitchFamily="34" charset="0"/>
              </a:rPr>
              <a:t>3</a:t>
            </a:r>
            <a:r>
              <a:rPr lang="pt-BR" dirty="0">
                <a:latin typeface="Arial" pitchFamily="34" charset="0"/>
              </a:rPr>
              <a:t> – Q</a:t>
            </a:r>
            <a:r>
              <a:rPr lang="pt-BR" baseline="-25000" dirty="0">
                <a:latin typeface="Arial" pitchFamily="34" charset="0"/>
              </a:rPr>
              <a:t>1</a:t>
            </a:r>
            <a:r>
              <a:rPr lang="pt-BR" dirty="0">
                <a:latin typeface="Arial" pitchFamily="34" charset="0"/>
              </a:rPr>
              <a:t>)</a:t>
            </a:r>
          </a:p>
          <a:p>
            <a:pPr marL="457200" indent="-457200" defTabSz="914400" eaLnBrk="0" hangingPunct="0">
              <a:buFontTx/>
              <a:buAutoNum type="arabicPeriod"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Fazer o box-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plot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C018384-F82C-4FF0-90E1-FD285895D09E}"/>
              </a:ext>
            </a:extLst>
          </p:cNvPr>
          <p:cNvSpPr txBox="1"/>
          <p:nvPr/>
        </p:nvSpPr>
        <p:spPr>
          <a:xfrm>
            <a:off x="683568" y="260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Exercício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dirty="0"/>
              <a:t>MEDIDAS SEPARATRIZES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0813" cy="5080494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cs typeface="Times New Roman" pitchFamily="18" charset="0"/>
              </a:rPr>
              <a:t>medidas</a:t>
            </a:r>
            <a:r>
              <a:rPr lang="en-GB" dirty="0">
                <a:cs typeface="Times New Roman" pitchFamily="18" charset="0"/>
              </a:rPr>
              <a:t> que </a:t>
            </a:r>
            <a:r>
              <a:rPr lang="en-GB" dirty="0" err="1">
                <a:cs typeface="Times New Roman" pitchFamily="18" charset="0"/>
              </a:rPr>
              <a:t>dividem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uma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distribuição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sz="4000" u="sng" dirty="0" err="1">
                <a:highlight>
                  <a:srgbClr val="FFFF00"/>
                </a:highlight>
                <a:cs typeface="Times New Roman" pitchFamily="18" charset="0"/>
              </a:rPr>
              <a:t>ordenada</a:t>
            </a:r>
            <a:r>
              <a:rPr lang="en-GB" dirty="0">
                <a:cs typeface="Times New Roman" pitchFamily="18" charset="0"/>
              </a:rPr>
              <a:t> de dados </a:t>
            </a:r>
            <a:r>
              <a:rPr lang="en-GB" dirty="0" err="1">
                <a:cs typeface="Times New Roman" pitchFamily="18" charset="0"/>
              </a:rPr>
              <a:t>em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partes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iguais</a:t>
            </a:r>
            <a:endParaRPr lang="en-GB" dirty="0"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cs typeface="Times New Roman" pitchFamily="18" charset="0"/>
              </a:rPr>
              <a:t>servem</a:t>
            </a:r>
            <a:r>
              <a:rPr lang="en-GB" dirty="0">
                <a:cs typeface="Times New Roman" pitchFamily="18" charset="0"/>
              </a:rPr>
              <a:t> para </a:t>
            </a:r>
            <a:r>
              <a:rPr lang="en-GB" dirty="0" err="1">
                <a:cs typeface="Times New Roman" pitchFamily="18" charset="0"/>
              </a:rPr>
              <a:t>descrever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highlight>
                  <a:srgbClr val="FFFF00"/>
                </a:highlight>
                <a:cs typeface="Times New Roman" pitchFamily="18" charset="0"/>
              </a:rPr>
              <a:t>posições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numa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distribuição</a:t>
            </a:r>
            <a:r>
              <a:rPr lang="en-GB" dirty="0">
                <a:cs typeface="Times New Roman" pitchFamily="18" charset="0"/>
              </a:rPr>
              <a:t> de dados</a:t>
            </a:r>
          </a:p>
          <a:p>
            <a:pPr lvl="1"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cs typeface="Times New Roman" pitchFamily="18" charset="0"/>
              </a:rPr>
              <a:t>Percentil</a:t>
            </a:r>
            <a:r>
              <a:rPr lang="en-GB" dirty="0">
                <a:cs typeface="Times New Roman" pitchFamily="18" charset="0"/>
              </a:rPr>
              <a:t> (P</a:t>
            </a:r>
            <a:r>
              <a:rPr lang="en-GB" baseline="-25000" dirty="0">
                <a:cs typeface="Times New Roman" pitchFamily="18" charset="0"/>
              </a:rPr>
              <a:t>1</a:t>
            </a:r>
            <a:r>
              <a:rPr lang="en-GB" dirty="0">
                <a:cs typeface="Times New Roman" pitchFamily="18" charset="0"/>
              </a:rPr>
              <a:t> , P</a:t>
            </a:r>
            <a:r>
              <a:rPr lang="en-GB" baseline="-25000" dirty="0">
                <a:cs typeface="Times New Roman" pitchFamily="18" charset="0"/>
              </a:rPr>
              <a:t>2</a:t>
            </a:r>
            <a:r>
              <a:rPr lang="en-GB" dirty="0">
                <a:cs typeface="Times New Roman" pitchFamily="18" charset="0"/>
              </a:rPr>
              <a:t>, P</a:t>
            </a:r>
            <a:r>
              <a:rPr lang="en-GB" baseline="-25000" dirty="0">
                <a:cs typeface="Times New Roman" pitchFamily="18" charset="0"/>
              </a:rPr>
              <a:t>3</a:t>
            </a:r>
            <a:r>
              <a:rPr lang="en-GB" dirty="0">
                <a:cs typeface="Times New Roman" pitchFamily="18" charset="0"/>
              </a:rPr>
              <a:t>, ….P</a:t>
            </a:r>
            <a:r>
              <a:rPr lang="en-GB" baseline="-25000" dirty="0">
                <a:cs typeface="Times New Roman" pitchFamily="18" charset="0"/>
              </a:rPr>
              <a:t>100</a:t>
            </a:r>
            <a:r>
              <a:rPr lang="en-GB" dirty="0"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cs typeface="Times New Roman" pitchFamily="18" charset="0"/>
              </a:rPr>
              <a:t>Decil</a:t>
            </a:r>
            <a:r>
              <a:rPr lang="en-GB" dirty="0">
                <a:cs typeface="Times New Roman" pitchFamily="18" charset="0"/>
              </a:rPr>
              <a:t> (D</a:t>
            </a:r>
            <a:r>
              <a:rPr lang="en-GB" baseline="-25000" dirty="0">
                <a:cs typeface="Times New Roman" pitchFamily="18" charset="0"/>
              </a:rPr>
              <a:t>1</a:t>
            </a:r>
            <a:r>
              <a:rPr lang="en-GB" dirty="0">
                <a:cs typeface="Times New Roman" pitchFamily="18" charset="0"/>
              </a:rPr>
              <a:t> , D</a:t>
            </a:r>
            <a:r>
              <a:rPr lang="en-GB" baseline="-25000" dirty="0">
                <a:cs typeface="Times New Roman" pitchFamily="18" charset="0"/>
              </a:rPr>
              <a:t>2</a:t>
            </a:r>
            <a:r>
              <a:rPr lang="en-GB" dirty="0">
                <a:cs typeface="Times New Roman" pitchFamily="18" charset="0"/>
              </a:rPr>
              <a:t>, D</a:t>
            </a:r>
            <a:r>
              <a:rPr lang="en-GB" baseline="-25000" dirty="0">
                <a:cs typeface="Times New Roman" pitchFamily="18" charset="0"/>
              </a:rPr>
              <a:t>3</a:t>
            </a:r>
            <a:r>
              <a:rPr lang="en-GB" dirty="0">
                <a:cs typeface="Times New Roman" pitchFamily="18" charset="0"/>
              </a:rPr>
              <a:t>, …D</a:t>
            </a:r>
            <a:r>
              <a:rPr lang="en-GB" baseline="-25000" dirty="0">
                <a:cs typeface="Times New Roman" pitchFamily="18" charset="0"/>
              </a:rPr>
              <a:t>10</a:t>
            </a:r>
            <a:r>
              <a:rPr lang="en-GB" dirty="0"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cs typeface="Times New Roman" pitchFamily="18" charset="0"/>
              </a:rPr>
              <a:t>Quartil</a:t>
            </a:r>
            <a:r>
              <a:rPr lang="en-GB" dirty="0">
                <a:cs typeface="Times New Roman" pitchFamily="18" charset="0"/>
              </a:rPr>
              <a:t> (Q</a:t>
            </a:r>
            <a:r>
              <a:rPr lang="en-GB" baseline="-25000" dirty="0">
                <a:cs typeface="Times New Roman" pitchFamily="18" charset="0"/>
              </a:rPr>
              <a:t>1</a:t>
            </a:r>
            <a:r>
              <a:rPr lang="en-GB" dirty="0">
                <a:cs typeface="Times New Roman" pitchFamily="18" charset="0"/>
              </a:rPr>
              <a:t>, Q</a:t>
            </a:r>
            <a:r>
              <a:rPr lang="en-GB" baseline="-25000" dirty="0">
                <a:cs typeface="Times New Roman" pitchFamily="18" charset="0"/>
              </a:rPr>
              <a:t>2</a:t>
            </a:r>
            <a:r>
              <a:rPr lang="en-GB" dirty="0">
                <a:cs typeface="Times New Roman" pitchFamily="18" charset="0"/>
              </a:rPr>
              <a:t>, Q</a:t>
            </a:r>
            <a:r>
              <a:rPr lang="en-GB" baseline="-25000" dirty="0">
                <a:cs typeface="Times New Roman" pitchFamily="18" charset="0"/>
              </a:rPr>
              <a:t>3</a:t>
            </a:r>
            <a:r>
              <a:rPr lang="en-GB" dirty="0">
                <a:cs typeface="Times New Roman" pitchFamily="18" charset="0"/>
              </a:rPr>
              <a:t>)</a:t>
            </a:r>
          </a:p>
          <a:p>
            <a:pPr marL="457200" lvl="1" indent="0" eaLnBrk="1" hangingPunct="1">
              <a:lnSpc>
                <a:spcPct val="100000"/>
              </a:lnSpc>
              <a:spcBef>
                <a:spcPts val="12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75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1" name="Rectangle 1"/>
          <p:cNvSpPr>
            <a:spLocks noChangeArrowheads="1"/>
          </p:cNvSpPr>
          <p:nvPr/>
        </p:nvSpPr>
        <p:spPr bwMode="auto">
          <a:xfrm>
            <a:off x="755576" y="882149"/>
            <a:ext cx="7848872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228600" algn="l"/>
              </a:tabLst>
            </a:pP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rendas mensais em reais dos 25 ingressantes num certo curso de pós-graduação em finanças de uma universidade foram as seguintes: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2200, 2200, 2200, 2200, 2300,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2300, 2400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2400, 2400, 2400, 2500, 2500,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FF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2600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2600, 2600, 2700, 2700, 2800,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3500, 3600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3600, 4000, 4200, 4400, 5400.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pt-BR" u="sng" dirty="0">
                <a:latin typeface="Arial" pitchFamily="34" charset="0"/>
                <a:cs typeface="Arial" pitchFamily="34" charset="0"/>
              </a:rPr>
              <a:t>Solução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n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= 25 </a:t>
            </a:r>
          </a:p>
          <a:p>
            <a:pPr defTabSz="914400" eaLnBrk="0" hangingPunct="0">
              <a:spcAft>
                <a:spcPts val="600"/>
              </a:spcAft>
              <a:tabLst>
                <a:tab pos="228600" algn="l"/>
              </a:tabLst>
            </a:pP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Q1 = 2300+0,5*(2400-2300)=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2350 reais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(posição 6,5º)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Q2 = </a:t>
            </a:r>
            <a:r>
              <a:rPr lang="pt-BR" dirty="0">
                <a:highlight>
                  <a:srgbClr val="00FFFF"/>
                </a:highlight>
                <a:latin typeface="Arial" pitchFamily="34" charset="0"/>
                <a:cs typeface="Arial" pitchFamily="34" charset="0"/>
              </a:rPr>
              <a:t>2600 reais </a:t>
            </a:r>
            <a:r>
              <a:rPr lang="pt-BR" dirty="0">
                <a:latin typeface="Arial" pitchFamily="34" charset="0"/>
                <a:cs typeface="Arial" pitchFamily="34" charset="0"/>
              </a:rPr>
              <a:t>(posição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13º</a:t>
            </a:r>
            <a:r>
              <a:rPr lang="pt-BR" dirty="0">
                <a:latin typeface="Arial" pitchFamily="34" charset="0"/>
                <a:cs typeface="Arial" pitchFamily="34" charset="0"/>
              </a:rPr>
              <a:t>)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Q3 = 3500+0,5*(3600-3500) = </a:t>
            </a:r>
            <a:r>
              <a:rPr lang="pt-BR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3550 reais </a:t>
            </a:r>
            <a:r>
              <a:rPr lang="pt-BR" dirty="0">
                <a:latin typeface="Arial" pitchFamily="34" charset="0"/>
                <a:cs typeface="Arial" pitchFamily="34" charset="0"/>
              </a:rPr>
              <a:t>(posição 19,5º)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Limite inferior = 2350 -1,5*(3550-2350) = 550 reais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Limite superior = 3550 + 1,5*(3550-2350) = 5350 reais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pt-BR" dirty="0">
                <a:latin typeface="Arial" pitchFamily="34" charset="0"/>
                <a:cs typeface="Arial" pitchFamily="34" charset="0"/>
              </a:rPr>
              <a:t>Logo há um outlier -&gt; 5400 reais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151D079-B959-45A9-860D-B16BBAFAAA88}"/>
              </a:ext>
            </a:extLst>
          </p:cNvPr>
          <p:cNvSpPr txBox="1"/>
          <p:nvPr/>
        </p:nvSpPr>
        <p:spPr>
          <a:xfrm>
            <a:off x="683568" y="260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551192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Gráfico 2">
                <a:extLst>
                  <a:ext uri="{FF2B5EF4-FFF2-40B4-BE49-F238E27FC236}">
                    <a16:creationId xmlns:a16="http://schemas.microsoft.com/office/drawing/2014/main" id="{6D969C20-86B7-470A-9AD9-B3575025916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016172722"/>
                  </p:ext>
                </p:extLst>
              </p:nvPr>
            </p:nvGraphicFramePr>
            <p:xfrm>
              <a:off x="1691680" y="1700808"/>
              <a:ext cx="5760640" cy="381642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Gráfico 2">
                <a:extLst>
                  <a:ext uri="{FF2B5EF4-FFF2-40B4-BE49-F238E27FC236}">
                    <a16:creationId xmlns:a16="http://schemas.microsoft.com/office/drawing/2014/main" id="{6D969C20-86B7-470A-9AD9-B3575025916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1680" y="1700808"/>
                <a:ext cx="5760640" cy="3816424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B357B01D-0DE0-4E1B-B5C8-1B9C631D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err="1">
                <a:solidFill>
                  <a:srgbClr val="C00000"/>
                </a:solidFill>
              </a:rPr>
              <a:t>Boxplot</a:t>
            </a:r>
            <a:r>
              <a:rPr lang="pt-BR" sz="2400" dirty="0">
                <a:solidFill>
                  <a:srgbClr val="C00000"/>
                </a:solidFill>
              </a:rPr>
              <a:t> dos salários</a:t>
            </a:r>
          </a:p>
        </p:txBody>
      </p:sp>
    </p:spTree>
    <p:extLst>
      <p:ext uri="{BB962C8B-B14F-4D97-AF65-F5344CB8AC3E}">
        <p14:creationId xmlns:p14="http://schemas.microsoft.com/office/powerpoint/2010/main" val="41197235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A58BE89-D69B-8C3C-7E8C-06A113953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00335"/>
            <a:ext cx="8763000" cy="344805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B82E35A-9FBD-3603-5DD7-6BF5E8C67115}"/>
              </a:ext>
            </a:extLst>
          </p:cNvPr>
          <p:cNvSpPr txBox="1"/>
          <p:nvPr/>
        </p:nvSpPr>
        <p:spPr>
          <a:xfrm>
            <a:off x="755576" y="5157192"/>
            <a:ext cx="77708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Figura extraída do artigo “Analise epidemiológica de lesões e perfil físico de atletas do futebol amador na região do Oeste Paulista”.</a:t>
            </a:r>
          </a:p>
          <a:p>
            <a:r>
              <a:rPr lang="pt-BR" sz="2000" dirty="0" err="1"/>
              <a:t>Rev</a:t>
            </a:r>
            <a:r>
              <a:rPr lang="pt-BR" sz="2000" dirty="0"/>
              <a:t> </a:t>
            </a:r>
            <a:r>
              <a:rPr lang="pt-BR" sz="2000" dirty="0" err="1"/>
              <a:t>Bras</a:t>
            </a:r>
            <a:r>
              <a:rPr lang="pt-BR" sz="2000" dirty="0"/>
              <a:t> Med Esporte – Vol. 16, No 2 – Mar/</a:t>
            </a:r>
            <a:r>
              <a:rPr lang="pt-BR" sz="2000" dirty="0" err="1"/>
              <a:t>Abr</a:t>
            </a:r>
            <a:r>
              <a:rPr lang="pt-BR" sz="2000" dirty="0"/>
              <a:t>, 2010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2000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C91D61F-363F-28EF-ACE7-F6039CE48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4624"/>
            <a:ext cx="7770813" cy="1433513"/>
          </a:xfrm>
        </p:spPr>
        <p:txBody>
          <a:bodyPr/>
          <a:lstStyle/>
          <a:p>
            <a:r>
              <a:rPr lang="pt-BR" dirty="0"/>
              <a:t>Exemplo de box-</a:t>
            </a:r>
            <a:r>
              <a:rPr lang="pt-BR" dirty="0" err="1"/>
              <a:t>plot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1394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1988840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OBRIGADA!!</a:t>
            </a:r>
          </a:p>
        </p:txBody>
      </p:sp>
    </p:spTree>
    <p:extLst>
      <p:ext uri="{BB962C8B-B14F-4D97-AF65-F5344CB8AC3E}">
        <p14:creationId xmlns:p14="http://schemas.microsoft.com/office/powerpoint/2010/main" val="311756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033A6A0-3BB5-4FFF-B3DA-73FBA1F3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0813" cy="1433513"/>
          </a:xfrm>
        </p:spPr>
        <p:txBody>
          <a:bodyPr/>
          <a:lstStyle/>
          <a:p>
            <a:r>
              <a:rPr lang="en-GB" sz="3200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Percentil</a:t>
            </a: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ED65C55-CD0A-4B2A-9014-C7C471D10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66" y="1345095"/>
            <a:ext cx="9151866" cy="503623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F8F59FA-7E05-4B19-990A-65F47110B2FB}"/>
              </a:ext>
            </a:extLst>
          </p:cNvPr>
          <p:cNvSpPr txBox="1"/>
          <p:nvPr/>
        </p:nvSpPr>
        <p:spPr>
          <a:xfrm>
            <a:off x="2987824" y="198884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</a:rPr>
              <a:t>P</a:t>
            </a:r>
            <a:r>
              <a:rPr lang="pt-BR" sz="2400" baseline="-250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CC021A1-C4AF-477C-963B-8DEE054B1988}"/>
              </a:ext>
            </a:extLst>
          </p:cNvPr>
          <p:cNvSpPr txBox="1"/>
          <p:nvPr/>
        </p:nvSpPr>
        <p:spPr>
          <a:xfrm>
            <a:off x="4067944" y="198884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</a:rPr>
              <a:t>P</a:t>
            </a:r>
            <a:r>
              <a:rPr lang="pt-BR" sz="2400" baseline="-25000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C304617-1B00-4A9C-9038-46393ED92B0F}"/>
              </a:ext>
            </a:extLst>
          </p:cNvPr>
          <p:cNvSpPr txBox="1"/>
          <p:nvPr/>
        </p:nvSpPr>
        <p:spPr>
          <a:xfrm>
            <a:off x="5148064" y="198884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</a:rPr>
              <a:t>P</a:t>
            </a:r>
            <a:r>
              <a:rPr lang="pt-BR" sz="2400" baseline="-25000" dirty="0">
                <a:solidFill>
                  <a:srgbClr val="FF0000"/>
                </a:solidFill>
              </a:rPr>
              <a:t>75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31795E1-46E7-4A38-B27B-3F8A233D84F9}"/>
              </a:ext>
            </a:extLst>
          </p:cNvPr>
          <p:cNvSpPr/>
          <p:nvPr/>
        </p:nvSpPr>
        <p:spPr bwMode="auto">
          <a:xfrm>
            <a:off x="0" y="4221088"/>
            <a:ext cx="9144000" cy="216024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2FD0FD-CDBA-4F42-A3F9-EAF43D081F8B}"/>
              </a:ext>
            </a:extLst>
          </p:cNvPr>
          <p:cNvSpPr txBox="1"/>
          <p:nvPr/>
        </p:nvSpPr>
        <p:spPr>
          <a:xfrm>
            <a:off x="1331640" y="465313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Os percentis dividem um conjunto de dados ordenados em 100 partes iguais</a:t>
            </a:r>
          </a:p>
        </p:txBody>
      </p:sp>
    </p:spTree>
    <p:extLst>
      <p:ext uri="{BB962C8B-B14F-4D97-AF65-F5344CB8AC3E}">
        <p14:creationId xmlns:p14="http://schemas.microsoft.com/office/powerpoint/2010/main" val="299359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m para percentile ranki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40" y="548680"/>
            <a:ext cx="805740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35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2F0605E-2A45-4959-9741-FFF7ED157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6" y="332656"/>
            <a:ext cx="895328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24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E8B63FF-D1FF-4511-AFF6-B11AAA91F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94" y="404664"/>
            <a:ext cx="8668009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3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558343"/>
            <a:ext cx="854392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271609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9124</TotalTime>
  <Words>1770</Words>
  <Application>Microsoft Office PowerPoint</Application>
  <PresentationFormat>Apresentação na tela (4:3)</PresentationFormat>
  <Paragraphs>528</Paragraphs>
  <Slides>43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43</vt:i4>
      </vt:variant>
    </vt:vector>
  </HeadingPairs>
  <TitlesOfParts>
    <vt:vector size="52" baseType="lpstr">
      <vt:lpstr>Arial</vt:lpstr>
      <vt:lpstr>Calibri</vt:lpstr>
      <vt:lpstr>Times New Roman</vt:lpstr>
      <vt:lpstr>Verdana</vt:lpstr>
      <vt:lpstr>Verdana Pro Light</vt:lpstr>
      <vt:lpstr>Wingdings</vt:lpstr>
      <vt:lpstr>Estrutura padrão</vt:lpstr>
      <vt:lpstr>Imagem de bitmap</vt:lpstr>
      <vt:lpstr>Graph</vt:lpstr>
      <vt:lpstr>  MQA2022 Medidas de Posição e Box-Plot   </vt:lpstr>
      <vt:lpstr>Apresentação do PowerPoint</vt:lpstr>
      <vt:lpstr>ANÁLISE DESCRITIVA</vt:lpstr>
      <vt:lpstr>MEDIDAS SEPARATRIZES</vt:lpstr>
      <vt:lpstr>Percentil</vt:lpstr>
      <vt:lpstr>Apresentação do PowerPoint</vt:lpstr>
      <vt:lpstr>Apresentação do PowerPoint</vt:lpstr>
      <vt:lpstr>Apresentação do PowerPoint</vt:lpstr>
      <vt:lpstr>Apresentação do PowerPoint</vt:lpstr>
      <vt:lpstr>Quartil</vt:lpstr>
      <vt:lpstr>Quartis</vt:lpstr>
      <vt:lpstr>Quartis</vt:lpstr>
      <vt:lpstr>Quartis</vt:lpstr>
      <vt:lpstr>Exemplo Quartis: posição e valor</vt:lpstr>
      <vt:lpstr>Exemplo Cálculo dos quartis</vt:lpstr>
      <vt:lpstr>Exemplo  Cálculo dos quartis</vt:lpstr>
      <vt:lpstr>Exemplo Cálculo dos quartis</vt:lpstr>
      <vt:lpstr>Exercício: Os dados abaixo referem-se aos salários (milhares de R$/mês) de 15 pessoas com curso superior. Obtenha os quartis deste conjunto de dados.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Cálculo dos quartis</vt:lpstr>
      <vt:lpstr>Apresentação do PowerPoint</vt:lpstr>
      <vt:lpstr>Cálculo dos quartis</vt:lpstr>
      <vt:lpstr>Apresentação do PowerPoint</vt:lpstr>
      <vt:lpstr>Apresentação do PowerPoint</vt:lpstr>
      <vt:lpstr>BOX-PLOT</vt:lpstr>
      <vt:lpstr>BOX-PLOT</vt:lpstr>
      <vt:lpstr>BOX-PLOT</vt:lpstr>
      <vt:lpstr>Apresentação do PowerPoint</vt:lpstr>
      <vt:lpstr>Apresentação do PowerPoint</vt:lpstr>
      <vt:lpstr>Box-plot</vt:lpstr>
      <vt:lpstr>BOX-PLOT x HISTOGRAMA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Boxplot dos salários</vt:lpstr>
      <vt:lpstr>Exemplo de box-plot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tendência central e   Medidas de dispersão</dc:title>
  <dc:creator>Ana Amelia</dc:creator>
  <cp:lastModifiedBy>Ana Amelia Benedito-Silva</cp:lastModifiedBy>
  <cp:revision>382</cp:revision>
  <dcterms:modified xsi:type="dcterms:W3CDTF">2022-09-24T13:59:05Z</dcterms:modified>
</cp:coreProperties>
</file>