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0"/>
  </p:notesMasterIdLst>
  <p:sldIdLst>
    <p:sldId id="264" r:id="rId2"/>
    <p:sldId id="266" r:id="rId3"/>
    <p:sldId id="267" r:id="rId4"/>
    <p:sldId id="280" r:id="rId5"/>
    <p:sldId id="279" r:id="rId6"/>
    <p:sldId id="281" r:id="rId7"/>
    <p:sldId id="282" r:id="rId8"/>
    <p:sldId id="283" r:id="rId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96" y="2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3935e710a1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3935e710a1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533021e64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533021e64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544a238f4f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544a238f4f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396fd73110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396fd73110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396fd7311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1396fd7311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3135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396fd73110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1396fd73110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396fd73110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1396fd73110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396fd73110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1396fd73110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533921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6932">
            <a:off x="228934" y="346280"/>
            <a:ext cx="3777282" cy="4631889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1"/>
          <p:cNvSpPr txBox="1"/>
          <p:nvPr/>
        </p:nvSpPr>
        <p:spPr>
          <a:xfrm>
            <a:off x="5234375" y="1078650"/>
            <a:ext cx="3192300" cy="27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/>
              <a:t>Províncias Estruturais do Brasil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1 - Rio Branco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2 - Tapajós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3 - São Francisco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4 - Tocantins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5 - Mantiqueira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6 - Borborema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7 - Amazônica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8 - Parnaíba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9 - Paraná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10 - Província Costeira e Margem Continental</a:t>
            </a:r>
            <a:endParaRPr/>
          </a:p>
        </p:txBody>
      </p:sp>
      <p:sp>
        <p:nvSpPr>
          <p:cNvPr id="111" name="Google Shape;111;p21"/>
          <p:cNvSpPr txBox="1"/>
          <p:nvPr/>
        </p:nvSpPr>
        <p:spPr>
          <a:xfrm rot="-5400000">
            <a:off x="6470400" y="2387100"/>
            <a:ext cx="497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999999"/>
                </a:solidFill>
              </a:rPr>
              <a:t>Adaptado de Pasyanos et al. (2014) e Almeida et al. (1977)</a:t>
            </a:r>
            <a:endParaRPr sz="12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533921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3"/>
          <p:cNvSpPr txBox="1"/>
          <p:nvPr/>
        </p:nvSpPr>
        <p:spPr>
          <a:xfrm rot="-5400000">
            <a:off x="6470400" y="2387100"/>
            <a:ext cx="497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999999"/>
                </a:solidFill>
              </a:rPr>
              <a:t>Adaptado de Pasyanos et al. (2014) e Ussami et al. (1993)</a:t>
            </a:r>
            <a:endParaRPr sz="1200">
              <a:solidFill>
                <a:srgbClr val="999999"/>
              </a:solidFill>
            </a:endParaRPr>
          </a:p>
        </p:txBody>
      </p:sp>
      <p:pic>
        <p:nvPicPr>
          <p:cNvPr id="126" name="Google Shape;12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000" y="566500"/>
            <a:ext cx="3421974" cy="4210074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3"/>
          <p:cNvSpPr txBox="1"/>
          <p:nvPr/>
        </p:nvSpPr>
        <p:spPr>
          <a:xfrm>
            <a:off x="4783800" y="632250"/>
            <a:ext cx="39909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/>
              <a:t>Principais unidades geológicas e tectônicas do Brasil</a:t>
            </a:r>
            <a:endParaRPr sz="12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1155CC"/>
                </a:solidFill>
              </a:rPr>
              <a:t>Bacias sedimentares Paleozóicas:</a:t>
            </a:r>
            <a:r>
              <a:rPr lang="pt-BR" sz="1200"/>
              <a:t> Parnaíba (</a:t>
            </a:r>
            <a:r>
              <a:rPr lang="pt-BR" sz="1200" b="1">
                <a:solidFill>
                  <a:schemeClr val="dk1"/>
                </a:solidFill>
              </a:rPr>
              <a:t>S1</a:t>
            </a:r>
            <a:r>
              <a:rPr lang="pt-BR" sz="1200"/>
              <a:t>), Parecis-Alto Xingu (</a:t>
            </a:r>
            <a:r>
              <a:rPr lang="pt-BR" sz="1200" b="1">
                <a:solidFill>
                  <a:schemeClr val="dk1"/>
                </a:solidFill>
              </a:rPr>
              <a:t>S2</a:t>
            </a:r>
            <a:r>
              <a:rPr lang="pt-BR" sz="1200"/>
              <a:t>), Tapajós (</a:t>
            </a:r>
            <a:r>
              <a:rPr lang="pt-BR" sz="1200" b="1">
                <a:solidFill>
                  <a:schemeClr val="dk1"/>
                </a:solidFill>
              </a:rPr>
              <a:t>S3</a:t>
            </a:r>
            <a:r>
              <a:rPr lang="pt-BR" sz="1200">
                <a:solidFill>
                  <a:schemeClr val="dk1"/>
                </a:solidFill>
              </a:rPr>
              <a:t>)</a:t>
            </a:r>
            <a:r>
              <a:rPr lang="pt-BR" sz="1200"/>
              <a:t>, Alto Tapajós (</a:t>
            </a:r>
            <a:r>
              <a:rPr lang="pt-BR" sz="1200" b="1">
                <a:solidFill>
                  <a:schemeClr val="dk1"/>
                </a:solidFill>
              </a:rPr>
              <a:t>S4</a:t>
            </a:r>
            <a:r>
              <a:rPr lang="pt-BR" sz="1200">
                <a:solidFill>
                  <a:schemeClr val="dk1"/>
                </a:solidFill>
              </a:rPr>
              <a:t>),</a:t>
            </a:r>
            <a:r>
              <a:rPr lang="pt-BR" sz="1200"/>
              <a:t> Amazônica (</a:t>
            </a:r>
            <a:r>
              <a:rPr lang="pt-BR" sz="1200" b="1">
                <a:solidFill>
                  <a:schemeClr val="dk1"/>
                </a:solidFill>
              </a:rPr>
              <a:t>S5</a:t>
            </a:r>
            <a:r>
              <a:rPr lang="pt-BR" sz="1200">
                <a:solidFill>
                  <a:schemeClr val="dk1"/>
                </a:solidFill>
              </a:rPr>
              <a:t>)</a:t>
            </a:r>
            <a:r>
              <a:rPr lang="pt-BR" sz="1200"/>
              <a:t>; </a:t>
            </a:r>
            <a:br>
              <a:rPr lang="pt-BR" sz="1200"/>
            </a:br>
            <a:r>
              <a:rPr lang="pt-BR" sz="1200">
                <a:solidFill>
                  <a:srgbClr val="1155CC"/>
                </a:solidFill>
              </a:rPr>
              <a:t>Bacias sedimentares Meso-Cenozóicas:</a:t>
            </a:r>
            <a:r>
              <a:rPr lang="pt-BR" sz="1200"/>
              <a:t> Acre (</a:t>
            </a:r>
            <a:r>
              <a:rPr lang="pt-BR" sz="1200" b="1">
                <a:solidFill>
                  <a:schemeClr val="dk1"/>
                </a:solidFill>
              </a:rPr>
              <a:t>s1</a:t>
            </a:r>
            <a:r>
              <a:rPr lang="pt-BR" sz="1200">
                <a:solidFill>
                  <a:schemeClr val="dk1"/>
                </a:solidFill>
              </a:rPr>
              <a:t>)</a:t>
            </a:r>
            <a:r>
              <a:rPr lang="pt-BR" sz="1200"/>
              <a:t>, São Francisco (</a:t>
            </a:r>
            <a:r>
              <a:rPr lang="pt-BR" sz="1200" b="1">
                <a:solidFill>
                  <a:schemeClr val="dk1"/>
                </a:solidFill>
              </a:rPr>
              <a:t>s2</a:t>
            </a:r>
            <a:r>
              <a:rPr lang="pt-BR" sz="1200">
                <a:solidFill>
                  <a:schemeClr val="dk1"/>
                </a:solidFill>
              </a:rPr>
              <a:t>)</a:t>
            </a:r>
            <a:r>
              <a:rPr lang="pt-BR" sz="1200"/>
              <a:t>, Marajó (</a:t>
            </a:r>
            <a:r>
              <a:rPr lang="pt-BR" sz="1200" b="1">
                <a:solidFill>
                  <a:schemeClr val="dk1"/>
                </a:solidFill>
              </a:rPr>
              <a:t>s3</a:t>
            </a:r>
            <a:r>
              <a:rPr lang="pt-BR" sz="1200">
                <a:solidFill>
                  <a:schemeClr val="dk1"/>
                </a:solidFill>
              </a:rPr>
              <a:t>)</a:t>
            </a:r>
            <a:r>
              <a:rPr lang="pt-BR" sz="1200"/>
              <a:t>, São Luís/Barreirinhas (</a:t>
            </a:r>
            <a:r>
              <a:rPr lang="pt-BR" sz="1200" b="1">
                <a:solidFill>
                  <a:schemeClr val="dk1"/>
                </a:solidFill>
              </a:rPr>
              <a:t>s4</a:t>
            </a:r>
            <a:r>
              <a:rPr lang="pt-BR" sz="1200">
                <a:solidFill>
                  <a:schemeClr val="dk1"/>
                </a:solidFill>
              </a:rPr>
              <a:t>)</a:t>
            </a:r>
            <a:r>
              <a:rPr lang="pt-BR" sz="1200"/>
              <a:t>, Potiguar/Pernambuco (</a:t>
            </a:r>
            <a:r>
              <a:rPr lang="pt-BR" sz="1200" b="1">
                <a:solidFill>
                  <a:schemeClr val="dk1"/>
                </a:solidFill>
              </a:rPr>
              <a:t>s5</a:t>
            </a:r>
            <a:r>
              <a:rPr lang="pt-BR" sz="1200">
                <a:solidFill>
                  <a:schemeClr val="dk1"/>
                </a:solidFill>
              </a:rPr>
              <a:t>), </a:t>
            </a:r>
            <a:r>
              <a:rPr lang="pt-BR" sz="1200"/>
              <a:t>Araripe (</a:t>
            </a:r>
            <a:r>
              <a:rPr lang="pt-BR" sz="1200" b="1">
                <a:solidFill>
                  <a:schemeClr val="dk1"/>
                </a:solidFill>
              </a:rPr>
              <a:t>s6</a:t>
            </a:r>
            <a:r>
              <a:rPr lang="pt-BR" sz="1200">
                <a:solidFill>
                  <a:schemeClr val="dk1"/>
                </a:solidFill>
              </a:rPr>
              <a:t>), </a:t>
            </a:r>
            <a:r>
              <a:rPr lang="pt-BR" sz="1200"/>
              <a:t>Sergipe-Alagoas (</a:t>
            </a:r>
            <a:r>
              <a:rPr lang="pt-BR" sz="1200" b="1">
                <a:solidFill>
                  <a:schemeClr val="dk1"/>
                </a:solidFill>
              </a:rPr>
              <a:t>s7</a:t>
            </a:r>
            <a:r>
              <a:rPr lang="pt-BR" sz="1200">
                <a:solidFill>
                  <a:schemeClr val="dk1"/>
                </a:solidFill>
              </a:rPr>
              <a:t>), </a:t>
            </a:r>
            <a:r>
              <a:rPr lang="pt-BR" sz="1200"/>
              <a:t>Tucano/Recôncavo (</a:t>
            </a:r>
            <a:r>
              <a:rPr lang="pt-BR" sz="1200" b="1">
                <a:solidFill>
                  <a:schemeClr val="dk1"/>
                </a:solidFill>
              </a:rPr>
              <a:t>s8</a:t>
            </a:r>
            <a:r>
              <a:rPr lang="pt-BR" sz="1200">
                <a:solidFill>
                  <a:schemeClr val="dk1"/>
                </a:solidFill>
              </a:rPr>
              <a:t>), Espírito Santo (</a:t>
            </a:r>
            <a:r>
              <a:rPr lang="pt-BR" sz="1200" b="1">
                <a:solidFill>
                  <a:schemeClr val="dk1"/>
                </a:solidFill>
              </a:rPr>
              <a:t>s9</a:t>
            </a:r>
            <a:r>
              <a:rPr lang="pt-BR" sz="1200">
                <a:solidFill>
                  <a:schemeClr val="dk1"/>
                </a:solidFill>
              </a:rPr>
              <a:t>), Pantanal (</a:t>
            </a:r>
            <a:r>
              <a:rPr lang="pt-BR" sz="1200" b="1">
                <a:solidFill>
                  <a:schemeClr val="dk1"/>
                </a:solidFill>
              </a:rPr>
              <a:t>s10</a:t>
            </a:r>
            <a:r>
              <a:rPr lang="pt-BR" sz="1200">
                <a:solidFill>
                  <a:schemeClr val="dk1"/>
                </a:solidFill>
              </a:rPr>
              <a:t>), Bananal (</a:t>
            </a:r>
            <a:r>
              <a:rPr lang="pt-BR" sz="1200" b="1">
                <a:solidFill>
                  <a:schemeClr val="dk1"/>
                </a:solidFill>
              </a:rPr>
              <a:t>s11</a:t>
            </a:r>
            <a:r>
              <a:rPr lang="pt-BR" sz="1200">
                <a:solidFill>
                  <a:schemeClr val="dk1"/>
                </a:solidFill>
              </a:rPr>
              <a:t>), Boa Vista (</a:t>
            </a:r>
            <a:r>
              <a:rPr lang="pt-BR" sz="1200" b="1">
                <a:solidFill>
                  <a:schemeClr val="dk1"/>
                </a:solidFill>
              </a:rPr>
              <a:t>s12</a:t>
            </a:r>
            <a:r>
              <a:rPr lang="pt-BR" sz="1200">
                <a:solidFill>
                  <a:schemeClr val="dk1"/>
                </a:solidFill>
              </a:rPr>
              <a:t>);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1155CC"/>
                </a:solidFill>
              </a:rPr>
              <a:t>Cinturões Proterozóicos:</a:t>
            </a:r>
            <a:r>
              <a:rPr lang="pt-BR" sz="1200">
                <a:solidFill>
                  <a:schemeClr val="dk1"/>
                </a:solidFill>
              </a:rPr>
              <a:t> Nordeste (</a:t>
            </a:r>
            <a:r>
              <a:rPr lang="pt-BR" sz="1200" b="1">
                <a:solidFill>
                  <a:schemeClr val="dk1"/>
                </a:solidFill>
              </a:rPr>
              <a:t>F1</a:t>
            </a:r>
            <a:r>
              <a:rPr lang="pt-BR" sz="1200">
                <a:solidFill>
                  <a:schemeClr val="dk1"/>
                </a:solidFill>
              </a:rPr>
              <a:t>), Sergipana (</a:t>
            </a:r>
            <a:r>
              <a:rPr lang="pt-BR" sz="1200" b="1">
                <a:solidFill>
                  <a:schemeClr val="dk1"/>
                </a:solidFill>
              </a:rPr>
              <a:t>F2</a:t>
            </a:r>
            <a:r>
              <a:rPr lang="pt-BR" sz="1200">
                <a:solidFill>
                  <a:schemeClr val="dk1"/>
                </a:solidFill>
              </a:rPr>
              <a:t>), Araçuaí (</a:t>
            </a:r>
            <a:r>
              <a:rPr lang="pt-BR" sz="1200" b="1">
                <a:solidFill>
                  <a:schemeClr val="dk1"/>
                </a:solidFill>
              </a:rPr>
              <a:t>F3</a:t>
            </a:r>
            <a:r>
              <a:rPr lang="pt-BR" sz="1200">
                <a:solidFill>
                  <a:schemeClr val="dk1"/>
                </a:solidFill>
              </a:rPr>
              <a:t>), Ribeira (</a:t>
            </a:r>
            <a:r>
              <a:rPr lang="pt-BR" sz="1200" b="1">
                <a:solidFill>
                  <a:schemeClr val="dk1"/>
                </a:solidFill>
              </a:rPr>
              <a:t>F4</a:t>
            </a:r>
            <a:r>
              <a:rPr lang="pt-BR" sz="1200">
                <a:solidFill>
                  <a:schemeClr val="dk1"/>
                </a:solidFill>
              </a:rPr>
              <a:t>), Brasília (</a:t>
            </a:r>
            <a:r>
              <a:rPr lang="pt-BR" sz="1200" b="1">
                <a:solidFill>
                  <a:schemeClr val="dk1"/>
                </a:solidFill>
              </a:rPr>
              <a:t>F5</a:t>
            </a:r>
            <a:r>
              <a:rPr lang="pt-BR" sz="1200">
                <a:solidFill>
                  <a:schemeClr val="dk1"/>
                </a:solidFill>
              </a:rPr>
              <a:t>), Uruaçu (</a:t>
            </a:r>
            <a:r>
              <a:rPr lang="pt-BR" sz="1200" b="1">
                <a:solidFill>
                  <a:schemeClr val="dk1"/>
                </a:solidFill>
              </a:rPr>
              <a:t>F6</a:t>
            </a:r>
            <a:r>
              <a:rPr lang="pt-BR" sz="1200">
                <a:solidFill>
                  <a:schemeClr val="dk1"/>
                </a:solidFill>
              </a:rPr>
              <a:t>), Araguaiana (</a:t>
            </a:r>
            <a:r>
              <a:rPr lang="pt-BR" sz="1200" b="1">
                <a:solidFill>
                  <a:schemeClr val="dk1"/>
                </a:solidFill>
              </a:rPr>
              <a:t>F7</a:t>
            </a:r>
            <a:r>
              <a:rPr lang="pt-BR" sz="1200">
                <a:solidFill>
                  <a:schemeClr val="dk1"/>
                </a:solidFill>
              </a:rPr>
              <a:t>), Paraguai (</a:t>
            </a:r>
            <a:r>
              <a:rPr lang="pt-BR" sz="1200" b="1">
                <a:solidFill>
                  <a:schemeClr val="dk1"/>
                </a:solidFill>
              </a:rPr>
              <a:t>F8</a:t>
            </a:r>
            <a:r>
              <a:rPr lang="pt-BR" sz="1200">
                <a:solidFill>
                  <a:schemeClr val="dk1"/>
                </a:solidFill>
              </a:rPr>
              <a:t>), Espinhaço (</a:t>
            </a:r>
            <a:r>
              <a:rPr lang="pt-BR" sz="1200" b="1">
                <a:solidFill>
                  <a:schemeClr val="dk1"/>
                </a:solidFill>
              </a:rPr>
              <a:t>F9</a:t>
            </a:r>
            <a:r>
              <a:rPr lang="pt-BR" sz="1200">
                <a:solidFill>
                  <a:schemeClr val="dk1"/>
                </a:solidFill>
              </a:rPr>
              <a:t>);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1155CC"/>
                </a:solidFill>
              </a:rPr>
              <a:t>Cobertura sedimentar:</a:t>
            </a:r>
            <a:r>
              <a:rPr lang="pt-BR" sz="1200">
                <a:solidFill>
                  <a:schemeClr val="dk1"/>
                </a:solidFill>
              </a:rPr>
              <a:t> Bambuí (</a:t>
            </a:r>
            <a:r>
              <a:rPr lang="pt-BR" sz="1200" b="1">
                <a:solidFill>
                  <a:schemeClr val="dk1"/>
                </a:solidFill>
              </a:rPr>
              <a:t>P1</a:t>
            </a:r>
            <a:r>
              <a:rPr lang="pt-BR" sz="1200">
                <a:solidFill>
                  <a:schemeClr val="dk1"/>
                </a:solidFill>
              </a:rPr>
              <a:t>), Lençóis (</a:t>
            </a:r>
            <a:r>
              <a:rPr lang="pt-BR" sz="1200" b="1">
                <a:solidFill>
                  <a:schemeClr val="dk1"/>
                </a:solidFill>
              </a:rPr>
              <a:t>P2</a:t>
            </a:r>
            <a:r>
              <a:rPr lang="pt-BR" sz="1200">
                <a:solidFill>
                  <a:schemeClr val="dk1"/>
                </a:solidFill>
              </a:rPr>
              <a:t>);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1155CC"/>
                </a:solidFill>
              </a:rPr>
              <a:t>Crátons:</a:t>
            </a:r>
            <a:r>
              <a:rPr lang="pt-BR" sz="1200">
                <a:solidFill>
                  <a:schemeClr val="dk1"/>
                </a:solidFill>
              </a:rPr>
              <a:t> São Francisco (</a:t>
            </a:r>
            <a:r>
              <a:rPr lang="pt-BR" sz="1200" b="1">
                <a:solidFill>
                  <a:schemeClr val="dk1"/>
                </a:solidFill>
              </a:rPr>
              <a:t>C1</a:t>
            </a:r>
            <a:r>
              <a:rPr lang="pt-BR" sz="1200">
                <a:solidFill>
                  <a:schemeClr val="dk1"/>
                </a:solidFill>
              </a:rPr>
              <a:t>), Rio Branco (</a:t>
            </a:r>
            <a:r>
              <a:rPr lang="pt-BR" sz="1200" b="1">
                <a:solidFill>
                  <a:schemeClr val="dk1"/>
                </a:solidFill>
              </a:rPr>
              <a:t>C2</a:t>
            </a:r>
            <a:r>
              <a:rPr lang="pt-BR" sz="1200">
                <a:solidFill>
                  <a:schemeClr val="dk1"/>
                </a:solidFill>
              </a:rPr>
              <a:t>), Amazônico (</a:t>
            </a:r>
            <a:r>
              <a:rPr lang="pt-BR" sz="1200" b="1">
                <a:solidFill>
                  <a:schemeClr val="dk1"/>
                </a:solidFill>
              </a:rPr>
              <a:t>C3</a:t>
            </a:r>
            <a:r>
              <a:rPr lang="pt-BR" sz="1200">
                <a:solidFill>
                  <a:schemeClr val="dk1"/>
                </a:solidFill>
              </a:rPr>
              <a:t>), São Luís (</a:t>
            </a:r>
            <a:r>
              <a:rPr lang="pt-BR" sz="1200" b="1">
                <a:solidFill>
                  <a:schemeClr val="dk1"/>
                </a:solidFill>
              </a:rPr>
              <a:t>C4</a:t>
            </a:r>
            <a:r>
              <a:rPr lang="pt-BR" sz="1200">
                <a:solidFill>
                  <a:schemeClr val="dk1"/>
                </a:solidFill>
              </a:rPr>
              <a:t>), Luis Alves (</a:t>
            </a:r>
            <a:r>
              <a:rPr lang="pt-BR" sz="1200" b="1">
                <a:solidFill>
                  <a:schemeClr val="dk1"/>
                </a:solidFill>
              </a:rPr>
              <a:t>C5</a:t>
            </a:r>
            <a:r>
              <a:rPr lang="pt-BR" sz="1200">
                <a:solidFill>
                  <a:schemeClr val="dk1"/>
                </a:solidFill>
              </a:rPr>
              <a:t>), Rio de la Plata (</a:t>
            </a:r>
            <a:r>
              <a:rPr lang="pt-BR" sz="1200" b="1">
                <a:solidFill>
                  <a:schemeClr val="dk1"/>
                </a:solidFill>
              </a:rPr>
              <a:t>C6</a:t>
            </a:r>
            <a:r>
              <a:rPr lang="pt-BR" sz="1200">
                <a:solidFill>
                  <a:schemeClr val="dk1"/>
                </a:solidFill>
              </a:rPr>
              <a:t>);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1155CC"/>
                </a:solidFill>
              </a:rPr>
              <a:t>Maciços Arqueanos: </a:t>
            </a:r>
            <a:r>
              <a:rPr lang="pt-BR" sz="1200">
                <a:solidFill>
                  <a:schemeClr val="dk1"/>
                </a:solidFill>
              </a:rPr>
              <a:t>Guaxupé (</a:t>
            </a:r>
            <a:r>
              <a:rPr lang="pt-BR" sz="1200" b="1">
                <a:solidFill>
                  <a:schemeClr val="dk1"/>
                </a:solidFill>
              </a:rPr>
              <a:t>M1</a:t>
            </a:r>
            <a:r>
              <a:rPr lang="pt-BR" sz="1200">
                <a:solidFill>
                  <a:schemeClr val="dk1"/>
                </a:solidFill>
              </a:rPr>
              <a:t>), Goiás (</a:t>
            </a:r>
            <a:r>
              <a:rPr lang="pt-BR" sz="1200" b="1">
                <a:solidFill>
                  <a:schemeClr val="dk1"/>
                </a:solidFill>
              </a:rPr>
              <a:t>M2</a:t>
            </a:r>
            <a:r>
              <a:rPr lang="pt-BR" sz="1200">
                <a:solidFill>
                  <a:schemeClr val="dk1"/>
                </a:solidFill>
              </a:rPr>
              <a:t>).</a:t>
            </a:r>
            <a:endParaRPr sz="12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4"/>
          <p:cNvPicPr preferRelativeResize="0"/>
          <p:nvPr/>
        </p:nvPicPr>
        <p:blipFill rotWithShape="1">
          <a:blip r:embed="rId3">
            <a:alphaModFix/>
          </a:blip>
          <a:srcRect r="8517"/>
          <a:stretch/>
        </p:blipFill>
        <p:spPr>
          <a:xfrm>
            <a:off x="152400" y="152400"/>
            <a:ext cx="4147799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4"/>
          <p:cNvSpPr txBox="1"/>
          <p:nvPr/>
        </p:nvSpPr>
        <p:spPr>
          <a:xfrm rot="-5400000">
            <a:off x="6470400" y="2387100"/>
            <a:ext cx="497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999999"/>
                </a:solidFill>
              </a:rPr>
              <a:t>Adaptado de Pasyanos et al. (2014) e Ussami et al. (1993)</a:t>
            </a:r>
            <a:endParaRPr sz="1200">
              <a:solidFill>
                <a:srgbClr val="999999"/>
              </a:solidFill>
            </a:endParaRPr>
          </a:p>
        </p:txBody>
      </p:sp>
      <p:pic>
        <p:nvPicPr>
          <p:cNvPr id="134" name="Google Shape;13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000" y="566500"/>
            <a:ext cx="3421974" cy="4210074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4"/>
          <p:cNvSpPr txBox="1"/>
          <p:nvPr/>
        </p:nvSpPr>
        <p:spPr>
          <a:xfrm>
            <a:off x="4783800" y="632250"/>
            <a:ext cx="39909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/>
              <a:t>Principais unidades geológicas e tectônicas do Brasil</a:t>
            </a:r>
            <a:endParaRPr sz="12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1155CC"/>
                </a:solidFill>
              </a:rPr>
              <a:t>Bacias sedimentares Paleozóicas:</a:t>
            </a:r>
            <a:r>
              <a:rPr lang="pt-BR" sz="1200"/>
              <a:t> Parnaíba (</a:t>
            </a:r>
            <a:r>
              <a:rPr lang="pt-BR" sz="1200" b="1">
                <a:solidFill>
                  <a:schemeClr val="dk1"/>
                </a:solidFill>
              </a:rPr>
              <a:t>S1</a:t>
            </a:r>
            <a:r>
              <a:rPr lang="pt-BR" sz="1200"/>
              <a:t>), Parecis-Alto Xingu (</a:t>
            </a:r>
            <a:r>
              <a:rPr lang="pt-BR" sz="1200" b="1">
                <a:solidFill>
                  <a:schemeClr val="dk1"/>
                </a:solidFill>
              </a:rPr>
              <a:t>S2</a:t>
            </a:r>
            <a:r>
              <a:rPr lang="pt-BR" sz="1200"/>
              <a:t>), Tapajós (</a:t>
            </a:r>
            <a:r>
              <a:rPr lang="pt-BR" sz="1200" b="1">
                <a:solidFill>
                  <a:schemeClr val="dk1"/>
                </a:solidFill>
              </a:rPr>
              <a:t>S3</a:t>
            </a:r>
            <a:r>
              <a:rPr lang="pt-BR" sz="1200">
                <a:solidFill>
                  <a:schemeClr val="dk1"/>
                </a:solidFill>
              </a:rPr>
              <a:t>)</a:t>
            </a:r>
            <a:r>
              <a:rPr lang="pt-BR" sz="1200"/>
              <a:t>, Alto Tapajós (</a:t>
            </a:r>
            <a:r>
              <a:rPr lang="pt-BR" sz="1200" b="1">
                <a:solidFill>
                  <a:schemeClr val="dk1"/>
                </a:solidFill>
              </a:rPr>
              <a:t>S4</a:t>
            </a:r>
            <a:r>
              <a:rPr lang="pt-BR" sz="1200">
                <a:solidFill>
                  <a:schemeClr val="dk1"/>
                </a:solidFill>
              </a:rPr>
              <a:t>),</a:t>
            </a:r>
            <a:r>
              <a:rPr lang="pt-BR" sz="1200"/>
              <a:t> Amazônica (</a:t>
            </a:r>
            <a:r>
              <a:rPr lang="pt-BR" sz="1200" b="1">
                <a:solidFill>
                  <a:schemeClr val="dk1"/>
                </a:solidFill>
              </a:rPr>
              <a:t>S5</a:t>
            </a:r>
            <a:r>
              <a:rPr lang="pt-BR" sz="1200">
                <a:solidFill>
                  <a:schemeClr val="dk1"/>
                </a:solidFill>
              </a:rPr>
              <a:t>)</a:t>
            </a:r>
            <a:r>
              <a:rPr lang="pt-BR" sz="1200"/>
              <a:t>; </a:t>
            </a:r>
            <a:br>
              <a:rPr lang="pt-BR" sz="1200"/>
            </a:br>
            <a:r>
              <a:rPr lang="pt-BR" sz="1200">
                <a:solidFill>
                  <a:srgbClr val="1155CC"/>
                </a:solidFill>
              </a:rPr>
              <a:t>Bacias sedimentares Meso-Cenozóicas:</a:t>
            </a:r>
            <a:r>
              <a:rPr lang="pt-BR" sz="1200"/>
              <a:t> Acre (</a:t>
            </a:r>
            <a:r>
              <a:rPr lang="pt-BR" sz="1200" b="1">
                <a:solidFill>
                  <a:schemeClr val="dk1"/>
                </a:solidFill>
              </a:rPr>
              <a:t>s1</a:t>
            </a:r>
            <a:r>
              <a:rPr lang="pt-BR" sz="1200">
                <a:solidFill>
                  <a:schemeClr val="dk1"/>
                </a:solidFill>
              </a:rPr>
              <a:t>)</a:t>
            </a:r>
            <a:r>
              <a:rPr lang="pt-BR" sz="1200"/>
              <a:t>, São Francisco (</a:t>
            </a:r>
            <a:r>
              <a:rPr lang="pt-BR" sz="1200" b="1">
                <a:solidFill>
                  <a:schemeClr val="dk1"/>
                </a:solidFill>
              </a:rPr>
              <a:t>s2</a:t>
            </a:r>
            <a:r>
              <a:rPr lang="pt-BR" sz="1200">
                <a:solidFill>
                  <a:schemeClr val="dk1"/>
                </a:solidFill>
              </a:rPr>
              <a:t>)</a:t>
            </a:r>
            <a:r>
              <a:rPr lang="pt-BR" sz="1200"/>
              <a:t>, Marajó (</a:t>
            </a:r>
            <a:r>
              <a:rPr lang="pt-BR" sz="1200" b="1">
                <a:solidFill>
                  <a:schemeClr val="dk1"/>
                </a:solidFill>
              </a:rPr>
              <a:t>s3</a:t>
            </a:r>
            <a:r>
              <a:rPr lang="pt-BR" sz="1200">
                <a:solidFill>
                  <a:schemeClr val="dk1"/>
                </a:solidFill>
              </a:rPr>
              <a:t>)</a:t>
            </a:r>
            <a:r>
              <a:rPr lang="pt-BR" sz="1200"/>
              <a:t>, São Luís/Barreirinhas (</a:t>
            </a:r>
            <a:r>
              <a:rPr lang="pt-BR" sz="1200" b="1">
                <a:solidFill>
                  <a:schemeClr val="dk1"/>
                </a:solidFill>
              </a:rPr>
              <a:t>s4</a:t>
            </a:r>
            <a:r>
              <a:rPr lang="pt-BR" sz="1200">
                <a:solidFill>
                  <a:schemeClr val="dk1"/>
                </a:solidFill>
              </a:rPr>
              <a:t>)</a:t>
            </a:r>
            <a:r>
              <a:rPr lang="pt-BR" sz="1200"/>
              <a:t>, Potiguar/Pernambuco (</a:t>
            </a:r>
            <a:r>
              <a:rPr lang="pt-BR" sz="1200" b="1">
                <a:solidFill>
                  <a:schemeClr val="dk1"/>
                </a:solidFill>
              </a:rPr>
              <a:t>s5</a:t>
            </a:r>
            <a:r>
              <a:rPr lang="pt-BR" sz="1200">
                <a:solidFill>
                  <a:schemeClr val="dk1"/>
                </a:solidFill>
              </a:rPr>
              <a:t>), </a:t>
            </a:r>
            <a:r>
              <a:rPr lang="pt-BR" sz="1200"/>
              <a:t>Araripe (</a:t>
            </a:r>
            <a:r>
              <a:rPr lang="pt-BR" sz="1200" b="1">
                <a:solidFill>
                  <a:schemeClr val="dk1"/>
                </a:solidFill>
              </a:rPr>
              <a:t>s6</a:t>
            </a:r>
            <a:r>
              <a:rPr lang="pt-BR" sz="1200">
                <a:solidFill>
                  <a:schemeClr val="dk1"/>
                </a:solidFill>
              </a:rPr>
              <a:t>), </a:t>
            </a:r>
            <a:r>
              <a:rPr lang="pt-BR" sz="1200"/>
              <a:t>Sergipe-Alagoas (</a:t>
            </a:r>
            <a:r>
              <a:rPr lang="pt-BR" sz="1200" b="1">
                <a:solidFill>
                  <a:schemeClr val="dk1"/>
                </a:solidFill>
              </a:rPr>
              <a:t>s7</a:t>
            </a:r>
            <a:r>
              <a:rPr lang="pt-BR" sz="1200">
                <a:solidFill>
                  <a:schemeClr val="dk1"/>
                </a:solidFill>
              </a:rPr>
              <a:t>), </a:t>
            </a:r>
            <a:r>
              <a:rPr lang="pt-BR" sz="1200"/>
              <a:t>Tucano/Recôncavo (</a:t>
            </a:r>
            <a:r>
              <a:rPr lang="pt-BR" sz="1200" b="1">
                <a:solidFill>
                  <a:schemeClr val="dk1"/>
                </a:solidFill>
              </a:rPr>
              <a:t>s8</a:t>
            </a:r>
            <a:r>
              <a:rPr lang="pt-BR" sz="1200">
                <a:solidFill>
                  <a:schemeClr val="dk1"/>
                </a:solidFill>
              </a:rPr>
              <a:t>), Espírito Santo (</a:t>
            </a:r>
            <a:r>
              <a:rPr lang="pt-BR" sz="1200" b="1">
                <a:solidFill>
                  <a:schemeClr val="dk1"/>
                </a:solidFill>
              </a:rPr>
              <a:t>s9</a:t>
            </a:r>
            <a:r>
              <a:rPr lang="pt-BR" sz="1200">
                <a:solidFill>
                  <a:schemeClr val="dk1"/>
                </a:solidFill>
              </a:rPr>
              <a:t>), Pantanal (</a:t>
            </a:r>
            <a:r>
              <a:rPr lang="pt-BR" sz="1200" b="1">
                <a:solidFill>
                  <a:schemeClr val="dk1"/>
                </a:solidFill>
              </a:rPr>
              <a:t>s10</a:t>
            </a:r>
            <a:r>
              <a:rPr lang="pt-BR" sz="1200">
                <a:solidFill>
                  <a:schemeClr val="dk1"/>
                </a:solidFill>
              </a:rPr>
              <a:t>), Bananal (</a:t>
            </a:r>
            <a:r>
              <a:rPr lang="pt-BR" sz="1200" b="1">
                <a:solidFill>
                  <a:schemeClr val="dk1"/>
                </a:solidFill>
              </a:rPr>
              <a:t>s11</a:t>
            </a:r>
            <a:r>
              <a:rPr lang="pt-BR" sz="1200">
                <a:solidFill>
                  <a:schemeClr val="dk1"/>
                </a:solidFill>
              </a:rPr>
              <a:t>), Boa Vista (</a:t>
            </a:r>
            <a:r>
              <a:rPr lang="pt-BR" sz="1200" b="1">
                <a:solidFill>
                  <a:schemeClr val="dk1"/>
                </a:solidFill>
              </a:rPr>
              <a:t>s12</a:t>
            </a:r>
            <a:r>
              <a:rPr lang="pt-BR" sz="1200">
                <a:solidFill>
                  <a:schemeClr val="dk1"/>
                </a:solidFill>
              </a:rPr>
              <a:t>);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1155CC"/>
                </a:solidFill>
              </a:rPr>
              <a:t>Cinturões Proterozóicos:</a:t>
            </a:r>
            <a:r>
              <a:rPr lang="pt-BR" sz="1200">
                <a:solidFill>
                  <a:schemeClr val="dk1"/>
                </a:solidFill>
              </a:rPr>
              <a:t> Nordeste (</a:t>
            </a:r>
            <a:r>
              <a:rPr lang="pt-BR" sz="1200" b="1">
                <a:solidFill>
                  <a:schemeClr val="dk1"/>
                </a:solidFill>
              </a:rPr>
              <a:t>F1</a:t>
            </a:r>
            <a:r>
              <a:rPr lang="pt-BR" sz="1200">
                <a:solidFill>
                  <a:schemeClr val="dk1"/>
                </a:solidFill>
              </a:rPr>
              <a:t>), Sergipana (</a:t>
            </a:r>
            <a:r>
              <a:rPr lang="pt-BR" sz="1200" b="1">
                <a:solidFill>
                  <a:schemeClr val="dk1"/>
                </a:solidFill>
              </a:rPr>
              <a:t>F2</a:t>
            </a:r>
            <a:r>
              <a:rPr lang="pt-BR" sz="1200">
                <a:solidFill>
                  <a:schemeClr val="dk1"/>
                </a:solidFill>
              </a:rPr>
              <a:t>), Araçuaí (</a:t>
            </a:r>
            <a:r>
              <a:rPr lang="pt-BR" sz="1200" b="1">
                <a:solidFill>
                  <a:schemeClr val="dk1"/>
                </a:solidFill>
              </a:rPr>
              <a:t>F3</a:t>
            </a:r>
            <a:r>
              <a:rPr lang="pt-BR" sz="1200">
                <a:solidFill>
                  <a:schemeClr val="dk1"/>
                </a:solidFill>
              </a:rPr>
              <a:t>), Ribeira (</a:t>
            </a:r>
            <a:r>
              <a:rPr lang="pt-BR" sz="1200" b="1">
                <a:solidFill>
                  <a:schemeClr val="dk1"/>
                </a:solidFill>
              </a:rPr>
              <a:t>F4</a:t>
            </a:r>
            <a:r>
              <a:rPr lang="pt-BR" sz="1200">
                <a:solidFill>
                  <a:schemeClr val="dk1"/>
                </a:solidFill>
              </a:rPr>
              <a:t>), Brasília (</a:t>
            </a:r>
            <a:r>
              <a:rPr lang="pt-BR" sz="1200" b="1">
                <a:solidFill>
                  <a:schemeClr val="dk1"/>
                </a:solidFill>
              </a:rPr>
              <a:t>F5</a:t>
            </a:r>
            <a:r>
              <a:rPr lang="pt-BR" sz="1200">
                <a:solidFill>
                  <a:schemeClr val="dk1"/>
                </a:solidFill>
              </a:rPr>
              <a:t>), Uruaçu (</a:t>
            </a:r>
            <a:r>
              <a:rPr lang="pt-BR" sz="1200" b="1">
                <a:solidFill>
                  <a:schemeClr val="dk1"/>
                </a:solidFill>
              </a:rPr>
              <a:t>F6</a:t>
            </a:r>
            <a:r>
              <a:rPr lang="pt-BR" sz="1200">
                <a:solidFill>
                  <a:schemeClr val="dk1"/>
                </a:solidFill>
              </a:rPr>
              <a:t>), Araguaiana (</a:t>
            </a:r>
            <a:r>
              <a:rPr lang="pt-BR" sz="1200" b="1">
                <a:solidFill>
                  <a:schemeClr val="dk1"/>
                </a:solidFill>
              </a:rPr>
              <a:t>F7</a:t>
            </a:r>
            <a:r>
              <a:rPr lang="pt-BR" sz="1200">
                <a:solidFill>
                  <a:schemeClr val="dk1"/>
                </a:solidFill>
              </a:rPr>
              <a:t>), Paraguai (</a:t>
            </a:r>
            <a:r>
              <a:rPr lang="pt-BR" sz="1200" b="1">
                <a:solidFill>
                  <a:schemeClr val="dk1"/>
                </a:solidFill>
              </a:rPr>
              <a:t>F8</a:t>
            </a:r>
            <a:r>
              <a:rPr lang="pt-BR" sz="1200">
                <a:solidFill>
                  <a:schemeClr val="dk1"/>
                </a:solidFill>
              </a:rPr>
              <a:t>), Espinhaço (</a:t>
            </a:r>
            <a:r>
              <a:rPr lang="pt-BR" sz="1200" b="1">
                <a:solidFill>
                  <a:schemeClr val="dk1"/>
                </a:solidFill>
              </a:rPr>
              <a:t>F9</a:t>
            </a:r>
            <a:r>
              <a:rPr lang="pt-BR" sz="1200">
                <a:solidFill>
                  <a:schemeClr val="dk1"/>
                </a:solidFill>
              </a:rPr>
              <a:t>);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1155CC"/>
                </a:solidFill>
              </a:rPr>
              <a:t>Cobertura sedimentar:</a:t>
            </a:r>
            <a:r>
              <a:rPr lang="pt-BR" sz="1200">
                <a:solidFill>
                  <a:schemeClr val="dk1"/>
                </a:solidFill>
              </a:rPr>
              <a:t> Bambuí (</a:t>
            </a:r>
            <a:r>
              <a:rPr lang="pt-BR" sz="1200" b="1">
                <a:solidFill>
                  <a:schemeClr val="dk1"/>
                </a:solidFill>
              </a:rPr>
              <a:t>P1</a:t>
            </a:r>
            <a:r>
              <a:rPr lang="pt-BR" sz="1200">
                <a:solidFill>
                  <a:schemeClr val="dk1"/>
                </a:solidFill>
              </a:rPr>
              <a:t>), Lençóis (</a:t>
            </a:r>
            <a:r>
              <a:rPr lang="pt-BR" sz="1200" b="1">
                <a:solidFill>
                  <a:schemeClr val="dk1"/>
                </a:solidFill>
              </a:rPr>
              <a:t>P2</a:t>
            </a:r>
            <a:r>
              <a:rPr lang="pt-BR" sz="1200">
                <a:solidFill>
                  <a:schemeClr val="dk1"/>
                </a:solidFill>
              </a:rPr>
              <a:t>);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1155CC"/>
                </a:solidFill>
              </a:rPr>
              <a:t>Crátons:</a:t>
            </a:r>
            <a:r>
              <a:rPr lang="pt-BR" sz="1200">
                <a:solidFill>
                  <a:schemeClr val="dk1"/>
                </a:solidFill>
              </a:rPr>
              <a:t> São Francisco (</a:t>
            </a:r>
            <a:r>
              <a:rPr lang="pt-BR" sz="1200" b="1">
                <a:solidFill>
                  <a:schemeClr val="dk1"/>
                </a:solidFill>
              </a:rPr>
              <a:t>C1</a:t>
            </a:r>
            <a:r>
              <a:rPr lang="pt-BR" sz="1200">
                <a:solidFill>
                  <a:schemeClr val="dk1"/>
                </a:solidFill>
              </a:rPr>
              <a:t>), Rio Branco (</a:t>
            </a:r>
            <a:r>
              <a:rPr lang="pt-BR" sz="1200" b="1">
                <a:solidFill>
                  <a:schemeClr val="dk1"/>
                </a:solidFill>
              </a:rPr>
              <a:t>C2</a:t>
            </a:r>
            <a:r>
              <a:rPr lang="pt-BR" sz="1200">
                <a:solidFill>
                  <a:schemeClr val="dk1"/>
                </a:solidFill>
              </a:rPr>
              <a:t>), Amazônico (</a:t>
            </a:r>
            <a:r>
              <a:rPr lang="pt-BR" sz="1200" b="1">
                <a:solidFill>
                  <a:schemeClr val="dk1"/>
                </a:solidFill>
              </a:rPr>
              <a:t>C3</a:t>
            </a:r>
            <a:r>
              <a:rPr lang="pt-BR" sz="1200">
                <a:solidFill>
                  <a:schemeClr val="dk1"/>
                </a:solidFill>
              </a:rPr>
              <a:t>), São Luís (</a:t>
            </a:r>
            <a:r>
              <a:rPr lang="pt-BR" sz="1200" b="1">
                <a:solidFill>
                  <a:schemeClr val="dk1"/>
                </a:solidFill>
              </a:rPr>
              <a:t>C4</a:t>
            </a:r>
            <a:r>
              <a:rPr lang="pt-BR" sz="1200">
                <a:solidFill>
                  <a:schemeClr val="dk1"/>
                </a:solidFill>
              </a:rPr>
              <a:t>), Luis Alves (</a:t>
            </a:r>
            <a:r>
              <a:rPr lang="pt-BR" sz="1200" b="1">
                <a:solidFill>
                  <a:schemeClr val="dk1"/>
                </a:solidFill>
              </a:rPr>
              <a:t>C5</a:t>
            </a:r>
            <a:r>
              <a:rPr lang="pt-BR" sz="1200">
                <a:solidFill>
                  <a:schemeClr val="dk1"/>
                </a:solidFill>
              </a:rPr>
              <a:t>), Rio de la Plata (</a:t>
            </a:r>
            <a:r>
              <a:rPr lang="pt-BR" sz="1200" b="1">
                <a:solidFill>
                  <a:schemeClr val="dk1"/>
                </a:solidFill>
              </a:rPr>
              <a:t>C6</a:t>
            </a:r>
            <a:r>
              <a:rPr lang="pt-BR" sz="1200">
                <a:solidFill>
                  <a:schemeClr val="dk1"/>
                </a:solidFill>
              </a:rPr>
              <a:t>);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1155CC"/>
                </a:solidFill>
              </a:rPr>
              <a:t>Maciços Arqueanos: </a:t>
            </a:r>
            <a:r>
              <a:rPr lang="pt-BR" sz="1200">
                <a:solidFill>
                  <a:schemeClr val="dk1"/>
                </a:solidFill>
              </a:rPr>
              <a:t>Guaxupé (</a:t>
            </a:r>
            <a:r>
              <a:rPr lang="pt-BR" sz="1200" b="1">
                <a:solidFill>
                  <a:schemeClr val="dk1"/>
                </a:solidFill>
              </a:rPr>
              <a:t>M1</a:t>
            </a:r>
            <a:r>
              <a:rPr lang="pt-BR" sz="1200">
                <a:solidFill>
                  <a:schemeClr val="dk1"/>
                </a:solidFill>
              </a:rPr>
              <a:t>), Goiás (</a:t>
            </a:r>
            <a:r>
              <a:rPr lang="pt-BR" sz="1200" b="1">
                <a:solidFill>
                  <a:schemeClr val="dk1"/>
                </a:solidFill>
              </a:rPr>
              <a:t>M2</a:t>
            </a:r>
            <a:r>
              <a:rPr lang="pt-BR" sz="1200">
                <a:solidFill>
                  <a:schemeClr val="dk1"/>
                </a:solidFill>
              </a:rPr>
              <a:t>).</a:t>
            </a:r>
            <a:endParaRPr sz="12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647328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7"/>
          <p:cNvPicPr preferRelativeResize="0"/>
          <p:nvPr/>
        </p:nvPicPr>
        <p:blipFill rotWithShape="1">
          <a:blip r:embed="rId4">
            <a:alphaModFix/>
          </a:blip>
          <a:srcRect r="10754"/>
          <a:stretch/>
        </p:blipFill>
        <p:spPr>
          <a:xfrm>
            <a:off x="4952125" y="152400"/>
            <a:ext cx="4033205" cy="4838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2" name="Google Shape;242;p37"/>
          <p:cNvCxnSpPr/>
          <p:nvPr/>
        </p:nvCxnSpPr>
        <p:spPr>
          <a:xfrm>
            <a:off x="5143500" y="1802475"/>
            <a:ext cx="357180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3" name="Google Shape;243;p37"/>
          <p:cNvCxnSpPr/>
          <p:nvPr/>
        </p:nvCxnSpPr>
        <p:spPr>
          <a:xfrm>
            <a:off x="5198175" y="2631714"/>
            <a:ext cx="345030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44" name="Google Shape;244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6932">
            <a:off x="228934" y="346280"/>
            <a:ext cx="3777282" cy="46318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5" name="Google Shape;245;p37"/>
          <p:cNvCxnSpPr/>
          <p:nvPr/>
        </p:nvCxnSpPr>
        <p:spPr>
          <a:xfrm>
            <a:off x="335203" y="1940772"/>
            <a:ext cx="368640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6" name="Google Shape;246;p37"/>
          <p:cNvCxnSpPr/>
          <p:nvPr/>
        </p:nvCxnSpPr>
        <p:spPr>
          <a:xfrm>
            <a:off x="399428" y="3285575"/>
            <a:ext cx="355170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647328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6"/>
          <p:cNvPicPr preferRelativeResize="0"/>
          <p:nvPr/>
        </p:nvPicPr>
        <p:blipFill rotWithShape="1">
          <a:blip r:embed="rId4">
            <a:alphaModFix/>
          </a:blip>
          <a:srcRect r="10754"/>
          <a:stretch/>
        </p:blipFill>
        <p:spPr>
          <a:xfrm>
            <a:off x="4952125" y="152400"/>
            <a:ext cx="4033205" cy="4838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2" name="Google Shape;232;p36"/>
          <p:cNvCxnSpPr/>
          <p:nvPr/>
        </p:nvCxnSpPr>
        <p:spPr>
          <a:xfrm>
            <a:off x="5143500" y="1802475"/>
            <a:ext cx="357180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36"/>
          <p:cNvCxnSpPr/>
          <p:nvPr/>
        </p:nvCxnSpPr>
        <p:spPr>
          <a:xfrm>
            <a:off x="5198175" y="2631714"/>
            <a:ext cx="345030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4" name="Google Shape;234;p36"/>
          <p:cNvCxnSpPr/>
          <p:nvPr/>
        </p:nvCxnSpPr>
        <p:spPr>
          <a:xfrm>
            <a:off x="335203" y="1940772"/>
            <a:ext cx="368640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5" name="Google Shape;235;p36"/>
          <p:cNvCxnSpPr/>
          <p:nvPr/>
        </p:nvCxnSpPr>
        <p:spPr>
          <a:xfrm>
            <a:off x="399428" y="3285575"/>
            <a:ext cx="355170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961466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647328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8"/>
          <p:cNvPicPr preferRelativeResize="0"/>
          <p:nvPr/>
        </p:nvPicPr>
        <p:blipFill rotWithShape="1">
          <a:blip r:embed="rId4">
            <a:alphaModFix/>
          </a:blip>
          <a:srcRect r="10754"/>
          <a:stretch/>
        </p:blipFill>
        <p:spPr>
          <a:xfrm>
            <a:off x="4952125" y="152400"/>
            <a:ext cx="4033205" cy="4838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3" name="Google Shape;253;p38"/>
          <p:cNvCxnSpPr/>
          <p:nvPr/>
        </p:nvCxnSpPr>
        <p:spPr>
          <a:xfrm>
            <a:off x="5143500" y="1802475"/>
            <a:ext cx="357180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4" name="Google Shape;254;p38"/>
          <p:cNvCxnSpPr/>
          <p:nvPr/>
        </p:nvCxnSpPr>
        <p:spPr>
          <a:xfrm>
            <a:off x="5198175" y="2631714"/>
            <a:ext cx="345030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5" name="Google Shape;255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3000" y="566500"/>
            <a:ext cx="3421974" cy="42100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6" name="Google Shape;256;p38"/>
          <p:cNvCxnSpPr/>
          <p:nvPr/>
        </p:nvCxnSpPr>
        <p:spPr>
          <a:xfrm>
            <a:off x="335203" y="1940772"/>
            <a:ext cx="368640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7" name="Google Shape;257;p38"/>
          <p:cNvCxnSpPr/>
          <p:nvPr/>
        </p:nvCxnSpPr>
        <p:spPr>
          <a:xfrm>
            <a:off x="399428" y="3285575"/>
            <a:ext cx="355170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39"/>
          <p:cNvPicPr preferRelativeResize="0"/>
          <p:nvPr/>
        </p:nvPicPr>
        <p:blipFill rotWithShape="1">
          <a:blip r:embed="rId3">
            <a:alphaModFix/>
          </a:blip>
          <a:srcRect r="10754"/>
          <a:stretch/>
        </p:blipFill>
        <p:spPr>
          <a:xfrm>
            <a:off x="4952125" y="152400"/>
            <a:ext cx="4033205" cy="4838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3" name="Google Shape;263;p39"/>
          <p:cNvCxnSpPr/>
          <p:nvPr/>
        </p:nvCxnSpPr>
        <p:spPr>
          <a:xfrm>
            <a:off x="5143500" y="1802475"/>
            <a:ext cx="357180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64" name="Google Shape;264;p39"/>
          <p:cNvPicPr preferRelativeResize="0"/>
          <p:nvPr/>
        </p:nvPicPr>
        <p:blipFill rotWithShape="1">
          <a:blip r:embed="rId4">
            <a:alphaModFix/>
          </a:blip>
          <a:srcRect l="6017" r="9107"/>
          <a:stretch/>
        </p:blipFill>
        <p:spPr>
          <a:xfrm>
            <a:off x="0" y="1889225"/>
            <a:ext cx="7775462" cy="3049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40"/>
          <p:cNvPicPr preferRelativeResize="0"/>
          <p:nvPr/>
        </p:nvPicPr>
        <p:blipFill rotWithShape="1">
          <a:blip r:embed="rId3">
            <a:alphaModFix/>
          </a:blip>
          <a:srcRect r="10754"/>
          <a:stretch/>
        </p:blipFill>
        <p:spPr>
          <a:xfrm>
            <a:off x="4952125" y="152400"/>
            <a:ext cx="4033205" cy="4838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0" name="Google Shape;270;p40"/>
          <p:cNvCxnSpPr/>
          <p:nvPr/>
        </p:nvCxnSpPr>
        <p:spPr>
          <a:xfrm>
            <a:off x="5198175" y="2631714"/>
            <a:ext cx="345030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71" name="Google Shape;271;p40"/>
          <p:cNvPicPr preferRelativeResize="0"/>
          <p:nvPr/>
        </p:nvPicPr>
        <p:blipFill rotWithShape="1">
          <a:blip r:embed="rId4">
            <a:alphaModFix/>
          </a:blip>
          <a:srcRect l="6535" r="9466"/>
          <a:stretch/>
        </p:blipFill>
        <p:spPr>
          <a:xfrm>
            <a:off x="0" y="1106975"/>
            <a:ext cx="7680625" cy="3049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471</Words>
  <Application>Microsoft Office PowerPoint</Application>
  <PresentationFormat>Apresentação na tela (16:9)</PresentationFormat>
  <Paragraphs>28</Paragraphs>
  <Slides>8</Slides>
  <Notes>8</Notes>
  <HiddenSlides>0</HiddenSlides>
  <MMClips>0</MMClips>
  <ScaleCrop>false</ScaleCrop>
  <HeadingPairs>
    <vt:vector size="6" baseType="variant">
      <vt:variant>
        <vt:lpstr>Fontes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0" baseType="lpstr">
      <vt:lpstr>Arial</vt:lpstr>
      <vt:lpstr>Simple Light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Espessura litosférica</dc:title>
  <dc:creator>yara</dc:creator>
  <cp:lastModifiedBy>yara</cp:lastModifiedBy>
  <cp:revision>3</cp:revision>
  <dcterms:modified xsi:type="dcterms:W3CDTF">2022-09-16T15:08:56Z</dcterms:modified>
</cp:coreProperties>
</file>