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5"/>
  </p:notesMasterIdLst>
  <p:handoutMasterIdLst>
    <p:handoutMasterId r:id="rId36"/>
  </p:handoutMasterIdLst>
  <p:sldIdLst>
    <p:sldId id="447" r:id="rId13"/>
    <p:sldId id="785" r:id="rId14"/>
    <p:sldId id="773" r:id="rId15"/>
    <p:sldId id="793" r:id="rId16"/>
    <p:sldId id="794" r:id="rId17"/>
    <p:sldId id="775" r:id="rId18"/>
    <p:sldId id="776" r:id="rId19"/>
    <p:sldId id="691" r:id="rId20"/>
    <p:sldId id="792" r:id="rId21"/>
    <p:sldId id="692" r:id="rId22"/>
    <p:sldId id="693" r:id="rId23"/>
    <p:sldId id="777" r:id="rId24"/>
    <p:sldId id="789" r:id="rId25"/>
    <p:sldId id="664" r:id="rId26"/>
    <p:sldId id="677" r:id="rId27"/>
    <p:sldId id="665" r:id="rId28"/>
    <p:sldId id="678" r:id="rId29"/>
    <p:sldId id="679" r:id="rId30"/>
    <p:sldId id="680" r:id="rId31"/>
    <p:sldId id="682" r:id="rId32"/>
    <p:sldId id="760" r:id="rId33"/>
    <p:sldId id="761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6688"/>
    <a:srgbClr val="226A8A"/>
    <a:srgbClr val="7B2629"/>
    <a:srgbClr val="90272A"/>
    <a:srgbClr val="DCD324"/>
    <a:srgbClr val="C0C1BF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30"/>
  </p:normalViewPr>
  <p:slideViewPr>
    <p:cSldViewPr snapToGrid="0" snapToObjects="1">
      <p:cViewPr varScale="1">
        <p:scale>
          <a:sx n="98" d="100"/>
          <a:sy n="98" d="100"/>
        </p:scale>
        <p:origin x="86" y="32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13/09/2022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1.png"/><Relationship Id="rId3" Type="http://schemas.openxmlformats.org/officeDocument/2006/relationships/image" Target="../media/image78.png"/><Relationship Id="rId7" Type="http://schemas.openxmlformats.org/officeDocument/2006/relationships/image" Target="../media/image1411.png"/><Relationship Id="rId12" Type="http://schemas.openxmlformats.org/officeDocument/2006/relationships/image" Target="../media/image1461.png"/><Relationship Id="rId2" Type="http://schemas.openxmlformats.org/officeDocument/2006/relationships/image" Target="../media/image77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0.png"/><Relationship Id="rId11" Type="http://schemas.openxmlformats.org/officeDocument/2006/relationships/image" Target="../media/image660.png"/><Relationship Id="rId15" Type="http://schemas.openxmlformats.org/officeDocument/2006/relationships/image" Target="../media/image12.png"/><Relationship Id="rId10" Type="http://schemas.openxmlformats.org/officeDocument/2006/relationships/image" Target="../media/image650.png"/><Relationship Id="rId9" Type="http://schemas.openxmlformats.org/officeDocument/2006/relationships/image" Target="../media/image1431.png"/><Relationship Id="rId14" Type="http://schemas.openxmlformats.org/officeDocument/2006/relationships/image" Target="../media/image6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0.png"/><Relationship Id="rId13" Type="http://schemas.openxmlformats.org/officeDocument/2006/relationships/image" Target="../media/image1700.png"/><Relationship Id="rId18" Type="http://schemas.openxmlformats.org/officeDocument/2006/relationships/image" Target="../media/image1750.png"/><Relationship Id="rId3" Type="http://schemas.openxmlformats.org/officeDocument/2006/relationships/image" Target="../media/image1511.png"/><Relationship Id="rId21" Type="http://schemas.openxmlformats.org/officeDocument/2006/relationships/image" Target="../media/image12.png"/><Relationship Id="rId7" Type="http://schemas.openxmlformats.org/officeDocument/2006/relationships/image" Target="../media/image1530.png"/><Relationship Id="rId12" Type="http://schemas.openxmlformats.org/officeDocument/2006/relationships/image" Target="../media/image1550.png"/><Relationship Id="rId17" Type="http://schemas.openxmlformats.org/officeDocument/2006/relationships/image" Target="../media/image1580.png"/><Relationship Id="rId2" Type="http://schemas.openxmlformats.org/officeDocument/2006/relationships/image" Target="../media/image233.png"/><Relationship Id="rId16" Type="http://schemas.openxmlformats.org/officeDocument/2006/relationships/image" Target="../media/image1730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650.png"/><Relationship Id="rId5" Type="http://schemas.openxmlformats.org/officeDocument/2006/relationships/image" Target="../media/image1590.png"/><Relationship Id="rId15" Type="http://schemas.openxmlformats.org/officeDocument/2006/relationships/image" Target="../media/image1570.png"/><Relationship Id="rId10" Type="http://schemas.openxmlformats.org/officeDocument/2006/relationships/image" Target="../media/image154.png"/><Relationship Id="rId19" Type="http://schemas.openxmlformats.org/officeDocument/2006/relationships/image" Target="../media/image1600.png"/><Relationship Id="rId4" Type="http://schemas.openxmlformats.org/officeDocument/2006/relationships/image" Target="../media/image1161.png"/><Relationship Id="rId9" Type="http://schemas.openxmlformats.org/officeDocument/2006/relationships/image" Target="../media/image1630.png"/><Relationship Id="rId14" Type="http://schemas.openxmlformats.org/officeDocument/2006/relationships/image" Target="../media/image1560.png"/><Relationship Id="rId2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550.png"/><Relationship Id="rId3" Type="http://schemas.openxmlformats.org/officeDocument/2006/relationships/image" Target="../media/image630.png"/><Relationship Id="rId21" Type="http://schemas.openxmlformats.org/officeDocument/2006/relationships/image" Target="../media/image1050.png"/><Relationship Id="rId7" Type="http://schemas.openxmlformats.org/officeDocument/2006/relationships/image" Target="../media/image1020.png"/><Relationship Id="rId12" Type="http://schemas.openxmlformats.org/officeDocument/2006/relationships/image" Target="../media/image107.png"/><Relationship Id="rId17" Type="http://schemas.openxmlformats.org/officeDocument/2006/relationships/image" Target="../media/image850.png"/><Relationship Id="rId2" Type="http://schemas.openxmlformats.org/officeDocument/2006/relationships/image" Target="../media/image490.png"/><Relationship Id="rId20" Type="http://schemas.openxmlformats.org/officeDocument/2006/relationships/image" Target="../media/image2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0.png"/><Relationship Id="rId11" Type="http://schemas.openxmlformats.org/officeDocument/2006/relationships/image" Target="../media/image530.png"/><Relationship Id="rId5" Type="http://schemas.openxmlformats.org/officeDocument/2006/relationships/image" Target="../media/image6500.png"/><Relationship Id="rId15" Type="http://schemas.openxmlformats.org/officeDocument/2006/relationships/image" Target="../media/image551.png"/><Relationship Id="rId10" Type="http://schemas.openxmlformats.org/officeDocument/2006/relationships/image" Target="../media/image520.png"/><Relationship Id="rId19" Type="http://schemas.openxmlformats.org/officeDocument/2006/relationships/image" Target="../media/image560.png"/><Relationship Id="rId4" Type="http://schemas.openxmlformats.org/officeDocument/2006/relationships/image" Target="../media/image640.png"/><Relationship Id="rId9" Type="http://schemas.openxmlformats.org/officeDocument/2006/relationships/image" Target="../media/image510.png"/><Relationship Id="rId14" Type="http://schemas.openxmlformats.org/officeDocument/2006/relationships/image" Target="../media/image540.png"/><Relationship Id="rId22" Type="http://schemas.openxmlformats.org/officeDocument/2006/relationships/image" Target="../media/image5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0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72.png"/><Relationship Id="rId18" Type="http://schemas.openxmlformats.org/officeDocument/2006/relationships/image" Target="../media/image1150.png"/><Relationship Id="rId3" Type="http://schemas.openxmlformats.org/officeDocument/2006/relationships/image" Target="../media/image1080.png"/><Relationship Id="rId7" Type="http://schemas.openxmlformats.org/officeDocument/2006/relationships/image" Target="../media/image1100.png"/><Relationship Id="rId12" Type="http://schemas.openxmlformats.org/officeDocument/2006/relationships/image" Target="../media/image171.png"/><Relationship Id="rId17" Type="http://schemas.openxmlformats.org/officeDocument/2006/relationships/image" Target="../media/image234.png"/><Relationship Id="rId16" Type="http://schemas.openxmlformats.org/officeDocument/2006/relationships/image" Target="../media/image1140.png"/><Relationship Id="rId20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0.png"/><Relationship Id="rId11" Type="http://schemas.openxmlformats.org/officeDocument/2006/relationships/image" Target="../media/image169.png"/><Relationship Id="rId5" Type="http://schemas.openxmlformats.org/officeDocument/2006/relationships/image" Target="../media/image14.emf"/><Relationship Id="rId15" Type="http://schemas.openxmlformats.org/officeDocument/2006/relationships/image" Target="../media/image1130.png"/><Relationship Id="rId10" Type="http://schemas.openxmlformats.org/officeDocument/2006/relationships/image" Target="../media/image164.png"/><Relationship Id="rId19" Type="http://schemas.openxmlformats.org/officeDocument/2006/relationships/image" Target="../media/image116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1.png"/><Relationship Id="rId14" Type="http://schemas.openxmlformats.org/officeDocument/2006/relationships/image" Target="../media/image11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46.png"/><Relationship Id="rId18" Type="http://schemas.openxmlformats.org/officeDocument/2006/relationships/image" Target="../media/image1540.png"/><Relationship Id="rId3" Type="http://schemas.openxmlformats.org/officeDocument/2006/relationships/image" Target="../media/image15.emf"/><Relationship Id="rId7" Type="http://schemas.openxmlformats.org/officeDocument/2006/relationships/image" Target="../media/image127.png"/><Relationship Id="rId12" Type="http://schemas.openxmlformats.org/officeDocument/2006/relationships/image" Target="../media/image145.png"/><Relationship Id="rId17" Type="http://schemas.openxmlformats.org/officeDocument/2006/relationships/image" Target="../media/image153.png"/><Relationship Id="rId2" Type="http://schemas.openxmlformats.org/officeDocument/2006/relationships/oleObject" Target="../embeddings/oleObject2.bin"/><Relationship Id="rId16" Type="http://schemas.openxmlformats.org/officeDocument/2006/relationships/image" Target="../media/image15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44.png"/><Relationship Id="rId5" Type="http://schemas.openxmlformats.org/officeDocument/2006/relationships/image" Target="../media/image1230.png"/><Relationship Id="rId15" Type="http://schemas.openxmlformats.org/officeDocument/2006/relationships/image" Target="../media/image151.png"/><Relationship Id="rId10" Type="http://schemas.openxmlformats.org/officeDocument/2006/relationships/image" Target="../media/image136.png"/><Relationship Id="rId9" Type="http://schemas.openxmlformats.org/officeDocument/2006/relationships/image" Target="../media/image132.png"/><Relationship Id="rId14" Type="http://schemas.openxmlformats.org/officeDocument/2006/relationships/image" Target="../media/image14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6.png"/><Relationship Id="rId18" Type="http://schemas.openxmlformats.org/officeDocument/2006/relationships/image" Target="../media/image162.png"/><Relationship Id="rId26" Type="http://schemas.openxmlformats.org/officeDocument/2006/relationships/image" Target="../media/image177.png"/><Relationship Id="rId3" Type="http://schemas.openxmlformats.org/officeDocument/2006/relationships/image" Target="../media/image254.png"/><Relationship Id="rId21" Type="http://schemas.openxmlformats.org/officeDocument/2006/relationships/image" Target="../media/image1701.png"/><Relationship Id="rId34" Type="http://schemas.openxmlformats.org/officeDocument/2006/relationships/image" Target="../media/image206.png"/><Relationship Id="rId7" Type="http://schemas.openxmlformats.org/officeDocument/2006/relationships/image" Target="../media/image258.png"/><Relationship Id="rId12" Type="http://schemas.openxmlformats.org/officeDocument/2006/relationships/image" Target="../media/image155.png"/><Relationship Id="rId17" Type="http://schemas.openxmlformats.org/officeDocument/2006/relationships/image" Target="../media/image1601.png"/><Relationship Id="rId25" Type="http://schemas.openxmlformats.org/officeDocument/2006/relationships/image" Target="../media/image176.png"/><Relationship Id="rId33" Type="http://schemas.openxmlformats.org/officeDocument/2006/relationships/image" Target="../media/image205.png"/><Relationship Id="rId2" Type="http://schemas.openxmlformats.org/officeDocument/2006/relationships/image" Target="../media/image860.png"/><Relationship Id="rId16" Type="http://schemas.openxmlformats.org/officeDocument/2006/relationships/image" Target="../media/image159.png"/><Relationship Id="rId20" Type="http://schemas.openxmlformats.org/officeDocument/2006/relationships/image" Target="../media/image165.png"/><Relationship Id="rId29" Type="http://schemas.openxmlformats.org/officeDocument/2006/relationships/image" Target="../media/image2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24" Type="http://schemas.openxmlformats.org/officeDocument/2006/relationships/image" Target="../media/image175.png"/><Relationship Id="rId32" Type="http://schemas.openxmlformats.org/officeDocument/2006/relationships/image" Target="../media/image204.png"/><Relationship Id="rId5" Type="http://schemas.openxmlformats.org/officeDocument/2006/relationships/image" Target="../media/image256.png"/><Relationship Id="rId15" Type="http://schemas.openxmlformats.org/officeDocument/2006/relationships/image" Target="../media/image158.png"/><Relationship Id="rId23" Type="http://schemas.openxmlformats.org/officeDocument/2006/relationships/image" Target="../media/image174.png"/><Relationship Id="rId28" Type="http://schemas.openxmlformats.org/officeDocument/2006/relationships/image" Target="../media/image199.png"/><Relationship Id="rId36" Type="http://schemas.openxmlformats.org/officeDocument/2006/relationships/image" Target="../media/image209.png"/><Relationship Id="rId10" Type="http://schemas.openxmlformats.org/officeDocument/2006/relationships/image" Target="../media/image69.png"/><Relationship Id="rId19" Type="http://schemas.openxmlformats.org/officeDocument/2006/relationships/image" Target="../media/image163.png"/><Relationship Id="rId31" Type="http://schemas.openxmlformats.org/officeDocument/2006/relationships/image" Target="../media/image203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Relationship Id="rId14" Type="http://schemas.openxmlformats.org/officeDocument/2006/relationships/image" Target="../media/image157.png"/><Relationship Id="rId22" Type="http://schemas.openxmlformats.org/officeDocument/2006/relationships/image" Target="../media/image173.png"/><Relationship Id="rId27" Type="http://schemas.openxmlformats.org/officeDocument/2006/relationships/image" Target="../media/image198.png"/><Relationship Id="rId30" Type="http://schemas.openxmlformats.org/officeDocument/2006/relationships/image" Target="../media/image202.png"/><Relationship Id="rId35" Type="http://schemas.openxmlformats.org/officeDocument/2006/relationships/image" Target="../media/image208.png"/><Relationship Id="rId8" Type="http://schemas.openxmlformats.org/officeDocument/2006/relationships/image" Target="../media/image2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36.png"/><Relationship Id="rId18" Type="http://schemas.openxmlformats.org/officeDocument/2006/relationships/image" Target="../media/image242.png"/><Relationship Id="rId3" Type="http://schemas.openxmlformats.org/officeDocument/2006/relationships/image" Target="../media/image255.png"/><Relationship Id="rId7" Type="http://schemas.openxmlformats.org/officeDocument/2006/relationships/image" Target="../media/image260.png"/><Relationship Id="rId12" Type="http://schemas.openxmlformats.org/officeDocument/2006/relationships/image" Target="../media/image235.png"/><Relationship Id="rId17" Type="http://schemas.openxmlformats.org/officeDocument/2006/relationships/image" Target="../media/image241.png"/><Relationship Id="rId2" Type="http://schemas.openxmlformats.org/officeDocument/2006/relationships/image" Target="../media/image254.png"/><Relationship Id="rId16" Type="http://schemas.openxmlformats.org/officeDocument/2006/relationships/image" Target="../media/image2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11" Type="http://schemas.openxmlformats.org/officeDocument/2006/relationships/image" Target="../media/image2210.png"/><Relationship Id="rId5" Type="http://schemas.openxmlformats.org/officeDocument/2006/relationships/image" Target="../media/image257.png"/><Relationship Id="rId15" Type="http://schemas.openxmlformats.org/officeDocument/2006/relationships/image" Target="../media/image239.png"/><Relationship Id="rId10" Type="http://schemas.openxmlformats.org/officeDocument/2006/relationships/image" Target="../media/image219.png"/><Relationship Id="rId19" Type="http://schemas.openxmlformats.org/officeDocument/2006/relationships/image" Target="../media/image243.png"/><Relationship Id="rId4" Type="http://schemas.openxmlformats.org/officeDocument/2006/relationships/image" Target="../media/image256.png"/><Relationship Id="rId9" Type="http://schemas.openxmlformats.org/officeDocument/2006/relationships/image" Target="../media/image2120.png"/><Relationship Id="rId14" Type="http://schemas.openxmlformats.org/officeDocument/2006/relationships/image" Target="../media/image2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26" Type="http://schemas.openxmlformats.org/officeDocument/2006/relationships/image" Target="../media/image16.png"/><Relationship Id="rId3" Type="http://schemas.openxmlformats.org/officeDocument/2006/relationships/image" Target="../media/image255.png"/><Relationship Id="rId21" Type="http://schemas.openxmlformats.org/officeDocument/2006/relationships/image" Target="../media/image264.png"/><Relationship Id="rId7" Type="http://schemas.openxmlformats.org/officeDocument/2006/relationships/image" Target="../media/image260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5" Type="http://schemas.openxmlformats.org/officeDocument/2006/relationships/image" Target="../media/image70.png"/><Relationship Id="rId2" Type="http://schemas.openxmlformats.org/officeDocument/2006/relationships/image" Target="../media/image254.png"/><Relationship Id="rId16" Type="http://schemas.openxmlformats.org/officeDocument/2006/relationships/image" Target="../media/image2500.png"/><Relationship Id="rId20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11" Type="http://schemas.openxmlformats.org/officeDocument/2006/relationships/image" Target="../media/image245.png"/><Relationship Id="rId24" Type="http://schemas.openxmlformats.org/officeDocument/2006/relationships/image" Target="../media/image267.png"/><Relationship Id="rId5" Type="http://schemas.openxmlformats.org/officeDocument/2006/relationships/image" Target="../media/image257.png"/><Relationship Id="rId15" Type="http://schemas.openxmlformats.org/officeDocument/2006/relationships/image" Target="../media/image249.png"/><Relationship Id="rId23" Type="http://schemas.openxmlformats.org/officeDocument/2006/relationships/image" Target="../media/image266.png"/><Relationship Id="rId10" Type="http://schemas.openxmlformats.org/officeDocument/2006/relationships/image" Target="../media/image244.png"/><Relationship Id="rId19" Type="http://schemas.openxmlformats.org/officeDocument/2006/relationships/image" Target="../media/image253.png"/><Relationship Id="rId4" Type="http://schemas.openxmlformats.org/officeDocument/2006/relationships/image" Target="../media/image256.png"/><Relationship Id="rId9" Type="http://schemas.openxmlformats.org/officeDocument/2006/relationships/image" Target="../media/image262.png"/><Relationship Id="rId14" Type="http://schemas.openxmlformats.org/officeDocument/2006/relationships/image" Target="../media/image248.png"/><Relationship Id="rId22" Type="http://schemas.openxmlformats.org/officeDocument/2006/relationships/image" Target="../media/image26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3" Type="http://schemas.openxmlformats.org/officeDocument/2006/relationships/image" Target="../media/image255.png"/><Relationship Id="rId21" Type="http://schemas.openxmlformats.org/officeDocument/2006/relationships/image" Target="../media/image281.png"/><Relationship Id="rId7" Type="http://schemas.openxmlformats.org/officeDocument/2006/relationships/image" Target="../media/image260.png"/><Relationship Id="rId12" Type="http://schemas.openxmlformats.org/officeDocument/2006/relationships/image" Target="../media/image272.png"/><Relationship Id="rId17" Type="http://schemas.openxmlformats.org/officeDocument/2006/relationships/image" Target="../media/image277.png"/><Relationship Id="rId2" Type="http://schemas.openxmlformats.org/officeDocument/2006/relationships/image" Target="../media/image254.png"/><Relationship Id="rId16" Type="http://schemas.openxmlformats.org/officeDocument/2006/relationships/image" Target="../media/image276.png"/><Relationship Id="rId20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11" Type="http://schemas.openxmlformats.org/officeDocument/2006/relationships/image" Target="../media/image271.png"/><Relationship Id="rId5" Type="http://schemas.openxmlformats.org/officeDocument/2006/relationships/image" Target="../media/image257.png"/><Relationship Id="rId15" Type="http://schemas.openxmlformats.org/officeDocument/2006/relationships/image" Target="../media/image275.png"/><Relationship Id="rId23" Type="http://schemas.openxmlformats.org/officeDocument/2006/relationships/image" Target="../media/image283.png"/><Relationship Id="rId10" Type="http://schemas.openxmlformats.org/officeDocument/2006/relationships/image" Target="../media/image2700.png"/><Relationship Id="rId19" Type="http://schemas.openxmlformats.org/officeDocument/2006/relationships/image" Target="../media/image279.png"/><Relationship Id="rId4" Type="http://schemas.openxmlformats.org/officeDocument/2006/relationships/image" Target="../media/image256.png"/><Relationship Id="rId9" Type="http://schemas.openxmlformats.org/officeDocument/2006/relationships/image" Target="../media/image262.png"/><Relationship Id="rId14" Type="http://schemas.openxmlformats.org/officeDocument/2006/relationships/image" Target="../media/image274.png"/><Relationship Id="rId22" Type="http://schemas.openxmlformats.org/officeDocument/2006/relationships/image" Target="../media/image2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295.png"/><Relationship Id="rId3" Type="http://schemas.openxmlformats.org/officeDocument/2006/relationships/image" Target="../media/image285.png"/><Relationship Id="rId7" Type="http://schemas.openxmlformats.org/officeDocument/2006/relationships/image" Target="../media/image289.png"/><Relationship Id="rId12" Type="http://schemas.openxmlformats.org/officeDocument/2006/relationships/image" Target="../media/image294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8.png"/><Relationship Id="rId11" Type="http://schemas.openxmlformats.org/officeDocument/2006/relationships/image" Target="../media/image293.png"/><Relationship Id="rId5" Type="http://schemas.openxmlformats.org/officeDocument/2006/relationships/image" Target="../media/image71.png"/><Relationship Id="rId10" Type="http://schemas.openxmlformats.org/officeDocument/2006/relationships/image" Target="../media/image72.png"/><Relationship Id="rId4" Type="http://schemas.openxmlformats.org/officeDocument/2006/relationships/image" Target="../media/image286.png"/><Relationship Id="rId9" Type="http://schemas.openxmlformats.org/officeDocument/2006/relationships/image" Target="../media/image291.png"/><Relationship Id="rId14" Type="http://schemas.openxmlformats.org/officeDocument/2006/relationships/image" Target="../media/image29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86.png"/><Relationship Id="rId18" Type="http://schemas.openxmlformats.org/officeDocument/2006/relationships/image" Target="../media/image97.png"/><Relationship Id="rId26" Type="http://schemas.openxmlformats.org/officeDocument/2006/relationships/image" Target="../media/image98.png"/><Relationship Id="rId3" Type="http://schemas.openxmlformats.org/officeDocument/2006/relationships/image" Target="../media/image86.png"/><Relationship Id="rId21" Type="http://schemas.openxmlformats.org/officeDocument/2006/relationships/image" Target="../media/image194.png"/><Relationship Id="rId7" Type="http://schemas.openxmlformats.org/officeDocument/2006/relationships/image" Target="../media/image91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5" Type="http://schemas.openxmlformats.org/officeDocument/2006/relationships/image" Target="../media/image211.png"/><Relationship Id="rId2" Type="http://schemas.openxmlformats.org/officeDocument/2006/relationships/image" Target="../media/image85.png"/><Relationship Id="rId16" Type="http://schemas.openxmlformats.org/officeDocument/2006/relationships/image" Target="../media/image189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24" Type="http://schemas.openxmlformats.org/officeDocument/2006/relationships/image" Target="../media/image200.png"/><Relationship Id="rId5" Type="http://schemas.openxmlformats.org/officeDocument/2006/relationships/image" Target="../media/image89.png"/><Relationship Id="rId15" Type="http://schemas.openxmlformats.org/officeDocument/2006/relationships/image" Target="../media/image96.png"/><Relationship Id="rId23" Type="http://schemas.openxmlformats.org/officeDocument/2006/relationships/image" Target="../media/image207.png"/><Relationship Id="rId10" Type="http://schemas.openxmlformats.org/officeDocument/2006/relationships/image" Target="../media/image183.png"/><Relationship Id="rId19" Type="http://schemas.openxmlformats.org/officeDocument/2006/relationships/image" Target="../media/image192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Relationship Id="rId14" Type="http://schemas.openxmlformats.org/officeDocument/2006/relationships/image" Target="../media/image187.png"/><Relationship Id="rId22" Type="http://schemas.openxmlformats.org/officeDocument/2006/relationships/image" Target="../media/image19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2.png"/><Relationship Id="rId18" Type="http://schemas.openxmlformats.org/officeDocument/2006/relationships/image" Target="../media/image231.png"/><Relationship Id="rId3" Type="http://schemas.openxmlformats.org/officeDocument/2006/relationships/image" Target="../media/image213.png"/><Relationship Id="rId21" Type="http://schemas.openxmlformats.org/officeDocument/2006/relationships/image" Target="../media/image265.png"/><Relationship Id="rId7" Type="http://schemas.openxmlformats.org/officeDocument/2006/relationships/image" Target="../media/image123.png"/><Relationship Id="rId12" Type="http://schemas.openxmlformats.org/officeDocument/2006/relationships/image" Target="../media/image170.png"/><Relationship Id="rId17" Type="http://schemas.openxmlformats.org/officeDocument/2006/relationships/image" Target="../media/image220.png"/><Relationship Id="rId16" Type="http://schemas.openxmlformats.org/officeDocument/2006/relationships/image" Target="../media/image212.png"/><Relationship Id="rId20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2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5" Type="http://schemas.openxmlformats.org/officeDocument/2006/relationships/image" Target="../media/image201.png"/><Relationship Id="rId10" Type="http://schemas.openxmlformats.org/officeDocument/2006/relationships/image" Target="../media/image150.png"/><Relationship Id="rId19" Type="http://schemas.openxmlformats.org/officeDocument/2006/relationships/image" Target="../media/image240.png"/><Relationship Id="rId4" Type="http://schemas.openxmlformats.org/officeDocument/2006/relationships/image" Target="../media/image214.png"/><Relationship Id="rId9" Type="http://schemas.openxmlformats.org/officeDocument/2006/relationships/image" Target="../media/image140.png"/><Relationship Id="rId14" Type="http://schemas.openxmlformats.org/officeDocument/2006/relationships/image" Target="../media/image19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0.png"/><Relationship Id="rId3" Type="http://schemas.openxmlformats.org/officeDocument/2006/relationships/image" Target="../media/image2810.png"/><Relationship Id="rId21" Type="http://schemas.openxmlformats.org/officeDocument/2006/relationships/image" Target="../media/image230.png"/><Relationship Id="rId34" Type="http://schemas.openxmlformats.org/officeDocument/2006/relationships/image" Target="../media/image423.png"/><Relationship Id="rId25" Type="http://schemas.openxmlformats.org/officeDocument/2006/relationships/image" Target="../media/image334.png"/><Relationship Id="rId33" Type="http://schemas.openxmlformats.org/officeDocument/2006/relationships/image" Target="../media/image412.png"/><Relationship Id="rId2" Type="http://schemas.openxmlformats.org/officeDocument/2006/relationships/image" Target="../media/image270.png"/><Relationship Id="rId29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210.png"/><Relationship Id="rId32" Type="http://schemas.openxmlformats.org/officeDocument/2006/relationships/image" Target="../media/image402.png"/><Relationship Id="rId23" Type="http://schemas.openxmlformats.org/officeDocument/2006/relationships/image" Target="../media/image10.gif"/><Relationship Id="rId28" Type="http://schemas.openxmlformats.org/officeDocument/2006/relationships/image" Target="../media/image360.png"/><Relationship Id="rId31" Type="http://schemas.openxmlformats.org/officeDocument/2006/relationships/image" Target="../media/image391.png"/><Relationship Id="rId4" Type="http://schemas.openxmlformats.org/officeDocument/2006/relationships/image" Target="../media/image2910.png"/><Relationship Id="rId22" Type="http://schemas.openxmlformats.org/officeDocument/2006/relationships/image" Target="../media/image3010.png"/><Relationship Id="rId27" Type="http://schemas.openxmlformats.org/officeDocument/2006/relationships/image" Target="../media/image350.png"/><Relationship Id="rId30" Type="http://schemas.openxmlformats.org/officeDocument/2006/relationships/image" Target="../media/image38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8" Type="http://schemas.openxmlformats.org/officeDocument/2006/relationships/image" Target="../media/image51.png"/><Relationship Id="rId21" Type="http://schemas.openxmlformats.org/officeDocument/2006/relationships/image" Target="../media/image54.png"/><Relationship Id="rId7" Type="http://schemas.openxmlformats.org/officeDocument/2006/relationships/image" Target="../media/image44.png"/><Relationship Id="rId17" Type="http://schemas.openxmlformats.org/officeDocument/2006/relationships/image" Target="../media/image50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97.png"/><Relationship Id="rId15" Type="http://schemas.openxmlformats.org/officeDocument/2006/relationships/image" Target="../media/image47.png"/><Relationship Id="rId23" Type="http://schemas.openxmlformats.org/officeDocument/2006/relationships/image" Target="../media/image56.png"/><Relationship Id="rId10" Type="http://schemas.openxmlformats.org/officeDocument/2006/relationships/image" Target="../media/image42.png"/><Relationship Id="rId19" Type="http://schemas.openxmlformats.org/officeDocument/2006/relationships/image" Target="../media/image52.png"/><Relationship Id="rId9" Type="http://schemas.openxmlformats.org/officeDocument/2006/relationships/image" Target="../media/image46.png"/><Relationship Id="rId14" Type="http://schemas.openxmlformats.org/officeDocument/2006/relationships/image" Target="../media/image381.png"/><Relationship Id="rId2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12" Type="http://schemas.openxmlformats.org/officeDocument/2006/relationships/hyperlink" Target="https://eaulas.usp.br/portal/video.action?idItem=23491" TargetMode="External"/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hyperlink" Target="https://eaulas.usp.br/portal/video.action?idItem=23466" TargetMode="External"/><Relationship Id="rId5" Type="http://schemas.openxmlformats.org/officeDocument/2006/relationships/image" Target="../media/image57.png"/><Relationship Id="rId10" Type="http://schemas.openxmlformats.org/officeDocument/2006/relationships/image" Target="../media/image59.png"/><Relationship Id="rId4" Type="http://schemas.openxmlformats.org/officeDocument/2006/relationships/image" Target="../media/image441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181.png"/><Relationship Id="rId7" Type="http://schemas.openxmlformats.org/officeDocument/2006/relationships/image" Target="../media/image41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1.png"/><Relationship Id="rId5" Type="http://schemas.openxmlformats.org/officeDocument/2006/relationships/image" Target="../media/image380.png"/><Relationship Id="rId4" Type="http://schemas.openxmlformats.org/officeDocument/2006/relationships/image" Target="../media/image27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1211.png"/><Relationship Id="rId7" Type="http://schemas.openxmlformats.org/officeDocument/2006/relationships/image" Target="../media/image400.png"/><Relationship Id="rId12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2.png"/><Relationship Id="rId11" Type="http://schemas.openxmlformats.org/officeDocument/2006/relationships/image" Target="../media/image440.png"/><Relationship Id="rId5" Type="http://schemas.openxmlformats.org/officeDocument/2006/relationships/image" Target="../media/image2711.png"/><Relationship Id="rId10" Type="http://schemas.openxmlformats.org/officeDocument/2006/relationships/image" Target="../media/image430.png"/><Relationship Id="rId4" Type="http://schemas.openxmlformats.org/officeDocument/2006/relationships/image" Target="../media/image180.png"/><Relationship Id="rId9" Type="http://schemas.openxmlformats.org/officeDocument/2006/relationships/image" Target="../media/image4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de 2022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8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 – Colisões vistas do Centro de Massa: elástica, inelástica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0749" y="4062250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err="1"/>
              <a:t>Nilberto</a:t>
            </a:r>
            <a:r>
              <a:rPr lang="pt-BR" sz="1600" b="1" kern="0" dirty="0"/>
              <a:t> H. Medina e </a:t>
            </a:r>
            <a:r>
              <a:rPr lang="pt-BR" sz="1600" b="1" kern="0" dirty="0" err="1"/>
              <a:t>Vito</a:t>
            </a:r>
            <a:r>
              <a:rPr lang="pt-BR" sz="1600" b="1" kern="0" dirty="0"/>
              <a:t> </a:t>
            </a:r>
            <a:r>
              <a:rPr lang="pt-BR" sz="1600" b="1" kern="0" dirty="0" err="1"/>
              <a:t>Vanin</a:t>
            </a:r>
            <a:endParaRPr lang="pt-BR" sz="1600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15/09/2022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26" y="1005526"/>
            <a:ext cx="4217670" cy="30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4" y="17758"/>
            <a:ext cx="778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Lista 3 ex. 12. Cr</a:t>
            </a:r>
            <a:r>
              <a:rPr lang="pt-BR" sz="1600" dirty="0">
                <a:effectLst/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ianças em skates em movimento que se puxam por uma corda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90156" y="1790458"/>
                <a:ext cx="34273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𝐴𝑛𝑡𝑒𝑠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=2,5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=2,5 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6" y="1790458"/>
                <a:ext cx="3427349" cy="246221"/>
              </a:xfrm>
              <a:prstGeom prst="rect">
                <a:avLst/>
              </a:prstGeom>
              <a:blipFill>
                <a:blip r:embed="rId2"/>
                <a:stretch>
                  <a:fillRect l="-356" t="-37500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0" y="376114"/>
            <a:ext cx="59944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Alberto e Bernardo, de massas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 kg e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45 kg respectivamente, estão deslizando sobre o piso horizontal, ambos a 2,5 m/s, quando Alberto dá um tranco na corda. Em consequência do puxão, a velocidade de Bernardo cai para 1,25 m/s no mesmo sentido.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Determine: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nova velocidade de Alberto após o puxão.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911841" y="1787015"/>
                <a:ext cx="21930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𝐷𝑒𝑝𝑜𝑖𝑠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=1,25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41" y="1787015"/>
                <a:ext cx="2193036" cy="246221"/>
              </a:xfrm>
              <a:prstGeom prst="rect">
                <a:avLst/>
              </a:prstGeom>
              <a:blipFill>
                <a:blip r:embed="rId3"/>
                <a:stretch>
                  <a:fillRect l="-1950" t="-34146" r="-279" b="-341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90156" y="2095912"/>
                <a:ext cx="3078150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Referencial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Laborat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rio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6" y="2095912"/>
                <a:ext cx="3078150" cy="301557"/>
              </a:xfrm>
              <a:prstGeom prst="rect">
                <a:avLst/>
              </a:prstGeom>
              <a:blipFill>
                <a:blip r:embed="rId6"/>
                <a:stretch>
                  <a:fillRect l="-1188" t="-32653" r="-7525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3517505" y="2108192"/>
                <a:ext cx="31636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505" y="2108192"/>
                <a:ext cx="3163687" cy="276999"/>
              </a:xfrm>
              <a:prstGeom prst="rect">
                <a:avLst/>
              </a:prstGeom>
              <a:blipFill>
                <a:blip r:embed="rId7"/>
                <a:stretch>
                  <a:fillRect l="-385" t="-48889" r="-193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08423" y="2830162"/>
                <a:ext cx="3152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3" y="2830162"/>
                <a:ext cx="3152466" cy="276999"/>
              </a:xfrm>
              <a:prstGeom prst="rect">
                <a:avLst/>
              </a:prstGeom>
              <a:blipFill>
                <a:blip r:embed="rId8"/>
                <a:stretch>
                  <a:fillRect l="-580" r="-193" b="-15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119315" y="2846979"/>
                <a:ext cx="2920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15" y="2846979"/>
                <a:ext cx="2920671" cy="276999"/>
              </a:xfrm>
              <a:prstGeom prst="rect">
                <a:avLst/>
              </a:prstGeom>
              <a:blipFill>
                <a:blip r:embed="rId9"/>
                <a:stretch>
                  <a:fillRect l="-626" t="-2222" r="-2296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15223" y="3304562"/>
                <a:ext cx="31826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23" y="3304562"/>
                <a:ext cx="3182603" cy="276999"/>
              </a:xfrm>
              <a:prstGeom prst="rect">
                <a:avLst/>
              </a:prstGeom>
              <a:blipFill>
                <a:blip r:embed="rId10"/>
                <a:stretch>
                  <a:fillRect r="-766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152784" y="3269390"/>
                <a:ext cx="3207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84" y="3269390"/>
                <a:ext cx="3207353" cy="276999"/>
              </a:xfrm>
              <a:prstGeom prst="rect">
                <a:avLst/>
              </a:prstGeom>
              <a:blipFill>
                <a:blip r:embed="rId11"/>
                <a:stretch>
                  <a:fillRect l="-380" r="-380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018384" y="3788613"/>
                <a:ext cx="2901435" cy="572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84" y="3788613"/>
                <a:ext cx="2901435" cy="5729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119315" y="3729777"/>
                <a:ext cx="3396443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−45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1,25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15" y="3729777"/>
                <a:ext cx="3396443" cy="525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349179" y="4498632"/>
                <a:ext cx="1519134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=4,4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179" y="4498632"/>
                <a:ext cx="1519134" cy="307777"/>
              </a:xfrm>
              <a:prstGeom prst="rect">
                <a:avLst/>
              </a:prstGeom>
              <a:blipFill>
                <a:blip r:embed="rId14"/>
                <a:stretch>
                  <a:fillRect l="-1200" r="-1600" b="-3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EC51A8D-A29D-404C-B968-773772C5DEB5}"/>
              </a:ext>
            </a:extLst>
          </p:cNvPr>
          <p:cNvGrpSpPr/>
          <p:nvPr/>
        </p:nvGrpSpPr>
        <p:grpSpPr>
          <a:xfrm>
            <a:off x="5794684" y="1195518"/>
            <a:ext cx="3130906" cy="369332"/>
            <a:chOff x="4125773" y="625904"/>
            <a:chExt cx="3547872" cy="369332"/>
          </a:xfrm>
        </p:grpSpPr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6970F1DA-636F-4B59-A598-00C08CC1C344}"/>
                </a:ext>
              </a:extLst>
            </p:cNvPr>
            <p:cNvCxnSpPr/>
            <p:nvPr/>
          </p:nvCxnSpPr>
          <p:spPr>
            <a:xfrm>
              <a:off x="4125773" y="919272"/>
              <a:ext cx="3547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5E04E1B5-96A3-4E34-89CB-8C068BAC765C}"/>
                </a:ext>
              </a:extLst>
            </p:cNvPr>
            <p:cNvSpPr txBox="1"/>
            <p:nvPr/>
          </p:nvSpPr>
          <p:spPr>
            <a:xfrm>
              <a:off x="7256679" y="625904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E0F9C439-02A2-4082-8A1D-1C5AAB21A16B}"/>
              </a:ext>
            </a:extLst>
          </p:cNvPr>
          <p:cNvGrpSpPr/>
          <p:nvPr/>
        </p:nvGrpSpPr>
        <p:grpSpPr>
          <a:xfrm>
            <a:off x="5858425" y="631272"/>
            <a:ext cx="2663832" cy="857614"/>
            <a:chOff x="4189514" y="61658"/>
            <a:chExt cx="2663832" cy="857614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6D4ACA68-46AF-43B9-8E75-648AA3DE16C9}"/>
                </a:ext>
              </a:extLst>
            </p:cNvPr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38" name="Picture 2" descr="boneco palito p/ leo_stronda_xxt - Desenho de monk_d_iago - Gartic">
                <a:extLst>
                  <a:ext uri="{FF2B5EF4-FFF2-40B4-BE49-F238E27FC236}">
                    <a16:creationId xmlns:a16="http://schemas.microsoft.com/office/drawing/2014/main" id="{6CF83F3F-3FD5-499D-9F6E-BBD76C3B76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boneco palito p/ leo_stronda_xxt - Desenho de monk_d_iago - Gartic">
                <a:extLst>
                  <a:ext uri="{FF2B5EF4-FFF2-40B4-BE49-F238E27FC236}">
                    <a16:creationId xmlns:a16="http://schemas.microsoft.com/office/drawing/2014/main" id="{15F34CEC-D76D-4912-8B45-A9A73CBD4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Skate Desenho Para Colorir - Ultra Coloring Pages">
                <a:extLst>
                  <a:ext uri="{FF2B5EF4-FFF2-40B4-BE49-F238E27FC236}">
                    <a16:creationId xmlns:a16="http://schemas.microsoft.com/office/drawing/2014/main" id="{7FAB34B7-F52E-4727-A4CD-FF90E864A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 descr="Skate Desenho Para Colorir - Ultra Coloring Pages">
                <a:extLst>
                  <a:ext uri="{FF2B5EF4-FFF2-40B4-BE49-F238E27FC236}">
                    <a16:creationId xmlns:a16="http://schemas.microsoft.com/office/drawing/2014/main" id="{541627CC-09D8-4A26-A105-AB756A224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Conector reto 41">
                <a:extLst>
                  <a:ext uri="{FF2B5EF4-FFF2-40B4-BE49-F238E27FC236}">
                    <a16:creationId xmlns:a16="http://schemas.microsoft.com/office/drawing/2014/main" id="{8EB0B8E5-4E3A-4755-84CC-AC38B39BCED5}"/>
                  </a:ext>
                </a:extLst>
              </p:cNvPr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FAD2E81E-8C76-4E17-8B0B-3C37A9BEB14D}"/>
                </a:ext>
              </a:extLst>
            </p:cNvPr>
            <p:cNvSpPr txBox="1"/>
            <p:nvPr/>
          </p:nvSpPr>
          <p:spPr>
            <a:xfrm>
              <a:off x="4719265" y="369606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9E63181B-2933-4D72-BF70-58D5E5DD3DD0}"/>
                </a:ext>
              </a:extLst>
            </p:cNvPr>
            <p:cNvSpPr txBox="1"/>
            <p:nvPr/>
          </p:nvSpPr>
          <p:spPr>
            <a:xfrm>
              <a:off x="6436967" y="368386"/>
              <a:ext cx="350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  <p:sp>
        <p:nvSpPr>
          <p:cNvPr id="43" name="Elipse 42">
            <a:extLst>
              <a:ext uri="{FF2B5EF4-FFF2-40B4-BE49-F238E27FC236}">
                <a16:creationId xmlns:a16="http://schemas.microsoft.com/office/drawing/2014/main" id="{0ABFC721-8C67-4990-BA54-52499DFA358D}"/>
              </a:ext>
            </a:extLst>
          </p:cNvPr>
          <p:cNvSpPr/>
          <p:nvPr/>
        </p:nvSpPr>
        <p:spPr>
          <a:xfrm>
            <a:off x="6737924" y="959847"/>
            <a:ext cx="706959" cy="24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CM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3F024934-BE63-4C79-B633-05667EDC4A6C}"/>
              </a:ext>
            </a:extLst>
          </p:cNvPr>
          <p:cNvSpPr/>
          <p:nvPr/>
        </p:nvSpPr>
        <p:spPr>
          <a:xfrm>
            <a:off x="6737924" y="1535068"/>
            <a:ext cx="766368" cy="24614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lab</a:t>
            </a:r>
            <a:endParaRPr lang="pt-BR" sz="1600" dirty="0"/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5A79C669-2641-43D7-8D83-99A3721804B7}"/>
              </a:ext>
            </a:extLst>
          </p:cNvPr>
          <p:cNvCxnSpPr>
            <a:cxnSpLocks/>
          </p:cNvCxnSpPr>
          <p:nvPr/>
        </p:nvCxnSpPr>
        <p:spPr>
          <a:xfrm>
            <a:off x="7299743" y="1076185"/>
            <a:ext cx="590229" cy="12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966C040-A0CE-4342-B6C5-BEC6AC636134}"/>
              </a:ext>
            </a:extLst>
          </p:cNvPr>
          <p:cNvSpPr txBox="1"/>
          <p:nvPr/>
        </p:nvSpPr>
        <p:spPr>
          <a:xfrm>
            <a:off x="52102" y="2446808"/>
            <a:ext cx="8593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o movimento é todo em uma dimensão, não precisamos dos vetores, basta cuidar dos sinais</a:t>
            </a:r>
          </a:p>
        </p:txBody>
      </p:sp>
    </p:spTree>
    <p:extLst>
      <p:ext uri="{BB962C8B-B14F-4D97-AF65-F5344CB8AC3E}">
        <p14:creationId xmlns:p14="http://schemas.microsoft.com/office/powerpoint/2010/main" val="20682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7495" y="0"/>
            <a:ext cx="3217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Impulso sobre cada garoto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31968" y="413345"/>
                <a:ext cx="75546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8" y="413345"/>
                <a:ext cx="755463" cy="310598"/>
              </a:xfrm>
              <a:prstGeom prst="rect">
                <a:avLst/>
              </a:prstGeom>
              <a:blipFill>
                <a:blip r:embed="rId2"/>
                <a:stretch>
                  <a:fillRect l="-8871" t="-43137" r="-45968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084076" y="427029"/>
                <a:ext cx="932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76" y="427029"/>
                <a:ext cx="932819" cy="276999"/>
              </a:xfrm>
              <a:prstGeom prst="rect">
                <a:avLst/>
              </a:prstGeom>
              <a:blipFill>
                <a:blip r:embed="rId3"/>
                <a:stretch>
                  <a:fillRect l="-7843" r="-1961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025300" y="460628"/>
                <a:ext cx="1619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00" y="460628"/>
                <a:ext cx="1619226" cy="276999"/>
              </a:xfrm>
              <a:prstGeom prst="rect">
                <a:avLst/>
              </a:prstGeom>
              <a:blipFill>
                <a:blip r:embed="rId4"/>
                <a:stretch>
                  <a:fillRect l="-752" t="-2222" r="-4511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754476" y="460628"/>
                <a:ext cx="1660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30(4,38−2,5)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76" y="460628"/>
                <a:ext cx="1660711" cy="276999"/>
              </a:xfrm>
              <a:prstGeom prst="rect">
                <a:avLst/>
              </a:prstGeom>
              <a:blipFill>
                <a:blip r:embed="rId5"/>
                <a:stretch>
                  <a:fillRect l="-8824" t="-28889" r="-6250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511894" y="443828"/>
                <a:ext cx="10172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94" y="443828"/>
                <a:ext cx="1017202" cy="276999"/>
              </a:xfrm>
              <a:prstGeom prst="rect">
                <a:avLst/>
              </a:prstGeom>
              <a:blipFill>
                <a:blip r:embed="rId6"/>
                <a:stretch>
                  <a:fillRect l="-7186" r="-5389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084076" y="803347"/>
                <a:ext cx="943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76" y="803347"/>
                <a:ext cx="943399" cy="276999"/>
              </a:xfrm>
              <a:prstGeom prst="rect">
                <a:avLst/>
              </a:prstGeom>
              <a:blipFill>
                <a:blip r:embed="rId7"/>
                <a:stretch>
                  <a:fillRect l="-7742" r="-1290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025300" y="836946"/>
                <a:ext cx="1706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00" y="836946"/>
                <a:ext cx="1706365" cy="276999"/>
              </a:xfrm>
              <a:prstGeom prst="rect">
                <a:avLst/>
              </a:prstGeom>
              <a:blipFill>
                <a:blip r:embed="rId8"/>
                <a:stretch>
                  <a:fillRect r="-3214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754476" y="836946"/>
                <a:ext cx="1660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45(1,25−2,5)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76" y="836946"/>
                <a:ext cx="1660711" cy="276999"/>
              </a:xfrm>
              <a:prstGeom prst="rect">
                <a:avLst/>
              </a:prstGeom>
              <a:blipFill>
                <a:blip r:embed="rId9"/>
                <a:stretch>
                  <a:fillRect l="-8824" t="-28261" r="-6250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511894" y="778346"/>
                <a:ext cx="1211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94" y="778346"/>
                <a:ext cx="1211614" cy="276999"/>
              </a:xfrm>
              <a:prstGeom prst="rect">
                <a:avLst/>
              </a:prstGeom>
              <a:blipFill>
                <a:blip r:embed="rId10"/>
                <a:stretch>
                  <a:fillRect l="-5025" r="-4020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516824" y="1242037"/>
                <a:ext cx="939168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4" y="1242037"/>
                <a:ext cx="939168" cy="310598"/>
              </a:xfrm>
              <a:prstGeom prst="rect">
                <a:avLst/>
              </a:prstGeom>
              <a:blipFill>
                <a:blip r:embed="rId11"/>
                <a:stretch>
                  <a:fillRect l="-7143" t="-43137" r="-27273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235787" y="1618006"/>
            <a:ext cx="876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Quais são as velocidades do centro de massa do sistema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Alberto+Bernardo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antes e depois do tranco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86062" y="2097190"/>
                <a:ext cx="2129622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2" y="2097190"/>
                <a:ext cx="2129622" cy="548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406268" y="2113989"/>
                <a:ext cx="2234586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30+45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68" y="2113989"/>
                <a:ext cx="2234586" cy="5305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112948" y="2113989"/>
                <a:ext cx="1705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48" y="2113989"/>
                <a:ext cx="1705210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86062" y="2705026"/>
                <a:ext cx="2160399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2" y="2705026"/>
                <a:ext cx="2160399" cy="5484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406268" y="2721825"/>
                <a:ext cx="2539157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×4,38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×1,25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30+45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68" y="2721825"/>
                <a:ext cx="2539157" cy="5305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5112948" y="2721825"/>
                <a:ext cx="1715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48" y="2721825"/>
                <a:ext cx="1715470" cy="369332"/>
              </a:xfrm>
              <a:prstGeom prst="rect">
                <a:avLst/>
              </a:prstGeom>
              <a:blipFill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186062" y="3435713"/>
            <a:ext cx="7682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 o </a:t>
            </a:r>
            <a:r>
              <a:rPr lang="pt-BR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impulso sofrido pelo centro de massa de Alberto e Bernardo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00195" y="3932622"/>
                <a:ext cx="75546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5" y="3932622"/>
                <a:ext cx="755463" cy="310598"/>
              </a:xfrm>
              <a:prstGeom prst="rect">
                <a:avLst/>
              </a:prstGeom>
              <a:blipFill>
                <a:blip r:embed="rId18"/>
                <a:stretch>
                  <a:fillRect l="-8871" t="-41176" r="-45968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633364" y="3943967"/>
                <a:ext cx="2358338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64" y="3943967"/>
                <a:ext cx="2358338" cy="312458"/>
              </a:xfrm>
              <a:prstGeom prst="rect">
                <a:avLst/>
              </a:prstGeom>
              <a:blipFill>
                <a:blip r:embed="rId19"/>
                <a:stretch>
                  <a:fillRect l="-2842" t="-45098" r="-1809" b="-27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417632" y="4360110"/>
            <a:ext cx="4394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 esperado pois no Centro de Massa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812536" y="4353047"/>
                <a:ext cx="1386085" cy="3410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536" y="4353047"/>
                <a:ext cx="1386085" cy="341055"/>
              </a:xfrm>
              <a:prstGeom prst="rect">
                <a:avLst/>
              </a:prstGeom>
              <a:blipFill>
                <a:blip r:embed="rId20"/>
                <a:stretch>
                  <a:fillRect l="-3070" r="-3070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Agrupar 29"/>
          <p:cNvGrpSpPr/>
          <p:nvPr/>
        </p:nvGrpSpPr>
        <p:grpSpPr>
          <a:xfrm>
            <a:off x="7363997" y="1066833"/>
            <a:ext cx="1754842" cy="362818"/>
            <a:chOff x="4766594" y="795969"/>
            <a:chExt cx="2885498" cy="369332"/>
          </a:xfrm>
        </p:grpSpPr>
        <p:cxnSp>
          <p:nvCxnSpPr>
            <p:cNvPr id="31" name="Conector de Seta Reta 30"/>
            <p:cNvCxnSpPr/>
            <p:nvPr/>
          </p:nvCxnSpPr>
          <p:spPr>
            <a:xfrm flipV="1">
              <a:off x="4766594" y="840600"/>
              <a:ext cx="2885498" cy="689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/>
            <p:cNvSpPr txBox="1"/>
            <p:nvPr/>
          </p:nvSpPr>
          <p:spPr>
            <a:xfrm>
              <a:off x="7318724" y="795969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7347577" y="565486"/>
            <a:ext cx="1650704" cy="531440"/>
            <a:chOff x="4189514" y="61658"/>
            <a:chExt cx="2663832" cy="857614"/>
          </a:xfrm>
        </p:grpSpPr>
        <p:grpSp>
          <p:nvGrpSpPr>
            <p:cNvPr id="34" name="Agrupar 33"/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37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1" name="Conector reto 40"/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CaixaDeTexto 34"/>
            <p:cNvSpPr txBox="1"/>
            <p:nvPr/>
          </p:nvSpPr>
          <p:spPr>
            <a:xfrm>
              <a:off x="4629264" y="283648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398775" y="293971"/>
              <a:ext cx="35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3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7" grpId="0"/>
      <p:bldP spid="18" grpId="0"/>
      <p:bldP spid="22" grpId="0"/>
      <p:bldP spid="23" grpId="0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3" y="17758"/>
            <a:ext cx="699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3 exercício 10. Colisão elástica entre corpos de massas na razão 1:3</a:t>
            </a:r>
          </a:p>
        </p:txBody>
      </p:sp>
      <p:sp>
        <p:nvSpPr>
          <p:cNvPr id="3" name="Retângulo 2"/>
          <p:cNvSpPr/>
          <p:nvPr/>
        </p:nvSpPr>
        <p:spPr>
          <a:xfrm>
            <a:off x="6398" y="340225"/>
            <a:ext cx="75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Duas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esferas de titânio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aproximam frontalmente uma da outra com velocidades de mesmo módulo e se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chocam elasticamente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Após a colisão, uma das esferas, cuja massa é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300 g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permanece em repouso. 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massa da outra esfera.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2961721" y="1183457"/>
                <a:ext cx="2515037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21" y="1183457"/>
                <a:ext cx="2515037" cy="4875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Agrupar 30"/>
          <p:cNvGrpSpPr/>
          <p:nvPr/>
        </p:nvGrpSpPr>
        <p:grpSpPr>
          <a:xfrm>
            <a:off x="6476466" y="929650"/>
            <a:ext cx="2529828" cy="518982"/>
            <a:chOff x="6476466" y="929650"/>
            <a:chExt cx="2529828" cy="518982"/>
          </a:xfrm>
        </p:grpSpPr>
        <p:grpSp>
          <p:nvGrpSpPr>
            <p:cNvPr id="24" name="Agrupar 23"/>
            <p:cNvGrpSpPr/>
            <p:nvPr/>
          </p:nvGrpSpPr>
          <p:grpSpPr>
            <a:xfrm>
              <a:off x="7168986" y="929650"/>
              <a:ext cx="1837308" cy="518982"/>
              <a:chOff x="7078965" y="993603"/>
              <a:chExt cx="1837308" cy="518982"/>
            </a:xfrm>
          </p:grpSpPr>
          <p:sp>
            <p:nvSpPr>
              <p:cNvPr id="4" name="Elipse 3"/>
              <p:cNvSpPr/>
              <p:nvPr/>
            </p:nvSpPr>
            <p:spPr>
              <a:xfrm>
                <a:off x="7078965" y="1156597"/>
                <a:ext cx="404849" cy="355988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" name="Elipse 4"/>
              <p:cNvSpPr/>
              <p:nvPr/>
            </p:nvSpPr>
            <p:spPr>
              <a:xfrm>
                <a:off x="8511424" y="1156597"/>
                <a:ext cx="404849" cy="355988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" name="Conector de Seta Reta 8"/>
              <p:cNvCxnSpPr/>
              <p:nvPr/>
            </p:nvCxnSpPr>
            <p:spPr>
              <a:xfrm flipV="1">
                <a:off x="7267101" y="1324484"/>
                <a:ext cx="638175" cy="2021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/>
              <p:nvPr/>
            </p:nvCxnSpPr>
            <p:spPr>
              <a:xfrm flipH="1" flipV="1">
                <a:off x="8070912" y="1324483"/>
                <a:ext cx="661987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ixaDeTexto 19"/>
                  <p:cNvSpPr txBox="1"/>
                  <p:nvPr/>
                </p:nvSpPr>
                <p:spPr>
                  <a:xfrm>
                    <a:off x="7494103" y="1012316"/>
                    <a:ext cx="247989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0" name="CaixaDeTexto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4103" y="1012316"/>
                    <a:ext cx="247989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6829" t="-46667" r="-73171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CaixaDeTexto 20"/>
                  <p:cNvSpPr txBox="1"/>
                  <p:nvPr/>
                </p:nvSpPr>
                <p:spPr>
                  <a:xfrm>
                    <a:off x="8162426" y="993603"/>
                    <a:ext cx="294247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1" name="CaixaDeTexto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2426" y="993603"/>
                    <a:ext cx="294247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8750" t="-46667" r="-66667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CaixaDeTexto 28"/>
            <p:cNvSpPr txBox="1"/>
            <p:nvPr/>
          </p:nvSpPr>
          <p:spPr>
            <a:xfrm>
              <a:off x="6476466" y="1071520"/>
              <a:ext cx="660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Antes</a:t>
              </a: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6538293" y="1578207"/>
            <a:ext cx="2468001" cy="494488"/>
            <a:chOff x="6538293" y="1514707"/>
            <a:chExt cx="2468001" cy="494488"/>
          </a:xfrm>
        </p:grpSpPr>
        <p:grpSp>
          <p:nvGrpSpPr>
            <p:cNvPr id="25" name="Agrupar 24"/>
            <p:cNvGrpSpPr/>
            <p:nvPr/>
          </p:nvGrpSpPr>
          <p:grpSpPr>
            <a:xfrm>
              <a:off x="7703696" y="1514707"/>
              <a:ext cx="1302598" cy="494488"/>
              <a:chOff x="7592879" y="1541022"/>
              <a:chExt cx="1302598" cy="494488"/>
            </a:xfrm>
          </p:grpSpPr>
          <p:sp>
            <p:nvSpPr>
              <p:cNvPr id="6" name="Elipse 5"/>
              <p:cNvSpPr/>
              <p:nvPr/>
            </p:nvSpPr>
            <p:spPr>
              <a:xfrm>
                <a:off x="7592879" y="1679522"/>
                <a:ext cx="404849" cy="355988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Elipse 6"/>
              <p:cNvSpPr/>
              <p:nvPr/>
            </p:nvSpPr>
            <p:spPr>
              <a:xfrm>
                <a:off x="8054878" y="1679522"/>
                <a:ext cx="404849" cy="355988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5" name="Conector de Seta Reta 14"/>
              <p:cNvCxnSpPr/>
              <p:nvPr/>
            </p:nvCxnSpPr>
            <p:spPr>
              <a:xfrm flipV="1">
                <a:off x="8257302" y="1846063"/>
                <a:ext cx="638175" cy="2021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8459727" y="1541022"/>
                    <a:ext cx="30450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3" name="CaixaDeTexto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9727" y="1541022"/>
                    <a:ext cx="304506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000" r="-4000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" name="CaixaDeTexto 29"/>
            <p:cNvSpPr txBox="1"/>
            <p:nvPr/>
          </p:nvSpPr>
          <p:spPr>
            <a:xfrm>
              <a:off x="6538293" y="1572535"/>
              <a:ext cx="768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Depois</a:t>
              </a: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7026897" y="1428700"/>
            <a:ext cx="2157197" cy="307777"/>
            <a:chOff x="7026897" y="1428700"/>
            <a:chExt cx="2157197" cy="307777"/>
          </a:xfrm>
        </p:grpSpPr>
        <p:cxnSp>
          <p:nvCxnSpPr>
            <p:cNvPr id="28" name="Conector de Seta Reta 27"/>
            <p:cNvCxnSpPr/>
            <p:nvPr/>
          </p:nvCxnSpPr>
          <p:spPr>
            <a:xfrm>
              <a:off x="7026897" y="1505493"/>
              <a:ext cx="20701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/>
            <p:cNvSpPr txBox="1"/>
            <p:nvPr/>
          </p:nvSpPr>
          <p:spPr>
            <a:xfrm>
              <a:off x="8828494" y="1428700"/>
              <a:ext cx="35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2278211" y="1258647"/>
            <a:ext cx="104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eixo x: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069945" y="1136584"/>
                <a:ext cx="1527508" cy="509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945" y="1136584"/>
                <a:ext cx="1527508" cy="509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-5432" y="1620295"/>
            <a:ext cx="1827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Velocidade relativa: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57955" y="1944281"/>
            <a:ext cx="793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910292" y="1960595"/>
                <a:ext cx="1868652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92" y="1960595"/>
                <a:ext cx="1868652" cy="269946"/>
              </a:xfrm>
              <a:prstGeom prst="rect">
                <a:avLst/>
              </a:prstGeom>
              <a:blipFill>
                <a:blip r:embed="rId7"/>
                <a:stretch>
                  <a:fillRect l="-977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3151795" y="1805044"/>
                <a:ext cx="2200282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795" y="1805044"/>
                <a:ext cx="2200282" cy="5093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956544" y="2427678"/>
                <a:ext cx="3052567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44" y="2427678"/>
                <a:ext cx="3052567" cy="5093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4108211" y="2427678"/>
                <a:ext cx="1243866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211" y="2427678"/>
                <a:ext cx="1243866" cy="509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6262850" y="2311177"/>
                <a:ext cx="1837298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50" y="2311177"/>
                <a:ext cx="1837298" cy="5028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aixaDeTexto 44"/>
          <p:cNvSpPr txBox="1"/>
          <p:nvPr/>
        </p:nvSpPr>
        <p:spPr>
          <a:xfrm>
            <a:off x="57955" y="3036541"/>
            <a:ext cx="793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972008" y="3093468"/>
                <a:ext cx="1889042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08" y="3093468"/>
                <a:ext cx="1889042" cy="269946"/>
              </a:xfrm>
              <a:prstGeom prst="rect">
                <a:avLst/>
              </a:prstGeom>
              <a:blipFill>
                <a:blip r:embed="rId12"/>
                <a:stretch>
                  <a:fillRect l="-968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3141308" y="2960800"/>
                <a:ext cx="2202654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=0−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08" y="2960800"/>
                <a:ext cx="2202654" cy="5093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6263133" y="2960800"/>
                <a:ext cx="2066014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133" y="2960800"/>
                <a:ext cx="2066014" cy="5093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7955" y="3533523"/>
                <a:ext cx="58395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𝑐𝑜𝑛𝑑𝑖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𝑐h𝑜𝑞𝑢𝑒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𝑒𝑙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𝑠𝑡𝑖𝑐𝑜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1" i="1" smtClean="0">
                          <a:latin typeface="Cambria Math" panose="02040503050406030204" pitchFamily="18" charset="0"/>
                        </a:rPr>
                        <m:t>𝒖𝒎𝒂</m:t>
                      </m:r>
                      <m:r>
                        <a:rPr lang="pt-BR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1" i="1" smtClean="0">
                          <a:latin typeface="Cambria Math" panose="02040503050406030204" pitchFamily="18" charset="0"/>
                        </a:rPr>
                        <m:t>𝒅𝒊𝒎𝒆𝒏𝒔</m:t>
                      </m:r>
                      <m:r>
                        <a:rPr lang="pt-BR" sz="1600" b="1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600" b="1" i="1" smtClean="0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" y="3533523"/>
                <a:ext cx="5839547" cy="246221"/>
              </a:xfrm>
              <a:prstGeom prst="rect">
                <a:avLst/>
              </a:prstGeom>
              <a:blipFill>
                <a:blip r:embed="rId15"/>
                <a:stretch>
                  <a:fillRect l="-836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46184" y="4116856"/>
                <a:ext cx="34227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𝑖𝑔𝑢𝑎𝑙𝑎𝑛𝑑𝑜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𝑑𝑢𝑎𝑠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𝑣𝑒𝑙𝑜𝑐𝑖𝑑𝑎𝑑𝑒𝑠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" y="4116856"/>
                <a:ext cx="3422796" cy="246221"/>
              </a:xfrm>
              <a:prstGeom prst="rect">
                <a:avLst/>
              </a:prstGeom>
              <a:blipFill>
                <a:blip r:embed="rId17"/>
                <a:stretch>
                  <a:fillRect l="-1604" r="-178" b="-341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3570170" y="3987587"/>
                <a:ext cx="2289922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170" y="3987587"/>
                <a:ext cx="2289922" cy="50930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eta para a Direita 52"/>
          <p:cNvSpPr/>
          <p:nvPr/>
        </p:nvSpPr>
        <p:spPr>
          <a:xfrm>
            <a:off x="6006631" y="4127520"/>
            <a:ext cx="348203" cy="17254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6590957" y="4085874"/>
                <a:ext cx="163826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957" y="4085874"/>
                <a:ext cx="1638269" cy="246221"/>
              </a:xfrm>
              <a:prstGeom prst="rect">
                <a:avLst/>
              </a:prstGeom>
              <a:blipFill>
                <a:blip r:embed="rId19"/>
                <a:stretch>
                  <a:fillRect l="-2230" r="-4089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57955" y="4544182"/>
                <a:ext cx="15244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" y="4544182"/>
                <a:ext cx="1524455" cy="246221"/>
              </a:xfrm>
              <a:prstGeom prst="rect">
                <a:avLst/>
              </a:prstGeom>
              <a:blipFill>
                <a:blip r:embed="rId20"/>
                <a:stretch>
                  <a:fillRect l="-2400" r="-400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040406" y="4522747"/>
                <a:ext cx="119199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06" y="4522747"/>
                <a:ext cx="1191993" cy="276999"/>
              </a:xfrm>
              <a:prstGeom prst="rect">
                <a:avLst/>
              </a:prstGeom>
              <a:blipFill>
                <a:blip r:embed="rId21"/>
                <a:stretch>
                  <a:fillRect r="-4103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eta para a Direita 56"/>
          <p:cNvSpPr/>
          <p:nvPr/>
        </p:nvSpPr>
        <p:spPr>
          <a:xfrm>
            <a:off x="1660986" y="4606868"/>
            <a:ext cx="362729" cy="17918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D9C679-6053-4E08-B0F9-04CC1C365FE2}"/>
              </a:ext>
            </a:extLst>
          </p:cNvPr>
          <p:cNvSpPr txBox="1"/>
          <p:nvPr/>
        </p:nvSpPr>
        <p:spPr>
          <a:xfrm>
            <a:off x="4108211" y="4506034"/>
            <a:ext cx="524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– a esfera leve parou  a pesada! Como pode?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900AEB7-03A8-4557-A444-F51D8920A86C}"/>
                  </a:ext>
                </a:extLst>
              </p:cNvPr>
              <p:cNvSpPr txBox="1"/>
              <p:nvPr/>
            </p:nvSpPr>
            <p:spPr>
              <a:xfrm>
                <a:off x="83055" y="1198526"/>
                <a:ext cx="19749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Dado: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900AEB7-03A8-4557-A444-F51D8920A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5" y="1198526"/>
                <a:ext cx="1974900" cy="276999"/>
              </a:xfrm>
              <a:prstGeom prst="rect">
                <a:avLst/>
              </a:prstGeom>
              <a:blipFill>
                <a:blip r:embed="rId22"/>
                <a:stretch>
                  <a:fillRect l="-7407" t="-28889" r="-1852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0D3E74A-9F80-47B2-99D2-3B5932E94486}"/>
              </a:ext>
            </a:extLst>
          </p:cNvPr>
          <p:cNvGrpSpPr/>
          <p:nvPr/>
        </p:nvGrpSpPr>
        <p:grpSpPr>
          <a:xfrm>
            <a:off x="4471147" y="4006916"/>
            <a:ext cx="1362638" cy="387893"/>
            <a:chOff x="4471147" y="4006916"/>
            <a:chExt cx="1362638" cy="387893"/>
          </a:xfrm>
        </p:grpSpPr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D551B586-1376-46BC-ADF5-F9B0C5C36F2C}"/>
                </a:ext>
              </a:extLst>
            </p:cNvPr>
            <p:cNvCxnSpPr/>
            <p:nvPr/>
          </p:nvCxnSpPr>
          <p:spPr>
            <a:xfrm flipH="1">
              <a:off x="4471147" y="4006916"/>
              <a:ext cx="100853" cy="3766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6E8D2BF6-C970-4870-9830-DA2F5B9C0421}"/>
                </a:ext>
              </a:extLst>
            </p:cNvPr>
            <p:cNvCxnSpPr/>
            <p:nvPr/>
          </p:nvCxnSpPr>
          <p:spPr>
            <a:xfrm flipH="1">
              <a:off x="5732932" y="4018112"/>
              <a:ext cx="100853" cy="3766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B7865018-94CE-4FBF-8ECF-BB874F973BC9}"/>
              </a:ext>
            </a:extLst>
          </p:cNvPr>
          <p:cNvGrpSpPr/>
          <p:nvPr/>
        </p:nvGrpSpPr>
        <p:grpSpPr>
          <a:xfrm>
            <a:off x="3570170" y="4302957"/>
            <a:ext cx="2095523" cy="221053"/>
            <a:chOff x="3570170" y="4302957"/>
            <a:chExt cx="2095523" cy="221053"/>
          </a:xfrm>
        </p:grpSpPr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847EB584-83FD-49A5-A237-FAF0038C1BFD}"/>
                </a:ext>
              </a:extLst>
            </p:cNvPr>
            <p:cNvCxnSpPr/>
            <p:nvPr/>
          </p:nvCxnSpPr>
          <p:spPr>
            <a:xfrm flipV="1">
              <a:off x="3570170" y="4332095"/>
              <a:ext cx="779954" cy="19191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19983667-316E-413F-B4EA-8C9CE470FB4F}"/>
                </a:ext>
              </a:extLst>
            </p:cNvPr>
            <p:cNvCxnSpPr/>
            <p:nvPr/>
          </p:nvCxnSpPr>
          <p:spPr>
            <a:xfrm flipV="1">
              <a:off x="4885739" y="4302957"/>
              <a:ext cx="779954" cy="19191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6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 animBg="1"/>
      <p:bldP spid="54" grpId="0"/>
      <p:bldP spid="55" grpId="0"/>
      <p:bldP spid="56" grpId="0" animBg="1"/>
      <p:bldP spid="5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AD629-1167-410B-A39E-945181B0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55"/>
            <a:ext cx="8229600" cy="409632"/>
          </a:xfrm>
        </p:spPr>
        <p:txBody>
          <a:bodyPr>
            <a:noAutofit/>
          </a:bodyPr>
          <a:lstStyle/>
          <a:p>
            <a:r>
              <a:rPr lang="pt-BR" sz="2800" dirty="0"/>
              <a:t>Explicação – o caso da razão 1:3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0D81AA0-D884-4DEE-96C9-6D50BFE33222}"/>
                  </a:ext>
                </a:extLst>
              </p:cNvPr>
              <p:cNvSpPr txBox="1"/>
              <p:nvPr/>
            </p:nvSpPr>
            <p:spPr>
              <a:xfrm>
                <a:off x="4013899" y="503673"/>
                <a:ext cx="379424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0D81AA0-D884-4DEE-96C9-6D50BFE33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99" y="503673"/>
                <a:ext cx="3794244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832365C-6791-406A-B46C-DD160DF12410}"/>
                  </a:ext>
                </a:extLst>
              </p:cNvPr>
              <p:cNvSpPr txBox="1"/>
              <p:nvPr/>
            </p:nvSpPr>
            <p:spPr>
              <a:xfrm>
                <a:off x="1841879" y="814163"/>
                <a:ext cx="1191993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832365C-6791-406A-B46C-DD160DF12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879" y="814163"/>
                <a:ext cx="1191993" cy="276999"/>
              </a:xfrm>
              <a:prstGeom prst="rect">
                <a:avLst/>
              </a:prstGeom>
              <a:blipFill>
                <a:blip r:embed="rId3"/>
                <a:stretch>
                  <a:fillRect t="-4444" r="-4082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68EDD98-D09E-4F87-BAEB-868AB84C8B36}"/>
                  </a:ext>
                </a:extLst>
              </p:cNvPr>
              <p:cNvSpPr txBox="1"/>
              <p:nvPr/>
            </p:nvSpPr>
            <p:spPr>
              <a:xfrm>
                <a:off x="1408844" y="444896"/>
                <a:ext cx="19749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Dado: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68EDD98-D09E-4F87-BAEB-868AB84C8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844" y="444896"/>
                <a:ext cx="1974900" cy="276999"/>
              </a:xfrm>
              <a:prstGeom prst="rect">
                <a:avLst/>
              </a:prstGeom>
              <a:blipFill>
                <a:blip r:embed="rId4"/>
                <a:stretch>
                  <a:fillRect l="-7099" t="-28889" r="-1852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12CBC6F-DA6E-49D5-B516-84A6F8D97772}"/>
                  </a:ext>
                </a:extLst>
              </p:cNvPr>
              <p:cNvSpPr txBox="1"/>
              <p:nvPr/>
            </p:nvSpPr>
            <p:spPr>
              <a:xfrm>
                <a:off x="4104580" y="1193407"/>
                <a:ext cx="4346190" cy="821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f>
                                <m:f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12CBC6F-DA6E-49D5-B516-84A6F8D97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80" y="1193407"/>
                <a:ext cx="4346190" cy="821315"/>
              </a:xfrm>
              <a:prstGeom prst="rect">
                <a:avLst/>
              </a:prstGeom>
              <a:blipFill>
                <a:blip r:embed="rId5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C5C538D-1D8C-4476-A34D-F9CF43D114D2}"/>
                  </a:ext>
                </a:extLst>
              </p:cNvPr>
              <p:cNvSpPr txBox="1"/>
              <p:nvPr/>
            </p:nvSpPr>
            <p:spPr>
              <a:xfrm>
                <a:off x="181535" y="3867906"/>
                <a:ext cx="5645713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C5C538D-1D8C-4476-A34D-F9CF43D11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35" y="3867906"/>
                <a:ext cx="5645713" cy="474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90B6F39-19ED-45EB-913B-A738284731E9}"/>
                  </a:ext>
                </a:extLst>
              </p:cNvPr>
              <p:cNvSpPr txBox="1"/>
              <p:nvPr/>
            </p:nvSpPr>
            <p:spPr>
              <a:xfrm>
                <a:off x="53977" y="4376443"/>
                <a:ext cx="45180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90B6F39-19ED-45EB-913B-A73828473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7" y="4376443"/>
                <a:ext cx="4518023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Balão de Pensamento: Nuvem 9">
            <a:extLst>
              <a:ext uri="{FF2B5EF4-FFF2-40B4-BE49-F238E27FC236}">
                <a16:creationId xmlns:a16="http://schemas.microsoft.com/office/drawing/2014/main" id="{ABB8707F-7B16-490D-9A05-80A33AB08E31}"/>
              </a:ext>
            </a:extLst>
          </p:cNvPr>
          <p:cNvSpPr/>
          <p:nvPr/>
        </p:nvSpPr>
        <p:spPr>
          <a:xfrm>
            <a:off x="5627594" y="2904862"/>
            <a:ext cx="3516406" cy="1383549"/>
          </a:xfrm>
          <a:prstGeom prst="cloudCallout">
            <a:avLst>
              <a:gd name="adj1" fmla="val -71104"/>
              <a:gd name="adj2" fmla="val 2978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1/3 da massa, precisou mudar 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× mais a 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2A62A58-4452-4F3A-B584-D31817B9DE33}"/>
                  </a:ext>
                </a:extLst>
              </p:cNvPr>
              <p:cNvSpPr txBox="1"/>
              <p:nvPr/>
            </p:nvSpPr>
            <p:spPr>
              <a:xfrm>
                <a:off x="173628" y="2152117"/>
                <a:ext cx="4428135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>
                    <a:solidFill>
                      <a:srgbClr val="C00000"/>
                    </a:solidFill>
                  </a:rPr>
                  <a:t>Alternativa: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𝐶𝑀</m:t>
                        </m:r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𝐶𝑀</m:t>
                        </m:r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</m:oMath>
                </a14:m>
                <a:endParaRPr lang="pt-B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D2A62A58-4452-4F3A-B584-D31817B9D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8" y="2152117"/>
                <a:ext cx="4428135" cy="269946"/>
              </a:xfrm>
              <a:prstGeom prst="rect">
                <a:avLst/>
              </a:prstGeom>
              <a:blipFill>
                <a:blip r:embed="rId8"/>
                <a:stretch>
                  <a:fillRect l="-2751" t="-20455" b="-4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A5C089F5-A356-4EFA-9756-A35F104D1976}"/>
                  </a:ext>
                </a:extLst>
              </p:cNvPr>
              <p:cNvSpPr txBox="1"/>
              <p:nvPr/>
            </p:nvSpPr>
            <p:spPr>
              <a:xfrm>
                <a:off x="181535" y="2614682"/>
                <a:ext cx="3338715" cy="389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6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/3</m:t>
                        </m:r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/3</m:t>
                        </m:r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A5C089F5-A356-4EFA-9756-A35F104D1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35" y="2614682"/>
                <a:ext cx="3338715" cy="389658"/>
              </a:xfrm>
              <a:prstGeom prst="rect">
                <a:avLst/>
              </a:prstGeom>
              <a:blipFill>
                <a:blip r:embed="rId9"/>
                <a:stretch>
                  <a:fillRect l="-1645" b="-171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0FE1831-CCA3-4E5E-B403-BA4C7D2EB01E}"/>
                  </a:ext>
                </a:extLst>
              </p:cNvPr>
              <p:cNvSpPr txBox="1"/>
              <p:nvPr/>
            </p:nvSpPr>
            <p:spPr>
              <a:xfrm>
                <a:off x="3079422" y="2470723"/>
                <a:ext cx="3893344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pt-B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0FE1831-CCA3-4E5E-B403-BA4C7D2EB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422" y="2470723"/>
                <a:ext cx="3893344" cy="5533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5D7BC67-00D1-4989-9C2F-51FEDBB40E13}"/>
                  </a:ext>
                </a:extLst>
              </p:cNvPr>
              <p:cNvSpPr txBox="1"/>
              <p:nvPr/>
            </p:nvSpPr>
            <p:spPr>
              <a:xfrm>
                <a:off x="173628" y="3144217"/>
                <a:ext cx="3446908" cy="55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pt-B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e>
                          </m:d>
                        </m:sub>
                      </m:sSub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5D7BC67-00D1-4989-9C2F-51FEDBB40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8" y="3144217"/>
                <a:ext cx="3446908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have Direita 7">
            <a:extLst>
              <a:ext uri="{FF2B5EF4-FFF2-40B4-BE49-F238E27FC236}">
                <a16:creationId xmlns:a16="http://schemas.microsoft.com/office/drawing/2014/main" id="{5D9CAC74-E7A6-4159-BBE7-0662545A895E}"/>
              </a:ext>
            </a:extLst>
          </p:cNvPr>
          <p:cNvSpPr/>
          <p:nvPr/>
        </p:nvSpPr>
        <p:spPr>
          <a:xfrm>
            <a:off x="3620535" y="430609"/>
            <a:ext cx="205016" cy="74387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Balão de Fala: Retângulo 19">
            <a:extLst>
              <a:ext uri="{FF2B5EF4-FFF2-40B4-BE49-F238E27FC236}">
                <a16:creationId xmlns:a16="http://schemas.microsoft.com/office/drawing/2014/main" id="{3EEB9DA9-1166-44DC-A8B0-A47DB22E82EC}"/>
              </a:ext>
            </a:extLst>
          </p:cNvPr>
          <p:cNvSpPr/>
          <p:nvPr/>
        </p:nvSpPr>
        <p:spPr>
          <a:xfrm>
            <a:off x="1648999" y="1400024"/>
            <a:ext cx="2192889" cy="567820"/>
          </a:xfrm>
          <a:prstGeom prst="wedgeRectCallout">
            <a:avLst>
              <a:gd name="adj1" fmla="val 16864"/>
              <a:gd name="adj2" fmla="val 9199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Elástico em 1D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velocidade inverte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8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/>
      <p:bldP spid="12" grpId="0"/>
      <p:bldP spid="15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3" y="17758"/>
            <a:ext cx="710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3 exercício 17. Colisão de dois blocos em movimento, formal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54550" y="71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2550" y="387090"/>
            <a:ext cx="5467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figura ao lado representa dois blocos, antes e depois de uma colisão. Os blocos deslizam sem atrito. As massas dos blocos A e B são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1,6 e 2,4 kg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respectivamente.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550" y="1120058"/>
            <a:ext cx="4921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velocidade do centro de massa.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82550" y="1566017"/>
                <a:ext cx="2937312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𝑒𝑖𝑥𝑜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" y="1566017"/>
                <a:ext cx="2937312" cy="487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Agrupar 11"/>
          <p:cNvGrpSpPr/>
          <p:nvPr/>
        </p:nvGrpSpPr>
        <p:grpSpPr>
          <a:xfrm>
            <a:off x="5003800" y="488233"/>
            <a:ext cx="4208462" cy="1123950"/>
            <a:chOff x="5003800" y="558083"/>
            <a:chExt cx="4208462" cy="1123950"/>
          </a:xfrm>
        </p:grpSpPr>
        <p:graphicFrame>
          <p:nvGraphicFramePr>
            <p:cNvPr id="4" name="Objeto 3"/>
            <p:cNvGraphicFramePr>
              <a:graphicFrameLocks noChangeAspect="1"/>
            </p:cNvGraphicFramePr>
            <p:nvPr/>
          </p:nvGraphicFramePr>
          <p:xfrm>
            <a:off x="5003800" y="558083"/>
            <a:ext cx="4121150" cy="1123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4" imgW="4116547" imgH="1111000" progId="Word.Document.8">
                    <p:embed/>
                  </p:oleObj>
                </mc:Choice>
                <mc:Fallback>
                  <p:oleObj name="Document" r:id="rId4" imgW="4116547" imgH="1111000" progId="Word.Document.8">
                    <p:embed/>
                    <p:pic>
                      <p:nvPicPr>
                        <p:cNvPr id="4" name="Obje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 b="16202"/>
                        <a:stretch>
                          <a:fillRect/>
                        </a:stretch>
                      </p:blipFill>
                      <p:spPr bwMode="auto">
                        <a:xfrm>
                          <a:off x="5003800" y="558083"/>
                          <a:ext cx="4121150" cy="1123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Conector de Seta Reta 9"/>
            <p:cNvCxnSpPr/>
            <p:nvPr/>
          </p:nvCxnSpPr>
          <p:spPr>
            <a:xfrm>
              <a:off x="5899150" y="1300001"/>
              <a:ext cx="3143250" cy="127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8910637" y="1242851"/>
              <a:ext cx="301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177898" y="1526503"/>
                <a:ext cx="2457727" cy="493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5,5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×1,6+2,5×2,4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1,6+2,4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98" y="1526503"/>
                <a:ext cx="2457727" cy="4936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5872643" y="1589367"/>
                <a:ext cx="1533305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3,7 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643" y="1589367"/>
                <a:ext cx="1533305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82550" y="2081895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hangingPunct="0">
                  <a:spcAft>
                    <a:spcPts val="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Qual a velocidade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bloco A após a colisão ?</a:t>
                </a: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" y="2081895"/>
                <a:ext cx="4572000" cy="338554"/>
              </a:xfrm>
              <a:prstGeom prst="rect">
                <a:avLst/>
              </a:prstGeom>
              <a:blipFill>
                <a:blip r:embed="rId8"/>
                <a:stretch>
                  <a:fillRect l="-800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20570" y="2435335"/>
                <a:ext cx="776944" cy="33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70" y="2435335"/>
                <a:ext cx="776944" cy="339195"/>
              </a:xfrm>
              <a:prstGeom prst="rect">
                <a:avLst/>
              </a:prstGeom>
              <a:blipFill>
                <a:blip r:embed="rId9"/>
                <a:stretch>
                  <a:fillRect l="-10156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465161" y="2481822"/>
                <a:ext cx="18067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𝑢𝑚𝑎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𝑑𝑖𝑚𝑒𝑛𝑠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61" y="2481822"/>
                <a:ext cx="1806777" cy="246221"/>
              </a:xfrm>
              <a:prstGeom prst="rect">
                <a:avLst/>
              </a:prstGeom>
              <a:blipFill>
                <a:blip r:embed="rId10"/>
                <a:stretch>
                  <a:fillRect l="-673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526199" y="2481822"/>
                <a:ext cx="28073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199" y="2481822"/>
                <a:ext cx="2807307" cy="246221"/>
              </a:xfrm>
              <a:prstGeom prst="rect">
                <a:avLst/>
              </a:prstGeom>
              <a:blipFill>
                <a:blip r:embed="rId11"/>
                <a:stretch>
                  <a:fillRect l="-21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46584" y="2917217"/>
                <a:ext cx="2564866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84" y="2917217"/>
                <a:ext cx="2564866" cy="4875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005499" y="2868339"/>
                <a:ext cx="3547225" cy="493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1,6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5,5 +2,4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−2,4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×4,9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1,6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499" y="2868339"/>
                <a:ext cx="3547225" cy="4936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700723" y="2832291"/>
                <a:ext cx="156369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1,9 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23" y="2832291"/>
                <a:ext cx="1563697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/>
          <p:cNvSpPr/>
          <p:nvPr/>
        </p:nvSpPr>
        <p:spPr>
          <a:xfrm>
            <a:off x="82550" y="3474254"/>
            <a:ext cx="7695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 a velocidade de cada bloco em relação ao centro de massa após a colisão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72751" y="3903070"/>
                <a:ext cx="2132763" cy="302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51" y="3903070"/>
                <a:ext cx="2132763" cy="302070"/>
              </a:xfrm>
              <a:prstGeom prst="rect">
                <a:avLst/>
              </a:prstGeom>
              <a:blipFill>
                <a:blip r:embed="rId15"/>
                <a:stretch>
                  <a:fillRect l="-1143" r="-286" b="-1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258387" y="4363837"/>
                <a:ext cx="2161489" cy="302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87" y="4363837"/>
                <a:ext cx="2161489" cy="302070"/>
              </a:xfrm>
              <a:prstGeom prst="rect">
                <a:avLst/>
              </a:prstGeom>
              <a:blipFill>
                <a:blip r:embed="rId16"/>
                <a:stretch>
                  <a:fillRect l="-845" b="-122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520678" y="3948788"/>
                <a:ext cx="10944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,9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−3,7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678" y="3948788"/>
                <a:ext cx="1094467" cy="246221"/>
              </a:xfrm>
              <a:prstGeom prst="rect">
                <a:avLst/>
              </a:prstGeom>
              <a:blipFill>
                <a:blip r:embed="rId17"/>
                <a:stretch>
                  <a:fillRect l="-556" r="-3333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eta para a Direita 27"/>
          <p:cNvSpPr/>
          <p:nvPr/>
        </p:nvSpPr>
        <p:spPr>
          <a:xfrm>
            <a:off x="3719087" y="3985627"/>
            <a:ext cx="348203" cy="17254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340909" y="3936925"/>
                <a:ext cx="1725023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1,8 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09" y="3936925"/>
                <a:ext cx="1725023" cy="269946"/>
              </a:xfrm>
              <a:prstGeom prst="rect">
                <a:avLst/>
              </a:prstGeom>
              <a:blipFill>
                <a:blip r:embed="rId18"/>
                <a:stretch>
                  <a:fillRect l="-707" r="-707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4355271" y="4397692"/>
                <a:ext cx="1585498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=1,2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271" y="4397692"/>
                <a:ext cx="1585498" cy="269946"/>
              </a:xfrm>
              <a:prstGeom prst="rect">
                <a:avLst/>
              </a:prstGeom>
              <a:blipFill>
                <a:blip r:embed="rId19"/>
                <a:stretch>
                  <a:fillRect l="-766" r="-383" b="-2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eta para a Direita 30"/>
          <p:cNvSpPr/>
          <p:nvPr/>
        </p:nvSpPr>
        <p:spPr>
          <a:xfrm>
            <a:off x="3808311" y="4446394"/>
            <a:ext cx="348203" cy="17254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557537" y="4409555"/>
                <a:ext cx="10944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4,9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−3,7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537" y="4409555"/>
                <a:ext cx="1094467" cy="246221"/>
              </a:xfrm>
              <a:prstGeom prst="rect">
                <a:avLst/>
              </a:prstGeom>
              <a:blipFill>
                <a:blip r:embed="rId20"/>
                <a:stretch>
                  <a:fillRect l="-559" r="-3352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0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  <p:bldP spid="15" grpId="0"/>
      <p:bldP spid="16" grpId="0"/>
      <p:bldP spid="17" grpId="0"/>
      <p:bldP spid="18" grpId="0"/>
      <p:bldP spid="19" grpId="0"/>
      <p:bldP spid="21" grpId="0"/>
      <p:bldP spid="22" grpId="0" animBg="1"/>
      <p:bldP spid="23" grpId="0"/>
      <p:bldP spid="24" grpId="0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4935538" y="532683"/>
            <a:ext cx="4208462" cy="1123950"/>
            <a:chOff x="5003800" y="488233"/>
            <a:chExt cx="4208462" cy="1123950"/>
          </a:xfrm>
        </p:grpSpPr>
        <p:graphicFrame>
          <p:nvGraphicFramePr>
            <p:cNvPr id="5" name="Objeto 4"/>
            <p:cNvGraphicFramePr>
              <a:graphicFrameLocks noChangeAspect="1"/>
            </p:cNvGraphicFramePr>
            <p:nvPr/>
          </p:nvGraphicFramePr>
          <p:xfrm>
            <a:off x="5003800" y="488233"/>
            <a:ext cx="4121150" cy="1123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2" imgW="4116547" imgH="1111000" progId="Word.Document.8">
                    <p:embed/>
                  </p:oleObj>
                </mc:Choice>
                <mc:Fallback>
                  <p:oleObj name="Document" r:id="rId2" imgW="4116547" imgH="1111000" progId="Word.Document.8">
                    <p:embed/>
                    <p:pic>
                      <p:nvPicPr>
                        <p:cNvPr id="5" name="Objeto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 b="16202"/>
                        <a:stretch>
                          <a:fillRect/>
                        </a:stretch>
                      </p:blipFill>
                      <p:spPr bwMode="auto">
                        <a:xfrm>
                          <a:off x="5003800" y="488233"/>
                          <a:ext cx="4121150" cy="1123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Conector de Seta Reta 5"/>
            <p:cNvCxnSpPr/>
            <p:nvPr/>
          </p:nvCxnSpPr>
          <p:spPr>
            <a:xfrm>
              <a:off x="5899150" y="1230151"/>
              <a:ext cx="3143250" cy="127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/>
            <p:cNvSpPr txBox="1"/>
            <p:nvPr/>
          </p:nvSpPr>
          <p:spPr>
            <a:xfrm>
              <a:off x="8910637" y="1173001"/>
              <a:ext cx="301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x</a:t>
              </a:r>
            </a:p>
          </p:txBody>
        </p:sp>
      </p:grpSp>
      <p:sp>
        <p:nvSpPr>
          <p:cNvPr id="9" name="Retângulo 8"/>
          <p:cNvSpPr/>
          <p:nvPr/>
        </p:nvSpPr>
        <p:spPr>
          <a:xfrm>
            <a:off x="0" y="7035"/>
            <a:ext cx="703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Determine se a colisão é elástica e justifique sua resposta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382000"/>
            <a:ext cx="514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Colisão elástica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Os corpos ricocheteiam um no outro, mantendo as intensidades das quantidades de movimento; em 1 dimensão, tem os sentidos invertidos.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218522" y="1270521"/>
                <a:ext cx="1280927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522" y="1270521"/>
                <a:ext cx="1280927" cy="318998"/>
              </a:xfrm>
              <a:prstGeom prst="rect">
                <a:avLst/>
              </a:prstGeom>
              <a:blipFill>
                <a:blip r:embed="rId5"/>
                <a:stretch>
                  <a:fillRect t="-32075" r="-7619" b="-245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1" y="1268251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referencial do Centro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942737" y="1720737"/>
                <a:ext cx="155273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737" y="1720737"/>
                <a:ext cx="1552733" cy="246221"/>
              </a:xfrm>
              <a:prstGeom prst="rect">
                <a:avLst/>
              </a:prstGeom>
              <a:blipFill>
                <a:blip r:embed="rId6"/>
                <a:stretch>
                  <a:fillRect l="-3543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913014" y="1722660"/>
                <a:ext cx="10225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14" y="1722660"/>
                <a:ext cx="1022524" cy="246221"/>
              </a:xfrm>
              <a:prstGeom prst="rect">
                <a:avLst/>
              </a:prstGeom>
              <a:blipFill>
                <a:blip r:embed="rId7"/>
                <a:stretch>
                  <a:fillRect l="-5357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481464" y="1729010"/>
                <a:ext cx="14013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464" y="1729010"/>
                <a:ext cx="1401346" cy="246221"/>
              </a:xfrm>
              <a:prstGeom prst="rect">
                <a:avLst/>
              </a:prstGeom>
              <a:blipFill>
                <a:blip r:embed="rId8"/>
                <a:stretch>
                  <a:fillRect l="-3478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7354794" y="1713783"/>
                <a:ext cx="10512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794" y="1713783"/>
                <a:ext cx="1051250" cy="246221"/>
              </a:xfrm>
              <a:prstGeom prst="rect">
                <a:avLst/>
              </a:prstGeom>
              <a:blipFill>
                <a:blip r:embed="rId9"/>
                <a:stretch>
                  <a:fillRect l="-4624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-2404" y="2138313"/>
            <a:ext cx="847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Colisão inelástica, não explosiva: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Objetos se deformam, ficam com parte da energia do movimento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4125" y="2548905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referencial do Centro de Massa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0" y="2940898"/>
            <a:ext cx="3006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Colisão totalmente inelástica: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707005" y="3332033"/>
                <a:ext cx="1925655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𝐴𝑓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𝐵𝑓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05" y="3332033"/>
                <a:ext cx="1925655" cy="318998"/>
              </a:xfrm>
              <a:prstGeom prst="rect">
                <a:avLst/>
              </a:prstGeom>
              <a:blipFill>
                <a:blip r:embed="rId10"/>
                <a:stretch>
                  <a:fillRect l="-633" t="-34615" r="-633" b="-2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0" y="335149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referencial do Centro de Massa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961184" y="2961993"/>
            <a:ext cx="163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Corpos grudam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0000" y="3837473"/>
            <a:ext cx="2122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problema, temos: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251184" y="3837922"/>
                <a:ext cx="2119170" cy="302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84" y="3837922"/>
                <a:ext cx="2119170" cy="302070"/>
              </a:xfrm>
              <a:prstGeom prst="rect">
                <a:avLst/>
              </a:prstGeom>
              <a:blipFill>
                <a:blip r:embed="rId11"/>
                <a:stretch>
                  <a:fillRect l="-862" b="-122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4686992" y="3871777"/>
                <a:ext cx="1759969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,5 −3,7 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992" y="3871777"/>
                <a:ext cx="1759969" cy="269946"/>
              </a:xfrm>
              <a:prstGeom prst="rect">
                <a:avLst/>
              </a:prstGeom>
              <a:blipFill>
                <a:blip r:embed="rId12"/>
                <a:stretch>
                  <a:fillRect l="-1038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6752379" y="3871777"/>
                <a:ext cx="1564338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,8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379" y="3871777"/>
                <a:ext cx="1564338" cy="269946"/>
              </a:xfrm>
              <a:prstGeom prst="rect">
                <a:avLst/>
              </a:prstGeom>
              <a:blipFill>
                <a:blip r:embed="rId13"/>
                <a:stretch>
                  <a:fillRect l="-1172" r="-781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71559" y="4376342"/>
                <a:ext cx="3244670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item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anterior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1,8 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9" y="4376342"/>
                <a:ext cx="3244670" cy="269946"/>
              </a:xfrm>
              <a:prstGeom prst="rect">
                <a:avLst/>
              </a:prstGeom>
              <a:blipFill>
                <a:blip r:embed="rId14"/>
                <a:stretch>
                  <a:fillRect l="-940" r="-188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036859" y="4376342"/>
                <a:ext cx="1608133" cy="269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59" y="4376342"/>
                <a:ext cx="1608133" cy="269946"/>
              </a:xfrm>
              <a:prstGeom prst="rect">
                <a:avLst/>
              </a:prstGeom>
              <a:blipFill>
                <a:blip r:embed="rId15"/>
                <a:stretch>
                  <a:fillRect l="-758" r="-1515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/>
          <p:cNvSpPr txBox="1"/>
          <p:nvPr/>
        </p:nvSpPr>
        <p:spPr>
          <a:xfrm>
            <a:off x="5644993" y="4326649"/>
            <a:ext cx="34116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Colisão elástica em uma dimensão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13CDA1F-CB24-473B-B400-2BA5E43C3D2C}"/>
              </a:ext>
            </a:extLst>
          </p:cNvPr>
          <p:cNvSpPr txBox="1"/>
          <p:nvPr/>
        </p:nvSpPr>
        <p:spPr>
          <a:xfrm>
            <a:off x="14125" y="1703282"/>
            <a:ext cx="1976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Em uma dimensão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481C48A-2F49-4417-BD9C-2594A24B6773}"/>
              </a:ext>
            </a:extLst>
          </p:cNvPr>
          <p:cNvGrpSpPr/>
          <p:nvPr/>
        </p:nvGrpSpPr>
        <p:grpSpPr>
          <a:xfrm>
            <a:off x="3325848" y="2558683"/>
            <a:ext cx="5160660" cy="333647"/>
            <a:chOff x="3325848" y="2558683"/>
            <a:chExt cx="5160660" cy="3336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AF11B375-3BC7-4084-90D3-8D3D55CFCE82}"/>
                    </a:ext>
                  </a:extLst>
                </p:cNvPr>
                <p:cNvSpPr txBox="1"/>
                <p:nvPr/>
              </p:nvSpPr>
              <p:spPr>
                <a:xfrm>
                  <a:off x="3325848" y="2560226"/>
                  <a:ext cx="1280927" cy="318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8" name="CaixaDeTexto 37">
                  <a:extLst>
                    <a:ext uri="{FF2B5EF4-FFF2-40B4-BE49-F238E27FC236}">
                      <a16:creationId xmlns:a16="http://schemas.microsoft.com/office/drawing/2014/main" id="{AF11B375-3BC7-4084-90D3-8D3D55CFC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848" y="2560226"/>
                  <a:ext cx="1280927" cy="318998"/>
                </a:xfrm>
                <a:prstGeom prst="rect">
                  <a:avLst/>
                </a:prstGeom>
                <a:blipFill>
                  <a:blip r:embed="rId16"/>
                  <a:stretch>
                    <a:fillRect t="-34615" r="-7619" b="-2692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10511301-8A13-4240-B78A-E4285C6C3676}"/>
                    </a:ext>
                  </a:extLst>
                </p:cNvPr>
                <p:cNvSpPr txBox="1"/>
                <p:nvPr/>
              </p:nvSpPr>
              <p:spPr>
                <a:xfrm>
                  <a:off x="4935538" y="2573332"/>
                  <a:ext cx="1505348" cy="318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10511301-8A13-4240-B78A-E4285C6C3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5538" y="2573332"/>
                  <a:ext cx="1505348" cy="318998"/>
                </a:xfrm>
                <a:prstGeom prst="rect">
                  <a:avLst/>
                </a:prstGeom>
                <a:blipFill>
                  <a:blip r:embed="rId17"/>
                  <a:stretch>
                    <a:fillRect t="-32692" b="-2692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E85D48CA-0AC8-4EA5-9A5C-F49783385800}"/>
                    </a:ext>
                  </a:extLst>
                </p:cNvPr>
                <p:cNvSpPr txBox="1"/>
                <p:nvPr/>
              </p:nvSpPr>
              <p:spPr>
                <a:xfrm>
                  <a:off x="6977953" y="2558683"/>
                  <a:ext cx="1508555" cy="318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E85D48CA-0AC8-4EA5-9A5C-F49783385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7953" y="2558683"/>
                  <a:ext cx="1508555" cy="318998"/>
                </a:xfrm>
                <a:prstGeom prst="rect">
                  <a:avLst/>
                </a:prstGeom>
                <a:blipFill>
                  <a:blip r:embed="rId18"/>
                  <a:stretch>
                    <a:fillRect t="-34615" b="-2692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61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5748" y="64007"/>
            <a:ext cx="876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L3 ex.19. </a:t>
            </a:r>
            <a:r>
              <a:rPr lang="pt-BR" sz="1400" dirty="0"/>
              <a:t>Velocidades das partículas após colisão exoérgica, da condição inicial e ângulos de desvio</a:t>
            </a:r>
            <a:endParaRPr lang="pt-BR" sz="1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0" y="387090"/>
                <a:ext cx="621611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núcleo de massa 2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velocidade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colide com um núcleo estacionário de massa 10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Após a colisão, observa-se que o núcleo de massa 2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 uma velocidade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cuja direção é perpendicular à que ele tinha antes da colisão, e o núcleo de massa 10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 velocidade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cuja direção faz um ângulo </a:t>
                </a:r>
                <a:r>
                  <a:rPr lang="pt-BR" sz="1600" dirty="0">
                    <a:solidFill>
                      <a:srgbClr val="0070C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com a direção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tal que </a:t>
                </a:r>
                <a:r>
                  <a:rPr lang="pt-BR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sen</a:t>
                </a:r>
                <a:r>
                  <a:rPr lang="pt-BR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i="1" dirty="0"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3/5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7090"/>
                <a:ext cx="6216116" cy="1323439"/>
              </a:xfrm>
              <a:prstGeom prst="rect">
                <a:avLst/>
              </a:prstGeom>
              <a:blipFill>
                <a:blip r:embed="rId2"/>
                <a:stretch>
                  <a:fillRect l="-490" t="-3211" r="-490" b="-45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Agrupar 33"/>
          <p:cNvGrpSpPr/>
          <p:nvPr/>
        </p:nvGrpSpPr>
        <p:grpSpPr>
          <a:xfrm>
            <a:off x="6216116" y="420763"/>
            <a:ext cx="2826284" cy="955805"/>
            <a:chOff x="6216116" y="420763"/>
            <a:chExt cx="2826284" cy="955805"/>
          </a:xfrm>
        </p:grpSpPr>
        <p:cxnSp>
          <p:nvCxnSpPr>
            <p:cNvPr id="4" name="Conector reto 3"/>
            <p:cNvCxnSpPr/>
            <p:nvPr/>
          </p:nvCxnSpPr>
          <p:spPr>
            <a:xfrm flipV="1">
              <a:off x="6596854" y="553759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6596854" y="1088463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ector de Seta Reta 18"/>
            <p:cNvCxnSpPr/>
            <p:nvPr/>
          </p:nvCxnSpPr>
          <p:spPr>
            <a:xfrm>
              <a:off x="7055568" y="879399"/>
              <a:ext cx="640632" cy="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9174" t="-33333" r="-2752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Agrupar 26"/>
            <p:cNvGrpSpPr/>
            <p:nvPr/>
          </p:nvGrpSpPr>
          <p:grpSpPr>
            <a:xfrm>
              <a:off x="6741174" y="740899"/>
              <a:ext cx="451674" cy="276999"/>
              <a:chOff x="6741174" y="716184"/>
              <a:chExt cx="451674" cy="276999"/>
            </a:xfrm>
          </p:grpSpPr>
          <p:sp>
            <p:nvSpPr>
              <p:cNvPr id="24" name="Elipse 23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6741174" y="716184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grpSp>
          <p:nvGrpSpPr>
            <p:cNvPr id="28" name="Agrupar 27"/>
            <p:cNvGrpSpPr/>
            <p:nvPr/>
          </p:nvGrpSpPr>
          <p:grpSpPr>
            <a:xfrm>
              <a:off x="8161899" y="742645"/>
              <a:ext cx="451674" cy="246221"/>
              <a:chOff x="6724643" y="728592"/>
              <a:chExt cx="451674" cy="246221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724643" y="728592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|=0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9174" t="-33333" r="-5505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6251512" y="1306922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512" y="1306922"/>
                <a:ext cx="275401" cy="369332"/>
              </a:xfrm>
              <a:prstGeom prst="rect">
                <a:avLst/>
              </a:prstGeom>
              <a:blipFill>
                <a:blip r:embed="rId7"/>
                <a:stretch>
                  <a:fillRect r="-1111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Agrupar 56"/>
          <p:cNvGrpSpPr/>
          <p:nvPr/>
        </p:nvGrpSpPr>
        <p:grpSpPr>
          <a:xfrm>
            <a:off x="6632250" y="1165272"/>
            <a:ext cx="2445546" cy="1231014"/>
            <a:chOff x="6632250" y="1165272"/>
            <a:chExt cx="2445546" cy="1231014"/>
          </a:xfrm>
        </p:grpSpPr>
        <p:cxnSp>
          <p:nvCxnSpPr>
            <p:cNvPr id="36" name="Conector reto 35"/>
            <p:cNvCxnSpPr/>
            <p:nvPr/>
          </p:nvCxnSpPr>
          <p:spPr>
            <a:xfrm flipV="1">
              <a:off x="6632250" y="1439918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6632250" y="1974622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Conector de Seta Reta 39"/>
            <p:cNvCxnSpPr/>
            <p:nvPr/>
          </p:nvCxnSpPr>
          <p:spPr>
            <a:xfrm>
              <a:off x="7777459" y="1966006"/>
              <a:ext cx="742745" cy="430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Agrupar 41"/>
            <p:cNvGrpSpPr/>
            <p:nvPr/>
          </p:nvGrpSpPr>
          <p:grpSpPr>
            <a:xfrm>
              <a:off x="7612679" y="1854756"/>
              <a:ext cx="451674" cy="246221"/>
              <a:chOff x="6735509" y="728207"/>
              <a:chExt cx="451674" cy="246221"/>
            </a:xfrm>
          </p:grpSpPr>
          <p:sp>
            <p:nvSpPr>
              <p:cNvPr id="47" name="Elipse 46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6735509" y="728207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p:grpSp>
          <p:nvGrpSpPr>
            <p:cNvPr id="43" name="Agrupar 42"/>
            <p:cNvGrpSpPr/>
            <p:nvPr/>
          </p:nvGrpSpPr>
          <p:grpSpPr>
            <a:xfrm>
              <a:off x="7629186" y="1531639"/>
              <a:ext cx="451674" cy="276999"/>
              <a:chOff x="6756544" y="710069"/>
              <a:chExt cx="451674" cy="276999"/>
            </a:xfrm>
          </p:grpSpPr>
          <p:sp>
            <p:nvSpPr>
              <p:cNvPr id="45" name="Elipse 44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CaixaDeTexto 45"/>
              <p:cNvSpPr txBox="1"/>
              <p:nvPr/>
            </p:nvSpPr>
            <p:spPr>
              <a:xfrm>
                <a:off x="6756544" y="710069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cxnSp>
          <p:nvCxnSpPr>
            <p:cNvPr id="50" name="Conector de Seta Reta 49"/>
            <p:cNvCxnSpPr/>
            <p:nvPr/>
          </p:nvCxnSpPr>
          <p:spPr>
            <a:xfrm flipH="1" flipV="1">
              <a:off x="7798773" y="1165272"/>
              <a:ext cx="4804" cy="447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o 51"/>
            <p:cNvSpPr/>
            <p:nvPr/>
          </p:nvSpPr>
          <p:spPr>
            <a:xfrm rot="4187586">
              <a:off x="7941666" y="1895945"/>
              <a:ext cx="298450" cy="299057"/>
            </a:xfrm>
            <a:prstGeom prst="arc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/>
                <p:cNvSpPr txBox="1"/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3" name="CaixaDe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4242" r="-21212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7493850" y="2151660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3850" y="2151660"/>
                  <a:ext cx="661987" cy="215444"/>
                </a:xfrm>
                <a:prstGeom prst="rect">
                  <a:avLst/>
                </a:prstGeom>
                <a:blipFill>
                  <a:blip r:embed="rId10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7746164" y="1328774"/>
                  <a:ext cx="41573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6164" y="1328774"/>
                  <a:ext cx="415735" cy="215444"/>
                </a:xfrm>
                <a:prstGeom prst="rect">
                  <a:avLst/>
                </a:prstGeom>
                <a:blipFill>
                  <a:blip r:embed="rId11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CaixaDeTexto 57"/>
          <p:cNvSpPr txBox="1"/>
          <p:nvPr/>
        </p:nvSpPr>
        <p:spPr>
          <a:xfrm>
            <a:off x="6740613" y="1473785"/>
            <a:ext cx="8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7035689" y="269363"/>
            <a:ext cx="7265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CEEBDA-547E-405B-B24E-DC7A5C07D841}"/>
              </a:ext>
            </a:extLst>
          </p:cNvPr>
          <p:cNvGrpSpPr/>
          <p:nvPr/>
        </p:nvGrpSpPr>
        <p:grpSpPr>
          <a:xfrm>
            <a:off x="56671" y="1583914"/>
            <a:ext cx="6126709" cy="601831"/>
            <a:chOff x="56671" y="1583914"/>
            <a:chExt cx="6126709" cy="601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ixaDeTexto 61"/>
                <p:cNvSpPr txBox="1"/>
                <p:nvPr/>
              </p:nvSpPr>
              <p:spPr>
                <a:xfrm>
                  <a:off x="56671" y="1761719"/>
                  <a:ext cx="170117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sen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2" name="CaixaDe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1" y="1761719"/>
                  <a:ext cx="1701171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1075" r="-2151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ixaDeTexto 62"/>
                <p:cNvSpPr txBox="1"/>
                <p:nvPr/>
              </p:nvSpPr>
              <p:spPr>
                <a:xfrm>
                  <a:off x="2195435" y="1583914"/>
                  <a:ext cx="1627625" cy="6018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=1−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3" name="CaixaDeTexto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435" y="1583914"/>
                  <a:ext cx="1627625" cy="6018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5312629" y="1653965"/>
                  <a:ext cx="870751" cy="4617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2629" y="1653965"/>
                  <a:ext cx="870751" cy="4617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CaixaDeTexto 64"/>
                <p:cNvSpPr txBox="1"/>
                <p:nvPr/>
              </p:nvSpPr>
              <p:spPr>
                <a:xfrm>
                  <a:off x="3978620" y="1653516"/>
                  <a:ext cx="1082155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5" name="CaixaDeTexto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8620" y="1653516"/>
                  <a:ext cx="1082155" cy="46262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4105" y="2169142"/>
                <a:ext cx="33993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hangingPunct="0">
                  <a:spcAft>
                    <a:spcPts val="600"/>
                  </a:spcAft>
                </a:pPr>
                <a:r>
                  <a:rPr lang="pt-BR" sz="1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as magnitudes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" y="2169142"/>
                <a:ext cx="3399392" cy="338554"/>
              </a:xfrm>
              <a:prstGeom prst="rect">
                <a:avLst/>
              </a:prstGeom>
              <a:blipFill>
                <a:blip r:embed="rId16"/>
                <a:stretch>
                  <a:fillRect l="-1077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3745041" y="2216325"/>
                <a:ext cx="1524841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Colisão </a:t>
                </a:r>
                <a:r>
                  <a:rPr lang="pt-BR" sz="16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41" y="2216325"/>
                <a:ext cx="1524841" cy="301557"/>
              </a:xfrm>
              <a:prstGeom prst="rect">
                <a:avLst/>
              </a:prstGeom>
              <a:blipFill>
                <a:blip r:embed="rId17"/>
                <a:stretch>
                  <a:fillRect l="-8000" t="-32653" r="-17200" b="-346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97BCB03-9381-458F-A5F8-DC672287A114}"/>
              </a:ext>
            </a:extLst>
          </p:cNvPr>
          <p:cNvGrpSpPr/>
          <p:nvPr/>
        </p:nvGrpSpPr>
        <p:grpSpPr>
          <a:xfrm>
            <a:off x="56671" y="2601244"/>
            <a:ext cx="8770917" cy="261083"/>
            <a:chOff x="56671" y="2601244"/>
            <a:chExt cx="8770917" cy="2610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56671" y="2616106"/>
                  <a:ext cx="124373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dire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1" y="2616106"/>
                  <a:ext cx="1243738" cy="246221"/>
                </a:xfrm>
                <a:prstGeom prst="rect">
                  <a:avLst/>
                </a:prstGeom>
                <a:blipFill>
                  <a:blip r:embed="rId18"/>
                  <a:stretch>
                    <a:fillRect l="-2941" b="-317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aixaDeTexto 69"/>
                <p:cNvSpPr txBox="1"/>
                <p:nvPr/>
              </p:nvSpPr>
              <p:spPr>
                <a:xfrm>
                  <a:off x="1796869" y="2613511"/>
                  <a:ext cx="305564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0" name="CaixaDeTexto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869" y="2613511"/>
                  <a:ext cx="3055645" cy="246221"/>
                </a:xfrm>
                <a:prstGeom prst="rect">
                  <a:avLst/>
                </a:prstGeom>
                <a:blipFill>
                  <a:blip r:embed="rId19"/>
                  <a:stretch>
                    <a:fillRect l="-599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ixaDeTexto 70"/>
                <p:cNvSpPr txBox="1"/>
                <p:nvPr/>
              </p:nvSpPr>
              <p:spPr>
                <a:xfrm>
                  <a:off x="4929085" y="2601244"/>
                  <a:ext cx="389850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1" name="CaixaDeTexto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9085" y="2601244"/>
                  <a:ext cx="3898503" cy="246221"/>
                </a:xfrm>
                <a:prstGeom prst="rect">
                  <a:avLst/>
                </a:prstGeom>
                <a:blipFill>
                  <a:blip r:embed="rId20"/>
                  <a:stretch>
                    <a:fillRect l="-782" r="-782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37093A5-60F1-4EDE-A39F-B9AAA84570EA}"/>
              </a:ext>
            </a:extLst>
          </p:cNvPr>
          <p:cNvGrpSpPr/>
          <p:nvPr/>
        </p:nvGrpSpPr>
        <p:grpSpPr>
          <a:xfrm>
            <a:off x="56671" y="3499239"/>
            <a:ext cx="7642702" cy="265650"/>
            <a:chOff x="56671" y="3499239"/>
            <a:chExt cx="7642702" cy="2656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/>
                <p:cNvSpPr txBox="1"/>
                <p:nvPr/>
              </p:nvSpPr>
              <p:spPr>
                <a:xfrm>
                  <a:off x="56671" y="3508954"/>
                  <a:ext cx="124745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dire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1" name="CaixaDeTexto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1" y="3508954"/>
                  <a:ext cx="1247457" cy="246221"/>
                </a:xfrm>
                <a:prstGeom prst="rect">
                  <a:avLst/>
                </a:prstGeom>
                <a:blipFill>
                  <a:blip r:embed="rId21"/>
                  <a:stretch>
                    <a:fillRect l="-2927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ixaDeTexto 81"/>
                <p:cNvSpPr txBox="1"/>
                <p:nvPr/>
              </p:nvSpPr>
              <p:spPr>
                <a:xfrm>
                  <a:off x="1798759" y="3499239"/>
                  <a:ext cx="3279231" cy="265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2" name="CaixaDeTexto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759" y="3499239"/>
                  <a:ext cx="3279231" cy="265650"/>
                </a:xfrm>
                <a:prstGeom prst="rect">
                  <a:avLst/>
                </a:prstGeom>
                <a:blipFill>
                  <a:blip r:embed="rId22"/>
                  <a:stretch>
                    <a:fillRect l="-743" r="-929" b="-20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aixaDeTexto 82"/>
                <p:cNvSpPr txBox="1"/>
                <p:nvPr/>
              </p:nvSpPr>
              <p:spPr>
                <a:xfrm>
                  <a:off x="5296407" y="3508954"/>
                  <a:ext cx="240296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3" name="CaixaDeTexto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407" y="3508954"/>
                  <a:ext cx="2402966" cy="246221"/>
                </a:xfrm>
                <a:prstGeom prst="rect">
                  <a:avLst/>
                </a:prstGeom>
                <a:blipFill>
                  <a:blip r:embed="rId23"/>
                  <a:stretch>
                    <a:fillRect l="-1269" r="-1015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BA488F7-6A30-46FC-9959-2A33ED0471A0}"/>
              </a:ext>
            </a:extLst>
          </p:cNvPr>
          <p:cNvGrpSpPr/>
          <p:nvPr/>
        </p:nvGrpSpPr>
        <p:grpSpPr>
          <a:xfrm>
            <a:off x="6201598" y="2182438"/>
            <a:ext cx="1238813" cy="710667"/>
            <a:chOff x="6225971" y="2182438"/>
            <a:chExt cx="1238813" cy="710667"/>
          </a:xfrm>
        </p:grpSpPr>
        <p:cxnSp>
          <p:nvCxnSpPr>
            <p:cNvPr id="75" name="Conector de Seta Reta 74"/>
            <p:cNvCxnSpPr>
              <a:cxnSpLocks/>
            </p:cNvCxnSpPr>
            <p:nvPr/>
          </p:nvCxnSpPr>
          <p:spPr>
            <a:xfrm flipV="1">
              <a:off x="6225971" y="2483421"/>
              <a:ext cx="282383" cy="409684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de Seta Reta 75"/>
            <p:cNvCxnSpPr>
              <a:cxnSpLocks/>
            </p:cNvCxnSpPr>
            <p:nvPr/>
          </p:nvCxnSpPr>
          <p:spPr>
            <a:xfrm flipV="1">
              <a:off x="7051752" y="2551932"/>
              <a:ext cx="251092" cy="34117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CDB4E4C-BD48-4844-9471-D7E744100F16}"/>
                </a:ext>
              </a:extLst>
            </p:cNvPr>
            <p:cNvSpPr txBox="1"/>
            <p:nvPr/>
          </p:nvSpPr>
          <p:spPr>
            <a:xfrm>
              <a:off x="6316211" y="2182438"/>
              <a:ext cx="272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0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22E8B092-D65D-460D-9F7A-81A37876A1CF}"/>
                </a:ext>
              </a:extLst>
            </p:cNvPr>
            <p:cNvSpPr txBox="1"/>
            <p:nvPr/>
          </p:nvSpPr>
          <p:spPr>
            <a:xfrm>
              <a:off x="7156473" y="2252015"/>
              <a:ext cx="3083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0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5D774DD-362D-44B7-8290-0BF605295A73}"/>
              </a:ext>
            </a:extLst>
          </p:cNvPr>
          <p:cNvGrpSpPr/>
          <p:nvPr/>
        </p:nvGrpSpPr>
        <p:grpSpPr>
          <a:xfrm>
            <a:off x="32818" y="2963600"/>
            <a:ext cx="7678187" cy="467629"/>
            <a:chOff x="32818" y="2963600"/>
            <a:chExt cx="7678187" cy="467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CaixaDeTexto 76"/>
                <p:cNvSpPr txBox="1"/>
                <p:nvPr/>
              </p:nvSpPr>
              <p:spPr>
                <a:xfrm>
                  <a:off x="2065290" y="2966550"/>
                  <a:ext cx="1802545" cy="4617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7" name="CaixaDeTexto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290" y="2966550"/>
                  <a:ext cx="1802545" cy="4617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aixaDeTexto 77"/>
                <p:cNvSpPr txBox="1"/>
                <p:nvPr/>
              </p:nvSpPr>
              <p:spPr>
                <a:xfrm>
                  <a:off x="4002381" y="2963600"/>
                  <a:ext cx="1135054" cy="4676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8" name="CaixaDeTexto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2381" y="2963600"/>
                  <a:ext cx="1135054" cy="4676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CaixaDeTexto 78"/>
                <p:cNvSpPr txBox="1"/>
                <p:nvPr/>
              </p:nvSpPr>
              <p:spPr>
                <a:xfrm>
                  <a:off x="5468119" y="2987132"/>
                  <a:ext cx="655949" cy="4205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9" name="CaixaDeTexto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8119" y="2987132"/>
                  <a:ext cx="655949" cy="420564"/>
                </a:xfrm>
                <a:prstGeom prst="rect">
                  <a:avLst/>
                </a:prstGeom>
                <a:blipFill>
                  <a:blip r:embed="rId26"/>
                  <a:stretch>
                    <a:fillRect l="-2778" r="-4630" b="-159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aixaDeTexto 79"/>
                <p:cNvSpPr txBox="1"/>
                <p:nvPr/>
              </p:nvSpPr>
              <p:spPr>
                <a:xfrm>
                  <a:off x="6688609" y="3033331"/>
                  <a:ext cx="1022396" cy="32816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pt-BR" sz="1600" dirty="0"/>
                    <a:t>  (1)</a:t>
                  </a:r>
                </a:p>
              </p:txBody>
            </p:sp>
          </mc:Choice>
          <mc:Fallback xmlns="">
            <p:sp>
              <p:nvSpPr>
                <p:cNvPr id="80" name="CaixaDeTexto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09" y="3033331"/>
                  <a:ext cx="1022396" cy="328167"/>
                </a:xfrm>
                <a:prstGeom prst="rect">
                  <a:avLst/>
                </a:prstGeom>
                <a:blipFill>
                  <a:blip r:embed="rId27"/>
                  <a:stretch>
                    <a:fillRect l="-8929" t="-9434" r="-11310" b="-2452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FEFFF2EB-3794-4197-A075-88E91A7BD552}"/>
                    </a:ext>
                  </a:extLst>
                </p:cNvPr>
                <p:cNvSpPr txBox="1"/>
                <p:nvPr/>
              </p:nvSpPr>
              <p:spPr>
                <a:xfrm>
                  <a:off x="32818" y="3012748"/>
                  <a:ext cx="20031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Como</a:t>
                  </a:r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FEFFF2EB-3794-4197-A075-88E91A7BD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8" y="3012748"/>
                  <a:ext cx="2003108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1520" t="-6557" b="-180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E71A9A6-193E-4F61-A0E8-0CBEAFF5E034}"/>
              </a:ext>
            </a:extLst>
          </p:cNvPr>
          <p:cNvGrpSpPr/>
          <p:nvPr/>
        </p:nvGrpSpPr>
        <p:grpSpPr>
          <a:xfrm>
            <a:off x="1703801" y="3733624"/>
            <a:ext cx="6241822" cy="558352"/>
            <a:chOff x="1703801" y="3733624"/>
            <a:chExt cx="6241822" cy="5583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ixaDeTexto 83"/>
                <p:cNvSpPr txBox="1"/>
                <p:nvPr/>
              </p:nvSpPr>
              <p:spPr>
                <a:xfrm>
                  <a:off x="1703801" y="3781230"/>
                  <a:ext cx="1775806" cy="4631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10 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1600" i="0">
                                <a:latin typeface="Cambria Math" panose="02040503050406030204" pitchFamily="18" charset="0"/>
                              </a:rPr>
                              <m:t>sen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4" name="CaixaDeTexto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801" y="3781230"/>
                  <a:ext cx="1775806" cy="46314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3501836" y="3781487"/>
                  <a:ext cx="1084528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=5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836" y="3781487"/>
                  <a:ext cx="1084528" cy="46262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5773087" y="3782288"/>
                  <a:ext cx="787075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3087" y="3782288"/>
                  <a:ext cx="787075" cy="461024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ixaDeTexto 87"/>
                <p:cNvSpPr txBox="1"/>
                <p:nvPr/>
              </p:nvSpPr>
              <p:spPr>
                <a:xfrm>
                  <a:off x="6732855" y="3838714"/>
                  <a:ext cx="1212768" cy="348172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|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pt-BR" sz="1600" dirty="0"/>
                    <a:t>  (2)</a:t>
                  </a:r>
                </a:p>
              </p:txBody>
            </p:sp>
          </mc:Choice>
          <mc:Fallback xmlns="">
            <p:sp>
              <p:nvSpPr>
                <p:cNvPr id="88" name="CaixaDeTexto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855" y="3838714"/>
                  <a:ext cx="1212768" cy="348172"/>
                </a:xfrm>
                <a:prstGeom prst="rect">
                  <a:avLst/>
                </a:prstGeom>
                <a:blipFill>
                  <a:blip r:embed="rId32"/>
                  <a:stretch>
                    <a:fillRect l="-4020" t="-3509" r="-9548" b="-2105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id="{D26D1B67-2D47-4650-BCC6-D5EB6E1EE387}"/>
                </a:ext>
              </a:extLst>
            </p:cNvPr>
            <p:cNvSpPr/>
            <p:nvPr/>
          </p:nvSpPr>
          <p:spPr>
            <a:xfrm>
              <a:off x="4706681" y="3733624"/>
              <a:ext cx="957714" cy="558352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eq. (1)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AD3F9F4-71AE-477E-AD9E-FB550D4698DE}"/>
              </a:ext>
            </a:extLst>
          </p:cNvPr>
          <p:cNvGrpSpPr/>
          <p:nvPr/>
        </p:nvGrpSpPr>
        <p:grpSpPr>
          <a:xfrm>
            <a:off x="5903" y="4291976"/>
            <a:ext cx="9021640" cy="584775"/>
            <a:chOff x="5903" y="4291976"/>
            <a:chExt cx="9021640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aixaDeTexto 59"/>
                <p:cNvSpPr txBox="1"/>
                <p:nvPr/>
              </p:nvSpPr>
              <p:spPr>
                <a:xfrm>
                  <a:off x="8118961" y="4353851"/>
                  <a:ext cx="908582" cy="46102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0" name="CaixaDeTexto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961" y="4353851"/>
                  <a:ext cx="908582" cy="461024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4638733" y="4353050"/>
                  <a:ext cx="1750479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733" y="4353050"/>
                  <a:ext cx="1750479" cy="46262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aixaDeTexto 68"/>
                <p:cNvSpPr txBox="1"/>
                <p:nvPr/>
              </p:nvSpPr>
              <p:spPr>
                <a:xfrm>
                  <a:off x="1846524" y="4461253"/>
                  <a:ext cx="26245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9" name="CaixaDeTexto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6524" y="4461253"/>
                  <a:ext cx="2624565" cy="246221"/>
                </a:xfrm>
                <a:prstGeom prst="rect">
                  <a:avLst/>
                </a:prstGeom>
                <a:blipFill>
                  <a:blip r:embed="rId35"/>
                  <a:stretch>
                    <a:fillRect l="-930" t="-40000" r="-12558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ixaDeTexto 71"/>
                <p:cNvSpPr txBox="1"/>
                <p:nvPr/>
              </p:nvSpPr>
              <p:spPr>
                <a:xfrm>
                  <a:off x="6488497" y="4353050"/>
                  <a:ext cx="1512209" cy="46262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2" name="CaixaDeTexto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8497" y="4353050"/>
                  <a:ext cx="1512209" cy="462627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9F0662D8-5667-4737-AFFA-10EA687A2ACE}"/>
                </a:ext>
              </a:extLst>
            </p:cNvPr>
            <p:cNvSpPr txBox="1"/>
            <p:nvPr/>
          </p:nvSpPr>
          <p:spPr>
            <a:xfrm>
              <a:off x="5903" y="4291976"/>
              <a:ext cx="1844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Vamos precisar dos vetores adiante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4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8" grpId="0"/>
      <p:bldP spid="59" grpId="0" animBg="1"/>
      <p:bldP spid="66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8286" y="0"/>
            <a:ext cx="6319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Quais são as velocidades em relação ao centro de massa 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6216116" y="420763"/>
            <a:ext cx="2826284" cy="955805"/>
            <a:chOff x="6216116" y="420763"/>
            <a:chExt cx="2826284" cy="955805"/>
          </a:xfrm>
        </p:grpSpPr>
        <p:cxnSp>
          <p:nvCxnSpPr>
            <p:cNvPr id="4" name="Conector reto 3"/>
            <p:cNvCxnSpPr/>
            <p:nvPr/>
          </p:nvCxnSpPr>
          <p:spPr>
            <a:xfrm flipV="1">
              <a:off x="6596854" y="553759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6596854" y="1088463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>
              <a:off x="7055568" y="879399"/>
              <a:ext cx="640632" cy="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9174" t="-33333" r="-2752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Agrupar 9"/>
            <p:cNvGrpSpPr/>
            <p:nvPr/>
          </p:nvGrpSpPr>
          <p:grpSpPr>
            <a:xfrm>
              <a:off x="6741174" y="740899"/>
              <a:ext cx="451674" cy="276999"/>
              <a:chOff x="6741174" y="716184"/>
              <a:chExt cx="451674" cy="276999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6741174" y="716184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>
              <a:off x="8161899" y="742645"/>
              <a:ext cx="451674" cy="246221"/>
              <a:chOff x="6724643" y="728592"/>
              <a:chExt cx="451674" cy="246221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724643" y="728592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|=0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9174" t="-33333" r="-5505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/>
          <p:cNvGrpSpPr/>
          <p:nvPr/>
        </p:nvGrpSpPr>
        <p:grpSpPr>
          <a:xfrm>
            <a:off x="6632250" y="1165272"/>
            <a:ext cx="2445546" cy="1391114"/>
            <a:chOff x="6632250" y="1165272"/>
            <a:chExt cx="2445546" cy="1391114"/>
          </a:xfrm>
        </p:grpSpPr>
        <p:cxnSp>
          <p:nvCxnSpPr>
            <p:cNvPr id="18" name="Conector reto 17"/>
            <p:cNvCxnSpPr/>
            <p:nvPr/>
          </p:nvCxnSpPr>
          <p:spPr>
            <a:xfrm flipV="1">
              <a:off x="6632250" y="1439918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6632250" y="1974622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ector de Seta Reta 20"/>
            <p:cNvCxnSpPr/>
            <p:nvPr/>
          </p:nvCxnSpPr>
          <p:spPr>
            <a:xfrm>
              <a:off x="7777459" y="1966006"/>
              <a:ext cx="742745" cy="430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Agrupar 21"/>
            <p:cNvGrpSpPr/>
            <p:nvPr/>
          </p:nvGrpSpPr>
          <p:grpSpPr>
            <a:xfrm>
              <a:off x="7612679" y="1854756"/>
              <a:ext cx="451674" cy="246221"/>
              <a:chOff x="6735509" y="728207"/>
              <a:chExt cx="451674" cy="246221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6735509" y="728207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p:grpSp>
          <p:nvGrpSpPr>
            <p:cNvPr id="23" name="Agrupar 22"/>
            <p:cNvGrpSpPr/>
            <p:nvPr/>
          </p:nvGrpSpPr>
          <p:grpSpPr>
            <a:xfrm>
              <a:off x="7629186" y="1531639"/>
              <a:ext cx="451674" cy="276999"/>
              <a:chOff x="6756544" y="710069"/>
              <a:chExt cx="451674" cy="276999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756544" y="710069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cxnSp>
          <p:nvCxnSpPr>
            <p:cNvPr id="24" name="Conector de Seta Reta 23"/>
            <p:cNvCxnSpPr/>
            <p:nvPr/>
          </p:nvCxnSpPr>
          <p:spPr>
            <a:xfrm flipH="1" flipV="1">
              <a:off x="7798773" y="1165272"/>
              <a:ext cx="4804" cy="447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o 24"/>
            <p:cNvSpPr/>
            <p:nvPr/>
          </p:nvSpPr>
          <p:spPr>
            <a:xfrm rot="4187586">
              <a:off x="7941666" y="1895945"/>
              <a:ext cx="298450" cy="299057"/>
            </a:xfrm>
            <a:prstGeom prst="arc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4242" r="-21212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6819988" y="2151660"/>
                  <a:ext cx="1335849" cy="4047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988" y="2151660"/>
                  <a:ext cx="1335849" cy="404726"/>
                </a:xfrm>
                <a:prstGeom prst="rect">
                  <a:avLst/>
                </a:prstGeom>
                <a:blipFill>
                  <a:blip r:embed="rId8"/>
                  <a:stretch>
                    <a:fillRect l="-1370" r="-20091" b="-1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711068" y="1192540"/>
                  <a:ext cx="1088700" cy="403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1068" y="1192540"/>
                  <a:ext cx="1088700" cy="403316"/>
                </a:xfrm>
                <a:prstGeom prst="rect">
                  <a:avLst/>
                </a:prstGeom>
                <a:blipFill>
                  <a:blip r:embed="rId9"/>
                  <a:stretch>
                    <a:fillRect t="-1515" r="-11732" b="-1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aixaDeTexto 32"/>
          <p:cNvSpPr txBox="1"/>
          <p:nvPr/>
        </p:nvSpPr>
        <p:spPr>
          <a:xfrm>
            <a:off x="6740613" y="1473785"/>
            <a:ext cx="8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488497" y="237400"/>
            <a:ext cx="11241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D0D56AAF-5FD1-47B3-905D-FE9F58CD9107}"/>
              </a:ext>
            </a:extLst>
          </p:cNvPr>
          <p:cNvGrpSpPr/>
          <p:nvPr/>
        </p:nvGrpSpPr>
        <p:grpSpPr>
          <a:xfrm>
            <a:off x="113653" y="1783759"/>
            <a:ext cx="5595815" cy="475623"/>
            <a:chOff x="113653" y="1783759"/>
            <a:chExt cx="5595815" cy="4756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113653" y="1792651"/>
                  <a:ext cx="2382145" cy="4667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+0 ×10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53" y="1792651"/>
                  <a:ext cx="2382145" cy="4667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2647061" y="1783759"/>
                  <a:ext cx="1060012" cy="4667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12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7061" y="1783759"/>
                  <a:ext cx="1060012" cy="4667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4170626" y="1830217"/>
                  <a:ext cx="1538842" cy="42216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0626" y="1830217"/>
                  <a:ext cx="1538842" cy="422167"/>
                </a:xfrm>
                <a:prstGeom prst="rect">
                  <a:avLst/>
                </a:prstGeom>
                <a:blipFill>
                  <a:blip r:embed="rId12"/>
                  <a:stretch>
                    <a:fillRect r="-2767" b="-159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416FAA41-483F-45FE-825E-716D87E7D5FE}"/>
              </a:ext>
            </a:extLst>
          </p:cNvPr>
          <p:cNvGrpSpPr/>
          <p:nvPr/>
        </p:nvGrpSpPr>
        <p:grpSpPr>
          <a:xfrm>
            <a:off x="5654" y="2497511"/>
            <a:ext cx="6266626" cy="1405450"/>
            <a:chOff x="5654" y="2497511"/>
            <a:chExt cx="6266626" cy="1405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2642898" y="3253250"/>
                  <a:ext cx="2382145" cy="4898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898" y="3253250"/>
                  <a:ext cx="2382145" cy="48987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tângulo 42"/>
                <p:cNvSpPr/>
                <p:nvPr/>
              </p:nvSpPr>
              <p:spPr>
                <a:xfrm>
                  <a:off x="5654" y="3218863"/>
                  <a:ext cx="2542234" cy="6840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Retângulo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4" y="3218863"/>
                  <a:ext cx="2542234" cy="6840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590D17E1-8F1D-41BD-A6E1-64075F1B8BDA}"/>
                </a:ext>
              </a:extLst>
            </p:cNvPr>
            <p:cNvSpPr txBox="1"/>
            <p:nvPr/>
          </p:nvSpPr>
          <p:spPr>
            <a:xfrm>
              <a:off x="81855" y="2497511"/>
              <a:ext cx="6190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Sabemos que a velocidade do CM não se altera na colisão. Usamos isso para conferir as expressões das velocidades finais!</a:t>
              </a:r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0D977D1-8647-490B-A554-45885894210D}"/>
              </a:ext>
            </a:extLst>
          </p:cNvPr>
          <p:cNvSpPr txBox="1"/>
          <p:nvPr/>
        </p:nvSpPr>
        <p:spPr>
          <a:xfrm>
            <a:off x="8027313" y="4474815"/>
            <a:ext cx="101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Confere!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B25B995A-CA90-4D05-99ED-F5D522E9F964}"/>
              </a:ext>
            </a:extLst>
          </p:cNvPr>
          <p:cNvGrpSpPr/>
          <p:nvPr/>
        </p:nvGrpSpPr>
        <p:grpSpPr>
          <a:xfrm>
            <a:off x="89358" y="3287524"/>
            <a:ext cx="8930194" cy="1435213"/>
            <a:chOff x="89358" y="3287524"/>
            <a:chExt cx="8930194" cy="1435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7907267" y="4052648"/>
                  <a:ext cx="1112285" cy="42216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267" y="4052648"/>
                  <a:ext cx="1112285" cy="422167"/>
                </a:xfrm>
                <a:prstGeom prst="rect">
                  <a:avLst/>
                </a:prstGeom>
                <a:blipFill>
                  <a:blip r:embed="rId15"/>
                  <a:stretch>
                    <a:fillRect t="-1449" r="-23497" b="-1449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ixaDeTexto 62"/>
                <p:cNvSpPr txBox="1"/>
                <p:nvPr/>
              </p:nvSpPr>
              <p:spPr>
                <a:xfrm>
                  <a:off x="89358" y="4053002"/>
                  <a:ext cx="3575800" cy="6697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3" name="CaixaDeTexto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58" y="4053002"/>
                  <a:ext cx="3575800" cy="66973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ixaDeTexto 74"/>
                <p:cNvSpPr txBox="1"/>
                <p:nvPr/>
              </p:nvSpPr>
              <p:spPr>
                <a:xfrm>
                  <a:off x="3519916" y="4060460"/>
                  <a:ext cx="4379105" cy="6261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2+10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12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5" name="CaixaDeTexto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9916" y="4060460"/>
                  <a:ext cx="4379105" cy="62613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Seta: para a Direita 41">
              <a:extLst>
                <a:ext uri="{FF2B5EF4-FFF2-40B4-BE49-F238E27FC236}">
                  <a16:creationId xmlns:a16="http://schemas.microsoft.com/office/drawing/2014/main" id="{1220A951-7102-492C-9371-709DC448E864}"/>
                </a:ext>
              </a:extLst>
            </p:cNvPr>
            <p:cNvSpPr/>
            <p:nvPr/>
          </p:nvSpPr>
          <p:spPr>
            <a:xfrm>
              <a:off x="5129742" y="3287524"/>
              <a:ext cx="3612256" cy="504266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Usando as velocidades do slide anterior</a:t>
              </a: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D1C8AAA7-CE29-4E99-B9AD-C634AD236144}"/>
              </a:ext>
            </a:extLst>
          </p:cNvPr>
          <p:cNvGrpSpPr/>
          <p:nvPr/>
        </p:nvGrpSpPr>
        <p:grpSpPr>
          <a:xfrm>
            <a:off x="128469" y="420763"/>
            <a:ext cx="5963082" cy="1321725"/>
            <a:chOff x="128469" y="420763"/>
            <a:chExt cx="5963082" cy="13217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211597" y="1254919"/>
                  <a:ext cx="4532552" cy="4875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movimento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eixo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97" y="1254919"/>
                  <a:ext cx="4532552" cy="48756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F59DAC72-CC57-4120-B688-1756EF234E0B}"/>
                </a:ext>
              </a:extLst>
            </p:cNvPr>
            <p:cNvSpPr txBox="1"/>
            <p:nvPr/>
          </p:nvSpPr>
          <p:spPr>
            <a:xfrm>
              <a:off x="128469" y="420763"/>
              <a:ext cx="596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Cálculo da velocidade do centro de massa antes da colisão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C3DC0D9C-B31A-48A0-AE5E-FD9281D85C7B}"/>
                    </a:ext>
                  </a:extLst>
                </p:cNvPr>
                <p:cNvSpPr txBox="1"/>
                <p:nvPr/>
              </p:nvSpPr>
              <p:spPr>
                <a:xfrm>
                  <a:off x="211597" y="865755"/>
                  <a:ext cx="5677650" cy="357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Antes da colisão, só há movimento em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sz="1600" dirty="0"/>
                    <a:t>, de modo que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C3DC0D9C-B31A-48A0-AE5E-FD9281D85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97" y="865755"/>
                  <a:ext cx="5677650" cy="357983"/>
                </a:xfrm>
                <a:prstGeom prst="rect">
                  <a:avLst/>
                </a:prstGeom>
                <a:blipFill>
                  <a:blip r:embed="rId19"/>
                  <a:stretch>
                    <a:fillRect l="-644" t="-3390" b="-169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7511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8286" y="0"/>
            <a:ext cx="6319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Quais são as velocidades em relação ao centro de massa 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6216116" y="420763"/>
            <a:ext cx="2826284" cy="955805"/>
            <a:chOff x="6216116" y="420763"/>
            <a:chExt cx="2826284" cy="955805"/>
          </a:xfrm>
        </p:grpSpPr>
        <p:cxnSp>
          <p:nvCxnSpPr>
            <p:cNvPr id="4" name="Conector reto 3"/>
            <p:cNvCxnSpPr/>
            <p:nvPr/>
          </p:nvCxnSpPr>
          <p:spPr>
            <a:xfrm flipV="1">
              <a:off x="6596854" y="553759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6596854" y="1088463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>
              <a:off x="7055568" y="879399"/>
              <a:ext cx="640632" cy="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9174" t="-33333" r="-2752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Agrupar 9"/>
            <p:cNvGrpSpPr/>
            <p:nvPr/>
          </p:nvGrpSpPr>
          <p:grpSpPr>
            <a:xfrm>
              <a:off x="6741174" y="740899"/>
              <a:ext cx="451674" cy="276999"/>
              <a:chOff x="6741174" y="716184"/>
              <a:chExt cx="451674" cy="276999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6741174" y="716184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>
              <a:off x="8161899" y="742645"/>
              <a:ext cx="451674" cy="246221"/>
              <a:chOff x="6724643" y="728592"/>
              <a:chExt cx="451674" cy="246221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724643" y="728592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|=0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9174" t="-33333" r="-5505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/>
          <p:cNvGrpSpPr/>
          <p:nvPr/>
        </p:nvGrpSpPr>
        <p:grpSpPr>
          <a:xfrm>
            <a:off x="6632250" y="1165272"/>
            <a:ext cx="2445546" cy="1231014"/>
            <a:chOff x="6632250" y="1165272"/>
            <a:chExt cx="2445546" cy="1231014"/>
          </a:xfrm>
        </p:grpSpPr>
        <p:cxnSp>
          <p:nvCxnSpPr>
            <p:cNvPr id="18" name="Conector reto 17"/>
            <p:cNvCxnSpPr/>
            <p:nvPr/>
          </p:nvCxnSpPr>
          <p:spPr>
            <a:xfrm flipV="1">
              <a:off x="6632250" y="1439918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6632250" y="1974622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ector de Seta Reta 20"/>
            <p:cNvCxnSpPr/>
            <p:nvPr/>
          </p:nvCxnSpPr>
          <p:spPr>
            <a:xfrm>
              <a:off x="7777459" y="1966006"/>
              <a:ext cx="742745" cy="430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Agrupar 21"/>
            <p:cNvGrpSpPr/>
            <p:nvPr/>
          </p:nvGrpSpPr>
          <p:grpSpPr>
            <a:xfrm>
              <a:off x="7612679" y="1854756"/>
              <a:ext cx="451674" cy="246221"/>
              <a:chOff x="6735509" y="728207"/>
              <a:chExt cx="451674" cy="246221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6735509" y="728207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p:grpSp>
          <p:nvGrpSpPr>
            <p:cNvPr id="23" name="Agrupar 22"/>
            <p:cNvGrpSpPr/>
            <p:nvPr/>
          </p:nvGrpSpPr>
          <p:grpSpPr>
            <a:xfrm>
              <a:off x="7629186" y="1531639"/>
              <a:ext cx="451674" cy="276999"/>
              <a:chOff x="6756544" y="710069"/>
              <a:chExt cx="451674" cy="276999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756544" y="710069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cxnSp>
          <p:nvCxnSpPr>
            <p:cNvPr id="24" name="Conector de Seta Reta 23"/>
            <p:cNvCxnSpPr/>
            <p:nvPr/>
          </p:nvCxnSpPr>
          <p:spPr>
            <a:xfrm flipH="1" flipV="1">
              <a:off x="7798773" y="1165272"/>
              <a:ext cx="4804" cy="447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o 24"/>
            <p:cNvSpPr/>
            <p:nvPr/>
          </p:nvSpPr>
          <p:spPr>
            <a:xfrm rot="4187586">
              <a:off x="7941666" y="1895945"/>
              <a:ext cx="298450" cy="299057"/>
            </a:xfrm>
            <a:prstGeom prst="arc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4242" r="-21212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7493850" y="2151660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3850" y="2151660"/>
                  <a:ext cx="661987" cy="215444"/>
                </a:xfrm>
                <a:prstGeom prst="rect">
                  <a:avLst/>
                </a:prstGeom>
                <a:blipFill>
                  <a:blip r:embed="rId8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746164" y="1328774"/>
                  <a:ext cx="41573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6164" y="1328774"/>
                  <a:ext cx="415735" cy="215444"/>
                </a:xfrm>
                <a:prstGeom prst="rect">
                  <a:avLst/>
                </a:prstGeom>
                <a:blipFill>
                  <a:blip r:embed="rId9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aixaDeTexto 32"/>
          <p:cNvSpPr txBox="1"/>
          <p:nvPr/>
        </p:nvSpPr>
        <p:spPr>
          <a:xfrm>
            <a:off x="6740613" y="1473785"/>
            <a:ext cx="8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488497" y="237400"/>
            <a:ext cx="11241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3006" y="371246"/>
                <a:ext cx="5753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Antes – só há movimento horizontal, essas são as componentes O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" y="371246"/>
                <a:ext cx="5753950" cy="338554"/>
              </a:xfrm>
              <a:prstGeom prst="rect">
                <a:avLst/>
              </a:prstGeom>
              <a:blipFill>
                <a:blip r:embed="rId10"/>
                <a:stretch>
                  <a:fillRect l="-530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Agrupar 36">
            <a:extLst>
              <a:ext uri="{FF2B5EF4-FFF2-40B4-BE49-F238E27FC236}">
                <a16:creationId xmlns:a16="http://schemas.microsoft.com/office/drawing/2014/main" id="{372887C8-1D4B-44C1-9D94-072E9BFF7472}"/>
              </a:ext>
            </a:extLst>
          </p:cNvPr>
          <p:cNvGrpSpPr/>
          <p:nvPr/>
        </p:nvGrpSpPr>
        <p:grpSpPr>
          <a:xfrm>
            <a:off x="784953" y="1251825"/>
            <a:ext cx="5117616" cy="422167"/>
            <a:chOff x="784953" y="1251825"/>
            <a:chExt cx="5117616" cy="422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/>
                <p:cNvSpPr txBox="1"/>
                <p:nvPr/>
              </p:nvSpPr>
              <p:spPr>
                <a:xfrm>
                  <a:off x="784953" y="1327935"/>
                  <a:ext cx="2078005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𝐿𝐴𝐵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0" name="CaixaDe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53" y="1327935"/>
                  <a:ext cx="2078005" cy="269946"/>
                </a:xfrm>
                <a:prstGeom prst="rect">
                  <a:avLst/>
                </a:prstGeom>
                <a:blipFill>
                  <a:blip r:embed="rId11"/>
                  <a:stretch>
                    <a:fillRect l="-1173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/>
                <p:cNvSpPr txBox="1"/>
                <p:nvPr/>
              </p:nvSpPr>
              <p:spPr>
                <a:xfrm>
                  <a:off x="3095872" y="1251825"/>
                  <a:ext cx="1388778" cy="4221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6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1" name="CaixaDeTex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5872" y="1251825"/>
                  <a:ext cx="1388778" cy="422167"/>
                </a:xfrm>
                <a:prstGeom prst="rect">
                  <a:avLst/>
                </a:prstGeom>
                <a:blipFill>
                  <a:blip r:embed="rId12"/>
                  <a:stretch>
                    <a:fillRect l="-1754" r="-2193" b="-1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4680183" y="1251825"/>
                  <a:ext cx="1222386" cy="4221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183" y="1251825"/>
                  <a:ext cx="1222386" cy="422167"/>
                </a:xfrm>
                <a:prstGeom prst="rect">
                  <a:avLst/>
                </a:prstGeom>
                <a:blipFill>
                  <a:blip r:embed="rId13"/>
                  <a:stretch>
                    <a:fillRect l="-2000" b="-1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68A4ACAE-CB72-4611-AFD1-25ACB9264FD0}"/>
              </a:ext>
            </a:extLst>
          </p:cNvPr>
          <p:cNvGrpSpPr/>
          <p:nvPr/>
        </p:nvGrpSpPr>
        <p:grpSpPr>
          <a:xfrm>
            <a:off x="197285" y="2448375"/>
            <a:ext cx="6622703" cy="462627"/>
            <a:chOff x="28090" y="1927624"/>
            <a:chExt cx="6622703" cy="462627"/>
          </a:xfrm>
        </p:grpSpPr>
        <p:sp>
          <p:nvSpPr>
            <p:cNvPr id="46" name="CaixaDeTexto 45"/>
            <p:cNvSpPr txBox="1"/>
            <p:nvPr/>
          </p:nvSpPr>
          <p:spPr>
            <a:xfrm>
              <a:off x="28090" y="1989660"/>
              <a:ext cx="25933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Depois: dos slides anteriores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5500787" y="1947854"/>
                  <a:ext cx="1150006" cy="4221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787" y="1947854"/>
                  <a:ext cx="1150006" cy="422167"/>
                </a:xfrm>
                <a:prstGeom prst="rect">
                  <a:avLst/>
                </a:prstGeom>
                <a:blipFill>
                  <a:blip r:embed="rId14"/>
                  <a:stretch>
                    <a:fillRect t="-1449" r="-21164" b="-1449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ixaDeTexto 61"/>
                <p:cNvSpPr txBox="1"/>
                <p:nvPr/>
              </p:nvSpPr>
              <p:spPr>
                <a:xfrm>
                  <a:off x="2638046" y="1928425"/>
                  <a:ext cx="908582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2" name="CaixaDe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046" y="1928425"/>
                  <a:ext cx="908582" cy="46102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ixaDeTexto 62"/>
                <p:cNvSpPr txBox="1"/>
                <p:nvPr/>
              </p:nvSpPr>
              <p:spPr>
                <a:xfrm>
                  <a:off x="3845407" y="1927624"/>
                  <a:ext cx="1512209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3" name="CaixaDeTexto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5407" y="1927624"/>
                  <a:ext cx="1512209" cy="46262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86FE320F-D47D-4A01-B45C-E47EA6257066}"/>
              </a:ext>
            </a:extLst>
          </p:cNvPr>
          <p:cNvGrpSpPr/>
          <p:nvPr/>
        </p:nvGrpSpPr>
        <p:grpSpPr>
          <a:xfrm>
            <a:off x="718336" y="3564491"/>
            <a:ext cx="4491063" cy="462627"/>
            <a:chOff x="718336" y="3564491"/>
            <a:chExt cx="4491063" cy="462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718336" y="3660831"/>
                  <a:ext cx="2088905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𝐿𝐴𝐵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36" y="3660831"/>
                  <a:ext cx="2088905" cy="269946"/>
                </a:xfrm>
                <a:prstGeom prst="rect">
                  <a:avLst/>
                </a:prstGeom>
                <a:blipFill>
                  <a:blip r:embed="rId17"/>
                  <a:stretch>
                    <a:fillRect l="-1166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3350429" y="3564491"/>
                  <a:ext cx="1858970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0429" y="3564491"/>
                  <a:ext cx="1858970" cy="4626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08DC383-721F-4F15-AE88-3049E58464AE}"/>
              </a:ext>
            </a:extLst>
          </p:cNvPr>
          <p:cNvGrpSpPr/>
          <p:nvPr/>
        </p:nvGrpSpPr>
        <p:grpSpPr>
          <a:xfrm>
            <a:off x="708846" y="4145811"/>
            <a:ext cx="8125116" cy="462627"/>
            <a:chOff x="708846" y="4145811"/>
            <a:chExt cx="8125116" cy="462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708846" y="4242151"/>
                  <a:ext cx="2098395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𝐿𝐴𝐵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46" y="4242151"/>
                  <a:ext cx="2098395" cy="269946"/>
                </a:xfrm>
                <a:prstGeom prst="rect">
                  <a:avLst/>
                </a:prstGeom>
                <a:blipFill>
                  <a:blip r:embed="rId19"/>
                  <a:stretch>
                    <a:fillRect l="-87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ixaDeTexto 71"/>
                <p:cNvSpPr txBox="1"/>
                <p:nvPr/>
              </p:nvSpPr>
              <p:spPr>
                <a:xfrm>
                  <a:off x="3358852" y="4145811"/>
                  <a:ext cx="2462597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2" name="CaixaDeTexto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852" y="4145811"/>
                  <a:ext cx="2462597" cy="46262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ixaDeTexto 74"/>
                <p:cNvSpPr txBox="1"/>
                <p:nvPr/>
              </p:nvSpPr>
              <p:spPr>
                <a:xfrm>
                  <a:off x="5909659" y="4145811"/>
                  <a:ext cx="2924303" cy="4626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5" name="CaixaDeTexto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9659" y="4145811"/>
                  <a:ext cx="2924303" cy="46262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BF7F11F4-A06C-477D-B8D5-7D077CEC16B4}"/>
              </a:ext>
            </a:extLst>
          </p:cNvPr>
          <p:cNvGrpSpPr/>
          <p:nvPr/>
        </p:nvGrpSpPr>
        <p:grpSpPr>
          <a:xfrm>
            <a:off x="784953" y="795187"/>
            <a:ext cx="4993736" cy="1459005"/>
            <a:chOff x="784953" y="795187"/>
            <a:chExt cx="4993736" cy="1459005"/>
          </a:xfrm>
        </p:grpSpPr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C25EE06D-E3D8-4267-8256-51D1D4A162B0}"/>
                </a:ext>
              </a:extLst>
            </p:cNvPr>
            <p:cNvGrpSpPr/>
            <p:nvPr/>
          </p:nvGrpSpPr>
          <p:grpSpPr>
            <a:xfrm>
              <a:off x="784953" y="795187"/>
              <a:ext cx="4993736" cy="467629"/>
              <a:chOff x="784953" y="795187"/>
              <a:chExt cx="4993736" cy="467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/>
                  <p:cNvSpPr txBox="1"/>
                  <p:nvPr/>
                </p:nvSpPr>
                <p:spPr>
                  <a:xfrm>
                    <a:off x="784953" y="894028"/>
                    <a:ext cx="2068515" cy="26994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1" name="CaixaDeTexto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4953" y="894028"/>
                    <a:ext cx="2068515" cy="26994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180" r="-295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CaixaDeTexto 41"/>
                  <p:cNvSpPr txBox="1"/>
                  <p:nvPr/>
                </p:nvSpPr>
                <p:spPr>
                  <a:xfrm>
                    <a:off x="3095872" y="817918"/>
                    <a:ext cx="1388457" cy="42216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2" name="CaixaDeTexto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5872" y="817918"/>
                    <a:ext cx="1388457" cy="42216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754" r="-2193" b="-1594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CaixaDeTexto 52"/>
                  <p:cNvSpPr txBox="1"/>
                  <p:nvPr/>
                </p:nvSpPr>
                <p:spPr>
                  <a:xfrm>
                    <a:off x="4680183" y="795187"/>
                    <a:ext cx="1098506" cy="46762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53" name="CaixaDeTexto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0183" y="795187"/>
                    <a:ext cx="1098506" cy="46762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24D021EC-1F0E-463E-A520-B115673B28E1}"/>
                    </a:ext>
                  </a:extLst>
                </p:cNvPr>
                <p:cNvSpPr txBox="1"/>
                <p:nvPr/>
              </p:nvSpPr>
              <p:spPr>
                <a:xfrm>
                  <a:off x="1721743" y="1891913"/>
                  <a:ext cx="1922001" cy="36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𝐿𝐴𝐵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24D021EC-1F0E-463E-A520-B115673B2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743" y="1891913"/>
                  <a:ext cx="1922001" cy="362279"/>
                </a:xfrm>
                <a:prstGeom prst="rect">
                  <a:avLst/>
                </a:prstGeom>
                <a:blipFill>
                  <a:blip r:embed="rId25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Seta: para Baixo 38">
              <a:extLst>
                <a:ext uri="{FF2B5EF4-FFF2-40B4-BE49-F238E27FC236}">
                  <a16:creationId xmlns:a16="http://schemas.microsoft.com/office/drawing/2014/main" id="{219CE1D3-A624-4BDF-85C3-8314CD2E615B}"/>
                </a:ext>
              </a:extLst>
            </p:cNvPr>
            <p:cNvSpPr/>
            <p:nvPr/>
          </p:nvSpPr>
          <p:spPr>
            <a:xfrm rot="8042732">
              <a:off x="2836588" y="1673992"/>
              <a:ext cx="83393" cy="221739"/>
            </a:xfrm>
            <a:prstGeom prst="down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DA229A61-2791-4367-AC08-85F74257417E}"/>
              </a:ext>
            </a:extLst>
          </p:cNvPr>
          <p:cNvGrpSpPr/>
          <p:nvPr/>
        </p:nvGrpSpPr>
        <p:grpSpPr>
          <a:xfrm>
            <a:off x="882337" y="2993971"/>
            <a:ext cx="2907763" cy="666860"/>
            <a:chOff x="882337" y="2993971"/>
            <a:chExt cx="2907763" cy="6668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CaixaDeTexto 47">
                  <a:extLst>
                    <a:ext uri="{FF2B5EF4-FFF2-40B4-BE49-F238E27FC236}">
                      <a16:creationId xmlns:a16="http://schemas.microsoft.com/office/drawing/2014/main" id="{E20061D8-98B8-4081-A097-CA28808C04E1}"/>
                    </a:ext>
                  </a:extLst>
                </p:cNvPr>
                <p:cNvSpPr txBox="1"/>
                <p:nvPr/>
              </p:nvSpPr>
              <p:spPr>
                <a:xfrm>
                  <a:off x="882337" y="2993971"/>
                  <a:ext cx="2907763" cy="36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𝐿𝐴𝐵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48" name="CaixaDeTexto 47">
                  <a:extLst>
                    <a:ext uri="{FF2B5EF4-FFF2-40B4-BE49-F238E27FC236}">
                      <a16:creationId xmlns:a16="http://schemas.microsoft.com/office/drawing/2014/main" id="{E20061D8-98B8-4081-A097-CA28808C04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337" y="2993971"/>
                  <a:ext cx="2907763" cy="362279"/>
                </a:xfrm>
                <a:prstGeom prst="rect">
                  <a:avLst/>
                </a:prstGeom>
                <a:blipFill>
                  <a:blip r:embed="rId26"/>
                  <a:stretch>
                    <a:fillRect t="-11667"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Seta: para Baixo 53">
              <a:extLst>
                <a:ext uri="{FF2B5EF4-FFF2-40B4-BE49-F238E27FC236}">
                  <a16:creationId xmlns:a16="http://schemas.microsoft.com/office/drawing/2014/main" id="{C5E04FCD-69C4-4071-8D06-A4BA965ED931}"/>
                </a:ext>
              </a:extLst>
            </p:cNvPr>
            <p:cNvSpPr/>
            <p:nvPr/>
          </p:nvSpPr>
          <p:spPr>
            <a:xfrm>
              <a:off x="2501375" y="3356250"/>
              <a:ext cx="181369" cy="304581"/>
            </a:xfrm>
            <a:prstGeom prst="down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388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8286" y="0"/>
            <a:ext cx="6319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 o tipo de choque 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6216116" y="420763"/>
            <a:ext cx="2826284" cy="955805"/>
            <a:chOff x="6216116" y="420763"/>
            <a:chExt cx="2826284" cy="955805"/>
          </a:xfrm>
        </p:grpSpPr>
        <p:cxnSp>
          <p:nvCxnSpPr>
            <p:cNvPr id="4" name="Conector reto 3"/>
            <p:cNvCxnSpPr/>
            <p:nvPr/>
          </p:nvCxnSpPr>
          <p:spPr>
            <a:xfrm flipV="1">
              <a:off x="6596854" y="553759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6596854" y="1088463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>
              <a:off x="7055568" y="879399"/>
              <a:ext cx="640632" cy="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9174" t="-33333" r="-2752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Agrupar 9"/>
            <p:cNvGrpSpPr/>
            <p:nvPr/>
          </p:nvGrpSpPr>
          <p:grpSpPr>
            <a:xfrm>
              <a:off x="6741174" y="740899"/>
              <a:ext cx="451674" cy="276999"/>
              <a:chOff x="6741174" y="716184"/>
              <a:chExt cx="451674" cy="276999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6741174" y="716184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>
              <a:off x="8161899" y="742645"/>
              <a:ext cx="451674" cy="246221"/>
              <a:chOff x="6724643" y="728592"/>
              <a:chExt cx="451674" cy="246221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724643" y="728592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|=0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9174" t="-33333" r="-5505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/>
          <p:cNvGrpSpPr/>
          <p:nvPr/>
        </p:nvGrpSpPr>
        <p:grpSpPr>
          <a:xfrm>
            <a:off x="6632250" y="1165272"/>
            <a:ext cx="2445546" cy="1231014"/>
            <a:chOff x="6632250" y="1165272"/>
            <a:chExt cx="2445546" cy="1231014"/>
          </a:xfrm>
        </p:grpSpPr>
        <p:cxnSp>
          <p:nvCxnSpPr>
            <p:cNvPr id="18" name="Conector reto 17"/>
            <p:cNvCxnSpPr/>
            <p:nvPr/>
          </p:nvCxnSpPr>
          <p:spPr>
            <a:xfrm flipV="1">
              <a:off x="6632250" y="1439918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6632250" y="1974622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ector de Seta Reta 20"/>
            <p:cNvCxnSpPr/>
            <p:nvPr/>
          </p:nvCxnSpPr>
          <p:spPr>
            <a:xfrm>
              <a:off x="7777459" y="1966006"/>
              <a:ext cx="742745" cy="430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Agrupar 21"/>
            <p:cNvGrpSpPr/>
            <p:nvPr/>
          </p:nvGrpSpPr>
          <p:grpSpPr>
            <a:xfrm>
              <a:off x="7612679" y="1854756"/>
              <a:ext cx="451674" cy="246221"/>
              <a:chOff x="6735509" y="728207"/>
              <a:chExt cx="451674" cy="246221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6735509" y="728207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p:grpSp>
          <p:nvGrpSpPr>
            <p:cNvPr id="23" name="Agrupar 22"/>
            <p:cNvGrpSpPr/>
            <p:nvPr/>
          </p:nvGrpSpPr>
          <p:grpSpPr>
            <a:xfrm>
              <a:off x="7629186" y="1531639"/>
              <a:ext cx="451674" cy="276999"/>
              <a:chOff x="6756544" y="710069"/>
              <a:chExt cx="451674" cy="276999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756544" y="710069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cxnSp>
          <p:nvCxnSpPr>
            <p:cNvPr id="24" name="Conector de Seta Reta 23"/>
            <p:cNvCxnSpPr/>
            <p:nvPr/>
          </p:nvCxnSpPr>
          <p:spPr>
            <a:xfrm flipH="1" flipV="1">
              <a:off x="7798773" y="1165272"/>
              <a:ext cx="4804" cy="447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o 24"/>
            <p:cNvSpPr/>
            <p:nvPr/>
          </p:nvSpPr>
          <p:spPr>
            <a:xfrm rot="4187586">
              <a:off x="7941666" y="1895945"/>
              <a:ext cx="298450" cy="299057"/>
            </a:xfrm>
            <a:prstGeom prst="arc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4242" r="-21212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7493850" y="2151660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3850" y="2151660"/>
                  <a:ext cx="661987" cy="215444"/>
                </a:xfrm>
                <a:prstGeom prst="rect">
                  <a:avLst/>
                </a:prstGeom>
                <a:blipFill>
                  <a:blip r:embed="rId8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746164" y="1328774"/>
                  <a:ext cx="41573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6164" y="1328774"/>
                  <a:ext cx="415735" cy="215444"/>
                </a:xfrm>
                <a:prstGeom prst="rect">
                  <a:avLst/>
                </a:prstGeom>
                <a:blipFill>
                  <a:blip r:embed="rId9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aixaDeTexto 32"/>
          <p:cNvSpPr txBox="1"/>
          <p:nvPr/>
        </p:nvSpPr>
        <p:spPr>
          <a:xfrm>
            <a:off x="6740613" y="1473785"/>
            <a:ext cx="8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488497" y="237400"/>
            <a:ext cx="11241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303C80EF-E8EB-4EF4-9F5E-4368B70D48E0}"/>
              </a:ext>
            </a:extLst>
          </p:cNvPr>
          <p:cNvGrpSpPr/>
          <p:nvPr/>
        </p:nvGrpSpPr>
        <p:grpSpPr>
          <a:xfrm>
            <a:off x="-27858" y="599507"/>
            <a:ext cx="3947420" cy="467629"/>
            <a:chOff x="-27858" y="599507"/>
            <a:chExt cx="3947420" cy="467629"/>
          </a:xfrm>
        </p:grpSpPr>
        <p:sp>
          <p:nvSpPr>
            <p:cNvPr id="40" name="CaixaDeTexto 39"/>
            <p:cNvSpPr txBox="1"/>
            <p:nvPr/>
          </p:nvSpPr>
          <p:spPr>
            <a:xfrm>
              <a:off x="-27858" y="670225"/>
              <a:ext cx="793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2697176" y="641539"/>
                  <a:ext cx="1222386" cy="4221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176" y="641539"/>
                  <a:ext cx="1222386" cy="422167"/>
                </a:xfrm>
                <a:prstGeom prst="rect">
                  <a:avLst/>
                </a:prstGeom>
                <a:blipFill>
                  <a:blip r:embed="rId10"/>
                  <a:stretch>
                    <a:fillRect l="-1493" b="-159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/>
                <p:cNvSpPr txBox="1"/>
                <p:nvPr/>
              </p:nvSpPr>
              <p:spPr>
                <a:xfrm>
                  <a:off x="935479" y="599507"/>
                  <a:ext cx="1098506" cy="4676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3" name="CaixaDe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79" y="599507"/>
                  <a:ext cx="1098506" cy="4676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EC8F8EC8-BFF5-4773-869F-84F1DCE3A279}"/>
              </a:ext>
            </a:extLst>
          </p:cNvPr>
          <p:cNvGrpSpPr/>
          <p:nvPr/>
        </p:nvGrpSpPr>
        <p:grpSpPr>
          <a:xfrm>
            <a:off x="-27858" y="1131721"/>
            <a:ext cx="3344744" cy="948888"/>
            <a:chOff x="-27858" y="1131721"/>
            <a:chExt cx="3344744" cy="948888"/>
          </a:xfrm>
        </p:grpSpPr>
        <p:sp>
          <p:nvSpPr>
            <p:cNvPr id="46" name="CaixaDeTexto 45"/>
            <p:cNvSpPr txBox="1"/>
            <p:nvPr/>
          </p:nvSpPr>
          <p:spPr>
            <a:xfrm>
              <a:off x="-27858" y="1200779"/>
              <a:ext cx="840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Depois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946510" y="1131721"/>
                  <a:ext cx="2047034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510" y="1131721"/>
                  <a:ext cx="2047034" cy="46262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ixaDeTexto 74"/>
                <p:cNvSpPr txBox="1"/>
                <p:nvPr/>
              </p:nvSpPr>
              <p:spPr>
                <a:xfrm>
                  <a:off x="392583" y="1617982"/>
                  <a:ext cx="2924303" cy="4626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5" name="CaixaDeTexto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83" y="1617982"/>
                  <a:ext cx="2924303" cy="46262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CaixaDeTexto 42"/>
          <p:cNvSpPr txBox="1"/>
          <p:nvPr/>
        </p:nvSpPr>
        <p:spPr>
          <a:xfrm>
            <a:off x="7401551" y="3403567"/>
            <a:ext cx="161737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choque é </a:t>
            </a:r>
            <a:b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inelástico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F1FA35F7-B49B-4EE8-B674-C874CA0AE478}"/>
              </a:ext>
            </a:extLst>
          </p:cNvPr>
          <p:cNvGrpSpPr/>
          <p:nvPr/>
        </p:nvGrpSpPr>
        <p:grpSpPr>
          <a:xfrm>
            <a:off x="59354" y="2124992"/>
            <a:ext cx="6840364" cy="553228"/>
            <a:chOff x="59354" y="2124992"/>
            <a:chExt cx="6840364" cy="553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59354" y="2186753"/>
                  <a:ext cx="2121286" cy="4676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4" y="2186753"/>
                  <a:ext cx="2121286" cy="4676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CaixaDeTexto 75"/>
                <p:cNvSpPr txBox="1"/>
                <p:nvPr/>
              </p:nvSpPr>
              <p:spPr>
                <a:xfrm>
                  <a:off x="2681384" y="2124992"/>
                  <a:ext cx="4218334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6" name="CaixaDeTexto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1384" y="2124992"/>
                  <a:ext cx="4218334" cy="553228"/>
                </a:xfrm>
                <a:prstGeom prst="rect">
                  <a:avLst/>
                </a:prstGeom>
                <a:blipFill>
                  <a:blip r:embed="rId15"/>
                  <a:stretch>
                    <a:fillRect b="-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31C4A293-C9E3-4DEA-9AA3-72E386AA586B}"/>
              </a:ext>
            </a:extLst>
          </p:cNvPr>
          <p:cNvGrpSpPr/>
          <p:nvPr/>
        </p:nvGrpSpPr>
        <p:grpSpPr>
          <a:xfrm>
            <a:off x="0" y="2739460"/>
            <a:ext cx="7546172" cy="727507"/>
            <a:chOff x="0" y="2739460"/>
            <a:chExt cx="7546172" cy="7275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0" y="2835217"/>
                  <a:ext cx="2053319" cy="4676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1,7 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835217"/>
                  <a:ext cx="2053319" cy="4676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ixaDeTexto 54"/>
                <p:cNvSpPr txBox="1"/>
                <p:nvPr/>
              </p:nvSpPr>
              <p:spPr>
                <a:xfrm>
                  <a:off x="2697176" y="2739460"/>
                  <a:ext cx="3444404" cy="727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𝑚𝑣</m:t>
                                        </m:r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𝑚𝑣</m:t>
                                        </m:r>
                                      </m:num>
                                      <m:den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=1,5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5" name="CaixaDeTexto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176" y="2739460"/>
                  <a:ext cx="3444404" cy="72750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6291405" y="2996573"/>
                  <a:ext cx="1254767" cy="28360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1405" y="2996573"/>
                  <a:ext cx="1254767" cy="283604"/>
                </a:xfrm>
                <a:prstGeom prst="rect">
                  <a:avLst/>
                </a:prstGeom>
                <a:blipFill>
                  <a:blip r:embed="rId18"/>
                  <a:stretch>
                    <a:fillRect t="-26087" r="-971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A06F0D3A-EFCC-41EE-8808-5D121C5B6CF2}"/>
              </a:ext>
            </a:extLst>
          </p:cNvPr>
          <p:cNvGrpSpPr/>
          <p:nvPr/>
        </p:nvGrpSpPr>
        <p:grpSpPr>
          <a:xfrm>
            <a:off x="59354" y="3514078"/>
            <a:ext cx="6702279" cy="553228"/>
            <a:chOff x="59354" y="3514078"/>
            <a:chExt cx="6702279" cy="553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/>
                <p:cNvSpPr txBox="1"/>
                <p:nvPr/>
              </p:nvSpPr>
              <p:spPr>
                <a:xfrm>
                  <a:off x="59354" y="3597356"/>
                  <a:ext cx="1507528" cy="4221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7" name="CaixaDeTex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4" y="3597356"/>
                  <a:ext cx="1507528" cy="422167"/>
                </a:xfrm>
                <a:prstGeom prst="rect">
                  <a:avLst/>
                </a:prstGeom>
                <a:blipFill>
                  <a:blip r:embed="rId19"/>
                  <a:stretch>
                    <a:fillRect l="-2429" r="-21053" b="-159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/>
                <p:cNvSpPr txBox="1"/>
                <p:nvPr/>
              </p:nvSpPr>
              <p:spPr>
                <a:xfrm>
                  <a:off x="2694622" y="3514078"/>
                  <a:ext cx="4067011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8" name="CaixaDeTexto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622" y="3514078"/>
                  <a:ext cx="4067011" cy="553228"/>
                </a:xfrm>
                <a:prstGeom prst="rect">
                  <a:avLst/>
                </a:prstGeom>
                <a:blipFill>
                  <a:blip r:embed="rId20"/>
                  <a:stretch>
                    <a:fillRect b="-109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97CAE01A-9A0C-41BC-AF49-CD15342D4716}"/>
              </a:ext>
            </a:extLst>
          </p:cNvPr>
          <p:cNvGrpSpPr/>
          <p:nvPr/>
        </p:nvGrpSpPr>
        <p:grpSpPr>
          <a:xfrm>
            <a:off x="34058" y="4127186"/>
            <a:ext cx="7545643" cy="727507"/>
            <a:chOff x="34058" y="4127186"/>
            <a:chExt cx="7545643" cy="7275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ixaDeTexto 58"/>
                <p:cNvSpPr txBox="1"/>
                <p:nvPr/>
              </p:nvSpPr>
              <p:spPr>
                <a:xfrm>
                  <a:off x="34058" y="4280535"/>
                  <a:ext cx="2046842" cy="4676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1,7 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9" name="CaixaDeTexto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8" y="4280535"/>
                  <a:ext cx="2046842" cy="4676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aixaDeTexto 59"/>
                <p:cNvSpPr txBox="1"/>
                <p:nvPr/>
              </p:nvSpPr>
              <p:spPr>
                <a:xfrm>
                  <a:off x="2681384" y="4127186"/>
                  <a:ext cx="3477490" cy="727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ad>
                          <m:radPr>
                            <m:deg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𝑚𝑣</m:t>
                                        </m:r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𝑚𝑣</m:t>
                                        </m:r>
                                      </m:num>
                                      <m:den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=1,5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0" name="CaixaDeTexto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1384" y="4127186"/>
                  <a:ext cx="3477490" cy="72750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CaixaDeTexto 64"/>
                <p:cNvSpPr txBox="1"/>
                <p:nvPr/>
              </p:nvSpPr>
              <p:spPr>
                <a:xfrm>
                  <a:off x="6315444" y="4357954"/>
                  <a:ext cx="1264257" cy="28360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5" name="CaixaDeTexto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444" y="4357954"/>
                  <a:ext cx="1264257" cy="283604"/>
                </a:xfrm>
                <a:prstGeom prst="rect">
                  <a:avLst/>
                </a:prstGeom>
                <a:blipFill>
                  <a:blip r:embed="rId23"/>
                  <a:stretch>
                    <a:fillRect t="-26087" r="-483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75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3261" y="986700"/>
            <a:ext cx="7217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Descrever a colisão no referencial do centro de massa</a:t>
            </a:r>
          </a:p>
          <a:p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Classificar as colisões usando propriedades no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Elástica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Parcialmente inelástica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Inelástica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Aplicar a casos específicos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1EC9ACB-6AAA-4E04-B7D4-D3AE9775F998}"/>
              </a:ext>
            </a:extLst>
          </p:cNvPr>
          <p:cNvSpPr txBox="1"/>
          <p:nvPr/>
        </p:nvSpPr>
        <p:spPr>
          <a:xfrm>
            <a:off x="2333065" y="53788"/>
            <a:ext cx="381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213965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4" y="17758"/>
            <a:ext cx="7543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Lista 3 ex. 20. </a:t>
            </a:r>
            <a:r>
              <a:rPr lang="pt-BR" sz="1400" dirty="0"/>
              <a:t>Achar elemento desconhecido a partir da velocidade resultante da colisão c/ próton</a:t>
            </a:r>
            <a:endParaRPr lang="pt-BR" sz="1400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41306" y="318946"/>
            <a:ext cx="748901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um acelerador, um feixe de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1,50×10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m/s 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prótons (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incide em um alvo de elemento desconhecido. O detector mostra que alguns prótons são rebatidos diretamente para trás depois de uma colisão com um núcleo desse elemento desconhecido. Esses prótons rebatidos para trás têm velocidade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1,20×10</a:t>
            </a:r>
            <a:r>
              <a:rPr lang="pt-BR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m/s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Ignore as velocidades </a:t>
            </a:r>
            <a:r>
              <a:rPr lang="pt-BR" sz="14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iniciais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 núcleos do alvo e suponha que as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colisões sejam elásticas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hangingPunct="0">
              <a:spcAft>
                <a:spcPts val="600"/>
              </a:spcAft>
            </a:pPr>
            <a:r>
              <a:rPr lang="pt-BR" sz="1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pt-BR" sz="1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massa do núcleo do elemento desconhecido; resposta em função de </a:t>
            </a:r>
            <a:r>
              <a:rPr lang="pt-BR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6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4A86D2E-8061-4041-987F-D51D1F7701E2}"/>
              </a:ext>
            </a:extLst>
          </p:cNvPr>
          <p:cNvGrpSpPr/>
          <p:nvPr/>
        </p:nvGrpSpPr>
        <p:grpSpPr>
          <a:xfrm>
            <a:off x="80449" y="2804892"/>
            <a:ext cx="8592714" cy="536365"/>
            <a:chOff x="80449" y="2804892"/>
            <a:chExt cx="8592714" cy="536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80449" y="2954165"/>
                  <a:ext cx="235391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49" y="2954165"/>
                  <a:ext cx="2353914" cy="246221"/>
                </a:xfrm>
                <a:prstGeom prst="rect">
                  <a:avLst/>
                </a:prstGeom>
                <a:blipFill>
                  <a:blip r:embed="rId2"/>
                  <a:stretch>
                    <a:fillRect r="-1036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2867151" y="2872737"/>
                  <a:ext cx="1354922" cy="4624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pt-BR" sz="1600" dirty="0"/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151" y="2872737"/>
                  <a:ext cx="1354922" cy="462434"/>
                </a:xfrm>
                <a:prstGeom prst="rect">
                  <a:avLst/>
                </a:prstGeom>
                <a:blipFill>
                  <a:blip r:embed="rId3"/>
                  <a:stretch>
                    <a:fillRect l="-2691" b="-92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4803992" y="2804892"/>
                  <a:ext cx="2717090" cy="5363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(1,5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1,2))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pt-BR" sz="1600" dirty="0"/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m:rPr>
                                <m:nor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pt-BR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992" y="2804892"/>
                  <a:ext cx="2717090" cy="5363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881984" y="2923387"/>
                  <a:ext cx="791179" cy="24622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=9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1984" y="2923387"/>
                  <a:ext cx="791179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5385" r="-1538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tângulo 15"/>
          <p:cNvSpPr/>
          <p:nvPr/>
        </p:nvSpPr>
        <p:spPr>
          <a:xfrm>
            <a:off x="0" y="3520538"/>
            <a:ext cx="10659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 a velocidade do núcleo do elemento desconhecido imediatamente após a colisão ?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A5ABAC13-BEFC-4156-8E69-2016A1D299BF}"/>
              </a:ext>
            </a:extLst>
          </p:cNvPr>
          <p:cNvGrpSpPr/>
          <p:nvPr/>
        </p:nvGrpSpPr>
        <p:grpSpPr>
          <a:xfrm>
            <a:off x="3644235" y="4021510"/>
            <a:ext cx="4548537" cy="553228"/>
            <a:chOff x="3644235" y="4021510"/>
            <a:chExt cx="4548537" cy="553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3644235" y="4021510"/>
                  <a:ext cx="2411493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1,5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pt-B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4235" y="4021510"/>
                  <a:ext cx="2411493" cy="553228"/>
                </a:xfrm>
                <a:prstGeom prst="rect">
                  <a:avLst/>
                </a:prstGeom>
                <a:blipFill>
                  <a:blip r:embed="rId6"/>
                  <a:stretch>
                    <a:fillRect b="-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6241148" y="4097684"/>
                  <a:ext cx="1951624" cy="246221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|=0,3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1148" y="4097684"/>
                  <a:ext cx="1951624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3125" r="-313" b="-317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B3B17FE-641A-4BC1-8F1C-7AA1C891142A}"/>
              </a:ext>
            </a:extLst>
          </p:cNvPr>
          <p:cNvGrpSpPr/>
          <p:nvPr/>
        </p:nvGrpSpPr>
        <p:grpSpPr>
          <a:xfrm>
            <a:off x="146585" y="1958739"/>
            <a:ext cx="5025826" cy="835350"/>
            <a:chOff x="146585" y="1958739"/>
            <a:chExt cx="5025826" cy="8353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1857273" y="2091913"/>
                  <a:ext cx="3315138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7273" y="2091913"/>
                  <a:ext cx="3315138" cy="5532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Seta: para a Direita 4">
              <a:extLst>
                <a:ext uri="{FF2B5EF4-FFF2-40B4-BE49-F238E27FC236}">
                  <a16:creationId xmlns:a16="http://schemas.microsoft.com/office/drawing/2014/main" id="{89790C36-7EEA-448D-BD79-1D80F896A15C}"/>
                </a:ext>
              </a:extLst>
            </p:cNvPr>
            <p:cNvSpPr/>
            <p:nvPr/>
          </p:nvSpPr>
          <p:spPr>
            <a:xfrm>
              <a:off x="146585" y="1958739"/>
              <a:ext cx="1710688" cy="835350"/>
            </a:xfrm>
            <a:prstGeom prst="rightArrow">
              <a:avLst>
                <a:gd name="adj1" fmla="val 60856"/>
                <a:gd name="adj2" fmla="val 50000"/>
              </a:avLst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 Tarefa para o Lar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260085D9-3837-4A81-92ED-2E822321AE9E}"/>
              </a:ext>
            </a:extLst>
          </p:cNvPr>
          <p:cNvGrpSpPr/>
          <p:nvPr/>
        </p:nvGrpSpPr>
        <p:grpSpPr>
          <a:xfrm>
            <a:off x="7447705" y="567032"/>
            <a:ext cx="1615470" cy="608152"/>
            <a:chOff x="7447705" y="567032"/>
            <a:chExt cx="1615470" cy="608152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8CCC8655-A2D0-48A7-AEC2-5BA7FF92AEB8}"/>
                </a:ext>
              </a:extLst>
            </p:cNvPr>
            <p:cNvSpPr/>
            <p:nvPr/>
          </p:nvSpPr>
          <p:spPr>
            <a:xfrm>
              <a:off x="7447705" y="684692"/>
              <a:ext cx="422826" cy="404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74E26F29-2CCE-4ED7-B98B-6D01252B0DB6}"/>
                </a:ext>
              </a:extLst>
            </p:cNvPr>
            <p:cNvCxnSpPr>
              <a:stCxn id="8" idx="6"/>
            </p:cNvCxnSpPr>
            <p:nvPr/>
          </p:nvCxnSpPr>
          <p:spPr>
            <a:xfrm>
              <a:off x="7870531" y="887184"/>
              <a:ext cx="5260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A7A2F204-AAF2-4030-9F81-B465581D4829}"/>
                </a:ext>
              </a:extLst>
            </p:cNvPr>
            <p:cNvSpPr/>
            <p:nvPr/>
          </p:nvSpPr>
          <p:spPr>
            <a:xfrm>
              <a:off x="8487175" y="599184"/>
              <a:ext cx="576000" cy="57600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7C3C8824-DD3A-46C9-AD20-6B6974E3D835}"/>
                    </a:ext>
                  </a:extLst>
                </p:cNvPr>
                <p:cNvSpPr txBox="1"/>
                <p:nvPr/>
              </p:nvSpPr>
              <p:spPr>
                <a:xfrm>
                  <a:off x="7966804" y="567032"/>
                  <a:ext cx="2777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7C3C8824-DD3A-46C9-AD20-6B6974E3D8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6804" y="567032"/>
                  <a:ext cx="277704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2222" t="-46667" r="-68889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6B40ED01-E51A-49AA-A176-41119CF08646}"/>
              </a:ext>
            </a:extLst>
          </p:cNvPr>
          <p:cNvGrpSpPr/>
          <p:nvPr/>
        </p:nvGrpSpPr>
        <p:grpSpPr>
          <a:xfrm>
            <a:off x="6895814" y="1246589"/>
            <a:ext cx="2248186" cy="695296"/>
            <a:chOff x="6895814" y="1246589"/>
            <a:chExt cx="2248186" cy="695296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B8A896B9-8F46-4C03-8B71-1FDFDF5A2A42}"/>
                </a:ext>
              </a:extLst>
            </p:cNvPr>
            <p:cNvSpPr/>
            <p:nvPr/>
          </p:nvSpPr>
          <p:spPr>
            <a:xfrm>
              <a:off x="7377340" y="1374683"/>
              <a:ext cx="422826" cy="404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1D61BC33-610F-45F3-9085-118012167A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5814" y="1577175"/>
              <a:ext cx="504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8B2BBBD-D2E3-4A57-A054-B51F77EF4B75}"/>
                </a:ext>
              </a:extLst>
            </p:cNvPr>
            <p:cNvSpPr/>
            <p:nvPr/>
          </p:nvSpPr>
          <p:spPr>
            <a:xfrm>
              <a:off x="8281692" y="1246589"/>
              <a:ext cx="576000" cy="57600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</a:t>
              </a:r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321DCDDF-D9B7-4399-837D-6B2D462F1E03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 flipV="1">
              <a:off x="8857692" y="1534588"/>
              <a:ext cx="286308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888D88E6-DAF1-4060-92F1-473830380B36}"/>
                    </a:ext>
                  </a:extLst>
                </p:cNvPr>
                <p:cNvSpPr txBox="1"/>
                <p:nvPr/>
              </p:nvSpPr>
              <p:spPr>
                <a:xfrm>
                  <a:off x="7053281" y="1295376"/>
                  <a:ext cx="2879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>
                  <a:extLst>
                    <a:ext uri="{FF2B5EF4-FFF2-40B4-BE49-F238E27FC236}">
                      <a16:creationId xmlns:a16="http://schemas.microsoft.com/office/drawing/2014/main" id="{888D88E6-DAF1-4060-92F1-473830380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3281" y="1295376"/>
                  <a:ext cx="28796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2766" r="-8511" b="-173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AB957935-DAE0-44AF-80F8-C80BF8CE787F}"/>
                    </a:ext>
                  </a:extLst>
                </p:cNvPr>
                <p:cNvSpPr txBox="1"/>
                <p:nvPr/>
              </p:nvSpPr>
              <p:spPr>
                <a:xfrm>
                  <a:off x="8866296" y="1664886"/>
                  <a:ext cx="27770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AB957935-DAE0-44AF-80F8-C80BF8CE7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6296" y="1664886"/>
                  <a:ext cx="27770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217" r="-10870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B4AC5D68-C6A5-4B72-9103-106DE6CD011E}"/>
              </a:ext>
            </a:extLst>
          </p:cNvPr>
          <p:cNvGrpSpPr/>
          <p:nvPr/>
        </p:nvGrpSpPr>
        <p:grpSpPr>
          <a:xfrm>
            <a:off x="5499968" y="2257565"/>
            <a:ext cx="3520692" cy="259902"/>
            <a:chOff x="5499968" y="2257565"/>
            <a:chExt cx="3520692" cy="259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6411291" y="2257565"/>
                  <a:ext cx="260936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291" y="2257565"/>
                  <a:ext cx="2609369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701" b="-317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08B2D902-FF0D-47F3-862C-04F86F5DC5BC}"/>
                    </a:ext>
                  </a:extLst>
                </p:cNvPr>
                <p:cNvSpPr txBox="1"/>
                <p:nvPr/>
              </p:nvSpPr>
              <p:spPr>
                <a:xfrm>
                  <a:off x="5499968" y="2271246"/>
                  <a:ext cx="86203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08B2D902-FF0D-47F3-862C-04F86F5DC5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968" y="2271246"/>
                  <a:ext cx="862031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2817" r="-2817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0D9273A2-6966-4BD2-A03C-C78FB45CC521}"/>
              </a:ext>
            </a:extLst>
          </p:cNvPr>
          <p:cNvGrpSpPr/>
          <p:nvPr/>
        </p:nvGrpSpPr>
        <p:grpSpPr>
          <a:xfrm>
            <a:off x="85675" y="2639715"/>
            <a:ext cx="3371179" cy="1937663"/>
            <a:chOff x="85675" y="2639715"/>
            <a:chExt cx="3371179" cy="1937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85675" y="4024150"/>
                  <a:ext cx="3371179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75" y="4024150"/>
                  <a:ext cx="3371179" cy="55322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3943680D-8525-405C-A105-0D7688A167BC}"/>
                </a:ext>
              </a:extLst>
            </p:cNvPr>
            <p:cNvCxnSpPr/>
            <p:nvPr/>
          </p:nvCxnSpPr>
          <p:spPr>
            <a:xfrm flipH="1">
              <a:off x="495014" y="2639715"/>
              <a:ext cx="75627" cy="1539529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14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48662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Avisos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21234" y="644252"/>
            <a:ext cx="7768910" cy="40934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Leitura das seções 7.1 a 7.5 do HRK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Terminar os exercícios da lista 3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Analisar os dados do experimento online (Colisões 2D) e entregar o relatório até dia 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Leitura do texto de matemática (CMB) Vetores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questionário 5 será sobre esse texto e abre sábado.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Questionário 4 fecha amanhã.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Participar das monitorias presenciais e online – links no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32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6832" y="1035911"/>
            <a:ext cx="7900827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</a:p>
          <a:p>
            <a:pPr algn="ctr"/>
            <a:endParaRPr lang="pt-BR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Ler </a:t>
            </a:r>
            <a:r>
              <a:rPr lang="pt-BR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capítulo 7 </a:t>
            </a:r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 HRK</a:t>
            </a:r>
          </a:p>
        </p:txBody>
      </p:sp>
    </p:spTree>
    <p:extLst>
      <p:ext uri="{BB962C8B-B14F-4D97-AF65-F5344CB8AC3E}">
        <p14:creationId xmlns:p14="http://schemas.microsoft.com/office/powerpoint/2010/main" val="1816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131" y="37596"/>
            <a:ext cx="585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Centro de </a:t>
            </a:r>
            <a:r>
              <a:rPr lang="pt-BR" sz="2000" dirty="0">
                <a:solidFill>
                  <a:srgbClr val="0070C0"/>
                </a:solidFill>
              </a:rPr>
              <a:t>Massa</a:t>
            </a:r>
            <a:r>
              <a:rPr lang="pt-BR" dirty="0">
                <a:solidFill>
                  <a:srgbClr val="0070C0"/>
                </a:solidFill>
              </a:rPr>
              <a:t> e velocidade relativa ao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39486" y="462134"/>
                <a:ext cx="2515037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462134"/>
                <a:ext cx="2515037" cy="4875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577584" y="462134"/>
                <a:ext cx="2515037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584" y="462134"/>
                <a:ext cx="2515037" cy="487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/>
          <p:cNvGrpSpPr/>
          <p:nvPr/>
        </p:nvGrpSpPr>
        <p:grpSpPr>
          <a:xfrm>
            <a:off x="643567" y="1307761"/>
            <a:ext cx="1508195" cy="276999"/>
            <a:chOff x="3670143" y="2562819"/>
            <a:chExt cx="1508195" cy="276999"/>
          </a:xfrm>
        </p:grpSpPr>
        <p:sp>
          <p:nvSpPr>
            <p:cNvPr id="12" name="Elipse 11"/>
            <p:cNvSpPr/>
            <p:nvPr/>
          </p:nvSpPr>
          <p:spPr>
            <a:xfrm>
              <a:off x="3719839" y="2625119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4900648" y="2625119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670143" y="2562819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860286" y="2562819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645418" y="2214337"/>
            <a:ext cx="318052" cy="276999"/>
            <a:chOff x="465767" y="2807486"/>
            <a:chExt cx="318052" cy="276999"/>
          </a:xfrm>
        </p:grpSpPr>
        <p:sp>
          <p:nvSpPr>
            <p:cNvPr id="19" name="Elipse 18"/>
            <p:cNvSpPr/>
            <p:nvPr/>
          </p:nvSpPr>
          <p:spPr>
            <a:xfrm>
              <a:off x="515463" y="2869786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65767" y="2807486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5496115" y="2191929"/>
            <a:ext cx="318052" cy="276999"/>
            <a:chOff x="1655910" y="2807486"/>
            <a:chExt cx="318052" cy="276999"/>
          </a:xfrm>
        </p:grpSpPr>
        <p:sp>
          <p:nvSpPr>
            <p:cNvPr id="20" name="Elipse 19"/>
            <p:cNvSpPr/>
            <p:nvPr/>
          </p:nvSpPr>
          <p:spPr>
            <a:xfrm>
              <a:off x="1696272" y="2869786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655910" y="2807486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643567" y="3144036"/>
            <a:ext cx="318052" cy="276999"/>
            <a:chOff x="465767" y="3422470"/>
            <a:chExt cx="318052" cy="276999"/>
          </a:xfrm>
        </p:grpSpPr>
        <p:sp>
          <p:nvSpPr>
            <p:cNvPr id="29" name="Elipse 28"/>
            <p:cNvSpPr/>
            <p:nvPr/>
          </p:nvSpPr>
          <p:spPr>
            <a:xfrm>
              <a:off x="515463" y="3484770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65767" y="3422470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3078034" y="3144035"/>
            <a:ext cx="318052" cy="276999"/>
            <a:chOff x="1655910" y="3422470"/>
            <a:chExt cx="318052" cy="276999"/>
          </a:xfrm>
        </p:grpSpPr>
        <p:sp>
          <p:nvSpPr>
            <p:cNvPr id="30" name="Elipse 29"/>
            <p:cNvSpPr/>
            <p:nvPr/>
          </p:nvSpPr>
          <p:spPr>
            <a:xfrm>
              <a:off x="1696272" y="3484770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655910" y="3422470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948565" y="1143561"/>
                <a:ext cx="8713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565" y="1143561"/>
                <a:ext cx="871392" cy="246221"/>
              </a:xfrm>
              <a:prstGeom prst="rect">
                <a:avLst/>
              </a:prstGeom>
              <a:blipFill>
                <a:blip r:embed="rId4"/>
                <a:stretch>
                  <a:fillRect l="-2797" r="-69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7045533" y="1143561"/>
                <a:ext cx="8761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533" y="1143561"/>
                <a:ext cx="876137" cy="246221"/>
              </a:xfrm>
              <a:prstGeom prst="rect">
                <a:avLst/>
              </a:prstGeom>
              <a:blipFill>
                <a:blip r:embed="rId5"/>
                <a:stretch>
                  <a:fillRect l="-2797" r="-139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974022" y="1413982"/>
                <a:ext cx="1119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22" y="1413982"/>
                <a:ext cx="1119409" cy="246221"/>
              </a:xfrm>
              <a:prstGeom prst="rect">
                <a:avLst/>
              </a:prstGeom>
              <a:blipFill>
                <a:blip r:embed="rId6"/>
                <a:stretch>
                  <a:fillRect l="-3261" r="-54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7282122" y="1413982"/>
                <a:ext cx="11241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22" y="1413982"/>
                <a:ext cx="1124154" cy="246221"/>
              </a:xfrm>
              <a:prstGeom prst="rect">
                <a:avLst/>
              </a:prstGeom>
              <a:blipFill>
                <a:blip r:embed="rId7"/>
                <a:stretch>
                  <a:fillRect l="-3261" r="-54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5915153" y="1938048"/>
                <a:ext cx="1273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53" y="1938048"/>
                <a:ext cx="1273554" cy="246221"/>
              </a:xfrm>
              <a:prstGeom prst="rect">
                <a:avLst/>
              </a:prstGeom>
              <a:blipFill>
                <a:blip r:embed="rId8"/>
                <a:stretch>
                  <a:fillRect l="-957" r="-478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935865" y="2222138"/>
                <a:ext cx="1676421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65" y="2222138"/>
                <a:ext cx="1676421" cy="5028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3837488" y="3498019"/>
                <a:ext cx="94000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88" y="3498019"/>
                <a:ext cx="940001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8246174" y="2190911"/>
                <a:ext cx="617798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174" y="2190911"/>
                <a:ext cx="617798" cy="565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33192" y="3676206"/>
                <a:ext cx="1273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2" y="3676206"/>
                <a:ext cx="1273554" cy="246221"/>
              </a:xfrm>
              <a:prstGeom prst="rect">
                <a:avLst/>
              </a:prstGeom>
              <a:blipFill>
                <a:blip r:embed="rId12"/>
                <a:stretch>
                  <a:fillRect l="-957" r="-478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566414" y="2838489"/>
                <a:ext cx="9625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14" y="2838489"/>
                <a:ext cx="962571" cy="246221"/>
              </a:xfrm>
              <a:prstGeom prst="rect">
                <a:avLst/>
              </a:prstGeom>
              <a:blipFill>
                <a:blip r:embed="rId13"/>
                <a:stretch>
                  <a:fillRect l="-6329" t="-37500" r="-24684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076276" y="3547869"/>
                <a:ext cx="1790234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276" y="3547869"/>
                <a:ext cx="1790234" cy="5028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7594515" y="2190911"/>
                <a:ext cx="811761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515" y="2190911"/>
                <a:ext cx="811761" cy="5653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4596476" y="3492950"/>
                <a:ext cx="74603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76" y="3492950"/>
                <a:ext cx="746038" cy="6109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5549876" y="3676206"/>
                <a:ext cx="1103251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76" y="3676206"/>
                <a:ext cx="1103251" cy="246221"/>
              </a:xfrm>
              <a:prstGeom prst="rect">
                <a:avLst/>
              </a:prstGeom>
              <a:blipFill>
                <a:blip r:embed="rId17"/>
                <a:stretch>
                  <a:fillRect l="-1657" r="-1105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440621" y="1914930"/>
                <a:ext cx="907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|=|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621" y="1914930"/>
                <a:ext cx="907300" cy="246221"/>
              </a:xfrm>
              <a:prstGeom prst="rect">
                <a:avLst/>
              </a:prstGeom>
              <a:blipFill>
                <a:blip r:embed="rId18"/>
                <a:stretch>
                  <a:fillRect l="-6711" t="-36585" r="-26174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3865886" y="2852389"/>
                <a:ext cx="796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886" y="2852389"/>
                <a:ext cx="796500" cy="246221"/>
              </a:xfrm>
              <a:prstGeom prst="rect">
                <a:avLst/>
              </a:prstGeom>
              <a:blipFill>
                <a:blip r:embed="rId19"/>
                <a:stretch>
                  <a:fillRect l="-7634" t="-37500" r="-29771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533192" y="4152153"/>
                <a:ext cx="1408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2" y="4152153"/>
                <a:ext cx="1408206" cy="246221"/>
              </a:xfrm>
              <a:prstGeom prst="rect">
                <a:avLst/>
              </a:prstGeom>
              <a:blipFill>
                <a:blip r:embed="rId20"/>
                <a:stretch>
                  <a:fillRect l="-259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3969701" y="4152153"/>
                <a:ext cx="10182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01" y="4152153"/>
                <a:ext cx="1018292" cy="246221"/>
              </a:xfrm>
              <a:prstGeom prst="rect">
                <a:avLst/>
              </a:prstGeom>
              <a:blipFill>
                <a:blip r:embed="rId21"/>
                <a:stretch>
                  <a:fillRect l="-4192" r="-1198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2196119" y="4152153"/>
                <a:ext cx="1495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−1,5 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119" y="4152153"/>
                <a:ext cx="1495409" cy="246221"/>
              </a:xfrm>
              <a:prstGeom prst="rect">
                <a:avLst/>
              </a:prstGeom>
              <a:blipFill>
                <a:blip r:embed="rId22"/>
                <a:stretch>
                  <a:fillRect l="-2439" r="-40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533192" y="4549879"/>
                <a:ext cx="12991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2" y="4549879"/>
                <a:ext cx="1299138" cy="246221"/>
              </a:xfrm>
              <a:prstGeom prst="rect">
                <a:avLst/>
              </a:prstGeom>
              <a:blipFill>
                <a:blip r:embed="rId23"/>
                <a:stretch>
                  <a:fillRect l="-2804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3969701" y="4549879"/>
                <a:ext cx="11769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01" y="4549879"/>
                <a:ext cx="1176924" cy="246221"/>
              </a:xfrm>
              <a:prstGeom prst="rect">
                <a:avLst/>
              </a:prstGeom>
              <a:blipFill>
                <a:blip r:embed="rId24"/>
                <a:stretch>
                  <a:fillRect l="-3109" r="-1036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2207805" y="4549879"/>
                <a:ext cx="13367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−1,5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05" y="4549879"/>
                <a:ext cx="1336713" cy="246221"/>
              </a:xfrm>
              <a:prstGeom prst="rect">
                <a:avLst/>
              </a:prstGeom>
              <a:blipFill>
                <a:blip r:embed="rId25"/>
                <a:stretch>
                  <a:fillRect l="-2740" r="-2283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61"/>
          <p:cNvSpPr txBox="1"/>
          <p:nvPr/>
        </p:nvSpPr>
        <p:spPr>
          <a:xfrm>
            <a:off x="-31293" y="1286595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1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-48126" y="2164281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2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-37643" y="3137686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25D9E018-E062-48C4-B9D4-4FC3E280D3C9}"/>
                  </a:ext>
                </a:extLst>
              </p:cNvPr>
              <p:cNvSpPr/>
              <p:nvPr/>
            </p:nvSpPr>
            <p:spPr>
              <a:xfrm>
                <a:off x="7093431" y="4023575"/>
                <a:ext cx="1878225" cy="717405"/>
              </a:xfrm>
              <a:prstGeom prst="wedgeRectCallout">
                <a:avLst>
                  <a:gd name="adj1" fmla="val -11167"/>
                  <a:gd name="adj2" fmla="val -253936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massas iguais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25D9E018-E062-48C4-B9D4-4FC3E280D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31" y="4023575"/>
                <a:ext cx="1878225" cy="717405"/>
              </a:xfrm>
              <a:prstGeom prst="wedgeRectCallout">
                <a:avLst>
                  <a:gd name="adj1" fmla="val -11167"/>
                  <a:gd name="adj2" fmla="val -253936"/>
                </a:avLst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66FBB7A2-9657-48E2-B93B-2EA3BFF5A3D1}"/>
              </a:ext>
            </a:extLst>
          </p:cNvPr>
          <p:cNvSpPr/>
          <p:nvPr/>
        </p:nvSpPr>
        <p:spPr>
          <a:xfrm rot="17049225">
            <a:off x="5420466" y="2506339"/>
            <a:ext cx="458981" cy="3088848"/>
          </a:xfrm>
          <a:prstGeom prst="rtTriangle">
            <a:avLst/>
          </a:prstGeom>
          <a:solidFill>
            <a:srgbClr val="0070C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72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3951E-6 L 0.40052 -2.83951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2.59259E-6 L 0.50851 -0.0058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9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34568E-6 L 0.50677 -0.0033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34568E-6 L 0.26337 -0.0046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5" grpId="0"/>
      <p:bldP spid="41" grpId="0"/>
      <p:bldP spid="42" grpId="0"/>
      <p:bldP spid="43" grpId="0"/>
      <p:bldP spid="44" grpId="0"/>
      <p:bldP spid="46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980"/>
            <a:ext cx="894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Colisão elástica em </a:t>
            </a:r>
            <a:r>
              <a:rPr lang="pt-BR" b="1" dirty="0">
                <a:solidFill>
                  <a:srgbClr val="0070C0"/>
                </a:solidFill>
              </a:rPr>
              <a:t>1 dimensão: velocidades finais em função das iniciais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0608" y="387159"/>
            <a:ext cx="8070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referencial do CM, a velocidade de cada corpo varia em sentido, mas não em intensidade.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3585908" y="1346621"/>
            <a:ext cx="258233" cy="276999"/>
            <a:chOff x="2629978" y="1738346"/>
            <a:chExt cx="258233" cy="276999"/>
          </a:xfrm>
        </p:grpSpPr>
        <p:sp>
          <p:nvSpPr>
            <p:cNvPr id="8" name="Elipse 7"/>
            <p:cNvSpPr/>
            <p:nvPr/>
          </p:nvSpPr>
          <p:spPr>
            <a:xfrm>
              <a:off x="2629978" y="1759692"/>
              <a:ext cx="258233" cy="2286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2673683" y="1738346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pt-B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3683" y="1738346"/>
                  <a:ext cx="2019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4242" r="-2727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Agrupar 12"/>
          <p:cNvGrpSpPr/>
          <p:nvPr/>
        </p:nvGrpSpPr>
        <p:grpSpPr>
          <a:xfrm>
            <a:off x="5106963" y="1346621"/>
            <a:ext cx="258233" cy="276999"/>
            <a:chOff x="6007754" y="1721981"/>
            <a:chExt cx="258233" cy="276999"/>
          </a:xfrm>
        </p:grpSpPr>
        <p:sp>
          <p:nvSpPr>
            <p:cNvPr id="9" name="Elipse 8"/>
            <p:cNvSpPr/>
            <p:nvPr/>
          </p:nvSpPr>
          <p:spPr>
            <a:xfrm>
              <a:off x="6007754" y="1759692"/>
              <a:ext cx="258233" cy="2286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6029923" y="1721981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pt-B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923" y="1721981"/>
                  <a:ext cx="20197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4242" r="-2727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871207" y="2046594"/>
                <a:ext cx="60742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é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𝑣𝑒𝑙𝑜𝑐𝑖𝑑𝑎𝑑𝑒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𝑐𝑒𝑛𝑡𝑟𝑜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𝑚𝑎𝑠𝑠𝑎</m:t>
                    </m:r>
                  </m:oMath>
                </a14:m>
                <a:r>
                  <a:rPr lang="pt-BR" sz="16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𝑟𝑒𝑓𝑒𝑟𝑒𝑛𝑐𝑖𝑎𝑙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𝑙𝑎𝑏𝑜𝑟𝑎𝑡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𝑟𝑖𝑜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207" y="2046594"/>
                <a:ext cx="6074225" cy="246221"/>
              </a:xfrm>
              <a:prstGeom prst="rect">
                <a:avLst/>
              </a:prstGeom>
              <a:blipFill>
                <a:blip r:embed="rId5"/>
                <a:stretch>
                  <a:fillRect l="-1305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FC6812CC-ED53-4B2F-B236-2E236C423139}"/>
                  </a:ext>
                </a:extLst>
              </p:cNvPr>
              <p:cNvSpPr txBox="1"/>
              <p:nvPr/>
            </p:nvSpPr>
            <p:spPr>
              <a:xfrm>
                <a:off x="534059" y="1976991"/>
                <a:ext cx="2063001" cy="487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FC6812CC-ED53-4B2F-B236-2E236C423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9" y="1976991"/>
                <a:ext cx="2063001" cy="4875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Agrupar 48">
            <a:extLst>
              <a:ext uri="{FF2B5EF4-FFF2-40B4-BE49-F238E27FC236}">
                <a16:creationId xmlns:a16="http://schemas.microsoft.com/office/drawing/2014/main" id="{564CDF67-0AFC-4532-8C0D-F60EC9ED242D}"/>
              </a:ext>
            </a:extLst>
          </p:cNvPr>
          <p:cNvGrpSpPr/>
          <p:nvPr/>
        </p:nvGrpSpPr>
        <p:grpSpPr>
          <a:xfrm>
            <a:off x="1110060" y="1161892"/>
            <a:ext cx="4025212" cy="459906"/>
            <a:chOff x="1110060" y="1161892"/>
            <a:chExt cx="4025212" cy="459906"/>
          </a:xfrm>
        </p:grpSpPr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AC4DA296-406D-4FC7-92E2-5724136A216A}"/>
                </a:ext>
              </a:extLst>
            </p:cNvPr>
            <p:cNvCxnSpPr/>
            <p:nvPr/>
          </p:nvCxnSpPr>
          <p:spPr>
            <a:xfrm>
              <a:off x="3848134" y="1485680"/>
              <a:ext cx="5400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121A39F0-AA65-47FF-B3A5-5DF913176408}"/>
                    </a:ext>
                  </a:extLst>
                </p:cNvPr>
                <p:cNvSpPr txBox="1"/>
                <p:nvPr/>
              </p:nvSpPr>
              <p:spPr>
                <a:xfrm>
                  <a:off x="3980689" y="1161892"/>
                  <a:ext cx="2777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121A39F0-AA65-47FF-B3A5-5DF913176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689" y="1161892"/>
                  <a:ext cx="27770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565" t="-48889" r="-65217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EBABF4A5-8C6B-4045-AF82-8EBE541FF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5272" y="1499358"/>
              <a:ext cx="5400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910F5F84-47A5-4B5D-958B-012AFD493B0D}"/>
                    </a:ext>
                  </a:extLst>
                </p:cNvPr>
                <p:cNvSpPr txBox="1"/>
                <p:nvPr/>
              </p:nvSpPr>
              <p:spPr>
                <a:xfrm>
                  <a:off x="4770008" y="1202466"/>
                  <a:ext cx="2830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910F5F84-47A5-4B5D-958B-012AFD493B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008" y="1202466"/>
                  <a:ext cx="28302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9149" t="-45652" r="-65957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A9E472F-11F5-4828-A696-2EEBF5D0C750}"/>
                </a:ext>
              </a:extLst>
            </p:cNvPr>
            <p:cNvSpPr txBox="1"/>
            <p:nvPr/>
          </p:nvSpPr>
          <p:spPr>
            <a:xfrm>
              <a:off x="1110060" y="1252466"/>
              <a:ext cx="1166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antes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B93DFA34-1D7C-4C6F-9F8C-02C829FF94D0}"/>
              </a:ext>
            </a:extLst>
          </p:cNvPr>
          <p:cNvGrpSpPr/>
          <p:nvPr/>
        </p:nvGrpSpPr>
        <p:grpSpPr>
          <a:xfrm>
            <a:off x="87218" y="1160133"/>
            <a:ext cx="5824702" cy="463929"/>
            <a:chOff x="70608" y="1388136"/>
            <a:chExt cx="5824702" cy="463929"/>
          </a:xfrm>
        </p:grpSpPr>
        <p:cxnSp>
          <p:nvCxnSpPr>
            <p:cNvPr id="43" name="Conector de Seta Reta 42">
              <a:extLst>
                <a:ext uri="{FF2B5EF4-FFF2-40B4-BE49-F238E27FC236}">
                  <a16:creationId xmlns:a16="http://schemas.microsoft.com/office/drawing/2014/main" id="{A09BE1F8-FD63-49A9-8754-51271BF2BD5C}"/>
                </a:ext>
              </a:extLst>
            </p:cNvPr>
            <p:cNvCxnSpPr/>
            <p:nvPr/>
          </p:nvCxnSpPr>
          <p:spPr>
            <a:xfrm>
              <a:off x="5355310" y="1723611"/>
              <a:ext cx="5400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247227FE-817E-4970-8991-7234FF2E62DE}"/>
                    </a:ext>
                  </a:extLst>
                </p:cNvPr>
                <p:cNvSpPr txBox="1"/>
                <p:nvPr/>
              </p:nvSpPr>
              <p:spPr>
                <a:xfrm>
                  <a:off x="3202613" y="1389895"/>
                  <a:ext cx="2879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247227FE-817E-4970-8991-7234FF2E6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613" y="1389895"/>
                  <a:ext cx="28796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766" r="-8511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41E82E80-AF5F-4713-9549-271173403A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9298" y="1703439"/>
              <a:ext cx="5400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B4DAC48F-D2ED-454E-BD5A-BFC104949C0D}"/>
                    </a:ext>
                  </a:extLst>
                </p:cNvPr>
                <p:cNvSpPr txBox="1"/>
                <p:nvPr/>
              </p:nvSpPr>
              <p:spPr>
                <a:xfrm>
                  <a:off x="5471943" y="1388136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B4DAC48F-D2ED-454E-BD5A-BFC104949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943" y="1388136"/>
                  <a:ext cx="29328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2500" r="-8333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2EA45B1C-D4AD-4CD3-A145-FB4DB065B5AD}"/>
                </a:ext>
              </a:extLst>
            </p:cNvPr>
            <p:cNvSpPr txBox="1"/>
            <p:nvPr/>
          </p:nvSpPr>
          <p:spPr>
            <a:xfrm>
              <a:off x="70608" y="1482733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depois</a:t>
              </a:r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22A72434-07FB-4F87-97B5-B8BD13989DC9}"/>
              </a:ext>
            </a:extLst>
          </p:cNvPr>
          <p:cNvGrpSpPr/>
          <p:nvPr/>
        </p:nvGrpSpPr>
        <p:grpSpPr>
          <a:xfrm>
            <a:off x="947691" y="3523320"/>
            <a:ext cx="3868862" cy="672163"/>
            <a:chOff x="947691" y="3523320"/>
            <a:chExt cx="3868862" cy="672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3120832" y="3523320"/>
                  <a:ext cx="16957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dirty="0"/>
                    <a:t>  </a:t>
                  </a:r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832" y="3523320"/>
                  <a:ext cx="1695721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597" t="-4444" b="-3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aixaDeTexto 4"/>
            <p:cNvSpPr txBox="1"/>
            <p:nvPr/>
          </p:nvSpPr>
          <p:spPr>
            <a:xfrm>
              <a:off x="947691" y="3686102"/>
              <a:ext cx="1689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Colisão elástica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C303D37E-7C49-4D3E-934F-2D1337D44CFB}"/>
                    </a:ext>
                  </a:extLst>
                </p:cNvPr>
                <p:cNvSpPr txBox="1"/>
                <p:nvPr/>
              </p:nvSpPr>
              <p:spPr>
                <a:xfrm>
                  <a:off x="3115510" y="3869226"/>
                  <a:ext cx="16182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dirty="0"/>
                    <a:t>  </a:t>
                  </a:r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C303D37E-7C49-4D3E-934F-2D1337D44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5510" y="3869226"/>
                  <a:ext cx="161820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759" t="-4444" b="-3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Chave Direita 58">
              <a:extLst>
                <a:ext uri="{FF2B5EF4-FFF2-40B4-BE49-F238E27FC236}">
                  <a16:creationId xmlns:a16="http://schemas.microsoft.com/office/drawing/2014/main" id="{C646E427-B1F8-4912-B10C-5F84B8BC2A1D}"/>
                </a:ext>
              </a:extLst>
            </p:cNvPr>
            <p:cNvSpPr/>
            <p:nvPr/>
          </p:nvSpPr>
          <p:spPr>
            <a:xfrm flipH="1">
              <a:off x="2616291" y="3523321"/>
              <a:ext cx="295634" cy="67216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3C77633-DEA2-4BCF-8534-62B97EFCD357}"/>
              </a:ext>
            </a:extLst>
          </p:cNvPr>
          <p:cNvGrpSpPr/>
          <p:nvPr/>
        </p:nvGrpSpPr>
        <p:grpSpPr>
          <a:xfrm>
            <a:off x="870712" y="2590435"/>
            <a:ext cx="7599999" cy="825109"/>
            <a:chOff x="870712" y="2590435"/>
            <a:chExt cx="7599999" cy="825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1773409" y="2663230"/>
                  <a:ext cx="113851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3409" y="2663230"/>
                  <a:ext cx="1138517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278" r="-1070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1754073" y="3026322"/>
                  <a:ext cx="11501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073" y="3026322"/>
                  <a:ext cx="1150122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4255" r="-1596" b="-1219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tângulo 16"/>
                <p:cNvSpPr/>
                <p:nvPr/>
              </p:nvSpPr>
              <p:spPr>
                <a:xfrm>
                  <a:off x="3097258" y="2609435"/>
                  <a:ext cx="56470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𝐼𝐼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7" name="Retângulo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7258" y="2609435"/>
                  <a:ext cx="564706" cy="338554"/>
                </a:xfrm>
                <a:prstGeom prst="rect">
                  <a:avLst/>
                </a:prstGeom>
                <a:blipFill>
                  <a:blip r:embed="rId15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/>
                <p:cNvSpPr/>
                <p:nvPr/>
              </p:nvSpPr>
              <p:spPr>
                <a:xfrm>
                  <a:off x="3120832" y="2990621"/>
                  <a:ext cx="64325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𝐼𝐼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8" name="Retângulo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832" y="2990621"/>
                  <a:ext cx="643253" cy="338554"/>
                </a:xfrm>
                <a:prstGeom prst="rect">
                  <a:avLst/>
                </a:prstGeom>
                <a:blipFill>
                  <a:blip r:embed="rId16"/>
                  <a:stretch>
                    <a:fillRect l="-952"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Chave Direita 49">
              <a:extLst>
                <a:ext uri="{FF2B5EF4-FFF2-40B4-BE49-F238E27FC236}">
                  <a16:creationId xmlns:a16="http://schemas.microsoft.com/office/drawing/2014/main" id="{8EC972F2-4B36-4FA1-8E13-D8E9078BB4A3}"/>
                </a:ext>
              </a:extLst>
            </p:cNvPr>
            <p:cNvSpPr/>
            <p:nvPr/>
          </p:nvSpPr>
          <p:spPr>
            <a:xfrm>
              <a:off x="3715886" y="2615173"/>
              <a:ext cx="286831" cy="80037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D13B8313-A541-4EB2-93CC-5DF20713B5BE}"/>
                </a:ext>
              </a:extLst>
            </p:cNvPr>
            <p:cNvSpPr txBox="1"/>
            <p:nvPr/>
          </p:nvSpPr>
          <p:spPr>
            <a:xfrm>
              <a:off x="4191539" y="2682018"/>
              <a:ext cx="1822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Velocidades no referencial CM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>
                  <a:extLst>
                    <a:ext uri="{FF2B5EF4-FFF2-40B4-BE49-F238E27FC236}">
                      <a16:creationId xmlns:a16="http://schemas.microsoft.com/office/drawing/2014/main" id="{CDE0295F-538D-48E3-9593-B5F633E39F4E}"/>
                    </a:ext>
                  </a:extLst>
                </p:cNvPr>
                <p:cNvSpPr txBox="1"/>
                <p:nvPr/>
              </p:nvSpPr>
              <p:spPr>
                <a:xfrm>
                  <a:off x="870712" y="2631736"/>
                  <a:ext cx="9168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𝑎𝑛𝑡𝑒𝑠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4" name="CaixaDeTexto 53">
                  <a:extLst>
                    <a:ext uri="{FF2B5EF4-FFF2-40B4-BE49-F238E27FC236}">
                      <a16:creationId xmlns:a16="http://schemas.microsoft.com/office/drawing/2014/main" id="{CDE0295F-538D-48E3-9593-B5F633E39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712" y="2631736"/>
                  <a:ext cx="91684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3649C34B-F04F-4EBC-ADA6-CB77C03AC7E7}"/>
                    </a:ext>
                  </a:extLst>
                </p:cNvPr>
                <p:cNvSpPr txBox="1"/>
                <p:nvPr/>
              </p:nvSpPr>
              <p:spPr>
                <a:xfrm>
                  <a:off x="875743" y="2952231"/>
                  <a:ext cx="9168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𝑑𝑒𝑝𝑜𝑖𝑠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3649C34B-F04F-4EBC-ADA6-CB77C03AC7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743" y="2952231"/>
                  <a:ext cx="916840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C5FDE0BF-F98C-4364-AE0C-93EB6356AE06}"/>
                    </a:ext>
                  </a:extLst>
                </p:cNvPr>
                <p:cNvSpPr txBox="1"/>
                <p:nvPr/>
              </p:nvSpPr>
              <p:spPr>
                <a:xfrm>
                  <a:off x="6536179" y="2667257"/>
                  <a:ext cx="18641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C5FDE0BF-F98C-4364-AE0C-93EB6356A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6179" y="2667257"/>
                  <a:ext cx="1864100" cy="246221"/>
                </a:xfrm>
                <a:prstGeom prst="rect">
                  <a:avLst/>
                </a:prstGeom>
                <a:blipFill>
                  <a:blip r:embed="rId19"/>
                  <a:stretch>
                    <a:fillRect l="-2288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E72C436F-297B-4688-9C33-E80C9BEC6AEA}"/>
                    </a:ext>
                  </a:extLst>
                </p:cNvPr>
                <p:cNvSpPr txBox="1"/>
                <p:nvPr/>
              </p:nvSpPr>
              <p:spPr>
                <a:xfrm>
                  <a:off x="6516843" y="3030349"/>
                  <a:ext cx="195386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 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𝐼𝐼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E72C436F-297B-4688-9C33-E80C9BEC6A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843" y="3030349"/>
                  <a:ext cx="1953868" cy="246221"/>
                </a:xfrm>
                <a:prstGeom prst="rect">
                  <a:avLst/>
                </a:prstGeom>
                <a:blipFill>
                  <a:blip r:embed="rId20"/>
                  <a:stretch>
                    <a:fillRect l="-2181" r="-3115" b="-3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Chave Direita 59">
              <a:extLst>
                <a:ext uri="{FF2B5EF4-FFF2-40B4-BE49-F238E27FC236}">
                  <a16:creationId xmlns:a16="http://schemas.microsoft.com/office/drawing/2014/main" id="{000C523F-D1ED-4AC8-B064-C0F99688FB4D}"/>
                </a:ext>
              </a:extLst>
            </p:cNvPr>
            <p:cNvSpPr/>
            <p:nvPr/>
          </p:nvSpPr>
          <p:spPr>
            <a:xfrm flipH="1">
              <a:off x="5968730" y="2590435"/>
              <a:ext cx="286831" cy="80037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73D4A889-CF85-481F-A686-74FFAD86C5FB}"/>
                  </a:ext>
                </a:extLst>
              </p:cNvPr>
              <p:cNvSpPr txBox="1"/>
              <p:nvPr/>
            </p:nvSpPr>
            <p:spPr>
              <a:xfrm>
                <a:off x="242047" y="4195483"/>
                <a:ext cx="84044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Objetivo: achar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em função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(slide seguinte, usaremos (I) a (IV)) e </a:t>
                </a:r>
              </a:p>
              <a:p>
                <a:r>
                  <a:rPr lang="pt-BR" dirty="0"/>
                  <a:t>		em casa achar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em função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 (usando (I), (II’), (III’) e (V)) </a:t>
                </a: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73D4A889-CF85-481F-A686-74FFAD86C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4195483"/>
                <a:ext cx="8404412" cy="646331"/>
              </a:xfrm>
              <a:prstGeom prst="rect">
                <a:avLst/>
              </a:prstGeom>
              <a:blipFill>
                <a:blip r:embed="rId21"/>
                <a:stretch>
                  <a:fillRect l="-653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1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93 L 0.07083 0.0015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6914E-7 L -0.06337 0.0003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67235" y="72697"/>
                <a:ext cx="74563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rgbClr val="0070C0"/>
                    </a:solidFill>
                  </a:rPr>
                  <a:t>Colisões elásticas em </a:t>
                </a:r>
                <a:r>
                  <a:rPr lang="pt-BR" sz="2000" b="1" dirty="0">
                    <a:solidFill>
                      <a:srgbClr val="0070C0"/>
                    </a:solidFill>
                  </a:rPr>
                  <a:t>uma dimensão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0070C0"/>
                    </a:solidFill>
                  </a:rPr>
                  <a:t> em função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0070C0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0070C0"/>
                    </a:solidFill>
                  </a:rPr>
                  <a:t>)</a:t>
                </a:r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" y="72697"/>
                <a:ext cx="7456394" cy="400110"/>
              </a:xfrm>
              <a:prstGeom prst="rect">
                <a:avLst/>
              </a:prstGeom>
              <a:blipFill>
                <a:blip r:embed="rId2"/>
                <a:stretch>
                  <a:fillRect l="-818" t="-9091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8079" y="1186192"/>
                <a:ext cx="4140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>
                    <a:solidFill>
                      <a:srgbClr val="C00000"/>
                    </a:solidFill>
                  </a:rPr>
                  <a:t>Condição de elasticidade: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B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𝐼𝑉</m:t>
                    </m:r>
                    <m:r>
                      <a:rPr lang="pt-B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9" y="1186192"/>
                <a:ext cx="4140621" cy="276999"/>
              </a:xfrm>
              <a:prstGeom prst="rect">
                <a:avLst/>
              </a:prstGeom>
              <a:blipFill>
                <a:blip r:embed="rId3"/>
                <a:stretch>
                  <a:fillRect l="-3387" t="-28889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026684" y="798200"/>
                <a:ext cx="1696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𝐼𝐼𝐼</m:t>
                      </m:r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684" y="798200"/>
                <a:ext cx="1696875" cy="246221"/>
              </a:xfrm>
              <a:prstGeom prst="rect">
                <a:avLst/>
              </a:prstGeom>
              <a:blipFill>
                <a:blip r:embed="rId4"/>
                <a:stretch>
                  <a:fillRect l="-2878" r="-3597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98568" y="4145096"/>
                <a:ext cx="3361946" cy="5532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8" y="4145096"/>
                <a:ext cx="3361946" cy="55322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Agrupar 46">
            <a:extLst>
              <a:ext uri="{FF2B5EF4-FFF2-40B4-BE49-F238E27FC236}">
                <a16:creationId xmlns:a16="http://schemas.microsoft.com/office/drawing/2014/main" id="{5C2FF7D7-34C4-4D41-9844-253A0A99FD03}"/>
              </a:ext>
            </a:extLst>
          </p:cNvPr>
          <p:cNvGrpSpPr/>
          <p:nvPr/>
        </p:nvGrpSpPr>
        <p:grpSpPr>
          <a:xfrm>
            <a:off x="3776161" y="3107117"/>
            <a:ext cx="4956538" cy="1606981"/>
            <a:chOff x="3776161" y="3107117"/>
            <a:chExt cx="4956538" cy="16069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5366008" y="4145096"/>
                  <a:ext cx="3366691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6008" y="4145096"/>
                  <a:ext cx="3366691" cy="55322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CaixaDeTexto 35"/>
            <p:cNvSpPr txBox="1"/>
            <p:nvPr/>
          </p:nvSpPr>
          <p:spPr>
            <a:xfrm>
              <a:off x="3776161" y="4129323"/>
              <a:ext cx="14852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C00000"/>
                  </a:solidFill>
                </a:rPr>
                <a:t>Tarefa para o LAR</a:t>
              </a:r>
            </a:p>
          </p:txBody>
        </p:sp>
        <p:pic>
          <p:nvPicPr>
            <p:cNvPr id="2050" name="Picture 2" descr="Yeah Happy GIF - Yeah Happy FeelingAmazing GIFs"/>
            <p:cNvPicPr>
              <a:picLocks noChangeAspect="1" noChangeArrowheads="1" noCrop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680" y="3107117"/>
              <a:ext cx="1560620" cy="877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FC6812CC-ED53-4B2F-B236-2E236C423139}"/>
                  </a:ext>
                </a:extLst>
              </p:cNvPr>
              <p:cNvSpPr txBox="1"/>
              <p:nvPr/>
            </p:nvSpPr>
            <p:spPr>
              <a:xfrm>
                <a:off x="235974" y="636274"/>
                <a:ext cx="3195747" cy="370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b="0" dirty="0">
                    <a:solidFill>
                      <a:srgbClr val="C00000"/>
                    </a:solidFill>
                  </a:rPr>
                  <a:t>Velocidade do CM: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FC6812CC-ED53-4B2F-B236-2E236C423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4" y="636274"/>
                <a:ext cx="3195747" cy="370871"/>
              </a:xfrm>
              <a:prstGeom prst="rect">
                <a:avLst/>
              </a:prstGeom>
              <a:blipFill>
                <a:blip r:embed="rId24"/>
                <a:stretch>
                  <a:fillRect l="-4008" t="-3279" r="-1908"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F13AF27-E1FF-4BC0-A3ED-DD162A88A434}"/>
                  </a:ext>
                </a:extLst>
              </p:cNvPr>
              <p:cNvSpPr txBox="1"/>
              <p:nvPr/>
            </p:nvSpPr>
            <p:spPr>
              <a:xfrm>
                <a:off x="6042850" y="472782"/>
                <a:ext cx="15520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sz="1600" dirty="0">
                    <a:solidFill>
                      <a:srgbClr val="C00000"/>
                    </a:solidFill>
                  </a:rPr>
                  <a:t>     (II)</a:t>
                </a: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F13AF27-E1FF-4BC0-A3ED-DD162A88A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50" y="472782"/>
                <a:ext cx="1552092" cy="246221"/>
              </a:xfrm>
              <a:prstGeom prst="rect">
                <a:avLst/>
              </a:prstGeom>
              <a:blipFill>
                <a:blip r:embed="rId25"/>
                <a:stretch>
                  <a:fillRect l="-4706" t="-27500" r="-6667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>
            <a:extLst>
              <a:ext uri="{FF2B5EF4-FFF2-40B4-BE49-F238E27FC236}">
                <a16:creationId xmlns:a16="http://schemas.microsoft.com/office/drawing/2014/main" id="{36F18A42-073A-4B1A-8792-CD70B25C43C8}"/>
              </a:ext>
            </a:extLst>
          </p:cNvPr>
          <p:cNvSpPr txBox="1"/>
          <p:nvPr/>
        </p:nvSpPr>
        <p:spPr>
          <a:xfrm>
            <a:off x="4197598" y="625766"/>
            <a:ext cx="193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C00000"/>
                </a:solidFill>
              </a:rPr>
              <a:t>Vel. de 1 no CM: </a:t>
            </a:r>
            <a:endParaRPr lang="pt-BR" dirty="0">
              <a:solidFill>
                <a:srgbClr val="C00000"/>
              </a:solidFill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A977D7D9-D428-42F4-B3EF-67762A91CC62}"/>
              </a:ext>
            </a:extLst>
          </p:cNvPr>
          <p:cNvGrpSpPr/>
          <p:nvPr/>
        </p:nvGrpSpPr>
        <p:grpSpPr>
          <a:xfrm>
            <a:off x="217087" y="1573916"/>
            <a:ext cx="8930296" cy="434589"/>
            <a:chOff x="217087" y="1573916"/>
            <a:chExt cx="8930296" cy="434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217087" y="1668100"/>
                  <a:ext cx="175926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De (III):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87" y="1668100"/>
                  <a:ext cx="1759264" cy="246221"/>
                </a:xfrm>
                <a:prstGeom prst="rect">
                  <a:avLst/>
                </a:prstGeom>
                <a:blipFill>
                  <a:blip r:embed="rId26"/>
                  <a:stretch>
                    <a:fillRect l="-7292" t="-27500" r="-1736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2948685" y="1668100"/>
                  <a:ext cx="129920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8685" y="1668100"/>
                  <a:ext cx="1299202" cy="246221"/>
                </a:xfrm>
                <a:prstGeom prst="rect">
                  <a:avLst/>
                </a:prstGeom>
                <a:blipFill>
                  <a:blip r:embed="rId27"/>
                  <a:stretch>
                    <a:fillRect l="-1878" r="-939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5215147" y="1668100"/>
                  <a:ext cx="200125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147" y="1668100"/>
                  <a:ext cx="2001253" cy="246221"/>
                </a:xfrm>
                <a:prstGeom prst="rect">
                  <a:avLst/>
                </a:prstGeom>
                <a:blipFill>
                  <a:blip r:embed="rId28"/>
                  <a:stretch>
                    <a:fillRect l="-1220" r="-915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Seta para a Direita 25"/>
            <p:cNvSpPr/>
            <p:nvPr/>
          </p:nvSpPr>
          <p:spPr>
            <a:xfrm>
              <a:off x="2060751" y="1573916"/>
              <a:ext cx="783434" cy="434589"/>
            </a:xfrm>
            <a:prstGeom prst="rightArrow">
              <a:avLst>
                <a:gd name="adj1" fmla="val 50000"/>
                <a:gd name="adj2" fmla="val 32206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(IV)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7365933" y="1668100"/>
                  <a:ext cx="1781450" cy="24622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𝑉𝐼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933" y="1668100"/>
                  <a:ext cx="1781450" cy="246221"/>
                </a:xfrm>
                <a:prstGeom prst="rect">
                  <a:avLst/>
                </a:prstGeom>
                <a:blipFill>
                  <a:blip r:embed="rId29"/>
                  <a:stretch>
                    <a:fillRect l="-1024" r="-3413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Seta para a Direita 25">
              <a:extLst>
                <a:ext uri="{FF2B5EF4-FFF2-40B4-BE49-F238E27FC236}">
                  <a16:creationId xmlns:a16="http://schemas.microsoft.com/office/drawing/2014/main" id="{1324BBE1-6A3B-400E-B00A-1FB698A25306}"/>
                </a:ext>
              </a:extLst>
            </p:cNvPr>
            <p:cNvSpPr/>
            <p:nvPr/>
          </p:nvSpPr>
          <p:spPr>
            <a:xfrm>
              <a:off x="4352010" y="1573916"/>
              <a:ext cx="693396" cy="434589"/>
            </a:xfrm>
            <a:prstGeom prst="rightArrow">
              <a:avLst>
                <a:gd name="adj1" fmla="val 50000"/>
                <a:gd name="adj2" fmla="val 32206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(II)</a:t>
              </a: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23CED720-0411-4CF4-BE0C-C4FC0C66674B}"/>
              </a:ext>
            </a:extLst>
          </p:cNvPr>
          <p:cNvGrpSpPr/>
          <p:nvPr/>
        </p:nvGrpSpPr>
        <p:grpSpPr>
          <a:xfrm>
            <a:off x="313284" y="2162123"/>
            <a:ext cx="7534442" cy="553228"/>
            <a:chOff x="313284" y="2162123"/>
            <a:chExt cx="7534442" cy="553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1833847" y="2162123"/>
                  <a:ext cx="2684132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847" y="2162123"/>
                  <a:ext cx="2684132" cy="553228"/>
                </a:xfrm>
                <a:prstGeom prst="rect">
                  <a:avLst/>
                </a:prstGeom>
                <a:blipFill>
                  <a:blip r:embed="rId30"/>
                  <a:stretch>
                    <a:fillRect b="-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4583820" y="2179660"/>
                  <a:ext cx="3263906" cy="5181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+2(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820" y="2179660"/>
                  <a:ext cx="3263906" cy="51815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Seta para a Direita 25">
              <a:extLst>
                <a:ext uri="{FF2B5EF4-FFF2-40B4-BE49-F238E27FC236}">
                  <a16:creationId xmlns:a16="http://schemas.microsoft.com/office/drawing/2014/main" id="{3E14D6FD-5EC9-46E9-B88E-DDC05C629F66}"/>
                </a:ext>
              </a:extLst>
            </p:cNvPr>
            <p:cNvSpPr/>
            <p:nvPr/>
          </p:nvSpPr>
          <p:spPr>
            <a:xfrm>
              <a:off x="313284" y="2221443"/>
              <a:ext cx="1370735" cy="434589"/>
            </a:xfrm>
            <a:prstGeom prst="rightArrow">
              <a:avLst>
                <a:gd name="adj1" fmla="val 50000"/>
                <a:gd name="adj2" fmla="val 32206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(I) em (VI)</a:t>
              </a: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EB67BE27-C6C5-48BE-85D7-0A9BEDE9F4B5}"/>
              </a:ext>
            </a:extLst>
          </p:cNvPr>
          <p:cNvGrpSpPr/>
          <p:nvPr/>
        </p:nvGrpSpPr>
        <p:grpSpPr>
          <a:xfrm>
            <a:off x="309015" y="2827858"/>
            <a:ext cx="6886274" cy="707886"/>
            <a:chOff x="309015" y="2827858"/>
            <a:chExt cx="6886274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309015" y="2930354"/>
                  <a:ext cx="2576836" cy="5028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15" y="2930354"/>
                  <a:ext cx="2576836" cy="50289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4698708" y="2927148"/>
                  <a:ext cx="2496581" cy="5093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8708" y="2927148"/>
                  <a:ext cx="2496581" cy="509307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54EAFA91-6EC6-4A7A-8471-CD9664457B69}"/>
                    </a:ext>
                  </a:extLst>
                </p:cNvPr>
                <p:cNvSpPr txBox="1"/>
                <p:nvPr/>
              </p:nvSpPr>
              <p:spPr>
                <a:xfrm>
                  <a:off x="3205722" y="2827858"/>
                  <a:ext cx="135445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pt-BR" sz="2000" b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Fatorando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pt-B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au"/>
                      <a:ea typeface="+mn-ea"/>
                      <a:cs typeface="+mn-cs"/>
                    </a:rPr>
                    <a:t>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a14:m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54EAFA91-6EC6-4A7A-8471-CD9664457B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722" y="2827858"/>
                  <a:ext cx="1354459" cy="707886"/>
                </a:xfrm>
                <a:prstGeom prst="rect">
                  <a:avLst/>
                </a:prstGeom>
                <a:blipFill>
                  <a:blip r:embed="rId34"/>
                  <a:stretch>
                    <a:fillRect l="-4955" t="-5172" b="-146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575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9310" y="0"/>
            <a:ext cx="606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Análise de alguns casos especiais de colisões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6137" y="446333"/>
                <a:ext cx="385400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" y="446333"/>
                <a:ext cx="3854004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183015" y="2943734"/>
            <a:ext cx="45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2b.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as massas forem iguais e (2) em repouso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663FCE5-C0E0-45A3-A316-3B32F619E876}"/>
              </a:ext>
            </a:extLst>
          </p:cNvPr>
          <p:cNvGrpSpPr/>
          <p:nvPr/>
        </p:nvGrpSpPr>
        <p:grpSpPr>
          <a:xfrm>
            <a:off x="599617" y="2374587"/>
            <a:ext cx="4475763" cy="570147"/>
            <a:chOff x="599617" y="2374587"/>
            <a:chExt cx="4475763" cy="570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599617" y="2391506"/>
                  <a:ext cx="1868396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7" y="2391506"/>
                  <a:ext cx="1868396" cy="5532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3260268" y="2374587"/>
                  <a:ext cx="1815112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0268" y="2374587"/>
                  <a:ext cx="1815112" cy="553228"/>
                </a:xfrm>
                <a:prstGeom prst="rect">
                  <a:avLst/>
                </a:prstGeom>
                <a:blipFill>
                  <a:blip r:embed="rId7"/>
                  <a:stretch>
                    <a:fillRect b="-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513892D-808A-4568-9DE8-38E14B2EDDD7}"/>
              </a:ext>
            </a:extLst>
          </p:cNvPr>
          <p:cNvGrpSpPr/>
          <p:nvPr/>
        </p:nvGrpSpPr>
        <p:grpSpPr>
          <a:xfrm>
            <a:off x="0" y="1307392"/>
            <a:ext cx="4477392" cy="2725269"/>
            <a:chOff x="0" y="1307392"/>
            <a:chExt cx="4477392" cy="27252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34095" y="1307392"/>
                  <a:ext cx="33209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 Massas iguais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↔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95" y="1307392"/>
                  <a:ext cx="332094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654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34096" y="2046552"/>
                  <a:ext cx="38235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2. </a:t>
                  </a:r>
                  <a:r>
                    <a:rPr lang="pt-BR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Partícula-alvo em repouso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↔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96" y="2046552"/>
                  <a:ext cx="382356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435" t="-11667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0" y="3663329"/>
                  <a:ext cx="4477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 </a:t>
                  </a:r>
                  <a:r>
                    <a:rPr lang="pt-BR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Alvo de massa muito grande  </a:t>
                  </a:r>
                  <a14:m>
                    <m:oMath xmlns:m="http://schemas.openxmlformats.org/officeDocument/2006/math"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663329"/>
                  <a:ext cx="4477392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90" t="-9836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CaixaDeTexto 16"/>
          <p:cNvSpPr txBox="1"/>
          <p:nvPr/>
        </p:nvSpPr>
        <p:spPr>
          <a:xfrm>
            <a:off x="4280227" y="4477658"/>
            <a:ext cx="392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choque contra uma parede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245955" y="446333"/>
                <a:ext cx="379424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955" y="446333"/>
                <a:ext cx="3794244" cy="6223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Agrupar 27">
            <a:extLst>
              <a:ext uri="{FF2B5EF4-FFF2-40B4-BE49-F238E27FC236}">
                <a16:creationId xmlns:a16="http://schemas.microsoft.com/office/drawing/2014/main" id="{04C57302-63F1-4416-90A2-1C723A61906A}"/>
              </a:ext>
            </a:extLst>
          </p:cNvPr>
          <p:cNvGrpSpPr/>
          <p:nvPr/>
        </p:nvGrpSpPr>
        <p:grpSpPr>
          <a:xfrm>
            <a:off x="237400" y="4185684"/>
            <a:ext cx="3491219" cy="646331"/>
            <a:chOff x="237400" y="4185684"/>
            <a:chExt cx="349121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237400" y="4196810"/>
                  <a:ext cx="26082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3b. </a:t>
                  </a:r>
                  <a:r>
                    <a:rPr lang="pt-BR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pt-BR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pt-BR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</m:t>
                      </m:r>
                    </m:oMath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400" y="4196810"/>
                  <a:ext cx="2608216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2103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2741362" y="4185684"/>
                  <a:ext cx="9872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1362" y="4185684"/>
                  <a:ext cx="987257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3086" r="-1852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2845616" y="4555016"/>
                  <a:ext cx="7228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5616" y="4555016"/>
                  <a:ext cx="722890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4237" r="-7627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466C00B-1A28-48DF-A3AA-21CD77184491}"/>
              </a:ext>
            </a:extLst>
          </p:cNvPr>
          <p:cNvGrpSpPr/>
          <p:nvPr/>
        </p:nvGrpSpPr>
        <p:grpSpPr>
          <a:xfrm>
            <a:off x="3030240" y="1152445"/>
            <a:ext cx="3260333" cy="941294"/>
            <a:chOff x="3014165" y="1152445"/>
            <a:chExt cx="3260333" cy="941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5440052" y="1276602"/>
                  <a:ext cx="8194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0052" y="1276602"/>
                  <a:ext cx="819455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704" r="-2963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5455043" y="1623092"/>
                  <a:ext cx="8194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043" y="1623092"/>
                  <a:ext cx="819455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3731" r="-2985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Seta para a Direita 23"/>
            <p:cNvSpPr/>
            <p:nvPr/>
          </p:nvSpPr>
          <p:spPr>
            <a:xfrm>
              <a:off x="3014165" y="1152445"/>
              <a:ext cx="2243219" cy="941294"/>
            </a:xfrm>
            <a:prstGeom prst="rightArrow">
              <a:avLst>
                <a:gd name="adj1" fmla="val 86306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arenBoth"/>
              </a:pPr>
              <a:r>
                <a:rPr lang="pt-BR" dirty="0"/>
                <a:t>troca </a:t>
              </a:r>
            </a:p>
            <a:p>
              <a:pPr algn="ctr"/>
              <a:r>
                <a:rPr lang="pt-BR" dirty="0"/>
                <a:t>seu movimento</a:t>
              </a:r>
            </a:p>
            <a:p>
              <a:pPr algn="ctr"/>
              <a:r>
                <a:rPr lang="pt-BR" dirty="0"/>
                <a:t>com o de (2)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2619C6D-A9FE-4EEB-9C52-AAC1F2E62EE5}"/>
              </a:ext>
            </a:extLst>
          </p:cNvPr>
          <p:cNvGrpSpPr/>
          <p:nvPr/>
        </p:nvGrpSpPr>
        <p:grpSpPr>
          <a:xfrm>
            <a:off x="5149034" y="2553091"/>
            <a:ext cx="3811951" cy="941294"/>
            <a:chOff x="5149034" y="2553091"/>
            <a:chExt cx="3811951" cy="941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141530" y="2736685"/>
                  <a:ext cx="7175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1530" y="2736685"/>
                  <a:ext cx="717569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4274" r="-7692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8141530" y="3068342"/>
                  <a:ext cx="8194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1530" y="3068342"/>
                  <a:ext cx="819455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3731" r="-2985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Seta para a Direita 23">
              <a:extLst>
                <a:ext uri="{FF2B5EF4-FFF2-40B4-BE49-F238E27FC236}">
                  <a16:creationId xmlns:a16="http://schemas.microsoft.com/office/drawing/2014/main" id="{C0591472-9831-40C9-9D7E-5699536C5D04}"/>
                </a:ext>
              </a:extLst>
            </p:cNvPr>
            <p:cNvSpPr/>
            <p:nvPr/>
          </p:nvSpPr>
          <p:spPr>
            <a:xfrm>
              <a:off x="5149034" y="2553091"/>
              <a:ext cx="2851410" cy="941294"/>
            </a:xfrm>
            <a:prstGeom prst="rightArrow">
              <a:avLst>
                <a:gd name="adj1" fmla="val 86306"/>
                <a:gd name="adj2" fmla="val 50000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arenBoth"/>
              </a:pP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transfere</a:t>
              </a:r>
            </a:p>
            <a:p>
              <a:pPr algn="ctr"/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todo seu movimento</a:t>
              </a:r>
            </a:p>
            <a:p>
              <a:pPr algn="ctr"/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(2)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628D572-9BBB-40C2-88BA-77AB05C7F9F5}"/>
              </a:ext>
            </a:extLst>
          </p:cNvPr>
          <p:cNvGrpSpPr/>
          <p:nvPr/>
        </p:nvGrpSpPr>
        <p:grpSpPr>
          <a:xfrm>
            <a:off x="4806745" y="3587663"/>
            <a:ext cx="4210569" cy="941294"/>
            <a:chOff x="4806745" y="3587663"/>
            <a:chExt cx="4210569" cy="941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7524213" y="3713541"/>
                  <a:ext cx="14931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4213" y="3713541"/>
                  <a:ext cx="1493101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041" r="-1633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7524213" y="4058310"/>
                  <a:ext cx="8247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4213" y="4058310"/>
                  <a:ext cx="824777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3676" r="-2941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Seta para a Direita 23">
              <a:extLst>
                <a:ext uri="{FF2B5EF4-FFF2-40B4-BE49-F238E27FC236}">
                  <a16:creationId xmlns:a16="http://schemas.microsoft.com/office/drawing/2014/main" id="{43C16D63-B82F-4119-9F3E-820B2728E45C}"/>
                </a:ext>
              </a:extLst>
            </p:cNvPr>
            <p:cNvSpPr/>
            <p:nvPr/>
          </p:nvSpPr>
          <p:spPr>
            <a:xfrm>
              <a:off x="4806745" y="3587663"/>
              <a:ext cx="2672663" cy="941294"/>
            </a:xfrm>
            <a:prstGeom prst="rightArrow">
              <a:avLst>
                <a:gd name="adj1" fmla="val 86306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arenBoth"/>
              </a:pP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reflete em (2) e</a:t>
              </a:r>
            </a:p>
            <a:p>
              <a:pPr algn="ctr"/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movimento de (2)</a:t>
              </a:r>
            </a:p>
            <a:p>
              <a:pPr algn="ctr"/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não se altera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4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9310" y="0"/>
            <a:ext cx="606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Análise de alguns casos especiais de colisões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-1" y="1575677"/>
                <a:ext cx="4427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Projétil com muita massa  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≫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575677"/>
                <a:ext cx="4427621" cy="369332"/>
              </a:xfrm>
              <a:prstGeom prst="rect">
                <a:avLst/>
              </a:prstGeom>
              <a:blipFill>
                <a:blip r:embed="rId2"/>
                <a:stretch>
                  <a:fillRect l="-1102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29310" y="517928"/>
                <a:ext cx="385400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0" y="517928"/>
                <a:ext cx="3854004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967928" y="496557"/>
                <a:ext cx="379424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928" y="496557"/>
                <a:ext cx="3794244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1556372" y="2506033"/>
            <a:ext cx="533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Um caminhão descendo uma ladeira íngreme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3D4A2DB-5AEE-4572-A044-7B3A4A167223}"/>
              </a:ext>
            </a:extLst>
          </p:cNvPr>
          <p:cNvGrpSpPr/>
          <p:nvPr/>
        </p:nvGrpSpPr>
        <p:grpSpPr>
          <a:xfrm>
            <a:off x="693093" y="3155502"/>
            <a:ext cx="3878908" cy="803357"/>
            <a:chOff x="693093" y="3155502"/>
            <a:chExt cx="3878908" cy="803357"/>
          </a:xfrm>
        </p:grpSpPr>
        <p:sp>
          <p:nvSpPr>
            <p:cNvPr id="26" name="CaixaDeTexto 25"/>
            <p:cNvSpPr txBox="1"/>
            <p:nvPr/>
          </p:nvSpPr>
          <p:spPr>
            <a:xfrm>
              <a:off x="693093" y="3155502"/>
              <a:ext cx="3878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4b. </a:t>
              </a:r>
              <a:r>
                <a:rPr lang="pt-B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 a partícula-alvo está em repouso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2213809" y="3651082"/>
                  <a:ext cx="105298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809" y="3651082"/>
                  <a:ext cx="105298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890" r="-1734" b="-16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E125AA8-9262-451F-B7D0-C87DD24FBB43}"/>
                  </a:ext>
                </a:extLst>
              </p:cNvPr>
              <p:cNvSpPr txBox="1"/>
              <p:nvPr/>
            </p:nvSpPr>
            <p:spPr>
              <a:xfrm>
                <a:off x="376940" y="4339321"/>
                <a:ext cx="5573806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que, </a:t>
                </a:r>
                <a:r>
                  <a:rPr lang="pt-BR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colisão elástica,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sempre!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E125AA8-9262-451F-B7D0-C87DD24FB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40" y="4339321"/>
                <a:ext cx="5573806" cy="396006"/>
              </a:xfrm>
              <a:prstGeom prst="rect">
                <a:avLst/>
              </a:prstGeom>
              <a:blipFill>
                <a:blip r:embed="rId6"/>
                <a:stretch>
                  <a:fillRect l="-985" t="-9231" b="-1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386DA98C-2357-47B8-B3C0-4AE91193E7C3}"/>
              </a:ext>
            </a:extLst>
          </p:cNvPr>
          <p:cNvGrpSpPr/>
          <p:nvPr/>
        </p:nvGrpSpPr>
        <p:grpSpPr>
          <a:xfrm>
            <a:off x="4223995" y="1325818"/>
            <a:ext cx="4580500" cy="941294"/>
            <a:chOff x="4223995" y="1325818"/>
            <a:chExt cx="4580500" cy="941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188540" y="1385997"/>
                  <a:ext cx="90435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8540" y="1385997"/>
                  <a:ext cx="904350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3356" r="-2013" b="-1372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7188540" y="1819286"/>
                  <a:ext cx="161595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8540" y="1819286"/>
                  <a:ext cx="1615955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509" r="-1509" b="-156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Seta para a Direita 23">
              <a:extLst>
                <a:ext uri="{FF2B5EF4-FFF2-40B4-BE49-F238E27FC236}">
                  <a16:creationId xmlns:a16="http://schemas.microsoft.com/office/drawing/2014/main" id="{3BDD1DEF-DC8E-4C2E-8E58-F486CCDFF7BC}"/>
                </a:ext>
              </a:extLst>
            </p:cNvPr>
            <p:cNvSpPr/>
            <p:nvPr/>
          </p:nvSpPr>
          <p:spPr>
            <a:xfrm>
              <a:off x="4223995" y="1325818"/>
              <a:ext cx="2849896" cy="941294"/>
            </a:xfrm>
            <a:prstGeom prst="rightArrow">
              <a:avLst>
                <a:gd name="adj1" fmla="val 86306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arenBoth"/>
              </a:pP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não se abala, mas</a:t>
              </a:r>
            </a:p>
            <a:p>
              <a:pPr algn="ctr"/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(2) ganha o dobro da velocidade de (1)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239A41C-D8BA-4DEB-9C3C-00753F164BD1}"/>
              </a:ext>
            </a:extLst>
          </p:cNvPr>
          <p:cNvGrpSpPr/>
          <p:nvPr/>
        </p:nvGrpSpPr>
        <p:grpSpPr>
          <a:xfrm>
            <a:off x="5331759" y="3207124"/>
            <a:ext cx="3606958" cy="1439819"/>
            <a:chOff x="5331759" y="3207124"/>
            <a:chExt cx="3606958" cy="1439819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9BD12D2-A272-490F-9933-E19269FB3DD7}"/>
                </a:ext>
              </a:extLst>
            </p:cNvPr>
            <p:cNvSpPr txBox="1"/>
            <p:nvPr/>
          </p:nvSpPr>
          <p:spPr>
            <a:xfrm>
              <a:off x="6088821" y="4277611"/>
              <a:ext cx="2849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11"/>
                </a:rPr>
                <a:t>Colisões no </a:t>
              </a:r>
              <a:r>
                <a:rPr lang="pt-BR" dirty="0" err="1">
                  <a:latin typeface="Times New Roman" panose="02020603050405020304" pitchFamily="18" charset="0"/>
                  <a:cs typeface="Times New Roman" panose="02020603050405020304" pitchFamily="18" charset="0"/>
                  <a:hlinkClick r:id="rId11"/>
                </a:rPr>
                <a:t>bolimbolacho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C38E1F4-F8E3-4EE0-AA0E-C93E3D6DF3F0}"/>
                </a:ext>
              </a:extLst>
            </p:cNvPr>
            <p:cNvSpPr txBox="1"/>
            <p:nvPr/>
          </p:nvSpPr>
          <p:spPr>
            <a:xfrm>
              <a:off x="5331759" y="3207124"/>
              <a:ext cx="3430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12"/>
                </a:rPr>
                <a:t>Amplificar a velocidade na colisão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2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B7FD2-368F-45F4-859F-8F52A43F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180"/>
            <a:ext cx="7005918" cy="297784"/>
          </a:xfrm>
        </p:spPr>
        <p:txBody>
          <a:bodyPr>
            <a:noAutofit/>
          </a:bodyPr>
          <a:lstStyle/>
          <a:p>
            <a:r>
              <a:rPr lang="pt-BR" sz="2800" dirty="0"/>
              <a:t>Referencial do centro de massa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51D60075-6A8A-49AC-9109-2D016363053B}"/>
              </a:ext>
            </a:extLst>
          </p:cNvPr>
          <p:cNvGrpSpPr/>
          <p:nvPr/>
        </p:nvGrpSpPr>
        <p:grpSpPr>
          <a:xfrm>
            <a:off x="1966153" y="1471071"/>
            <a:ext cx="1633439" cy="852999"/>
            <a:chOff x="1966153" y="1471071"/>
            <a:chExt cx="1633439" cy="852999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776F01-332F-4764-B554-D77873518A75}"/>
                </a:ext>
              </a:extLst>
            </p:cNvPr>
            <p:cNvSpPr/>
            <p:nvPr/>
          </p:nvSpPr>
          <p:spPr>
            <a:xfrm>
              <a:off x="1966153" y="1588731"/>
              <a:ext cx="422826" cy="404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D856FFFD-41B4-4FBF-887A-9E60793C5747}"/>
                </a:ext>
              </a:extLst>
            </p:cNvPr>
            <p:cNvCxnSpPr>
              <a:stCxn id="4" idx="6"/>
            </p:cNvCxnSpPr>
            <p:nvPr/>
          </p:nvCxnSpPr>
          <p:spPr>
            <a:xfrm>
              <a:off x="2388979" y="1791223"/>
              <a:ext cx="5260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B22BD7D-9296-4B10-A75F-117278DAAEF4}"/>
                </a:ext>
              </a:extLst>
            </p:cNvPr>
            <p:cNvSpPr/>
            <p:nvPr/>
          </p:nvSpPr>
          <p:spPr>
            <a:xfrm>
              <a:off x="3023592" y="1748070"/>
              <a:ext cx="576000" cy="57600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6177874A-B0D0-4FE4-9189-4558F0A053EB}"/>
                    </a:ext>
                  </a:extLst>
                </p:cNvPr>
                <p:cNvSpPr txBox="1"/>
                <p:nvPr/>
              </p:nvSpPr>
              <p:spPr>
                <a:xfrm>
                  <a:off x="2485252" y="1471071"/>
                  <a:ext cx="2777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6177874A-B0D0-4FE4-9189-4558F0A05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252" y="1471071"/>
                  <a:ext cx="277704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2222" t="-45652" r="-68889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00B5AA9-5A1C-4388-BC2D-C4ECED5B1547}"/>
              </a:ext>
            </a:extLst>
          </p:cNvPr>
          <p:cNvGrpSpPr/>
          <p:nvPr/>
        </p:nvGrpSpPr>
        <p:grpSpPr>
          <a:xfrm>
            <a:off x="5981192" y="1424129"/>
            <a:ext cx="2012837" cy="880783"/>
            <a:chOff x="6952380" y="941806"/>
            <a:chExt cx="2012837" cy="880783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67F775B2-ED36-462B-85EE-B4707710E66B}"/>
                </a:ext>
              </a:extLst>
            </p:cNvPr>
            <p:cNvSpPr/>
            <p:nvPr/>
          </p:nvSpPr>
          <p:spPr>
            <a:xfrm>
              <a:off x="6952380" y="1094216"/>
              <a:ext cx="422826" cy="404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EC7B6397-D290-4FA5-B4C3-BB7FE57593FC}"/>
                </a:ext>
              </a:extLst>
            </p:cNvPr>
            <p:cNvCxnSpPr>
              <a:cxnSpLocks/>
            </p:cNvCxnSpPr>
            <p:nvPr/>
          </p:nvCxnSpPr>
          <p:spPr>
            <a:xfrm>
              <a:off x="7407802" y="1302828"/>
              <a:ext cx="3560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69351613-5509-4157-AC4E-6923F0AF32AF}"/>
                </a:ext>
              </a:extLst>
            </p:cNvPr>
            <p:cNvSpPr/>
            <p:nvPr/>
          </p:nvSpPr>
          <p:spPr>
            <a:xfrm>
              <a:off x="8389217" y="1246589"/>
              <a:ext cx="576000" cy="57600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</a:t>
              </a:r>
            </a:p>
          </p:txBody>
        </p: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B3C4DA48-F9C3-44F0-BACB-35CD85B28A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0742" y="1554694"/>
              <a:ext cx="4684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B6BF98A0-31FC-4485-92A4-6A97B2759002}"/>
                    </a:ext>
                  </a:extLst>
                </p:cNvPr>
                <p:cNvSpPr txBox="1"/>
                <p:nvPr/>
              </p:nvSpPr>
              <p:spPr>
                <a:xfrm>
                  <a:off x="7362936" y="941806"/>
                  <a:ext cx="3459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B6BF98A0-31FC-4485-92A4-6A97B2759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936" y="941806"/>
                  <a:ext cx="345992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857" t="-48889" r="-55357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3ABA591-2037-475E-B735-576F71909A0D}"/>
                    </a:ext>
                  </a:extLst>
                </p:cNvPr>
                <p:cNvSpPr txBox="1"/>
                <p:nvPr/>
              </p:nvSpPr>
              <p:spPr>
                <a:xfrm>
                  <a:off x="8084069" y="1185641"/>
                  <a:ext cx="27770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3ABA591-2037-475E-B735-576F71909A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4069" y="1185641"/>
                  <a:ext cx="27770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1111" t="-48889" r="-60000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712F6C-51F7-4073-9D15-CE83181F9082}"/>
              </a:ext>
            </a:extLst>
          </p:cNvPr>
          <p:cNvSpPr txBox="1"/>
          <p:nvPr/>
        </p:nvSpPr>
        <p:spPr>
          <a:xfrm>
            <a:off x="692523" y="523457"/>
            <a:ext cx="840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Quando a colisão não é central, a trajetória final tem direção diferente da inicial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1B574D6-7AD8-4595-97E8-A4B3413752E8}"/>
              </a:ext>
            </a:extLst>
          </p:cNvPr>
          <p:cNvSpPr txBox="1"/>
          <p:nvPr/>
        </p:nvSpPr>
        <p:spPr>
          <a:xfrm>
            <a:off x="214424" y="1721079"/>
            <a:ext cx="166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 de colidir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A365415-F93F-4971-B0AD-E497EF43ACE8}"/>
              </a:ext>
            </a:extLst>
          </p:cNvPr>
          <p:cNvSpPr txBox="1"/>
          <p:nvPr/>
        </p:nvSpPr>
        <p:spPr>
          <a:xfrm>
            <a:off x="244714" y="3587015"/>
            <a:ext cx="192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Depois de colidir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0F86960-DFDA-4DAF-A3E6-264EBB08DB66}"/>
              </a:ext>
            </a:extLst>
          </p:cNvPr>
          <p:cNvGrpSpPr/>
          <p:nvPr/>
        </p:nvGrpSpPr>
        <p:grpSpPr>
          <a:xfrm>
            <a:off x="6552440" y="2749590"/>
            <a:ext cx="877604" cy="1989085"/>
            <a:chOff x="7424518" y="511168"/>
            <a:chExt cx="877604" cy="1989085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28E3CDD-6E95-435B-9131-22A472209BC8}"/>
                </a:ext>
              </a:extLst>
            </p:cNvPr>
            <p:cNvSpPr/>
            <p:nvPr/>
          </p:nvSpPr>
          <p:spPr>
            <a:xfrm>
              <a:off x="7859689" y="956264"/>
              <a:ext cx="422826" cy="404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72D2C316-4476-49E8-98ED-6924E2C49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0320" y="628122"/>
              <a:ext cx="171802" cy="3761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382D268-146C-4D61-9DF1-25F652B667D4}"/>
                </a:ext>
              </a:extLst>
            </p:cNvPr>
            <p:cNvSpPr/>
            <p:nvPr/>
          </p:nvSpPr>
          <p:spPr>
            <a:xfrm>
              <a:off x="7424518" y="1513177"/>
              <a:ext cx="576000" cy="57600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</a:t>
              </a:r>
            </a:p>
          </p:txBody>
        </p: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70500182-886B-4E0C-9585-8643523B76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3250" y="2114830"/>
              <a:ext cx="139139" cy="3147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94CAE641-B51E-45EC-8623-BD900838BEF3}"/>
                    </a:ext>
                  </a:extLst>
                </p:cNvPr>
                <p:cNvSpPr txBox="1"/>
                <p:nvPr/>
              </p:nvSpPr>
              <p:spPr>
                <a:xfrm>
                  <a:off x="7818407" y="511168"/>
                  <a:ext cx="3531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94CAE641-B51E-45EC-8623-BD900838BE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407" y="511168"/>
                  <a:ext cx="35311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8621" t="-4444" r="-8621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C4BCB342-16D1-4945-BF7B-FD90F6383500}"/>
                    </a:ext>
                  </a:extLst>
                </p:cNvPr>
                <p:cNvSpPr txBox="1"/>
                <p:nvPr/>
              </p:nvSpPr>
              <p:spPr>
                <a:xfrm>
                  <a:off x="7818407" y="2166764"/>
                  <a:ext cx="277704" cy="3334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C4BCB342-16D1-4945-BF7B-FD90F63835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407" y="2166764"/>
                  <a:ext cx="277704" cy="333489"/>
                </a:xfrm>
                <a:prstGeom prst="rect">
                  <a:avLst/>
                </a:prstGeom>
                <a:blipFill>
                  <a:blip r:embed="rId6"/>
                  <a:stretch>
                    <a:fillRect l="-21739" r="-26087" b="-148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FEA20769-E9A9-4A99-8FD9-498152828DF0}"/>
              </a:ext>
            </a:extLst>
          </p:cNvPr>
          <p:cNvGrpSpPr/>
          <p:nvPr/>
        </p:nvGrpSpPr>
        <p:grpSpPr>
          <a:xfrm>
            <a:off x="3203068" y="2843686"/>
            <a:ext cx="1143275" cy="1647059"/>
            <a:chOff x="3203068" y="2843686"/>
            <a:chExt cx="1143275" cy="164705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197B9B79-8892-4325-BCB0-725EE1C9E6F8}"/>
                </a:ext>
              </a:extLst>
            </p:cNvPr>
            <p:cNvSpPr/>
            <p:nvPr/>
          </p:nvSpPr>
          <p:spPr>
            <a:xfrm>
              <a:off x="3203068" y="3282519"/>
              <a:ext cx="422826" cy="404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DCED4303-F03E-4E87-AB0C-419B26DD2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9592" y="3091984"/>
              <a:ext cx="468735" cy="2711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6B7BF75-CD2F-43A2-B1AD-33BCA43E387C}"/>
                </a:ext>
              </a:extLst>
            </p:cNvPr>
            <p:cNvSpPr/>
            <p:nvPr/>
          </p:nvSpPr>
          <p:spPr>
            <a:xfrm>
              <a:off x="3382016" y="3875015"/>
              <a:ext cx="576000" cy="57600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B9FE5EE7-1FDC-412C-84BA-01FE2D3DB189}"/>
                    </a:ext>
                  </a:extLst>
                </p:cNvPr>
                <p:cNvSpPr txBox="1"/>
                <p:nvPr/>
              </p:nvSpPr>
              <p:spPr>
                <a:xfrm>
                  <a:off x="3531164" y="2843686"/>
                  <a:ext cx="2879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B9FE5EE7-1FDC-412C-84BA-01FE2D3DB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164" y="2843686"/>
                  <a:ext cx="28796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2766" r="-8511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BB310F62-BE85-4CCD-B522-AE127AA78FA2}"/>
                </a:ext>
              </a:extLst>
            </p:cNvPr>
            <p:cNvCxnSpPr>
              <a:cxnSpLocks/>
            </p:cNvCxnSpPr>
            <p:nvPr/>
          </p:nvCxnSpPr>
          <p:spPr>
            <a:xfrm>
              <a:off x="3909928" y="4319626"/>
              <a:ext cx="253106" cy="1711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5C2AA158-94E6-4D57-B0A5-BBC492412B39}"/>
                    </a:ext>
                  </a:extLst>
                </p:cNvPr>
                <p:cNvSpPr txBox="1"/>
                <p:nvPr/>
              </p:nvSpPr>
              <p:spPr>
                <a:xfrm>
                  <a:off x="4053058" y="4039599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5C2AA158-94E6-4D57-B0A5-BBC492412B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058" y="4039599"/>
                  <a:ext cx="29328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2500" r="-6250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56D89F7C-07F8-446D-8086-C734807C9D00}"/>
              </a:ext>
            </a:extLst>
          </p:cNvPr>
          <p:cNvGrpSpPr/>
          <p:nvPr/>
        </p:nvGrpSpPr>
        <p:grpSpPr>
          <a:xfrm>
            <a:off x="2069136" y="827915"/>
            <a:ext cx="6075595" cy="3792128"/>
            <a:chOff x="2069136" y="827915"/>
            <a:chExt cx="6075595" cy="3792128"/>
          </a:xfrm>
        </p:grpSpPr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id="{915A272B-188B-437D-AD2F-F60555F875D9}"/>
                </a:ext>
              </a:extLst>
            </p:cNvPr>
            <p:cNvGrpSpPr/>
            <p:nvPr/>
          </p:nvGrpSpPr>
          <p:grpSpPr>
            <a:xfrm>
              <a:off x="2069136" y="827915"/>
              <a:ext cx="6075595" cy="379553"/>
              <a:chOff x="2069136" y="827915"/>
              <a:chExt cx="6075595" cy="379553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65BA29E-C3BD-4D89-81E7-0DB4CCCF9C28}"/>
                  </a:ext>
                </a:extLst>
              </p:cNvPr>
              <p:cNvSpPr txBox="1"/>
              <p:nvPr/>
            </p:nvSpPr>
            <p:spPr>
              <a:xfrm>
                <a:off x="2069136" y="827915"/>
                <a:ext cx="1574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Laboratório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1A4C2CE-AB80-4C2D-841D-E18BF6A5B5B5}"/>
                  </a:ext>
                </a:extLst>
              </p:cNvPr>
              <p:cNvSpPr txBox="1"/>
              <p:nvPr/>
            </p:nvSpPr>
            <p:spPr>
              <a:xfrm>
                <a:off x="5888042" y="838136"/>
                <a:ext cx="225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Centro de massa</a:t>
                </a:r>
              </a:p>
            </p:txBody>
          </p:sp>
        </p:grp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EB96672D-1521-4CFB-9DC4-21D9F10E7C3A}"/>
                </a:ext>
              </a:extLst>
            </p:cNvPr>
            <p:cNvCxnSpPr>
              <a:cxnSpLocks/>
            </p:cNvCxnSpPr>
            <p:nvPr/>
          </p:nvCxnSpPr>
          <p:spPr>
            <a:xfrm>
              <a:off x="5043871" y="937796"/>
              <a:ext cx="0" cy="368224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04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Agrupar 28"/>
          <p:cNvGrpSpPr/>
          <p:nvPr/>
        </p:nvGrpSpPr>
        <p:grpSpPr>
          <a:xfrm>
            <a:off x="6242236" y="1631658"/>
            <a:ext cx="2779486" cy="515488"/>
            <a:chOff x="6328229" y="1955159"/>
            <a:chExt cx="2779486" cy="51548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8" t="76204" r="39400" b="20858"/>
            <a:stretch/>
          </p:blipFill>
          <p:spPr>
            <a:xfrm>
              <a:off x="6328229" y="2071505"/>
              <a:ext cx="2779486" cy="3991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6586117" y="1955159"/>
                  <a:ext cx="413383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a:rPr lang="pt-BR" sz="1600" b="1" i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6117" y="1955159"/>
                  <a:ext cx="413383" cy="265970"/>
                </a:xfrm>
                <a:prstGeom prst="rect">
                  <a:avLst/>
                </a:prstGeom>
                <a:blipFill>
                  <a:blip r:embed="rId3"/>
                  <a:stretch>
                    <a:fillRect l="-11765" r="-5882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7278893" y="1961692"/>
                  <a:ext cx="418128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a:rPr lang="pt-BR" sz="1600" b="1" i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893" y="1961692"/>
                  <a:ext cx="418128" cy="265970"/>
                </a:xfrm>
                <a:prstGeom prst="rect">
                  <a:avLst/>
                </a:prstGeom>
                <a:blipFill>
                  <a:blip r:embed="rId4"/>
                  <a:stretch>
                    <a:fillRect l="-13043" r="-4348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aixaDeTexto 6"/>
          <p:cNvSpPr txBox="1"/>
          <p:nvPr/>
        </p:nvSpPr>
        <p:spPr>
          <a:xfrm>
            <a:off x="1440991" y="-87769"/>
            <a:ext cx="653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</a:rPr>
              <a:t>Referencial do Centro de Massa</a:t>
            </a:r>
            <a:endParaRPr lang="en-US" sz="3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1465" y="445056"/>
                <a:ext cx="2517420" cy="303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; 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600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65" y="445056"/>
                <a:ext cx="2517420" cy="303160"/>
              </a:xfrm>
              <a:prstGeom prst="rect">
                <a:avLst/>
              </a:prstGeom>
              <a:blipFill>
                <a:blip r:embed="rId5"/>
                <a:stretch>
                  <a:fillRect l="-2663" t="-28000" r="-1695" b="-3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FBD6C3E0-FDEE-466E-BB32-75FCCADD67D4}"/>
              </a:ext>
            </a:extLst>
          </p:cNvPr>
          <p:cNvGrpSpPr/>
          <p:nvPr/>
        </p:nvGrpSpPr>
        <p:grpSpPr>
          <a:xfrm>
            <a:off x="122278" y="1741433"/>
            <a:ext cx="6200797" cy="338554"/>
            <a:chOff x="122278" y="2079693"/>
            <a:chExt cx="6200797" cy="338554"/>
          </a:xfrm>
        </p:grpSpPr>
        <p:sp>
          <p:nvSpPr>
            <p:cNvPr id="3" name="CaixaDeTexto 2"/>
            <p:cNvSpPr txBox="1"/>
            <p:nvPr/>
          </p:nvSpPr>
          <p:spPr>
            <a:xfrm>
              <a:off x="122278" y="2079693"/>
              <a:ext cx="5772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Choque inelástico – há conservação do momento total, mas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5068309" y="2094677"/>
                  <a:ext cx="1254766" cy="283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8309" y="2094677"/>
                  <a:ext cx="1254766" cy="283604"/>
                </a:xfrm>
                <a:prstGeom prst="rect">
                  <a:avLst/>
                </a:prstGeom>
                <a:blipFill>
                  <a:blip r:embed="rId6"/>
                  <a:stretch>
                    <a:fillRect t="-23404" r="-3883" b="-234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9" t="68900" r="39400" b="23644"/>
          <a:stretch/>
        </p:blipFill>
        <p:spPr>
          <a:xfrm>
            <a:off x="5523296" y="493007"/>
            <a:ext cx="3393518" cy="1012674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05272285-5C56-4DA8-AC26-218382352870}"/>
              </a:ext>
            </a:extLst>
          </p:cNvPr>
          <p:cNvGrpSpPr/>
          <p:nvPr/>
        </p:nvGrpSpPr>
        <p:grpSpPr>
          <a:xfrm>
            <a:off x="134906" y="815235"/>
            <a:ext cx="5113943" cy="338554"/>
            <a:chOff x="237306" y="1147741"/>
            <a:chExt cx="5113943" cy="338554"/>
          </a:xfrm>
        </p:grpSpPr>
        <p:sp>
          <p:nvSpPr>
            <p:cNvPr id="2" name="CaixaDeTexto 1"/>
            <p:cNvSpPr txBox="1"/>
            <p:nvPr/>
          </p:nvSpPr>
          <p:spPr>
            <a:xfrm>
              <a:off x="237306" y="1147741"/>
              <a:ext cx="39368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Choque elástico em 1 D: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4198561" y="1184033"/>
                  <a:ext cx="1152688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561" y="1184033"/>
                  <a:ext cx="1152688" cy="265970"/>
                </a:xfrm>
                <a:prstGeom prst="rect">
                  <a:avLst/>
                </a:prstGeom>
                <a:blipFill>
                  <a:blip r:embed="rId7"/>
                  <a:stretch>
                    <a:fillRect l="-3175" t="-31818" r="-582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2437065" y="1184033"/>
                  <a:ext cx="1148840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7065" y="1184033"/>
                  <a:ext cx="1148840" cy="265970"/>
                </a:xfrm>
                <a:prstGeom prst="rect">
                  <a:avLst/>
                </a:prstGeom>
                <a:blipFill>
                  <a:blip r:embed="rId8"/>
                  <a:stretch>
                    <a:fillRect l="-3723" t="-31818" r="-6383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B0817BC8-023F-4F22-A53E-48F6DBEAA760}"/>
              </a:ext>
            </a:extLst>
          </p:cNvPr>
          <p:cNvGrpSpPr/>
          <p:nvPr/>
        </p:nvGrpSpPr>
        <p:grpSpPr>
          <a:xfrm>
            <a:off x="134906" y="2302268"/>
            <a:ext cx="7085149" cy="356624"/>
            <a:chOff x="237306" y="2992259"/>
            <a:chExt cx="7085149" cy="356624"/>
          </a:xfrm>
        </p:grpSpPr>
        <p:sp>
          <p:nvSpPr>
            <p:cNvPr id="5" name="CaixaDeTexto 4"/>
            <p:cNvSpPr txBox="1"/>
            <p:nvPr/>
          </p:nvSpPr>
          <p:spPr>
            <a:xfrm>
              <a:off x="237306" y="3010329"/>
              <a:ext cx="39368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Choque completamente inelástico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3274514" y="3016079"/>
                  <a:ext cx="1417183" cy="3031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4514" y="3016079"/>
                  <a:ext cx="1417183" cy="303160"/>
                </a:xfrm>
                <a:prstGeom prst="rect">
                  <a:avLst/>
                </a:prstGeom>
                <a:blipFill>
                  <a:blip r:embed="rId9"/>
                  <a:stretch>
                    <a:fillRect l="-3004" t="-18367" r="-2575" b="-244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CaixaDeTexto 19"/>
            <p:cNvSpPr txBox="1"/>
            <p:nvPr/>
          </p:nvSpPr>
          <p:spPr>
            <a:xfrm>
              <a:off x="4736271" y="2992259"/>
              <a:ext cx="258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Partículas grudam</a:t>
              </a:r>
            </a:p>
          </p:txBody>
        </p:sp>
      </p:grp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81627" r="38514" b="15916"/>
          <a:stretch/>
        </p:blipFill>
        <p:spPr>
          <a:xfrm>
            <a:off x="5236221" y="3037213"/>
            <a:ext cx="3744686" cy="333828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6704243" y="2224196"/>
            <a:ext cx="2677280" cy="468038"/>
            <a:chOff x="6689933" y="2943896"/>
            <a:chExt cx="2677280" cy="468038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8" t="78890" r="55830" b="18379"/>
            <a:stretch/>
          </p:blipFill>
          <p:spPr>
            <a:xfrm>
              <a:off x="6689933" y="3040839"/>
              <a:ext cx="828466" cy="371095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7944813" y="2943896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Completamente inelástico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CAEB6552-482E-4FB2-ABED-2BA9FDB65DDB}"/>
              </a:ext>
            </a:extLst>
          </p:cNvPr>
          <p:cNvGrpSpPr/>
          <p:nvPr/>
        </p:nvGrpSpPr>
        <p:grpSpPr>
          <a:xfrm>
            <a:off x="87131" y="3016549"/>
            <a:ext cx="6117771" cy="770994"/>
            <a:chOff x="205304" y="3865533"/>
            <a:chExt cx="6117771" cy="770994"/>
          </a:xfrm>
        </p:grpSpPr>
        <p:sp>
          <p:nvSpPr>
            <p:cNvPr id="6" name="CaixaDeTexto 5"/>
            <p:cNvSpPr txBox="1"/>
            <p:nvPr/>
          </p:nvSpPr>
          <p:spPr>
            <a:xfrm>
              <a:off x="237306" y="3865533"/>
              <a:ext cx="1254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Explosivo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1907707" y="3889842"/>
                  <a:ext cx="1231298" cy="3031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7" y="3889842"/>
                  <a:ext cx="1231298" cy="303160"/>
                </a:xfrm>
                <a:prstGeom prst="rect">
                  <a:avLst/>
                </a:prstGeom>
                <a:blipFill>
                  <a:blip r:embed="rId10"/>
                  <a:stretch>
                    <a:fillRect l="-3465" t="-30000" r="-2970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CaixaDeTexto 27"/>
            <p:cNvSpPr txBox="1"/>
            <p:nvPr/>
          </p:nvSpPr>
          <p:spPr>
            <a:xfrm>
              <a:off x="205304" y="4297973"/>
              <a:ext cx="6117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 partículas são ejetadas com o mesmo momento em sentidos opostos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3791009" y="3919791"/>
                  <a:ext cx="1254766" cy="283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1009" y="3919791"/>
                  <a:ext cx="1254766" cy="283604"/>
                </a:xfrm>
                <a:prstGeom prst="rect">
                  <a:avLst/>
                </a:prstGeom>
                <a:blipFill>
                  <a:blip r:embed="rId11"/>
                  <a:stretch>
                    <a:fillRect t="-26087" r="-3883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Balão de Pensamento: Nuvem 29">
            <a:extLst>
              <a:ext uri="{FF2B5EF4-FFF2-40B4-BE49-F238E27FC236}">
                <a16:creationId xmlns:a16="http://schemas.microsoft.com/office/drawing/2014/main" id="{B945FEB7-BD9C-4142-B95E-2CD689BB2C67}"/>
              </a:ext>
            </a:extLst>
          </p:cNvPr>
          <p:cNvSpPr/>
          <p:nvPr/>
        </p:nvSpPr>
        <p:spPr>
          <a:xfrm>
            <a:off x="3672836" y="3686740"/>
            <a:ext cx="5229980" cy="1161923"/>
          </a:xfrm>
          <a:prstGeom prst="cloudCallout">
            <a:avLst>
              <a:gd name="adj1" fmla="val -2177"/>
              <a:gd name="adj2" fmla="val -8257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As direções do movimento antes e depois costumam ser </a:t>
            </a:r>
            <a:r>
              <a:rPr lang="pt-BR" b="1" dirty="0"/>
              <a:t>diferentes</a:t>
            </a:r>
            <a:r>
              <a:rPr lang="pt-BR" dirty="0"/>
              <a:t> em 2 e 3 dimensões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F9983D8-78F6-404D-B840-A1D53000D2D4}"/>
              </a:ext>
            </a:extLst>
          </p:cNvPr>
          <p:cNvGrpSpPr/>
          <p:nvPr/>
        </p:nvGrpSpPr>
        <p:grpSpPr>
          <a:xfrm>
            <a:off x="87131" y="1281501"/>
            <a:ext cx="4494133" cy="338554"/>
            <a:chOff x="196482" y="1367821"/>
            <a:chExt cx="3966258" cy="338554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4034024E-9334-47A8-B87E-B246C830AB44}"/>
                </a:ext>
              </a:extLst>
            </p:cNvPr>
            <p:cNvSpPr txBox="1"/>
            <p:nvPr/>
          </p:nvSpPr>
          <p:spPr>
            <a:xfrm>
              <a:off x="196482" y="1367821"/>
              <a:ext cx="2886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Choque elástico em 2 e 3 D: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7262C09A-FC4A-4C37-B135-3074EFE5593A}"/>
                    </a:ext>
                  </a:extLst>
                </p:cNvPr>
                <p:cNvSpPr txBox="1"/>
                <p:nvPr/>
              </p:nvSpPr>
              <p:spPr>
                <a:xfrm>
                  <a:off x="3045453" y="1410685"/>
                  <a:ext cx="1117287" cy="283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7262C09A-FC4A-4C37-B135-3074EFE559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453" y="1410685"/>
                  <a:ext cx="1117287" cy="283604"/>
                </a:xfrm>
                <a:prstGeom prst="rect">
                  <a:avLst/>
                </a:prstGeom>
                <a:blipFill>
                  <a:blip r:embed="rId12"/>
                  <a:stretch>
                    <a:fillRect t="-23404" r="-2885" b="-234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Conector de Seta Reta 33"/>
          <p:cNvCxnSpPr>
            <a:stCxn id="30" idx="3"/>
          </p:cNvCxnSpPr>
          <p:nvPr/>
        </p:nvCxnSpPr>
        <p:spPr>
          <a:xfrm flipV="1">
            <a:off x="6287826" y="1450778"/>
            <a:ext cx="830650" cy="2302396"/>
          </a:xfrm>
          <a:prstGeom prst="straightConnector1">
            <a:avLst/>
          </a:prstGeom>
          <a:ln>
            <a:solidFill>
              <a:srgbClr val="00B0F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Balão de Fala: Retângulo com Cantos Arredondados 7">
            <a:extLst>
              <a:ext uri="{FF2B5EF4-FFF2-40B4-BE49-F238E27FC236}">
                <a16:creationId xmlns:a16="http://schemas.microsoft.com/office/drawing/2014/main" id="{094D52CC-7554-7EE8-5A6F-BA5148FF6B46}"/>
              </a:ext>
            </a:extLst>
          </p:cNvPr>
          <p:cNvSpPr/>
          <p:nvPr/>
        </p:nvSpPr>
        <p:spPr>
          <a:xfrm>
            <a:off x="2877589" y="301929"/>
            <a:ext cx="2476328" cy="1075996"/>
          </a:xfrm>
          <a:prstGeom prst="wedgeRoundRectCallout">
            <a:avLst>
              <a:gd name="adj1" fmla="val 95168"/>
              <a:gd name="adj2" fmla="val 83748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 direção de </a:t>
            </a:r>
          </a:p>
          <a:p>
            <a:pPr algn="ctr"/>
            <a:r>
              <a:rPr lang="pt-BR" sz="1600" dirty="0"/>
              <a:t>cada movimento costuma mudar, </a:t>
            </a:r>
          </a:p>
          <a:p>
            <a:pPr algn="ctr"/>
            <a:r>
              <a:rPr lang="pt-BR" sz="1600" dirty="0"/>
              <a:t>só tem que somar zero!</a:t>
            </a:r>
          </a:p>
        </p:txBody>
      </p:sp>
    </p:spTree>
    <p:extLst>
      <p:ext uri="{BB962C8B-B14F-4D97-AF65-F5344CB8AC3E}">
        <p14:creationId xmlns:p14="http://schemas.microsoft.com/office/powerpoint/2010/main" val="247493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42850</TotalTime>
  <Words>2795</Words>
  <Application>Microsoft Office PowerPoint</Application>
  <PresentationFormat>Apresentação na tela (16:9)</PresentationFormat>
  <Paragraphs>499</Paragraphs>
  <Slides>22</Slides>
  <Notes>1</Notes>
  <HiddenSlides>2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44" baseType="lpstr">
      <vt:lpstr>Arial</vt:lpstr>
      <vt:lpstr>Calibri</vt:lpstr>
      <vt:lpstr>Cambria Math</vt:lpstr>
      <vt:lpstr>CG Times (W1)</vt:lpstr>
      <vt:lpstr>Eau</vt:lpstr>
      <vt:lpstr>Eau Sans Bold</vt:lpstr>
      <vt:lpstr>Eau Sans Bold Lining</vt:lpstr>
      <vt:lpstr>Symbol</vt:lpstr>
      <vt:lpstr>Times New Roman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Referencial do centro de massa</vt:lpstr>
      <vt:lpstr>Apresentação do PowerPoint</vt:lpstr>
      <vt:lpstr>Apresentação do PowerPoint</vt:lpstr>
      <vt:lpstr>Apresentação do PowerPoint</vt:lpstr>
      <vt:lpstr>Apresentação do PowerPoint</vt:lpstr>
      <vt:lpstr>Explicação – o caso da razão 1:3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1915</cp:revision>
  <dcterms:created xsi:type="dcterms:W3CDTF">2016-03-09T00:36:12Z</dcterms:created>
  <dcterms:modified xsi:type="dcterms:W3CDTF">2022-09-13T21:39:40Z</dcterms:modified>
</cp:coreProperties>
</file>