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4"/>
  </p:notesMasterIdLst>
  <p:handoutMasterIdLst>
    <p:handoutMasterId r:id="rId35"/>
  </p:handoutMasterIdLst>
  <p:sldIdLst>
    <p:sldId id="447" r:id="rId13"/>
    <p:sldId id="785" r:id="rId14"/>
    <p:sldId id="763" r:id="rId15"/>
    <p:sldId id="764" r:id="rId16"/>
    <p:sldId id="765" r:id="rId17"/>
    <p:sldId id="766" r:id="rId18"/>
    <p:sldId id="682" r:id="rId19"/>
    <p:sldId id="791" r:id="rId20"/>
    <p:sldId id="792" r:id="rId21"/>
    <p:sldId id="690" r:id="rId22"/>
    <p:sldId id="691" r:id="rId23"/>
    <p:sldId id="692" r:id="rId24"/>
    <p:sldId id="693" r:id="rId25"/>
    <p:sldId id="773" r:id="rId26"/>
    <p:sldId id="789" r:id="rId27"/>
    <p:sldId id="793" r:id="rId28"/>
    <p:sldId id="794" r:id="rId29"/>
    <p:sldId id="795" r:id="rId30"/>
    <p:sldId id="796" r:id="rId31"/>
    <p:sldId id="790" r:id="rId32"/>
    <p:sldId id="761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30"/>
  </p:normalViewPr>
  <p:slideViewPr>
    <p:cSldViewPr snapToGrid="0" snapToObjects="1">
      <p:cViewPr varScale="1">
        <p:scale>
          <a:sx n="150" d="100"/>
          <a:sy n="150" d="100"/>
        </p:scale>
        <p:origin x="222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13/09/2022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2.png"/><Relationship Id="rId3" Type="http://schemas.openxmlformats.org/officeDocument/2006/relationships/image" Target="../media/image58.png"/><Relationship Id="rId7" Type="http://schemas.openxmlformats.org/officeDocument/2006/relationships/image" Target="../media/image1201.png"/><Relationship Id="rId12" Type="http://schemas.openxmlformats.org/officeDocument/2006/relationships/image" Target="../media/image6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1.png"/><Relationship Id="rId11" Type="http://schemas.openxmlformats.org/officeDocument/2006/relationships/image" Target="../media/image1241.png"/><Relationship Id="rId5" Type="http://schemas.openxmlformats.org/officeDocument/2006/relationships/image" Target="../media/image1181.png"/><Relationship Id="rId10" Type="http://schemas.openxmlformats.org/officeDocument/2006/relationships/image" Target="../media/image1230.png"/><Relationship Id="rId4" Type="http://schemas.openxmlformats.org/officeDocument/2006/relationships/image" Target="../media/image234.png"/><Relationship Id="rId9" Type="http://schemas.openxmlformats.org/officeDocument/2006/relationships/image" Target="../media/image8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8" Type="http://schemas.openxmlformats.org/officeDocument/2006/relationships/image" Target="../media/image1300.png"/><Relationship Id="rId26" Type="http://schemas.openxmlformats.org/officeDocument/2006/relationships/image" Target="../media/image1390.png"/><Relationship Id="rId3" Type="http://schemas.openxmlformats.org/officeDocument/2006/relationships/image" Target="../media/image1220.png"/><Relationship Id="rId21" Type="http://schemas.openxmlformats.org/officeDocument/2006/relationships/image" Target="../media/image1330.png"/><Relationship Id="rId7" Type="http://schemas.openxmlformats.org/officeDocument/2006/relationships/image" Target="../media/image1260.png"/><Relationship Id="rId17" Type="http://schemas.openxmlformats.org/officeDocument/2006/relationships/image" Target="../media/image1290.png"/><Relationship Id="rId25" Type="http://schemas.openxmlformats.org/officeDocument/2006/relationships/image" Target="../media/image1371.png"/><Relationship Id="rId2" Type="http://schemas.openxmlformats.org/officeDocument/2006/relationships/image" Target="../media/image67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0.png"/><Relationship Id="rId24" Type="http://schemas.openxmlformats.org/officeDocument/2006/relationships/image" Target="../media/image66.png"/><Relationship Id="rId23" Type="http://schemas.openxmlformats.org/officeDocument/2006/relationships/image" Target="../media/image1351.png"/><Relationship Id="rId28" Type="http://schemas.openxmlformats.org/officeDocument/2006/relationships/image" Target="../media/image58.png"/><Relationship Id="rId10" Type="http://schemas.openxmlformats.org/officeDocument/2006/relationships/image" Target="../media/image60.png"/><Relationship Id="rId19" Type="http://schemas.openxmlformats.org/officeDocument/2006/relationships/image" Target="../media/image61.png"/><Relationship Id="rId9" Type="http://schemas.openxmlformats.org/officeDocument/2006/relationships/image" Target="../media/image1280.png"/><Relationship Id="rId22" Type="http://schemas.openxmlformats.org/officeDocument/2006/relationships/image" Target="../media/image1341.png"/><Relationship Id="rId27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1.png"/><Relationship Id="rId3" Type="http://schemas.openxmlformats.org/officeDocument/2006/relationships/image" Target="../media/image78.png"/><Relationship Id="rId7" Type="http://schemas.openxmlformats.org/officeDocument/2006/relationships/image" Target="../media/image1411.png"/><Relationship Id="rId12" Type="http://schemas.openxmlformats.org/officeDocument/2006/relationships/image" Target="../media/image1461.png"/><Relationship Id="rId2" Type="http://schemas.openxmlformats.org/officeDocument/2006/relationships/image" Target="../media/image77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0.png"/><Relationship Id="rId11" Type="http://schemas.openxmlformats.org/officeDocument/2006/relationships/image" Target="../media/image660.png"/><Relationship Id="rId15" Type="http://schemas.openxmlformats.org/officeDocument/2006/relationships/image" Target="../media/image55.png"/><Relationship Id="rId10" Type="http://schemas.openxmlformats.org/officeDocument/2006/relationships/image" Target="../media/image650.png"/><Relationship Id="rId9" Type="http://schemas.openxmlformats.org/officeDocument/2006/relationships/image" Target="../media/image1431.png"/><Relationship Id="rId14" Type="http://schemas.openxmlformats.org/officeDocument/2006/relationships/image" Target="../media/image6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0.png"/><Relationship Id="rId13" Type="http://schemas.openxmlformats.org/officeDocument/2006/relationships/image" Target="../media/image1700.png"/><Relationship Id="rId18" Type="http://schemas.openxmlformats.org/officeDocument/2006/relationships/image" Target="../media/image1750.png"/><Relationship Id="rId3" Type="http://schemas.openxmlformats.org/officeDocument/2006/relationships/image" Target="../media/image1511.png"/><Relationship Id="rId21" Type="http://schemas.openxmlformats.org/officeDocument/2006/relationships/image" Target="../media/image55.png"/><Relationship Id="rId7" Type="http://schemas.openxmlformats.org/officeDocument/2006/relationships/image" Target="../media/image1530.png"/><Relationship Id="rId12" Type="http://schemas.openxmlformats.org/officeDocument/2006/relationships/image" Target="../media/image1550.png"/><Relationship Id="rId17" Type="http://schemas.openxmlformats.org/officeDocument/2006/relationships/image" Target="../media/image1580.png"/><Relationship Id="rId2" Type="http://schemas.openxmlformats.org/officeDocument/2006/relationships/image" Target="../media/image233.png"/><Relationship Id="rId16" Type="http://schemas.openxmlformats.org/officeDocument/2006/relationships/image" Target="../media/image1730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650.png"/><Relationship Id="rId5" Type="http://schemas.openxmlformats.org/officeDocument/2006/relationships/image" Target="../media/image1590.png"/><Relationship Id="rId15" Type="http://schemas.openxmlformats.org/officeDocument/2006/relationships/image" Target="../media/image1570.png"/><Relationship Id="rId10" Type="http://schemas.openxmlformats.org/officeDocument/2006/relationships/image" Target="../media/image154.png"/><Relationship Id="rId19" Type="http://schemas.openxmlformats.org/officeDocument/2006/relationships/image" Target="../media/image1600.png"/><Relationship Id="rId4" Type="http://schemas.openxmlformats.org/officeDocument/2006/relationships/image" Target="../media/image1161.png"/><Relationship Id="rId9" Type="http://schemas.openxmlformats.org/officeDocument/2006/relationships/image" Target="../media/image1630.png"/><Relationship Id="rId14" Type="http://schemas.openxmlformats.org/officeDocument/2006/relationships/image" Target="../media/image1560.png"/><Relationship Id="rId22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86.png"/><Relationship Id="rId18" Type="http://schemas.openxmlformats.org/officeDocument/2006/relationships/image" Target="../media/image97.png"/><Relationship Id="rId26" Type="http://schemas.openxmlformats.org/officeDocument/2006/relationships/image" Target="../media/image98.png"/><Relationship Id="rId3" Type="http://schemas.openxmlformats.org/officeDocument/2006/relationships/image" Target="../media/image86.png"/><Relationship Id="rId21" Type="http://schemas.openxmlformats.org/officeDocument/2006/relationships/image" Target="../media/image194.png"/><Relationship Id="rId7" Type="http://schemas.openxmlformats.org/officeDocument/2006/relationships/image" Target="../media/image91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211.png"/><Relationship Id="rId2" Type="http://schemas.openxmlformats.org/officeDocument/2006/relationships/image" Target="../media/image85.png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200.png"/><Relationship Id="rId5" Type="http://schemas.openxmlformats.org/officeDocument/2006/relationships/image" Target="../media/image89.png"/><Relationship Id="rId15" Type="http://schemas.openxmlformats.org/officeDocument/2006/relationships/image" Target="../media/image96.png"/><Relationship Id="rId23" Type="http://schemas.openxmlformats.org/officeDocument/2006/relationships/image" Target="../media/image207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2.png"/><Relationship Id="rId18" Type="http://schemas.openxmlformats.org/officeDocument/2006/relationships/image" Target="../media/image231.png"/><Relationship Id="rId3" Type="http://schemas.openxmlformats.org/officeDocument/2006/relationships/image" Target="../media/image213.png"/><Relationship Id="rId21" Type="http://schemas.openxmlformats.org/officeDocument/2006/relationships/image" Target="../media/image265.png"/><Relationship Id="rId7" Type="http://schemas.openxmlformats.org/officeDocument/2006/relationships/image" Target="../media/image123.png"/><Relationship Id="rId12" Type="http://schemas.openxmlformats.org/officeDocument/2006/relationships/image" Target="../media/image170.png"/><Relationship Id="rId17" Type="http://schemas.openxmlformats.org/officeDocument/2006/relationships/image" Target="../media/image220.png"/><Relationship Id="rId16" Type="http://schemas.openxmlformats.org/officeDocument/2006/relationships/image" Target="../media/image212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2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1.png"/><Relationship Id="rId10" Type="http://schemas.openxmlformats.org/officeDocument/2006/relationships/image" Target="../media/image150.png"/><Relationship Id="rId19" Type="http://schemas.openxmlformats.org/officeDocument/2006/relationships/image" Target="../media/image240.png"/><Relationship Id="rId4" Type="http://schemas.openxmlformats.org/officeDocument/2006/relationships/image" Target="../media/image214.png"/><Relationship Id="rId9" Type="http://schemas.openxmlformats.org/officeDocument/2006/relationships/image" Target="../media/image140.png"/><Relationship Id="rId14" Type="http://schemas.openxmlformats.org/officeDocument/2006/relationships/image" Target="../media/image191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0.png"/><Relationship Id="rId3" Type="http://schemas.openxmlformats.org/officeDocument/2006/relationships/image" Target="../media/image2810.png"/><Relationship Id="rId21" Type="http://schemas.openxmlformats.org/officeDocument/2006/relationships/image" Target="../media/image230.png"/><Relationship Id="rId34" Type="http://schemas.openxmlformats.org/officeDocument/2006/relationships/image" Target="../media/image423.png"/><Relationship Id="rId25" Type="http://schemas.openxmlformats.org/officeDocument/2006/relationships/image" Target="../media/image334.png"/><Relationship Id="rId33" Type="http://schemas.openxmlformats.org/officeDocument/2006/relationships/image" Target="../media/image412.png"/><Relationship Id="rId2" Type="http://schemas.openxmlformats.org/officeDocument/2006/relationships/image" Target="../media/image270.png"/><Relationship Id="rId29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210.png"/><Relationship Id="rId32" Type="http://schemas.openxmlformats.org/officeDocument/2006/relationships/image" Target="../media/image402.png"/><Relationship Id="rId23" Type="http://schemas.openxmlformats.org/officeDocument/2006/relationships/image" Target="../media/image59.gif"/><Relationship Id="rId28" Type="http://schemas.openxmlformats.org/officeDocument/2006/relationships/image" Target="../media/image360.png"/><Relationship Id="rId31" Type="http://schemas.openxmlformats.org/officeDocument/2006/relationships/image" Target="../media/image391.png"/><Relationship Id="rId4" Type="http://schemas.openxmlformats.org/officeDocument/2006/relationships/image" Target="../media/image2910.png"/><Relationship Id="rId22" Type="http://schemas.openxmlformats.org/officeDocument/2006/relationships/image" Target="../media/image3010.png"/><Relationship Id="rId27" Type="http://schemas.openxmlformats.org/officeDocument/2006/relationships/image" Target="../media/image350.png"/><Relationship Id="rId30" Type="http://schemas.openxmlformats.org/officeDocument/2006/relationships/image" Target="../media/image3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8" Type="http://schemas.openxmlformats.org/officeDocument/2006/relationships/image" Target="../media/image510.png"/><Relationship Id="rId21" Type="http://schemas.openxmlformats.org/officeDocument/2006/relationships/image" Target="../media/image540.png"/><Relationship Id="rId7" Type="http://schemas.openxmlformats.org/officeDocument/2006/relationships/image" Target="../media/image442.png"/><Relationship Id="rId17" Type="http://schemas.openxmlformats.org/officeDocument/2006/relationships/image" Target="../media/image500.png"/><Relationship Id="rId16" Type="http://schemas.openxmlformats.org/officeDocument/2006/relationships/image" Target="../media/image490.png"/><Relationship Id="rId20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2.png"/><Relationship Id="rId5" Type="http://schemas.openxmlformats.org/officeDocument/2006/relationships/image" Target="../media/image297.png"/><Relationship Id="rId15" Type="http://schemas.openxmlformats.org/officeDocument/2006/relationships/image" Target="../media/image481.png"/><Relationship Id="rId23" Type="http://schemas.openxmlformats.org/officeDocument/2006/relationships/image" Target="../media/image560.png"/><Relationship Id="rId10" Type="http://schemas.openxmlformats.org/officeDocument/2006/relationships/image" Target="../media/image470.png"/><Relationship Id="rId19" Type="http://schemas.openxmlformats.org/officeDocument/2006/relationships/image" Target="../media/image520.png"/><Relationship Id="rId9" Type="http://schemas.openxmlformats.org/officeDocument/2006/relationships/image" Target="../media/image460.png"/><Relationship Id="rId14" Type="http://schemas.openxmlformats.org/officeDocument/2006/relationships/image" Target="../media/image381.png"/><Relationship Id="rId22" Type="http://schemas.openxmlformats.org/officeDocument/2006/relationships/image" Target="../media/image5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12" Type="http://schemas.openxmlformats.org/officeDocument/2006/relationships/hyperlink" Target="https://eaulas.usp.br/portal/video.action?idItem=23491" TargetMode="External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2.png"/><Relationship Id="rId11" Type="http://schemas.openxmlformats.org/officeDocument/2006/relationships/hyperlink" Target="https://eaulas.usp.br/portal/video.action?idItem=23466" TargetMode="External"/><Relationship Id="rId5" Type="http://schemas.openxmlformats.org/officeDocument/2006/relationships/image" Target="../media/image570.png"/><Relationship Id="rId10" Type="http://schemas.openxmlformats.org/officeDocument/2006/relationships/image" Target="../media/image591.png"/><Relationship Id="rId4" Type="http://schemas.openxmlformats.org/officeDocument/2006/relationships/image" Target="../media/image441.png"/><Relationship Id="rId9" Type="http://schemas.openxmlformats.org/officeDocument/2006/relationships/image" Target="../media/image5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70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openxmlformats.org/officeDocument/2006/relationships/image" Target="../media/image11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10.png"/><Relationship Id="rId10" Type="http://schemas.openxmlformats.org/officeDocument/2006/relationships/image" Target="../media/image49.png"/><Relationship Id="rId19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Relationship Id="rId22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13.png"/><Relationship Id="rId7" Type="http://schemas.openxmlformats.org/officeDocument/2006/relationships/image" Target="../media/image1090.png"/><Relationship Id="rId12" Type="http://schemas.openxmlformats.org/officeDocument/2006/relationships/image" Target="../media/image11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11" Type="http://schemas.openxmlformats.org/officeDocument/2006/relationships/image" Target="../media/image1130.png"/><Relationship Id="rId5" Type="http://schemas.openxmlformats.org/officeDocument/2006/relationships/image" Target="../media/image1070.png"/><Relationship Id="rId10" Type="http://schemas.openxmlformats.org/officeDocument/2006/relationships/image" Target="../media/image1120.png"/><Relationship Id="rId4" Type="http://schemas.openxmlformats.org/officeDocument/2006/relationships/image" Target="../media/image12.png"/><Relationship Id="rId9" Type="http://schemas.openxmlformats.org/officeDocument/2006/relationships/image" Target="../media/image11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200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3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11" Type="http://schemas.openxmlformats.org/officeDocument/2006/relationships/image" Target="../media/image1240.png"/><Relationship Id="rId5" Type="http://schemas.openxmlformats.org/officeDocument/2006/relationships/image" Target="../media/image1180.png"/><Relationship Id="rId15" Type="http://schemas.openxmlformats.org/officeDocument/2006/relationships/image" Target="../media/image19.png"/><Relationship Id="rId10" Type="http://schemas.openxmlformats.org/officeDocument/2006/relationships/image" Target="../media/image197.png"/><Relationship Id="rId4" Type="http://schemas.openxmlformats.org/officeDocument/2006/relationships/image" Target="../media/image15.png"/><Relationship Id="rId9" Type="http://schemas.openxmlformats.org/officeDocument/2006/relationships/image" Target="../media/image19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13.jpeg"/><Relationship Id="rId3" Type="http://schemas.openxmlformats.org/officeDocument/2006/relationships/image" Target="../media/image18.png"/><Relationship Id="rId21" Type="http://schemas.openxmlformats.org/officeDocument/2006/relationships/image" Target="../media/image4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54.png"/><Relationship Id="rId15" Type="http://schemas.openxmlformats.org/officeDocument/2006/relationships/image" Target="../media/image34.png"/><Relationship Id="rId23" Type="http://schemas.openxmlformats.org/officeDocument/2006/relationships/image" Target="../media/image3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9" Type="http://schemas.openxmlformats.org/officeDocument/2006/relationships/image" Target="../media/image23.png"/><Relationship Id="rId14" Type="http://schemas.openxmlformats.org/officeDocument/2006/relationships/image" Target="../media/image33.png"/><Relationship Id="rId2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1510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181.png"/><Relationship Id="rId7" Type="http://schemas.openxmlformats.org/officeDocument/2006/relationships/image" Target="../media/image41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1.png"/><Relationship Id="rId5" Type="http://schemas.openxmlformats.org/officeDocument/2006/relationships/image" Target="../media/image380.png"/><Relationship Id="rId4" Type="http://schemas.openxmlformats.org/officeDocument/2006/relationships/image" Target="../media/image27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1211.png"/><Relationship Id="rId7" Type="http://schemas.openxmlformats.org/officeDocument/2006/relationships/image" Target="../media/image400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2.png"/><Relationship Id="rId11" Type="http://schemas.openxmlformats.org/officeDocument/2006/relationships/image" Target="../media/image440.png"/><Relationship Id="rId5" Type="http://schemas.openxmlformats.org/officeDocument/2006/relationships/image" Target="../media/image2711.png"/><Relationship Id="rId10" Type="http://schemas.openxmlformats.org/officeDocument/2006/relationships/image" Target="../media/image430.png"/><Relationship Id="rId4" Type="http://schemas.openxmlformats.org/officeDocument/2006/relationships/image" Target="../media/image180.png"/><Relationship Id="rId9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2022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7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dirty="0">
                <a:solidFill>
                  <a:srgbClr val="FF0000"/>
                </a:solidFill>
              </a:rPr>
              <a:t>Conservação da quantidade de movimento linear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8" y="4070554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>
                <a:solidFill>
                  <a:srgbClr val="002060"/>
                </a:solidFill>
              </a:rPr>
              <a:t>12-13/09/2022</a:t>
            </a:r>
            <a:endParaRPr lang="pt-BR" sz="1600" b="1" kern="0" dirty="0">
              <a:solidFill>
                <a:srgbClr val="002060"/>
              </a:solidFill>
            </a:endParaRP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64" y="1075084"/>
            <a:ext cx="4051956" cy="289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4" y="17758"/>
            <a:ext cx="707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3 ex. 11. </a:t>
            </a:r>
            <a:r>
              <a:rPr lang="pt-BR" sz="1800" dirty="0">
                <a:effectLst/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Crianças em skates se puxam por uma corda</a:t>
            </a:r>
            <a:endParaRPr lang="pt-BR" dirty="0">
              <a:solidFill>
                <a:srgbClr val="0070C0"/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5523973" y="1240409"/>
            <a:ext cx="3547872" cy="369332"/>
            <a:chOff x="4125773" y="625904"/>
            <a:chExt cx="3547872" cy="369332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5587714" y="676163"/>
            <a:ext cx="2663832" cy="857614"/>
            <a:chOff x="4189514" y="61658"/>
            <a:chExt cx="2663832" cy="857614"/>
          </a:xfrm>
        </p:grpSpPr>
        <p:grpSp>
          <p:nvGrpSpPr>
            <p:cNvPr id="8" name="Agrupar 7"/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2050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Conector reto 4"/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CaixaDeTexto 12"/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-38933" y="382727"/>
            <a:ext cx="620664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 e Bernardo, de massas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45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respectivamente, estão parados sobre seus skates em um piso horizontal, quando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começam a puxar um ao outro por meio de uma corda, cuja massa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 ser ignorada.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 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após o início do movimento, a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velocidade de Alberto, no referencial ligado ao Centro de Massa,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2,3 m/s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hangingPunct="0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velocidade de Bernardo 1,5 s após o início do movimento.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0655" y="2980464"/>
                <a:ext cx="1387688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5" y="2980464"/>
                <a:ext cx="1387688" cy="341055"/>
              </a:xfrm>
              <a:prstGeom prst="rect">
                <a:avLst/>
              </a:prstGeom>
              <a:blipFill>
                <a:blip r:embed="rId4"/>
                <a:stretch>
                  <a:fillRect l="-3965" r="-3524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278670" y="2767405"/>
                <a:ext cx="2031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670" y="2767405"/>
                <a:ext cx="2031967" cy="276999"/>
              </a:xfrm>
              <a:prstGeom prst="rect">
                <a:avLst/>
              </a:prstGeom>
              <a:blipFill>
                <a:blip r:embed="rId5"/>
                <a:stretch>
                  <a:fillRect l="-901" t="-46667" r="-2102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92904" y="3238454"/>
                <a:ext cx="2046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4" y="3238454"/>
                <a:ext cx="2046201" cy="276999"/>
              </a:xfrm>
              <a:prstGeom prst="rect">
                <a:avLst/>
              </a:prstGeom>
              <a:blipFill>
                <a:blip r:embed="rId6"/>
                <a:stretch>
                  <a:fillRect l="-893" r="-208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174995" y="2741614"/>
                <a:ext cx="1801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95" y="2741614"/>
                <a:ext cx="1801134" cy="276999"/>
              </a:xfrm>
              <a:prstGeom prst="rect">
                <a:avLst/>
              </a:prstGeom>
              <a:blipFill>
                <a:blip r:embed="rId7"/>
                <a:stretch>
                  <a:fillRect l="-1017" t="-46667" r="-813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209780" y="3249483"/>
                <a:ext cx="1815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80" y="3249483"/>
                <a:ext cx="1815369" cy="276999"/>
              </a:xfrm>
              <a:prstGeom prst="rect">
                <a:avLst/>
              </a:prstGeom>
              <a:blipFill>
                <a:blip r:embed="rId8"/>
                <a:stretch>
                  <a:fillRect l="-1010" r="-67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14726" y="3923563"/>
                <a:ext cx="997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eixo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6" y="3923563"/>
                <a:ext cx="997644" cy="276999"/>
              </a:xfrm>
              <a:prstGeom prst="rect">
                <a:avLst/>
              </a:prstGeom>
              <a:blipFill>
                <a:blip r:embed="rId9"/>
                <a:stretch>
                  <a:fillRect l="-3049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677828" y="3799217"/>
                <a:ext cx="1514197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28" y="3799217"/>
                <a:ext cx="1514197" cy="519694"/>
              </a:xfrm>
              <a:prstGeom prst="rect">
                <a:avLst/>
              </a:prstGeom>
              <a:blipFill>
                <a:blip r:embed="rId10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710235" y="3814577"/>
                <a:ext cx="1464760" cy="565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−30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35" y="3814577"/>
                <a:ext cx="1464760" cy="5657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148871" y="286408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433522" y="3958975"/>
                <a:ext cx="1950086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=−1,5 </m:t>
                      </m:r>
                      <m:acc>
                        <m:accPr>
                          <m:chr m:val="⃗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522" y="3958975"/>
                <a:ext cx="1950086" cy="307777"/>
              </a:xfrm>
              <a:prstGeom prst="rect">
                <a:avLst/>
              </a:prstGeom>
              <a:blipFill>
                <a:blip r:embed="rId12"/>
                <a:stretch>
                  <a:fillRect l="-938" t="-33333" r="-1563" b="-372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 para a Direita 30"/>
          <p:cNvSpPr/>
          <p:nvPr/>
        </p:nvSpPr>
        <p:spPr>
          <a:xfrm>
            <a:off x="4450548" y="2769038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4450547" y="3240496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E53BEAB-A03F-4385-A665-652817A38481}"/>
              </a:ext>
            </a:extLst>
          </p:cNvPr>
          <p:cNvSpPr/>
          <p:nvPr/>
        </p:nvSpPr>
        <p:spPr>
          <a:xfrm>
            <a:off x="6532466" y="1152373"/>
            <a:ext cx="706959" cy="24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CM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48EB2EAE-CB14-4A6F-ABDF-8085C44FAE87}"/>
              </a:ext>
            </a:extLst>
          </p:cNvPr>
          <p:cNvSpPr/>
          <p:nvPr/>
        </p:nvSpPr>
        <p:spPr>
          <a:xfrm>
            <a:off x="6528050" y="1669041"/>
            <a:ext cx="766368" cy="24614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solo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C48C62-DB37-46CB-94C9-967BE09A3886}"/>
              </a:ext>
            </a:extLst>
          </p:cNvPr>
          <p:cNvSpPr txBox="1"/>
          <p:nvPr/>
        </p:nvSpPr>
        <p:spPr>
          <a:xfrm>
            <a:off x="6082082" y="1896040"/>
            <a:ext cx="302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 e B estão inicialmente parados, os sistemas CM e solo são o mesmo referencial.</a:t>
            </a:r>
          </a:p>
        </p:txBody>
      </p:sp>
    </p:spTree>
    <p:extLst>
      <p:ext uri="{BB962C8B-B14F-4D97-AF65-F5344CB8AC3E}">
        <p14:creationId xmlns:p14="http://schemas.microsoft.com/office/powerpoint/2010/main" val="14830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1" grpId="0"/>
      <p:bldP spid="23" grpId="0"/>
      <p:bldP spid="18" grpId="0"/>
      <p:bldP spid="25" grpId="0"/>
      <p:bldP spid="26" grpId="0"/>
      <p:bldP spid="30" grpId="0" animBg="1"/>
      <p:bldP spid="31" grpId="0" animBg="1"/>
      <p:bldP spid="3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053" y="21916"/>
            <a:ext cx="572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Impulsos sofridos por Alberto e por Bernardo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0FCCA682-981F-4337-AF3B-8A53188BFDFC}"/>
              </a:ext>
            </a:extLst>
          </p:cNvPr>
          <p:cNvGrpSpPr/>
          <p:nvPr/>
        </p:nvGrpSpPr>
        <p:grpSpPr>
          <a:xfrm>
            <a:off x="247795" y="541585"/>
            <a:ext cx="3006377" cy="310598"/>
            <a:chOff x="247795" y="541585"/>
            <a:chExt cx="3006377" cy="31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1527995" y="541585"/>
                  <a:ext cx="172617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5" y="541585"/>
                  <a:ext cx="1726177" cy="310598"/>
                </a:xfrm>
                <a:prstGeom prst="rect">
                  <a:avLst/>
                </a:prstGeom>
                <a:blipFill>
                  <a:blip r:embed="rId2"/>
                  <a:stretch>
                    <a:fillRect l="-3534" t="-45098" r="-8127" b="-313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47795" y="541585"/>
                  <a:ext cx="93281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541585"/>
                  <a:ext cx="932819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7843" t="-45098" r="-26144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Agrupar 8"/>
          <p:cNvGrpSpPr/>
          <p:nvPr/>
        </p:nvGrpSpPr>
        <p:grpSpPr>
          <a:xfrm>
            <a:off x="5523973" y="1240409"/>
            <a:ext cx="3547872" cy="369332"/>
            <a:chOff x="4125773" y="625904"/>
            <a:chExt cx="3547872" cy="369332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287F3D6-39A5-4C4B-B997-51461497F0A3}"/>
              </a:ext>
            </a:extLst>
          </p:cNvPr>
          <p:cNvGrpSpPr/>
          <p:nvPr/>
        </p:nvGrpSpPr>
        <p:grpSpPr>
          <a:xfrm>
            <a:off x="247795" y="520051"/>
            <a:ext cx="5138252" cy="1014442"/>
            <a:chOff x="247795" y="520051"/>
            <a:chExt cx="5138252" cy="10144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3400999" y="520051"/>
                  <a:ext cx="18982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mas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999" y="520051"/>
                  <a:ext cx="189821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Seta para a Direita 6"/>
            <p:cNvSpPr/>
            <p:nvPr/>
          </p:nvSpPr>
          <p:spPr>
            <a:xfrm>
              <a:off x="1504256" y="1228046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2118171" y="1223895"/>
                  <a:ext cx="155856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×2,3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171" y="1223895"/>
                  <a:ext cx="1558568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4688" t="-45098" r="-2343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991288" y="1223895"/>
                  <a:ext cx="1394759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a14:m>
                  <a:r>
                    <a:rPr lang="pt-BR" dirty="0"/>
                    <a:t>    </a:t>
                  </a:r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288" y="1223895"/>
                  <a:ext cx="1394759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7424" t="-4509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47795" y="1223895"/>
                  <a:ext cx="111447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1223895"/>
                  <a:ext cx="111447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6044" t="-45098" r="-164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64042" y="2895432"/>
                <a:ext cx="7954882" cy="487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Força média,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sobre cada garoto, do início até 1,5 s do movimento:</a:t>
                </a:r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2" y="2895432"/>
                <a:ext cx="7954882" cy="487249"/>
              </a:xfrm>
              <a:prstGeom prst="rect">
                <a:avLst/>
              </a:prstGeom>
              <a:blipFill>
                <a:blip r:embed="rId10"/>
                <a:stretch>
                  <a:fillRect l="-690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Agrupar 52">
            <a:extLst>
              <a:ext uri="{FF2B5EF4-FFF2-40B4-BE49-F238E27FC236}">
                <a16:creationId xmlns:a16="http://schemas.microsoft.com/office/drawing/2014/main" id="{E808F187-B89E-41FC-9222-6FA3B9C58679}"/>
              </a:ext>
            </a:extLst>
          </p:cNvPr>
          <p:cNvGrpSpPr/>
          <p:nvPr/>
        </p:nvGrpSpPr>
        <p:grpSpPr>
          <a:xfrm>
            <a:off x="433866" y="3346822"/>
            <a:ext cx="3765969" cy="590226"/>
            <a:chOff x="433866" y="3346822"/>
            <a:chExt cx="3765969" cy="590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433866" y="3507970"/>
                  <a:ext cx="2104807" cy="407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66" y="3507970"/>
                  <a:ext cx="2104807" cy="407484"/>
                </a:xfrm>
                <a:prstGeom prst="rect">
                  <a:avLst/>
                </a:prstGeom>
                <a:blipFill>
                  <a:blip r:embed="rId17"/>
                  <a:stretch>
                    <a:fillRect t="-108955" r="-18551" b="-1686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Seta para a Direita 40"/>
            <p:cNvSpPr/>
            <p:nvPr/>
          </p:nvSpPr>
          <p:spPr>
            <a:xfrm>
              <a:off x="2538673" y="3583562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6067F97-9BA6-4A07-BFB1-79DC25FFCB77}"/>
                    </a:ext>
                  </a:extLst>
                </p:cNvPr>
                <p:cNvSpPr txBox="1"/>
                <p:nvPr/>
              </p:nvSpPr>
              <p:spPr>
                <a:xfrm>
                  <a:off x="3123579" y="3346822"/>
                  <a:ext cx="1076256" cy="5902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6067F97-9BA6-4A07-BFB1-79DC25FFC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579" y="3346822"/>
                  <a:ext cx="1076256" cy="5902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146C88EE-7D6A-4F7A-AAD6-5E46E12C6F2E}"/>
              </a:ext>
            </a:extLst>
          </p:cNvPr>
          <p:cNvGrpSpPr/>
          <p:nvPr/>
        </p:nvGrpSpPr>
        <p:grpSpPr>
          <a:xfrm>
            <a:off x="640471" y="4082435"/>
            <a:ext cx="7462592" cy="675023"/>
            <a:chOff x="640471" y="4082435"/>
            <a:chExt cx="7462592" cy="675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640471" y="4137929"/>
                  <a:ext cx="3077509" cy="6195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6,9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=4,6 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71" y="4137929"/>
                  <a:ext cx="3077509" cy="6195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775565AB-1307-4DF9-AC4B-5717C0A0CDEA}"/>
                    </a:ext>
                  </a:extLst>
                </p:cNvPr>
                <p:cNvSpPr txBox="1"/>
                <p:nvPr/>
              </p:nvSpPr>
              <p:spPr>
                <a:xfrm>
                  <a:off x="4688667" y="4082435"/>
                  <a:ext cx="3414396" cy="6195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−68 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=−46 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775565AB-1307-4DF9-AC4B-5717C0A0C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667" y="4082435"/>
                  <a:ext cx="3414396" cy="6195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423E38D-0B0D-4594-8656-0B1FC44F2801}"/>
              </a:ext>
            </a:extLst>
          </p:cNvPr>
          <p:cNvGrpSpPr/>
          <p:nvPr/>
        </p:nvGrpSpPr>
        <p:grpSpPr>
          <a:xfrm>
            <a:off x="247795" y="1826346"/>
            <a:ext cx="5779668" cy="968646"/>
            <a:chOff x="247795" y="1826346"/>
            <a:chExt cx="5779668" cy="968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247795" y="1826526"/>
                  <a:ext cx="17668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1826526"/>
                  <a:ext cx="1766829" cy="310598"/>
                </a:xfrm>
                <a:prstGeom prst="rect">
                  <a:avLst/>
                </a:prstGeom>
                <a:blipFill>
                  <a:blip r:embed="rId21"/>
                  <a:stretch>
                    <a:fillRect l="-3806" t="-45098" r="-7266" b="-313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2209185" y="1826346"/>
                  <a:ext cx="18835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mas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185" y="1826346"/>
                  <a:ext cx="1883529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247795" y="2432107"/>
                  <a:ext cx="1150700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2432107"/>
                  <a:ext cx="1150700" cy="310598"/>
                </a:xfrm>
                <a:prstGeom prst="rect">
                  <a:avLst/>
                </a:prstGeom>
                <a:blipFill>
                  <a:blip r:embed="rId23"/>
                  <a:stretch>
                    <a:fillRect l="-5851" t="-45098" r="-1064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1692717" y="2436258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4439769" y="2425475"/>
                  <a:ext cx="158769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a14:m>
                  <a:r>
                    <a:rPr lang="pt-BR" dirty="0"/>
                    <a:t>    </a:t>
                  </a:r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769" y="2425475"/>
                  <a:ext cx="1587694" cy="310598"/>
                </a:xfrm>
                <a:prstGeom prst="rect">
                  <a:avLst/>
                </a:prstGeom>
                <a:blipFill>
                  <a:blip r:embed="rId24"/>
                  <a:stretch>
                    <a:fillRect l="-6513" t="-4509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2233FBA9-6704-4E19-BA90-B064E56999BF}"/>
                    </a:ext>
                  </a:extLst>
                </p:cNvPr>
                <p:cNvSpPr txBox="1"/>
                <p:nvPr/>
              </p:nvSpPr>
              <p:spPr>
                <a:xfrm>
                  <a:off x="2274398" y="2484394"/>
                  <a:ext cx="156299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×1,5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2233FBA9-6704-4E19-BA90-B064E5699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98" y="2484394"/>
                  <a:ext cx="1562992" cy="310598"/>
                </a:xfrm>
                <a:prstGeom prst="rect">
                  <a:avLst/>
                </a:prstGeom>
                <a:blipFill>
                  <a:blip r:embed="rId25"/>
                  <a:stretch>
                    <a:fillRect l="-4688" t="-46000" r="-23828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E90649F0-C633-4A08-B67D-57CC9A89BDB7}"/>
              </a:ext>
            </a:extLst>
          </p:cNvPr>
          <p:cNvGrpSpPr/>
          <p:nvPr/>
        </p:nvGrpSpPr>
        <p:grpSpPr>
          <a:xfrm>
            <a:off x="4199835" y="1534493"/>
            <a:ext cx="3774418" cy="1155420"/>
            <a:chOff x="4199835" y="1534493"/>
            <a:chExt cx="3774418" cy="1155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035086" y="2379315"/>
                  <a:ext cx="93916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5086" y="2379315"/>
                  <a:ext cx="939167" cy="310598"/>
                </a:xfrm>
                <a:prstGeom prst="rect">
                  <a:avLst/>
                </a:prstGeom>
                <a:blipFill>
                  <a:blip r:embed="rId26"/>
                  <a:stretch>
                    <a:fillRect l="-7143" t="-43137" r="-27922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93CE7600-5056-4D66-90B2-81D339C5DAD4}"/>
                </a:ext>
              </a:extLst>
            </p:cNvPr>
            <p:cNvSpPr txBox="1"/>
            <p:nvPr/>
          </p:nvSpPr>
          <p:spPr>
            <a:xfrm>
              <a:off x="4199835" y="1693136"/>
              <a:ext cx="2912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números deram diferentes por conta do arredondamento</a:t>
              </a:r>
            </a:p>
          </p:txBody>
        </p: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9D96ABF4-DF30-491D-9D86-68844AD52CA0}"/>
                </a:ext>
              </a:extLst>
            </p:cNvPr>
            <p:cNvCxnSpPr>
              <a:cxnSpLocks/>
            </p:cNvCxnSpPr>
            <p:nvPr/>
          </p:nvCxnSpPr>
          <p:spPr>
            <a:xfrm>
              <a:off x="5165266" y="2203872"/>
              <a:ext cx="133945" cy="1926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46322501-0E41-4FE7-B454-03AECF4DAE44}"/>
                </a:ext>
              </a:extLst>
            </p:cNvPr>
            <p:cNvCxnSpPr>
              <a:endCxn id="21" idx="2"/>
            </p:cNvCxnSpPr>
            <p:nvPr/>
          </p:nvCxnSpPr>
          <p:spPr>
            <a:xfrm flipH="1" flipV="1">
              <a:off x="4688668" y="1534493"/>
              <a:ext cx="215225" cy="2430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E0F9C439-02A2-4082-8A1D-1C5AAB21A16B}"/>
              </a:ext>
            </a:extLst>
          </p:cNvPr>
          <p:cNvGrpSpPr/>
          <p:nvPr/>
        </p:nvGrpSpPr>
        <p:grpSpPr>
          <a:xfrm>
            <a:off x="5617904" y="672729"/>
            <a:ext cx="2663832" cy="857614"/>
            <a:chOff x="4189514" y="61658"/>
            <a:chExt cx="2663832" cy="857614"/>
          </a:xfrm>
        </p:grpSpPr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6D4ACA68-46AF-43B9-8E75-648AA3DE16C9}"/>
                </a:ext>
              </a:extLst>
            </p:cNvPr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57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6CF83F3F-3FD5-499D-9F6E-BBD76C3B7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15F34CEC-D76D-4912-8B45-A9A73CBD4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7FAB34B7-F52E-4727-A4CD-FF90E864A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541627CC-09D8-4A26-A105-AB756A224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1" name="Conector reto 60">
                <a:extLst>
                  <a:ext uri="{FF2B5EF4-FFF2-40B4-BE49-F238E27FC236}">
                    <a16:creationId xmlns:a16="http://schemas.microsoft.com/office/drawing/2014/main" id="{8EB0B8E5-4E3A-4755-84CC-AC38B39BCED5}"/>
                  </a:ext>
                </a:extLst>
              </p:cNvPr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FAD2E81E-8C76-4E17-8B0B-3C37A9BEB14D}"/>
                </a:ext>
              </a:extLst>
            </p:cNvPr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9E63181B-2933-4D72-BF70-58D5E5DD3DD0}"/>
                </a:ext>
              </a:extLst>
            </p:cNvPr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8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4" y="17758"/>
            <a:ext cx="778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Lista 3 ex. 12. Cr</a:t>
            </a:r>
            <a:r>
              <a:rPr lang="pt-BR" sz="1600" dirty="0">
                <a:effectLst/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ianças em skates em movimento que se puxam por uma corda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90156" y="1790458"/>
                <a:ext cx="34273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𝐴𝑛𝑡𝑒𝑠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=2,5 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" y="1790458"/>
                <a:ext cx="3427349" cy="246221"/>
              </a:xfrm>
              <a:prstGeom prst="rect">
                <a:avLst/>
              </a:prstGeom>
              <a:blipFill>
                <a:blip r:embed="rId2"/>
                <a:stretch>
                  <a:fillRect l="-356" t="-37500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0" y="376114"/>
            <a:ext cx="59944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 e Bernardo, de massas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kg e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45 kg respectivamente, estão deslizando sobre o piso horizontal, ambos a 2,5 m/s, quando Alberto dá um tranco na corda. Em consequência do puxão, a velocidade de Bernardo cai para 1,25 m/s no mesmo sentido.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Determine: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nova velocidade de Alberto após o puxão.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911841" y="1787015"/>
                <a:ext cx="21930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𝐷𝑒𝑝𝑜𝑖𝑠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=1,25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41" y="1787015"/>
                <a:ext cx="2193036" cy="246221"/>
              </a:xfrm>
              <a:prstGeom prst="rect">
                <a:avLst/>
              </a:prstGeom>
              <a:blipFill>
                <a:blip r:embed="rId3"/>
                <a:stretch>
                  <a:fillRect l="-1950" t="-34146" r="-279" b="-34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90156" y="2095912"/>
                <a:ext cx="3078150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Referencial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Laborat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rio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" y="2095912"/>
                <a:ext cx="3078150" cy="301557"/>
              </a:xfrm>
              <a:prstGeom prst="rect">
                <a:avLst/>
              </a:prstGeom>
              <a:blipFill>
                <a:blip r:embed="rId6"/>
                <a:stretch>
                  <a:fillRect l="-1188" t="-32653" r="-7525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517505" y="2108192"/>
                <a:ext cx="31636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05" y="2108192"/>
                <a:ext cx="3163687" cy="276999"/>
              </a:xfrm>
              <a:prstGeom prst="rect">
                <a:avLst/>
              </a:prstGeom>
              <a:blipFill>
                <a:blip r:embed="rId7"/>
                <a:stretch>
                  <a:fillRect l="-385" t="-48889" r="-193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8423" y="2830162"/>
                <a:ext cx="3152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3" y="2830162"/>
                <a:ext cx="3152466" cy="276999"/>
              </a:xfrm>
              <a:prstGeom prst="rect">
                <a:avLst/>
              </a:prstGeom>
              <a:blipFill>
                <a:blip r:embed="rId8"/>
                <a:stretch>
                  <a:fillRect l="-580" r="-193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119315" y="2846979"/>
                <a:ext cx="2920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5" y="2846979"/>
                <a:ext cx="2920671" cy="276999"/>
              </a:xfrm>
              <a:prstGeom prst="rect">
                <a:avLst/>
              </a:prstGeom>
              <a:blipFill>
                <a:blip r:embed="rId9"/>
                <a:stretch>
                  <a:fillRect l="-626" t="-2222" r="-2296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15223" y="3304562"/>
                <a:ext cx="31826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3" y="3304562"/>
                <a:ext cx="3182603" cy="276999"/>
              </a:xfrm>
              <a:prstGeom prst="rect">
                <a:avLst/>
              </a:prstGeom>
              <a:blipFill>
                <a:blip r:embed="rId10"/>
                <a:stretch>
                  <a:fillRect r="-766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152784" y="3269390"/>
                <a:ext cx="3207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84" y="3269390"/>
                <a:ext cx="3207353" cy="276999"/>
              </a:xfrm>
              <a:prstGeom prst="rect">
                <a:avLst/>
              </a:prstGeom>
              <a:blipFill>
                <a:blip r:embed="rId11"/>
                <a:stretch>
                  <a:fillRect l="-380" r="-380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018384" y="3788613"/>
                <a:ext cx="2901435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84" y="3788613"/>
                <a:ext cx="2901435" cy="5729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119315" y="3729777"/>
                <a:ext cx="3396443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−45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15" y="3729777"/>
                <a:ext cx="3396443" cy="525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349179" y="4498632"/>
                <a:ext cx="1519134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=4,4 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20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20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179" y="4498632"/>
                <a:ext cx="1519134" cy="307777"/>
              </a:xfrm>
              <a:prstGeom prst="rect">
                <a:avLst/>
              </a:prstGeom>
              <a:blipFill>
                <a:blip r:embed="rId14"/>
                <a:stretch>
                  <a:fillRect l="-1200" r="-1600" b="-3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EC51A8D-A29D-404C-B968-773772C5DEB5}"/>
              </a:ext>
            </a:extLst>
          </p:cNvPr>
          <p:cNvGrpSpPr/>
          <p:nvPr/>
        </p:nvGrpSpPr>
        <p:grpSpPr>
          <a:xfrm>
            <a:off x="5794684" y="1195518"/>
            <a:ext cx="3130906" cy="369332"/>
            <a:chOff x="4125773" y="625904"/>
            <a:chExt cx="3547872" cy="369332"/>
          </a:xfrm>
        </p:grpSpPr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6970F1DA-636F-4B59-A598-00C08CC1C344}"/>
                </a:ext>
              </a:extLst>
            </p:cNvPr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E04E1B5-96A3-4E34-89CB-8C068BAC765C}"/>
                </a:ext>
              </a:extLst>
            </p:cNvPr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0F9C439-02A2-4082-8A1D-1C5AAB21A16B}"/>
              </a:ext>
            </a:extLst>
          </p:cNvPr>
          <p:cNvGrpSpPr/>
          <p:nvPr/>
        </p:nvGrpSpPr>
        <p:grpSpPr>
          <a:xfrm>
            <a:off x="5858425" y="631272"/>
            <a:ext cx="2663832" cy="857614"/>
            <a:chOff x="4189514" y="61658"/>
            <a:chExt cx="2663832" cy="857614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6D4ACA68-46AF-43B9-8E75-648AA3DE16C9}"/>
                </a:ext>
              </a:extLst>
            </p:cNvPr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38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6CF83F3F-3FD5-499D-9F6E-BBD76C3B7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15F34CEC-D76D-4912-8B45-A9A73CBD4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7FAB34B7-F52E-4727-A4CD-FF90E864A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541627CC-09D8-4A26-A105-AB756A224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8EB0B8E5-4E3A-4755-84CC-AC38B39BCED5}"/>
                  </a:ext>
                </a:extLst>
              </p:cNvPr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FAD2E81E-8C76-4E17-8B0B-3C37A9BEB14D}"/>
                </a:ext>
              </a:extLst>
            </p:cNvPr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9E63181B-2933-4D72-BF70-58D5E5DD3DD0}"/>
                </a:ext>
              </a:extLst>
            </p:cNvPr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  <p:sp>
        <p:nvSpPr>
          <p:cNvPr id="43" name="Elipse 42">
            <a:extLst>
              <a:ext uri="{FF2B5EF4-FFF2-40B4-BE49-F238E27FC236}">
                <a16:creationId xmlns:a16="http://schemas.microsoft.com/office/drawing/2014/main" id="{0ABFC721-8C67-4990-BA54-52499DFA358D}"/>
              </a:ext>
            </a:extLst>
          </p:cNvPr>
          <p:cNvSpPr/>
          <p:nvPr/>
        </p:nvSpPr>
        <p:spPr>
          <a:xfrm>
            <a:off x="6737924" y="959847"/>
            <a:ext cx="706959" cy="24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CM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3F024934-BE63-4C79-B633-05667EDC4A6C}"/>
              </a:ext>
            </a:extLst>
          </p:cNvPr>
          <p:cNvSpPr/>
          <p:nvPr/>
        </p:nvSpPr>
        <p:spPr>
          <a:xfrm>
            <a:off x="6737924" y="1535068"/>
            <a:ext cx="766368" cy="24614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lab</a:t>
            </a:r>
            <a:endParaRPr lang="pt-BR" sz="1600" dirty="0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5A79C669-2641-43D7-8D83-99A3721804B7}"/>
              </a:ext>
            </a:extLst>
          </p:cNvPr>
          <p:cNvCxnSpPr>
            <a:cxnSpLocks/>
          </p:cNvCxnSpPr>
          <p:nvPr/>
        </p:nvCxnSpPr>
        <p:spPr>
          <a:xfrm>
            <a:off x="7299743" y="1076185"/>
            <a:ext cx="590229" cy="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966C040-A0CE-4342-B6C5-BEC6AC636134}"/>
              </a:ext>
            </a:extLst>
          </p:cNvPr>
          <p:cNvSpPr txBox="1"/>
          <p:nvPr/>
        </p:nvSpPr>
        <p:spPr>
          <a:xfrm>
            <a:off x="52102" y="2446808"/>
            <a:ext cx="8593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o movimento é todo em uma dimensão, não precisamos dos vetores, basta cuidar dos sinais</a:t>
            </a:r>
          </a:p>
        </p:txBody>
      </p:sp>
    </p:spTree>
    <p:extLst>
      <p:ext uri="{BB962C8B-B14F-4D97-AF65-F5344CB8AC3E}">
        <p14:creationId xmlns:p14="http://schemas.microsoft.com/office/powerpoint/2010/main" val="12907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7495" y="0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Impulso sobre cada garoto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1968" y="413345"/>
                <a:ext cx="7554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8" y="413345"/>
                <a:ext cx="755463" cy="310598"/>
              </a:xfrm>
              <a:prstGeom prst="rect">
                <a:avLst/>
              </a:prstGeom>
              <a:blipFill>
                <a:blip r:embed="rId2"/>
                <a:stretch>
                  <a:fillRect l="-8871" t="-43137" r="-45968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84076" y="427029"/>
                <a:ext cx="932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6" y="427029"/>
                <a:ext cx="932819" cy="276999"/>
              </a:xfrm>
              <a:prstGeom prst="rect">
                <a:avLst/>
              </a:prstGeom>
              <a:blipFill>
                <a:blip r:embed="rId3"/>
                <a:stretch>
                  <a:fillRect l="-7843" r="-1961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25300" y="460628"/>
                <a:ext cx="1619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0" y="460628"/>
                <a:ext cx="1619226" cy="276999"/>
              </a:xfrm>
              <a:prstGeom prst="rect">
                <a:avLst/>
              </a:prstGeom>
              <a:blipFill>
                <a:blip r:embed="rId4"/>
                <a:stretch>
                  <a:fillRect l="-752" t="-2222" r="-4511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54476" y="460628"/>
                <a:ext cx="1660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30(4,38−2,5)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76" y="460628"/>
                <a:ext cx="1660711" cy="276999"/>
              </a:xfrm>
              <a:prstGeom prst="rect">
                <a:avLst/>
              </a:prstGeom>
              <a:blipFill>
                <a:blip r:embed="rId5"/>
                <a:stretch>
                  <a:fillRect l="-8824" t="-28889" r="-6250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511894" y="443828"/>
                <a:ext cx="1017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94" y="443828"/>
                <a:ext cx="1017202" cy="276999"/>
              </a:xfrm>
              <a:prstGeom prst="rect">
                <a:avLst/>
              </a:prstGeom>
              <a:blipFill>
                <a:blip r:embed="rId6"/>
                <a:stretch>
                  <a:fillRect l="-7186" r="-5389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084076" y="803347"/>
                <a:ext cx="943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6" y="803347"/>
                <a:ext cx="943399" cy="276999"/>
              </a:xfrm>
              <a:prstGeom prst="rect">
                <a:avLst/>
              </a:prstGeom>
              <a:blipFill>
                <a:blip r:embed="rId7"/>
                <a:stretch>
                  <a:fillRect l="-7742" r="-129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25300" y="836946"/>
                <a:ext cx="1706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0" y="836946"/>
                <a:ext cx="1706365" cy="276999"/>
              </a:xfrm>
              <a:prstGeom prst="rect">
                <a:avLst/>
              </a:prstGeom>
              <a:blipFill>
                <a:blip r:embed="rId8"/>
                <a:stretch>
                  <a:fillRect r="-3214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754476" y="836946"/>
                <a:ext cx="1660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45(1,25−2,5)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76" y="836946"/>
                <a:ext cx="1660711" cy="276999"/>
              </a:xfrm>
              <a:prstGeom prst="rect">
                <a:avLst/>
              </a:prstGeom>
              <a:blipFill>
                <a:blip r:embed="rId9"/>
                <a:stretch>
                  <a:fillRect l="-8824" t="-28261" r="-625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511894" y="778346"/>
                <a:ext cx="1211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94" y="778346"/>
                <a:ext cx="1211614" cy="276999"/>
              </a:xfrm>
              <a:prstGeom prst="rect">
                <a:avLst/>
              </a:prstGeom>
              <a:blipFill>
                <a:blip r:embed="rId10"/>
                <a:stretch>
                  <a:fillRect l="-5025" r="-402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16824" y="1242037"/>
                <a:ext cx="939168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4" y="1242037"/>
                <a:ext cx="939168" cy="310598"/>
              </a:xfrm>
              <a:prstGeom prst="rect">
                <a:avLst/>
              </a:prstGeom>
              <a:blipFill>
                <a:blip r:embed="rId11"/>
                <a:stretch>
                  <a:fillRect l="-7143" t="-43137" r="-2727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235787" y="1618006"/>
            <a:ext cx="876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as velocidades do centro de massa do sistema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Alberto+Bernardo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antes e depois do tranco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86062" y="2097190"/>
                <a:ext cx="2129622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2" y="2097190"/>
                <a:ext cx="2129622" cy="548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406268" y="2113989"/>
                <a:ext cx="2234586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30+45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2113989"/>
                <a:ext cx="2234586" cy="530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112948" y="2113989"/>
                <a:ext cx="170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8" y="2113989"/>
                <a:ext cx="1705210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86062" y="2705026"/>
                <a:ext cx="2160399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2" y="2705026"/>
                <a:ext cx="2160399" cy="5484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406268" y="2721825"/>
                <a:ext cx="2539157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×4,38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×1,25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30+45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2721825"/>
                <a:ext cx="2539157" cy="5305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5112948" y="2721825"/>
                <a:ext cx="1715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8" y="2721825"/>
                <a:ext cx="1715470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186062" y="3435713"/>
            <a:ext cx="7682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o </a:t>
            </a:r>
            <a:r>
              <a:rPr lang="pt-BR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impulso sofrido pelo centro de massa de Alberto e Bernardo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00195" y="3932622"/>
                <a:ext cx="7554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5" y="3932622"/>
                <a:ext cx="755463" cy="310598"/>
              </a:xfrm>
              <a:prstGeom prst="rect">
                <a:avLst/>
              </a:prstGeom>
              <a:blipFill>
                <a:blip r:embed="rId18"/>
                <a:stretch>
                  <a:fillRect l="-8871" t="-41176" r="-45968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633364" y="3943967"/>
                <a:ext cx="2358338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64" y="3943967"/>
                <a:ext cx="2358338" cy="312458"/>
              </a:xfrm>
              <a:prstGeom prst="rect">
                <a:avLst/>
              </a:prstGeom>
              <a:blipFill>
                <a:blip r:embed="rId19"/>
                <a:stretch>
                  <a:fillRect l="-2842" t="-45098" r="-1809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417632" y="4360110"/>
            <a:ext cx="4394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 esperado pois no Centro de Massa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812536" y="4353047"/>
                <a:ext cx="1386085" cy="3410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36" y="4353047"/>
                <a:ext cx="1386085" cy="341055"/>
              </a:xfrm>
              <a:prstGeom prst="rect">
                <a:avLst/>
              </a:prstGeom>
              <a:blipFill>
                <a:blip r:embed="rId20"/>
                <a:stretch>
                  <a:fillRect l="-3070" r="-3070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Agrupar 29"/>
          <p:cNvGrpSpPr/>
          <p:nvPr/>
        </p:nvGrpSpPr>
        <p:grpSpPr>
          <a:xfrm>
            <a:off x="7363997" y="1066833"/>
            <a:ext cx="1754842" cy="362818"/>
            <a:chOff x="4766594" y="795969"/>
            <a:chExt cx="2885498" cy="369332"/>
          </a:xfrm>
        </p:grpSpPr>
        <p:cxnSp>
          <p:nvCxnSpPr>
            <p:cNvPr id="31" name="Conector de Seta Reta 30"/>
            <p:cNvCxnSpPr/>
            <p:nvPr/>
          </p:nvCxnSpPr>
          <p:spPr>
            <a:xfrm flipV="1">
              <a:off x="4766594" y="840600"/>
              <a:ext cx="2885498" cy="68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7318724" y="795969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7347577" y="565486"/>
            <a:ext cx="1650704" cy="531440"/>
            <a:chOff x="4189514" y="61658"/>
            <a:chExt cx="2663832" cy="857614"/>
          </a:xfrm>
        </p:grpSpPr>
        <p:grpSp>
          <p:nvGrpSpPr>
            <p:cNvPr id="34" name="Agrupar 33"/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37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Conector reto 40"/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aixaDeTexto 34"/>
            <p:cNvSpPr txBox="1"/>
            <p:nvPr/>
          </p:nvSpPr>
          <p:spPr>
            <a:xfrm>
              <a:off x="4629264" y="283648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398775" y="293971"/>
              <a:ext cx="35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0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7" grpId="0"/>
      <p:bldP spid="18" grpId="0"/>
      <p:bldP spid="22" grpId="0"/>
      <p:bldP spid="23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486" y="79829"/>
            <a:ext cx="444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Centro de </a:t>
            </a:r>
            <a:r>
              <a:rPr lang="pt-BR" sz="2000" dirty="0">
                <a:solidFill>
                  <a:srgbClr val="0070C0"/>
                </a:solidFill>
              </a:rPr>
              <a:t>massa</a:t>
            </a:r>
            <a:r>
              <a:rPr lang="pt-BR" dirty="0">
                <a:solidFill>
                  <a:srgbClr val="0070C0"/>
                </a:solidFill>
              </a:rPr>
              <a:t> e Centro de gravidade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39486" y="462134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462134"/>
                <a:ext cx="2515037" cy="4875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577584" y="462134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584" y="462134"/>
                <a:ext cx="2515037" cy="487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/>
          <p:cNvGrpSpPr/>
          <p:nvPr/>
        </p:nvGrpSpPr>
        <p:grpSpPr>
          <a:xfrm>
            <a:off x="643567" y="1307761"/>
            <a:ext cx="1508195" cy="276999"/>
            <a:chOff x="3670143" y="2562819"/>
            <a:chExt cx="1508195" cy="276999"/>
          </a:xfrm>
        </p:grpSpPr>
        <p:sp>
          <p:nvSpPr>
            <p:cNvPr id="12" name="Elipse 11"/>
            <p:cNvSpPr/>
            <p:nvPr/>
          </p:nvSpPr>
          <p:spPr>
            <a:xfrm>
              <a:off x="3719839" y="2625119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900648" y="2625119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670143" y="2562819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860286" y="2562819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645418" y="2214337"/>
            <a:ext cx="318052" cy="276999"/>
            <a:chOff x="465767" y="2807486"/>
            <a:chExt cx="318052" cy="276999"/>
          </a:xfrm>
        </p:grpSpPr>
        <p:sp>
          <p:nvSpPr>
            <p:cNvPr id="19" name="Elipse 18"/>
            <p:cNvSpPr/>
            <p:nvPr/>
          </p:nvSpPr>
          <p:spPr>
            <a:xfrm>
              <a:off x="515463" y="2869786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65767" y="2807486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5496115" y="2191929"/>
            <a:ext cx="318052" cy="276999"/>
            <a:chOff x="1655910" y="2807486"/>
            <a:chExt cx="318052" cy="276999"/>
          </a:xfrm>
        </p:grpSpPr>
        <p:sp>
          <p:nvSpPr>
            <p:cNvPr id="20" name="Elipse 19"/>
            <p:cNvSpPr/>
            <p:nvPr/>
          </p:nvSpPr>
          <p:spPr>
            <a:xfrm>
              <a:off x="1696272" y="2869786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655910" y="2807486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643567" y="3144036"/>
            <a:ext cx="318052" cy="276999"/>
            <a:chOff x="465767" y="3422470"/>
            <a:chExt cx="318052" cy="276999"/>
          </a:xfrm>
        </p:grpSpPr>
        <p:sp>
          <p:nvSpPr>
            <p:cNvPr id="29" name="Elipse 28"/>
            <p:cNvSpPr/>
            <p:nvPr/>
          </p:nvSpPr>
          <p:spPr>
            <a:xfrm>
              <a:off x="515463" y="3484770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65767" y="3422470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3078034" y="3144035"/>
            <a:ext cx="318052" cy="276999"/>
            <a:chOff x="1655910" y="3422470"/>
            <a:chExt cx="318052" cy="276999"/>
          </a:xfrm>
        </p:grpSpPr>
        <p:sp>
          <p:nvSpPr>
            <p:cNvPr id="30" name="Elipse 29"/>
            <p:cNvSpPr/>
            <p:nvPr/>
          </p:nvSpPr>
          <p:spPr>
            <a:xfrm>
              <a:off x="1696272" y="3484770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655910" y="3422470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948565" y="1143561"/>
                <a:ext cx="8713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65" y="1143561"/>
                <a:ext cx="871392" cy="246221"/>
              </a:xfrm>
              <a:prstGeom prst="rect">
                <a:avLst/>
              </a:prstGeom>
              <a:blipFill>
                <a:blip r:embed="rId4"/>
                <a:stretch>
                  <a:fillRect l="-2797" r="-69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7045533" y="1143561"/>
                <a:ext cx="8761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33" y="1143561"/>
                <a:ext cx="876137" cy="246221"/>
              </a:xfrm>
              <a:prstGeom prst="rect">
                <a:avLst/>
              </a:prstGeom>
              <a:blipFill>
                <a:blip r:embed="rId5"/>
                <a:stretch>
                  <a:fillRect l="-2797" r="-139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974022" y="1413982"/>
                <a:ext cx="1119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22" y="1413982"/>
                <a:ext cx="1119409" cy="246221"/>
              </a:xfrm>
              <a:prstGeom prst="rect">
                <a:avLst/>
              </a:prstGeom>
              <a:blipFill>
                <a:blip r:embed="rId6"/>
                <a:stretch>
                  <a:fillRect l="-3261" r="-54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7282122" y="1413982"/>
                <a:ext cx="11241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22" y="1413982"/>
                <a:ext cx="1124154" cy="246221"/>
              </a:xfrm>
              <a:prstGeom prst="rect">
                <a:avLst/>
              </a:prstGeom>
              <a:blipFill>
                <a:blip r:embed="rId7"/>
                <a:stretch>
                  <a:fillRect l="-3261" r="-54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5915153" y="1938048"/>
                <a:ext cx="1273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53" y="1938048"/>
                <a:ext cx="1273554" cy="246221"/>
              </a:xfrm>
              <a:prstGeom prst="rect">
                <a:avLst/>
              </a:prstGeom>
              <a:blipFill>
                <a:blip r:embed="rId8"/>
                <a:stretch>
                  <a:fillRect l="-957" r="-478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935865" y="2222138"/>
                <a:ext cx="1676421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65" y="2222138"/>
                <a:ext cx="1676421" cy="5028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3837488" y="3498019"/>
                <a:ext cx="94000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88" y="3498019"/>
                <a:ext cx="940001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8246174" y="2190911"/>
                <a:ext cx="617798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174" y="2190911"/>
                <a:ext cx="617798" cy="565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33192" y="3676206"/>
                <a:ext cx="1273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3676206"/>
                <a:ext cx="1273554" cy="246221"/>
              </a:xfrm>
              <a:prstGeom prst="rect">
                <a:avLst/>
              </a:prstGeom>
              <a:blipFill>
                <a:blip r:embed="rId12"/>
                <a:stretch>
                  <a:fillRect l="-957" r="-47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66414" y="2838489"/>
                <a:ext cx="9625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14" y="2838489"/>
                <a:ext cx="962571" cy="246221"/>
              </a:xfrm>
              <a:prstGeom prst="rect">
                <a:avLst/>
              </a:prstGeom>
              <a:blipFill>
                <a:blip r:embed="rId13"/>
                <a:stretch>
                  <a:fillRect l="-6329" t="-37500" r="-2468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076276" y="3547869"/>
                <a:ext cx="1790234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76" y="3547869"/>
                <a:ext cx="1790234" cy="5028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7594515" y="2190911"/>
                <a:ext cx="811761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515" y="2190911"/>
                <a:ext cx="811761" cy="565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4596476" y="3492950"/>
                <a:ext cx="74603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76" y="3492950"/>
                <a:ext cx="746038" cy="610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549876" y="3676206"/>
                <a:ext cx="1103251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76" y="3676206"/>
                <a:ext cx="1103251" cy="246221"/>
              </a:xfrm>
              <a:prstGeom prst="rect">
                <a:avLst/>
              </a:prstGeom>
              <a:blipFill>
                <a:blip r:embed="rId17"/>
                <a:stretch>
                  <a:fillRect l="-1657" r="-1105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440621" y="1914930"/>
                <a:ext cx="907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21" y="1914930"/>
                <a:ext cx="907300" cy="246221"/>
              </a:xfrm>
              <a:prstGeom prst="rect">
                <a:avLst/>
              </a:prstGeom>
              <a:blipFill>
                <a:blip r:embed="rId18"/>
                <a:stretch>
                  <a:fillRect l="-6711" t="-36585" r="-26174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865886" y="2852389"/>
                <a:ext cx="796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886" y="2852389"/>
                <a:ext cx="796500" cy="246221"/>
              </a:xfrm>
              <a:prstGeom prst="rect">
                <a:avLst/>
              </a:prstGeom>
              <a:blipFill>
                <a:blip r:embed="rId19"/>
                <a:stretch>
                  <a:fillRect l="-7634" t="-37500" r="-2977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533192" y="4152153"/>
                <a:ext cx="1408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4152153"/>
                <a:ext cx="1408206" cy="246221"/>
              </a:xfrm>
              <a:prstGeom prst="rect">
                <a:avLst/>
              </a:prstGeom>
              <a:blipFill>
                <a:blip r:embed="rId20"/>
                <a:stretch>
                  <a:fillRect l="-259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3969701" y="4152153"/>
                <a:ext cx="10182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01" y="4152153"/>
                <a:ext cx="1018292" cy="246221"/>
              </a:xfrm>
              <a:prstGeom prst="rect">
                <a:avLst/>
              </a:prstGeom>
              <a:blipFill>
                <a:blip r:embed="rId21"/>
                <a:stretch>
                  <a:fillRect l="-4192" r="-1198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2196119" y="4152153"/>
                <a:ext cx="1495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−1,5 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19" y="4152153"/>
                <a:ext cx="1495409" cy="246221"/>
              </a:xfrm>
              <a:prstGeom prst="rect">
                <a:avLst/>
              </a:prstGeom>
              <a:blipFill>
                <a:blip r:embed="rId22"/>
                <a:stretch>
                  <a:fillRect l="-2439" r="-40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33192" y="4549879"/>
                <a:ext cx="12991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4549879"/>
                <a:ext cx="1299138" cy="246221"/>
              </a:xfrm>
              <a:prstGeom prst="rect">
                <a:avLst/>
              </a:prstGeom>
              <a:blipFill>
                <a:blip r:embed="rId23"/>
                <a:stretch>
                  <a:fillRect l="-2804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3969701" y="4549879"/>
                <a:ext cx="1176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01" y="4549879"/>
                <a:ext cx="1176924" cy="246221"/>
              </a:xfrm>
              <a:prstGeom prst="rect">
                <a:avLst/>
              </a:prstGeom>
              <a:blipFill>
                <a:blip r:embed="rId24"/>
                <a:stretch>
                  <a:fillRect l="-3109" r="-1036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2207805" y="4549879"/>
                <a:ext cx="13367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−1,5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05" y="4549879"/>
                <a:ext cx="1336713" cy="246221"/>
              </a:xfrm>
              <a:prstGeom prst="rect">
                <a:avLst/>
              </a:prstGeom>
              <a:blipFill>
                <a:blip r:embed="rId25"/>
                <a:stretch>
                  <a:fillRect l="-2740" r="-2283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-31293" y="1286595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1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-48126" y="2164281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2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-37643" y="3137686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25D9E018-E062-48C4-B9D4-4FC3E280D3C9}"/>
                  </a:ext>
                </a:extLst>
              </p:cNvPr>
              <p:cNvSpPr/>
              <p:nvPr/>
            </p:nvSpPr>
            <p:spPr>
              <a:xfrm>
                <a:off x="7093431" y="4023575"/>
                <a:ext cx="1878225" cy="717405"/>
              </a:xfrm>
              <a:prstGeom prst="wedgeRectCallout">
                <a:avLst>
                  <a:gd name="adj1" fmla="val -11167"/>
                  <a:gd name="adj2" fmla="val -253936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massas iguais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25D9E018-E062-48C4-B9D4-4FC3E280D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31" y="4023575"/>
                <a:ext cx="1878225" cy="717405"/>
              </a:xfrm>
              <a:prstGeom prst="wedgeRectCallout">
                <a:avLst>
                  <a:gd name="adj1" fmla="val -11167"/>
                  <a:gd name="adj2" fmla="val -253936"/>
                </a:avLst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66FBB7A2-9657-48E2-B93B-2EA3BFF5A3D1}"/>
              </a:ext>
            </a:extLst>
          </p:cNvPr>
          <p:cNvSpPr/>
          <p:nvPr/>
        </p:nvSpPr>
        <p:spPr>
          <a:xfrm rot="17049225">
            <a:off x="5420466" y="2506339"/>
            <a:ext cx="458981" cy="3088848"/>
          </a:xfrm>
          <a:prstGeom prst="rtTriangle">
            <a:avLst/>
          </a:prstGeom>
          <a:solidFill>
            <a:srgbClr val="0070C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7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3951E-6 L 0.40052 -2.8395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2.59259E-6 L 0.50851 -0.0058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4568E-6 L 0.50677 -0.0033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4568E-6 L 0.26337 -0.0046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5" grpId="0"/>
      <p:bldP spid="41" grpId="0"/>
      <p:bldP spid="42" grpId="0"/>
      <p:bldP spid="43" grpId="0"/>
      <p:bldP spid="44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775E3-DD6B-46E0-8822-423C1AE9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38" y="-5473"/>
            <a:ext cx="7287393" cy="475990"/>
          </a:xfrm>
        </p:spPr>
        <p:txBody>
          <a:bodyPr>
            <a:noAutofit/>
          </a:bodyPr>
          <a:lstStyle/>
          <a:p>
            <a:r>
              <a:rPr lang="pt-BR" sz="2800" dirty="0"/>
              <a:t>Discussão experimento online de colisões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670" y="858559"/>
            <a:ext cx="5605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Casos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1: Bate e Para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2: Bate e Anda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3: Gruda e Anda (velocidade baixa)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4: Gruda e Anda (velocidade alta)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5: Bate e Volta (Elástico)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6: Bate e Volta (Ímã)</a:t>
            </a:r>
          </a:p>
        </p:txBody>
      </p:sp>
    </p:spTree>
    <p:extLst>
      <p:ext uri="{BB962C8B-B14F-4D97-AF65-F5344CB8AC3E}">
        <p14:creationId xmlns:p14="http://schemas.microsoft.com/office/powerpoint/2010/main" val="139531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980"/>
            <a:ext cx="894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Colisão elástica em </a:t>
            </a:r>
            <a:r>
              <a:rPr lang="pt-BR" b="1" dirty="0">
                <a:solidFill>
                  <a:srgbClr val="0070C0"/>
                </a:solidFill>
              </a:rPr>
              <a:t>1 dimensão: velocidades finais em função das iniciais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608" y="387159"/>
            <a:ext cx="8070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referencial do CM, a velocidade de cada corpo varia em sentido, mas não em intensidade.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3585908" y="1346621"/>
            <a:ext cx="258233" cy="276999"/>
            <a:chOff x="2629978" y="1738346"/>
            <a:chExt cx="258233" cy="276999"/>
          </a:xfrm>
        </p:grpSpPr>
        <p:sp>
          <p:nvSpPr>
            <p:cNvPr id="8" name="Elipse 7"/>
            <p:cNvSpPr/>
            <p:nvPr/>
          </p:nvSpPr>
          <p:spPr>
            <a:xfrm>
              <a:off x="2629978" y="1759692"/>
              <a:ext cx="258233" cy="2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2673683" y="1738346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pt-B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3683" y="1738346"/>
                  <a:ext cx="2019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4242" r="-2727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Agrupar 12"/>
          <p:cNvGrpSpPr/>
          <p:nvPr/>
        </p:nvGrpSpPr>
        <p:grpSpPr>
          <a:xfrm>
            <a:off x="5106963" y="1346621"/>
            <a:ext cx="258233" cy="276999"/>
            <a:chOff x="6007754" y="1721981"/>
            <a:chExt cx="258233" cy="276999"/>
          </a:xfrm>
        </p:grpSpPr>
        <p:sp>
          <p:nvSpPr>
            <p:cNvPr id="9" name="Elipse 8"/>
            <p:cNvSpPr/>
            <p:nvPr/>
          </p:nvSpPr>
          <p:spPr>
            <a:xfrm>
              <a:off x="6007754" y="1759692"/>
              <a:ext cx="258233" cy="2286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6029923" y="1721981"/>
                  <a:ext cx="201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pt-B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923" y="1721981"/>
                  <a:ext cx="20197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4242" r="-2727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871207" y="2046594"/>
                <a:ext cx="60742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é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𝑣𝑒𝑙𝑜𝑐𝑖𝑑𝑎𝑑𝑒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𝑐𝑒𝑛𝑡𝑟𝑜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𝑚𝑎𝑠𝑠𝑎</m:t>
                    </m:r>
                  </m:oMath>
                </a14:m>
                <a:r>
                  <a:rPr lang="pt-BR" sz="16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𝑟𝑒𝑓𝑒𝑟𝑒𝑛𝑐𝑖𝑎𝑙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𝑙𝑎𝑏𝑜𝑟𝑎𝑡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𝑟𝑖𝑜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07" y="2046594"/>
                <a:ext cx="6074225" cy="246221"/>
              </a:xfrm>
              <a:prstGeom prst="rect">
                <a:avLst/>
              </a:prstGeom>
              <a:blipFill>
                <a:blip r:embed="rId5"/>
                <a:stretch>
                  <a:fillRect l="-1305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C6812CC-ED53-4B2F-B236-2E236C423139}"/>
                  </a:ext>
                </a:extLst>
              </p:cNvPr>
              <p:cNvSpPr txBox="1"/>
              <p:nvPr/>
            </p:nvSpPr>
            <p:spPr>
              <a:xfrm>
                <a:off x="534059" y="1976991"/>
                <a:ext cx="2063001" cy="487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C6812CC-ED53-4B2F-B236-2E236C423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9" y="1976991"/>
                <a:ext cx="2063001" cy="487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564CDF67-0AFC-4532-8C0D-F60EC9ED242D}"/>
              </a:ext>
            </a:extLst>
          </p:cNvPr>
          <p:cNvGrpSpPr/>
          <p:nvPr/>
        </p:nvGrpSpPr>
        <p:grpSpPr>
          <a:xfrm>
            <a:off x="1110060" y="1161892"/>
            <a:ext cx="4025212" cy="459906"/>
            <a:chOff x="1110060" y="1161892"/>
            <a:chExt cx="4025212" cy="459906"/>
          </a:xfrm>
        </p:grpSpPr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AC4DA296-406D-4FC7-92E2-5724136A216A}"/>
                </a:ext>
              </a:extLst>
            </p:cNvPr>
            <p:cNvCxnSpPr/>
            <p:nvPr/>
          </p:nvCxnSpPr>
          <p:spPr>
            <a:xfrm>
              <a:off x="3848134" y="1485680"/>
              <a:ext cx="54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121A39F0-AA65-47FF-B3A5-5DF913176408}"/>
                    </a:ext>
                  </a:extLst>
                </p:cNvPr>
                <p:cNvSpPr txBox="1"/>
                <p:nvPr/>
              </p:nvSpPr>
              <p:spPr>
                <a:xfrm>
                  <a:off x="3980689" y="1161892"/>
                  <a:ext cx="2777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121A39F0-AA65-47FF-B3A5-5DF913176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689" y="1161892"/>
                  <a:ext cx="27770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565" t="-48889" r="-65217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EBABF4A5-8C6B-4045-AF82-8EBE541F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5272" y="1499358"/>
              <a:ext cx="54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910F5F84-47A5-4B5D-958B-012AFD493B0D}"/>
                    </a:ext>
                  </a:extLst>
                </p:cNvPr>
                <p:cNvSpPr txBox="1"/>
                <p:nvPr/>
              </p:nvSpPr>
              <p:spPr>
                <a:xfrm>
                  <a:off x="4770008" y="1202466"/>
                  <a:ext cx="28302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CaixaDeTexto 40">
                  <a:extLst>
                    <a:ext uri="{FF2B5EF4-FFF2-40B4-BE49-F238E27FC236}">
                      <a16:creationId xmlns:a16="http://schemas.microsoft.com/office/drawing/2014/main" id="{910F5F84-47A5-4B5D-958B-012AFD493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008" y="1202466"/>
                  <a:ext cx="28302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9149" t="-45652" r="-65957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4A9E472F-11F5-4828-A696-2EEBF5D0C750}"/>
                </a:ext>
              </a:extLst>
            </p:cNvPr>
            <p:cNvSpPr txBox="1"/>
            <p:nvPr/>
          </p:nvSpPr>
          <p:spPr>
            <a:xfrm>
              <a:off x="1110060" y="1252466"/>
              <a:ext cx="1166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antes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B93DFA34-1D7C-4C6F-9F8C-02C829FF94D0}"/>
              </a:ext>
            </a:extLst>
          </p:cNvPr>
          <p:cNvGrpSpPr/>
          <p:nvPr/>
        </p:nvGrpSpPr>
        <p:grpSpPr>
          <a:xfrm>
            <a:off x="87218" y="1160133"/>
            <a:ext cx="5824702" cy="463929"/>
            <a:chOff x="70608" y="1388136"/>
            <a:chExt cx="5824702" cy="463929"/>
          </a:xfrm>
        </p:grpSpPr>
        <p:cxnSp>
          <p:nvCxnSpPr>
            <p:cNvPr id="43" name="Conector de Seta Reta 42">
              <a:extLst>
                <a:ext uri="{FF2B5EF4-FFF2-40B4-BE49-F238E27FC236}">
                  <a16:creationId xmlns:a16="http://schemas.microsoft.com/office/drawing/2014/main" id="{A09BE1F8-FD63-49A9-8754-51271BF2BD5C}"/>
                </a:ext>
              </a:extLst>
            </p:cNvPr>
            <p:cNvCxnSpPr/>
            <p:nvPr/>
          </p:nvCxnSpPr>
          <p:spPr>
            <a:xfrm>
              <a:off x="5355310" y="1723611"/>
              <a:ext cx="54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247227FE-817E-4970-8991-7234FF2E62DE}"/>
                    </a:ext>
                  </a:extLst>
                </p:cNvPr>
                <p:cNvSpPr txBox="1"/>
                <p:nvPr/>
              </p:nvSpPr>
              <p:spPr>
                <a:xfrm>
                  <a:off x="3202613" y="1389895"/>
                  <a:ext cx="2879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247227FE-817E-4970-8991-7234FF2E6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613" y="1389895"/>
                  <a:ext cx="28796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766" r="-8511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41E82E80-AF5F-4713-9549-271173403A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9298" y="1703439"/>
              <a:ext cx="5400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B4DAC48F-D2ED-454E-BD5A-BFC104949C0D}"/>
                    </a:ext>
                  </a:extLst>
                </p:cNvPr>
                <p:cNvSpPr txBox="1"/>
                <p:nvPr/>
              </p:nvSpPr>
              <p:spPr>
                <a:xfrm>
                  <a:off x="5471943" y="1388136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B4DAC48F-D2ED-454E-BD5A-BFC104949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943" y="1388136"/>
                  <a:ext cx="29328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2500" r="-8333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2EA45B1C-D4AD-4CD3-A145-FB4DB065B5AD}"/>
                </a:ext>
              </a:extLst>
            </p:cNvPr>
            <p:cNvSpPr txBox="1"/>
            <p:nvPr/>
          </p:nvSpPr>
          <p:spPr>
            <a:xfrm>
              <a:off x="70608" y="1482733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depois</a:t>
              </a:r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22A72434-07FB-4F87-97B5-B8BD13989DC9}"/>
              </a:ext>
            </a:extLst>
          </p:cNvPr>
          <p:cNvGrpSpPr/>
          <p:nvPr/>
        </p:nvGrpSpPr>
        <p:grpSpPr>
          <a:xfrm>
            <a:off x="947691" y="3523320"/>
            <a:ext cx="3868862" cy="672163"/>
            <a:chOff x="947691" y="3523320"/>
            <a:chExt cx="3868862" cy="672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3120832" y="3523320"/>
                  <a:ext cx="16957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𝐼𝑉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dirty="0"/>
                    <a:t>  </a:t>
                  </a:r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832" y="3523320"/>
                  <a:ext cx="1695721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597" t="-4444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aixaDeTexto 4"/>
            <p:cNvSpPr txBox="1"/>
            <p:nvPr/>
          </p:nvSpPr>
          <p:spPr>
            <a:xfrm>
              <a:off x="947691" y="3686102"/>
              <a:ext cx="1689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Colisão elástica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C303D37E-7C49-4D3E-934F-2D1337D44CFB}"/>
                    </a:ext>
                  </a:extLst>
                </p:cNvPr>
                <p:cNvSpPr txBox="1"/>
                <p:nvPr/>
              </p:nvSpPr>
              <p:spPr>
                <a:xfrm>
                  <a:off x="3115510" y="3869226"/>
                  <a:ext cx="16182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dirty="0"/>
                    <a:t>  </a:t>
                  </a:r>
                </a:p>
              </p:txBody>
            </p:sp>
          </mc:Choice>
          <mc:Fallback xmlns="">
            <p:sp>
              <p:nvSpPr>
                <p:cNvPr id="58" name="CaixaDeTexto 57">
                  <a:extLst>
                    <a:ext uri="{FF2B5EF4-FFF2-40B4-BE49-F238E27FC236}">
                      <a16:creationId xmlns:a16="http://schemas.microsoft.com/office/drawing/2014/main" id="{C303D37E-7C49-4D3E-934F-2D1337D44C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5510" y="3869226"/>
                  <a:ext cx="161820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759" t="-4444" b="-3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Chave Direita 58">
              <a:extLst>
                <a:ext uri="{FF2B5EF4-FFF2-40B4-BE49-F238E27FC236}">
                  <a16:creationId xmlns:a16="http://schemas.microsoft.com/office/drawing/2014/main" id="{C646E427-B1F8-4912-B10C-5F84B8BC2A1D}"/>
                </a:ext>
              </a:extLst>
            </p:cNvPr>
            <p:cNvSpPr/>
            <p:nvPr/>
          </p:nvSpPr>
          <p:spPr>
            <a:xfrm flipH="1">
              <a:off x="2616291" y="3523321"/>
              <a:ext cx="295634" cy="67216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3C77633-DEA2-4BCF-8534-62B97EFCD357}"/>
              </a:ext>
            </a:extLst>
          </p:cNvPr>
          <p:cNvGrpSpPr/>
          <p:nvPr/>
        </p:nvGrpSpPr>
        <p:grpSpPr>
          <a:xfrm>
            <a:off x="870712" y="2590435"/>
            <a:ext cx="7599999" cy="825109"/>
            <a:chOff x="870712" y="2590435"/>
            <a:chExt cx="7599999" cy="825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1773409" y="2663230"/>
                  <a:ext cx="113851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3409" y="2663230"/>
                  <a:ext cx="1138517" cy="246221"/>
                </a:xfrm>
                <a:prstGeom prst="rect">
                  <a:avLst/>
                </a:prstGeom>
                <a:blipFill>
                  <a:blip r:embed="rId13"/>
                  <a:stretch>
                    <a:fillRect l="-4278" r="-1070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1754073" y="3026322"/>
                  <a:ext cx="11501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4073" y="3026322"/>
                  <a:ext cx="1150122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4255" r="-1596" b="-1219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/>
                <p:cNvSpPr/>
                <p:nvPr/>
              </p:nvSpPr>
              <p:spPr>
                <a:xfrm>
                  <a:off x="3097258" y="2609435"/>
                  <a:ext cx="56470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7258" y="2609435"/>
                  <a:ext cx="564706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tângulo 17"/>
                <p:cNvSpPr/>
                <p:nvPr/>
              </p:nvSpPr>
              <p:spPr>
                <a:xfrm>
                  <a:off x="3120832" y="2990621"/>
                  <a:ext cx="64325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Retângulo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0832" y="2990621"/>
                  <a:ext cx="643253" cy="338554"/>
                </a:xfrm>
                <a:prstGeom prst="rect">
                  <a:avLst/>
                </a:prstGeom>
                <a:blipFill>
                  <a:blip r:embed="rId16"/>
                  <a:stretch>
                    <a:fillRect l="-952" b="-109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Chave Direita 49">
              <a:extLst>
                <a:ext uri="{FF2B5EF4-FFF2-40B4-BE49-F238E27FC236}">
                  <a16:creationId xmlns:a16="http://schemas.microsoft.com/office/drawing/2014/main" id="{8EC972F2-4B36-4FA1-8E13-D8E9078BB4A3}"/>
                </a:ext>
              </a:extLst>
            </p:cNvPr>
            <p:cNvSpPr/>
            <p:nvPr/>
          </p:nvSpPr>
          <p:spPr>
            <a:xfrm>
              <a:off x="3715886" y="2615173"/>
              <a:ext cx="286831" cy="80037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D13B8313-A541-4EB2-93CC-5DF20713B5BE}"/>
                </a:ext>
              </a:extLst>
            </p:cNvPr>
            <p:cNvSpPr txBox="1"/>
            <p:nvPr/>
          </p:nvSpPr>
          <p:spPr>
            <a:xfrm>
              <a:off x="4191539" y="2682018"/>
              <a:ext cx="1822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Velocidades no referencial CM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>
                  <a:extLst>
                    <a:ext uri="{FF2B5EF4-FFF2-40B4-BE49-F238E27FC236}">
                      <a16:creationId xmlns:a16="http://schemas.microsoft.com/office/drawing/2014/main" id="{CDE0295F-538D-48E3-9593-B5F633E39F4E}"/>
                    </a:ext>
                  </a:extLst>
                </p:cNvPr>
                <p:cNvSpPr txBox="1"/>
                <p:nvPr/>
              </p:nvSpPr>
              <p:spPr>
                <a:xfrm>
                  <a:off x="870712" y="2631736"/>
                  <a:ext cx="9168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𝑎𝑛𝑡𝑒𝑠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4" name="CaixaDeTexto 53">
                  <a:extLst>
                    <a:ext uri="{FF2B5EF4-FFF2-40B4-BE49-F238E27FC236}">
                      <a16:creationId xmlns:a16="http://schemas.microsoft.com/office/drawing/2014/main" id="{CDE0295F-538D-48E3-9593-B5F633E39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712" y="2631736"/>
                  <a:ext cx="91684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3649C34B-F04F-4EBC-ADA6-CB77C03AC7E7}"/>
                    </a:ext>
                  </a:extLst>
                </p:cNvPr>
                <p:cNvSpPr txBox="1"/>
                <p:nvPr/>
              </p:nvSpPr>
              <p:spPr>
                <a:xfrm>
                  <a:off x="875743" y="2952231"/>
                  <a:ext cx="9168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𝑑𝑒𝑝𝑜𝑖𝑠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3649C34B-F04F-4EBC-ADA6-CB77C03AC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743" y="2952231"/>
                  <a:ext cx="916840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C5FDE0BF-F98C-4364-AE0C-93EB6356AE06}"/>
                    </a:ext>
                  </a:extLst>
                </p:cNvPr>
                <p:cNvSpPr txBox="1"/>
                <p:nvPr/>
              </p:nvSpPr>
              <p:spPr>
                <a:xfrm>
                  <a:off x="6536179" y="2667257"/>
                  <a:ext cx="186410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C5FDE0BF-F98C-4364-AE0C-93EB6356A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6179" y="2667257"/>
                  <a:ext cx="1864100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2288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E72C436F-297B-4688-9C33-E80C9BEC6AEA}"/>
                    </a:ext>
                  </a:extLst>
                </p:cNvPr>
                <p:cNvSpPr txBox="1"/>
                <p:nvPr/>
              </p:nvSpPr>
              <p:spPr>
                <a:xfrm>
                  <a:off x="6516843" y="3030349"/>
                  <a:ext cx="195386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  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7" name="CaixaDeTexto 56">
                  <a:extLst>
                    <a:ext uri="{FF2B5EF4-FFF2-40B4-BE49-F238E27FC236}">
                      <a16:creationId xmlns:a16="http://schemas.microsoft.com/office/drawing/2014/main" id="{E72C436F-297B-4688-9C33-E80C9BEC6A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843" y="3030349"/>
                  <a:ext cx="1953868" cy="246221"/>
                </a:xfrm>
                <a:prstGeom prst="rect">
                  <a:avLst/>
                </a:prstGeom>
                <a:blipFill>
                  <a:blip r:embed="rId20"/>
                  <a:stretch>
                    <a:fillRect l="-2181" r="-3115" b="-3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Chave Direita 59">
              <a:extLst>
                <a:ext uri="{FF2B5EF4-FFF2-40B4-BE49-F238E27FC236}">
                  <a16:creationId xmlns:a16="http://schemas.microsoft.com/office/drawing/2014/main" id="{000C523F-D1ED-4AC8-B064-C0F99688FB4D}"/>
                </a:ext>
              </a:extLst>
            </p:cNvPr>
            <p:cNvSpPr/>
            <p:nvPr/>
          </p:nvSpPr>
          <p:spPr>
            <a:xfrm flipH="1">
              <a:off x="5968730" y="2590435"/>
              <a:ext cx="286831" cy="80037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73D4A889-CF85-481F-A686-74FFAD86C5FB}"/>
                  </a:ext>
                </a:extLst>
              </p:cNvPr>
              <p:cNvSpPr txBox="1"/>
              <p:nvPr/>
            </p:nvSpPr>
            <p:spPr>
              <a:xfrm>
                <a:off x="242047" y="4195483"/>
                <a:ext cx="84044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Objetivo: achar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em função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(slide seguinte, usaremos (I) a (IV)) e </a:t>
                </a:r>
              </a:p>
              <a:p>
                <a:r>
                  <a:rPr lang="pt-BR" dirty="0"/>
                  <a:t>		em casa achar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em função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 (usando (I), (II’), (III’) e (V)) </a:t>
                </a: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73D4A889-CF85-481F-A686-74FFAD86C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4195483"/>
                <a:ext cx="8404412" cy="646331"/>
              </a:xfrm>
              <a:prstGeom prst="rect">
                <a:avLst/>
              </a:prstGeom>
              <a:blipFill>
                <a:blip r:embed="rId21"/>
                <a:stretch>
                  <a:fillRect l="-653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4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93 L 0.07083 0.0015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6914E-7 L -0.06337 0.0003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67235" y="72697"/>
                <a:ext cx="74563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70C0"/>
                    </a:solidFill>
                  </a:rPr>
                  <a:t>Colisões elásticas em </a:t>
                </a:r>
                <a:r>
                  <a:rPr lang="pt-BR" sz="2000" b="1" dirty="0">
                    <a:solidFill>
                      <a:srgbClr val="0070C0"/>
                    </a:solidFill>
                  </a:rPr>
                  <a:t>uma dimensão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 em função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0070C0"/>
                    </a:solidFill>
                  </a:rPr>
                  <a:t>)</a:t>
                </a:r>
                <a:endParaRPr lang="pt-B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" y="72697"/>
                <a:ext cx="7456394" cy="400110"/>
              </a:xfrm>
              <a:prstGeom prst="rect">
                <a:avLst/>
              </a:prstGeom>
              <a:blipFill>
                <a:blip r:embed="rId2"/>
                <a:stretch>
                  <a:fillRect l="-818" t="-9091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8079" y="1186192"/>
                <a:ext cx="4140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solidFill>
                      <a:srgbClr val="C00000"/>
                    </a:solidFill>
                  </a:rPr>
                  <a:t>Condição de elasticidade: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t-B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𝐼𝑉</m:t>
                    </m:r>
                    <m:r>
                      <a:rPr lang="pt-B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C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9" y="1186192"/>
                <a:ext cx="4140621" cy="276999"/>
              </a:xfrm>
              <a:prstGeom prst="rect">
                <a:avLst/>
              </a:prstGeom>
              <a:blipFill>
                <a:blip r:embed="rId3"/>
                <a:stretch>
                  <a:fillRect l="-3387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026684" y="798200"/>
                <a:ext cx="1696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𝐼𝐼𝐼</m:t>
                      </m:r>
                      <m:r>
                        <a:rPr lang="pt-B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684" y="798200"/>
                <a:ext cx="1696875" cy="246221"/>
              </a:xfrm>
              <a:prstGeom prst="rect">
                <a:avLst/>
              </a:prstGeom>
              <a:blipFill>
                <a:blip r:embed="rId4"/>
                <a:stretch>
                  <a:fillRect l="-2878" r="-3597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98568" y="4145096"/>
                <a:ext cx="3361946" cy="5532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8" y="4145096"/>
                <a:ext cx="3361946" cy="55322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Agrupar 46">
            <a:extLst>
              <a:ext uri="{FF2B5EF4-FFF2-40B4-BE49-F238E27FC236}">
                <a16:creationId xmlns:a16="http://schemas.microsoft.com/office/drawing/2014/main" id="{5C2FF7D7-34C4-4D41-9844-253A0A99FD03}"/>
              </a:ext>
            </a:extLst>
          </p:cNvPr>
          <p:cNvGrpSpPr/>
          <p:nvPr/>
        </p:nvGrpSpPr>
        <p:grpSpPr>
          <a:xfrm>
            <a:off x="3776161" y="3107117"/>
            <a:ext cx="4956538" cy="1606981"/>
            <a:chOff x="3776161" y="3107117"/>
            <a:chExt cx="4956538" cy="16069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5366008" y="4145096"/>
                  <a:ext cx="3366691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6008" y="4145096"/>
                  <a:ext cx="3366691" cy="55322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ixaDeTexto 35"/>
            <p:cNvSpPr txBox="1"/>
            <p:nvPr/>
          </p:nvSpPr>
          <p:spPr>
            <a:xfrm>
              <a:off x="3776161" y="4129323"/>
              <a:ext cx="14852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C00000"/>
                  </a:solidFill>
                </a:rPr>
                <a:t>Tarefa para o LAR</a:t>
              </a:r>
            </a:p>
          </p:txBody>
        </p:sp>
        <p:pic>
          <p:nvPicPr>
            <p:cNvPr id="2050" name="Picture 2" descr="Yeah Happy GIF - Yeah Happy FeelingAmazing GIFs"/>
            <p:cNvPicPr>
              <a:picLocks noChangeAspect="1" noChangeArrowheads="1" noCrop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680" y="3107117"/>
              <a:ext cx="1560620" cy="87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C6812CC-ED53-4B2F-B236-2E236C423139}"/>
                  </a:ext>
                </a:extLst>
              </p:cNvPr>
              <p:cNvSpPr txBox="1"/>
              <p:nvPr/>
            </p:nvSpPr>
            <p:spPr>
              <a:xfrm>
                <a:off x="235974" y="636274"/>
                <a:ext cx="3195747" cy="370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>
                    <a:solidFill>
                      <a:srgbClr val="C00000"/>
                    </a:solidFill>
                  </a:rPr>
                  <a:t>Velocidade do CM: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FC6812CC-ED53-4B2F-B236-2E236C423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4" y="636274"/>
                <a:ext cx="3195747" cy="370871"/>
              </a:xfrm>
              <a:prstGeom prst="rect">
                <a:avLst/>
              </a:prstGeom>
              <a:blipFill>
                <a:blip r:embed="rId24"/>
                <a:stretch>
                  <a:fillRect l="-4008" t="-3279" r="-1908"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F13AF27-E1FF-4BC0-A3ED-DD162A88A434}"/>
                  </a:ext>
                </a:extLst>
              </p:cNvPr>
              <p:cNvSpPr txBox="1"/>
              <p:nvPr/>
            </p:nvSpPr>
            <p:spPr>
              <a:xfrm>
                <a:off x="6042850" y="472782"/>
                <a:ext cx="15520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     (II)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F13AF27-E1FF-4BC0-A3ED-DD162A88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50" y="472782"/>
                <a:ext cx="1552092" cy="246221"/>
              </a:xfrm>
              <a:prstGeom prst="rect">
                <a:avLst/>
              </a:prstGeom>
              <a:blipFill>
                <a:blip r:embed="rId25"/>
                <a:stretch>
                  <a:fillRect l="-4706" t="-27500" r="-6667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36F18A42-073A-4B1A-8792-CD70B25C43C8}"/>
              </a:ext>
            </a:extLst>
          </p:cNvPr>
          <p:cNvSpPr txBox="1"/>
          <p:nvPr/>
        </p:nvSpPr>
        <p:spPr>
          <a:xfrm>
            <a:off x="4197598" y="625766"/>
            <a:ext cx="193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C00000"/>
                </a:solidFill>
              </a:rPr>
              <a:t>Vel. de 1 no CM: </a:t>
            </a:r>
            <a:endParaRPr lang="pt-BR" dirty="0">
              <a:solidFill>
                <a:srgbClr val="C00000"/>
              </a:solidFill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A977D7D9-D428-42F4-B3EF-67762A91CC62}"/>
              </a:ext>
            </a:extLst>
          </p:cNvPr>
          <p:cNvGrpSpPr/>
          <p:nvPr/>
        </p:nvGrpSpPr>
        <p:grpSpPr>
          <a:xfrm>
            <a:off x="217087" y="1573916"/>
            <a:ext cx="8930296" cy="434589"/>
            <a:chOff x="217087" y="1573916"/>
            <a:chExt cx="8930296" cy="434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217087" y="1668100"/>
                  <a:ext cx="175926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De (III):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87" y="1668100"/>
                  <a:ext cx="1759264" cy="246221"/>
                </a:xfrm>
                <a:prstGeom prst="rect">
                  <a:avLst/>
                </a:prstGeom>
                <a:blipFill>
                  <a:blip r:embed="rId26"/>
                  <a:stretch>
                    <a:fillRect l="-7292" t="-27500" r="-1736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948685" y="1668100"/>
                  <a:ext cx="129920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8685" y="1668100"/>
                  <a:ext cx="1299202" cy="246221"/>
                </a:xfrm>
                <a:prstGeom prst="rect">
                  <a:avLst/>
                </a:prstGeom>
                <a:blipFill>
                  <a:blip r:embed="rId27"/>
                  <a:stretch>
                    <a:fillRect l="-1878" r="-939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5215147" y="1668100"/>
                  <a:ext cx="200125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147" y="1668100"/>
                  <a:ext cx="2001253" cy="246221"/>
                </a:xfrm>
                <a:prstGeom prst="rect">
                  <a:avLst/>
                </a:prstGeom>
                <a:blipFill>
                  <a:blip r:embed="rId28"/>
                  <a:stretch>
                    <a:fillRect l="-1220" r="-915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 para a Direita 25"/>
            <p:cNvSpPr/>
            <p:nvPr/>
          </p:nvSpPr>
          <p:spPr>
            <a:xfrm>
              <a:off x="2060751" y="1573916"/>
              <a:ext cx="783434" cy="434589"/>
            </a:xfrm>
            <a:prstGeom prst="rightArrow">
              <a:avLst>
                <a:gd name="adj1" fmla="val 50000"/>
                <a:gd name="adj2" fmla="val 32206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(IV)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365933" y="1668100"/>
                  <a:ext cx="1781450" cy="24622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𝑉𝐼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933" y="1668100"/>
                  <a:ext cx="1781450" cy="246221"/>
                </a:xfrm>
                <a:prstGeom prst="rect">
                  <a:avLst/>
                </a:prstGeom>
                <a:blipFill>
                  <a:blip r:embed="rId29"/>
                  <a:stretch>
                    <a:fillRect l="-1024" r="-3413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Seta para a Direita 25">
              <a:extLst>
                <a:ext uri="{FF2B5EF4-FFF2-40B4-BE49-F238E27FC236}">
                  <a16:creationId xmlns:a16="http://schemas.microsoft.com/office/drawing/2014/main" id="{1324BBE1-6A3B-400E-B00A-1FB698A25306}"/>
                </a:ext>
              </a:extLst>
            </p:cNvPr>
            <p:cNvSpPr/>
            <p:nvPr/>
          </p:nvSpPr>
          <p:spPr>
            <a:xfrm>
              <a:off x="4352010" y="1573916"/>
              <a:ext cx="693396" cy="434589"/>
            </a:xfrm>
            <a:prstGeom prst="rightArrow">
              <a:avLst>
                <a:gd name="adj1" fmla="val 50000"/>
                <a:gd name="adj2" fmla="val 32206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(II)</a:t>
              </a: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23CED720-0411-4CF4-BE0C-C4FC0C66674B}"/>
              </a:ext>
            </a:extLst>
          </p:cNvPr>
          <p:cNvGrpSpPr/>
          <p:nvPr/>
        </p:nvGrpSpPr>
        <p:grpSpPr>
          <a:xfrm>
            <a:off x="313284" y="2162123"/>
            <a:ext cx="7534442" cy="553228"/>
            <a:chOff x="313284" y="2162123"/>
            <a:chExt cx="7534442" cy="553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833847" y="2162123"/>
                  <a:ext cx="2684132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3847" y="2162123"/>
                  <a:ext cx="2684132" cy="553228"/>
                </a:xfrm>
                <a:prstGeom prst="rect">
                  <a:avLst/>
                </a:prstGeom>
                <a:blipFill>
                  <a:blip r:embed="rId30"/>
                  <a:stretch>
                    <a:fillRect b="-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4583820" y="2179660"/>
                  <a:ext cx="3263906" cy="5181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+2(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820" y="2179660"/>
                  <a:ext cx="3263906" cy="518155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Seta para a Direita 25">
              <a:extLst>
                <a:ext uri="{FF2B5EF4-FFF2-40B4-BE49-F238E27FC236}">
                  <a16:creationId xmlns:a16="http://schemas.microsoft.com/office/drawing/2014/main" id="{3E14D6FD-5EC9-46E9-B88E-DDC05C629F66}"/>
                </a:ext>
              </a:extLst>
            </p:cNvPr>
            <p:cNvSpPr/>
            <p:nvPr/>
          </p:nvSpPr>
          <p:spPr>
            <a:xfrm>
              <a:off x="313284" y="2221443"/>
              <a:ext cx="1370735" cy="434589"/>
            </a:xfrm>
            <a:prstGeom prst="rightArrow">
              <a:avLst>
                <a:gd name="adj1" fmla="val 50000"/>
                <a:gd name="adj2" fmla="val 32206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(I) em (VI)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EB67BE27-C6C5-48BE-85D7-0A9BEDE9F4B5}"/>
              </a:ext>
            </a:extLst>
          </p:cNvPr>
          <p:cNvGrpSpPr/>
          <p:nvPr/>
        </p:nvGrpSpPr>
        <p:grpSpPr>
          <a:xfrm>
            <a:off x="309015" y="2827858"/>
            <a:ext cx="6886274" cy="707886"/>
            <a:chOff x="309015" y="2827858"/>
            <a:chExt cx="6886274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309015" y="2930354"/>
                  <a:ext cx="2576836" cy="5028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15" y="2930354"/>
                  <a:ext cx="2576836" cy="502895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4698708" y="2927148"/>
                  <a:ext cx="2496581" cy="5093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8708" y="2927148"/>
                  <a:ext cx="2496581" cy="509307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54EAFA91-6EC6-4A7A-8471-CD9664457B69}"/>
                    </a:ext>
                  </a:extLst>
                </p:cNvPr>
                <p:cNvSpPr txBox="1"/>
                <p:nvPr/>
              </p:nvSpPr>
              <p:spPr>
                <a:xfrm>
                  <a:off x="3205722" y="2827858"/>
                  <a:ext cx="135445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pt-BR" sz="2000" b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Fatorando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pt-B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au"/>
                      <a:ea typeface="+mn-ea"/>
                      <a:cs typeface="+mn-cs"/>
                    </a:rPr>
                    <a:t> 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a14:m>
                  <a:endParaRPr lang="pt-B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>
                  <a:extLst>
                    <a:ext uri="{FF2B5EF4-FFF2-40B4-BE49-F238E27FC236}">
                      <a16:creationId xmlns:a16="http://schemas.microsoft.com/office/drawing/2014/main" id="{54EAFA91-6EC6-4A7A-8471-CD9664457B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722" y="2827858"/>
                  <a:ext cx="1354459" cy="707886"/>
                </a:xfrm>
                <a:prstGeom prst="rect">
                  <a:avLst/>
                </a:prstGeom>
                <a:blipFill>
                  <a:blip r:embed="rId34"/>
                  <a:stretch>
                    <a:fillRect l="-4955" t="-5172" b="-146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971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310" y="0"/>
            <a:ext cx="606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Análise de alguns casos especiais de colisões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6137" y="446333"/>
                <a:ext cx="38540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" y="446333"/>
                <a:ext cx="3854004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183015" y="2943734"/>
            <a:ext cx="45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2b. </a:t>
            </a:r>
            <a:r>
              <a:rPr lang="pt-B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as massas forem iguais e (2) em repouso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663FCE5-C0E0-45A3-A316-3B32F619E876}"/>
              </a:ext>
            </a:extLst>
          </p:cNvPr>
          <p:cNvGrpSpPr/>
          <p:nvPr/>
        </p:nvGrpSpPr>
        <p:grpSpPr>
          <a:xfrm>
            <a:off x="599617" y="2374587"/>
            <a:ext cx="4475763" cy="570147"/>
            <a:chOff x="599617" y="2374587"/>
            <a:chExt cx="4475763" cy="570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599617" y="2391506"/>
                  <a:ext cx="1868396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7" y="2391506"/>
                  <a:ext cx="1868396" cy="5532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3260268" y="2374587"/>
                  <a:ext cx="1815112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0268" y="2374587"/>
                  <a:ext cx="1815112" cy="553228"/>
                </a:xfrm>
                <a:prstGeom prst="rect">
                  <a:avLst/>
                </a:prstGeom>
                <a:blipFill>
                  <a:blip r:embed="rId7"/>
                  <a:stretch>
                    <a:fillRect b="-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513892D-808A-4568-9DE8-38E14B2EDDD7}"/>
              </a:ext>
            </a:extLst>
          </p:cNvPr>
          <p:cNvGrpSpPr/>
          <p:nvPr/>
        </p:nvGrpSpPr>
        <p:grpSpPr>
          <a:xfrm>
            <a:off x="34095" y="1307392"/>
            <a:ext cx="4626312" cy="2913980"/>
            <a:chOff x="34095" y="1307392"/>
            <a:chExt cx="4626312" cy="29139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34095" y="1307392"/>
                  <a:ext cx="33209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 Massas iguais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5" y="1307392"/>
                  <a:ext cx="3320945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654" t="-8197" b="-245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34096" y="2046552"/>
                  <a:ext cx="38235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 </a:t>
                  </a:r>
                  <a:r>
                    <a:rPr lang="pt-BR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Partícula-alvo em repouso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6" y="2046552"/>
                  <a:ext cx="382356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435" t="-11667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83015" y="3852040"/>
                  <a:ext cx="44773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 </a:t>
                  </a:r>
                  <a:r>
                    <a:rPr lang="pt-BR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Alvo de massa muito grande  </a:t>
                  </a:r>
                  <a14:m>
                    <m:oMath xmlns:m="http://schemas.openxmlformats.org/officeDocument/2006/math">
                      <m:r>
                        <a:rPr lang="pt-B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015" y="3852040"/>
                  <a:ext cx="447739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088" t="-11667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CaixaDeTexto 16"/>
          <p:cNvSpPr txBox="1"/>
          <p:nvPr/>
        </p:nvSpPr>
        <p:spPr>
          <a:xfrm>
            <a:off x="4280227" y="4477658"/>
            <a:ext cx="392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choque contra uma parede 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245955" y="446333"/>
                <a:ext cx="379424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55" y="446333"/>
                <a:ext cx="3794244" cy="6223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4C57302-63F1-4416-90A2-1C723A61906A}"/>
              </a:ext>
            </a:extLst>
          </p:cNvPr>
          <p:cNvGrpSpPr/>
          <p:nvPr/>
        </p:nvGrpSpPr>
        <p:grpSpPr>
          <a:xfrm>
            <a:off x="237400" y="4185684"/>
            <a:ext cx="3491219" cy="646331"/>
            <a:chOff x="237400" y="4185684"/>
            <a:chExt cx="349121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237400" y="4196810"/>
                  <a:ext cx="26082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3b. </a:t>
                  </a:r>
                  <a:r>
                    <a:rPr lang="pt-BR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pt-B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pt-BR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pt-BR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o</m:t>
                      </m:r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400" y="4196810"/>
                  <a:ext cx="2608216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103" t="-9836" b="-229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741362" y="4185684"/>
                  <a:ext cx="98725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1362" y="4185684"/>
                  <a:ext cx="987257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3086" r="-185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2845616" y="4555016"/>
                  <a:ext cx="7228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5616" y="4555016"/>
                  <a:ext cx="722890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4237" r="-7627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466C00B-1A28-48DF-A3AA-21CD77184491}"/>
              </a:ext>
            </a:extLst>
          </p:cNvPr>
          <p:cNvGrpSpPr/>
          <p:nvPr/>
        </p:nvGrpSpPr>
        <p:grpSpPr>
          <a:xfrm>
            <a:off x="3014165" y="1152445"/>
            <a:ext cx="3260333" cy="941294"/>
            <a:chOff x="3014165" y="1152445"/>
            <a:chExt cx="3260333" cy="941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5440052" y="1276602"/>
                  <a:ext cx="8194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0052" y="1276602"/>
                  <a:ext cx="819455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704" r="-2963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5455043" y="1623092"/>
                  <a:ext cx="8194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5043" y="1623092"/>
                  <a:ext cx="819455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3731" r="-2985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Seta para a Direita 23"/>
            <p:cNvSpPr/>
            <p:nvPr/>
          </p:nvSpPr>
          <p:spPr>
            <a:xfrm>
              <a:off x="3014165" y="1152445"/>
              <a:ext cx="2243219" cy="941294"/>
            </a:xfrm>
            <a:prstGeom prst="rightArrow">
              <a:avLst>
                <a:gd name="adj1" fmla="val 86306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arenBoth"/>
              </a:pPr>
              <a:r>
                <a:rPr lang="pt-BR" dirty="0"/>
                <a:t>troca </a:t>
              </a:r>
            </a:p>
            <a:p>
              <a:pPr algn="ctr"/>
              <a:r>
                <a:rPr lang="pt-BR" dirty="0"/>
                <a:t>seu movimento</a:t>
              </a:r>
            </a:p>
            <a:p>
              <a:pPr algn="ctr"/>
              <a:r>
                <a:rPr lang="pt-BR" dirty="0"/>
                <a:t>com o de (2)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2619C6D-A9FE-4EEB-9C52-AAC1F2E62EE5}"/>
              </a:ext>
            </a:extLst>
          </p:cNvPr>
          <p:cNvGrpSpPr/>
          <p:nvPr/>
        </p:nvGrpSpPr>
        <p:grpSpPr>
          <a:xfrm>
            <a:off x="5149034" y="2553091"/>
            <a:ext cx="3811951" cy="941294"/>
            <a:chOff x="5149034" y="2553091"/>
            <a:chExt cx="3811951" cy="941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141530" y="2736685"/>
                  <a:ext cx="71756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530" y="2736685"/>
                  <a:ext cx="717569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4274" r="-769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8141530" y="3068342"/>
                  <a:ext cx="8194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530" y="3068342"/>
                  <a:ext cx="819455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3731" r="-2985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 para a Direita 23">
              <a:extLst>
                <a:ext uri="{FF2B5EF4-FFF2-40B4-BE49-F238E27FC236}">
                  <a16:creationId xmlns:a16="http://schemas.microsoft.com/office/drawing/2014/main" id="{C0591472-9831-40C9-9D7E-5699536C5D04}"/>
                </a:ext>
              </a:extLst>
            </p:cNvPr>
            <p:cNvSpPr/>
            <p:nvPr/>
          </p:nvSpPr>
          <p:spPr>
            <a:xfrm>
              <a:off x="5149034" y="2553091"/>
              <a:ext cx="2851410" cy="941294"/>
            </a:xfrm>
            <a:prstGeom prst="rightArrow">
              <a:avLst>
                <a:gd name="adj1" fmla="val 86306"/>
                <a:gd name="adj2" fmla="val 50000"/>
              </a:avLst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arenBoth"/>
              </a:pPr>
              <a:r>
                <a:rPr lang="pt-BR" dirty="0"/>
                <a:t>transfere</a:t>
              </a:r>
            </a:p>
            <a:p>
              <a:pPr algn="ctr"/>
              <a:r>
                <a:rPr lang="pt-BR" dirty="0"/>
                <a:t>todo seu movimento</a:t>
              </a:r>
            </a:p>
            <a:p>
              <a:pPr algn="ctr"/>
              <a:r>
                <a:rPr lang="pt-BR" dirty="0"/>
                <a:t>para (2)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628D572-9BBB-40C2-88BA-77AB05C7F9F5}"/>
              </a:ext>
            </a:extLst>
          </p:cNvPr>
          <p:cNvGrpSpPr/>
          <p:nvPr/>
        </p:nvGrpSpPr>
        <p:grpSpPr>
          <a:xfrm>
            <a:off x="4806745" y="3587663"/>
            <a:ext cx="4210569" cy="941294"/>
            <a:chOff x="4806745" y="3587663"/>
            <a:chExt cx="4210569" cy="941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7524213" y="3713541"/>
                  <a:ext cx="149310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213" y="3713541"/>
                  <a:ext cx="1493101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041" r="-1633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7524213" y="4058310"/>
                  <a:ext cx="8247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4213" y="4058310"/>
                  <a:ext cx="824777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3676" r="-2941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Seta para a Direita 23">
              <a:extLst>
                <a:ext uri="{FF2B5EF4-FFF2-40B4-BE49-F238E27FC236}">
                  <a16:creationId xmlns:a16="http://schemas.microsoft.com/office/drawing/2014/main" id="{43C16D63-B82F-4119-9F3E-820B2728E45C}"/>
                </a:ext>
              </a:extLst>
            </p:cNvPr>
            <p:cNvSpPr/>
            <p:nvPr/>
          </p:nvSpPr>
          <p:spPr>
            <a:xfrm>
              <a:off x="4806745" y="3587663"/>
              <a:ext cx="2672663" cy="941294"/>
            </a:xfrm>
            <a:prstGeom prst="rightArrow">
              <a:avLst>
                <a:gd name="adj1" fmla="val 86306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arenBoth"/>
              </a:pPr>
              <a:r>
                <a:rPr lang="pt-BR" dirty="0"/>
                <a:t>reflete em (2) e</a:t>
              </a:r>
            </a:p>
            <a:p>
              <a:pPr algn="ctr"/>
              <a:r>
                <a:rPr lang="pt-BR" dirty="0"/>
                <a:t>movimento de (2)</a:t>
              </a:r>
            </a:p>
            <a:p>
              <a:pPr algn="ctr"/>
              <a:r>
                <a:rPr lang="pt-BR" dirty="0"/>
                <a:t>não se altera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5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9310" y="0"/>
            <a:ext cx="6069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Análise de alguns casos especiais de colisões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-1" y="1575677"/>
                <a:ext cx="4427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Projétil com muita massa  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≫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575677"/>
                <a:ext cx="4427621" cy="369332"/>
              </a:xfrm>
              <a:prstGeom prst="rect">
                <a:avLst/>
              </a:prstGeom>
              <a:blipFill>
                <a:blip r:embed="rId2"/>
                <a:stretch>
                  <a:fillRect l="-1102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29310" y="517928"/>
                <a:ext cx="38540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10" y="517928"/>
                <a:ext cx="3854004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967928" y="496557"/>
                <a:ext cx="379424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28" y="496557"/>
                <a:ext cx="3794244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1556372" y="2506033"/>
            <a:ext cx="533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Um elefante que atropela um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pássarp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3D4A2DB-5AEE-4572-A044-7B3A4A167223}"/>
              </a:ext>
            </a:extLst>
          </p:cNvPr>
          <p:cNvGrpSpPr/>
          <p:nvPr/>
        </p:nvGrpSpPr>
        <p:grpSpPr>
          <a:xfrm>
            <a:off x="693093" y="3155502"/>
            <a:ext cx="3878908" cy="803357"/>
            <a:chOff x="693093" y="3155502"/>
            <a:chExt cx="3878908" cy="803357"/>
          </a:xfrm>
        </p:grpSpPr>
        <p:sp>
          <p:nvSpPr>
            <p:cNvPr id="26" name="CaixaDeTexto 25"/>
            <p:cNvSpPr txBox="1"/>
            <p:nvPr/>
          </p:nvSpPr>
          <p:spPr>
            <a:xfrm>
              <a:off x="693093" y="3155502"/>
              <a:ext cx="3878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4b. </a:t>
              </a:r>
              <a:r>
                <a: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 a partícula-alvo está em repouso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2213809" y="3651082"/>
                  <a:ext cx="10529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3809" y="3651082"/>
                  <a:ext cx="105298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890" r="-1734" b="-16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E125AA8-9262-451F-B7D0-C87DD24FBB43}"/>
                  </a:ext>
                </a:extLst>
              </p:cNvPr>
              <p:cNvSpPr txBox="1"/>
              <p:nvPr/>
            </p:nvSpPr>
            <p:spPr>
              <a:xfrm>
                <a:off x="189786" y="4141318"/>
                <a:ext cx="5573806" cy="39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>
                    <a:solidFill>
                      <a:srgbClr val="0070C0"/>
                    </a:solidFill>
                  </a:rPr>
                  <a:t>Note que, </a:t>
                </a:r>
                <a:r>
                  <a:rPr lang="pt-BR" b="1" dirty="0">
                    <a:solidFill>
                      <a:srgbClr val="FF0000"/>
                    </a:solidFill>
                  </a:rPr>
                  <a:t>na colisão elástica,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0070C0"/>
                    </a:solidFill>
                  </a:rPr>
                  <a:t>, sempre!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6E125AA8-9262-451F-B7D0-C87DD24FB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6" y="4141318"/>
                <a:ext cx="5573806" cy="396006"/>
              </a:xfrm>
              <a:prstGeom prst="rect">
                <a:avLst/>
              </a:prstGeom>
              <a:blipFill>
                <a:blip r:embed="rId6"/>
                <a:stretch>
                  <a:fillRect l="-875" t="-7692" b="-9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386DA98C-2357-47B8-B3C0-4AE91193E7C3}"/>
              </a:ext>
            </a:extLst>
          </p:cNvPr>
          <p:cNvGrpSpPr/>
          <p:nvPr/>
        </p:nvGrpSpPr>
        <p:grpSpPr>
          <a:xfrm>
            <a:off x="4338644" y="1348639"/>
            <a:ext cx="4465851" cy="941294"/>
            <a:chOff x="4338644" y="1348639"/>
            <a:chExt cx="4465851" cy="9412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7188540" y="1385997"/>
                  <a:ext cx="9043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540" y="1385997"/>
                  <a:ext cx="90435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356" r="-2013" b="-1372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7188540" y="1819286"/>
                  <a:ext cx="161595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540" y="1819286"/>
                  <a:ext cx="1615955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509" r="-1509" b="-156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Seta para a Direita 23">
              <a:extLst>
                <a:ext uri="{FF2B5EF4-FFF2-40B4-BE49-F238E27FC236}">
                  <a16:creationId xmlns:a16="http://schemas.microsoft.com/office/drawing/2014/main" id="{3BDD1DEF-DC8E-4C2E-8E58-F486CCDFF7BC}"/>
                </a:ext>
              </a:extLst>
            </p:cNvPr>
            <p:cNvSpPr/>
            <p:nvPr/>
          </p:nvSpPr>
          <p:spPr>
            <a:xfrm>
              <a:off x="4338644" y="1348639"/>
              <a:ext cx="2849896" cy="941294"/>
            </a:xfrm>
            <a:prstGeom prst="rightArrow">
              <a:avLst>
                <a:gd name="adj1" fmla="val 86306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arenBoth"/>
              </a:pPr>
              <a:r>
                <a:rPr lang="pt-BR" dirty="0"/>
                <a:t>não se abala, mas</a:t>
              </a:r>
            </a:p>
            <a:p>
              <a:pPr algn="ctr"/>
              <a:r>
                <a:rPr lang="pt-BR" dirty="0"/>
                <a:t>(2) ganha o dobro da velocidade de (1)</a:t>
              </a: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239A41C-D8BA-4DEB-9C3C-00753F164BD1}"/>
              </a:ext>
            </a:extLst>
          </p:cNvPr>
          <p:cNvGrpSpPr/>
          <p:nvPr/>
        </p:nvGrpSpPr>
        <p:grpSpPr>
          <a:xfrm>
            <a:off x="5331759" y="3207124"/>
            <a:ext cx="3606958" cy="1439819"/>
            <a:chOff x="5331759" y="3207124"/>
            <a:chExt cx="3606958" cy="143981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9BD12D2-A272-490F-9933-E19269FB3DD7}"/>
                </a:ext>
              </a:extLst>
            </p:cNvPr>
            <p:cNvSpPr txBox="1"/>
            <p:nvPr/>
          </p:nvSpPr>
          <p:spPr>
            <a:xfrm>
              <a:off x="6088821" y="4277611"/>
              <a:ext cx="284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hlinkClick r:id="rId11"/>
                </a:rPr>
                <a:t>Colisões no </a:t>
              </a:r>
              <a:r>
                <a:rPr lang="pt-BR" dirty="0" err="1">
                  <a:hlinkClick r:id="rId11"/>
                </a:rPr>
                <a:t>bolimbolacho</a:t>
              </a:r>
              <a:endParaRPr lang="pt-BR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7C38E1F4-F8E3-4EE0-AA0E-C93E3D6DF3F0}"/>
                </a:ext>
              </a:extLst>
            </p:cNvPr>
            <p:cNvSpPr txBox="1"/>
            <p:nvPr/>
          </p:nvSpPr>
          <p:spPr>
            <a:xfrm>
              <a:off x="5331759" y="3207124"/>
              <a:ext cx="3430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hlinkClick r:id="rId12"/>
                </a:rPr>
                <a:t>Amplificar a velocidade na colisão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2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8955" y="-55841"/>
            <a:ext cx="308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Objetivos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79498" y="977222"/>
            <a:ext cx="64915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Descrever a colisão no referencial de Centro de Massa (CM)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Classificar as colisões usando as propriedades do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70C0"/>
                </a:solidFill>
              </a:rPr>
              <a:t>Elástica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70C0"/>
                </a:solidFill>
              </a:rPr>
              <a:t>Parcialmente Inelástica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70C0"/>
                </a:solidFill>
              </a:rPr>
              <a:t>Inelástica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Aplicar em casos específicos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Discutir o experimento online de colisões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96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2434" y="684352"/>
            <a:ext cx="7229248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das seções 6.1, 6.2, 6.3, 6.4 e 6.5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Fazer exercícios da lista 3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Analisar os dados do experimento online (Colisões 2D) e entregar o relatório até dia 23 de setembro.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do texto de matemática (CMB) Vetores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Questionário 4 está aberto ! Conteúdo da lista 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Participar das monitorias online – links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3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6832" y="1035911"/>
            <a:ext cx="790082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  <a:p>
            <a:pPr algn="ctr"/>
            <a:endParaRPr lang="pt-B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Ler capítulo 6 do HRK</a:t>
            </a:r>
          </a:p>
        </p:txBody>
      </p:sp>
    </p:spTree>
    <p:extLst>
      <p:ext uri="{BB962C8B-B14F-4D97-AF65-F5344CB8AC3E}">
        <p14:creationId xmlns:p14="http://schemas.microsoft.com/office/powerpoint/2010/main" val="1816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25048"/>
            <a:ext cx="5554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6.4 Conservação da Quantidade de Movimento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1447" y="420102"/>
            <a:ext cx="347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isolado a todo instante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Colisão destes dois corpos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1282841" y="1396427"/>
            <a:ext cx="7726902" cy="613865"/>
            <a:chOff x="1282841" y="1396427"/>
            <a:chExt cx="7726902" cy="613865"/>
          </a:xfrm>
        </p:grpSpPr>
        <p:sp>
          <p:nvSpPr>
            <p:cNvPr id="6" name="CaixaDeTexto 5"/>
            <p:cNvSpPr txBox="1"/>
            <p:nvPr/>
          </p:nvSpPr>
          <p:spPr>
            <a:xfrm>
              <a:off x="1282841" y="1513875"/>
              <a:ext cx="2106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Pela 2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lei de Newton: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upo 52"/>
          <p:cNvGrpSpPr/>
          <p:nvPr/>
        </p:nvGrpSpPr>
        <p:grpSpPr>
          <a:xfrm>
            <a:off x="119665" y="2549289"/>
            <a:ext cx="7434175" cy="790471"/>
            <a:chOff x="119665" y="2549289"/>
            <a:chExt cx="7434175" cy="790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Antes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depois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Agrupar 14"/>
            <p:cNvGrpSpPr/>
            <p:nvPr/>
          </p:nvGrpSpPr>
          <p:grpSpPr>
            <a:xfrm>
              <a:off x="5133720" y="2549289"/>
              <a:ext cx="2420120" cy="790471"/>
              <a:chOff x="6500816" y="3347442"/>
              <a:chExt cx="1987017" cy="887816"/>
            </a:xfrm>
          </p:grpSpPr>
          <p:sp>
            <p:nvSpPr>
              <p:cNvPr id="13" name="Retângulo com Único Canto Aparado e Arredondado 12"/>
              <p:cNvSpPr/>
              <p:nvPr/>
            </p:nvSpPr>
            <p:spPr>
              <a:xfrm>
                <a:off x="6500816" y="3347442"/>
                <a:ext cx="1987017" cy="790471"/>
              </a:xfrm>
              <a:prstGeom prst="snipRoundRect">
                <a:avLst/>
              </a:prstGeom>
              <a:solidFill>
                <a:srgbClr val="FFFF00"/>
              </a:solidFill>
              <a:ln>
                <a:solidFill>
                  <a:srgbClr val="4D4D4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547383" y="3404261"/>
                <a:ext cx="1893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Nenhuma força externa age nos dois corpos</a:t>
                </a: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185027" y="4001364"/>
            <a:ext cx="8669275" cy="524759"/>
            <a:chOff x="185027" y="4001364"/>
            <a:chExt cx="8669275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𝐿𝑒𝑖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𝑁𝑒𝑤𝑡𝑜𝑛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78" r="-1751" b="-3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30" t="-30000" r="-1887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62" t="-30000" r="-2715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portanto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movimento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sistema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isolado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blipFill rotWithShape="0">
                <a:blip r:embed="rId10"/>
                <a:stretch>
                  <a:fillRect l="-328" r="-875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upo 56"/>
          <p:cNvGrpSpPr/>
          <p:nvPr/>
        </p:nvGrpSpPr>
        <p:grpSpPr>
          <a:xfrm>
            <a:off x="4552865" y="3294704"/>
            <a:ext cx="3944955" cy="616131"/>
            <a:chOff x="4552865" y="3294704"/>
            <a:chExt cx="3944955" cy="616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1(2)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65" t="-29412" r="-965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63" t="-29412" r="-771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4552865" y="3622001"/>
              <a:ext cx="488731" cy="125836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Elipse 11"/>
          <p:cNvSpPr/>
          <p:nvPr/>
        </p:nvSpPr>
        <p:spPr>
          <a:xfrm>
            <a:off x="369792" y="438904"/>
            <a:ext cx="295818" cy="317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6" name="Elipse 25"/>
          <p:cNvSpPr/>
          <p:nvPr/>
        </p:nvSpPr>
        <p:spPr>
          <a:xfrm>
            <a:off x="362744" y="1072266"/>
            <a:ext cx="295818" cy="31786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28" name="Conector de seta reta 27"/>
          <p:cNvCxnSpPr>
            <a:stCxn id="12" idx="5"/>
          </p:cNvCxnSpPr>
          <p:nvPr/>
        </p:nvCxnSpPr>
        <p:spPr>
          <a:xfrm>
            <a:off x="622288" y="710222"/>
            <a:ext cx="434352" cy="25483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26" idx="6"/>
          </p:cNvCxnSpPr>
          <p:nvPr/>
        </p:nvCxnSpPr>
        <p:spPr>
          <a:xfrm flipV="1">
            <a:off x="658562" y="1117454"/>
            <a:ext cx="398078" cy="113747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21311" r="-23077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21311" r="-2564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o 47"/>
          <p:cNvGrpSpPr/>
          <p:nvPr/>
        </p:nvGrpSpPr>
        <p:grpSpPr>
          <a:xfrm>
            <a:off x="76358" y="1598873"/>
            <a:ext cx="1309846" cy="746316"/>
            <a:chOff x="76358" y="1598873"/>
            <a:chExt cx="1309846" cy="74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/>
                <p:cNvSpPr/>
                <p:nvPr/>
              </p:nvSpPr>
              <p:spPr>
                <a:xfrm>
                  <a:off x="76358" y="1598873"/>
                  <a:ext cx="1293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Retângulo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598873"/>
                  <a:ext cx="1293880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21311" r="-12264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/>
                <p:cNvSpPr/>
                <p:nvPr/>
              </p:nvSpPr>
              <p:spPr>
                <a:xfrm>
                  <a:off x="76358" y="1975857"/>
                  <a:ext cx="13098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Retâ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975857"/>
                  <a:ext cx="1309846" cy="369332"/>
                </a:xfrm>
                <a:prstGeom prst="rect">
                  <a:avLst/>
                </a:prstGeom>
                <a:blipFill>
                  <a:blip r:embed="rId16"/>
                  <a:stretch>
                    <a:fillRect t="-21311" r="-11682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o 54"/>
          <p:cNvGrpSpPr/>
          <p:nvPr/>
        </p:nvGrpSpPr>
        <p:grpSpPr>
          <a:xfrm>
            <a:off x="267962" y="3121143"/>
            <a:ext cx="3576786" cy="1100613"/>
            <a:chOff x="267962" y="3121143"/>
            <a:chExt cx="3576786" cy="1100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urante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317" r="-2317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upo 53"/>
            <p:cNvGrpSpPr/>
            <p:nvPr/>
          </p:nvGrpSpPr>
          <p:grpSpPr>
            <a:xfrm>
              <a:off x="1971675" y="3121143"/>
              <a:ext cx="1873073" cy="1100613"/>
              <a:chOff x="1971675" y="3121143"/>
              <a:chExt cx="1873073" cy="1100613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2822015" y="3377455"/>
                <a:ext cx="295818" cy="31786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</a:t>
                </a: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667058" y="3633767"/>
                <a:ext cx="295818" cy="31786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2</a:t>
                </a:r>
              </a:p>
            </p:txBody>
          </p:sp>
          <p:cxnSp>
            <p:nvCxnSpPr>
              <p:cNvPr id="40" name="Conector de seta reta 39"/>
              <p:cNvCxnSpPr/>
              <p:nvPr/>
            </p:nvCxnSpPr>
            <p:spPr>
              <a:xfrm flipV="1">
                <a:off x="3063173" y="3121143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/>
              <p:cNvCxnSpPr/>
              <p:nvPr/>
            </p:nvCxnSpPr>
            <p:spPr>
              <a:xfrm flipH="1">
                <a:off x="2363108" y="3852144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tângulo 42"/>
                  <p:cNvSpPr/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1(2)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3" name="Retângulo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tângulo 43"/>
                  <p:cNvSpPr/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Retângulo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upo 51"/>
          <p:cNvGrpSpPr/>
          <p:nvPr/>
        </p:nvGrpSpPr>
        <p:grpSpPr>
          <a:xfrm>
            <a:off x="1657390" y="1933807"/>
            <a:ext cx="4276114" cy="647485"/>
            <a:chOff x="1657390" y="1933807"/>
            <a:chExt cx="4276114" cy="647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aixaDeTexto 44"/>
            <p:cNvSpPr txBox="1"/>
            <p:nvPr/>
          </p:nvSpPr>
          <p:spPr>
            <a:xfrm>
              <a:off x="1657390" y="2082800"/>
              <a:ext cx="2122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Substituindo em (1) 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1198586" y="922064"/>
            <a:ext cx="7329589" cy="524759"/>
            <a:chOff x="1198586" y="922064"/>
            <a:chExt cx="7329589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CaixaDeTexto 36"/>
            <p:cNvSpPr txBox="1"/>
            <p:nvPr/>
          </p:nvSpPr>
          <p:spPr>
            <a:xfrm>
              <a:off x="1198586" y="1086942"/>
              <a:ext cx="5251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fim de saber como ela muda no tempo, calculamos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983426" y="1004561"/>
              <a:ext cx="544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(2)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4406810" y="505485"/>
            <a:ext cx="4737190" cy="374057"/>
            <a:chOff x="4406810" y="505485"/>
            <a:chExt cx="4737190" cy="37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762" t="-35556" r="-20442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ixaDeTexto 35"/>
            <p:cNvSpPr txBox="1"/>
            <p:nvPr/>
          </p:nvSpPr>
          <p:spPr>
            <a:xfrm>
              <a:off x="4406810" y="540988"/>
              <a:ext cx="3344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quantidade de movimento total é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687321" y="505485"/>
              <a:ext cx="456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503" y="20940"/>
            <a:ext cx="29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Centro de Massa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7869" y="614253"/>
            <a:ext cx="22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Centro de </a:t>
            </a:r>
            <a:r>
              <a:rPr lang="pt-BR" sz="1600" dirty="0"/>
              <a:t>equilíbrio</a:t>
            </a:r>
          </a:p>
        </p:txBody>
      </p:sp>
      <p:pic>
        <p:nvPicPr>
          <p:cNvPr id="5" name="Picture 2" descr="Bola multicolor verde realista, brilhar a esfera com remend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8255" r="11765" b="12660"/>
          <a:stretch/>
        </p:blipFill>
        <p:spPr bwMode="auto">
          <a:xfrm>
            <a:off x="5396045" y="787272"/>
            <a:ext cx="1612416" cy="16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7847695" y="1489683"/>
            <a:ext cx="146583" cy="1326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7171267" y="1489683"/>
            <a:ext cx="330200" cy="14218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358110" y="482605"/>
                <a:ext cx="46399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Ex. Esfera homogênea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1600" dirty="0"/>
                  <a:t> Centro da esfera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10" y="482605"/>
                <a:ext cx="4639975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88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alter Sextavado Emborrachado 16Kg Para Academia E Clínica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8" b="30311"/>
          <a:stretch/>
        </p:blipFill>
        <p:spPr bwMode="auto">
          <a:xfrm>
            <a:off x="1518183" y="1250077"/>
            <a:ext cx="2723092" cy="9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blipFill>
                <a:blip r:embed="rId5"/>
                <a:stretch>
                  <a:fillRect l="-8333" r="-333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blipFill>
                <a:blip r:embed="rId6"/>
                <a:stretch>
                  <a:fillRect l="-8333" r="-500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1822804" y="2847930"/>
            <a:ext cx="253530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blipFill>
                <a:blip r:embed="rId7"/>
                <a:stretch>
                  <a:fillRect l="-2532" r="-126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2806437" y="1649121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Angulado 14"/>
          <p:cNvCxnSpPr/>
          <p:nvPr/>
        </p:nvCxnSpPr>
        <p:spPr>
          <a:xfrm rot="5400000">
            <a:off x="2788816" y="993808"/>
            <a:ext cx="553530" cy="417543"/>
          </a:xfrm>
          <a:prstGeom prst="bentConnector3">
            <a:avLst>
              <a:gd name="adj1" fmla="val -353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838029" y="580596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2023521" y="2446805"/>
            <a:ext cx="1768527" cy="302655"/>
            <a:chOff x="2954050" y="3445933"/>
            <a:chExt cx="2547921" cy="436034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3086747" y="3659717"/>
              <a:ext cx="1963619" cy="8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/>
            <p:cNvSpPr/>
            <p:nvPr/>
          </p:nvSpPr>
          <p:spPr>
            <a:xfrm>
              <a:off x="5032070" y="3445933"/>
              <a:ext cx="469901" cy="4360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2954050" y="3522133"/>
              <a:ext cx="303775" cy="2836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3598251" y="2888440"/>
            <a:ext cx="41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162042" y="2749460"/>
            <a:ext cx="8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3633212" y="2783124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2128959" y="2749460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blipFill>
                <a:blip r:embed="rId8"/>
                <a:stretch>
                  <a:fillRect l="-5682" r="-397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blipFill>
                <a:blip r:embed="rId9"/>
                <a:stretch>
                  <a:fillRect l="-8475" r="-339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2068236" y="2856460"/>
            <a:ext cx="26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0</a:t>
            </a:r>
          </a:p>
        </p:txBody>
      </p:sp>
      <p:sp>
        <p:nvSpPr>
          <p:cNvPr id="36" name="Elipse 35"/>
          <p:cNvSpPr/>
          <p:nvPr/>
        </p:nvSpPr>
        <p:spPr>
          <a:xfrm>
            <a:off x="2981466" y="2534193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Angulado 36"/>
          <p:cNvCxnSpPr/>
          <p:nvPr/>
        </p:nvCxnSpPr>
        <p:spPr>
          <a:xfrm>
            <a:off x="2598715" y="2332800"/>
            <a:ext cx="443343" cy="169643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456178" y="2030401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𝑎𝑐𝑖𝑚𝑎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Laboratório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Mesa de bilhar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Centro de Massa (Abstrato mas muito útil)</a:t>
                </a: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blipFill>
                <a:blip r:embed="rId12"/>
                <a:stretch>
                  <a:fillRect l="-83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0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2" grpId="0"/>
      <p:bldP spid="16" grpId="0"/>
      <p:bldP spid="17" grpId="0" animBg="1"/>
      <p:bldP spid="19" grpId="0"/>
      <p:bldP spid="26" grpId="0"/>
      <p:bldP spid="27" grpId="0"/>
      <p:bldP spid="33" grpId="0"/>
      <p:bldP spid="34" grpId="0"/>
      <p:bldP spid="30" grpId="0"/>
      <p:bldP spid="36" grpId="0" animBg="1"/>
      <p:bldP spid="38" grpId="0"/>
      <p:bldP spid="43" grpId="0" animBg="1"/>
      <p:bldP spid="46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58377" y="529442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7" y="529442"/>
                <a:ext cx="2515037" cy="4875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74503" y="20940"/>
            <a:ext cx="493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Referencial do Centro de Massa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26107" y="575867"/>
            <a:ext cx="14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98624" y="1030570"/>
                <a:ext cx="4722190" cy="978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" y="1030570"/>
                <a:ext cx="4722190" cy="9784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777170" y="1210837"/>
                <a:ext cx="1841017" cy="487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70" y="1210837"/>
                <a:ext cx="1841017" cy="4875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4981830" y="1303474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H="1" flipV="1">
            <a:off x="533571" y="2816286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 flipV="1">
            <a:off x="1401589" y="2187045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533571" y="4446304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1408570" y="3631295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33572" y="2336144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1423815" y="2356701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33572" y="3631295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 l="-8889" r="-4444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blipFill>
                <a:blip r:embed="rId7"/>
                <a:stretch>
                  <a:fillRect r="-11111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blipFill>
                <a:blip r:embed="rId8"/>
                <a:stretch>
                  <a:fillRect l="-12500" t="-40000" r="-8750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blipFill rotWithShape="0">
                <a:blip r:embed="rId9"/>
                <a:stretch>
                  <a:fillRect l="-8491" t="-42000" r="-6604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blipFill rotWithShape="0">
                <a:blip r:embed="rId10"/>
                <a:stretch>
                  <a:fillRect l="-8411" t="-40000" r="-654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/>
          <p:cNvSpPr txBox="1"/>
          <p:nvPr/>
        </p:nvSpPr>
        <p:spPr>
          <a:xfrm>
            <a:off x="214997" y="4439734"/>
            <a:ext cx="35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434089" y="3637785"/>
            <a:ext cx="5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946634" y="2121409"/>
            <a:ext cx="35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630937" y="1934837"/>
                <a:ext cx="2028376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1934837"/>
                <a:ext cx="2028376" cy="302070"/>
              </a:xfrm>
              <a:prstGeom prst="rect">
                <a:avLst/>
              </a:prstGeom>
              <a:blipFill rotWithShape="0">
                <a:blip r:embed="rId12"/>
                <a:stretch>
                  <a:fillRect l="-2108" t="-28000" r="-1205" b="-1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630937" y="2384094"/>
                <a:ext cx="2361672" cy="49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2384094"/>
                <a:ext cx="2361672" cy="49673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/>
          <p:cNvSpPr txBox="1"/>
          <p:nvPr/>
        </p:nvSpPr>
        <p:spPr>
          <a:xfrm>
            <a:off x="2548123" y="4090192"/>
            <a:ext cx="404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é o ref. do Laboratório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é o referencial de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3643765" y="3522785"/>
                <a:ext cx="2133405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65" y="3522785"/>
                <a:ext cx="2133405" cy="302070"/>
              </a:xfrm>
              <a:prstGeom prst="rect">
                <a:avLst/>
              </a:prstGeom>
              <a:blipFill rotWithShape="0">
                <a:blip r:embed="rId15"/>
                <a:stretch>
                  <a:fillRect l="-1429" t="-30612" r="-857" b="-12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6257127" y="3549306"/>
                <a:ext cx="2619179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/>
                  <a:t>Representando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27" y="3549306"/>
                <a:ext cx="2619179" cy="305533"/>
              </a:xfrm>
              <a:prstGeom prst="rect">
                <a:avLst/>
              </a:prstGeom>
              <a:blipFill rotWithShape="0">
                <a:blip r:embed="rId16"/>
                <a:stretch>
                  <a:fillRect l="-4651" t="-18000" r="-465" b="-3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562237" y="3935571"/>
                <a:ext cx="1957010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3935571"/>
                <a:ext cx="1957010" cy="337657"/>
              </a:xfrm>
              <a:prstGeom prst="rect">
                <a:avLst/>
              </a:prstGeom>
              <a:blipFill rotWithShape="0">
                <a:blip r:embed="rId17"/>
                <a:stretch>
                  <a:fillRect l="-1242" t="-18182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6562237" y="4323121"/>
                <a:ext cx="1967205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4323121"/>
                <a:ext cx="1967205" cy="337657"/>
              </a:xfrm>
              <a:prstGeom prst="rect">
                <a:avLst/>
              </a:prstGeom>
              <a:blipFill rotWithShape="0">
                <a:blip r:embed="rId18"/>
                <a:stretch>
                  <a:fillRect l="-1238" t="-16071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ipse 34"/>
          <p:cNvSpPr/>
          <p:nvPr/>
        </p:nvSpPr>
        <p:spPr>
          <a:xfrm>
            <a:off x="1836750" y="2336143"/>
            <a:ext cx="152400" cy="139086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3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43" grpId="0"/>
      <p:bldP spid="44" grpId="0"/>
      <p:bldP spid="45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5" grpId="0"/>
      <p:bldP spid="66" grpId="0"/>
      <p:bldP spid="67" grpId="0"/>
      <p:bldP spid="68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860" y="48861"/>
            <a:ext cx="728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Quantidade de movimento no referencial do Centro de Massa</a:t>
            </a:r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FF75EBA1-C1C4-4167-7749-0BE0CFF595F6}"/>
              </a:ext>
            </a:extLst>
          </p:cNvPr>
          <p:cNvGrpSpPr/>
          <p:nvPr/>
        </p:nvGrpSpPr>
        <p:grpSpPr>
          <a:xfrm>
            <a:off x="128932" y="373963"/>
            <a:ext cx="5221402" cy="355513"/>
            <a:chOff x="128932" y="373963"/>
            <a:chExt cx="5221402" cy="355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128932" y="391819"/>
                  <a:ext cx="2112693" cy="3376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𝐿𝐴𝐵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32" y="391819"/>
                  <a:ext cx="2112693" cy="337657"/>
                </a:xfrm>
                <a:prstGeom prst="rect">
                  <a:avLst/>
                </a:prstGeom>
                <a:blipFill>
                  <a:blip r:embed="rId2"/>
                  <a:stretch>
                    <a:fillRect l="-1153" t="-16071" b="-89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3228151" y="373963"/>
                  <a:ext cx="2122183" cy="3376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𝐿𝐴𝐵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151" y="373963"/>
                  <a:ext cx="2122183" cy="337657"/>
                </a:xfrm>
                <a:prstGeom prst="rect">
                  <a:avLst/>
                </a:prstGeom>
                <a:blipFill>
                  <a:blip r:embed="rId3"/>
                  <a:stretch>
                    <a:fillRect l="-1437" t="-16071" b="-89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C7B4917B-5A8B-BE2F-5E85-15256568FEFE}"/>
              </a:ext>
            </a:extLst>
          </p:cNvPr>
          <p:cNvGrpSpPr/>
          <p:nvPr/>
        </p:nvGrpSpPr>
        <p:grpSpPr>
          <a:xfrm>
            <a:off x="102741" y="2092044"/>
            <a:ext cx="4415503" cy="276166"/>
            <a:chOff x="102741" y="2092044"/>
            <a:chExt cx="4415503" cy="276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102741" y="2092044"/>
                  <a:ext cx="198278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41" y="2092044"/>
                  <a:ext cx="1982786" cy="276166"/>
                </a:xfrm>
                <a:prstGeom prst="rect">
                  <a:avLst/>
                </a:prstGeom>
                <a:blipFill>
                  <a:blip r:embed="rId6"/>
                  <a:stretch>
                    <a:fillRect l="-2154" t="-35556" r="-4923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2081295" y="2092044"/>
                  <a:ext cx="243694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1295" y="2092044"/>
                  <a:ext cx="2436949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250" t="-36585" r="-9000"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D8B2AF1B-1410-7FC7-043A-A29B6666255B}"/>
              </a:ext>
            </a:extLst>
          </p:cNvPr>
          <p:cNvGrpSpPr/>
          <p:nvPr/>
        </p:nvGrpSpPr>
        <p:grpSpPr>
          <a:xfrm>
            <a:off x="-119647" y="2750268"/>
            <a:ext cx="4996265" cy="526170"/>
            <a:chOff x="-119647" y="2750268"/>
            <a:chExt cx="4996265" cy="526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3058749" y="2750268"/>
                  <a:ext cx="1817869" cy="5261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8749" y="2750268"/>
                  <a:ext cx="1817869" cy="5261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aixaDeTexto 27"/>
            <p:cNvSpPr txBox="1"/>
            <p:nvPr/>
          </p:nvSpPr>
          <p:spPr>
            <a:xfrm>
              <a:off x="-119647" y="2829262"/>
              <a:ext cx="3347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0070C0"/>
                  </a:solidFill>
                </a:rPr>
                <a:t>Substituindo a velocidade do CM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28932" y="3787590"/>
                <a:ext cx="4910901" cy="388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0070C0"/>
                    </a:solidFill>
                  </a:rPr>
                  <a:t>No Referencial do Centro de Massa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" y="3787590"/>
                <a:ext cx="4910901" cy="388824"/>
              </a:xfrm>
              <a:prstGeom prst="rect">
                <a:avLst/>
              </a:prstGeom>
              <a:blipFill>
                <a:blip r:embed="rId9"/>
                <a:stretch>
                  <a:fillRect l="-620" b="-20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Agrupar 57">
            <a:extLst>
              <a:ext uri="{FF2B5EF4-FFF2-40B4-BE49-F238E27FC236}">
                <a16:creationId xmlns:a16="http://schemas.microsoft.com/office/drawing/2014/main" id="{DCF0FEF1-757D-1126-A226-A80810FBB33F}"/>
              </a:ext>
            </a:extLst>
          </p:cNvPr>
          <p:cNvGrpSpPr/>
          <p:nvPr/>
        </p:nvGrpSpPr>
        <p:grpSpPr>
          <a:xfrm>
            <a:off x="185997" y="4177450"/>
            <a:ext cx="7398541" cy="338554"/>
            <a:chOff x="185997" y="4177450"/>
            <a:chExt cx="7398541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85997" y="4202679"/>
                  <a:ext cx="1998560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997" y="4202679"/>
                  <a:ext cx="1998560" cy="303160"/>
                </a:xfrm>
                <a:prstGeom prst="rect">
                  <a:avLst/>
                </a:prstGeom>
                <a:blipFill>
                  <a:blip r:embed="rId10"/>
                  <a:stretch>
                    <a:fillRect l="-2141" t="-28000" r="-8257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aixaDeTexto 29"/>
            <p:cNvSpPr txBox="1"/>
            <p:nvPr/>
          </p:nvSpPr>
          <p:spPr>
            <a:xfrm>
              <a:off x="2265964" y="4177450"/>
              <a:ext cx="53185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qualquer sistema isolado em um referencial inercial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817" y="2410321"/>
                <a:ext cx="3499163" cy="368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" y="2410321"/>
                <a:ext cx="3499163" cy="368499"/>
              </a:xfrm>
              <a:prstGeom prst="rect">
                <a:avLst/>
              </a:prstGeom>
              <a:blipFill>
                <a:blip r:embed="rId11"/>
                <a:stretch>
                  <a:fillRect t="-147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Agrupar 56">
            <a:extLst>
              <a:ext uri="{FF2B5EF4-FFF2-40B4-BE49-F238E27FC236}">
                <a16:creationId xmlns:a16="http://schemas.microsoft.com/office/drawing/2014/main" id="{D14C36DE-8D60-2C58-2E5A-ED80F9128D97}"/>
              </a:ext>
            </a:extLst>
          </p:cNvPr>
          <p:cNvGrpSpPr/>
          <p:nvPr/>
        </p:nvGrpSpPr>
        <p:grpSpPr>
          <a:xfrm>
            <a:off x="927044" y="3202870"/>
            <a:ext cx="5990742" cy="618503"/>
            <a:chOff x="927044" y="3202870"/>
            <a:chExt cx="5990742" cy="618503"/>
          </a:xfrm>
        </p:grpSpPr>
        <p:sp>
          <p:nvSpPr>
            <p:cNvPr id="26" name="Seta para a Direita 25"/>
            <p:cNvSpPr/>
            <p:nvPr/>
          </p:nvSpPr>
          <p:spPr>
            <a:xfrm>
              <a:off x="927044" y="3378921"/>
              <a:ext cx="516467" cy="3022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/>
                <p:cNvSpPr/>
                <p:nvPr/>
              </p:nvSpPr>
              <p:spPr>
                <a:xfrm>
                  <a:off x="1621913" y="3202870"/>
                  <a:ext cx="5295873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Retâ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913" y="3202870"/>
                  <a:ext cx="5295873" cy="61850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FC3E7DF2-6AEF-DFC6-56D1-A2DDBAF0EEAC}"/>
              </a:ext>
            </a:extLst>
          </p:cNvPr>
          <p:cNvGrpSpPr/>
          <p:nvPr/>
        </p:nvGrpSpPr>
        <p:grpSpPr>
          <a:xfrm>
            <a:off x="146388" y="4530182"/>
            <a:ext cx="8623375" cy="333339"/>
            <a:chOff x="146388" y="4530182"/>
            <a:chExt cx="8623375" cy="3333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146388" y="4542269"/>
                  <a:ext cx="4320670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nt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referencial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Centro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Massa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88" y="4542269"/>
                  <a:ext cx="4320670" cy="303160"/>
                </a:xfrm>
                <a:prstGeom prst="rect">
                  <a:avLst/>
                </a:prstGeom>
                <a:blipFill>
                  <a:blip r:embed="rId13"/>
                  <a:stretch>
                    <a:fillRect t="-28000" r="-282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upo 38"/>
            <p:cNvGrpSpPr/>
            <p:nvPr/>
          </p:nvGrpSpPr>
          <p:grpSpPr>
            <a:xfrm>
              <a:off x="4727609" y="4530182"/>
              <a:ext cx="4042154" cy="333339"/>
              <a:chOff x="4727609" y="4482771"/>
              <a:chExt cx="4042154" cy="3333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ixaDeTexto 31"/>
                  <p:cNvSpPr txBox="1"/>
                  <p:nvPr/>
                </p:nvSpPr>
                <p:spPr>
                  <a:xfrm>
                    <a:off x="4727609" y="4494858"/>
                    <a:ext cx="2111475" cy="3015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pt-BR" sz="1600" b="0" dirty="0"/>
                      <a:t>Como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32" name="CaixaDeTexto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7609" y="4494858"/>
                    <a:ext cx="2111475" cy="30155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6069" t="-30000" r="-3468" b="-34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CaixaDeTexto 32"/>
                  <p:cNvSpPr txBox="1"/>
                  <p:nvPr/>
                </p:nvSpPr>
                <p:spPr>
                  <a:xfrm>
                    <a:off x="7559367" y="4482771"/>
                    <a:ext cx="1210396" cy="3015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33" name="CaixaDeTexto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9367" y="4482771"/>
                    <a:ext cx="1210396" cy="30155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015" t="-30000" r="-5528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Seta para a Direita 25"/>
              <p:cNvSpPr/>
              <p:nvPr/>
            </p:nvSpPr>
            <p:spPr>
              <a:xfrm>
                <a:off x="6924746" y="4513813"/>
                <a:ext cx="516467" cy="30229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9544E8EF-BB36-6A74-DE6F-872EBBA03B7D}"/>
              </a:ext>
            </a:extLst>
          </p:cNvPr>
          <p:cNvGrpSpPr/>
          <p:nvPr/>
        </p:nvGrpSpPr>
        <p:grpSpPr>
          <a:xfrm>
            <a:off x="0" y="671545"/>
            <a:ext cx="8698668" cy="1124667"/>
            <a:chOff x="0" y="671545"/>
            <a:chExt cx="8698668" cy="11246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2388559" y="671545"/>
                  <a:ext cx="6310109" cy="11246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 referencial CM, as velocidades são marcadas com plica:</a:t>
                  </a:r>
                  <a:r>
                    <a:rPr lang="pt-BR" sz="1600" b="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 referencial LAB, fica sem nada: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𝐿𝐴𝐵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559" y="671545"/>
                  <a:ext cx="6310109" cy="1124667"/>
                </a:xfrm>
                <a:prstGeom prst="rect">
                  <a:avLst/>
                </a:prstGeom>
                <a:blipFill>
                  <a:blip r:embed="rId16"/>
                  <a:stretch>
                    <a:fillRect l="-580" t="-37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69BDF2C9-A850-249B-A359-FD2ABCEB83E6}"/>
                    </a:ext>
                  </a:extLst>
                </p:cNvPr>
                <p:cNvSpPr txBox="1"/>
                <p:nvPr/>
              </p:nvSpPr>
              <p:spPr>
                <a:xfrm>
                  <a:off x="2320502" y="1207594"/>
                  <a:ext cx="11060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CaixaDeTexto 39">
                  <a:extLst>
                    <a:ext uri="{FF2B5EF4-FFF2-40B4-BE49-F238E27FC236}">
                      <a16:creationId xmlns:a16="http://schemas.microsoft.com/office/drawing/2014/main" id="{69BDF2C9-A850-249B-A359-FD2ABCEB83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502" y="1207594"/>
                  <a:ext cx="1106006" cy="369332"/>
                </a:xfrm>
                <a:prstGeom prst="rect">
                  <a:avLst/>
                </a:prstGeom>
                <a:blipFill>
                  <a:blip r:embed="rId17"/>
                  <a:stretch>
                    <a:fillRect t="-4918" r="-12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297EFEEA-78FE-C4EA-2CA3-AA9385B9C055}"/>
                </a:ext>
              </a:extLst>
            </p:cNvPr>
            <p:cNvSpPr txBox="1"/>
            <p:nvPr/>
          </p:nvSpPr>
          <p:spPr>
            <a:xfrm>
              <a:off x="0" y="973504"/>
              <a:ext cx="26062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compactar a notação:</a:t>
              </a:r>
              <a:endParaRPr lang="pt-BR" sz="1600" dirty="0"/>
            </a:p>
          </p:txBody>
        </p:sp>
        <p:sp>
          <p:nvSpPr>
            <p:cNvPr id="47" name="Chave Esquerda 46">
              <a:extLst>
                <a:ext uri="{FF2B5EF4-FFF2-40B4-BE49-F238E27FC236}">
                  <a16:creationId xmlns:a16="http://schemas.microsoft.com/office/drawing/2014/main" id="{BB0F073C-9D3B-3312-94EE-CA0260B78ACD}"/>
                </a:ext>
              </a:extLst>
            </p:cNvPr>
            <p:cNvSpPr/>
            <p:nvPr/>
          </p:nvSpPr>
          <p:spPr>
            <a:xfrm>
              <a:off x="2265965" y="787758"/>
              <a:ext cx="168314" cy="759476"/>
            </a:xfrm>
            <a:prstGeom prst="lef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352C3F53-EB6F-D437-F2ED-88B7D7802C49}"/>
              </a:ext>
            </a:extLst>
          </p:cNvPr>
          <p:cNvGrpSpPr/>
          <p:nvPr/>
        </p:nvGrpSpPr>
        <p:grpSpPr>
          <a:xfrm>
            <a:off x="5338465" y="1345023"/>
            <a:ext cx="3555103" cy="2322097"/>
            <a:chOff x="5338465" y="1345023"/>
            <a:chExt cx="3555103" cy="2322097"/>
          </a:xfrm>
        </p:grpSpPr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FB2BF21C-0BA1-1C28-6FB2-D5A2B6121045}"/>
                </a:ext>
              </a:extLst>
            </p:cNvPr>
            <p:cNvGrpSpPr/>
            <p:nvPr/>
          </p:nvGrpSpPr>
          <p:grpSpPr>
            <a:xfrm>
              <a:off x="5338465" y="1345023"/>
              <a:ext cx="3507137" cy="1822793"/>
              <a:chOff x="5338465" y="1345023"/>
              <a:chExt cx="3507137" cy="1822793"/>
            </a:xfrm>
          </p:grpSpPr>
          <p:grpSp>
            <p:nvGrpSpPr>
              <p:cNvPr id="46" name="Agrupar 45">
                <a:extLst>
                  <a:ext uri="{FF2B5EF4-FFF2-40B4-BE49-F238E27FC236}">
                    <a16:creationId xmlns:a16="http://schemas.microsoft.com/office/drawing/2014/main" id="{C17122EA-009C-3166-DDA8-651227BFC82C}"/>
                  </a:ext>
                </a:extLst>
              </p:cNvPr>
              <p:cNvGrpSpPr/>
              <p:nvPr/>
            </p:nvGrpSpPr>
            <p:grpSpPr>
              <a:xfrm>
                <a:off x="5338465" y="1345023"/>
                <a:ext cx="3507137" cy="1822793"/>
                <a:chOff x="5534122" y="1006469"/>
                <a:chExt cx="3507137" cy="1822793"/>
              </a:xfrm>
            </p:grpSpPr>
            <p:sp>
              <p:nvSpPr>
                <p:cNvPr id="45" name="Retângulo 44">
                  <a:extLst>
                    <a:ext uri="{FF2B5EF4-FFF2-40B4-BE49-F238E27FC236}">
                      <a16:creationId xmlns:a16="http://schemas.microsoft.com/office/drawing/2014/main" id="{3C2BE50E-A09E-F4E4-E57C-3F1E2F4B5483}"/>
                    </a:ext>
                  </a:extLst>
                </p:cNvPr>
                <p:cNvSpPr/>
                <p:nvPr/>
              </p:nvSpPr>
              <p:spPr>
                <a:xfrm>
                  <a:off x="5534122" y="1006469"/>
                  <a:ext cx="3507137" cy="1822793"/>
                </a:xfrm>
                <a:prstGeom prst="rect">
                  <a:avLst/>
                </a:prstGeom>
                <a:solidFill>
                  <a:schemeClr val="tx1">
                    <a:lumMod val="25000"/>
                    <a:lumOff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44" name="Agrupar 43">
                  <a:extLst>
                    <a:ext uri="{FF2B5EF4-FFF2-40B4-BE49-F238E27FC236}">
                      <a16:creationId xmlns:a16="http://schemas.microsoft.com/office/drawing/2014/main" id="{9CEAEA00-185C-68FE-3E88-E47237A3507A}"/>
                    </a:ext>
                  </a:extLst>
                </p:cNvPr>
                <p:cNvGrpSpPr/>
                <p:nvPr/>
              </p:nvGrpSpPr>
              <p:grpSpPr>
                <a:xfrm>
                  <a:off x="5649437" y="1078242"/>
                  <a:ext cx="3323029" cy="1668046"/>
                  <a:chOff x="5649437" y="1396654"/>
                  <a:chExt cx="3323029" cy="1668046"/>
                </a:xfrm>
              </p:grpSpPr>
              <p:grpSp>
                <p:nvGrpSpPr>
                  <p:cNvPr id="34" name="Agrupar 33"/>
                  <p:cNvGrpSpPr/>
                  <p:nvPr/>
                </p:nvGrpSpPr>
                <p:grpSpPr>
                  <a:xfrm>
                    <a:off x="5649437" y="1396654"/>
                    <a:ext cx="3315983" cy="1144852"/>
                    <a:chOff x="5610167" y="1155982"/>
                    <a:chExt cx="3315983" cy="1144852"/>
                  </a:xfrm>
                </p:grpSpPr>
                <p:grpSp>
                  <p:nvGrpSpPr>
                    <p:cNvPr id="11" name="Agrupar 10"/>
                    <p:cNvGrpSpPr/>
                    <p:nvPr/>
                  </p:nvGrpSpPr>
                  <p:grpSpPr>
                    <a:xfrm>
                      <a:off x="5610167" y="1155982"/>
                      <a:ext cx="3276995" cy="673454"/>
                      <a:chOff x="763" y="2291978"/>
                      <a:chExt cx="3276995" cy="673454"/>
                    </a:xfrm>
                  </p:grpSpPr>
                  <p:pic>
                    <p:nvPicPr>
                      <p:cNvPr id="12" name="Imagem 11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232" t="71000" r="6344" b="24044"/>
                      <a:stretch/>
                    </p:blipFill>
                    <p:spPr>
                      <a:xfrm>
                        <a:off x="763" y="2291978"/>
                        <a:ext cx="3112552" cy="673454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13" name="Conector reto 12"/>
                      <p:cNvCxnSpPr/>
                      <p:nvPr/>
                    </p:nvCxnSpPr>
                    <p:spPr>
                      <a:xfrm>
                        <a:off x="2878615" y="2738893"/>
                        <a:ext cx="399143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stealth" w="lg" len="lg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9" name="Agrupar 18"/>
                    <p:cNvGrpSpPr/>
                    <p:nvPr/>
                  </p:nvGrpSpPr>
                  <p:grpSpPr>
                    <a:xfrm>
                      <a:off x="5622449" y="1756382"/>
                      <a:ext cx="3303701" cy="544452"/>
                      <a:chOff x="5618101" y="1982921"/>
                      <a:chExt cx="3303701" cy="544452"/>
                    </a:xfrm>
                  </p:grpSpPr>
                  <p:pic>
                    <p:nvPicPr>
                      <p:cNvPr id="9" name="Imagem 8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232" t="79455" r="6344" b="16539"/>
                      <a:stretch/>
                    </p:blipFill>
                    <p:spPr>
                      <a:xfrm>
                        <a:off x="5618101" y="1982921"/>
                        <a:ext cx="3112552" cy="54445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4" name="Retângulo 13"/>
                      <p:cNvSpPr/>
                      <p:nvPr/>
                    </p:nvSpPr>
                    <p:spPr>
                      <a:xfrm>
                        <a:off x="8284099" y="2208375"/>
                        <a:ext cx="598715" cy="2945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/>
                      </a:p>
                    </p:txBody>
                  </p:sp>
                  <p:cxnSp>
                    <p:nvCxnSpPr>
                      <p:cNvPr id="15" name="Conector reto 14"/>
                      <p:cNvCxnSpPr/>
                      <p:nvPr/>
                    </p:nvCxnSpPr>
                    <p:spPr>
                      <a:xfrm>
                        <a:off x="8122538" y="2270478"/>
                        <a:ext cx="799264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stealth" w="lg" len="lg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43" name="CaixaDeTexto 42">
                    <a:extLst>
                      <a:ext uri="{FF2B5EF4-FFF2-40B4-BE49-F238E27FC236}">
                        <a16:creationId xmlns:a16="http://schemas.microsoft.com/office/drawing/2014/main" id="{5DEAAF2D-6F7B-9AEB-156D-D97EBDD429DE}"/>
                      </a:ext>
                    </a:extLst>
                  </p:cNvPr>
                  <p:cNvSpPr txBox="1"/>
                  <p:nvPr/>
                </p:nvSpPr>
                <p:spPr>
                  <a:xfrm>
                    <a:off x="5685851" y="2479925"/>
                    <a:ext cx="328661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dirty="0"/>
                      <a:t>No CM, os momentos de 2 partículas </a:t>
                    </a:r>
                    <a:r>
                      <a:rPr lang="pt-BR" sz="1600" b="1" dirty="0"/>
                      <a:t>sempre</a:t>
                    </a:r>
                    <a:r>
                      <a:rPr lang="pt-BR" sz="1600" dirty="0"/>
                      <a:t> serão opostos</a:t>
                    </a:r>
                  </a:p>
                </p:txBody>
              </p:sp>
            </p:grpSp>
          </p:grpSp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5ACBDED-EB10-1042-B245-CA7B73A837E7}"/>
                  </a:ext>
                </a:extLst>
              </p:cNvPr>
              <p:cNvSpPr txBox="1"/>
              <p:nvPr/>
            </p:nvSpPr>
            <p:spPr>
              <a:xfrm>
                <a:off x="7167770" y="1547234"/>
                <a:ext cx="82658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LAB</a:t>
                </a:r>
              </a:p>
              <a:p>
                <a:endParaRPr lang="pt-BR" sz="1600" dirty="0"/>
              </a:p>
              <a:p>
                <a:endParaRPr lang="pt-BR" sz="1600" dirty="0"/>
              </a:p>
              <a:p>
                <a:r>
                  <a:rPr lang="pt-BR" sz="1600" dirty="0"/>
                  <a:t>CM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CaixaDeTexto 48">
                    <a:extLst>
                      <a:ext uri="{FF2B5EF4-FFF2-40B4-BE49-F238E27FC236}">
                        <a16:creationId xmlns:a16="http://schemas.microsoft.com/office/drawing/2014/main" id="{543F1A30-E2F5-F0A1-9885-E241EBB02518}"/>
                      </a:ext>
                    </a:extLst>
                  </p:cNvPr>
                  <p:cNvSpPr txBox="1"/>
                  <p:nvPr/>
                </p:nvSpPr>
                <p:spPr>
                  <a:xfrm>
                    <a:off x="8255347" y="1852406"/>
                    <a:ext cx="573234" cy="2699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9" name="CaixaDeTexto 48">
                    <a:extLst>
                      <a:ext uri="{FF2B5EF4-FFF2-40B4-BE49-F238E27FC236}">
                        <a16:creationId xmlns:a16="http://schemas.microsoft.com/office/drawing/2014/main" id="{543F1A30-E2F5-F0A1-9885-E241EBB025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5347" y="1852406"/>
                    <a:ext cx="573234" cy="26994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4255" r="-6383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551EB16C-3F0B-102B-65B7-018F087BCA5E}"/>
                      </a:ext>
                    </a:extLst>
                  </p:cNvPr>
                  <p:cNvSpPr txBox="1"/>
                  <p:nvPr/>
                </p:nvSpPr>
                <p:spPr>
                  <a:xfrm>
                    <a:off x="8274433" y="2274752"/>
                    <a:ext cx="513539" cy="26994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551EB16C-3F0B-102B-65B7-018F087BCA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74433" y="2274752"/>
                    <a:ext cx="513539" cy="26994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706" r="-5882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>
                  <a:extLst>
                    <a:ext uri="{FF2B5EF4-FFF2-40B4-BE49-F238E27FC236}">
                      <a16:creationId xmlns:a16="http://schemas.microsoft.com/office/drawing/2014/main" id="{62D50363-4080-EBFD-EA73-353E4C673871}"/>
                    </a:ext>
                  </a:extLst>
                </p:cNvPr>
                <p:cNvSpPr txBox="1"/>
                <p:nvPr/>
              </p:nvSpPr>
              <p:spPr>
                <a:xfrm>
                  <a:off x="7294803" y="3229308"/>
                  <a:ext cx="1598765" cy="437812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>
                  <a:extLst>
                    <a:ext uri="{FF2B5EF4-FFF2-40B4-BE49-F238E27FC236}">
                      <a16:creationId xmlns:a16="http://schemas.microsoft.com/office/drawing/2014/main" id="{62D50363-4080-EBFD-EA73-353E4C673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803" y="3229308"/>
                  <a:ext cx="1598765" cy="437812"/>
                </a:xfrm>
                <a:prstGeom prst="rect">
                  <a:avLst/>
                </a:prstGeom>
                <a:blipFill>
                  <a:blip r:embed="rId21"/>
                  <a:stretch>
                    <a:fillRect b="-2597"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28932" y="1672802"/>
                <a:ext cx="1275349" cy="2702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" y="1672802"/>
                <a:ext cx="1275349" cy="270267"/>
              </a:xfrm>
              <a:prstGeom prst="rect">
                <a:avLst/>
              </a:prstGeom>
              <a:blipFill>
                <a:blip r:embed="rId22"/>
                <a:stretch>
                  <a:fillRect l="-1914" t="-31111" r="-1866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Agrupar 17"/>
          <p:cNvGrpSpPr/>
          <p:nvPr/>
        </p:nvGrpSpPr>
        <p:grpSpPr>
          <a:xfrm>
            <a:off x="1554252" y="1613663"/>
            <a:ext cx="3514874" cy="396519"/>
            <a:chOff x="1554252" y="1613663"/>
            <a:chExt cx="3514874" cy="3965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737479" y="1651803"/>
                  <a:ext cx="1331647" cy="2702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7479" y="1651803"/>
                  <a:ext cx="1331647" cy="270267"/>
                </a:xfrm>
                <a:prstGeom prst="rect">
                  <a:avLst/>
                </a:prstGeom>
                <a:blipFill>
                  <a:blip r:embed="rId23"/>
                  <a:stretch>
                    <a:fillRect l="-2283" t="-34091" r="-18265" b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Elipse 9"/>
            <p:cNvSpPr/>
            <p:nvPr/>
          </p:nvSpPr>
          <p:spPr>
            <a:xfrm>
              <a:off x="1554252" y="1697635"/>
              <a:ext cx="261936" cy="22866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1</a:t>
              </a:r>
            </a:p>
          </p:txBody>
        </p:sp>
        <p:sp>
          <p:nvSpPr>
            <p:cNvPr id="60" name="Elipse 59"/>
            <p:cNvSpPr/>
            <p:nvPr/>
          </p:nvSpPr>
          <p:spPr>
            <a:xfrm>
              <a:off x="3458745" y="1656405"/>
              <a:ext cx="261936" cy="228666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tângulo 16"/>
                <p:cNvSpPr/>
                <p:nvPr/>
              </p:nvSpPr>
              <p:spPr>
                <a:xfrm>
                  <a:off x="1595828" y="1613663"/>
                  <a:ext cx="1891445" cy="3965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⃑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5828" y="1613663"/>
                  <a:ext cx="1891445" cy="396519"/>
                </a:xfrm>
                <a:prstGeom prst="rect">
                  <a:avLst/>
                </a:prstGeom>
                <a:blipFill>
                  <a:blip r:embed="rId24"/>
                  <a:stretch>
                    <a:fillRect t="-20000" r="-322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39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68900" r="21240" b="15254"/>
          <a:stretch/>
        </p:blipFill>
        <p:spPr>
          <a:xfrm>
            <a:off x="-52443" y="1279276"/>
            <a:ext cx="9280339" cy="34197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976978" y="591875"/>
                <a:ext cx="1846659" cy="452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978" y="591875"/>
                <a:ext cx="1846659" cy="452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06313" y="591875"/>
                <a:ext cx="1209113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3" y="591875"/>
                <a:ext cx="1209113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267430" y="591875"/>
                <a:ext cx="2472023" cy="4522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30" y="591875"/>
                <a:ext cx="2472023" cy="4522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768982" y="591875"/>
                <a:ext cx="1244893" cy="547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982" y="591875"/>
                <a:ext cx="1244893" cy="5470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A292821C-BEB0-53C9-800D-A56DA4FBE589}"/>
              </a:ext>
            </a:extLst>
          </p:cNvPr>
          <p:cNvSpPr/>
          <p:nvPr/>
        </p:nvSpPr>
        <p:spPr>
          <a:xfrm>
            <a:off x="6651414" y="1138884"/>
            <a:ext cx="2492586" cy="1075996"/>
          </a:xfrm>
          <a:prstGeom prst="wedgeRoundRectCallout">
            <a:avLst>
              <a:gd name="adj1" fmla="val -153201"/>
              <a:gd name="adj2" fmla="val 70802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 direção de </a:t>
            </a:r>
          </a:p>
          <a:p>
            <a:pPr algn="ctr"/>
            <a:r>
              <a:rPr lang="pt-BR" sz="1600" dirty="0"/>
              <a:t>cada movimento costuma mudar, </a:t>
            </a:r>
          </a:p>
          <a:p>
            <a:pPr algn="ctr"/>
            <a:r>
              <a:rPr lang="pt-BR" sz="1600" dirty="0"/>
              <a:t>só tem que somar zero!</a:t>
            </a:r>
          </a:p>
        </p:txBody>
      </p:sp>
    </p:spTree>
    <p:extLst>
      <p:ext uri="{BB962C8B-B14F-4D97-AF65-F5344CB8AC3E}">
        <p14:creationId xmlns:p14="http://schemas.microsoft.com/office/powerpoint/2010/main" val="212027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B7FD2-368F-45F4-859F-8F52A43F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180"/>
            <a:ext cx="7005918" cy="297784"/>
          </a:xfrm>
        </p:spPr>
        <p:txBody>
          <a:bodyPr>
            <a:noAutofit/>
          </a:bodyPr>
          <a:lstStyle/>
          <a:p>
            <a:r>
              <a:rPr lang="pt-BR" sz="2800" dirty="0"/>
              <a:t>Referencial do centro de massa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51D60075-6A8A-49AC-9109-2D016363053B}"/>
              </a:ext>
            </a:extLst>
          </p:cNvPr>
          <p:cNvGrpSpPr/>
          <p:nvPr/>
        </p:nvGrpSpPr>
        <p:grpSpPr>
          <a:xfrm>
            <a:off x="1966153" y="1471071"/>
            <a:ext cx="1633439" cy="852999"/>
            <a:chOff x="1966153" y="1471071"/>
            <a:chExt cx="1633439" cy="852999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776F01-332F-4764-B554-D77873518A75}"/>
                </a:ext>
              </a:extLst>
            </p:cNvPr>
            <p:cNvSpPr/>
            <p:nvPr/>
          </p:nvSpPr>
          <p:spPr>
            <a:xfrm>
              <a:off x="1966153" y="1588731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D856FFFD-41B4-4FBF-887A-9E60793C5747}"/>
                </a:ext>
              </a:extLst>
            </p:cNvPr>
            <p:cNvCxnSpPr>
              <a:stCxn id="4" idx="6"/>
            </p:cNvCxnSpPr>
            <p:nvPr/>
          </p:nvCxnSpPr>
          <p:spPr>
            <a:xfrm>
              <a:off x="2388979" y="1791223"/>
              <a:ext cx="5260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B22BD7D-9296-4B10-A75F-117278DAAEF4}"/>
                </a:ext>
              </a:extLst>
            </p:cNvPr>
            <p:cNvSpPr/>
            <p:nvPr/>
          </p:nvSpPr>
          <p:spPr>
            <a:xfrm>
              <a:off x="3023592" y="1748070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6177874A-B0D0-4FE4-9189-4558F0A053EB}"/>
                    </a:ext>
                  </a:extLst>
                </p:cNvPr>
                <p:cNvSpPr txBox="1"/>
                <p:nvPr/>
              </p:nvSpPr>
              <p:spPr>
                <a:xfrm>
                  <a:off x="2485252" y="1471071"/>
                  <a:ext cx="2777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6177874A-B0D0-4FE4-9189-4558F0A05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252" y="1471071"/>
                  <a:ext cx="27770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2222" t="-45652" r="-68889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C00B5AA9-5A1C-4388-BC2D-C4ECED5B1547}"/>
              </a:ext>
            </a:extLst>
          </p:cNvPr>
          <p:cNvGrpSpPr/>
          <p:nvPr/>
        </p:nvGrpSpPr>
        <p:grpSpPr>
          <a:xfrm>
            <a:off x="5981192" y="1424129"/>
            <a:ext cx="2012837" cy="880783"/>
            <a:chOff x="6952380" y="941806"/>
            <a:chExt cx="2012837" cy="880783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7F775B2-ED36-462B-85EE-B4707710E66B}"/>
                </a:ext>
              </a:extLst>
            </p:cNvPr>
            <p:cNvSpPr/>
            <p:nvPr/>
          </p:nvSpPr>
          <p:spPr>
            <a:xfrm>
              <a:off x="6952380" y="1094216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EC7B6397-D290-4FA5-B4C3-BB7FE57593FC}"/>
                </a:ext>
              </a:extLst>
            </p:cNvPr>
            <p:cNvCxnSpPr>
              <a:cxnSpLocks/>
            </p:cNvCxnSpPr>
            <p:nvPr/>
          </p:nvCxnSpPr>
          <p:spPr>
            <a:xfrm>
              <a:off x="7407802" y="1302828"/>
              <a:ext cx="356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69351613-5509-4157-AC4E-6923F0AF32AF}"/>
                </a:ext>
              </a:extLst>
            </p:cNvPr>
            <p:cNvSpPr/>
            <p:nvPr/>
          </p:nvSpPr>
          <p:spPr>
            <a:xfrm>
              <a:off x="8389217" y="1246589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B3C4DA48-F9C3-44F0-BACB-35CD85B28A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0742" y="1554694"/>
              <a:ext cx="4684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B6BF98A0-31FC-4485-92A4-6A97B2759002}"/>
                    </a:ext>
                  </a:extLst>
                </p:cNvPr>
                <p:cNvSpPr txBox="1"/>
                <p:nvPr/>
              </p:nvSpPr>
              <p:spPr>
                <a:xfrm>
                  <a:off x="7362936" y="941806"/>
                  <a:ext cx="345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B6BF98A0-31FC-4485-92A4-6A97B2759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936" y="941806"/>
                  <a:ext cx="345992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7857" t="-48889" r="-55357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3ABA591-2037-475E-B735-576F71909A0D}"/>
                    </a:ext>
                  </a:extLst>
                </p:cNvPr>
                <p:cNvSpPr txBox="1"/>
                <p:nvPr/>
              </p:nvSpPr>
              <p:spPr>
                <a:xfrm>
                  <a:off x="8084069" y="1185641"/>
                  <a:ext cx="27770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4" name="CaixaDeTexto 13">
                  <a:extLst>
                    <a:ext uri="{FF2B5EF4-FFF2-40B4-BE49-F238E27FC236}">
                      <a16:creationId xmlns:a16="http://schemas.microsoft.com/office/drawing/2014/main" id="{33ABA591-2037-475E-B735-576F71909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4069" y="1185641"/>
                  <a:ext cx="27770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1111" t="-48889" r="-60000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712F6C-51F7-4073-9D15-CE83181F9082}"/>
              </a:ext>
            </a:extLst>
          </p:cNvPr>
          <p:cNvSpPr txBox="1"/>
          <p:nvPr/>
        </p:nvSpPr>
        <p:spPr>
          <a:xfrm>
            <a:off x="692523" y="523457"/>
            <a:ext cx="840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Quando a colisão não é central, a trajetória final tem direção diferente da inicial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1B574D6-7AD8-4595-97E8-A4B3413752E8}"/>
              </a:ext>
            </a:extLst>
          </p:cNvPr>
          <p:cNvSpPr txBox="1"/>
          <p:nvPr/>
        </p:nvSpPr>
        <p:spPr>
          <a:xfrm>
            <a:off x="214424" y="1721079"/>
            <a:ext cx="16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Antes de colidir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A365415-F93F-4971-B0AD-E497EF43ACE8}"/>
              </a:ext>
            </a:extLst>
          </p:cNvPr>
          <p:cNvSpPr txBox="1"/>
          <p:nvPr/>
        </p:nvSpPr>
        <p:spPr>
          <a:xfrm>
            <a:off x="244714" y="3587015"/>
            <a:ext cx="192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 de colidir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0F86960-DFDA-4DAF-A3E6-264EBB08DB66}"/>
              </a:ext>
            </a:extLst>
          </p:cNvPr>
          <p:cNvGrpSpPr/>
          <p:nvPr/>
        </p:nvGrpSpPr>
        <p:grpSpPr>
          <a:xfrm>
            <a:off x="6552440" y="2749590"/>
            <a:ext cx="877604" cy="1989085"/>
            <a:chOff x="7424518" y="511168"/>
            <a:chExt cx="877604" cy="1989085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128E3CDD-6E95-435B-9131-22A472209BC8}"/>
                </a:ext>
              </a:extLst>
            </p:cNvPr>
            <p:cNvSpPr/>
            <p:nvPr/>
          </p:nvSpPr>
          <p:spPr>
            <a:xfrm>
              <a:off x="7859689" y="956264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72D2C316-4476-49E8-98ED-6924E2C49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0320" y="628122"/>
              <a:ext cx="171802" cy="3761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D382D268-146C-4D61-9DF1-25F652B667D4}"/>
                </a:ext>
              </a:extLst>
            </p:cNvPr>
            <p:cNvSpPr/>
            <p:nvPr/>
          </p:nvSpPr>
          <p:spPr>
            <a:xfrm>
              <a:off x="7424518" y="1513177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70500182-886B-4E0C-9585-8643523B76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3250" y="2114830"/>
              <a:ext cx="139139" cy="3147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4CAE641-B51E-45EC-8623-BD900838BEF3}"/>
                    </a:ext>
                  </a:extLst>
                </p:cNvPr>
                <p:cNvSpPr txBox="1"/>
                <p:nvPr/>
              </p:nvSpPr>
              <p:spPr>
                <a:xfrm>
                  <a:off x="7818407" y="511168"/>
                  <a:ext cx="3531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94CAE641-B51E-45EC-8623-BD900838B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407" y="511168"/>
                  <a:ext cx="35311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8621" t="-4444" r="-8621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C4BCB342-16D1-4945-BF7B-FD90F6383500}"/>
                    </a:ext>
                  </a:extLst>
                </p:cNvPr>
                <p:cNvSpPr txBox="1"/>
                <p:nvPr/>
              </p:nvSpPr>
              <p:spPr>
                <a:xfrm>
                  <a:off x="7818407" y="2166764"/>
                  <a:ext cx="277704" cy="3334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C4BCB342-16D1-4945-BF7B-FD90F6383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407" y="2166764"/>
                  <a:ext cx="277704" cy="333489"/>
                </a:xfrm>
                <a:prstGeom prst="rect">
                  <a:avLst/>
                </a:prstGeom>
                <a:blipFill>
                  <a:blip r:embed="rId6"/>
                  <a:stretch>
                    <a:fillRect l="-21739" r="-26087" b="-148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FEA20769-E9A9-4A99-8FD9-498152828DF0}"/>
              </a:ext>
            </a:extLst>
          </p:cNvPr>
          <p:cNvGrpSpPr/>
          <p:nvPr/>
        </p:nvGrpSpPr>
        <p:grpSpPr>
          <a:xfrm>
            <a:off x="3203068" y="2843686"/>
            <a:ext cx="1143275" cy="1647059"/>
            <a:chOff x="3203068" y="2843686"/>
            <a:chExt cx="1143275" cy="164705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197B9B79-8892-4325-BCB0-725EE1C9E6F8}"/>
                </a:ext>
              </a:extLst>
            </p:cNvPr>
            <p:cNvSpPr/>
            <p:nvPr/>
          </p:nvSpPr>
          <p:spPr>
            <a:xfrm>
              <a:off x="3203068" y="3282519"/>
              <a:ext cx="422826" cy="4049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DCED4303-F03E-4E87-AB0C-419B26DD2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9592" y="3091984"/>
              <a:ext cx="468735" cy="2711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36B7BF75-CD2F-43A2-B1AD-33BCA43E387C}"/>
                </a:ext>
              </a:extLst>
            </p:cNvPr>
            <p:cNvSpPr/>
            <p:nvPr/>
          </p:nvSpPr>
          <p:spPr>
            <a:xfrm>
              <a:off x="3382016" y="3875015"/>
              <a:ext cx="576000" cy="576000"/>
            </a:xfrm>
            <a:prstGeom prst="ellips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B9FE5EE7-1FDC-412C-84BA-01FE2D3DB189}"/>
                    </a:ext>
                  </a:extLst>
                </p:cNvPr>
                <p:cNvSpPr txBox="1"/>
                <p:nvPr/>
              </p:nvSpPr>
              <p:spPr>
                <a:xfrm>
                  <a:off x="3531164" y="2843686"/>
                  <a:ext cx="2879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>
                  <a:extLst>
                    <a:ext uri="{FF2B5EF4-FFF2-40B4-BE49-F238E27FC236}">
                      <a16:creationId xmlns:a16="http://schemas.microsoft.com/office/drawing/2014/main" id="{B9FE5EE7-1FDC-412C-84BA-01FE2D3DB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164" y="2843686"/>
                  <a:ext cx="28796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2766" r="-8511" b="-152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BB310F62-BE85-4CCD-B522-AE127AA78FA2}"/>
                </a:ext>
              </a:extLst>
            </p:cNvPr>
            <p:cNvCxnSpPr>
              <a:cxnSpLocks/>
            </p:cNvCxnSpPr>
            <p:nvPr/>
          </p:nvCxnSpPr>
          <p:spPr>
            <a:xfrm>
              <a:off x="3909928" y="4319626"/>
              <a:ext cx="253106" cy="1711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5C2AA158-94E6-4D57-B0A5-BBC492412B39}"/>
                    </a:ext>
                  </a:extLst>
                </p:cNvPr>
                <p:cNvSpPr txBox="1"/>
                <p:nvPr/>
              </p:nvSpPr>
              <p:spPr>
                <a:xfrm>
                  <a:off x="4053058" y="4039599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>
                  <a:extLst>
                    <a:ext uri="{FF2B5EF4-FFF2-40B4-BE49-F238E27FC236}">
                      <a16:creationId xmlns:a16="http://schemas.microsoft.com/office/drawing/2014/main" id="{5C2AA158-94E6-4D57-B0A5-BBC492412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3058" y="4039599"/>
                  <a:ext cx="29328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2500" r="-6250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56D89F7C-07F8-446D-8086-C734807C9D00}"/>
              </a:ext>
            </a:extLst>
          </p:cNvPr>
          <p:cNvGrpSpPr/>
          <p:nvPr/>
        </p:nvGrpSpPr>
        <p:grpSpPr>
          <a:xfrm>
            <a:off x="2069136" y="827915"/>
            <a:ext cx="6075595" cy="3792128"/>
            <a:chOff x="2069136" y="827915"/>
            <a:chExt cx="6075595" cy="3792128"/>
          </a:xfrm>
        </p:grpSpPr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915A272B-188B-437D-AD2F-F60555F875D9}"/>
                </a:ext>
              </a:extLst>
            </p:cNvPr>
            <p:cNvGrpSpPr/>
            <p:nvPr/>
          </p:nvGrpSpPr>
          <p:grpSpPr>
            <a:xfrm>
              <a:off x="2069136" y="827915"/>
              <a:ext cx="6075595" cy="379553"/>
              <a:chOff x="2069136" y="827915"/>
              <a:chExt cx="6075595" cy="379553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65BA29E-C3BD-4D89-81E7-0DB4CCCF9C28}"/>
                  </a:ext>
                </a:extLst>
              </p:cNvPr>
              <p:cNvSpPr txBox="1"/>
              <p:nvPr/>
            </p:nvSpPr>
            <p:spPr>
              <a:xfrm>
                <a:off x="2069136" y="827915"/>
                <a:ext cx="1574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Laboratório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1A4C2CE-AB80-4C2D-841D-E18BF6A5B5B5}"/>
                  </a:ext>
                </a:extLst>
              </p:cNvPr>
              <p:cNvSpPr txBox="1"/>
              <p:nvPr/>
            </p:nvSpPr>
            <p:spPr>
              <a:xfrm>
                <a:off x="5888042" y="838136"/>
                <a:ext cx="225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Centro de massa</a:t>
                </a:r>
              </a:p>
            </p:txBody>
          </p:sp>
        </p:grp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EB96672D-1521-4CFB-9DC4-21D9F10E7C3A}"/>
                </a:ext>
              </a:extLst>
            </p:cNvPr>
            <p:cNvCxnSpPr>
              <a:cxnSpLocks/>
            </p:cNvCxnSpPr>
            <p:nvPr/>
          </p:nvCxnSpPr>
          <p:spPr>
            <a:xfrm>
              <a:off x="5043871" y="937796"/>
              <a:ext cx="0" cy="368224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3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Agrupar 28"/>
          <p:cNvGrpSpPr/>
          <p:nvPr/>
        </p:nvGrpSpPr>
        <p:grpSpPr>
          <a:xfrm>
            <a:off x="6242236" y="1631658"/>
            <a:ext cx="2779486" cy="515488"/>
            <a:chOff x="6328229" y="1955159"/>
            <a:chExt cx="2779486" cy="51548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8" t="76204" r="39400" b="20858"/>
            <a:stretch/>
          </p:blipFill>
          <p:spPr>
            <a:xfrm>
              <a:off x="6328229" y="2071505"/>
              <a:ext cx="2779486" cy="3991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6586117" y="1955159"/>
                  <a:ext cx="413383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6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117" y="1955159"/>
                  <a:ext cx="413383" cy="265970"/>
                </a:xfrm>
                <a:prstGeom prst="rect">
                  <a:avLst/>
                </a:prstGeom>
                <a:blipFill>
                  <a:blip r:embed="rId3"/>
                  <a:stretch>
                    <a:fillRect l="-11765" r="-5882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7278893" y="1961692"/>
                  <a:ext cx="41812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6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93" y="1961692"/>
                  <a:ext cx="418128" cy="265970"/>
                </a:xfrm>
                <a:prstGeom prst="rect">
                  <a:avLst/>
                </a:prstGeom>
                <a:blipFill>
                  <a:blip r:embed="rId4"/>
                  <a:stretch>
                    <a:fillRect l="-13043" r="-4348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aixaDeTexto 6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1465" y="445056"/>
                <a:ext cx="2517420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; 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600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5" y="445056"/>
                <a:ext cx="2517420" cy="303160"/>
              </a:xfrm>
              <a:prstGeom prst="rect">
                <a:avLst/>
              </a:prstGeom>
              <a:blipFill>
                <a:blip r:embed="rId5"/>
                <a:stretch>
                  <a:fillRect l="-2663" t="-28000" r="-1695" b="-3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FBD6C3E0-FDEE-466E-BB32-75FCCADD67D4}"/>
              </a:ext>
            </a:extLst>
          </p:cNvPr>
          <p:cNvGrpSpPr/>
          <p:nvPr/>
        </p:nvGrpSpPr>
        <p:grpSpPr>
          <a:xfrm>
            <a:off x="122278" y="1741433"/>
            <a:ext cx="6200797" cy="338554"/>
            <a:chOff x="122278" y="2079693"/>
            <a:chExt cx="6200797" cy="338554"/>
          </a:xfrm>
        </p:grpSpPr>
        <p:sp>
          <p:nvSpPr>
            <p:cNvPr id="3" name="CaixaDeTexto 2"/>
            <p:cNvSpPr txBox="1"/>
            <p:nvPr/>
          </p:nvSpPr>
          <p:spPr>
            <a:xfrm>
              <a:off x="122278" y="2079693"/>
              <a:ext cx="5772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Choque inelástico – há conservação do momento total, mas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5068309" y="2094677"/>
                  <a:ext cx="1254766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8309" y="2094677"/>
                  <a:ext cx="1254766" cy="283604"/>
                </a:xfrm>
                <a:prstGeom prst="rect">
                  <a:avLst/>
                </a:prstGeom>
                <a:blipFill>
                  <a:blip r:embed="rId6"/>
                  <a:stretch>
                    <a:fillRect t="-23404" r="-3883" b="-234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68900" r="39400" b="23644"/>
          <a:stretch/>
        </p:blipFill>
        <p:spPr>
          <a:xfrm>
            <a:off x="5523296" y="493007"/>
            <a:ext cx="3393518" cy="1012674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72285-5C56-4DA8-AC26-218382352870}"/>
              </a:ext>
            </a:extLst>
          </p:cNvPr>
          <p:cNvGrpSpPr/>
          <p:nvPr/>
        </p:nvGrpSpPr>
        <p:grpSpPr>
          <a:xfrm>
            <a:off x="134906" y="815235"/>
            <a:ext cx="5113943" cy="338554"/>
            <a:chOff x="237306" y="1147741"/>
            <a:chExt cx="5113943" cy="338554"/>
          </a:xfrm>
        </p:grpSpPr>
        <p:sp>
          <p:nvSpPr>
            <p:cNvPr id="2" name="CaixaDeTexto 1"/>
            <p:cNvSpPr txBox="1"/>
            <p:nvPr/>
          </p:nvSpPr>
          <p:spPr>
            <a:xfrm>
              <a:off x="237306" y="1147741"/>
              <a:ext cx="3936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Choque elástico em 1 D: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4198561" y="1184033"/>
                  <a:ext cx="115268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8561" y="1184033"/>
                  <a:ext cx="1152688" cy="265970"/>
                </a:xfrm>
                <a:prstGeom prst="rect">
                  <a:avLst/>
                </a:prstGeom>
                <a:blipFill>
                  <a:blip r:embed="rId7"/>
                  <a:stretch>
                    <a:fillRect l="-3175" t="-31818" r="-582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2437065" y="1184033"/>
                  <a:ext cx="1148840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7065" y="1184033"/>
                  <a:ext cx="1148840" cy="265970"/>
                </a:xfrm>
                <a:prstGeom prst="rect">
                  <a:avLst/>
                </a:prstGeom>
                <a:blipFill>
                  <a:blip r:embed="rId8"/>
                  <a:stretch>
                    <a:fillRect l="-3723" t="-31818" r="-638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B0817BC8-023F-4F22-A53E-48F6DBEAA760}"/>
              </a:ext>
            </a:extLst>
          </p:cNvPr>
          <p:cNvGrpSpPr/>
          <p:nvPr/>
        </p:nvGrpSpPr>
        <p:grpSpPr>
          <a:xfrm>
            <a:off x="134906" y="2302268"/>
            <a:ext cx="7085149" cy="356624"/>
            <a:chOff x="237306" y="2992259"/>
            <a:chExt cx="7085149" cy="356624"/>
          </a:xfrm>
        </p:grpSpPr>
        <p:sp>
          <p:nvSpPr>
            <p:cNvPr id="5" name="CaixaDeTexto 4"/>
            <p:cNvSpPr txBox="1"/>
            <p:nvPr/>
          </p:nvSpPr>
          <p:spPr>
            <a:xfrm>
              <a:off x="237306" y="3010329"/>
              <a:ext cx="3936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Choque completamente inelástico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274514" y="3016079"/>
                  <a:ext cx="1417183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4514" y="3016079"/>
                  <a:ext cx="1417183" cy="303160"/>
                </a:xfrm>
                <a:prstGeom prst="rect">
                  <a:avLst/>
                </a:prstGeom>
                <a:blipFill>
                  <a:blip r:embed="rId9"/>
                  <a:stretch>
                    <a:fillRect l="-3004" t="-18367" r="-2575" b="-244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aixaDeTexto 19"/>
            <p:cNvSpPr txBox="1"/>
            <p:nvPr/>
          </p:nvSpPr>
          <p:spPr>
            <a:xfrm>
              <a:off x="4736271" y="2992259"/>
              <a:ext cx="258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Partículas grudam</a:t>
              </a:r>
            </a:p>
          </p:txBody>
        </p:sp>
      </p:grp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81627" r="38514" b="15916"/>
          <a:stretch/>
        </p:blipFill>
        <p:spPr>
          <a:xfrm>
            <a:off x="5236221" y="3037213"/>
            <a:ext cx="3744686" cy="333828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6704243" y="2224196"/>
            <a:ext cx="2677280" cy="468038"/>
            <a:chOff x="6689933" y="2943896"/>
            <a:chExt cx="2677280" cy="468038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8" t="78890" r="55830" b="18379"/>
            <a:stretch/>
          </p:blipFill>
          <p:spPr>
            <a:xfrm>
              <a:off x="6689933" y="3040839"/>
              <a:ext cx="828466" cy="371095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7944813" y="294389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Completamente inelástico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AEB6552-482E-4FB2-ABED-2BA9FDB65DDB}"/>
              </a:ext>
            </a:extLst>
          </p:cNvPr>
          <p:cNvGrpSpPr/>
          <p:nvPr/>
        </p:nvGrpSpPr>
        <p:grpSpPr>
          <a:xfrm>
            <a:off x="87131" y="3016549"/>
            <a:ext cx="6117771" cy="770994"/>
            <a:chOff x="205304" y="3865533"/>
            <a:chExt cx="6117771" cy="770994"/>
          </a:xfrm>
        </p:grpSpPr>
        <p:sp>
          <p:nvSpPr>
            <p:cNvPr id="6" name="CaixaDeTexto 5"/>
            <p:cNvSpPr txBox="1"/>
            <p:nvPr/>
          </p:nvSpPr>
          <p:spPr>
            <a:xfrm>
              <a:off x="237306" y="3865533"/>
              <a:ext cx="1254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Explosivo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1907707" y="3889842"/>
                  <a:ext cx="1231298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7" y="3889842"/>
                  <a:ext cx="1231298" cy="303160"/>
                </a:xfrm>
                <a:prstGeom prst="rect">
                  <a:avLst/>
                </a:prstGeom>
                <a:blipFill>
                  <a:blip r:embed="rId10"/>
                  <a:stretch>
                    <a:fillRect l="-3465" t="-30000" r="-2970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aixaDeTexto 27"/>
            <p:cNvSpPr txBox="1"/>
            <p:nvPr/>
          </p:nvSpPr>
          <p:spPr>
            <a:xfrm>
              <a:off x="205304" y="4297973"/>
              <a:ext cx="61177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 partículas são ejetadas com o mesmo momento em sentidos opostos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3791009" y="3919791"/>
                  <a:ext cx="1254766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1009" y="3919791"/>
                  <a:ext cx="1254766" cy="283604"/>
                </a:xfrm>
                <a:prstGeom prst="rect">
                  <a:avLst/>
                </a:prstGeom>
                <a:blipFill>
                  <a:blip r:embed="rId11"/>
                  <a:stretch>
                    <a:fillRect t="-26087" r="-3883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Balão de Pensamento: Nuvem 29">
            <a:extLst>
              <a:ext uri="{FF2B5EF4-FFF2-40B4-BE49-F238E27FC236}">
                <a16:creationId xmlns:a16="http://schemas.microsoft.com/office/drawing/2014/main" id="{B945FEB7-BD9C-4142-B95E-2CD689BB2C67}"/>
              </a:ext>
            </a:extLst>
          </p:cNvPr>
          <p:cNvSpPr/>
          <p:nvPr/>
        </p:nvSpPr>
        <p:spPr>
          <a:xfrm>
            <a:off x="3672836" y="3686740"/>
            <a:ext cx="5229980" cy="1161923"/>
          </a:xfrm>
          <a:prstGeom prst="cloudCallout">
            <a:avLst>
              <a:gd name="adj1" fmla="val -2177"/>
              <a:gd name="adj2" fmla="val -8257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 direções do movimento antes e depois costumam ser </a:t>
            </a:r>
            <a:r>
              <a:rPr lang="pt-BR" b="1" dirty="0"/>
              <a:t>diferentes</a:t>
            </a:r>
            <a:r>
              <a:rPr lang="pt-BR" dirty="0"/>
              <a:t> em 2 e 3 dimensões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F9983D8-78F6-404D-B840-A1D53000D2D4}"/>
              </a:ext>
            </a:extLst>
          </p:cNvPr>
          <p:cNvGrpSpPr/>
          <p:nvPr/>
        </p:nvGrpSpPr>
        <p:grpSpPr>
          <a:xfrm>
            <a:off x="87131" y="1281501"/>
            <a:ext cx="4494133" cy="338554"/>
            <a:chOff x="196482" y="1367821"/>
            <a:chExt cx="3966258" cy="338554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4034024E-9334-47A8-B87E-B246C830AB44}"/>
                </a:ext>
              </a:extLst>
            </p:cNvPr>
            <p:cNvSpPr txBox="1"/>
            <p:nvPr/>
          </p:nvSpPr>
          <p:spPr>
            <a:xfrm>
              <a:off x="196482" y="1367821"/>
              <a:ext cx="28867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Choque elástico em 2 e 3 D: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7262C09A-FC4A-4C37-B135-3074EFE5593A}"/>
                    </a:ext>
                  </a:extLst>
                </p:cNvPr>
                <p:cNvSpPr txBox="1"/>
                <p:nvPr/>
              </p:nvSpPr>
              <p:spPr>
                <a:xfrm>
                  <a:off x="3045453" y="1410685"/>
                  <a:ext cx="1117287" cy="283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>
                  <a:extLst>
                    <a:ext uri="{FF2B5EF4-FFF2-40B4-BE49-F238E27FC236}">
                      <a16:creationId xmlns:a16="http://schemas.microsoft.com/office/drawing/2014/main" id="{7262C09A-FC4A-4C37-B135-3074EFE559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5453" y="1410685"/>
                  <a:ext cx="1117287" cy="283604"/>
                </a:xfrm>
                <a:prstGeom prst="rect">
                  <a:avLst/>
                </a:prstGeom>
                <a:blipFill>
                  <a:blip r:embed="rId12"/>
                  <a:stretch>
                    <a:fillRect t="-23404" r="-2885" b="-234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Conector de Seta Reta 33"/>
          <p:cNvCxnSpPr>
            <a:stCxn id="30" idx="3"/>
          </p:cNvCxnSpPr>
          <p:nvPr/>
        </p:nvCxnSpPr>
        <p:spPr>
          <a:xfrm flipV="1">
            <a:off x="6287826" y="1450778"/>
            <a:ext cx="830650" cy="2302396"/>
          </a:xfrm>
          <a:prstGeom prst="straightConnector1">
            <a:avLst/>
          </a:prstGeom>
          <a:ln>
            <a:solidFill>
              <a:srgbClr val="00B0F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Balão de Fala: Retângulo com Cantos Arredondados 7">
            <a:extLst>
              <a:ext uri="{FF2B5EF4-FFF2-40B4-BE49-F238E27FC236}">
                <a16:creationId xmlns:a16="http://schemas.microsoft.com/office/drawing/2014/main" id="{094D52CC-7554-7EE8-5A6F-BA5148FF6B46}"/>
              </a:ext>
            </a:extLst>
          </p:cNvPr>
          <p:cNvSpPr/>
          <p:nvPr/>
        </p:nvSpPr>
        <p:spPr>
          <a:xfrm>
            <a:off x="2877589" y="301929"/>
            <a:ext cx="2476328" cy="1075996"/>
          </a:xfrm>
          <a:prstGeom prst="wedgeRoundRectCallout">
            <a:avLst>
              <a:gd name="adj1" fmla="val 95168"/>
              <a:gd name="adj2" fmla="val 83748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 direção de </a:t>
            </a:r>
          </a:p>
          <a:p>
            <a:pPr algn="ctr"/>
            <a:r>
              <a:rPr lang="pt-BR" sz="1600" dirty="0"/>
              <a:t>cada movimento costuma mudar, </a:t>
            </a:r>
          </a:p>
          <a:p>
            <a:pPr algn="ctr"/>
            <a:r>
              <a:rPr lang="pt-BR" sz="1600" dirty="0"/>
              <a:t>só tem que somar zero!</a:t>
            </a:r>
          </a:p>
        </p:txBody>
      </p:sp>
    </p:spTree>
    <p:extLst>
      <p:ext uri="{BB962C8B-B14F-4D97-AF65-F5344CB8AC3E}">
        <p14:creationId xmlns:p14="http://schemas.microsoft.com/office/powerpoint/2010/main" val="27569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41878</TotalTime>
  <Words>2135</Words>
  <Application>Microsoft Office PowerPoint</Application>
  <PresentationFormat>Apresentação na tela (16:9)</PresentationFormat>
  <Paragraphs>411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21</vt:i4>
      </vt:variant>
    </vt:vector>
  </HeadingPairs>
  <TitlesOfParts>
    <vt:vector size="42" baseType="lpstr">
      <vt:lpstr>Arial</vt:lpstr>
      <vt:lpstr>Calibri</vt:lpstr>
      <vt:lpstr>Cambria Math</vt:lpstr>
      <vt:lpstr>CG Times (W1)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Referencial do centro de massa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experimento online de colisões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1895</cp:revision>
  <dcterms:created xsi:type="dcterms:W3CDTF">2016-03-09T00:36:12Z</dcterms:created>
  <dcterms:modified xsi:type="dcterms:W3CDTF">2022-09-13T21:41:54Z</dcterms:modified>
</cp:coreProperties>
</file>