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8"/>
  </p:notesMasterIdLst>
  <p:handoutMasterIdLst>
    <p:handoutMasterId r:id="rId39"/>
  </p:handoutMasterIdLst>
  <p:sldIdLst>
    <p:sldId id="447" r:id="rId13"/>
    <p:sldId id="607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9" r:id="rId29"/>
    <p:sldId id="690" r:id="rId30"/>
    <p:sldId id="691" r:id="rId31"/>
    <p:sldId id="692" r:id="rId32"/>
    <p:sldId id="693" r:id="rId33"/>
    <p:sldId id="694" r:id="rId34"/>
    <p:sldId id="695" r:id="rId35"/>
    <p:sldId id="655" r:id="rId36"/>
    <p:sldId id="627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94" d="100"/>
          <a:sy n="94" d="100"/>
        </p:scale>
        <p:origin x="96" y="389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30/08/2022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37.png"/><Relationship Id="rId18" Type="http://schemas.openxmlformats.org/officeDocument/2006/relationships/image" Target="../media/image139.png"/><Relationship Id="rId3" Type="http://schemas.openxmlformats.org/officeDocument/2006/relationships/image" Target="../media/image113.png"/><Relationship Id="rId21" Type="http://schemas.openxmlformats.org/officeDocument/2006/relationships/image" Target="../media/image153.png"/><Relationship Id="rId7" Type="http://schemas.openxmlformats.org/officeDocument/2006/relationships/image" Target="../media/image121.png"/><Relationship Id="rId12" Type="http://schemas.openxmlformats.org/officeDocument/2006/relationships/image" Target="../media/image128.png"/><Relationship Id="rId17" Type="http://schemas.openxmlformats.org/officeDocument/2006/relationships/image" Target="../media/image134.png"/><Relationship Id="rId25" Type="http://schemas.openxmlformats.org/officeDocument/2006/relationships/image" Target="../media/image48.png"/><Relationship Id="rId2" Type="http://schemas.openxmlformats.org/officeDocument/2006/relationships/image" Target="../media/image112.png"/><Relationship Id="rId16" Type="http://schemas.openxmlformats.org/officeDocument/2006/relationships/image" Target="../media/image38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36.png"/><Relationship Id="rId24" Type="http://schemas.openxmlformats.org/officeDocument/2006/relationships/image" Target="../media/image39.png"/><Relationship Id="rId5" Type="http://schemas.openxmlformats.org/officeDocument/2006/relationships/image" Target="../media/image117.png"/><Relationship Id="rId15" Type="http://schemas.openxmlformats.org/officeDocument/2006/relationships/image" Target="../media/image132.png"/><Relationship Id="rId23" Type="http://schemas.openxmlformats.org/officeDocument/2006/relationships/image" Target="../media/image380.png"/><Relationship Id="rId10" Type="http://schemas.openxmlformats.org/officeDocument/2006/relationships/image" Target="../media/image126.png"/><Relationship Id="rId19" Type="http://schemas.openxmlformats.org/officeDocument/2006/relationships/image" Target="../media/image381.png"/><Relationship Id="rId4" Type="http://schemas.openxmlformats.org/officeDocument/2006/relationships/image" Target="../media/image114.png"/><Relationship Id="rId9" Type="http://schemas.openxmlformats.org/officeDocument/2006/relationships/image" Target="../media/image350.png"/><Relationship Id="rId14" Type="http://schemas.openxmlformats.org/officeDocument/2006/relationships/image" Target="../media/image131.png"/><Relationship Id="rId22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3" Type="http://schemas.openxmlformats.org/officeDocument/2006/relationships/image" Target="../media/image175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54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5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59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58.png"/><Relationship Id="rId9" Type="http://schemas.openxmlformats.org/officeDocument/2006/relationships/image" Target="../media/image1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590.png"/><Relationship Id="rId7" Type="http://schemas.openxmlformats.org/officeDocument/2006/relationships/image" Target="../media/image1200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image" Target="../media/image1150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60.png"/><Relationship Id="rId10" Type="http://schemas.openxmlformats.org/officeDocument/2006/relationships/image" Target="../media/image197.png"/><Relationship Id="rId4" Type="http://schemas.openxmlformats.org/officeDocument/2006/relationships/image" Target="../media/image1170.png"/><Relationship Id="rId9" Type="http://schemas.openxmlformats.org/officeDocument/2006/relationships/image" Target="../media/image196.png"/><Relationship Id="rId1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30.png"/><Relationship Id="rId3" Type="http://schemas.openxmlformats.org/officeDocument/2006/relationships/image" Target="../media/image206.png"/><Relationship Id="rId7" Type="http://schemas.openxmlformats.org/officeDocument/2006/relationships/image" Target="../media/image1370.png"/><Relationship Id="rId12" Type="http://schemas.openxmlformats.org/officeDocument/2006/relationships/image" Target="../media/image1420.png"/><Relationship Id="rId17" Type="http://schemas.openxmlformats.org/officeDocument/2006/relationships/image" Target="../media/image1470.png"/><Relationship Id="rId2" Type="http://schemas.openxmlformats.org/officeDocument/2006/relationships/image" Target="../media/image205.png"/><Relationship Id="rId16" Type="http://schemas.openxmlformats.org/officeDocument/2006/relationships/image" Target="../media/image1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1410.png"/><Relationship Id="rId5" Type="http://schemas.openxmlformats.org/officeDocument/2006/relationships/image" Target="../media/image1350.png"/><Relationship Id="rId15" Type="http://schemas.openxmlformats.org/officeDocument/2006/relationships/image" Target="../media/image1450.png"/><Relationship Id="rId10" Type="http://schemas.openxmlformats.org/officeDocument/2006/relationships/image" Target="../media/image209.png"/><Relationship Id="rId4" Type="http://schemas.openxmlformats.org/officeDocument/2006/relationships/image" Target="../media/image1340.png"/><Relationship Id="rId9" Type="http://schemas.openxmlformats.org/officeDocument/2006/relationships/image" Target="../media/image208.png"/><Relationship Id="rId14" Type="http://schemas.openxmlformats.org/officeDocument/2006/relationships/image" Target="../media/image14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510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1.png"/><Relationship Id="rId3" Type="http://schemas.openxmlformats.org/officeDocument/2006/relationships/image" Target="../media/image66.png"/><Relationship Id="rId7" Type="http://schemas.openxmlformats.org/officeDocument/2006/relationships/image" Target="../media/image94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1.jpe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2.png"/><Relationship Id="rId3" Type="http://schemas.openxmlformats.org/officeDocument/2006/relationships/image" Target="../media/image76.png"/><Relationship Id="rId7" Type="http://schemas.openxmlformats.org/officeDocument/2006/relationships/image" Target="../media/image1201.png"/><Relationship Id="rId12" Type="http://schemas.openxmlformats.org/officeDocument/2006/relationships/image" Target="../media/image64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1.png"/><Relationship Id="rId11" Type="http://schemas.openxmlformats.org/officeDocument/2006/relationships/image" Target="../media/image1241.png"/><Relationship Id="rId5" Type="http://schemas.openxmlformats.org/officeDocument/2006/relationships/image" Target="../media/image1181.png"/><Relationship Id="rId10" Type="http://schemas.openxmlformats.org/officeDocument/2006/relationships/image" Target="../media/image1230.png"/><Relationship Id="rId4" Type="http://schemas.openxmlformats.org/officeDocument/2006/relationships/image" Target="../media/image234.png"/><Relationship Id="rId9" Type="http://schemas.openxmlformats.org/officeDocument/2006/relationships/image" Target="../media/image8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18" Type="http://schemas.openxmlformats.org/officeDocument/2006/relationships/image" Target="../media/image1300.png"/><Relationship Id="rId26" Type="http://schemas.openxmlformats.org/officeDocument/2006/relationships/image" Target="../media/image1390.png"/><Relationship Id="rId3" Type="http://schemas.openxmlformats.org/officeDocument/2006/relationships/image" Target="../media/image1220.png"/><Relationship Id="rId21" Type="http://schemas.openxmlformats.org/officeDocument/2006/relationships/image" Target="../media/image1330.png"/><Relationship Id="rId7" Type="http://schemas.openxmlformats.org/officeDocument/2006/relationships/image" Target="../media/image1260.png"/><Relationship Id="rId17" Type="http://schemas.openxmlformats.org/officeDocument/2006/relationships/image" Target="../media/image1290.png"/><Relationship Id="rId25" Type="http://schemas.openxmlformats.org/officeDocument/2006/relationships/image" Target="../media/image1371.png"/><Relationship Id="rId2" Type="http://schemas.openxmlformats.org/officeDocument/2006/relationships/image" Target="../media/image670.png"/><Relationship Id="rId16" Type="http://schemas.openxmlformats.org/officeDocument/2006/relationships/image" Target="../media/image138.png"/><Relationship Id="rId20" Type="http://schemas.openxmlformats.org/officeDocument/2006/relationships/image" Target="../media/image1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0.png"/><Relationship Id="rId24" Type="http://schemas.openxmlformats.org/officeDocument/2006/relationships/image" Target="../media/image1360.png"/><Relationship Id="rId23" Type="http://schemas.openxmlformats.org/officeDocument/2006/relationships/image" Target="../media/image1351.png"/><Relationship Id="rId28" Type="http://schemas.openxmlformats.org/officeDocument/2006/relationships/image" Target="../media/image76.png"/><Relationship Id="rId19" Type="http://schemas.openxmlformats.org/officeDocument/2006/relationships/image" Target="../media/image1311.png"/><Relationship Id="rId9" Type="http://schemas.openxmlformats.org/officeDocument/2006/relationships/image" Target="../media/image1280.png"/><Relationship Id="rId22" Type="http://schemas.openxmlformats.org/officeDocument/2006/relationships/image" Target="../media/image1341.png"/><Relationship Id="rId27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1.png"/><Relationship Id="rId7" Type="http://schemas.openxmlformats.org/officeDocument/2006/relationships/image" Target="../media/image1411.png"/><Relationship Id="rId12" Type="http://schemas.openxmlformats.org/officeDocument/2006/relationships/image" Target="../media/image146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png"/><Relationship Id="rId11" Type="http://schemas.openxmlformats.org/officeDocument/2006/relationships/image" Target="../media/image660.png"/><Relationship Id="rId5" Type="http://schemas.openxmlformats.org/officeDocument/2006/relationships/image" Target="../media/image1491.png"/><Relationship Id="rId15" Type="http://schemas.openxmlformats.org/officeDocument/2006/relationships/image" Target="../media/image75.png"/><Relationship Id="rId10" Type="http://schemas.openxmlformats.org/officeDocument/2006/relationships/image" Target="../media/image650.png"/><Relationship Id="rId4" Type="http://schemas.openxmlformats.org/officeDocument/2006/relationships/image" Target="../media/image1480.png"/><Relationship Id="rId9" Type="http://schemas.openxmlformats.org/officeDocument/2006/relationships/image" Target="../media/image1431.png"/><Relationship Id="rId14" Type="http://schemas.openxmlformats.org/officeDocument/2006/relationships/image" Target="../media/image6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0.png"/><Relationship Id="rId13" Type="http://schemas.openxmlformats.org/officeDocument/2006/relationships/image" Target="../media/image1700.png"/><Relationship Id="rId18" Type="http://schemas.openxmlformats.org/officeDocument/2006/relationships/image" Target="../media/image1750.png"/><Relationship Id="rId3" Type="http://schemas.openxmlformats.org/officeDocument/2006/relationships/image" Target="../media/image1511.png"/><Relationship Id="rId21" Type="http://schemas.openxmlformats.org/officeDocument/2006/relationships/image" Target="../media/image75.png"/><Relationship Id="rId7" Type="http://schemas.openxmlformats.org/officeDocument/2006/relationships/image" Target="../media/image1530.png"/><Relationship Id="rId12" Type="http://schemas.openxmlformats.org/officeDocument/2006/relationships/image" Target="../media/image1550.png"/><Relationship Id="rId17" Type="http://schemas.openxmlformats.org/officeDocument/2006/relationships/image" Target="../media/image1580.png"/><Relationship Id="rId2" Type="http://schemas.openxmlformats.org/officeDocument/2006/relationships/image" Target="../media/image233.png"/><Relationship Id="rId16" Type="http://schemas.openxmlformats.org/officeDocument/2006/relationships/image" Target="../media/image1730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650.png"/><Relationship Id="rId5" Type="http://schemas.openxmlformats.org/officeDocument/2006/relationships/image" Target="../media/image1590.png"/><Relationship Id="rId15" Type="http://schemas.openxmlformats.org/officeDocument/2006/relationships/image" Target="../media/image1570.png"/><Relationship Id="rId10" Type="http://schemas.openxmlformats.org/officeDocument/2006/relationships/image" Target="../media/image154.png"/><Relationship Id="rId19" Type="http://schemas.openxmlformats.org/officeDocument/2006/relationships/image" Target="../media/image1600.png"/><Relationship Id="rId4" Type="http://schemas.openxmlformats.org/officeDocument/2006/relationships/image" Target="../media/image1161.png"/><Relationship Id="rId9" Type="http://schemas.openxmlformats.org/officeDocument/2006/relationships/image" Target="../media/image1630.png"/><Relationship Id="rId14" Type="http://schemas.openxmlformats.org/officeDocument/2006/relationships/image" Target="../media/image1560.png"/><Relationship Id="rId22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0.png"/><Relationship Id="rId13" Type="http://schemas.openxmlformats.org/officeDocument/2006/relationships/image" Target="../media/image1860.png"/><Relationship Id="rId18" Type="http://schemas.openxmlformats.org/officeDocument/2006/relationships/image" Target="../media/image1911.png"/><Relationship Id="rId3" Type="http://schemas.openxmlformats.org/officeDocument/2006/relationships/image" Target="../media/image1670.png"/><Relationship Id="rId21" Type="http://schemas.openxmlformats.org/officeDocument/2006/relationships/image" Target="../media/image1940.png"/><Relationship Id="rId7" Type="http://schemas.openxmlformats.org/officeDocument/2006/relationships/image" Target="../media/image1800.png"/><Relationship Id="rId12" Type="http://schemas.openxmlformats.org/officeDocument/2006/relationships/image" Target="../media/image1850.png"/><Relationship Id="rId17" Type="http://schemas.openxmlformats.org/officeDocument/2006/relationships/image" Target="../media/image1900.png"/><Relationship Id="rId25" Type="http://schemas.openxmlformats.org/officeDocument/2006/relationships/image" Target="../media/image211.png"/><Relationship Id="rId2" Type="http://schemas.openxmlformats.org/officeDocument/2006/relationships/image" Target="../media/image1660.png"/><Relationship Id="rId16" Type="http://schemas.openxmlformats.org/officeDocument/2006/relationships/image" Target="../media/image1890.png"/><Relationship Id="rId20" Type="http://schemas.openxmlformats.org/officeDocument/2006/relationships/image" Target="../media/image1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0.png"/><Relationship Id="rId11" Type="http://schemas.openxmlformats.org/officeDocument/2006/relationships/image" Target="../media/image1840.png"/><Relationship Id="rId24" Type="http://schemas.openxmlformats.org/officeDocument/2006/relationships/image" Target="../media/image78.png"/><Relationship Id="rId5" Type="http://schemas.openxmlformats.org/officeDocument/2006/relationships/image" Target="../media/image1780.png"/><Relationship Id="rId15" Type="http://schemas.openxmlformats.org/officeDocument/2006/relationships/image" Target="../media/image1880.png"/><Relationship Id="rId23" Type="http://schemas.openxmlformats.org/officeDocument/2006/relationships/image" Target="../media/image207.png"/><Relationship Id="rId10" Type="http://schemas.openxmlformats.org/officeDocument/2006/relationships/image" Target="../media/image1830.png"/><Relationship Id="rId19" Type="http://schemas.openxmlformats.org/officeDocument/2006/relationships/image" Target="../media/image1920.png"/><Relationship Id="rId4" Type="http://schemas.openxmlformats.org/officeDocument/2006/relationships/image" Target="../media/image1680.png"/><Relationship Id="rId9" Type="http://schemas.openxmlformats.org/officeDocument/2006/relationships/image" Target="../media/image1820.png"/><Relationship Id="rId14" Type="http://schemas.openxmlformats.org/officeDocument/2006/relationships/image" Target="../media/image1870.png"/><Relationship Id="rId22" Type="http://schemas.openxmlformats.org/officeDocument/2006/relationships/image" Target="../media/image1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213.png"/><Relationship Id="rId21" Type="http://schemas.openxmlformats.org/officeDocument/2006/relationships/image" Target="../media/image231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212.png"/><Relationship Id="rId16" Type="http://schemas.openxmlformats.org/officeDocument/2006/relationships/image" Target="../media/image226.png"/><Relationship Id="rId20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25.png"/><Relationship Id="rId23" Type="http://schemas.openxmlformats.org/officeDocument/2006/relationships/image" Target="../media/image79.gif"/><Relationship Id="rId10" Type="http://schemas.openxmlformats.org/officeDocument/2006/relationships/image" Target="../media/image220.png"/><Relationship Id="rId19" Type="http://schemas.openxmlformats.org/officeDocument/2006/relationships/image" Target="../media/image229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Relationship Id="rId22" Type="http://schemas.openxmlformats.org/officeDocument/2006/relationships/image" Target="../media/image2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1.png"/><Relationship Id="rId3" Type="http://schemas.openxmlformats.org/officeDocument/2006/relationships/image" Target="../media/image140.png"/><Relationship Id="rId7" Type="http://schemas.openxmlformats.org/officeDocument/2006/relationships/image" Target="../media/image19.png"/><Relationship Id="rId12" Type="http://schemas.openxmlformats.org/officeDocument/2006/relationships/image" Target="../media/image1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49.png"/><Relationship Id="rId5" Type="http://schemas.openxmlformats.org/officeDocument/2006/relationships/image" Target="../media/image17.png"/><Relationship Id="rId15" Type="http://schemas.openxmlformats.org/officeDocument/2006/relationships/image" Target="../media/image94.png"/><Relationship Id="rId10" Type="http://schemas.openxmlformats.org/officeDocument/2006/relationships/image" Target="../media/image148.png"/><Relationship Id="rId4" Type="http://schemas.openxmlformats.org/officeDocument/2006/relationships/image" Target="../media/image16.png"/><Relationship Id="rId9" Type="http://schemas.openxmlformats.org/officeDocument/2006/relationships/image" Target="../media/image14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6.png"/><Relationship Id="rId18" Type="http://schemas.openxmlformats.org/officeDocument/2006/relationships/image" Target="../media/image26.png"/><Relationship Id="rId3" Type="http://schemas.openxmlformats.org/officeDocument/2006/relationships/image" Target="../media/image157.png"/><Relationship Id="rId21" Type="http://schemas.openxmlformats.org/officeDocument/2006/relationships/image" Target="../media/image28.png"/><Relationship Id="rId7" Type="http://schemas.openxmlformats.org/officeDocument/2006/relationships/image" Target="../media/image159.png"/><Relationship Id="rId12" Type="http://schemas.openxmlformats.org/officeDocument/2006/relationships/image" Target="../media/image165.png"/><Relationship Id="rId17" Type="http://schemas.openxmlformats.org/officeDocument/2006/relationships/image" Target="../media/image25.png"/><Relationship Id="rId2" Type="http://schemas.openxmlformats.org/officeDocument/2006/relationships/image" Target="../media/image156.png"/><Relationship Id="rId16" Type="http://schemas.openxmlformats.org/officeDocument/2006/relationships/image" Target="../media/image24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1.jpeg"/><Relationship Id="rId5" Type="http://schemas.openxmlformats.org/officeDocument/2006/relationships/image" Target="../media/image20.png"/><Relationship Id="rId15" Type="http://schemas.openxmlformats.org/officeDocument/2006/relationships/image" Target="../media/image23.png"/><Relationship Id="rId10" Type="http://schemas.openxmlformats.org/officeDocument/2006/relationships/image" Target="../media/image164.png"/><Relationship Id="rId19" Type="http://schemas.openxmlformats.org/officeDocument/2006/relationships/image" Target="../media/image12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14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13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90.png"/><Relationship Id="rId7" Type="http://schemas.openxmlformats.org/officeDocument/2006/relationships/image" Target="../media/image8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20.png"/><Relationship Id="rId4" Type="http://schemas.openxmlformats.org/officeDocument/2006/relationships/image" Target="../media/image15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2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0.png"/><Relationship Id="rId9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700.png"/><Relationship Id="rId9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pt-BR" b="1" kern="0" baseline="300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 Aula. </a:t>
            </a:r>
            <a:r>
              <a:rPr lang="pt-BR" b="1" dirty="0">
                <a:solidFill>
                  <a:srgbClr val="FF0000"/>
                </a:solidFill>
              </a:rPr>
              <a:t>Quantidade de movimento e Centro de Massa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07749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01/09/2022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84" y="996032"/>
            <a:ext cx="4334776" cy="30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6782"/>
            <a:ext cx="755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1. </a:t>
            </a:r>
            <a:r>
              <a:rPr lang="pt-BR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Como anda o carrinho depois do condutor pular fora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72835"/>
            <a:ext cx="762930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homem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75,2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dirigindo um carrinho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38,6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viaja à velocidade de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2,33 m/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Ele salta do carrinho e ao interagir com o chão, a componente horizontal da sua velocidade é nula. </a:t>
            </a: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variação da velocidade do carrinho.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335717" y="1796149"/>
                <a:ext cx="989630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17" y="1796149"/>
                <a:ext cx="989630" cy="299249"/>
              </a:xfrm>
              <a:prstGeom prst="rect">
                <a:avLst/>
              </a:prstGeom>
              <a:blipFill>
                <a:blip r:embed="rId2"/>
                <a:stretch>
                  <a:fillRect l="-4294" r="-306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0" y="1764225"/>
            <a:ext cx="420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isolado, sem forças externas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405215" y="1814599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181085" y="1754278"/>
                <a:ext cx="1077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85" y="1754278"/>
                <a:ext cx="10772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5454996" y="1833047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83136" y="2199646"/>
                <a:ext cx="3233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2199646"/>
                <a:ext cx="3233770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83136" y="2708033"/>
                <a:ext cx="819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considerando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apenas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movimento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eixo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2708033"/>
                <a:ext cx="8194038" cy="276999"/>
              </a:xfrm>
              <a:prstGeom prst="rect">
                <a:avLst/>
              </a:prstGeom>
              <a:blipFill>
                <a:blip r:embed="rId5"/>
                <a:stretch>
                  <a:fillRect l="-223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3136" y="3157571"/>
                <a:ext cx="29703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6" y="3157571"/>
                <a:ext cx="2970300" cy="276999"/>
              </a:xfrm>
              <a:prstGeom prst="rect">
                <a:avLst/>
              </a:prstGeom>
              <a:blipFill>
                <a:blip r:embed="rId6"/>
                <a:stretch>
                  <a:fillRect l="-2259" t="-222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606465" y="3092178"/>
                <a:ext cx="207697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65" y="3092178"/>
                <a:ext cx="2076979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5971463" y="3098819"/>
                <a:ext cx="252222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75,2+38,6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38,6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2,33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63" y="3098819"/>
                <a:ext cx="2522229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047625" y="3780307"/>
                <a:ext cx="164987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=6,87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25" y="3780307"/>
                <a:ext cx="1649874" cy="307777"/>
              </a:xfrm>
              <a:prstGeom prst="rect">
                <a:avLst/>
              </a:prstGeom>
              <a:blipFill>
                <a:blip r:embed="rId9"/>
                <a:stretch>
                  <a:fillRect l="-1476" r="-1476" b="-372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11571" y="4386060"/>
                <a:ext cx="2877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=6,87−2,33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71" y="4386060"/>
                <a:ext cx="2877326" cy="276999"/>
              </a:xfrm>
              <a:prstGeom prst="rect">
                <a:avLst/>
              </a:prstGeom>
              <a:blipFill>
                <a:blip r:embed="rId10"/>
                <a:stretch>
                  <a:fillRect l="-1483" r="-1271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=4,54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82" y="4386060"/>
                <a:ext cx="1622688" cy="276999"/>
              </a:xfrm>
              <a:prstGeom prst="rect">
                <a:avLst/>
              </a:prstGeom>
              <a:blipFill>
                <a:blip r:embed="rId11"/>
                <a:stretch>
                  <a:fillRect l="-1873" t="-2174" r="-749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5971463" y="3970561"/>
            <a:ext cx="280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isso significa que o homem saltou a -6,87 m/s em relação ao carrinho! 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1500326" y="3060704"/>
            <a:ext cx="683581" cy="719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-1" y="467843"/>
                <a:ext cx="7747001" cy="1306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Uma partícula A, de massa </a:t>
                </a:r>
                <a:r>
                  <a:rPr lang="pt-BR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colide com outra partícula B, em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repouso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 massa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 primeira partícula é desviada de um ângulo </a:t>
                </a:r>
                <a:r>
                  <a:rPr lang="pt-BR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tal que </a:t>
                </a:r>
                <a:r>
                  <a:rPr lang="pt-B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muda a magnitude de sua velocidade para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magnitude da velocidade da partícula B após a colisão.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67843"/>
                <a:ext cx="7747001" cy="1306127"/>
              </a:xfrm>
              <a:prstGeom prst="rect">
                <a:avLst/>
              </a:prstGeom>
              <a:blipFill>
                <a:blip r:embed="rId2"/>
                <a:stretch>
                  <a:fillRect l="-629" t="-6075" r="-629" b="-6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36458"/>
            <a:ext cx="768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3, ex. 5.</a:t>
            </a:r>
            <a:r>
              <a:rPr lang="pt-BR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 Colisão inelástica de veículos, velocidade final desconhecida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765" y="1793941"/>
            <a:ext cx="406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198661" y="2163770"/>
                <a:ext cx="1633909" cy="3383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𝑎𝑛𝑡𝑒𝑠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𝑑𝑒𝑝𝑜𝑖𝑠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661" y="2163770"/>
                <a:ext cx="1633909" cy="338362"/>
              </a:xfrm>
              <a:prstGeom prst="rect">
                <a:avLst/>
              </a:prstGeom>
              <a:blipFill>
                <a:blip r:embed="rId3"/>
                <a:stretch>
                  <a:fillRect l="-2985" r="-1866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6202" y="2157824"/>
                <a:ext cx="182081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2" y="2157824"/>
                <a:ext cx="1820818" cy="341055"/>
              </a:xfrm>
              <a:prstGeom prst="rect">
                <a:avLst/>
              </a:prstGeom>
              <a:blipFill rotWithShape="0">
                <a:blip r:embed="rId4"/>
                <a:stretch>
                  <a:fillRect l="-2007" t="-26786" r="-2341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-16293" y="2612620"/>
                <a:ext cx="328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93" y="2612620"/>
                <a:ext cx="3287695" cy="276999"/>
              </a:xfrm>
              <a:prstGeom prst="rect">
                <a:avLst/>
              </a:prstGeom>
              <a:blipFill>
                <a:blip r:embed="rId5"/>
                <a:stretch>
                  <a:fillRect t="-46667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86904" y="2469274"/>
                <a:ext cx="347967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𝑣𝑒𝑙𝑜𝑐𝑖𝑑𝑎𝑑𝑒𝑠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𝑖𝑛𝑖𝑐𝑖𝑎𝑖𝑠</m:t>
                      </m:r>
                    </m:oMath>
                  </m:oMathPara>
                </a14:m>
                <a:endParaRPr lang="pt-B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𝑓𝑖𝑛𝑎𝑖𝑠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04" y="2469274"/>
                <a:ext cx="3479671" cy="584775"/>
              </a:xfrm>
              <a:prstGeom prst="rect">
                <a:avLst/>
              </a:prstGeom>
              <a:blipFill>
                <a:blip r:embed="rId6"/>
                <a:stretch>
                  <a:fillRect t="-7292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>
            <a:off x="7159964" y="1285986"/>
            <a:ext cx="1631225" cy="515925"/>
            <a:chOff x="7159964" y="1285986"/>
            <a:chExt cx="1631225" cy="515925"/>
          </a:xfrm>
        </p:grpSpPr>
        <p:grpSp>
          <p:nvGrpSpPr>
            <p:cNvPr id="10" name="Agrupar 9"/>
            <p:cNvGrpSpPr/>
            <p:nvPr/>
          </p:nvGrpSpPr>
          <p:grpSpPr>
            <a:xfrm>
              <a:off x="8532956" y="1524911"/>
              <a:ext cx="258233" cy="276999"/>
              <a:chOff x="8532956" y="1524911"/>
              <a:chExt cx="258233" cy="276999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8532956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5892" y="1524911"/>
                    <a:ext cx="22262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622" r="-1891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Agrupar 10"/>
            <p:cNvGrpSpPr/>
            <p:nvPr/>
          </p:nvGrpSpPr>
          <p:grpSpPr>
            <a:xfrm>
              <a:off x="7159964" y="1285986"/>
              <a:ext cx="1071033" cy="515925"/>
              <a:chOff x="5155180" y="1285986"/>
              <a:chExt cx="1071033" cy="515925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ixaDeTexto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640" y="1524912"/>
                    <a:ext cx="212238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857" r="-22857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Conector de Seta Reta 13"/>
              <p:cNvCxnSpPr/>
              <p:nvPr/>
            </p:nvCxnSpPr>
            <p:spPr>
              <a:xfrm flipV="1">
                <a:off x="5413413" y="1665004"/>
                <a:ext cx="812800" cy="37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5675350" y="1285986"/>
                    <a:ext cx="2876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5350" y="1285986"/>
                    <a:ext cx="287643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149" t="-48889" r="-68085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Agrupar 17"/>
          <p:cNvGrpSpPr/>
          <p:nvPr/>
        </p:nvGrpSpPr>
        <p:grpSpPr>
          <a:xfrm>
            <a:off x="7222052" y="1871024"/>
            <a:ext cx="1810185" cy="1204776"/>
            <a:chOff x="7222052" y="1871024"/>
            <a:chExt cx="1810185" cy="1204776"/>
          </a:xfrm>
        </p:grpSpPr>
        <p:grpSp>
          <p:nvGrpSpPr>
            <p:cNvPr id="19" name="Agrupar 18"/>
            <p:cNvGrpSpPr/>
            <p:nvPr/>
          </p:nvGrpSpPr>
          <p:grpSpPr>
            <a:xfrm>
              <a:off x="7222052" y="1871024"/>
              <a:ext cx="996207" cy="586188"/>
              <a:chOff x="5155180" y="1211825"/>
              <a:chExt cx="996207" cy="586188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5155180" y="1552821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25" y="1521014"/>
                    <a:ext cx="2122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714" r="-2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ector de Seta Reta 32"/>
              <p:cNvCxnSpPr/>
              <p:nvPr/>
            </p:nvCxnSpPr>
            <p:spPr>
              <a:xfrm flipV="1">
                <a:off x="5413413" y="1298686"/>
                <a:ext cx="737974" cy="3701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aixaDeTexto 33"/>
                  <p:cNvSpPr txBox="1"/>
                  <p:nvPr/>
                </p:nvSpPr>
                <p:spPr>
                  <a:xfrm>
                    <a:off x="5468799" y="1211825"/>
                    <a:ext cx="29790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4" name="CaixaDe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8799" y="1211825"/>
                    <a:ext cx="29790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245" r="-816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Agrupar 19"/>
            <p:cNvGrpSpPr/>
            <p:nvPr/>
          </p:nvGrpSpPr>
          <p:grpSpPr>
            <a:xfrm>
              <a:off x="7222052" y="2425405"/>
              <a:ext cx="914687" cy="650395"/>
              <a:chOff x="5155180" y="1530300"/>
              <a:chExt cx="914687" cy="650395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5155180" y="1554500"/>
                <a:ext cx="258233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pt-BR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CaixaDeTexto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75286" y="1530300"/>
                    <a:ext cx="22262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622" r="-18919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de Seta Reta 28"/>
              <p:cNvCxnSpPr/>
              <p:nvPr/>
            </p:nvCxnSpPr>
            <p:spPr>
              <a:xfrm>
                <a:off x="5413413" y="1727151"/>
                <a:ext cx="656454" cy="3370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5524168" y="1903696"/>
                    <a:ext cx="3138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4168" y="1903696"/>
                    <a:ext cx="313804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538" r="-576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Conector reto 20"/>
            <p:cNvCxnSpPr/>
            <p:nvPr/>
          </p:nvCxnSpPr>
          <p:spPr>
            <a:xfrm flipV="1">
              <a:off x="7241241" y="2437979"/>
              <a:ext cx="1790996" cy="898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o 21"/>
            <p:cNvSpPr/>
            <p:nvPr/>
          </p:nvSpPr>
          <p:spPr>
            <a:xfrm rot="1728321">
              <a:off x="7491980" y="2232635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 rot="2653884">
              <a:off x="7430363" y="2432134"/>
              <a:ext cx="198120" cy="228600"/>
            </a:xfrm>
            <a:prstGeom prst="arc">
              <a:avLst>
                <a:gd name="adj1" fmla="val 16200000"/>
                <a:gd name="adj2" fmla="val 1743267"/>
              </a:avLst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134" y="2444013"/>
                  <a:ext cx="200696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42424" r="-45455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845" y="2142899"/>
                  <a:ext cx="26704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2727" r="-13636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aixaDeTexto 25"/>
            <p:cNvSpPr txBox="1"/>
            <p:nvPr/>
          </p:nvSpPr>
          <p:spPr>
            <a:xfrm>
              <a:off x="8802302" y="2370428"/>
              <a:ext cx="121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6835198" y="1172253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705938" y="1875158"/>
            <a:ext cx="829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/>
              <p:cNvSpPr txBox="1"/>
              <p:nvPr/>
            </p:nvSpPr>
            <p:spPr>
              <a:xfrm>
                <a:off x="93135" y="3223982"/>
                <a:ext cx="133613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𝑐𝑜𝑚𝑜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" y="3223982"/>
                <a:ext cx="1336135" cy="312458"/>
              </a:xfrm>
              <a:prstGeom prst="rect">
                <a:avLst/>
              </a:prstGeom>
              <a:blipFill>
                <a:blip r:embed="rId16"/>
                <a:stretch>
                  <a:fillRect l="-2283" t="-31373" r="-4110" b="-13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627554" y="3213443"/>
                <a:ext cx="23155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54" y="3213443"/>
                <a:ext cx="2315506" cy="276999"/>
              </a:xfrm>
              <a:prstGeom prst="rect">
                <a:avLst/>
              </a:prstGeom>
              <a:blipFill>
                <a:blip r:embed="rId17"/>
                <a:stretch>
                  <a:fillRect l="-789" t="-4347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247610" y="3051635"/>
                <a:ext cx="2178353" cy="68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10" y="3051635"/>
                <a:ext cx="2178353" cy="6841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-30479" y="3632659"/>
                <a:ext cx="5057218" cy="677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79" y="3632659"/>
                <a:ext cx="5057218" cy="6778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4829568" y="3633557"/>
                <a:ext cx="4161267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68" y="3633557"/>
                <a:ext cx="4161267" cy="67601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ipse 41"/>
          <p:cNvSpPr/>
          <p:nvPr/>
        </p:nvSpPr>
        <p:spPr>
          <a:xfrm>
            <a:off x="6045200" y="3632659"/>
            <a:ext cx="865001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680134" y="3639900"/>
            <a:ext cx="1015133" cy="44827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341904" y="3385189"/>
                <a:ext cx="38860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904" y="3385189"/>
                <a:ext cx="388609" cy="276999"/>
              </a:xfrm>
              <a:prstGeom prst="rect">
                <a:avLst/>
              </a:prstGeom>
              <a:blipFill>
                <a:blip r:embed="rId21"/>
                <a:stretch>
                  <a:fillRect l="-9375" r="-10938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7928662" y="3350201"/>
                <a:ext cx="368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662" y="3350201"/>
                <a:ext cx="368691" cy="276999"/>
              </a:xfrm>
              <a:prstGeom prst="rect">
                <a:avLst/>
              </a:prstGeom>
              <a:blipFill>
                <a:blip r:embed="rId22"/>
                <a:stretch>
                  <a:fillRect l="-15000" r="-13333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780070" y="4415017"/>
                <a:ext cx="190909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70" y="4415017"/>
                <a:ext cx="1909097" cy="369332"/>
              </a:xfrm>
              <a:prstGeom prst="rect">
                <a:avLst/>
              </a:prstGeom>
              <a:blipFill>
                <a:blip r:embed="rId23"/>
                <a:stretch>
                  <a:fillRect t="-22951" r="-8626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958397" y="4234693"/>
                <a:ext cx="4103336" cy="656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97" y="4234693"/>
                <a:ext cx="4103336" cy="65684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84E1D527-04F1-4487-B9A6-04F13D5A537C}"/>
              </a:ext>
            </a:extLst>
          </p:cNvPr>
          <p:cNvGrpSpPr/>
          <p:nvPr/>
        </p:nvGrpSpPr>
        <p:grpSpPr>
          <a:xfrm>
            <a:off x="117986" y="302342"/>
            <a:ext cx="4908753" cy="4482007"/>
            <a:chOff x="117986" y="302342"/>
            <a:chExt cx="4908753" cy="44820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Balão de Fala: Retângulo 47">
                  <a:extLst>
                    <a:ext uri="{FF2B5EF4-FFF2-40B4-BE49-F238E27FC236}">
                      <a16:creationId xmlns:a16="http://schemas.microsoft.com/office/drawing/2014/main" id="{4855C20F-4D3C-49A1-A8D9-D74571A1EDBF}"/>
                    </a:ext>
                  </a:extLst>
                </p:cNvPr>
                <p:cNvSpPr/>
                <p:nvPr/>
              </p:nvSpPr>
              <p:spPr>
                <a:xfrm>
                  <a:off x="117986" y="4309576"/>
                  <a:ext cx="2086897" cy="474773"/>
                </a:xfrm>
                <a:prstGeom prst="wedgeRectCallout">
                  <a:avLst>
                    <a:gd name="adj1" fmla="val -993"/>
                    <a:gd name="adj2" fmla="val -105246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b="0" dirty="0"/>
                    <a:t>Note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Balão de Fala: Retângulo 47">
                  <a:extLst>
                    <a:ext uri="{FF2B5EF4-FFF2-40B4-BE49-F238E27FC236}">
                      <a16:creationId xmlns:a16="http://schemas.microsoft.com/office/drawing/2014/main" id="{4855C20F-4D3C-49A1-A8D9-D74571A1ED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986" y="4309576"/>
                  <a:ext cx="2086897" cy="474773"/>
                </a:xfrm>
                <a:prstGeom prst="wedgeRectCallout">
                  <a:avLst>
                    <a:gd name="adj1" fmla="val -993"/>
                    <a:gd name="adj2" fmla="val -105246"/>
                  </a:avLst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7950EAE1-D1AE-428F-BDF5-5CE6D97CFE36}"/>
                </a:ext>
              </a:extLst>
            </p:cNvPr>
            <p:cNvSpPr/>
            <p:nvPr/>
          </p:nvSpPr>
          <p:spPr>
            <a:xfrm>
              <a:off x="2912806" y="302342"/>
              <a:ext cx="2113933" cy="63418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058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/>
          <p:cNvGrpSpPr/>
          <p:nvPr/>
        </p:nvGrpSpPr>
        <p:grpSpPr>
          <a:xfrm>
            <a:off x="6746398" y="544329"/>
            <a:ext cx="2326299" cy="1903547"/>
            <a:chOff x="6746398" y="544329"/>
            <a:chExt cx="2326299" cy="1903547"/>
          </a:xfrm>
        </p:grpSpPr>
        <p:grpSp>
          <p:nvGrpSpPr>
            <p:cNvPr id="2" name="Agrupar 1"/>
            <p:cNvGrpSpPr/>
            <p:nvPr/>
          </p:nvGrpSpPr>
          <p:grpSpPr>
            <a:xfrm>
              <a:off x="7200424" y="658062"/>
              <a:ext cx="1631225" cy="515925"/>
              <a:chOff x="7159964" y="1285986"/>
              <a:chExt cx="1631225" cy="515925"/>
            </a:xfrm>
          </p:grpSpPr>
          <p:grpSp>
            <p:nvGrpSpPr>
              <p:cNvPr id="3" name="Agrupar 2"/>
              <p:cNvGrpSpPr/>
              <p:nvPr/>
            </p:nvGrpSpPr>
            <p:grpSpPr>
              <a:xfrm>
                <a:off x="8532956" y="1524911"/>
                <a:ext cx="258233" cy="276999"/>
                <a:chOff x="8532956" y="1524911"/>
                <a:chExt cx="258233" cy="276999"/>
              </a:xfrm>
            </p:grpSpPr>
            <p:sp>
              <p:nvSpPr>
                <p:cNvPr id="9" name="Elipse 8"/>
                <p:cNvSpPr/>
                <p:nvPr/>
              </p:nvSpPr>
              <p:spPr>
                <a:xfrm>
                  <a:off x="8532956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65892" y="1524911"/>
                      <a:ext cx="222625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19444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Agrupar 3"/>
              <p:cNvGrpSpPr/>
              <p:nvPr/>
            </p:nvGrpSpPr>
            <p:grpSpPr>
              <a:xfrm>
                <a:off x="7159964" y="1285986"/>
                <a:ext cx="1071033" cy="515925"/>
                <a:chOff x="5155180" y="1285986"/>
                <a:chExt cx="1071033" cy="515925"/>
              </a:xfrm>
            </p:grpSpPr>
            <p:sp>
              <p:nvSpPr>
                <p:cNvPr id="5" name="Elipse 4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CaixaDeTexto 5"/>
                    <p:cNvSpPr txBox="1"/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CaixaDeTexto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5640" y="1524912"/>
                      <a:ext cx="212238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714" r="-20000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Conector de Seta Reta 6"/>
                <p:cNvCxnSpPr/>
                <p:nvPr/>
              </p:nvCxnSpPr>
              <p:spPr>
                <a:xfrm flipV="1">
                  <a:off x="5413413" y="1665004"/>
                  <a:ext cx="812800" cy="37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aixaDeTexto 7"/>
                    <p:cNvSpPr txBox="1"/>
                    <p:nvPr/>
                  </p:nvSpPr>
                  <p:spPr>
                    <a:xfrm>
                      <a:off x="5675350" y="1285986"/>
                      <a:ext cx="2889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8" name="CaixaDeTexto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5350" y="1285986"/>
                      <a:ext cx="288925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9149" t="-46667" r="-68085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" name="Agrupar 10"/>
            <p:cNvGrpSpPr/>
            <p:nvPr/>
          </p:nvGrpSpPr>
          <p:grpSpPr>
            <a:xfrm>
              <a:off x="7262512" y="1243100"/>
              <a:ext cx="1810185" cy="1204776"/>
              <a:chOff x="7222052" y="1871024"/>
              <a:chExt cx="1810185" cy="1204776"/>
            </a:xfrm>
          </p:grpSpPr>
          <p:grpSp>
            <p:nvGrpSpPr>
              <p:cNvPr id="12" name="Agrupar 11"/>
              <p:cNvGrpSpPr/>
              <p:nvPr/>
            </p:nvGrpSpPr>
            <p:grpSpPr>
              <a:xfrm>
                <a:off x="7222052" y="1871024"/>
                <a:ext cx="996207" cy="586188"/>
                <a:chOff x="5155180" y="1211825"/>
                <a:chExt cx="996207" cy="586188"/>
              </a:xfrm>
            </p:grpSpPr>
            <p:sp>
              <p:nvSpPr>
                <p:cNvPr id="24" name="Elipse 23"/>
                <p:cNvSpPr/>
                <p:nvPr/>
              </p:nvSpPr>
              <p:spPr>
                <a:xfrm>
                  <a:off x="5155180" y="1552821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aixaDeTexto 24"/>
                    <p:cNvSpPr txBox="1"/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CaixaDe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86125" y="1521014"/>
                      <a:ext cx="21223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r="-22857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Conector de Seta Reta 25"/>
                <p:cNvCxnSpPr/>
                <p:nvPr/>
              </p:nvCxnSpPr>
              <p:spPr>
                <a:xfrm flipV="1">
                  <a:off x="5413413" y="1298686"/>
                  <a:ext cx="737974" cy="3701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CaixaDeTexto 26"/>
                    <p:cNvSpPr txBox="1"/>
                    <p:nvPr/>
                  </p:nvSpPr>
                  <p:spPr>
                    <a:xfrm>
                      <a:off x="5468799" y="1211825"/>
                      <a:ext cx="2889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7" name="CaixaDeTexto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8799" y="1211825"/>
                      <a:ext cx="288925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9149" t="-46667" r="-68085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Agrupar 12"/>
              <p:cNvGrpSpPr/>
              <p:nvPr/>
            </p:nvGrpSpPr>
            <p:grpSpPr>
              <a:xfrm>
                <a:off x="7222052" y="2425405"/>
                <a:ext cx="914687" cy="650395"/>
                <a:chOff x="5155180" y="1530300"/>
                <a:chExt cx="914687" cy="650395"/>
              </a:xfrm>
            </p:grpSpPr>
            <p:sp>
              <p:nvSpPr>
                <p:cNvPr id="20" name="Elipse 19"/>
                <p:cNvSpPr/>
                <p:nvPr/>
              </p:nvSpPr>
              <p:spPr>
                <a:xfrm>
                  <a:off x="5155180" y="1554500"/>
                  <a:ext cx="258233" cy="2286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CaixaDeTexto 20"/>
                    <p:cNvSpPr txBox="1"/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pt-BR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CaixaDeTexto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75286" y="1530300"/>
                      <a:ext cx="222625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000" r="-19444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Conector de Seta Reta 21"/>
                <p:cNvCxnSpPr/>
                <p:nvPr/>
              </p:nvCxnSpPr>
              <p:spPr>
                <a:xfrm>
                  <a:off x="5413413" y="1727151"/>
                  <a:ext cx="656454" cy="33703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CaixaDeTexto 22"/>
                    <p:cNvSpPr txBox="1"/>
                    <p:nvPr/>
                  </p:nvSpPr>
                  <p:spPr>
                    <a:xfrm>
                      <a:off x="5524168" y="1903696"/>
                      <a:ext cx="29424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23" name="CaixaDe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4168" y="1903696"/>
                      <a:ext cx="294248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8750" t="-43478" r="-66667" b="-1739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" name="Conector reto 13"/>
              <p:cNvCxnSpPr/>
              <p:nvPr/>
            </p:nvCxnSpPr>
            <p:spPr>
              <a:xfrm flipV="1">
                <a:off x="7241241" y="2437979"/>
                <a:ext cx="1790996" cy="8984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o 14"/>
              <p:cNvSpPr/>
              <p:nvPr/>
            </p:nvSpPr>
            <p:spPr>
              <a:xfrm rot="1728321">
                <a:off x="7491980" y="2232635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Arco 15"/>
              <p:cNvSpPr/>
              <p:nvPr/>
            </p:nvSpPr>
            <p:spPr>
              <a:xfrm rot="2653884">
                <a:off x="7430363" y="2432134"/>
                <a:ext cx="198120" cy="228600"/>
              </a:xfrm>
              <a:prstGeom prst="arc">
                <a:avLst>
                  <a:gd name="adj1" fmla="val 16200000"/>
                  <a:gd name="adj2" fmla="val 1743267"/>
                </a:avLst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7" name="CaixaDe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0134" y="2444013"/>
                    <a:ext cx="20069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3750" r="-50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ixaDeTexto 17"/>
                  <p:cNvSpPr txBox="1"/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CaixaDeTexto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8845" y="2142899"/>
                    <a:ext cx="267044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000" r="-1136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CaixaDeTexto 18"/>
              <p:cNvSpPr txBox="1"/>
              <p:nvPr/>
            </p:nvSpPr>
            <p:spPr>
              <a:xfrm>
                <a:off x="8802302" y="2370428"/>
                <a:ext cx="121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  <p:sp>
          <p:nvSpPr>
            <p:cNvPr id="28" name="CaixaDeTexto 27"/>
            <p:cNvSpPr txBox="1"/>
            <p:nvPr/>
          </p:nvSpPr>
          <p:spPr>
            <a:xfrm>
              <a:off x="6875658" y="544329"/>
              <a:ext cx="71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746398" y="1247234"/>
              <a:ext cx="829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0" y="72652"/>
            <a:ext cx="618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ângulo </a:t>
            </a:r>
            <a:r>
              <a:rPr lang="pt-BR" sz="2000" i="1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pt-BR" sz="2000" baseline="-25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 em que a partícula B emerge.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arc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658061"/>
                <a:ext cx="3526350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066949" y="830736"/>
                <a:ext cx="2122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31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49" y="830736"/>
                <a:ext cx="2122184" cy="276999"/>
              </a:xfrm>
              <a:prstGeom prst="rect">
                <a:avLst/>
              </a:prstGeom>
              <a:blipFill>
                <a:blip r:embed="rId12"/>
                <a:stretch>
                  <a:fillRect l="-1724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0" y="3593860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B ?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9116" y="1399430"/>
            <a:ext cx="457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 impulso recebido pela partícula A ?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1801020"/>
                <a:ext cx="944040" cy="310598"/>
              </a:xfrm>
              <a:prstGeom prst="rect">
                <a:avLst/>
              </a:prstGeom>
              <a:blipFill>
                <a:blip r:embed="rId13"/>
                <a:stretch>
                  <a:fillRect l="-7097" t="-41176" r="-25806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41670" y="2153460"/>
                <a:ext cx="612725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2153460"/>
                <a:ext cx="6127255" cy="414537"/>
              </a:xfrm>
              <a:prstGeom prst="rect">
                <a:avLst/>
              </a:prstGeom>
              <a:blipFill>
                <a:blip r:embed="rId14"/>
                <a:stretch>
                  <a:fillRect l="-896" t="-23529" r="-4179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37" y="1774999"/>
                <a:ext cx="1930849" cy="310598"/>
              </a:xfrm>
              <a:prstGeom prst="rect">
                <a:avLst/>
              </a:prstGeom>
              <a:blipFill>
                <a:blip r:embed="rId15"/>
                <a:stretch>
                  <a:fillRect l="-3155" t="-41176" r="-1230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95109" y="2603167"/>
                <a:ext cx="46481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9" y="2603167"/>
                <a:ext cx="4648196" cy="414537"/>
              </a:xfrm>
              <a:prstGeom prst="rect">
                <a:avLst/>
              </a:prstGeom>
              <a:blipFill>
                <a:blip r:embed="rId16"/>
                <a:stretch>
                  <a:fillRect l="-262" t="-23529" r="-4199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66" y="2714538"/>
                <a:ext cx="2056332" cy="276999"/>
              </a:xfrm>
              <a:prstGeom prst="rect">
                <a:avLst/>
              </a:prstGeom>
              <a:blipFill>
                <a:blip r:embed="rId17"/>
                <a:stretch>
                  <a:fillRect l="-593" t="-43478" r="-12760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70" y="3099343"/>
                <a:ext cx="2190280" cy="310598"/>
              </a:xfrm>
              <a:prstGeom prst="rect">
                <a:avLst/>
              </a:prstGeom>
              <a:blipFill rotWithShape="0">
                <a:blip r:embed="rId18"/>
                <a:stretch>
                  <a:fillRect l="-2778" t="-41176" r="-11944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6" y="4019827"/>
                <a:ext cx="2732608" cy="310598"/>
              </a:xfrm>
              <a:prstGeom prst="rect">
                <a:avLst/>
              </a:prstGeom>
              <a:blipFill>
                <a:blip r:embed="rId19"/>
                <a:stretch>
                  <a:fillRect l="-1339" t="-41176" r="-714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−0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5" y="4346977"/>
                <a:ext cx="2610202" cy="402931"/>
              </a:xfrm>
              <a:prstGeom prst="rect">
                <a:avLst/>
              </a:prstGeom>
              <a:blipFill>
                <a:blip r:embed="rId20"/>
                <a:stretch>
                  <a:fillRect t="-21212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591" y="4346977"/>
                <a:ext cx="2206245" cy="402931"/>
              </a:xfrm>
              <a:prstGeom prst="rect">
                <a:avLst/>
              </a:prstGeom>
              <a:blipFill rotWithShape="0">
                <a:blip r:embed="rId21"/>
                <a:stretch>
                  <a:fillRect t="-21212" r="-5525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577395" y="4174537"/>
                <a:ext cx="1432123" cy="50642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395" y="4174537"/>
                <a:ext cx="1432123" cy="506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03" y="20940"/>
            <a:ext cx="29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de Massa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869" y="614253"/>
            <a:ext cx="22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Centro de equilíbrio</a:t>
            </a:r>
          </a:p>
        </p:txBody>
      </p:sp>
      <p:pic>
        <p:nvPicPr>
          <p:cNvPr id="5" name="Picture 2" descr="Bola multicolor verde realista, brilhar a esfera com remen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8255" r="11765" b="12660"/>
          <a:stretch/>
        </p:blipFill>
        <p:spPr bwMode="auto">
          <a:xfrm>
            <a:off x="5396045" y="787272"/>
            <a:ext cx="1612416" cy="1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7847695" y="1489683"/>
            <a:ext cx="146583" cy="1326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71267" y="1489683"/>
            <a:ext cx="330200" cy="142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Ex. Esfera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/>
                  <a:t> Centro da esfera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11" y="482605"/>
                <a:ext cx="3412067" cy="369332"/>
              </a:xfrm>
              <a:prstGeom prst="rect">
                <a:avLst/>
              </a:prstGeom>
              <a:blipFill>
                <a:blip r:embed="rId3"/>
                <a:stretch>
                  <a:fillRect l="-161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alter Sextavado Emborrachado 16Kg Para Academia E Clínica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30311"/>
          <a:stretch/>
        </p:blipFill>
        <p:spPr bwMode="auto">
          <a:xfrm>
            <a:off x="1518183" y="1250077"/>
            <a:ext cx="2723092" cy="9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blipFill>
                <a:blip r:embed="rId5"/>
                <a:stretch>
                  <a:fillRect l="-8333" r="-333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blipFill>
                <a:blip r:embed="rId6"/>
                <a:stretch>
                  <a:fillRect l="-8333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1822804" y="2847930"/>
            <a:ext cx="253530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blipFill>
                <a:blip r:embed="rId7"/>
                <a:stretch>
                  <a:fillRect l="-2532" r="-126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2806437" y="1649121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2788816" y="993808"/>
            <a:ext cx="553530" cy="417543"/>
          </a:xfrm>
          <a:prstGeom prst="bentConnector3">
            <a:avLst>
              <a:gd name="adj1" fmla="val -353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38029" y="580596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2023521" y="2446805"/>
            <a:ext cx="1768527" cy="302655"/>
            <a:chOff x="2954050" y="3445933"/>
            <a:chExt cx="2547921" cy="43603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086747" y="3659717"/>
              <a:ext cx="1963619" cy="8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5032070" y="3445933"/>
              <a:ext cx="469901" cy="4360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954050" y="3522133"/>
              <a:ext cx="303775" cy="283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98251" y="2888440"/>
            <a:ext cx="41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62042" y="2749460"/>
            <a:ext cx="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3633212" y="2783124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128959" y="2749460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blipFill>
                <a:blip r:embed="rId8"/>
                <a:stretch>
                  <a:fillRect l="-5682" r="-397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blipFill>
                <a:blip r:embed="rId9"/>
                <a:stretch>
                  <a:fillRect l="-8475" r="-339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068236" y="2856460"/>
            <a:ext cx="26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0</a:t>
            </a:r>
          </a:p>
        </p:txBody>
      </p:sp>
      <p:sp>
        <p:nvSpPr>
          <p:cNvPr id="36" name="Elipse 35"/>
          <p:cNvSpPr/>
          <p:nvPr/>
        </p:nvSpPr>
        <p:spPr>
          <a:xfrm>
            <a:off x="2981466" y="2534193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Angulado 36"/>
          <p:cNvCxnSpPr/>
          <p:nvPr/>
        </p:nvCxnSpPr>
        <p:spPr>
          <a:xfrm>
            <a:off x="2598715" y="2332800"/>
            <a:ext cx="443343" cy="16964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456178" y="2030401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aixaDeTexto 45"/>
              <p:cNvSpPr txBox="1"/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𝑎𝑐𝑖𝑚𝑎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Laboratório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Mesa de bilhar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Centro de Massa (Abstrato mas muito útil)</a:t>
                </a: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blipFill>
                <a:blip r:embed="rId12"/>
                <a:stretch>
                  <a:fillRect l="-83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  <p:bldP spid="16" grpId="0"/>
      <p:bldP spid="17" grpId="0" animBg="1"/>
      <p:bldP spid="19" grpId="0"/>
      <p:bldP spid="26" grpId="0"/>
      <p:bldP spid="27" grpId="0"/>
      <p:bldP spid="33" grpId="0"/>
      <p:bldP spid="34" grpId="0"/>
      <p:bldP spid="30" grpId="0"/>
      <p:bldP spid="36" grpId="0" animBg="1"/>
      <p:bldP spid="38" grpId="0"/>
      <p:bldP spid="43" grpId="0" animBg="1"/>
      <p:bldP spid="46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58377" y="529442"/>
                <a:ext cx="2515037" cy="609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7" y="529442"/>
                <a:ext cx="2515037" cy="609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4503" y="20940"/>
            <a:ext cx="493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Referencial do Centro de Massa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26107" y="575867"/>
            <a:ext cx="14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8624" y="1258699"/>
                <a:ext cx="5915402" cy="8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" y="1258699"/>
                <a:ext cx="5915402" cy="899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822190" y="1303474"/>
                <a:ext cx="2123145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0" y="1303474"/>
                <a:ext cx="2123145" cy="548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6166927" y="1433752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533571" y="2816286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401589" y="2187045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3571" y="4446304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08570" y="3631295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33572" y="2336144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1423815" y="2356701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33572" y="3631295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l="-8889" r="-4444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blipFill>
                <a:blip r:embed="rId8"/>
                <a:stretch>
                  <a:fillRect l="-1250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8491" t="-42000" r="-660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214997" y="4439734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434089" y="363778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946634" y="2121409"/>
            <a:ext cx="35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630937" y="1934837"/>
                <a:ext cx="2527423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1934837"/>
                <a:ext cx="2527423" cy="377476"/>
              </a:xfrm>
              <a:prstGeom prst="rect">
                <a:avLst/>
              </a:prstGeom>
              <a:blipFill rotWithShape="0">
                <a:blip r:embed="rId12"/>
                <a:stretch>
                  <a:fillRect l="-1932" t="-29032" r="-1691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630937" y="2384094"/>
                <a:ext cx="2650726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384094"/>
                <a:ext cx="2650726" cy="5587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2548123" y="4090192"/>
            <a:ext cx="4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é o ref. do Laboratório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é o referencial de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3630937" y="2949725"/>
                <a:ext cx="265726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949725"/>
                <a:ext cx="2657266" cy="377476"/>
              </a:xfrm>
              <a:prstGeom prst="rect">
                <a:avLst/>
              </a:prstGeom>
              <a:blipFill rotWithShape="0">
                <a:blip r:embed="rId14"/>
                <a:stretch>
                  <a:fillRect l="-1376" t="-30645" r="-1376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3576047" y="3398470"/>
                <a:ext cx="2753446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47" y="3398470"/>
                <a:ext cx="2753446" cy="377476"/>
              </a:xfrm>
              <a:prstGeom prst="rect">
                <a:avLst/>
              </a:prstGeom>
              <a:blipFill>
                <a:blip r:embed="rId15"/>
                <a:stretch>
                  <a:fillRect t="-29032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6822190" y="3376230"/>
                <a:ext cx="1518556" cy="381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90" y="3376230"/>
                <a:ext cx="1518556" cy="381836"/>
              </a:xfrm>
              <a:prstGeom prst="rect">
                <a:avLst/>
              </a:prstGeom>
              <a:blipFill rotWithShape="0">
                <a:blip r:embed="rId16"/>
                <a:stretch>
                  <a:fillRect l="-2410" t="-19355" r="-803" b="-258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562237" y="3935571"/>
                <a:ext cx="2384820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3935571"/>
                <a:ext cx="2384820" cy="421975"/>
              </a:xfrm>
              <a:prstGeom prst="rect">
                <a:avLst/>
              </a:prstGeom>
              <a:blipFill rotWithShape="0">
                <a:blip r:embed="rId17"/>
                <a:stretch>
                  <a:fillRect l="-1276" t="-17391" r="-255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6562237" y="4323121"/>
                <a:ext cx="2396745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4323121"/>
                <a:ext cx="2396745" cy="421975"/>
              </a:xfrm>
              <a:prstGeom prst="rect">
                <a:avLst/>
              </a:prstGeom>
              <a:blipFill rotWithShape="0">
                <a:blip r:embed="rId18"/>
                <a:stretch>
                  <a:fillRect l="-1269" t="-15942" r="-254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1836750" y="2336143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65" grpId="0"/>
      <p:bldP spid="66" grpId="0"/>
      <p:bldP spid="67" grpId="0"/>
      <p:bldP spid="68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60" y="48861"/>
            <a:ext cx="728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Quantidade de movimento no referencial do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8932" y="491292"/>
                <a:ext cx="2634631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491292"/>
                <a:ext cx="2634631" cy="421975"/>
              </a:xfrm>
              <a:prstGeom prst="rect">
                <a:avLst/>
              </a:prstGeom>
              <a:blipFill rotWithShape="0">
                <a:blip r:embed="rId2"/>
                <a:stretch>
                  <a:fillRect l="-1157" t="-17391" r="-231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3616" y="471939"/>
                <a:ext cx="2646557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16" y="471939"/>
                <a:ext cx="2646557" cy="421975"/>
              </a:xfrm>
              <a:prstGeom prst="rect">
                <a:avLst/>
              </a:prstGeom>
              <a:blipFill rotWithShape="0">
                <a:blip r:embed="rId3"/>
                <a:stretch>
                  <a:fillRect l="-1149" t="-15714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-13608" y="836182"/>
            <a:ext cx="911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compactar a notação, no referencial do CM as velocidades são marcadas com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´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no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fica sem nada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04868" y="1189112"/>
                <a:ext cx="1662635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8" y="1189112"/>
                <a:ext cx="1662635" cy="337785"/>
              </a:xfrm>
              <a:prstGeom prst="rect">
                <a:avLst/>
              </a:prstGeom>
              <a:blipFill>
                <a:blip r:embed="rId4"/>
                <a:stretch>
                  <a:fillRect l="-3297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9149" y="1189112"/>
                <a:ext cx="1674561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49" y="1189112"/>
                <a:ext cx="1674561" cy="337785"/>
              </a:xfrm>
              <a:prstGeom prst="rect">
                <a:avLst/>
              </a:prstGeom>
              <a:blipFill>
                <a:blip r:embed="rId5"/>
                <a:stretch>
                  <a:fillRect l="-3273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/>
          <p:cNvGrpSpPr/>
          <p:nvPr/>
        </p:nvGrpSpPr>
        <p:grpSpPr>
          <a:xfrm>
            <a:off x="5610167" y="1155982"/>
            <a:ext cx="3276995" cy="1284277"/>
            <a:chOff x="5610167" y="1155982"/>
            <a:chExt cx="3276995" cy="1284277"/>
          </a:xfrm>
        </p:grpSpPr>
        <p:grpSp>
          <p:nvGrpSpPr>
            <p:cNvPr id="11" name="Agrupar 10"/>
            <p:cNvGrpSpPr/>
            <p:nvPr/>
          </p:nvGrpSpPr>
          <p:grpSpPr>
            <a:xfrm>
              <a:off x="5610167" y="1155982"/>
              <a:ext cx="3276995" cy="673454"/>
              <a:chOff x="763" y="2291978"/>
              <a:chExt cx="3276995" cy="673454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1000" r="6344" b="24044"/>
              <a:stretch/>
            </p:blipFill>
            <p:spPr>
              <a:xfrm>
                <a:off x="763" y="2291978"/>
                <a:ext cx="3112552" cy="673454"/>
              </a:xfrm>
              <a:prstGeom prst="rect">
                <a:avLst/>
              </a:prstGeom>
            </p:spPr>
          </p:pic>
          <p:cxnSp>
            <p:nvCxnSpPr>
              <p:cNvPr id="13" name="Conector reto 12"/>
              <p:cNvCxnSpPr/>
              <p:nvPr/>
            </p:nvCxnSpPr>
            <p:spPr>
              <a:xfrm>
                <a:off x="2878615" y="2738893"/>
                <a:ext cx="399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grupar 18"/>
            <p:cNvGrpSpPr/>
            <p:nvPr/>
          </p:nvGrpSpPr>
          <p:grpSpPr>
            <a:xfrm>
              <a:off x="5614515" y="1581329"/>
              <a:ext cx="3272647" cy="858930"/>
              <a:chOff x="5610167" y="1807868"/>
              <a:chExt cx="3272647" cy="858930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9455" r="6344" b="16539"/>
              <a:stretch/>
            </p:blipFill>
            <p:spPr>
              <a:xfrm>
                <a:off x="5610167" y="2094076"/>
                <a:ext cx="3112552" cy="544452"/>
              </a:xfrm>
              <a:prstGeom prst="rect">
                <a:avLst/>
              </a:prstGeom>
            </p:spPr>
          </p:pic>
          <p:sp>
            <p:nvSpPr>
              <p:cNvPr id="14" name="Retângulo 13"/>
              <p:cNvSpPr/>
              <p:nvPr/>
            </p:nvSpPr>
            <p:spPr>
              <a:xfrm>
                <a:off x="8284099" y="2208375"/>
                <a:ext cx="598715" cy="294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reto 14"/>
              <p:cNvCxnSpPr/>
              <p:nvPr/>
            </p:nvCxnSpPr>
            <p:spPr>
              <a:xfrm>
                <a:off x="8083550" y="2390989"/>
                <a:ext cx="7992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/>
              <p:cNvSpPr txBox="1"/>
              <p:nvPr/>
            </p:nvSpPr>
            <p:spPr>
              <a:xfrm>
                <a:off x="8655050" y="1807868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645596" y="2359021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28932" y="1598972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1598972"/>
                <a:ext cx="2228110" cy="276999"/>
              </a:xfrm>
              <a:prstGeom prst="rect">
                <a:avLst/>
              </a:prstGeom>
              <a:blipFill>
                <a:blip r:embed="rId7"/>
                <a:stretch>
                  <a:fillRect l="-3005" t="-2174" r="-546" b="-369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357042" y="1598972"/>
                <a:ext cx="27539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42" y="1598972"/>
                <a:ext cx="2753959" cy="276999"/>
              </a:xfrm>
              <a:prstGeom prst="rect">
                <a:avLst/>
              </a:prstGeom>
              <a:blipFill>
                <a:blip r:embed="rId8"/>
                <a:stretch>
                  <a:fillRect l="-443" r="-266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93871" y="2024125"/>
                <a:ext cx="514979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</a:rPr>
                  <a:t>No Referencial do Centro de Massa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" y="2024125"/>
                <a:ext cx="5149797" cy="368499"/>
              </a:xfrm>
              <a:prstGeom prst="rect">
                <a:avLst/>
              </a:prstGeom>
              <a:blipFill rotWithShape="0">
                <a:blip r:embed="rId9"/>
                <a:stretch>
                  <a:fillRect l="-592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32420" y="2540778"/>
                <a:ext cx="42792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𝑃𝑟𝑜𝑣𝑎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0" y="2540778"/>
                <a:ext cx="42792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712" r="-57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72896" y="2929019"/>
                <a:ext cx="3543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96" y="2929019"/>
                <a:ext cx="3543855" cy="276999"/>
              </a:xfrm>
              <a:prstGeom prst="rect">
                <a:avLst/>
              </a:prstGeom>
              <a:blipFill>
                <a:blip r:embed="rId11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242987" y="3317260"/>
                <a:ext cx="3122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87" y="3317260"/>
                <a:ext cx="3122521" cy="276999"/>
              </a:xfrm>
              <a:prstGeom prst="rect">
                <a:avLst/>
              </a:prstGeom>
              <a:blipFill>
                <a:blip r:embed="rId12"/>
                <a:stretch>
                  <a:fillRect r="-195" b="-19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727201" y="3298144"/>
            <a:ext cx="516467" cy="3022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687418" y="3175051"/>
                <a:ext cx="2057936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18" y="3175051"/>
                <a:ext cx="2057936" cy="5484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784718" y="3126127"/>
            <a:ext cx="1397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Velocidade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 do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9961" y="3764753"/>
                <a:ext cx="23036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1" y="3764753"/>
                <a:ext cx="2303644" cy="339195"/>
              </a:xfrm>
              <a:prstGeom prst="rect">
                <a:avLst/>
              </a:prstGeom>
              <a:blipFill>
                <a:blip r:embed="rId14"/>
                <a:stretch>
                  <a:fillRect l="-1852" r="-1323" b="-2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780380" y="3785286"/>
            <a:ext cx="593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qualquer sistema isolado em um referencial inercial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20701" y="4198803"/>
                <a:ext cx="4585807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𝑟𝑒𝑓𝑒𝑟𝑒𝑛𝑐𝑖𝑎𝑙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𝐶𝑒𝑛𝑡𝑟𝑜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𝑀𝑎𝑠𝑠𝑎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01" y="4198803"/>
                <a:ext cx="4585807" cy="301557"/>
              </a:xfrm>
              <a:prstGeom prst="rect">
                <a:avLst/>
              </a:prstGeom>
              <a:blipFill>
                <a:blip r:embed="rId15"/>
                <a:stretch>
                  <a:fillRect l="-532" t="-32653" r="-133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257463" y="4500360"/>
                <a:ext cx="1856021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463" y="4500360"/>
                <a:ext cx="1856021" cy="339195"/>
              </a:xfrm>
              <a:prstGeom prst="rect">
                <a:avLst/>
              </a:prstGeom>
              <a:blipFill>
                <a:blip r:embed="rId16"/>
                <a:stretch>
                  <a:fillRect l="-1967" r="-1311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993926" y="4493085"/>
                <a:ext cx="1386983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926" y="4493085"/>
                <a:ext cx="1386983" cy="339195"/>
              </a:xfrm>
              <a:prstGeom prst="rect">
                <a:avLst/>
              </a:prstGeom>
              <a:blipFill>
                <a:blip r:embed="rId17"/>
                <a:stretch>
                  <a:fillRect l="-3070" r="-2193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27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900" r="21240" b="15254"/>
          <a:stretch/>
        </p:blipFill>
        <p:spPr>
          <a:xfrm>
            <a:off x="-52443" y="1279276"/>
            <a:ext cx="9280339" cy="341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306313" y="591875"/>
                <a:ext cx="1209113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3" y="591875"/>
                <a:ext cx="1209113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68982" y="591875"/>
                <a:ext cx="1244893" cy="547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82" y="591875"/>
                <a:ext cx="1244893" cy="547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A292821C-BEB0-53C9-800D-A56DA4FBE589}"/>
              </a:ext>
            </a:extLst>
          </p:cNvPr>
          <p:cNvSpPr/>
          <p:nvPr/>
        </p:nvSpPr>
        <p:spPr>
          <a:xfrm>
            <a:off x="6651414" y="1138884"/>
            <a:ext cx="2289386" cy="1075996"/>
          </a:xfrm>
          <a:prstGeom prst="wedgeRoundRectCallout">
            <a:avLst>
              <a:gd name="adj1" fmla="val -153201"/>
              <a:gd name="adj2" fmla="val 70802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direção de </a:t>
            </a:r>
          </a:p>
          <a:p>
            <a:pPr algn="ctr"/>
            <a:r>
              <a:rPr lang="pt-BR" sz="1600" dirty="0"/>
              <a:t>cada movimento costuma mudar, </a:t>
            </a:r>
          </a:p>
          <a:p>
            <a:pPr algn="ctr"/>
            <a:r>
              <a:rPr lang="pt-BR" sz="1600" dirty="0"/>
              <a:t>só tem que somar zero!</a:t>
            </a:r>
          </a:p>
        </p:txBody>
      </p:sp>
    </p:spTree>
    <p:extLst>
      <p:ext uri="{BB962C8B-B14F-4D97-AF65-F5344CB8AC3E}">
        <p14:creationId xmlns:p14="http://schemas.microsoft.com/office/powerpoint/2010/main" val="28937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306" y="1149430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elástico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7306" y="2067627"/>
            <a:ext cx="533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inelástico – Há conservação do momento total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7306" y="3010329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completamente inelástico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306" y="3865533"/>
            <a:ext cx="125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2768042" y="522928"/>
                <a:ext cx="2841099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42" y="522928"/>
                <a:ext cx="2841099" cy="341055"/>
              </a:xfrm>
              <a:prstGeom prst="rect">
                <a:avLst/>
              </a:prstGeom>
              <a:blipFill>
                <a:blip r:embed="rId2"/>
                <a:stretch>
                  <a:fillRect l="-2790" t="-10714" r="-1931" b="-33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2437065" y="2386955"/>
                <a:ext cx="1414554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65" y="2386955"/>
                <a:ext cx="1414554" cy="318998"/>
              </a:xfrm>
              <a:prstGeom prst="rect">
                <a:avLst/>
              </a:prstGeom>
              <a:blipFill>
                <a:blip r:embed="rId3"/>
                <a:stretch>
                  <a:fillRect t="-34615" r="-3448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198561" y="1164498"/>
                <a:ext cx="141596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1" y="1164498"/>
                <a:ext cx="1415965" cy="318998"/>
              </a:xfrm>
              <a:prstGeom prst="rect">
                <a:avLst/>
              </a:prstGeom>
              <a:blipFill>
                <a:blip r:embed="rId4"/>
                <a:stretch>
                  <a:fillRect t="-32692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68900" r="39400" b="23644"/>
          <a:stretch/>
        </p:blipFill>
        <p:spPr>
          <a:xfrm>
            <a:off x="5718278" y="1012425"/>
            <a:ext cx="3393518" cy="10126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2437065" y="1146052"/>
                <a:ext cx="1414554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65" y="1146052"/>
                <a:ext cx="1414554" cy="318998"/>
              </a:xfrm>
              <a:prstGeom prst="rect">
                <a:avLst/>
              </a:prstGeom>
              <a:blipFill>
                <a:blip r:embed="rId6"/>
                <a:stretch>
                  <a:fillRect t="-32692" r="-431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328229" y="1955159"/>
            <a:ext cx="2779486" cy="515488"/>
            <a:chOff x="6328229" y="1955159"/>
            <a:chExt cx="2779486" cy="51548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76204" r="39400" b="20858"/>
            <a:stretch/>
          </p:blipFill>
          <p:spPr>
            <a:xfrm>
              <a:off x="6328229" y="2071505"/>
              <a:ext cx="2779486" cy="3991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3226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290" r="-4839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3791009" y="3067028"/>
                <a:ext cx="1381404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9" y="3067028"/>
                <a:ext cx="1381404" cy="303160"/>
              </a:xfrm>
              <a:prstGeom prst="rect">
                <a:avLst/>
              </a:prstGeom>
              <a:blipFill>
                <a:blip r:embed="rId9"/>
                <a:stretch>
                  <a:fillRect l="-3097" t="-16000" r="-2655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3702878" y="3332998"/>
            <a:ext cx="258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Partículas grudam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1907707" y="3889842"/>
                <a:ext cx="1398909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7" y="3889842"/>
                <a:ext cx="1398909" cy="339195"/>
              </a:xfrm>
              <a:prstGeom prst="rect">
                <a:avLst/>
              </a:prstGeom>
              <a:blipFill>
                <a:blip r:embed="rId10"/>
                <a:stretch>
                  <a:fillRect l="-3493" r="-3057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81627" r="38514" b="15916"/>
          <a:stretch/>
        </p:blipFill>
        <p:spPr>
          <a:xfrm>
            <a:off x="5450112" y="3912498"/>
            <a:ext cx="3744686" cy="33382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689933" y="2943896"/>
            <a:ext cx="2677280" cy="468038"/>
            <a:chOff x="6689933" y="2943896"/>
            <a:chExt cx="2677280" cy="46803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t="78890" r="55830" b="18379"/>
            <a:stretch/>
          </p:blipFill>
          <p:spPr>
            <a:xfrm>
              <a:off x="6689933" y="3040839"/>
              <a:ext cx="828466" cy="371095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7944813" y="29438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Completamente inelástico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885543" y="4391047"/>
            <a:ext cx="611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partículas são ejetadas com o mesmo momento em sentidos opostos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8A29268-80D1-C04C-1577-8D62723013AE}"/>
                  </a:ext>
                </a:extLst>
              </p:cNvPr>
              <p:cNvSpPr txBox="1"/>
              <p:nvPr/>
            </p:nvSpPr>
            <p:spPr>
              <a:xfrm>
                <a:off x="3702878" y="3956702"/>
                <a:ext cx="1414554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8A29268-80D1-C04C-1577-8D6272301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78" y="3956702"/>
                <a:ext cx="1414554" cy="318998"/>
              </a:xfrm>
              <a:prstGeom prst="rect">
                <a:avLst/>
              </a:prstGeom>
              <a:blipFill>
                <a:blip r:embed="rId11"/>
                <a:stretch>
                  <a:fillRect t="-32692" r="-3879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094D52CC-7554-7EE8-5A6F-BA5148FF6B46}"/>
              </a:ext>
            </a:extLst>
          </p:cNvPr>
          <p:cNvSpPr/>
          <p:nvPr/>
        </p:nvSpPr>
        <p:spPr>
          <a:xfrm>
            <a:off x="6773059" y="-26137"/>
            <a:ext cx="2289386" cy="1075996"/>
          </a:xfrm>
          <a:prstGeom prst="wedgeRoundRectCallout">
            <a:avLst>
              <a:gd name="adj1" fmla="val -37816"/>
              <a:gd name="adj2" fmla="val 10038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direção de </a:t>
            </a:r>
          </a:p>
          <a:p>
            <a:pPr algn="ctr"/>
            <a:r>
              <a:rPr lang="pt-BR" sz="1600" dirty="0"/>
              <a:t>cada movimento costuma mudar, </a:t>
            </a:r>
          </a:p>
          <a:p>
            <a:pPr algn="ctr"/>
            <a:r>
              <a:rPr lang="pt-BR" sz="1600" dirty="0"/>
              <a:t>só tem que somar zero!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BD65-A369-D7A2-54BA-5A04C57141BC}"/>
              </a:ext>
            </a:extLst>
          </p:cNvPr>
          <p:cNvSpPr txBox="1"/>
          <p:nvPr/>
        </p:nvSpPr>
        <p:spPr>
          <a:xfrm>
            <a:off x="1907707" y="1499536"/>
            <a:ext cx="393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Note que as igualdades só valem em módulo</a:t>
            </a:r>
          </a:p>
        </p:txBody>
      </p:sp>
    </p:spTree>
    <p:extLst>
      <p:ext uri="{BB962C8B-B14F-4D97-AF65-F5344CB8AC3E}">
        <p14:creationId xmlns:p14="http://schemas.microsoft.com/office/powerpoint/2010/main" val="138477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  <p:bldP spid="12" grpId="0"/>
      <p:bldP spid="14" grpId="0"/>
      <p:bldP spid="18" grpId="0"/>
      <p:bldP spid="20" grpId="0"/>
      <p:bldP spid="21" grpId="0"/>
      <p:bldP spid="28" grpId="0"/>
      <p:bldP spid="4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07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ex. 11. </a:t>
            </a:r>
            <a:r>
              <a:rPr lang="pt-BR" sz="1800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Crianças em skates se puxam por uma corda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587714" y="676163"/>
            <a:ext cx="2663832" cy="857614"/>
            <a:chOff x="4189514" y="61658"/>
            <a:chExt cx="2663832" cy="857614"/>
          </a:xfrm>
        </p:grpSpPr>
        <p:grpSp>
          <p:nvGrpSpPr>
            <p:cNvPr id="8" name="Agrupar 7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2050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Conector reto 4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ixaDeTexto 12"/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-38933" y="382727"/>
            <a:ext cx="620664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Bernardo, de massas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respectivamente, estão parados sobre seus skates em um piso horizontal, quando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começam a puxar um ao outro por meio de uma corda, cuja massa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 ser ignorada.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após o início do movimento, a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de Alberto, no referencial ligado ao Centro de Massa,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2,3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hangingPunct="0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de Bernardo 1,5 s após o início do movimento.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blipFill>
                <a:blip r:embed="rId4"/>
                <a:stretch>
                  <a:fillRect l="-3965" r="-35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blipFill>
                <a:blip r:embed="rId5"/>
                <a:stretch>
                  <a:fillRect l="-901" t="-46667" r="-2102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blipFill>
                <a:blip r:embed="rId6"/>
                <a:stretch>
                  <a:fillRect l="-893" r="-208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blipFill>
                <a:blip r:embed="rId7"/>
                <a:stretch>
                  <a:fillRect l="-1017" t="-46667" r="-813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blipFill>
                <a:blip r:embed="rId8"/>
                <a:stretch>
                  <a:fillRect l="-1010" r="-67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eixo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blipFill>
                <a:blip r:embed="rId9"/>
                <a:stretch>
                  <a:fillRect l="-3049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677828" y="3799217"/>
                <a:ext cx="1514197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28" y="3799217"/>
                <a:ext cx="1514197" cy="519694"/>
              </a:xfrm>
              <a:prstGeom prst="rect">
                <a:avLst/>
              </a:prstGeom>
              <a:blipFill>
                <a:blip r:embed="rId10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710235" y="3814577"/>
                <a:ext cx="1464760" cy="565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35" y="3814577"/>
                <a:ext cx="1464760" cy="565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48871" y="28640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433522" y="3958975"/>
                <a:ext cx="1950086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=−1,5 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22" y="3958975"/>
                <a:ext cx="1950086" cy="307777"/>
              </a:xfrm>
              <a:prstGeom prst="rect">
                <a:avLst/>
              </a:prstGeom>
              <a:blipFill>
                <a:blip r:embed="rId12"/>
                <a:stretch>
                  <a:fillRect l="-938" t="-33333" r="-1563" b="-372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4450548" y="2769038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4450547" y="3240496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E53BEAB-A03F-4385-A665-652817A38481}"/>
              </a:ext>
            </a:extLst>
          </p:cNvPr>
          <p:cNvSpPr/>
          <p:nvPr/>
        </p:nvSpPr>
        <p:spPr>
          <a:xfrm>
            <a:off x="6532466" y="1152373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8EB2EAE-CB14-4A6F-ABDF-8085C44FAE87}"/>
              </a:ext>
            </a:extLst>
          </p:cNvPr>
          <p:cNvSpPr/>
          <p:nvPr/>
        </p:nvSpPr>
        <p:spPr>
          <a:xfrm>
            <a:off x="6528050" y="1669041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solo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C48C62-DB37-46CB-94C9-967BE09A3886}"/>
              </a:ext>
            </a:extLst>
          </p:cNvPr>
          <p:cNvSpPr txBox="1"/>
          <p:nvPr/>
        </p:nvSpPr>
        <p:spPr>
          <a:xfrm>
            <a:off x="6082082" y="1896040"/>
            <a:ext cx="302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e B estão inicialmente parados, os sistemas CM e solo são o mesmo referencial.</a:t>
            </a:r>
          </a:p>
        </p:txBody>
      </p:sp>
    </p:spTree>
    <p:extLst>
      <p:ext uri="{BB962C8B-B14F-4D97-AF65-F5344CB8AC3E}">
        <p14:creationId xmlns:p14="http://schemas.microsoft.com/office/powerpoint/2010/main" val="41610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/>
      <p:bldP spid="23" grpId="0"/>
      <p:bldP spid="18" grpId="0"/>
      <p:bldP spid="25" grpId="0"/>
      <p:bldP spid="26" grpId="0"/>
      <p:bldP spid="30" grpId="0" animBg="1"/>
      <p:bldP spid="31" grpId="0" animBg="1"/>
      <p:bldP spid="3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053" y="21916"/>
            <a:ext cx="572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Quais os impulsos sofridos por Alberto e por Bernardo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FCCA682-981F-4337-AF3B-8A53188BFDFC}"/>
              </a:ext>
            </a:extLst>
          </p:cNvPr>
          <p:cNvGrpSpPr/>
          <p:nvPr/>
        </p:nvGrpSpPr>
        <p:grpSpPr>
          <a:xfrm>
            <a:off x="247795" y="541585"/>
            <a:ext cx="3006377" cy="310598"/>
            <a:chOff x="247795" y="541585"/>
            <a:chExt cx="3006377" cy="31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3534" t="-45098" r="-8127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7843" t="-45098" r="-2614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Agrupar 8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287F3D6-39A5-4C4B-B997-51461497F0A3}"/>
              </a:ext>
            </a:extLst>
          </p:cNvPr>
          <p:cNvGrpSpPr/>
          <p:nvPr/>
        </p:nvGrpSpPr>
        <p:grpSpPr>
          <a:xfrm>
            <a:off x="247795" y="520051"/>
            <a:ext cx="5138252" cy="1014442"/>
            <a:chOff x="247795" y="520051"/>
            <a:chExt cx="5138252" cy="1014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Seta para a Direita 6"/>
            <p:cNvSpPr/>
            <p:nvPr/>
          </p:nvSpPr>
          <p:spPr>
            <a:xfrm>
              <a:off x="1504256" y="1228046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×2,3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4688" t="-45098" r="-2343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,9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𝑁𝑠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7424" t="-4509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6044" t="-45098" r="-164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Qual a força média,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sobre cada garoto, do início até 1,5 s do movimento</a:t>
                </a:r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  <a:blipFill>
                <a:blip r:embed="rId16"/>
                <a:stretch>
                  <a:fillRect l="-690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E808F187-B89E-41FC-9222-6FA3B9C58679}"/>
              </a:ext>
            </a:extLst>
          </p:cNvPr>
          <p:cNvGrpSpPr/>
          <p:nvPr/>
        </p:nvGrpSpPr>
        <p:grpSpPr>
          <a:xfrm>
            <a:off x="433866" y="3346822"/>
            <a:ext cx="3765969" cy="590226"/>
            <a:chOff x="433866" y="3346822"/>
            <a:chExt cx="3765969" cy="590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blipFill>
                  <a:blip r:embed="rId17"/>
                  <a:stretch>
                    <a:fillRect t="-108955" r="-18551" b="-1686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Seta para a Direita 40"/>
            <p:cNvSpPr/>
            <p:nvPr/>
          </p:nvSpPr>
          <p:spPr>
            <a:xfrm>
              <a:off x="2538673" y="3583562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/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46C88EE-7D6A-4F7A-AAD6-5E46E12C6F2E}"/>
              </a:ext>
            </a:extLst>
          </p:cNvPr>
          <p:cNvGrpSpPr/>
          <p:nvPr/>
        </p:nvGrpSpPr>
        <p:grpSpPr>
          <a:xfrm>
            <a:off x="640471" y="4082435"/>
            <a:ext cx="7476250" cy="675023"/>
            <a:chOff x="640471" y="4082435"/>
            <a:chExt cx="7476250" cy="675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640471" y="4137929"/>
                  <a:ext cx="3077509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6,9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71" y="4137929"/>
                  <a:ext cx="3077509" cy="6195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/>
                <p:nvPr/>
              </p:nvSpPr>
              <p:spPr>
                <a:xfrm>
                  <a:off x="4688667" y="4082435"/>
                  <a:ext cx="3428054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−6,9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=−4,6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667" y="4082435"/>
                  <a:ext cx="3428054" cy="6195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423E38D-0B0D-4594-8656-0B1FC44F2801}"/>
              </a:ext>
            </a:extLst>
          </p:cNvPr>
          <p:cNvGrpSpPr/>
          <p:nvPr/>
        </p:nvGrpSpPr>
        <p:grpSpPr>
          <a:xfrm>
            <a:off x="247795" y="1826346"/>
            <a:ext cx="5779668" cy="968646"/>
            <a:chOff x="247795" y="1826346"/>
            <a:chExt cx="5779668" cy="968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blipFill>
                  <a:blip r:embed="rId21"/>
                  <a:stretch>
                    <a:fillRect l="-3806" t="-45098" r="-7266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blipFill>
                  <a:blip r:embed="rId23"/>
                  <a:stretch>
                    <a:fillRect l="-5851" t="-45098" r="-106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1692717" y="2436258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,8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𝑁𝑠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blipFill>
                  <a:blip r:embed="rId24"/>
                  <a:stretch>
                    <a:fillRect l="-6513" t="-4509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/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×1,5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blipFill>
                  <a:blip r:embed="rId25"/>
                  <a:stretch>
                    <a:fillRect l="-4688" t="-46000" r="-23828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90649F0-C633-4A08-B67D-57CC9A89BDB7}"/>
              </a:ext>
            </a:extLst>
          </p:cNvPr>
          <p:cNvGrpSpPr/>
          <p:nvPr/>
        </p:nvGrpSpPr>
        <p:grpSpPr>
          <a:xfrm>
            <a:off x="4199835" y="1534493"/>
            <a:ext cx="3774418" cy="1155420"/>
            <a:chOff x="4199835" y="1534493"/>
            <a:chExt cx="3774418" cy="115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blipFill>
                  <a:blip r:embed="rId26"/>
                  <a:stretch>
                    <a:fillRect l="-7143" t="-43137" r="-27922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93CE7600-5056-4D66-90B2-81D339C5DAD4}"/>
                </a:ext>
              </a:extLst>
            </p:cNvPr>
            <p:cNvSpPr txBox="1"/>
            <p:nvPr/>
          </p:nvSpPr>
          <p:spPr>
            <a:xfrm>
              <a:off x="4199835" y="1693136"/>
              <a:ext cx="2912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números deram diferentes por conta do arredondamento</a:t>
              </a:r>
            </a:p>
          </p:txBody>
        </p: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9D96ABF4-DF30-491D-9D86-68844AD52CA0}"/>
                </a:ext>
              </a:extLst>
            </p:cNvPr>
            <p:cNvCxnSpPr>
              <a:cxnSpLocks/>
            </p:cNvCxnSpPr>
            <p:nvPr/>
          </p:nvCxnSpPr>
          <p:spPr>
            <a:xfrm>
              <a:off x="5165266" y="2203872"/>
              <a:ext cx="133945" cy="192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46322501-0E41-4FE7-B454-03AECF4DAE44}"/>
                </a:ext>
              </a:extLst>
            </p:cNvPr>
            <p:cNvCxnSpPr>
              <a:endCxn id="21" idx="2"/>
            </p:cNvCxnSpPr>
            <p:nvPr/>
          </p:nvCxnSpPr>
          <p:spPr>
            <a:xfrm flipH="1" flipV="1">
              <a:off x="4688668" y="1534493"/>
              <a:ext cx="215225" cy="2430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617904" y="672729"/>
            <a:ext cx="2663832" cy="857614"/>
            <a:chOff x="4189514" y="61658"/>
            <a:chExt cx="2663832" cy="857614"/>
          </a:xfrm>
        </p:grpSpPr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57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5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745D-2E6D-49A5-9927-87798C62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" y="435081"/>
            <a:ext cx="8229600" cy="539831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59515-9F89-485C-9318-C2681FC641E3}"/>
              </a:ext>
            </a:extLst>
          </p:cNvPr>
          <p:cNvSpPr txBox="1"/>
          <p:nvPr/>
        </p:nvSpPr>
        <p:spPr>
          <a:xfrm>
            <a:off x="726142" y="1311090"/>
            <a:ext cx="7826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Aplicar o conceito de impulso a uma explosão</a:t>
            </a:r>
          </a:p>
          <a:p>
            <a:endParaRPr lang="pt-BR" sz="2000" dirty="0"/>
          </a:p>
          <a:p>
            <a:r>
              <a:rPr lang="pt-BR" sz="2000" dirty="0"/>
              <a:t>Conservação da quantidade de movimento linear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Relacionar com a 3ª lei de Newton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Aplicar a colisões em duas dimensões</a:t>
            </a:r>
          </a:p>
          <a:p>
            <a:endParaRPr lang="pt-BR" sz="2000" dirty="0"/>
          </a:p>
          <a:p>
            <a:r>
              <a:rPr lang="pt-BR" sz="2000" dirty="0"/>
              <a:t>Definir Centro de massa</a:t>
            </a:r>
          </a:p>
          <a:p>
            <a:endParaRPr lang="pt-BR" sz="2000" dirty="0"/>
          </a:p>
          <a:p>
            <a:r>
              <a:rPr lang="pt-BR" sz="2000" dirty="0"/>
              <a:t>Descrever a colisão no sistema de referência de Centro de Massa</a:t>
            </a:r>
          </a:p>
        </p:txBody>
      </p:sp>
    </p:spTree>
    <p:extLst>
      <p:ext uri="{BB962C8B-B14F-4D97-AF65-F5344CB8AC3E}">
        <p14:creationId xmlns:p14="http://schemas.microsoft.com/office/powerpoint/2010/main" val="213032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78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ex. 12. Cr</a:t>
            </a:r>
            <a:r>
              <a:rPr lang="pt-BR" sz="1800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ianças em skates em movimento que se puxam por uma corda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𝐴𝑛𝑡𝑒𝑠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blipFill>
                <a:blip r:embed="rId4"/>
                <a:stretch>
                  <a:fillRect l="-890" t="-37500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0" y="376114"/>
            <a:ext cx="5994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Bernardo, de massas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e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 respectivamente, estão deslizando sobre o piso horizontal, ambos a 2,5 m/s, quando Alberto dá um tranco na corda. Em consequência do puxão, a velocidade de Bernardo cai para 1,25 m/s no mesmo sentido.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nova velocidade de Alberto após o puxão.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𝐷𝑒𝑝𝑜𝑖𝑠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=1,25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blipFill>
                <a:blip r:embed="rId5"/>
                <a:stretch>
                  <a:fillRect l="-2507" t="-34146" r="-279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Referencial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Laborat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rio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blipFill>
                <a:blip r:embed="rId6"/>
                <a:stretch>
                  <a:fillRect l="-1188" t="-32653" r="-7525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blipFill>
                <a:blip r:embed="rId7"/>
                <a:stretch>
                  <a:fillRect l="-385" t="-48889" r="-19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blipFill>
                <a:blip r:embed="rId8"/>
                <a:stretch>
                  <a:fillRect l="-580" r="-193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blipFill>
                <a:blip r:embed="rId9"/>
                <a:stretch>
                  <a:fillRect l="-626" t="-2222" r="-229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blipFill>
                <a:blip r:embed="rId10"/>
                <a:stretch>
                  <a:fillRect r="-766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blipFill>
                <a:blip r:embed="rId11"/>
                <a:stretch>
                  <a:fillRect l="-380" r="-38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−45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=4,4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blipFill>
                <a:blip r:embed="rId14"/>
                <a:stretch>
                  <a:fillRect l="-1200" r="-1600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EC51A8D-A29D-404C-B968-773772C5DEB5}"/>
              </a:ext>
            </a:extLst>
          </p:cNvPr>
          <p:cNvGrpSpPr/>
          <p:nvPr/>
        </p:nvGrpSpPr>
        <p:grpSpPr>
          <a:xfrm>
            <a:off x="5794684" y="1195518"/>
            <a:ext cx="3130906" cy="369332"/>
            <a:chOff x="4125773" y="625904"/>
            <a:chExt cx="3547872" cy="369332"/>
          </a:xfrm>
        </p:grpSpPr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6970F1DA-636F-4B59-A598-00C08CC1C344}"/>
                </a:ext>
              </a:extLst>
            </p:cNvPr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E04E1B5-96A3-4E34-89CB-8C068BAC765C}"/>
                </a:ext>
              </a:extLst>
            </p:cNvPr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858425" y="631272"/>
            <a:ext cx="2663832" cy="857614"/>
            <a:chOff x="4189514" y="61658"/>
            <a:chExt cx="2663832" cy="85761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0ABFC721-8C67-4990-BA54-52499DFA358D}"/>
              </a:ext>
            </a:extLst>
          </p:cNvPr>
          <p:cNvSpPr/>
          <p:nvPr/>
        </p:nvSpPr>
        <p:spPr>
          <a:xfrm>
            <a:off x="6737924" y="959847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F024934-BE63-4C79-B633-05667EDC4A6C}"/>
              </a:ext>
            </a:extLst>
          </p:cNvPr>
          <p:cNvSpPr/>
          <p:nvPr/>
        </p:nvSpPr>
        <p:spPr>
          <a:xfrm>
            <a:off x="6737924" y="1535068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lab</a:t>
            </a:r>
            <a:endParaRPr lang="pt-BR" sz="1600" dirty="0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A79C669-2641-43D7-8D83-99A3721804B7}"/>
              </a:ext>
            </a:extLst>
          </p:cNvPr>
          <p:cNvCxnSpPr>
            <a:cxnSpLocks/>
          </p:cNvCxnSpPr>
          <p:nvPr/>
        </p:nvCxnSpPr>
        <p:spPr>
          <a:xfrm>
            <a:off x="7299743" y="1076185"/>
            <a:ext cx="590229" cy="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966C040-A0CE-4342-B6C5-BEC6AC636134}"/>
              </a:ext>
            </a:extLst>
          </p:cNvPr>
          <p:cNvSpPr txBox="1"/>
          <p:nvPr/>
        </p:nvSpPr>
        <p:spPr>
          <a:xfrm>
            <a:off x="52102" y="2446808"/>
            <a:ext cx="859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 movimento é todo em uma dimensão, não precisamos dos vetores, basta cuidar dos sinais</a:t>
            </a:r>
          </a:p>
        </p:txBody>
      </p:sp>
    </p:spTree>
    <p:extLst>
      <p:ext uri="{BB962C8B-B14F-4D97-AF65-F5344CB8AC3E}">
        <p14:creationId xmlns:p14="http://schemas.microsoft.com/office/powerpoint/2010/main" val="36403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481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impulso sofrido por cada garoto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blipFill>
                <a:blip r:embed="rId2"/>
                <a:stretch>
                  <a:fillRect l="-8871" t="-43137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blipFill>
                <a:blip r:embed="rId3"/>
                <a:stretch>
                  <a:fillRect l="-7843" r="-1961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blipFill>
                <a:blip r:embed="rId4"/>
                <a:stretch>
                  <a:fillRect l="-752" t="-2222" r="-451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30(4,38−2,5)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blipFill>
                <a:blip r:embed="rId5"/>
                <a:stretch>
                  <a:fillRect l="-8824" t="-28889" r="-6250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blipFill>
                <a:blip r:embed="rId6"/>
                <a:stretch>
                  <a:fillRect l="-7186" r="-5389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blipFill>
                <a:blip r:embed="rId7"/>
                <a:stretch>
                  <a:fillRect l="-7742" r="-129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blipFill>
                <a:blip r:embed="rId8"/>
                <a:stretch>
                  <a:fillRect r="-3214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45(1,25−2,5)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blipFill>
                <a:blip r:embed="rId9"/>
                <a:stretch>
                  <a:fillRect l="-8824" t="-28261" r="-625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blipFill>
                <a:blip r:embed="rId10"/>
                <a:stretch>
                  <a:fillRect l="-5025" r="-402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blipFill>
                <a:blip r:embed="rId11"/>
                <a:stretch>
                  <a:fillRect l="-7143" t="-43137" r="-2727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35787" y="1618006"/>
            <a:ext cx="876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do centro de massa do sistema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Alberto+Bernardo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antes e depois do tranco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×4,38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186062" y="3435713"/>
            <a:ext cx="7682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impulso sofrido pelo centro de massa de Alberto e Bernardo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blipFill>
                <a:blip r:embed="rId18"/>
                <a:stretch>
                  <a:fillRect l="-8871" t="-41176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blipFill>
                <a:blip r:embed="rId19"/>
                <a:stretch>
                  <a:fillRect l="-2842" t="-45098" r="-1809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417632" y="4360110"/>
            <a:ext cx="439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 esperado pois no Centro de Massa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4812536" y="4353047"/>
                <a:ext cx="1387688" cy="3410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36" y="4353047"/>
                <a:ext cx="1387688" cy="341055"/>
              </a:xfrm>
              <a:prstGeom prst="rect">
                <a:avLst/>
              </a:prstGeom>
              <a:blipFill>
                <a:blip r:embed="rId20"/>
                <a:stretch>
                  <a:fillRect l="-3509" r="-3509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/>
          <p:cNvGrpSpPr/>
          <p:nvPr/>
        </p:nvGrpSpPr>
        <p:grpSpPr>
          <a:xfrm>
            <a:off x="7363997" y="1066833"/>
            <a:ext cx="1754842" cy="362818"/>
            <a:chOff x="4766594" y="795969"/>
            <a:chExt cx="2885498" cy="369332"/>
          </a:xfrm>
        </p:grpSpPr>
        <p:cxnSp>
          <p:nvCxnSpPr>
            <p:cNvPr id="31" name="Conector de Seta Reta 30"/>
            <p:cNvCxnSpPr/>
            <p:nvPr/>
          </p:nvCxnSpPr>
          <p:spPr>
            <a:xfrm flipV="1">
              <a:off x="4766594" y="840600"/>
              <a:ext cx="2885498" cy="68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7318724" y="795969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7347577" y="565486"/>
            <a:ext cx="1650704" cy="531440"/>
            <a:chOff x="4189514" y="61658"/>
            <a:chExt cx="2663832" cy="857614"/>
          </a:xfrm>
        </p:grpSpPr>
        <p:grpSp>
          <p:nvGrpSpPr>
            <p:cNvPr id="34" name="Agrupar 33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7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Conector reto 40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ixaDeTexto 34"/>
            <p:cNvSpPr txBox="1"/>
            <p:nvPr/>
          </p:nvSpPr>
          <p:spPr>
            <a:xfrm>
              <a:off x="4629264" y="283648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398775" y="293971"/>
              <a:ext cx="35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59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7" grpId="0"/>
      <p:bldP spid="18" grpId="0"/>
      <p:bldP spid="22" grpId="0"/>
      <p:bldP spid="23" grpId="0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0562" y="-14332"/>
            <a:ext cx="567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</a:t>
            </a:r>
            <a:r>
              <a:rPr lang="pt-BR" sz="2400">
                <a:solidFill>
                  <a:srgbClr val="0070C0"/>
                </a:solidFill>
              </a:rPr>
              <a:t>de Massa </a:t>
            </a:r>
            <a:r>
              <a:rPr lang="pt-BR" sz="2400" dirty="0">
                <a:solidFill>
                  <a:srgbClr val="0070C0"/>
                </a:solidFill>
              </a:rPr>
              <a:t>e Centro </a:t>
            </a:r>
            <a:r>
              <a:rPr lang="pt-BR" sz="2400">
                <a:solidFill>
                  <a:srgbClr val="0070C0"/>
                </a:solidFill>
              </a:rPr>
              <a:t>de Gravidade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9486" y="368006"/>
            <a:ext cx="62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 exemplo: barco flutuando em um lago.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Devido ao empuxo o centro de massa não é o centro de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39486" y="1047655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1047655"/>
                <a:ext cx="2515037" cy="487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621524" y="1047655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524" y="1047655"/>
                <a:ext cx="2515037" cy="487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/>
          <p:cNvGrpSpPr/>
          <p:nvPr/>
        </p:nvGrpSpPr>
        <p:grpSpPr>
          <a:xfrm>
            <a:off x="643567" y="1670836"/>
            <a:ext cx="1508195" cy="276999"/>
            <a:chOff x="3670143" y="2562819"/>
            <a:chExt cx="1508195" cy="276999"/>
          </a:xfrm>
        </p:grpSpPr>
        <p:sp>
          <p:nvSpPr>
            <p:cNvPr id="12" name="Elipse 11"/>
            <p:cNvSpPr/>
            <p:nvPr/>
          </p:nvSpPr>
          <p:spPr>
            <a:xfrm>
              <a:off x="3719839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900648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70143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60286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643567" y="2471254"/>
            <a:ext cx="318052" cy="276999"/>
            <a:chOff x="465767" y="2807486"/>
            <a:chExt cx="318052" cy="276999"/>
          </a:xfrm>
        </p:grpSpPr>
        <p:sp>
          <p:nvSpPr>
            <p:cNvPr id="19" name="Elipse 18"/>
            <p:cNvSpPr/>
            <p:nvPr/>
          </p:nvSpPr>
          <p:spPr>
            <a:xfrm>
              <a:off x="515463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65767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496115" y="2440705"/>
            <a:ext cx="318052" cy="276999"/>
            <a:chOff x="1655910" y="2807486"/>
            <a:chExt cx="318052" cy="276999"/>
          </a:xfrm>
        </p:grpSpPr>
        <p:sp>
          <p:nvSpPr>
            <p:cNvPr id="20" name="Elipse 19"/>
            <p:cNvSpPr/>
            <p:nvPr/>
          </p:nvSpPr>
          <p:spPr>
            <a:xfrm>
              <a:off x="1696272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655910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643567" y="3144036"/>
            <a:ext cx="318052" cy="276999"/>
            <a:chOff x="465767" y="3422470"/>
            <a:chExt cx="318052" cy="276999"/>
          </a:xfrm>
        </p:grpSpPr>
        <p:sp>
          <p:nvSpPr>
            <p:cNvPr id="29" name="Elipse 28"/>
            <p:cNvSpPr/>
            <p:nvPr/>
          </p:nvSpPr>
          <p:spPr>
            <a:xfrm>
              <a:off x="515463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65767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078034" y="3144035"/>
            <a:ext cx="318052" cy="276999"/>
            <a:chOff x="1655910" y="3422470"/>
            <a:chExt cx="318052" cy="276999"/>
          </a:xfrm>
        </p:grpSpPr>
        <p:sp>
          <p:nvSpPr>
            <p:cNvPr id="30" name="Elipse 29"/>
            <p:cNvSpPr/>
            <p:nvPr/>
          </p:nvSpPr>
          <p:spPr>
            <a:xfrm>
              <a:off x="1696272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655910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48565" y="1506636"/>
                <a:ext cx="871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65" y="1506636"/>
                <a:ext cx="871392" cy="246221"/>
              </a:xfrm>
              <a:prstGeom prst="rect">
                <a:avLst/>
              </a:prstGeom>
              <a:blipFill>
                <a:blip r:embed="rId4"/>
                <a:stretch>
                  <a:fillRect l="-2797" r="-699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045533" y="1506636"/>
                <a:ext cx="8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33" y="1506636"/>
                <a:ext cx="876137" cy="246221"/>
              </a:xfrm>
              <a:prstGeom prst="rect">
                <a:avLst/>
              </a:prstGeom>
              <a:blipFill>
                <a:blip r:embed="rId5"/>
                <a:stretch>
                  <a:fillRect l="-2797" r="-1399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974022" y="1777057"/>
                <a:ext cx="1119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22" y="1777057"/>
                <a:ext cx="1119409" cy="246221"/>
              </a:xfrm>
              <a:prstGeom prst="rect">
                <a:avLst/>
              </a:prstGeom>
              <a:blipFill>
                <a:blip r:embed="rId6"/>
                <a:stretch>
                  <a:fillRect l="-3804" r="-543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7282122" y="1777057"/>
                <a:ext cx="11241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2" y="1777057"/>
                <a:ext cx="1124154" cy="246221"/>
              </a:xfrm>
              <a:prstGeom prst="rect">
                <a:avLst/>
              </a:prstGeom>
              <a:blipFill>
                <a:blip r:embed="rId7"/>
                <a:stretch>
                  <a:fillRect l="-3804" r="-108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915153" y="2186824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53" y="2186824"/>
                <a:ext cx="1273554" cy="246221"/>
              </a:xfrm>
              <a:prstGeom prst="rect">
                <a:avLst/>
              </a:prstGeom>
              <a:blipFill>
                <a:blip r:embed="rId8"/>
                <a:stretch>
                  <a:fillRect l="-957" r="-47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35865" y="2470914"/>
                <a:ext cx="1676421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65" y="2470914"/>
                <a:ext cx="1676421" cy="502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8246174" y="2439687"/>
                <a:ext cx="617798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74" y="2439687"/>
                <a:ext cx="617798" cy="565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blipFill>
                <a:blip r:embed="rId12"/>
                <a:stretch>
                  <a:fillRect l="-957" r="-47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blipFill>
                <a:blip r:embed="rId13"/>
                <a:stretch>
                  <a:fillRect l="-6329" t="-37500" r="-2468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7594515" y="2439687"/>
                <a:ext cx="811761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15" y="2439687"/>
                <a:ext cx="811761" cy="56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blipFill>
                <a:blip r:embed="rId17"/>
                <a:stretch>
                  <a:fillRect l="-1657" r="-110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40621" y="2163706"/>
                <a:ext cx="907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21" y="2163706"/>
                <a:ext cx="907300" cy="246221"/>
              </a:xfrm>
              <a:prstGeom prst="rect">
                <a:avLst/>
              </a:prstGeom>
              <a:blipFill>
                <a:blip r:embed="rId18"/>
                <a:stretch>
                  <a:fillRect l="-6711" t="-37500" r="-2617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blipFill>
                <a:blip r:embed="rId19"/>
                <a:stretch>
                  <a:fillRect l="-7634" t="-37500" r="-2977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blipFill>
                <a:blip r:embed="rId20"/>
                <a:stretch>
                  <a:fillRect l="-259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blipFill>
                <a:blip r:embed="rId21"/>
                <a:stretch>
                  <a:fillRect l="-4192" r="-119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blipFill>
                <a:blip r:embed="rId22"/>
                <a:stretch>
                  <a:fillRect l="-2439" r="-40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blipFill>
                <a:blip r:embed="rId23"/>
                <a:stretch>
                  <a:fillRect l="-2804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aixaDeTexto 65"/>
              <p:cNvSpPr txBox="1"/>
              <p:nvPr/>
            </p:nvSpPr>
            <p:spPr>
              <a:xfrm>
                <a:off x="3969701" y="4549879"/>
                <a:ext cx="1165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549879"/>
                <a:ext cx="1165704" cy="246221"/>
              </a:xfrm>
              <a:prstGeom prst="rect">
                <a:avLst/>
              </a:prstGeom>
              <a:blipFill>
                <a:blip r:embed="rId24"/>
                <a:stretch>
                  <a:fillRect l="-3665" r="-1571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blipFill>
                <a:blip r:embed="rId25"/>
                <a:stretch>
                  <a:fillRect l="-2740" r="-228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-31293" y="164967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1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-48126" y="2466849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2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-37643" y="313768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 3</a:t>
            </a:r>
          </a:p>
        </p:txBody>
      </p:sp>
    </p:spTree>
    <p:extLst>
      <p:ext uri="{BB962C8B-B14F-4D97-AF65-F5344CB8AC3E}">
        <p14:creationId xmlns:p14="http://schemas.microsoft.com/office/powerpoint/2010/main" val="2186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0988E-6 L 0.40052 -3.20988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2.59259E-6 L 0.50851 -0.0058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0.50677 -0.0033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4568E-6 L 0.26337 -0.0046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/>
      <p:bldP spid="41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"/>
            <a:ext cx="226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Colisões elásticas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609" y="387159"/>
            <a:ext cx="776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CM a velocidade de cada corpo varia em sentido, mas não em intensidade.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98568" y="852116"/>
                <a:ext cx="161332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852116"/>
                <a:ext cx="1613327" cy="299249"/>
              </a:xfrm>
              <a:prstGeom prst="rect">
                <a:avLst/>
              </a:prstGeom>
              <a:blipFill>
                <a:blip r:embed="rId2"/>
                <a:stretch>
                  <a:fillRect l="-5303" t="-4285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921464" y="852116"/>
            <a:ext cx="1975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Condição elástica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5961434" y="864330"/>
            <a:ext cx="258233" cy="276999"/>
            <a:chOff x="2629978" y="1738346"/>
            <a:chExt cx="258233" cy="276999"/>
          </a:xfrm>
        </p:grpSpPr>
        <p:sp>
          <p:nvSpPr>
            <p:cNvPr id="8" name="Elipse 7"/>
            <p:cNvSpPr/>
            <p:nvPr/>
          </p:nvSpPr>
          <p:spPr>
            <a:xfrm>
              <a:off x="2629978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/>
          <p:cNvGrpSpPr/>
          <p:nvPr/>
        </p:nvGrpSpPr>
        <p:grpSpPr>
          <a:xfrm>
            <a:off x="7482489" y="864330"/>
            <a:ext cx="258233" cy="276999"/>
            <a:chOff x="6007754" y="1721981"/>
            <a:chExt cx="258233" cy="276999"/>
          </a:xfrm>
        </p:grpSpPr>
        <p:sp>
          <p:nvSpPr>
            <p:cNvPr id="9" name="Elipse 8"/>
            <p:cNvSpPr/>
            <p:nvPr/>
          </p:nvSpPr>
          <p:spPr>
            <a:xfrm>
              <a:off x="6007754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98568" y="1309648"/>
                <a:ext cx="1265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1309648"/>
                <a:ext cx="1265796" cy="246221"/>
              </a:xfrm>
              <a:prstGeom prst="rect">
                <a:avLst/>
              </a:prstGeom>
              <a:blipFill>
                <a:blip r:embed="rId5"/>
                <a:stretch>
                  <a:fillRect l="-3382" r="-966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98568" y="1713048"/>
                <a:ext cx="133735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1713048"/>
                <a:ext cx="1337353" cy="265970"/>
              </a:xfrm>
              <a:prstGeom prst="rect">
                <a:avLst/>
              </a:prstGeom>
              <a:blipFill>
                <a:blip r:embed="rId6"/>
                <a:stretch>
                  <a:fillRect l="-3196" r="-45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811895" y="1245757"/>
                <a:ext cx="11350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𝑐𝑖𝑜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895" y="1245757"/>
                <a:ext cx="1135054" cy="338554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829712" y="1599604"/>
                <a:ext cx="11002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𝑓𝑖𝑛𝑎𝑙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712" y="1599604"/>
                <a:ext cx="1100238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294480" y="1319821"/>
                <a:ext cx="34050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𝑐𝑒𝑛𝑡𝑟𝑜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𝑟𝑒𝑓𝑒𝑟𝑒𝑛𝑐𝑖𝑎𝑙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𝑙𝑎𝑏𝑜𝑟𝑎𝑡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𝑟𝑖𝑜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80" y="1319821"/>
                <a:ext cx="3405099" cy="492443"/>
              </a:xfrm>
              <a:prstGeom prst="rect">
                <a:avLst/>
              </a:prstGeom>
              <a:blipFill>
                <a:blip r:embed="rId9"/>
                <a:stretch>
                  <a:fillRect l="-35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98568" y="2154948"/>
                <a:ext cx="1337354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2154948"/>
                <a:ext cx="1337354" cy="265970"/>
              </a:xfrm>
              <a:prstGeom prst="rect">
                <a:avLst/>
              </a:prstGeom>
              <a:blipFill>
                <a:blip r:embed="rId10"/>
                <a:stretch>
                  <a:fillRect l="-1370" r="-457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938431" y="2092276"/>
                <a:ext cx="3760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𝑠𝑢𝑏𝑠𝑡𝑖𝑡𝑢𝑖𝑛𝑑𝑜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𝑐𝑜𝑛𝑑𝑖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𝑠𝑡𝑖𝑐𝑎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𝑡𝑒𝑚𝑜𝑠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31" y="2092276"/>
                <a:ext cx="3760324" cy="246221"/>
              </a:xfrm>
              <a:prstGeom prst="rect">
                <a:avLst/>
              </a:prstGeom>
              <a:blipFill>
                <a:blip r:embed="rId11"/>
                <a:stretch>
                  <a:fillRect l="-648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869572" y="2072527"/>
                <a:ext cx="145546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72" y="2072527"/>
                <a:ext cx="1455463" cy="265970"/>
              </a:xfrm>
              <a:prstGeom prst="rect">
                <a:avLst/>
              </a:prstGeom>
              <a:blipFill>
                <a:blip r:embed="rId12"/>
                <a:stretch>
                  <a:fillRect l="-1255" r="-41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7402819" y="2084047"/>
                <a:ext cx="17411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𝑢𝑠𝑎𝑛𝑑𝑜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819" y="2084047"/>
                <a:ext cx="1741181" cy="246221"/>
              </a:xfrm>
              <a:prstGeom prst="rect">
                <a:avLst/>
              </a:prstGeom>
              <a:blipFill>
                <a:blip r:embed="rId13"/>
                <a:stretch>
                  <a:fillRect l="-350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98568" y="2583409"/>
                <a:ext cx="1928990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=−(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2583409"/>
                <a:ext cx="1928990" cy="265970"/>
              </a:xfrm>
              <a:prstGeom prst="rect">
                <a:avLst/>
              </a:prstGeom>
              <a:blipFill>
                <a:blip r:embed="rId14"/>
                <a:stretch>
                  <a:fillRect l="-949" r="-316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2267025" y="2565246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019849" y="2583409"/>
                <a:ext cx="1509579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849" y="2583409"/>
                <a:ext cx="1509579" cy="265970"/>
              </a:xfrm>
              <a:prstGeom prst="rect">
                <a:avLst/>
              </a:prstGeom>
              <a:blipFill>
                <a:blip r:embed="rId15"/>
                <a:stretch>
                  <a:fillRect l="-806" r="-1613" b="-279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072302" y="2472610"/>
                <a:ext cx="2962093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𝑠𝑢𝑏𝑠𝑡𝑖𝑡𝑢𝑖𝑛𝑑𝑜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02" y="2472610"/>
                <a:ext cx="2962093" cy="4875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98568" y="2996746"/>
                <a:ext cx="2856358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+2(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2996746"/>
                <a:ext cx="2856358" cy="48756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034642" y="2981453"/>
                <a:ext cx="3449214" cy="518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+2(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42" y="2981453"/>
                <a:ext cx="3449214" cy="5181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98568" y="3564004"/>
                <a:ext cx="2884508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3564004"/>
                <a:ext cx="2884508" cy="5093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096778" y="3564004"/>
                <a:ext cx="2710870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78" y="3564004"/>
                <a:ext cx="2710870" cy="5093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98568" y="4145096"/>
                <a:ext cx="3518206" cy="5532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4145096"/>
                <a:ext cx="3518206" cy="5532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366008" y="4145096"/>
                <a:ext cx="352769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08" y="4145096"/>
                <a:ext cx="3527696" cy="5532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aixaDeTexto 35"/>
          <p:cNvSpPr txBox="1"/>
          <p:nvPr/>
        </p:nvSpPr>
        <p:spPr>
          <a:xfrm>
            <a:off x="3776161" y="4129323"/>
            <a:ext cx="148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</a:rPr>
              <a:t>Tarefa para o LAR</a:t>
            </a:r>
          </a:p>
        </p:txBody>
      </p:sp>
      <p:pic>
        <p:nvPicPr>
          <p:cNvPr id="2050" name="Picture 2" descr="Yeah Happy GIF - Yeah Happy FeelingAmazing GIFs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80" y="3107117"/>
            <a:ext cx="1560620" cy="8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0.07084 0.001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-0.06337 0.000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3" y="684352"/>
            <a:ext cx="7125707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os exercícios da lista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2 – Gráficos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fecha hoje.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3 abre amanhã.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experimento online (Colisões 2D) será lançado em breve.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Básica, X – Vetores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!!!!</a:t>
            </a:r>
          </a:p>
        </p:txBody>
      </p:sp>
    </p:spTree>
    <p:extLst>
      <p:ext uri="{BB962C8B-B14F-4D97-AF65-F5344CB8AC3E}">
        <p14:creationId xmlns:p14="http://schemas.microsoft.com/office/powerpoint/2010/main" val="229304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33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1054" y="366395"/>
            <a:ext cx="826450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Duas partes de uma espaçonave são separadas fazendo explodir os pinos que as uniam. As massas das duas partes são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1200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1800 kg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O módulo do impulso transmitido a cada uma é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N·s</a:t>
            </a:r>
            <a:r>
              <a:rPr lang="pt-BR" dirty="0">
                <a:solidFill>
                  <a:srgbClr val="0070C0"/>
                </a:solidFill>
                <a:latin typeface="Gungsuh"/>
                <a:ea typeface="Gungsuh"/>
                <a:cs typeface="Gungsuh"/>
              </a:rPr>
              <a:t>. </a:t>
            </a:r>
            <a:endParaRPr lang="pt-BR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velocidade relativa de afastamento das duas partes.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82" y="0"/>
            <a:ext cx="256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2, exercício 16</a:t>
            </a:r>
          </a:p>
        </p:txBody>
      </p:sp>
      <p:pic>
        <p:nvPicPr>
          <p:cNvPr id="2050" name="Picture 2" descr="https://upload.wikimedia.org/wikipedia/commons/thumb/6/6f/Artistsconcept_separation.jpg/300px-Artistsconcept_sep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8" y="1124801"/>
            <a:ext cx="2210357" cy="15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226800" y="2352513"/>
            <a:ext cx="6239986" cy="583108"/>
            <a:chOff x="226800" y="2352513"/>
            <a:chExt cx="4610405" cy="583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00" y="2352513"/>
                  <a:ext cx="1120948" cy="58310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sz="14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e>
                        </m:d>
                        <m:r>
                          <a:rPr lang="pt-BR" sz="1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𝑀𝐿</m:t>
                            </m:r>
                          </m:num>
                          <m:den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014" y="2458822"/>
                  <a:ext cx="986113" cy="401905"/>
                </a:xfrm>
                <a:prstGeom prst="rect">
                  <a:avLst/>
                </a:prstGeom>
                <a:blipFill>
                  <a:blip r:embed="rId4"/>
                  <a:stretch>
                    <a:fillRect r="-2283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444379" y="2428469"/>
                  <a:ext cx="1392826" cy="4517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b="0" dirty="0"/>
                    <a:t>No SI: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379" y="2428469"/>
                  <a:ext cx="1392826" cy="451790"/>
                </a:xfrm>
                <a:prstGeom prst="rect">
                  <a:avLst/>
                </a:prstGeom>
                <a:blipFill>
                  <a:blip r:embed="rId5"/>
                  <a:stretch>
                    <a:fillRect l="-7767" b="-189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o 18"/>
          <p:cNvGrpSpPr/>
          <p:nvPr/>
        </p:nvGrpSpPr>
        <p:grpSpPr>
          <a:xfrm>
            <a:off x="287250" y="4213235"/>
            <a:ext cx="6079126" cy="471766"/>
            <a:chOff x="287250" y="4213235"/>
            <a:chExt cx="6079126" cy="471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1200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=0,25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50" y="4213235"/>
                  <a:ext cx="2033570" cy="462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1800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=−0,167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=−0,17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44" y="4222374"/>
                  <a:ext cx="3433632" cy="4626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1018" b="3982"/>
          <a:stretch/>
        </p:blipFill>
        <p:spPr bwMode="auto">
          <a:xfrm rot="5400000">
            <a:off x="2284985" y="1377727"/>
            <a:ext cx="806451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3612135" y="1337544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990" y="1617984"/>
                <a:ext cx="256480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19048" r="-21429" b="-387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21" y="1661820"/>
                <a:ext cx="256480" cy="184666"/>
              </a:xfrm>
              <a:prstGeom prst="rect">
                <a:avLst/>
              </a:prstGeom>
              <a:blipFill rotWithShape="0">
                <a:blip r:embed="rId10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Escolhendo um referencial preso a um ponto do foguete antes da explosão,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(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/>
                  <a:t>)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54" y="2958892"/>
                <a:ext cx="9155054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333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o 17"/>
          <p:cNvGrpSpPr/>
          <p:nvPr/>
        </p:nvGrpSpPr>
        <p:grpSpPr>
          <a:xfrm>
            <a:off x="25289" y="3268704"/>
            <a:ext cx="8931449" cy="374995"/>
            <a:chOff x="25289" y="3268704"/>
            <a:chExt cx="8931449" cy="37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como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295" y="3285396"/>
                  <a:ext cx="2651175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1864" r="-4147" b="-50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/>
            <p:cNvSpPr txBox="1"/>
            <p:nvPr/>
          </p:nvSpPr>
          <p:spPr>
            <a:xfrm>
              <a:off x="25289" y="3283190"/>
              <a:ext cx="2708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Para cada uma das partes,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0200" y="3275358"/>
                  <a:ext cx="1441036" cy="276166"/>
                </a:xfrm>
                <a:prstGeom prst="rect">
                  <a:avLst/>
                </a:prstGeom>
                <a:blipFill>
                  <a:blip r:embed="rId13"/>
                  <a:stretch>
                    <a:fillRect l="-4237" t="-34783" r="-847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468" y="3275080"/>
                  <a:ext cx="1455270" cy="276166"/>
                </a:xfrm>
                <a:prstGeom prst="rect">
                  <a:avLst/>
                </a:prstGeom>
                <a:blipFill>
                  <a:blip r:embed="rId14"/>
                  <a:stretch>
                    <a:fillRect l="-4202" t="-34783" r="-840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Seta para a direita 14"/>
            <p:cNvSpPr/>
            <p:nvPr/>
          </p:nvSpPr>
          <p:spPr>
            <a:xfrm>
              <a:off x="5174478" y="3268704"/>
              <a:ext cx="339747" cy="31128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Sabemos tudo: impulsos e massas! Ação e reação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9" y="3715966"/>
                <a:ext cx="5814911" cy="368499"/>
              </a:xfrm>
              <a:prstGeom prst="rect">
                <a:avLst/>
              </a:prstGeom>
              <a:blipFill>
                <a:blip r:embed="rId15"/>
                <a:stretch>
                  <a:fillRect l="-524" t="-13333" b="-2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05B29B2E-5B06-47DF-9C4A-48F1C1057DFA}"/>
              </a:ext>
            </a:extLst>
          </p:cNvPr>
          <p:cNvGrpSpPr/>
          <p:nvPr/>
        </p:nvGrpSpPr>
        <p:grpSpPr>
          <a:xfrm>
            <a:off x="7442506" y="3867454"/>
            <a:ext cx="1516888" cy="746200"/>
            <a:chOff x="7349193" y="3867454"/>
            <a:chExt cx="1516888" cy="746200"/>
          </a:xfrm>
        </p:grpSpPr>
        <p:sp>
          <p:nvSpPr>
            <p:cNvPr id="6" name="Balão de Fala: Retângulo 5">
              <a:extLst>
                <a:ext uri="{FF2B5EF4-FFF2-40B4-BE49-F238E27FC236}">
                  <a16:creationId xmlns:a16="http://schemas.microsoft.com/office/drawing/2014/main" id="{05A0D5A5-4EEE-4A05-99EA-46DF04712DA9}"/>
                </a:ext>
              </a:extLst>
            </p:cNvPr>
            <p:cNvSpPr/>
            <p:nvPr/>
          </p:nvSpPr>
          <p:spPr>
            <a:xfrm>
              <a:off x="7349193" y="3867454"/>
              <a:ext cx="1507557" cy="745236"/>
            </a:xfrm>
            <a:prstGeom prst="wedgeRectCallout">
              <a:avLst>
                <a:gd name="adj1" fmla="val -67573"/>
                <a:gd name="adj2" fmla="val -89947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  <p:sp>
          <p:nvSpPr>
            <p:cNvPr id="28" name="Balão de Fala: Retângulo 27">
              <a:extLst>
                <a:ext uri="{FF2B5EF4-FFF2-40B4-BE49-F238E27FC236}">
                  <a16:creationId xmlns:a16="http://schemas.microsoft.com/office/drawing/2014/main" id="{A1ABC4EA-CDD1-4305-B73B-0075D5E42E72}"/>
                </a:ext>
              </a:extLst>
            </p:cNvPr>
            <p:cNvSpPr/>
            <p:nvPr/>
          </p:nvSpPr>
          <p:spPr>
            <a:xfrm>
              <a:off x="7358524" y="3868418"/>
              <a:ext cx="1507557" cy="745236"/>
            </a:xfrm>
            <a:prstGeom prst="wedgeRectCallout">
              <a:avLst>
                <a:gd name="adj1" fmla="val 38882"/>
                <a:gd name="adj2" fmla="val -94955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velocidades finais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3457E-6 L -0.15086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3457E-6 L 0.15174 0.00216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04F09CC7-8C42-4E4A-8564-83DA1DD81ACB}"/>
              </a:ext>
            </a:extLst>
          </p:cNvPr>
          <p:cNvSpPr/>
          <p:nvPr/>
        </p:nvSpPr>
        <p:spPr>
          <a:xfrm>
            <a:off x="1380528" y="2555543"/>
            <a:ext cx="226390" cy="19125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1876718" y="1324704"/>
            <a:ext cx="216000" cy="216000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H="1" flipV="1">
            <a:off x="620607" y="1831743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H="1" flipV="1">
            <a:off x="1488625" y="1202502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620607" y="3461761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495606" y="2646752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620608" y="1351601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1510851" y="1372158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620608" y="2646752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975443" y="2626907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43" y="2626907"/>
                <a:ext cx="275401" cy="369332"/>
              </a:xfrm>
              <a:prstGeom prst="rect">
                <a:avLst/>
              </a:prstGeom>
              <a:blipFill>
                <a:blip r:embed="rId2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128193" y="111718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93" y="1117182"/>
                <a:ext cx="275401" cy="369332"/>
              </a:xfrm>
              <a:prstGeom prst="rect">
                <a:avLst/>
              </a:prstGeom>
              <a:blipFill>
                <a:blip r:embed="rId3"/>
                <a:stretch>
                  <a:fillRect l="-8889" r="-44444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39869" y="1739961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69" y="1739961"/>
                <a:ext cx="275401" cy="369332"/>
              </a:xfrm>
              <a:prstGeom prst="rect">
                <a:avLst/>
              </a:prstGeom>
              <a:blipFill>
                <a:blip r:embed="rId4"/>
                <a:stretch>
                  <a:fillRect r="-8696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80514" y="2297474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14" y="2297474"/>
                <a:ext cx="487056" cy="303673"/>
              </a:xfrm>
              <a:prstGeom prst="rect">
                <a:avLst/>
              </a:prstGeom>
              <a:blipFill>
                <a:blip r:embed="rId5"/>
                <a:stretch>
                  <a:fillRect l="-12500" t="-42000" r="-8750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820369" y="1965182"/>
                <a:ext cx="48859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369" y="1965182"/>
                <a:ext cx="488595" cy="303673"/>
              </a:xfrm>
              <a:prstGeom prst="rect">
                <a:avLst/>
              </a:prstGeom>
              <a:blipFill rotWithShape="0">
                <a:blip r:embed="rId6"/>
                <a:stretch>
                  <a:fillRect l="-1375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076897" y="2984691"/>
                <a:ext cx="492379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97" y="2984691"/>
                <a:ext cx="492379" cy="303673"/>
              </a:xfrm>
              <a:prstGeom prst="rect">
                <a:avLst/>
              </a:prstGeom>
              <a:blipFill rotWithShape="0">
                <a:blip r:embed="rId7"/>
                <a:stretch>
                  <a:fillRect l="-12500" t="-42857" r="-100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547998" y="1920210"/>
                <a:ext cx="2178481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998" y="1920210"/>
                <a:ext cx="2178481" cy="377476"/>
              </a:xfrm>
              <a:prstGeom prst="rect">
                <a:avLst/>
              </a:prstGeom>
              <a:blipFill>
                <a:blip r:embed="rId8"/>
                <a:stretch>
                  <a:fillRect l="-2521" t="-30645" r="-1961" b="-145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985301" y="1830465"/>
                <a:ext cx="751681" cy="546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301" y="1830465"/>
                <a:ext cx="751681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582152" y="2495033"/>
                <a:ext cx="2080826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52" y="2495033"/>
                <a:ext cx="2080826" cy="339837"/>
              </a:xfrm>
              <a:prstGeom prst="rect">
                <a:avLst/>
              </a:prstGeom>
              <a:blipFill>
                <a:blip r:embed="rId10"/>
                <a:stretch>
                  <a:fillRect l="-2053" t="-35714" r="-176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1757974" y="1156727"/>
            <a:ext cx="740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Módulo 1</a:t>
            </a:r>
          </a:p>
        </p:txBody>
      </p:sp>
      <p:pic>
        <p:nvPicPr>
          <p:cNvPr id="22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8286" b="3982"/>
          <a:stretch/>
        </p:blipFill>
        <p:spPr bwMode="auto">
          <a:xfrm rot="5400000">
            <a:off x="3942381" y="-352178"/>
            <a:ext cx="625995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5179303" y="-302134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791185" y="11071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185" y="11071"/>
                <a:ext cx="256480" cy="184666"/>
              </a:xfrm>
              <a:prstGeom prst="rect">
                <a:avLst/>
              </a:prstGeom>
              <a:blipFill>
                <a:blip r:embed="rId12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93789" y="11071"/>
                <a:ext cx="25648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789" y="11071"/>
                <a:ext cx="256480" cy="184666"/>
              </a:xfrm>
              <a:prstGeom prst="rect">
                <a:avLst/>
              </a:prstGeom>
              <a:blipFill>
                <a:blip r:embed="rId13"/>
                <a:stretch>
                  <a:fillRect l="-19048" t="-3333" r="-21429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5027063" y="1939671"/>
            <a:ext cx="2874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 em função do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801309" y="2381169"/>
                <a:ext cx="2337948" cy="558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09" y="2381169"/>
                <a:ext cx="2337948" cy="5587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49170" y="2927811"/>
                <a:ext cx="2029530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170" y="2927811"/>
                <a:ext cx="2029530" cy="339837"/>
              </a:xfrm>
              <a:prstGeom prst="rect">
                <a:avLst/>
              </a:prstGeom>
              <a:blipFill>
                <a:blip r:embed="rId15"/>
                <a:stretch>
                  <a:fillRect l="-2102" t="-35714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730991" y="3851502"/>
                <a:ext cx="401815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=0,26−(−0,167)=0,427  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sz="1600" dirty="0"/>
                  <a:t>    </a:t>
                </a: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1" y="3851502"/>
                <a:ext cx="4018151" cy="303673"/>
              </a:xfrm>
              <a:prstGeom prst="rect">
                <a:avLst/>
              </a:prstGeom>
              <a:blipFill>
                <a:blip r:embed="rId16"/>
                <a:stretch>
                  <a:fillRect l="-1517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795003" y="769448"/>
                <a:ext cx="13104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03" y="769448"/>
                <a:ext cx="1310423" cy="246221"/>
              </a:xfrm>
              <a:prstGeom prst="rect">
                <a:avLst/>
              </a:prstGeom>
              <a:blipFill>
                <a:blip r:embed="rId17"/>
                <a:stretch>
                  <a:fillRect l="-1860" r="-1395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329079" y="750931"/>
                <a:ext cx="1469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=−0,17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79" y="750931"/>
                <a:ext cx="1469056" cy="246221"/>
              </a:xfrm>
              <a:prstGeom prst="rect">
                <a:avLst/>
              </a:prstGeom>
              <a:blipFill>
                <a:blip r:embed="rId18"/>
                <a:stretch>
                  <a:fillRect l="-1245" r="-1660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730991" y="4408147"/>
                <a:ext cx="1694450" cy="30367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=0,43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1" y="4408147"/>
                <a:ext cx="1694450" cy="303673"/>
              </a:xfrm>
              <a:prstGeom prst="rect">
                <a:avLst/>
              </a:prstGeom>
              <a:blipFill>
                <a:blip r:embed="rId19"/>
                <a:stretch>
                  <a:fillRect l="-3597" r="-1079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50964" r="68185" b="3982"/>
          <a:stretch/>
        </p:blipFill>
        <p:spPr bwMode="auto">
          <a:xfrm rot="5400000">
            <a:off x="3967840" y="696142"/>
            <a:ext cx="628500" cy="12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3d Technical Drawing Style Of Two Stage Missiles, Rockets Stock ..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3540" r="61018" b="48592"/>
          <a:stretch/>
        </p:blipFill>
        <p:spPr bwMode="auto">
          <a:xfrm rot="5400000">
            <a:off x="5206014" y="744933"/>
            <a:ext cx="806451" cy="13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Elipse 37"/>
          <p:cNvSpPr/>
          <p:nvPr/>
        </p:nvSpPr>
        <p:spPr>
          <a:xfrm>
            <a:off x="6518075" y="1393098"/>
            <a:ext cx="131095" cy="1185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128238" y="3461761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38" y="3461761"/>
                <a:ext cx="27540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ixaDeTexto 31"/>
          <p:cNvSpPr txBox="1"/>
          <p:nvPr/>
        </p:nvSpPr>
        <p:spPr>
          <a:xfrm>
            <a:off x="438822" y="3517655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491789" y="262062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42" name="Texto explicativo retangular 41"/>
          <p:cNvSpPr/>
          <p:nvPr/>
        </p:nvSpPr>
        <p:spPr>
          <a:xfrm>
            <a:off x="239868" y="4055113"/>
            <a:ext cx="2308130" cy="759505"/>
          </a:xfrm>
          <a:prstGeom prst="wedgeRectCallout">
            <a:avLst>
              <a:gd name="adj1" fmla="val -32926"/>
              <a:gd name="adj2" fmla="val -83372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 é o ponto escolhido para referência          antes da explosão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4FA9B05-DFC7-4353-9EF3-E099375DAC07}"/>
                  </a:ext>
                </a:extLst>
              </p:cNvPr>
              <p:cNvSpPr txBox="1"/>
              <p:nvPr/>
            </p:nvSpPr>
            <p:spPr>
              <a:xfrm>
                <a:off x="3730991" y="3347736"/>
                <a:ext cx="2029530" cy="339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1(2)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54FA9B05-DFC7-4353-9EF3-E099375D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91" y="3347736"/>
                <a:ext cx="2029530" cy="339837"/>
              </a:xfrm>
              <a:prstGeom prst="rect">
                <a:avLst/>
              </a:prstGeom>
              <a:blipFill>
                <a:blip r:embed="rId21"/>
                <a:stretch>
                  <a:fillRect l="-1802" r="-300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Balão de Fala: Retângulo com Cantos Arredondados 34">
            <a:extLst>
              <a:ext uri="{FF2B5EF4-FFF2-40B4-BE49-F238E27FC236}">
                <a16:creationId xmlns:a16="http://schemas.microsoft.com/office/drawing/2014/main" id="{31D96C71-E243-4CD4-83E3-9F0C4A79556F}"/>
              </a:ext>
            </a:extLst>
          </p:cNvPr>
          <p:cNvSpPr/>
          <p:nvPr/>
        </p:nvSpPr>
        <p:spPr>
          <a:xfrm>
            <a:off x="41038" y="516232"/>
            <a:ext cx="1226532" cy="587502"/>
          </a:xfrm>
          <a:prstGeom prst="wedgeRoundRectCallout">
            <a:avLst>
              <a:gd name="adj1" fmla="val 61082"/>
              <a:gd name="adj2" fmla="val 295122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183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15087 0.002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174 0.002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23107 0.001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2716E-6 L 0.14514 -3.8271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8" grpId="0" animBg="1"/>
      <p:bldP spid="41" grpId="0"/>
      <p:bldP spid="32" grpId="0"/>
      <p:bldP spid="34" grpId="0"/>
      <p:bldP spid="42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25048"/>
            <a:ext cx="555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6.4 Conservação da Quantidade de Movimento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447" y="420102"/>
            <a:ext cx="347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 em qualquer instante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Colisão destes dois corpos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282841" y="1396427"/>
            <a:ext cx="7726902" cy="613865"/>
            <a:chOff x="1282841" y="1396427"/>
            <a:chExt cx="7726902" cy="613865"/>
          </a:xfrm>
        </p:grpSpPr>
        <p:sp>
          <p:nvSpPr>
            <p:cNvPr id="6" name="CaixaDeTexto 5"/>
            <p:cNvSpPr txBox="1"/>
            <p:nvPr/>
          </p:nvSpPr>
          <p:spPr>
            <a:xfrm>
              <a:off x="1282841" y="1513875"/>
              <a:ext cx="2106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2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lei de Newton: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o 52"/>
          <p:cNvGrpSpPr/>
          <p:nvPr/>
        </p:nvGrpSpPr>
        <p:grpSpPr>
          <a:xfrm>
            <a:off x="119665" y="2549289"/>
            <a:ext cx="7434175" cy="790471"/>
            <a:chOff x="119665" y="2549289"/>
            <a:chExt cx="7434175" cy="790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Antes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depois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5133720" y="2549289"/>
              <a:ext cx="2420120" cy="790471"/>
              <a:chOff x="6500816" y="3347442"/>
              <a:chExt cx="1987017" cy="887816"/>
            </a:xfrm>
          </p:grpSpPr>
          <p:sp>
            <p:nvSpPr>
              <p:cNvPr id="13" name="Retângulo com Único Canto Aparado e Arredondado 12"/>
              <p:cNvSpPr/>
              <p:nvPr/>
            </p:nvSpPr>
            <p:spPr>
              <a:xfrm>
                <a:off x="6500816" y="3347442"/>
                <a:ext cx="1987017" cy="790471"/>
              </a:xfrm>
              <a:prstGeom prst="snipRoundRect">
                <a:avLst/>
              </a:prstGeom>
              <a:solidFill>
                <a:srgbClr val="FFFF00"/>
              </a:solidFill>
              <a:ln>
                <a:solidFill>
                  <a:srgbClr val="4D4D4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547383" y="3404261"/>
                <a:ext cx="1893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Nenhuma força externa age nos dois corpos</a:t>
                </a: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185027" y="4001364"/>
            <a:ext cx="8669275" cy="524759"/>
            <a:chOff x="185027" y="4001364"/>
            <a:chExt cx="8669275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𝐿𝑒𝑖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r="-1751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30" t="-30000" r="-188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62" t="-30000" r="-271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portanto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movimento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sistema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isolado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blipFill rotWithShape="0">
                <a:blip r:embed="rId10"/>
                <a:stretch>
                  <a:fillRect l="-328" r="-87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4552865" y="3294704"/>
            <a:ext cx="3944955" cy="616131"/>
            <a:chOff x="4552865" y="3294704"/>
            <a:chExt cx="3944955" cy="616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1(2)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5" t="-29412" r="-96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63" t="-29412" r="-771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4552865" y="3622001"/>
              <a:ext cx="488731" cy="125836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ipse 11"/>
          <p:cNvSpPr/>
          <p:nvPr/>
        </p:nvSpPr>
        <p:spPr>
          <a:xfrm>
            <a:off x="369792" y="438904"/>
            <a:ext cx="295818" cy="317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362744" y="1072266"/>
            <a:ext cx="295818" cy="31786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8" name="Conector de seta reta 27"/>
          <p:cNvCxnSpPr>
            <a:stCxn id="12" idx="5"/>
          </p:cNvCxnSpPr>
          <p:nvPr/>
        </p:nvCxnSpPr>
        <p:spPr>
          <a:xfrm>
            <a:off x="622288" y="710222"/>
            <a:ext cx="434352" cy="25483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6" idx="6"/>
          </p:cNvCxnSpPr>
          <p:nvPr/>
        </p:nvCxnSpPr>
        <p:spPr>
          <a:xfrm flipV="1">
            <a:off x="658562" y="1117454"/>
            <a:ext cx="398078" cy="11374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3077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311" r="-2564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76358" y="1598873"/>
            <a:ext cx="1309846" cy="746316"/>
            <a:chOff x="76358" y="1598873"/>
            <a:chExt cx="1309846" cy="74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76358" y="1598873"/>
                  <a:ext cx="1293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598873"/>
                  <a:ext cx="1293880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21311" r="-12264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6358" y="1975857"/>
                  <a:ext cx="13098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975857"/>
                  <a:ext cx="1309846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21311" r="-11682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o 54"/>
          <p:cNvGrpSpPr/>
          <p:nvPr/>
        </p:nvGrpSpPr>
        <p:grpSpPr>
          <a:xfrm>
            <a:off x="267962" y="3121143"/>
            <a:ext cx="3576786" cy="1100613"/>
            <a:chOff x="267962" y="3121143"/>
            <a:chExt cx="3576786" cy="1100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urante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317" r="-2317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upo 53"/>
            <p:cNvGrpSpPr/>
            <p:nvPr/>
          </p:nvGrpSpPr>
          <p:grpSpPr>
            <a:xfrm>
              <a:off x="1971675" y="3121143"/>
              <a:ext cx="1873073" cy="1100613"/>
              <a:chOff x="1971675" y="3121143"/>
              <a:chExt cx="1873073" cy="1100613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822015" y="3377455"/>
                <a:ext cx="295818" cy="317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67058" y="3633767"/>
                <a:ext cx="295818" cy="31786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 flipV="1">
                <a:off x="3063173" y="3121143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>
                <a:off x="2363108" y="3852144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tângulo 42"/>
                  <p:cNvSpPr/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1(2)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3" name="Retângulo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/>
                  <p:cNvSpPr/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Retângulo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upo 51"/>
          <p:cNvGrpSpPr/>
          <p:nvPr/>
        </p:nvGrpSpPr>
        <p:grpSpPr>
          <a:xfrm>
            <a:off x="1657390" y="1933807"/>
            <a:ext cx="4276114" cy="647485"/>
            <a:chOff x="1657390" y="1933807"/>
            <a:chExt cx="4276114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1657390" y="2082800"/>
              <a:ext cx="2122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Substituindo em (1) 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98586" y="922064"/>
            <a:ext cx="7329589" cy="524759"/>
            <a:chOff x="1198586" y="922064"/>
            <a:chExt cx="7329589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/>
            <p:cNvSpPr txBox="1"/>
            <p:nvPr/>
          </p:nvSpPr>
          <p:spPr>
            <a:xfrm>
              <a:off x="1198586" y="1086942"/>
              <a:ext cx="525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fim de saber como ela muda no tempo, calculamos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983426" y="1004561"/>
              <a:ext cx="54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(2)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06810" y="505485"/>
            <a:ext cx="4737190" cy="374057"/>
            <a:chOff x="4406810" y="505485"/>
            <a:chExt cx="4737190" cy="37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762" t="-35556" r="-2044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4406810" y="540988"/>
              <a:ext cx="3344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quantidade de movimento total é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87321" y="505485"/>
              <a:ext cx="45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Lei da Conservação da Quantidade de Movimento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6" y="563296"/>
                <a:ext cx="779893" cy="310598"/>
              </a:xfrm>
              <a:prstGeom prst="rect">
                <a:avLst/>
              </a:prstGeom>
              <a:blipFill>
                <a:blip r:embed="rId2"/>
                <a:stretch>
                  <a:fillRect l="-5469" r="-625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a Direita 3"/>
          <p:cNvSpPr/>
          <p:nvPr/>
        </p:nvSpPr>
        <p:spPr>
          <a:xfrm>
            <a:off x="1506507" y="655677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64" y="563296"/>
                <a:ext cx="776944" cy="339195"/>
              </a:xfrm>
              <a:prstGeom prst="rect">
                <a:avLst/>
              </a:prstGeom>
              <a:blipFill>
                <a:blip r:embed="rId3"/>
                <a:stretch>
                  <a:fillRect l="-6299" r="-47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4604" r="62518" b="64350"/>
          <a:stretch/>
        </p:blipFill>
        <p:spPr>
          <a:xfrm>
            <a:off x="4941231" y="418813"/>
            <a:ext cx="2819360" cy="2232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967989"/>
                <a:ext cx="1415067" cy="310598"/>
              </a:xfrm>
              <a:prstGeom prst="rect">
                <a:avLst/>
              </a:prstGeom>
              <a:blipFill>
                <a:blip r:embed="rId5"/>
                <a:stretch>
                  <a:fillRect l="-3017" t="-29412" r="-13362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79" y="2065854"/>
                <a:ext cx="1522340" cy="339195"/>
              </a:xfrm>
              <a:prstGeom prst="rect">
                <a:avLst/>
              </a:prstGeom>
              <a:blipFill>
                <a:blip r:embed="rId6"/>
                <a:stretch>
                  <a:fillRect l="-2800" t="-26786" r="-960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70118" y="2811835"/>
            <a:ext cx="307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Geral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2390664" y="2919940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50642" y="2663299"/>
            <a:ext cx="481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da natureza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Simetria de translação 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ESPACIAL 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854" y="3369709"/>
            <a:ext cx="892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a resultante das forças externas for nula, a quantidade de movimento total do sistema permanecerá constante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20399" y="4476897"/>
            <a:ext cx="52981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Válida em qualquer sistema de referência INERCIAL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85" y="3968786"/>
                <a:ext cx="829843" cy="310598"/>
              </a:xfrm>
              <a:prstGeom prst="rect">
                <a:avLst/>
              </a:prstGeom>
              <a:blipFill rotWithShape="0">
                <a:blip r:embed="rId7"/>
                <a:stretch>
                  <a:fillRect l="-5147" r="-514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852998" y="3968786"/>
                <a:ext cx="156055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vetor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logo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98" y="3968786"/>
                <a:ext cx="1560555" cy="310598"/>
              </a:xfrm>
              <a:prstGeom prst="rect">
                <a:avLst/>
              </a:prstGeom>
              <a:blipFill>
                <a:blip r:embed="rId8"/>
                <a:stretch>
                  <a:fillRect l="-2734" r="-1563" b="-3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𝑐𝑡𝑒𝑧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61" y="3980456"/>
                <a:ext cx="3276859" cy="298928"/>
              </a:xfrm>
              <a:prstGeom prst="rect">
                <a:avLst/>
              </a:prstGeom>
              <a:blipFill rotWithShape="0">
                <a:blip r:embed="rId9"/>
                <a:stretch>
                  <a:fillRect l="-74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1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6.5 Colisão entre dois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0" y="698762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56300" r="44056" b="11685"/>
          <a:stretch/>
        </p:blipFill>
        <p:spPr>
          <a:xfrm>
            <a:off x="2057901" y="431800"/>
            <a:ext cx="4460289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9402" y="6721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Colisão entre dois corpos – Caso Geral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0" y="608379"/>
                <a:ext cx="1034257" cy="4522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300" y="680493"/>
                <a:ext cx="3437801" cy="299249"/>
              </a:xfrm>
              <a:prstGeom prst="rect">
                <a:avLst/>
              </a:prstGeom>
              <a:blipFill>
                <a:blip r:embed="rId3"/>
                <a:stretch>
                  <a:fillRect t="-42857" r="-2837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1" y="1313119"/>
                <a:ext cx="3047308" cy="299249"/>
              </a:xfrm>
              <a:prstGeom prst="rect">
                <a:avLst/>
              </a:prstGeom>
              <a:blipFill>
                <a:blip r:embed="rId4"/>
                <a:stretch>
                  <a:fillRect l="-400" t="-40816" r="-2400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84" y="1304562"/>
                <a:ext cx="3260829" cy="299249"/>
              </a:xfrm>
              <a:prstGeom prst="rect">
                <a:avLst/>
              </a:prstGeom>
              <a:blipFill>
                <a:blip r:embed="rId5"/>
                <a:stretch>
                  <a:fillRect t="-40816" r="-149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56544" y="1298887"/>
                <a:ext cx="1265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544" y="1298887"/>
                <a:ext cx="1265539" cy="276999"/>
              </a:xfrm>
              <a:prstGeom prst="rect">
                <a:avLst/>
              </a:prstGeom>
              <a:blipFill>
                <a:blip r:embed="rId6"/>
                <a:stretch>
                  <a:fillRect l="-483" t="-43478" r="-19807" b="-2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93134" y="1968150"/>
            <a:ext cx="370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variações da quantidade de movimento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3862616" y="2074509"/>
            <a:ext cx="488731" cy="12583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563945" y="1845039"/>
            <a:ext cx="451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Têm mesma intensidade, mas sentidos opostos  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(Seguem a 3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6268" y="2489229"/>
            <a:ext cx="494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 o Teorema: Impulso-Quantidade de Movimento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03" y="2424852"/>
                <a:ext cx="928972" cy="402931"/>
              </a:xfrm>
              <a:prstGeom prst="rect">
                <a:avLst/>
              </a:prstGeom>
              <a:blipFill>
                <a:blip r:embed="rId7"/>
                <a:stretch>
                  <a:fillRect t="-21212" r="-26974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86268" y="3053883"/>
            <a:ext cx="625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 as variações das quantidades de movimento dos dois corpos são iguais aos impulsos da força de interação que age entre os corpos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554" y="3053883"/>
                <a:ext cx="1081899" cy="402931"/>
              </a:xfrm>
              <a:prstGeom prst="rect">
                <a:avLst/>
              </a:prstGeom>
              <a:blipFill>
                <a:blip r:embed="rId8"/>
                <a:stretch>
                  <a:fillRect t="-21212" r="-17416"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pt-BR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 é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𝑖𝑚𝑝𝑢𝑙𝑠𝑜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𝑠𝑜𝑏𝑟𝑒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𝑑𝑒𝑣𝑖𝑑𝑜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3623692"/>
                <a:ext cx="5418666" cy="644664"/>
              </a:xfrm>
              <a:prstGeom prst="rect">
                <a:avLst/>
              </a:prstGeom>
              <a:blipFill>
                <a:blip r:embed="rId9"/>
                <a:stretch>
                  <a:fillRect t="-7547"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igualdade segue diretamente a definição do impulso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2(1)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1(2)</m:t>
                        </m:r>
                      </m:sub>
                    </m:sSub>
                  </m:oMath>
                </a14:m>
                <a:r>
                  <a:rPr lang="pt-BR" sz="1600" dirty="0"/>
                  <a:t>,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acordo com a 3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ª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Newton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0231"/>
                <a:ext cx="9144000" cy="397866"/>
              </a:xfrm>
              <a:prstGeom prst="rect">
                <a:avLst/>
              </a:prstGeom>
              <a:blipFill rotWithShape="0">
                <a:blip r:embed="rId10"/>
                <a:stretch>
                  <a:fillRect l="-333" t="-12308"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1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  <p:bldP spid="10" grpId="0" animBg="1"/>
      <p:bldP spid="12" grpId="0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4972" y="60263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Sistemas particulares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65587" r="50570" b="28667"/>
          <a:stretch/>
        </p:blipFill>
        <p:spPr>
          <a:xfrm>
            <a:off x="5867388" y="1767992"/>
            <a:ext cx="3260612" cy="787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678502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Após a colisão os dois corpos grudam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2" y="2161692"/>
                <a:ext cx="3128357" cy="299249"/>
              </a:xfrm>
              <a:prstGeom prst="rect">
                <a:avLst/>
              </a:prstGeom>
              <a:blipFill>
                <a:blip r:embed="rId3"/>
                <a:stretch>
                  <a:fillRect t="-42857" r="-662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97" y="80175"/>
                <a:ext cx="776943" cy="339195"/>
              </a:xfrm>
              <a:prstGeom prst="rect">
                <a:avLst/>
              </a:prstGeom>
              <a:blipFill>
                <a:blip r:embed="rId4"/>
                <a:stretch>
                  <a:fillRect l="-5469" r="-3906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745" y="1678502"/>
                <a:ext cx="1741310" cy="391582"/>
              </a:xfrm>
              <a:prstGeom prst="rect">
                <a:avLst/>
              </a:prstGeom>
              <a:blipFill>
                <a:blip r:embed="rId5"/>
                <a:stretch>
                  <a:fillRect t="-20000" r="-9091"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0" y="390691"/>
            <a:ext cx="7890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equações são vetoriais. Isso implica que a conservação da quantidade de movimento deve ser válida para cada uma das suas componentes.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7" y="932320"/>
                <a:ext cx="3757439" cy="299249"/>
              </a:xfrm>
              <a:prstGeom prst="rect">
                <a:avLst/>
              </a:prstGeom>
              <a:blipFill>
                <a:blip r:embed="rId6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𝑓𝑦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6" y="1234617"/>
                <a:ext cx="3757439" cy="299249"/>
              </a:xfrm>
              <a:prstGeom prst="rect">
                <a:avLst/>
              </a:prstGeom>
              <a:blipFill>
                <a:blip r:embed="rId7"/>
                <a:stretch>
                  <a:fillRect l="-649" r="-97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4207933" y="108194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4870093" y="946493"/>
                <a:ext cx="3853427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𝐸𝑥𝑒𝑚𝑝𝑙𝑜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𝑀𝑜𝑣𝑖𝑚𝑒𝑛𝑡𝑜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𝐵𝑖𝑑𝑖𝑚𝑒𝑛𝑠𝑖𝑜𝑛𝑎𝑙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𝑎𝑑𝑜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obt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093" y="946493"/>
                <a:ext cx="3853427" cy="576248"/>
              </a:xfrm>
              <a:prstGeom prst="rect">
                <a:avLst/>
              </a:prstGeom>
              <a:blipFill>
                <a:blip r:embed="rId8"/>
                <a:stretch>
                  <a:fillRect l="-1741" b="-1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0" y="2804660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Colisão frontal  (unidimensional)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208" y="2839702"/>
                <a:ext cx="3757439" cy="299249"/>
              </a:xfrm>
              <a:prstGeom prst="rect">
                <a:avLst/>
              </a:prstGeom>
              <a:blipFill>
                <a:blip r:embed="rId9"/>
                <a:stretch>
                  <a:fillRect l="-325" r="-649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0" y="3472664"/>
            <a:ext cx="40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 os corpos se unirem após 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02" y="3507706"/>
                <a:ext cx="3412216" cy="299249"/>
              </a:xfrm>
              <a:prstGeom prst="rect">
                <a:avLst/>
              </a:prstGeom>
              <a:blipFill>
                <a:blip r:embed="rId10"/>
                <a:stretch>
                  <a:fillRect l="-357" r="-536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86" y="3841996"/>
                <a:ext cx="1906099" cy="299249"/>
              </a:xfrm>
              <a:prstGeom prst="rect">
                <a:avLst/>
              </a:prstGeom>
              <a:blipFill>
                <a:blip r:embed="rId11"/>
                <a:stretch>
                  <a:fillRect r="-321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/>
          <p:cNvSpPr txBox="1"/>
          <p:nvPr/>
        </p:nvSpPr>
        <p:spPr>
          <a:xfrm>
            <a:off x="36302" y="4175710"/>
            <a:ext cx="64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componentes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velocidades podem ser positivas ou negativas, dependendo como se define o sentido positivo do eixo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813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 animBg="1"/>
      <p:bldP spid="14" grpId="0"/>
      <p:bldP spid="15" grpId="0"/>
      <p:bldP spid="17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40933</TotalTime>
  <Words>2744</Words>
  <Application>Microsoft Office PowerPoint</Application>
  <PresentationFormat>Apresentação na tela (16:9)</PresentationFormat>
  <Paragraphs>467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25</vt:i4>
      </vt:variant>
    </vt:vector>
  </HeadingPairs>
  <TitlesOfParts>
    <vt:vector size="47" baseType="lpstr">
      <vt:lpstr>Gungsuh</vt:lpstr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1871</cp:revision>
  <dcterms:created xsi:type="dcterms:W3CDTF">2016-03-09T00:36:12Z</dcterms:created>
  <dcterms:modified xsi:type="dcterms:W3CDTF">2022-08-30T13:53:49Z</dcterms:modified>
</cp:coreProperties>
</file>